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4" r:id="rId2"/>
    <p:sldId id="275" r:id="rId3"/>
    <p:sldId id="279" r:id="rId4"/>
    <p:sldId id="271" r:id="rId5"/>
    <p:sldId id="260" r:id="rId6"/>
    <p:sldId id="278" r:id="rId7"/>
    <p:sldId id="261" r:id="rId8"/>
    <p:sldId id="263" r:id="rId9"/>
    <p:sldId id="270" r:id="rId10"/>
    <p:sldId id="262" r:id="rId11"/>
    <p:sldId id="269" r:id="rId12"/>
    <p:sldId id="276" r:id="rId13"/>
    <p:sldId id="277" r:id="rId14"/>
    <p:sldId id="268" r:id="rId15"/>
  </p:sldIdLst>
  <p:sldSz cx="6858000" cy="9144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93" d="100"/>
          <a:sy n="93" d="100"/>
        </p:scale>
        <p:origin x="-3558" y="16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D345263-D0BD-4598-B8FE-5F5910E9808B}" type="datetimeFigureOut">
              <a:rPr lang="en-US"/>
              <a:pPr>
                <a:defRPr/>
              </a:pPr>
              <a:t>8/11/2017</a:t>
            </a:fld>
            <a:endParaRPr lang="en-GB" dirty="0"/>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9B27390-82C5-4297-BE74-A6B2AA016D0F}" type="slidenum">
              <a:rPr lang="en-GB"/>
              <a:pPr>
                <a:defRPr/>
              </a:pPr>
              <a:t>‹#›</a:t>
            </a:fld>
            <a:endParaRPr lang="en-GB" dirty="0"/>
          </a:p>
        </p:txBody>
      </p:sp>
    </p:spTree>
    <p:extLst>
      <p:ext uri="{BB962C8B-B14F-4D97-AF65-F5344CB8AC3E}">
        <p14:creationId xmlns:p14="http://schemas.microsoft.com/office/powerpoint/2010/main" val="2486972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9B27390-82C5-4297-BE74-A6B2AA016D0F}" type="slidenum">
              <a:rPr lang="en-GB" smtClean="0"/>
              <a:pPr>
                <a:defRPr/>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9B27390-82C5-4297-BE74-A6B2AA016D0F}"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9B27390-82C5-4297-BE74-A6B2AA016D0F}" type="slidenum">
              <a:rPr lang="en-GB" smtClean="0"/>
              <a:pPr>
                <a:defRPr/>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9B27390-82C5-4297-BE74-A6B2AA016D0F}" type="slidenum">
              <a:rPr lang="en-GB" smtClean="0"/>
              <a:pPr>
                <a:defRPr/>
              </a:pPr>
              <a:t>12</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9B27390-82C5-4297-BE74-A6B2AA016D0F}" type="slidenum">
              <a:rPr lang="en-GB" smtClean="0"/>
              <a:pPr>
                <a:defRPr/>
              </a:pPr>
              <a:t>13</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alphaModFix amt="24000"/>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lvl1pPr>
              <a:defRPr baseline="0">
                <a:effectLst>
                  <a:outerShdw blurRad="50800" dist="38100" dir="2700000" algn="tl" rotWithShape="0">
                    <a:prstClr val="black">
                      <a:alpha val="40000"/>
                    </a:prstClr>
                  </a:outerShdw>
                </a:effectLst>
              </a:defRPr>
            </a:lvl1pPr>
          </a:lstStyle>
          <a:p>
            <a:r>
              <a:rPr lang="en-US" smtClean="0"/>
              <a:t>Click to edit Master title style</a:t>
            </a:r>
            <a:endParaRPr lang="en-GB" dirty="0"/>
          </a:p>
        </p:txBody>
      </p:sp>
      <p:sp>
        <p:nvSpPr>
          <p:cNvPr id="3" name="Subtitle 2"/>
          <p:cNvSpPr>
            <a:spLocks noGrp="1"/>
          </p:cNvSpPr>
          <p:nvPr>
            <p:ph type="subTitle" idx="1"/>
          </p:nvPr>
        </p:nvSpPr>
        <p:spPr>
          <a:xfrm>
            <a:off x="1028700" y="5181600"/>
            <a:ext cx="4800600" cy="2336800"/>
          </a:xfrm>
        </p:spPr>
        <p:txBody>
          <a:bodyPr/>
          <a:lstStyle>
            <a:lvl1pPr marL="0" indent="0" algn="ctr">
              <a:buNone/>
              <a:defRPr baseline="0">
                <a:solidFill>
                  <a:schemeClr val="tx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lvl1pPr>
              <a:defRPr sz="900"/>
            </a:lvl1pPr>
          </a:lstStyle>
          <a:p>
            <a:pPr>
              <a:defRPr/>
            </a:pPr>
            <a:fld id="{B49A2291-1BBF-41D7-90F0-6BB64B09AFB1}" type="datetime6">
              <a:rPr lang="en-US"/>
              <a:pPr>
                <a:defRPr/>
              </a:pPr>
              <a:t>August 17</a:t>
            </a:fld>
            <a:endParaRPr lang="en-GB" dirty="0"/>
          </a:p>
        </p:txBody>
      </p:sp>
      <p:sp>
        <p:nvSpPr>
          <p:cNvPr id="5" name="Footer Placeholder 4"/>
          <p:cNvSpPr>
            <a:spLocks noGrp="1"/>
          </p:cNvSpPr>
          <p:nvPr>
            <p:ph type="ftr" sz="quarter" idx="11"/>
          </p:nvPr>
        </p:nvSpPr>
        <p:spPr/>
        <p:txBody>
          <a:bodyPr/>
          <a:lstStyle>
            <a:lvl1pPr>
              <a:defRPr sz="1000"/>
            </a:lvl1pPr>
          </a:lstStyle>
          <a:p>
            <a:pPr>
              <a:defRPr/>
            </a:pPr>
            <a:endParaRPr lang="en-GB" dirty="0"/>
          </a:p>
        </p:txBody>
      </p:sp>
      <p:sp>
        <p:nvSpPr>
          <p:cNvPr id="6" name="Slide Number Placeholder 5"/>
          <p:cNvSpPr>
            <a:spLocks noGrp="1"/>
          </p:cNvSpPr>
          <p:nvPr>
            <p:ph type="sldNum" sz="quarter" idx="12"/>
          </p:nvPr>
        </p:nvSpPr>
        <p:spPr/>
        <p:txBody>
          <a:bodyPr/>
          <a:lstStyle>
            <a:lvl1pPr>
              <a:defRPr sz="900"/>
            </a:lvl1pPr>
          </a:lstStyle>
          <a:p>
            <a:pPr>
              <a:defRPr/>
            </a:pPr>
            <a:fld id="{1371044C-A11C-4E0A-9710-33A00E84B73C}"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a:xfrm>
            <a:off x="0" y="8657168"/>
            <a:ext cx="1600200" cy="486833"/>
          </a:xfrm>
        </p:spPr>
        <p:txBody>
          <a:bodyPr/>
          <a:lstStyle>
            <a:lvl1pPr>
              <a:defRPr sz="900"/>
            </a:lvl1pPr>
          </a:lstStyle>
          <a:p>
            <a:pPr>
              <a:defRPr/>
            </a:pPr>
            <a:fld id="{82C5CB14-EF57-4FC1-9494-51D2AEC6154D}" type="datetime6">
              <a:rPr lang="en-US"/>
              <a:pPr>
                <a:defRPr/>
              </a:pPr>
              <a:t>August 17</a:t>
            </a:fld>
            <a:endParaRPr lang="en-GB" dirty="0"/>
          </a:p>
        </p:txBody>
      </p:sp>
      <p:sp>
        <p:nvSpPr>
          <p:cNvPr id="5" name="Footer Placeholder 4"/>
          <p:cNvSpPr>
            <a:spLocks noGrp="1"/>
          </p:cNvSpPr>
          <p:nvPr>
            <p:ph type="ftr" sz="quarter" idx="11"/>
          </p:nvPr>
        </p:nvSpPr>
        <p:spPr/>
        <p:txBody>
          <a:bodyPr/>
          <a:lstStyle>
            <a:lvl1pPr>
              <a:defRPr sz="1000"/>
            </a:lvl1pPr>
          </a:lstStyle>
          <a:p>
            <a:pPr>
              <a:defRPr/>
            </a:pPr>
            <a:endParaRPr lang="en-GB" dirty="0"/>
          </a:p>
        </p:txBody>
      </p:sp>
      <p:sp>
        <p:nvSpPr>
          <p:cNvPr id="6" name="Slide Number Placeholder 5"/>
          <p:cNvSpPr>
            <a:spLocks noGrp="1"/>
          </p:cNvSpPr>
          <p:nvPr>
            <p:ph type="sldNum" sz="quarter" idx="12"/>
          </p:nvPr>
        </p:nvSpPr>
        <p:spPr/>
        <p:txBody>
          <a:bodyPr/>
          <a:lstStyle>
            <a:lvl1pPr>
              <a:defRPr sz="900"/>
            </a:lvl1pPr>
          </a:lstStyle>
          <a:p>
            <a:pPr>
              <a:defRPr/>
            </a:pPr>
            <a:fld id="{32B99B32-2FBA-4685-B6BE-F67D4A53DBBF}"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238755"/>
            <a:ext cx="5829300" cy="1816100"/>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541735" y="3238506"/>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0" y="8657168"/>
            <a:ext cx="1600200" cy="486833"/>
          </a:xfrm>
        </p:spPr>
        <p:txBody>
          <a:bodyPr/>
          <a:lstStyle>
            <a:lvl1pPr>
              <a:defRPr sz="900"/>
            </a:lvl1pPr>
          </a:lstStyle>
          <a:p>
            <a:pPr>
              <a:defRPr/>
            </a:pPr>
            <a:fld id="{18DABD9F-7377-4688-8090-98246B8C70C4}" type="datetime6">
              <a:rPr lang="en-US"/>
              <a:pPr>
                <a:defRPr/>
              </a:pPr>
              <a:t>August 17</a:t>
            </a:fld>
            <a:endParaRPr lang="en-GB" dirty="0"/>
          </a:p>
        </p:txBody>
      </p:sp>
      <p:sp>
        <p:nvSpPr>
          <p:cNvPr id="5" name="Footer Placeholder 4"/>
          <p:cNvSpPr>
            <a:spLocks noGrp="1"/>
          </p:cNvSpPr>
          <p:nvPr>
            <p:ph type="ftr" sz="quarter" idx="11"/>
          </p:nvPr>
        </p:nvSpPr>
        <p:spPr/>
        <p:txBody>
          <a:bodyPr/>
          <a:lstStyle>
            <a:lvl1pPr>
              <a:defRPr sz="1000"/>
            </a:lvl1pPr>
          </a:lstStyle>
          <a:p>
            <a:pPr>
              <a:defRPr/>
            </a:pPr>
            <a:endParaRPr lang="en-GB" dirty="0"/>
          </a:p>
        </p:txBody>
      </p:sp>
      <p:sp>
        <p:nvSpPr>
          <p:cNvPr id="6" name="Slide Number Placeholder 5"/>
          <p:cNvSpPr>
            <a:spLocks noGrp="1"/>
          </p:cNvSpPr>
          <p:nvPr>
            <p:ph type="sldNum" sz="quarter" idx="12"/>
          </p:nvPr>
        </p:nvSpPr>
        <p:spPr/>
        <p:txBody>
          <a:bodyPr/>
          <a:lstStyle>
            <a:lvl1pPr>
              <a:defRPr sz="900"/>
            </a:lvl1pPr>
          </a:lstStyle>
          <a:p>
            <a:pPr>
              <a:defRPr/>
            </a:pPr>
            <a:fld id="{969CB0FC-44E3-4381-93F5-F529E4B3BBDA}"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42900" y="2133601"/>
            <a:ext cx="3028950" cy="6034617"/>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486150" y="2133601"/>
            <a:ext cx="3028950" cy="6034617"/>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0"/>
          </p:nvPr>
        </p:nvSpPr>
        <p:spPr>
          <a:xfrm>
            <a:off x="0" y="8657168"/>
            <a:ext cx="1600200" cy="486833"/>
          </a:xfrm>
        </p:spPr>
        <p:txBody>
          <a:bodyPr/>
          <a:lstStyle>
            <a:lvl1pPr>
              <a:defRPr sz="900"/>
            </a:lvl1pPr>
          </a:lstStyle>
          <a:p>
            <a:pPr>
              <a:defRPr/>
            </a:pPr>
            <a:fld id="{A25DADCE-4E65-40F7-8835-A9CB42054D30}" type="datetime6">
              <a:rPr lang="en-US"/>
              <a:pPr>
                <a:defRPr/>
              </a:pPr>
              <a:t>August 17</a:t>
            </a:fld>
            <a:endParaRPr lang="en-GB" dirty="0"/>
          </a:p>
        </p:txBody>
      </p:sp>
      <p:sp>
        <p:nvSpPr>
          <p:cNvPr id="6" name="Footer Placeholder 4"/>
          <p:cNvSpPr>
            <a:spLocks noGrp="1"/>
          </p:cNvSpPr>
          <p:nvPr>
            <p:ph type="ftr" sz="quarter" idx="11"/>
          </p:nvPr>
        </p:nvSpPr>
        <p:spPr/>
        <p:txBody>
          <a:bodyPr/>
          <a:lstStyle>
            <a:lvl1pPr>
              <a:defRPr sz="1000"/>
            </a:lvl1pPr>
          </a:lstStyle>
          <a:p>
            <a:pPr>
              <a:defRPr/>
            </a:pPr>
            <a:endParaRPr lang="en-GB" dirty="0"/>
          </a:p>
        </p:txBody>
      </p:sp>
      <p:sp>
        <p:nvSpPr>
          <p:cNvPr id="7" name="Slide Number Placeholder 5"/>
          <p:cNvSpPr>
            <a:spLocks noGrp="1"/>
          </p:cNvSpPr>
          <p:nvPr>
            <p:ph type="sldNum" sz="quarter" idx="12"/>
          </p:nvPr>
        </p:nvSpPr>
        <p:spPr/>
        <p:txBody>
          <a:bodyPr/>
          <a:lstStyle>
            <a:lvl1pPr>
              <a:defRPr sz="900"/>
            </a:lvl1pPr>
          </a:lstStyle>
          <a:p>
            <a:pPr>
              <a:defRPr/>
            </a:pPr>
            <a:fld id="{C0C58671-5B15-4452-ABAE-DB9FBC689FBD}"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pPr>
              <a:defRPr/>
            </a:pPr>
            <a:r>
              <a:rPr lang="en-US" dirty="0"/>
              <a:t>06 September 2011</a:t>
            </a:r>
            <a:endParaRPr lang="en-GB" dirty="0"/>
          </a:p>
        </p:txBody>
      </p:sp>
      <p:sp>
        <p:nvSpPr>
          <p:cNvPr id="8" name="Footer Placeholder 7"/>
          <p:cNvSpPr>
            <a:spLocks noGrp="1"/>
          </p:cNvSpPr>
          <p:nvPr>
            <p:ph type="ftr" sz="quarter" idx="11"/>
          </p:nvPr>
        </p:nvSpPr>
        <p:spPr/>
        <p:txBody>
          <a:bodyPr/>
          <a:lstStyle>
            <a:lvl1pPr>
              <a:defRPr/>
            </a:lvl1pPr>
          </a:lstStyle>
          <a:p>
            <a:pPr>
              <a:defRPr/>
            </a:pPr>
            <a:endParaRPr lang="en-GB" dirty="0"/>
          </a:p>
        </p:txBody>
      </p:sp>
      <p:sp>
        <p:nvSpPr>
          <p:cNvPr id="9" name="Slide Number Placeholder 8"/>
          <p:cNvSpPr>
            <a:spLocks noGrp="1"/>
          </p:cNvSpPr>
          <p:nvPr>
            <p:ph type="sldNum" sz="quarter" idx="12"/>
          </p:nvPr>
        </p:nvSpPr>
        <p:spPr/>
        <p:txBody>
          <a:bodyPr/>
          <a:lstStyle>
            <a:lvl1pPr>
              <a:defRPr/>
            </a:lvl1pPr>
          </a:lstStyle>
          <a:p>
            <a:pPr>
              <a:defRPr/>
            </a:pPr>
            <a:fld id="{E5C2CC50-8A30-4FCE-8152-5460A62BF781}"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pPr>
              <a:defRPr/>
            </a:pPr>
            <a:r>
              <a:rPr lang="en-US" dirty="0"/>
              <a:t>06 September 2011</a:t>
            </a:r>
            <a:endParaRPr lang="en-GB" dirty="0"/>
          </a:p>
        </p:txBody>
      </p:sp>
      <p:sp>
        <p:nvSpPr>
          <p:cNvPr id="4" name="Footer Placeholder 3"/>
          <p:cNvSpPr>
            <a:spLocks noGrp="1"/>
          </p:cNvSpPr>
          <p:nvPr>
            <p:ph type="ftr" sz="quarter" idx="11"/>
          </p:nvPr>
        </p:nvSpPr>
        <p:spPr/>
        <p:txBody>
          <a:bodyPr/>
          <a:lstStyle>
            <a:lvl1pPr>
              <a:defRPr/>
            </a:lvl1pPr>
          </a:lstStyle>
          <a:p>
            <a:pPr>
              <a:defRPr/>
            </a:pPr>
            <a:endParaRPr lang="en-GB" dirty="0"/>
          </a:p>
        </p:txBody>
      </p:sp>
      <p:sp>
        <p:nvSpPr>
          <p:cNvPr id="5" name="Slide Number Placeholder 4"/>
          <p:cNvSpPr>
            <a:spLocks noGrp="1"/>
          </p:cNvSpPr>
          <p:nvPr>
            <p:ph type="sldNum" sz="quarter" idx="12"/>
          </p:nvPr>
        </p:nvSpPr>
        <p:spPr/>
        <p:txBody>
          <a:bodyPr/>
          <a:lstStyle>
            <a:lvl1pPr>
              <a:defRPr/>
            </a:lvl1pPr>
          </a:lstStyle>
          <a:p>
            <a:pPr>
              <a:defRPr/>
            </a:pPr>
            <a:fld id="{87EE3ECD-A34F-4BA8-BE0F-43D9DCF85C22}"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dirty="0"/>
              <a:t>06 September 2011</a:t>
            </a:r>
            <a:endParaRPr lang="en-GB" dirty="0"/>
          </a:p>
        </p:txBody>
      </p:sp>
      <p:sp>
        <p:nvSpPr>
          <p:cNvPr id="3" name="Footer Placeholder 2"/>
          <p:cNvSpPr>
            <a:spLocks noGrp="1"/>
          </p:cNvSpPr>
          <p:nvPr>
            <p:ph type="ftr" sz="quarter" idx="11"/>
          </p:nvPr>
        </p:nvSpPr>
        <p:spPr/>
        <p:txBody>
          <a:bodyPr/>
          <a:lstStyle>
            <a:lvl1pPr>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a:lvl1pPr>
          </a:lstStyle>
          <a:p>
            <a:pPr>
              <a:defRPr/>
            </a:pPr>
            <a:fld id="{6913DF94-7145-47CE-BFB6-7FF0377D69F9}"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1714480"/>
            <a:ext cx="2256235" cy="1143008"/>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2681287" y="1714481"/>
            <a:ext cx="3833813" cy="6453737"/>
          </a:xfrm>
        </p:spPr>
        <p:txBody>
          <a:bodyPr>
            <a:normAutofit/>
          </a:bodyPr>
          <a:lstStyle>
            <a:lvl1pPr>
              <a:defRPr sz="2800" baseline="0">
                <a:latin typeface="Calibri" pitchFamily="34" charset="0"/>
              </a:defRPr>
            </a:lvl1pPr>
            <a:lvl2pPr>
              <a:defRPr sz="2400">
                <a:latin typeface="Calibri" pitchFamily="34" charset="0"/>
              </a:defRPr>
            </a:lvl2pPr>
            <a:lvl3pPr>
              <a:defRPr sz="2000">
                <a:latin typeface="Calibri" pitchFamily="34" charset="0"/>
              </a:defRPr>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342900" y="2857489"/>
            <a:ext cx="2256235" cy="53107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0" y="8657168"/>
            <a:ext cx="1600200" cy="486833"/>
          </a:xfrm>
        </p:spPr>
        <p:txBody>
          <a:bodyPr/>
          <a:lstStyle>
            <a:lvl1pPr>
              <a:defRPr sz="900"/>
            </a:lvl1pPr>
          </a:lstStyle>
          <a:p>
            <a:pPr>
              <a:defRPr/>
            </a:pPr>
            <a:fld id="{3C4248F9-D307-4888-914B-DFA730AFFF83}" type="datetime6">
              <a:rPr lang="en-US"/>
              <a:pPr>
                <a:defRPr/>
              </a:pPr>
              <a:t>August 17</a:t>
            </a:fld>
            <a:endParaRPr lang="en-GB" dirty="0"/>
          </a:p>
        </p:txBody>
      </p:sp>
      <p:sp>
        <p:nvSpPr>
          <p:cNvPr id="6" name="Footer Placeholder 4"/>
          <p:cNvSpPr>
            <a:spLocks noGrp="1"/>
          </p:cNvSpPr>
          <p:nvPr>
            <p:ph type="ftr" sz="quarter" idx="11"/>
          </p:nvPr>
        </p:nvSpPr>
        <p:spPr/>
        <p:txBody>
          <a:bodyPr/>
          <a:lstStyle>
            <a:lvl1pPr>
              <a:defRPr sz="1000"/>
            </a:lvl1pPr>
          </a:lstStyle>
          <a:p>
            <a:pPr>
              <a:defRPr/>
            </a:pPr>
            <a:endParaRPr lang="en-GB" dirty="0"/>
          </a:p>
        </p:txBody>
      </p:sp>
      <p:sp>
        <p:nvSpPr>
          <p:cNvPr id="7" name="Slide Number Placeholder 5"/>
          <p:cNvSpPr>
            <a:spLocks noGrp="1"/>
          </p:cNvSpPr>
          <p:nvPr>
            <p:ph type="sldNum" sz="quarter" idx="12"/>
          </p:nvPr>
        </p:nvSpPr>
        <p:spPr/>
        <p:txBody>
          <a:bodyPr/>
          <a:lstStyle>
            <a:lvl1pPr>
              <a:defRPr sz="900"/>
            </a:lvl1pPr>
          </a:lstStyle>
          <a:p>
            <a:pPr>
              <a:defRPr/>
            </a:pPr>
            <a:fld id="{B1AE65A0-3A47-41BE-A0EC-8B618EE3D8C7}"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344216" y="1714480"/>
            <a:ext cx="4114800" cy="45889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0" y="8657168"/>
            <a:ext cx="1600200" cy="486833"/>
          </a:xfrm>
        </p:spPr>
        <p:txBody>
          <a:bodyPr/>
          <a:lstStyle>
            <a:lvl1pPr>
              <a:defRPr sz="900"/>
            </a:lvl1pPr>
          </a:lstStyle>
          <a:p>
            <a:pPr>
              <a:defRPr/>
            </a:pPr>
            <a:fld id="{6979043F-C563-4638-BE05-D8F41974ED65}" type="datetime6">
              <a:rPr lang="en-US"/>
              <a:pPr>
                <a:defRPr/>
              </a:pPr>
              <a:t>August 17</a:t>
            </a:fld>
            <a:endParaRPr lang="en-GB" dirty="0"/>
          </a:p>
        </p:txBody>
      </p:sp>
      <p:sp>
        <p:nvSpPr>
          <p:cNvPr id="6" name="Footer Placeholder 4"/>
          <p:cNvSpPr>
            <a:spLocks noGrp="1"/>
          </p:cNvSpPr>
          <p:nvPr>
            <p:ph type="ftr" sz="quarter" idx="11"/>
          </p:nvPr>
        </p:nvSpPr>
        <p:spPr/>
        <p:txBody>
          <a:bodyPr/>
          <a:lstStyle>
            <a:lvl1pPr>
              <a:defRPr sz="1000"/>
            </a:lvl1pPr>
          </a:lstStyle>
          <a:p>
            <a:pPr>
              <a:defRPr/>
            </a:pPr>
            <a:endParaRPr lang="en-GB" dirty="0"/>
          </a:p>
        </p:txBody>
      </p:sp>
      <p:sp>
        <p:nvSpPr>
          <p:cNvPr id="7" name="Slide Number Placeholder 5"/>
          <p:cNvSpPr>
            <a:spLocks noGrp="1"/>
          </p:cNvSpPr>
          <p:nvPr>
            <p:ph type="sldNum" sz="quarter" idx="12"/>
          </p:nvPr>
        </p:nvSpPr>
        <p:spPr/>
        <p:txBody>
          <a:bodyPr/>
          <a:lstStyle>
            <a:lvl1pPr>
              <a:defRPr sz="900"/>
            </a:lvl1pPr>
          </a:lstStyle>
          <a:p>
            <a:pPr>
              <a:defRPr/>
            </a:pPr>
            <a:fld id="{4D49C321-6300-4C5E-B22F-1FACB3990EDB}"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3672" y="190500"/>
            <a:ext cx="5357813"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1027" name="Text Placeholder 2"/>
          <p:cNvSpPr>
            <a:spLocks noGrp="1"/>
          </p:cNvSpPr>
          <p:nvPr>
            <p:ph type="body" idx="1"/>
          </p:nvPr>
        </p:nvSpPr>
        <p:spPr bwMode="auto">
          <a:xfrm>
            <a:off x="342900" y="1714501"/>
            <a:ext cx="61722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Bullet</a:t>
            </a:r>
          </a:p>
          <a:p>
            <a:pPr lvl="2"/>
            <a:r>
              <a:rPr lang="en-US" dirty="0" smtClean="0"/>
              <a:t>Bullet 2</a:t>
            </a:r>
          </a:p>
          <a:p>
            <a:pPr lvl="1"/>
            <a:endParaRPr lang="en-US" dirty="0" smtClean="0"/>
          </a:p>
        </p:txBody>
      </p:sp>
      <p:sp>
        <p:nvSpPr>
          <p:cNvPr id="4" name="Date Placeholder 3"/>
          <p:cNvSpPr>
            <a:spLocks noGrp="1"/>
          </p:cNvSpPr>
          <p:nvPr>
            <p:ph type="dt" sz="half" idx="2"/>
          </p:nvPr>
        </p:nvSpPr>
        <p:spPr>
          <a:xfrm>
            <a:off x="0" y="8667752"/>
            <a:ext cx="1600200" cy="486833"/>
          </a:xfrm>
          <a:prstGeom prst="rect">
            <a:avLst/>
          </a:prstGeom>
        </p:spPr>
        <p:txBody>
          <a:bodyPr vert="horz" lIns="91440" tIns="45720" rIns="91440" bIns="45720" rtlCol="0" anchor="ctr"/>
          <a:lstStyle>
            <a:lvl1pPr algn="l" fontAlgn="auto">
              <a:spcBef>
                <a:spcPts val="0"/>
              </a:spcBef>
              <a:spcAft>
                <a:spcPts val="0"/>
              </a:spcAft>
              <a:defRPr sz="800" baseline="0">
                <a:solidFill>
                  <a:schemeClr val="tx1">
                    <a:tint val="75000"/>
                  </a:schemeClr>
                </a:solidFill>
                <a:latin typeface="+mn-lt"/>
              </a:defRPr>
            </a:lvl1pPr>
          </a:lstStyle>
          <a:p>
            <a:pPr>
              <a:defRPr/>
            </a:pPr>
            <a:fld id="{20DBEC11-AB8A-40EA-BA5C-A7EAB18A3BED}" type="datetime6">
              <a:rPr lang="en-GB"/>
              <a:pPr>
                <a:defRPr/>
              </a:pPr>
              <a:t>August 17</a:t>
            </a:fld>
            <a:endParaRPr lang="en-GB" dirty="0"/>
          </a:p>
        </p:txBody>
      </p:sp>
      <p:sp>
        <p:nvSpPr>
          <p:cNvPr id="5" name="Footer Placeholder 4"/>
          <p:cNvSpPr>
            <a:spLocks noGrp="1"/>
          </p:cNvSpPr>
          <p:nvPr>
            <p:ph type="ftr" sz="quarter" idx="3"/>
          </p:nvPr>
        </p:nvSpPr>
        <p:spPr>
          <a:xfrm>
            <a:off x="2343150" y="8667752"/>
            <a:ext cx="2171700" cy="486833"/>
          </a:xfrm>
          <a:prstGeom prst="rect">
            <a:avLst/>
          </a:prstGeom>
        </p:spPr>
        <p:txBody>
          <a:bodyPr vert="horz" lIns="91440" tIns="45720" rIns="91440" bIns="45720" rtlCol="0" anchor="ctr"/>
          <a:lstStyle>
            <a:lvl1pPr algn="ctr" fontAlgn="auto">
              <a:spcBef>
                <a:spcPts val="0"/>
              </a:spcBef>
              <a:spcAft>
                <a:spcPts val="0"/>
              </a:spcAft>
              <a:defRPr sz="105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5197079" y="8657168"/>
            <a:ext cx="1600200" cy="486833"/>
          </a:xfrm>
          <a:prstGeom prst="rect">
            <a:avLst/>
          </a:prstGeom>
        </p:spPr>
        <p:txBody>
          <a:bodyPr vert="horz" lIns="91440" tIns="45720" rIns="91440" bIns="45720" rtlCol="0" anchor="ctr"/>
          <a:lstStyle>
            <a:lvl1pPr algn="r" fontAlgn="auto">
              <a:spcBef>
                <a:spcPts val="0"/>
              </a:spcBef>
              <a:spcAft>
                <a:spcPts val="0"/>
              </a:spcAft>
              <a:defRPr sz="800" baseline="0">
                <a:solidFill>
                  <a:schemeClr val="tx1">
                    <a:tint val="75000"/>
                  </a:schemeClr>
                </a:solidFill>
                <a:latin typeface="+mn-lt"/>
              </a:defRPr>
            </a:lvl1pPr>
          </a:lstStyle>
          <a:p>
            <a:pPr>
              <a:defRPr/>
            </a:pPr>
            <a:fld id="{80E2CA35-A855-48CD-AEAD-764A0C3382F7}" type="slidenum">
              <a:rPr lang="en-GB"/>
              <a:pPr>
                <a:defRPr/>
              </a:pPr>
              <a:t>‹#›</a:t>
            </a:fld>
            <a:endParaRPr lang="en-GB" dirty="0"/>
          </a:p>
        </p:txBody>
      </p:sp>
      <p:cxnSp>
        <p:nvCxnSpPr>
          <p:cNvPr id="8" name="Straight Connector 7"/>
          <p:cNvCxnSpPr/>
          <p:nvPr userDrawn="1"/>
        </p:nvCxnSpPr>
        <p:spPr>
          <a:xfrm>
            <a:off x="0" y="1333500"/>
            <a:ext cx="6858000" cy="0"/>
          </a:xfrm>
          <a:prstGeom prst="line">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pic>
        <p:nvPicPr>
          <p:cNvPr id="1032" name="Picture 8" descr="logo-ssi-uk-Converted1.jpg"/>
          <p:cNvPicPr>
            <a:picLocks noChangeAspect="1"/>
          </p:cNvPicPr>
          <p:nvPr userDrawn="1"/>
        </p:nvPicPr>
        <p:blipFill>
          <a:blip r:embed="rId11" cstate="print"/>
          <a:srcRect/>
          <a:stretch>
            <a:fillRect/>
          </a:stretch>
        </p:blipFill>
        <p:spPr bwMode="auto">
          <a:xfrm>
            <a:off x="160735" y="192618"/>
            <a:ext cx="592931" cy="104563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ftr="0"/>
  <p:txStyles>
    <p:titleStyle>
      <a:lvl1pPr algn="ctr" rtl="0" eaLnBrk="0" fontAlgn="base" hangingPunct="0">
        <a:spcBef>
          <a:spcPct val="0"/>
        </a:spcBef>
        <a:spcAft>
          <a:spcPct val="0"/>
        </a:spcAft>
        <a:defRPr sz="3600" b="1" kern="1200">
          <a:solidFill>
            <a:schemeClr val="tx1"/>
          </a:solidFill>
          <a:effectLst>
            <a:outerShdw blurRad="50800" dist="38100" dir="5400000" algn="tl" rotWithShape="0">
              <a:prstClr val="black">
                <a:alpha val="40000"/>
              </a:prstClr>
            </a:outerShdw>
          </a:effectLst>
          <a:latin typeface="Calibri" pitchFamily="34" charset="0"/>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80000"/>
        <a:buBlip>
          <a:blip r:embed="rId12"/>
        </a:buBlip>
        <a:defRPr sz="2400" b="1" kern="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7F7F7F"/>
        </a:buClr>
        <a:buSzPct val="80000"/>
        <a:buFont typeface="Wingdings" pitchFamily="2" charset="2"/>
        <a:buChar char="§"/>
        <a:defRPr sz="2400" kern="1200">
          <a:solidFill>
            <a:schemeClr val="tx1"/>
          </a:solidFill>
          <a:latin typeface="Calibri" pitchFamily="34" charset="0"/>
          <a:ea typeface="+mn-ea"/>
          <a:cs typeface="+mn-cs"/>
        </a:defRPr>
      </a:lvl2pPr>
      <a:lvl3pPr marL="1143000" indent="-228600" algn="l" rtl="0" eaLnBrk="0" fontAlgn="base" hangingPunct="0">
        <a:spcBef>
          <a:spcPct val="20000"/>
        </a:spcBef>
        <a:spcAft>
          <a:spcPct val="0"/>
        </a:spcAft>
        <a:buClr>
          <a:srgbClr val="7F7F7F"/>
        </a:buClr>
        <a:buSzPct val="80000"/>
        <a:buFont typeface="Wingdings" pitchFamily="2" charset="2"/>
        <a:buChar char="§"/>
        <a:defRPr kern="1200">
          <a:solidFill>
            <a:schemeClr val="tx1"/>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emssonline.org/" TargetMode="External"/><Relationship Id="rId4" Type="http://schemas.openxmlformats.org/officeDocument/2006/relationships/hyperlink" Target="http://www.nationalsafetypassport.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e.JPG"/>
          <p:cNvPicPr>
            <a:picLocks noChangeAspect="1"/>
          </p:cNvPicPr>
          <p:nvPr/>
        </p:nvPicPr>
        <p:blipFill>
          <a:blip r:embed="rId3" cstate="print"/>
          <a:stretch>
            <a:fillRect/>
          </a:stretch>
        </p:blipFill>
        <p:spPr>
          <a:xfrm>
            <a:off x="0" y="0"/>
            <a:ext cx="1466851" cy="1314420"/>
          </a:xfrm>
          <a:prstGeom prst="rect">
            <a:avLst/>
          </a:prstGeom>
        </p:spPr>
      </p:pic>
      <p:sp>
        <p:nvSpPr>
          <p:cNvPr id="377" name="Title 376"/>
          <p:cNvSpPr>
            <a:spLocks noGrp="1"/>
          </p:cNvSpPr>
          <p:nvPr>
            <p:ph type="ctrTitle"/>
          </p:nvPr>
        </p:nvSpPr>
        <p:spPr>
          <a:xfrm>
            <a:off x="514350" y="2840568"/>
            <a:ext cx="5829300" cy="3803134"/>
          </a:xfrm>
        </p:spPr>
        <p:txBody>
          <a:bodyPr>
            <a:normAutofit fontScale="90000"/>
          </a:bodyPr>
          <a:lstStyle/>
          <a:p>
            <a:r>
              <a:rPr lang="en-GB" sz="4400" dirty="0" smtClean="0">
                <a:solidFill>
                  <a:srgbClr val="FF0000"/>
                </a:solidFill>
              </a:rPr>
              <a:t/>
            </a:r>
            <a:br>
              <a:rPr lang="en-GB" sz="4400" dirty="0" smtClean="0">
                <a:solidFill>
                  <a:srgbClr val="FF0000"/>
                </a:solidFill>
              </a:rPr>
            </a:br>
            <a:r>
              <a:rPr lang="en-GB" sz="4400" dirty="0" smtClean="0">
                <a:solidFill>
                  <a:srgbClr val="FF0000"/>
                </a:solidFill>
              </a:rPr>
              <a:t/>
            </a:r>
            <a:br>
              <a:rPr lang="en-GB" sz="4400" dirty="0" smtClean="0">
                <a:solidFill>
                  <a:srgbClr val="FF0000"/>
                </a:solidFill>
              </a:rPr>
            </a:br>
            <a:r>
              <a:rPr lang="en-GB" sz="4400" dirty="0" smtClean="0">
                <a:solidFill>
                  <a:srgbClr val="FF0000"/>
                </a:solidFill>
              </a:rPr>
              <a:t>CONTRACTOR INFORMATION PRESENTATION</a:t>
            </a:r>
            <a:r>
              <a:rPr lang="en-GB" sz="4400" dirty="0" smtClean="0"/>
              <a:t/>
            </a:r>
            <a:br>
              <a:rPr lang="en-GB" sz="4400" dirty="0" smtClean="0"/>
            </a:br>
            <a:r>
              <a:rPr lang="en-GB" sz="4400" dirty="0"/>
              <a:t/>
            </a:r>
            <a:br>
              <a:rPr lang="en-GB" sz="4400" dirty="0"/>
            </a:br>
            <a:r>
              <a:rPr lang="en-GB" sz="4400" dirty="0" smtClean="0"/>
              <a:t>South Tees Site Company</a:t>
            </a:r>
            <a:r>
              <a:rPr lang="en-GB" dirty="0" smtClean="0"/>
              <a:t/>
            </a:r>
            <a:br>
              <a:rPr lang="en-GB" dirty="0" smtClean="0"/>
            </a:br>
            <a:r>
              <a:rPr lang="en-GB" dirty="0" smtClean="0"/>
              <a:t/>
            </a:r>
            <a:br>
              <a:rPr lang="en-GB" dirty="0" smtClean="0"/>
            </a:br>
            <a:r>
              <a:rPr lang="en-GB" dirty="0" smtClean="0"/>
              <a:t/>
            </a:r>
            <a:br>
              <a:rPr lang="en-GB" dirty="0" smtClean="0"/>
            </a:br>
            <a:endParaRPr lang="en-GB" sz="4900" dirty="0">
              <a:solidFill>
                <a:srgbClr val="FF0000"/>
              </a:solidFill>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l="1385" t="10916" r="20024" b="5090"/>
          <a:stretch/>
        </p:blipFill>
        <p:spPr bwMode="auto">
          <a:xfrm>
            <a:off x="7706" y="112380"/>
            <a:ext cx="2485190"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428736" y="214282"/>
            <a:ext cx="4357718" cy="857256"/>
          </a:xfrm>
        </p:spPr>
        <p:txBody>
          <a:bodyPr>
            <a:normAutofit fontScale="90000"/>
          </a:bodyPr>
          <a:lstStyle/>
          <a:p>
            <a:pPr>
              <a:defRPr/>
            </a:pPr>
            <a:r>
              <a:rPr lang="en-US" dirty="0" smtClean="0"/>
              <a:t>‘TAKE 2’</a:t>
            </a:r>
            <a:br>
              <a:rPr lang="en-US" dirty="0" smtClean="0"/>
            </a:br>
            <a:r>
              <a:rPr lang="en-US" dirty="0" smtClean="0"/>
              <a:t> Minutes For Safety	</a:t>
            </a:r>
            <a:endParaRPr lang="en-US" dirty="0"/>
          </a:p>
        </p:txBody>
      </p:sp>
      <p:pic>
        <p:nvPicPr>
          <p:cNvPr id="3" name="Picture 2" descr="Capture.JPG"/>
          <p:cNvPicPr>
            <a:picLocks noChangeAspect="1"/>
          </p:cNvPicPr>
          <p:nvPr/>
        </p:nvPicPr>
        <p:blipFill>
          <a:blip r:embed="rId2" cstate="print"/>
          <a:stretch>
            <a:fillRect/>
          </a:stretch>
        </p:blipFill>
        <p:spPr>
          <a:xfrm>
            <a:off x="0" y="0"/>
            <a:ext cx="1466851" cy="1314420"/>
          </a:xfrm>
          <a:prstGeom prst="rect">
            <a:avLst/>
          </a:prstGeom>
        </p:spPr>
      </p:pic>
      <p:sp>
        <p:nvSpPr>
          <p:cNvPr id="13315" name="Rectangle 3"/>
          <p:cNvSpPr>
            <a:spLocks noChangeArrowheads="1"/>
          </p:cNvSpPr>
          <p:nvPr/>
        </p:nvSpPr>
        <p:spPr bwMode="auto">
          <a:xfrm>
            <a:off x="214290" y="1198988"/>
            <a:ext cx="6858000" cy="7945012"/>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cs typeface="Times New Roman" pitchFamily="18" charset="0"/>
              </a:rPr>
              <a:t>The Assessment of Risk in the Workplace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1"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‘Take 2’ is a simple point of work risk assessment system applied by all individuals prior to the</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commencement of works activities and revolves around a pocket size pad issued during plant inductions.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Prior to conducting your activities take 2 minutes to ask yourself the following</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questions:-</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a) What hazards do I need to consider?.</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b) Will my work affect others?</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smtClean="0">
                <a:latin typeface="+mn-lt"/>
                <a:ea typeface="Times New Roman" pitchFamily="18" charset="0"/>
                <a:cs typeface="Arial" pitchFamily="34" charset="0"/>
              </a:rPr>
              <a:t> c) Has my environment changed</a:t>
            </a:r>
            <a:endParaRPr lang="en-GB" sz="800" dirty="0" smtClean="0">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smtClean="0">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Each sheet contains 11 assessment questions to be completed prior to the  </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task being conducted - these require a yes/no answer:-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1) Have you been briefed on the task.</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2) Do you understand the hazards involved and steps to be taken to minimise the risk.</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3) Are control measures in place.</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4) Are you in possession of the relevant permits.</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5) Has the plant been isolated.</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6) Has the plant been immobilised.</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7) Have you placed your personal danger board.</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8) If scaffolding is being used, is it fit for purpose and scafftag fitted.</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9) If lifting equipment is being used, is it fit for purpose and correctly tagged.</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10) Are you wearing the correct PPE.</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11) Do you have a valid licence for the equipment being used.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Should this process identify any immediate task safety requirements, these must be</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addressed before the activity is conducted.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The assessment sheet remains in the book and on completion of work two final </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questions require attention:-</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a) Is the work area in a safe condition.</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b) Is the work area clean and tidy.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The assessment sheet should be retained for the working day, this is to allow system</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demonstration as required, at the end of the working day activity assessment sheets  </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can be removed. The assessment pad also contains ‘Follow up action required’ slips,</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these should be utilised to record details of arising task actions, when a slip is</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completed with the required detail is should be removed and handed to the identified</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owner for action.</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The pad cover incorporates detailed guidance on matters for consideration including:-</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a) Examples of hazards to consider.</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b) Permits to consider.</a:t>
            </a: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c) PPE</a:t>
            </a:r>
            <a:endParaRPr kumimoji="0" lang="en-US" sz="1200" b="0" i="0" u="none" strike="noStrike" cap="none" normalizeH="0" baseline="0" dirty="0" smtClean="0">
              <a:ln>
                <a:noFill/>
              </a:ln>
              <a:solidFill>
                <a:schemeClr val="tx1"/>
              </a:solidFill>
              <a:effectLst/>
              <a:latin typeface="+mn-lt"/>
              <a:cs typeface="Arial" pitchFamily="34" charset="0"/>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l="1385" t="10916" r="20024" b="5090"/>
          <a:stretch/>
        </p:blipFill>
        <p:spPr bwMode="auto">
          <a:xfrm>
            <a:off x="0" y="112380"/>
            <a:ext cx="1844824"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643050" y="357158"/>
            <a:ext cx="4143404" cy="714380"/>
          </a:xfrm>
        </p:spPr>
        <p:txBody>
          <a:bodyPr/>
          <a:lstStyle/>
          <a:p>
            <a:pPr>
              <a:defRPr/>
            </a:pPr>
            <a:r>
              <a:rPr lang="en-US" dirty="0" smtClean="0"/>
              <a:t>NEAR MISS</a:t>
            </a:r>
            <a:endParaRPr lang="en-US" dirty="0"/>
          </a:p>
        </p:txBody>
      </p:sp>
      <p:pic>
        <p:nvPicPr>
          <p:cNvPr id="3" name="Picture 2" descr="Capture.JPG"/>
          <p:cNvPicPr>
            <a:picLocks noChangeAspect="1"/>
          </p:cNvPicPr>
          <p:nvPr/>
        </p:nvPicPr>
        <p:blipFill>
          <a:blip r:embed="rId2" cstate="print"/>
          <a:stretch>
            <a:fillRect/>
          </a:stretch>
        </p:blipFill>
        <p:spPr>
          <a:xfrm>
            <a:off x="0" y="0"/>
            <a:ext cx="1466851" cy="1314420"/>
          </a:xfrm>
          <a:prstGeom prst="rect">
            <a:avLst/>
          </a:prstGeom>
        </p:spPr>
      </p:pic>
      <p:sp>
        <p:nvSpPr>
          <p:cNvPr id="6" name="Rectangle 5"/>
          <p:cNvSpPr/>
          <p:nvPr/>
        </p:nvSpPr>
        <p:spPr>
          <a:xfrm>
            <a:off x="428604" y="1785918"/>
            <a:ext cx="6286544" cy="1477328"/>
          </a:xfrm>
          <a:prstGeom prst="rect">
            <a:avLst/>
          </a:prstGeom>
        </p:spPr>
        <p:txBody>
          <a:bodyPr wrap="square">
            <a:spAutoFit/>
          </a:bodyPr>
          <a:lstStyle/>
          <a:p>
            <a:r>
              <a:rPr lang="en-GB" dirty="0" smtClean="0">
                <a:latin typeface="+mn-lt"/>
              </a:rPr>
              <a:t>A </a:t>
            </a:r>
            <a:r>
              <a:rPr lang="en-GB" b="1" dirty="0" smtClean="0">
                <a:latin typeface="+mn-lt"/>
              </a:rPr>
              <a:t>Near Miss</a:t>
            </a:r>
            <a:r>
              <a:rPr lang="en-GB" dirty="0" smtClean="0">
                <a:latin typeface="+mn-lt"/>
              </a:rPr>
              <a:t> is an unplanned event that did not result in injury, illness, or damage – but had the potential to do so. Only a fortunate break in the chain of events prevented an injury, fatality or damage; in other words, a miss that was nonetheless very near. </a:t>
            </a:r>
            <a:endParaRPr lang="en-GB" dirty="0">
              <a:latin typeface="+mn-lt"/>
            </a:endParaRPr>
          </a:p>
        </p:txBody>
      </p:sp>
      <p:sp>
        <p:nvSpPr>
          <p:cNvPr id="7" name="TextBox 6"/>
          <p:cNvSpPr txBox="1"/>
          <p:nvPr/>
        </p:nvSpPr>
        <p:spPr>
          <a:xfrm>
            <a:off x="500042" y="3571868"/>
            <a:ext cx="5643602" cy="1754326"/>
          </a:xfrm>
          <a:prstGeom prst="rect">
            <a:avLst/>
          </a:prstGeom>
          <a:noFill/>
        </p:spPr>
        <p:txBody>
          <a:bodyPr wrap="square" rtlCol="0">
            <a:spAutoFit/>
          </a:bodyPr>
          <a:lstStyle/>
          <a:p>
            <a:r>
              <a:rPr lang="en-GB" dirty="0" smtClean="0">
                <a:latin typeface="+mn-lt"/>
              </a:rPr>
              <a:t>STSC Operates A Near Miss Reporting process and actively encourages all employees and contractors to report any near miss.</a:t>
            </a:r>
          </a:p>
          <a:p>
            <a:endParaRPr lang="en-GB" dirty="0" smtClean="0">
              <a:latin typeface="+mn-lt"/>
            </a:endParaRPr>
          </a:p>
          <a:p>
            <a:r>
              <a:rPr lang="en-GB" dirty="0" smtClean="0">
                <a:latin typeface="+mn-lt"/>
              </a:rPr>
              <a:t>All Near Miss incidents </a:t>
            </a:r>
            <a:r>
              <a:rPr lang="en-GB" b="1" u="sng" dirty="0" smtClean="0">
                <a:latin typeface="+mn-lt"/>
              </a:rPr>
              <a:t>Must</a:t>
            </a:r>
            <a:r>
              <a:rPr lang="en-GB" dirty="0" smtClean="0">
                <a:latin typeface="+mn-lt"/>
              </a:rPr>
              <a:t> be reported to the STSC Contract Manager or Local Area Management</a:t>
            </a:r>
            <a:endParaRPr lang="en-GB" dirty="0">
              <a:latin typeface="+mn-lt"/>
            </a:endParaRPr>
          </a:p>
        </p:txBody>
      </p:sp>
      <p:pic>
        <p:nvPicPr>
          <p:cNvPr id="9" name="Picture 8"/>
          <p:cNvPicPr/>
          <p:nvPr/>
        </p:nvPicPr>
        <p:blipFill rotWithShape="1">
          <a:blip r:embed="rId3">
            <a:extLst>
              <a:ext uri="{28A0092B-C50C-407E-A947-70E740481C1C}">
                <a14:useLocalDpi xmlns:a14="http://schemas.microsoft.com/office/drawing/2010/main" val="0"/>
              </a:ext>
            </a:extLst>
          </a:blip>
          <a:srcRect l="1385" t="10916" r="20024" b="5090"/>
          <a:stretch/>
        </p:blipFill>
        <p:spPr bwMode="auto">
          <a:xfrm>
            <a:off x="343968" y="112380"/>
            <a:ext cx="1927860"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pture.JPG"/>
          <p:cNvPicPr>
            <a:picLocks noChangeAspect="1"/>
          </p:cNvPicPr>
          <p:nvPr/>
        </p:nvPicPr>
        <p:blipFill>
          <a:blip r:embed="rId3" cstate="print"/>
          <a:stretch>
            <a:fillRect/>
          </a:stretch>
        </p:blipFill>
        <p:spPr>
          <a:xfrm>
            <a:off x="0" y="0"/>
            <a:ext cx="1466851" cy="1314420"/>
          </a:xfrm>
          <a:prstGeom prst="rect">
            <a:avLst/>
          </a:prstGeom>
        </p:spPr>
      </p:pic>
      <p:sp>
        <p:nvSpPr>
          <p:cNvPr id="20481" name="Rectangle 1"/>
          <p:cNvSpPr>
            <a:spLocks noChangeArrowheads="1"/>
          </p:cNvSpPr>
          <p:nvPr/>
        </p:nvSpPr>
        <p:spPr bwMode="auto">
          <a:xfrm>
            <a:off x="1571612" y="500034"/>
            <a:ext cx="449764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Teesside Visitor Centre Inductions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Rectangle 2"/>
          <p:cNvSpPr>
            <a:spLocks noChangeArrowheads="1"/>
          </p:cNvSpPr>
          <p:nvPr/>
        </p:nvSpPr>
        <p:spPr bwMode="auto">
          <a:xfrm>
            <a:off x="428604" y="2360811"/>
            <a:ext cx="6072230" cy="3982992"/>
          </a:xfrm>
          <a:prstGeom prst="rect">
            <a:avLst/>
          </a:prstGeom>
          <a:noFill/>
          <a:ln w="9525">
            <a:noFill/>
            <a:miter lim="800000"/>
            <a:headEnd/>
            <a:tailEnd/>
          </a:ln>
          <a:effectLst/>
        </p:spPr>
        <p:txBody>
          <a:bodyPr vert="horz" wrap="square" lIns="393576" tIns="292008" rIns="380880" bIns="1777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81100" algn="l"/>
              </a:tabLst>
            </a:pPr>
            <a:r>
              <a:rPr lang="en-GB" sz="1200" dirty="0" smtClean="0">
                <a:latin typeface="Calibri" pitchFamily="34" charset="0"/>
                <a:cs typeface="Arial" pitchFamily="34" charset="0"/>
              </a:rPr>
              <a:t>Please call the number below or email details to the facilities email address to book site inductions.  These inductions are carried out at the main security gate (further plant specific inductions may be required).</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endPar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endPar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r>
              <a:rPr lang="en-US" sz="1200" dirty="0" smtClean="0">
                <a:latin typeface="Calibri" pitchFamily="34" charset="0"/>
                <a:cs typeface="Calibri" pitchFamily="34" charset="0"/>
              </a:rPr>
              <a:t>The induction session typically takes around 20 minutes </a:t>
            </a: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endParaRPr lang="en-US" sz="1200" dirty="0" smtClean="0">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r>
              <a:rPr lang="en-US" sz="1200" dirty="0" smtClean="0">
                <a:latin typeface="Calibri" pitchFamily="34" charset="0"/>
                <a:cs typeface="Calibri" pitchFamily="34" charset="0"/>
              </a:rPr>
              <a:t> Visitors/contractors wishing to regularly drive on site must register their vehicle.  </a:t>
            </a: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endParaRPr kumimoji="0" lang="en-US" sz="12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r>
              <a:rPr lang="en-US" sz="1200" dirty="0" smtClean="0">
                <a:latin typeface="Calibri" pitchFamily="34" charset="0"/>
                <a:cs typeface="Calibri" pitchFamily="34" charset="0"/>
              </a:rPr>
              <a:t>In conjunction with the </a:t>
            </a:r>
            <a:r>
              <a:rPr lang="en-US" sz="1200" smtClean="0">
                <a:latin typeface="Calibri" pitchFamily="34" charset="0"/>
                <a:cs typeface="Calibri" pitchFamily="34" charset="0"/>
              </a:rPr>
              <a:t>Site </a:t>
            </a:r>
            <a:r>
              <a:rPr lang="en-US" sz="1200" smtClean="0">
                <a:latin typeface="Calibri" pitchFamily="34" charset="0"/>
                <a:cs typeface="Calibri" pitchFamily="34" charset="0"/>
              </a:rPr>
              <a:t>Induction </a:t>
            </a:r>
            <a:r>
              <a:rPr lang="en-US" sz="1200" dirty="0" smtClean="0">
                <a:latin typeface="Calibri" pitchFamily="34" charset="0"/>
                <a:cs typeface="Calibri" pitchFamily="34" charset="0"/>
              </a:rPr>
              <a:t>various specific Plant Area Inductions will need to be completed to allow working on a particular site</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For </a:t>
            </a:r>
            <a:r>
              <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further </a:t>
            </a:r>
            <a:r>
              <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advice &amp; </a:t>
            </a:r>
            <a:r>
              <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assistance</a:t>
            </a:r>
            <a:r>
              <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18110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tabLst>
                <a:tab pos="1181100" algn="l"/>
              </a:tabLst>
            </a:pPr>
            <a:r>
              <a:rPr lang="en-US" sz="1200" b="1" dirty="0" smtClean="0">
                <a:latin typeface="Calibri" pitchFamily="34" charset="0"/>
                <a:ea typeface="Calibri" pitchFamily="34" charset="0"/>
                <a:cs typeface="Calibri" pitchFamily="34" charset="0"/>
              </a:rPr>
              <a:t>Tel: </a:t>
            </a:r>
            <a:r>
              <a:rPr kumimoji="0" lang="en-US"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en-US" sz="1200" dirty="0" smtClean="0">
                <a:latin typeface="Calibri" pitchFamily="34" charset="0"/>
                <a:ea typeface="Times New Roman" pitchFamily="18" charset="0"/>
                <a:cs typeface="Times New Roman" pitchFamily="18" charset="0"/>
              </a:rPr>
              <a:t>Facilities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on</a:t>
            </a:r>
            <a:r>
              <a:rPr kumimoji="0" lang="en-US" sz="1200" b="0" i="0"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n-US" sz="1200" b="0" i="0"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Internal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8771,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External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01642 408771</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eaLnBrk="0" hangingPunct="0">
              <a:tabLst>
                <a:tab pos="1181100" algn="l"/>
              </a:tabLst>
            </a:pPr>
            <a:r>
              <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Email:	</a:t>
            </a:r>
            <a:r>
              <a:rPr kumimoji="0" lang="en-US"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facilitieshelpdesk@stscltd.com</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l="1385" t="10916" r="20024" b="5090"/>
          <a:stretch/>
        </p:blipFill>
        <p:spPr bwMode="auto">
          <a:xfrm>
            <a:off x="18158" y="186036"/>
            <a:ext cx="1610642"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500174" y="428596"/>
            <a:ext cx="4143404" cy="714380"/>
          </a:xfrm>
        </p:spPr>
        <p:txBody>
          <a:bodyPr>
            <a:normAutofit fontScale="90000"/>
          </a:bodyPr>
          <a:lstStyle/>
          <a:p>
            <a:pPr>
              <a:defRPr/>
            </a:pPr>
            <a:r>
              <a:rPr lang="en-US" dirty="0" smtClean="0"/>
              <a:t>Additional Information</a:t>
            </a:r>
            <a:endParaRPr lang="en-US" dirty="0"/>
          </a:p>
        </p:txBody>
      </p:sp>
      <p:pic>
        <p:nvPicPr>
          <p:cNvPr id="3" name="Picture 2" descr="Capture.JPG"/>
          <p:cNvPicPr>
            <a:picLocks noChangeAspect="1"/>
          </p:cNvPicPr>
          <p:nvPr/>
        </p:nvPicPr>
        <p:blipFill>
          <a:blip r:embed="rId3" cstate="print"/>
          <a:stretch>
            <a:fillRect/>
          </a:stretch>
        </p:blipFill>
        <p:spPr>
          <a:xfrm>
            <a:off x="0" y="0"/>
            <a:ext cx="1466851" cy="1314420"/>
          </a:xfrm>
          <a:prstGeom prst="rect">
            <a:avLst/>
          </a:prstGeom>
        </p:spPr>
      </p:pic>
      <p:sp>
        <p:nvSpPr>
          <p:cNvPr id="1031" name="Rectangle 7"/>
          <p:cNvSpPr>
            <a:spLocks noChangeArrowheads="1"/>
          </p:cNvSpPr>
          <p:nvPr/>
        </p:nvSpPr>
        <p:spPr bwMode="auto">
          <a:xfrm>
            <a:off x="285728" y="-3466384"/>
            <a:ext cx="6357982" cy="124649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nSpc>
                <a:spcPct val="150000"/>
              </a:lnSpc>
              <a:buFont typeface="+mj-lt"/>
              <a:buAutoNum type="arabicPeriod"/>
            </a:pPr>
            <a:endParaRPr lang="en-GB" sz="1600" b="1" dirty="0" smtClean="0">
              <a:latin typeface="+mn-lt"/>
              <a:cs typeface="Arial" pitchFamily="34" charset="0"/>
            </a:endParaRPr>
          </a:p>
          <a:p>
            <a:pPr marL="457200" lvl="0" indent="-457200">
              <a:lnSpc>
                <a:spcPct val="150000"/>
              </a:lnSpc>
              <a:buFont typeface="+mj-lt"/>
              <a:buAutoNum type="arabicPeriod"/>
            </a:pPr>
            <a:endParaRPr lang="en-GB" sz="1600" b="1" dirty="0" smtClean="0">
              <a:latin typeface="+mn-lt"/>
              <a:cs typeface="Arial" pitchFamily="34" charset="0"/>
            </a:endParaRPr>
          </a:p>
          <a:p>
            <a:pPr marL="457200" lvl="0" indent="-457200">
              <a:lnSpc>
                <a:spcPct val="150000"/>
              </a:lnSpc>
              <a:buFont typeface="+mj-lt"/>
              <a:buAutoNum type="arabicPeriod"/>
            </a:pPr>
            <a:endParaRPr lang="en-GB" sz="1600" b="1" dirty="0" smtClean="0">
              <a:latin typeface="+mn-lt"/>
              <a:cs typeface="Arial" pitchFamily="34" charset="0"/>
            </a:endParaRPr>
          </a:p>
          <a:p>
            <a:pPr marL="457200" lvl="0" indent="-457200">
              <a:lnSpc>
                <a:spcPct val="150000"/>
              </a:lnSpc>
              <a:buFont typeface="+mj-lt"/>
              <a:buAutoNum type="arabicPeriod"/>
            </a:pPr>
            <a:endParaRPr lang="en-GB" sz="1600" b="1" dirty="0" smtClean="0">
              <a:latin typeface="+mn-lt"/>
              <a:cs typeface="Arial" pitchFamily="34" charset="0"/>
            </a:endParaRPr>
          </a:p>
          <a:p>
            <a:pPr marL="457200" lvl="0" indent="-457200">
              <a:lnSpc>
                <a:spcPct val="150000"/>
              </a:lnSpc>
              <a:buFont typeface="+mj-lt"/>
              <a:buAutoNum type="arabicPeriod"/>
            </a:pPr>
            <a:endParaRPr lang="en-GB" sz="1600" b="1" dirty="0" smtClean="0">
              <a:latin typeface="+mn-lt"/>
              <a:cs typeface="Arial" pitchFamily="34" charset="0"/>
            </a:endParaRPr>
          </a:p>
          <a:p>
            <a:pPr marL="457200" lvl="0" indent="-457200">
              <a:lnSpc>
                <a:spcPct val="150000"/>
              </a:lnSpc>
              <a:buFont typeface="+mj-lt"/>
              <a:buAutoNum type="arabicPeriod"/>
            </a:pPr>
            <a:endParaRPr lang="en-GB" sz="1600" b="1" dirty="0" smtClean="0">
              <a:latin typeface="+mn-lt"/>
              <a:cs typeface="Arial" pitchFamily="34" charset="0"/>
            </a:endParaRPr>
          </a:p>
          <a:p>
            <a:pPr marL="457200" lvl="0" indent="-457200">
              <a:lnSpc>
                <a:spcPct val="150000"/>
              </a:lnSpc>
              <a:buFont typeface="+mj-lt"/>
              <a:buAutoNum type="arabicPeriod"/>
            </a:pPr>
            <a:endParaRPr lang="en-GB" sz="1600" b="1" dirty="0" smtClean="0">
              <a:latin typeface="+mn-lt"/>
              <a:cs typeface="Arial" pitchFamily="34" charset="0"/>
            </a:endParaRPr>
          </a:p>
          <a:p>
            <a:pPr marL="457200" lvl="0" indent="-457200">
              <a:lnSpc>
                <a:spcPct val="150000"/>
              </a:lnSpc>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endParaRPr lang="en-GB" sz="1600" b="1" dirty="0" smtClean="0">
              <a:latin typeface="+mn-lt"/>
              <a:cs typeface="Arial" pitchFamily="34" charset="0"/>
            </a:endParaRPr>
          </a:p>
          <a:p>
            <a:pPr marL="457200" lvl="0" indent="-457200">
              <a:buFont typeface="+mj-lt"/>
              <a:buAutoNum type="arabicPeriod"/>
            </a:pPr>
            <a:r>
              <a:rPr lang="en-GB" sz="1600" b="1" dirty="0" smtClean="0">
                <a:latin typeface="+mn-lt"/>
                <a:cs typeface="Arial" pitchFamily="34" charset="0"/>
              </a:rPr>
              <a:t>It is mandatory as a minimum requirement that all contractors working on the STSC Site Hold a Recognised Safety Passport such as CCNSG /ECITB. STSC will also accept the EMSS Safety Passport which can be obtained on line. (See Link for Details)</a:t>
            </a:r>
            <a:r>
              <a:rPr lang="en-GB" sz="1600" dirty="0" smtClean="0"/>
              <a:t> </a:t>
            </a:r>
            <a:r>
              <a:rPr lang="en-GB" sz="1600" u="sng" dirty="0" smtClean="0">
                <a:hlinkClick r:id="rId4"/>
              </a:rPr>
              <a:t>www.nationalsafetypassport.com</a:t>
            </a:r>
            <a:r>
              <a:rPr lang="en-GB" sz="1600" dirty="0" smtClean="0"/>
              <a:t> or </a:t>
            </a:r>
            <a:r>
              <a:rPr lang="en-GB" sz="1600" u="sng" dirty="0" smtClean="0">
                <a:hlinkClick r:id="rId5"/>
              </a:rPr>
              <a:t>www.emssonline.org</a:t>
            </a:r>
            <a:r>
              <a:rPr lang="en-GB" sz="1600" dirty="0" smtClean="0"/>
              <a:t>. </a:t>
            </a:r>
            <a:endParaRPr lang="en-GB" sz="1400" b="1" i="1" dirty="0" smtClean="0">
              <a:latin typeface="+mn-lt"/>
              <a:cs typeface="Arial" pitchFamily="34" charset="0"/>
            </a:endParaRPr>
          </a:p>
          <a:p>
            <a:pPr marL="457200" lvl="0" indent="-457200">
              <a:lnSpc>
                <a:spcPct val="150000"/>
              </a:lnSpc>
              <a:buFont typeface="+mj-lt"/>
              <a:buAutoNum type="arabicPeriod"/>
            </a:pPr>
            <a:endParaRPr lang="en-GB" sz="2400" b="1" dirty="0" smtClean="0">
              <a:latin typeface="+mn-lt"/>
              <a:cs typeface="Arial" pitchFamily="34" charset="0"/>
            </a:endParaRPr>
          </a:p>
          <a:p>
            <a:pPr marL="342900" indent="-342900">
              <a:buFont typeface="+mj-lt"/>
              <a:buAutoNum type="arabicPeriod"/>
            </a:pPr>
            <a:r>
              <a:rPr lang="en-GB" sz="1600" b="1" dirty="0" smtClean="0">
                <a:latin typeface="+mn-lt"/>
                <a:cs typeface="Arial" pitchFamily="34" charset="0"/>
              </a:rPr>
              <a:t>Permit Requirements			                               Contract companies working on the STSC site are required to be issued with the appropriate permits providing the necessary controls for the work in hand. These controls will vary according to the nature, location and type of work. All permits are required to be issued and authorised by a responsible person for the work area where the work is to be carried out.</a:t>
            </a:r>
            <a:br>
              <a:rPr lang="en-GB" sz="1600" b="1" dirty="0" smtClean="0">
                <a:latin typeface="+mn-lt"/>
                <a:cs typeface="Arial" pitchFamily="34" charset="0"/>
              </a:rPr>
            </a:br>
            <a:endParaRPr lang="en-GB" sz="1600" b="1" dirty="0" smtClean="0">
              <a:latin typeface="+mn-lt"/>
              <a:cs typeface="Arial" pitchFamily="34" charset="0"/>
            </a:endParaRPr>
          </a:p>
          <a:p>
            <a:pPr marL="342900" indent="-342900">
              <a:buFont typeface="+mj-lt"/>
              <a:buAutoNum type="arabicPeriod"/>
            </a:pPr>
            <a:r>
              <a:rPr lang="en-GB" sz="1600" b="1" dirty="0" smtClean="0">
                <a:latin typeface="+mn-lt"/>
                <a:cs typeface="Arial" pitchFamily="34" charset="0"/>
              </a:rPr>
              <a:t>Personal Danger Boards</a:t>
            </a:r>
          </a:p>
          <a:p>
            <a:pPr marL="342900" indent="-342900"/>
            <a:r>
              <a:rPr lang="en-GB" sz="1600" b="1" dirty="0" smtClean="0">
                <a:latin typeface="+mn-lt"/>
                <a:cs typeface="Arial" pitchFamily="34" charset="0"/>
              </a:rPr>
              <a:t>	It is a requirement that where necessary, for isolation &amp; immobilisation purposes Contractors are required to provide personal danger boards. The exact style and procedure must be agreed with the local contract or Job owner</a:t>
            </a:r>
          </a:p>
          <a:p>
            <a:pPr marL="342900" indent="-342900"/>
            <a:endParaRPr lang="en-GB" sz="1600" b="1" dirty="0" smtClean="0">
              <a:latin typeface="+mn-lt"/>
              <a:cs typeface="Arial" pitchFamily="34" charset="0"/>
            </a:endParaRPr>
          </a:p>
          <a:p>
            <a:pPr marL="342900" indent="-342900" algn="ctr"/>
            <a:r>
              <a:rPr lang="en-GB" sz="1600" b="1" dirty="0">
                <a:solidFill>
                  <a:srgbClr val="FF0000"/>
                </a:solidFill>
                <a:latin typeface="+mn-lt"/>
                <a:cs typeface="Arial" pitchFamily="34" charset="0"/>
              </a:rPr>
              <a:t> </a:t>
            </a:r>
            <a:r>
              <a:rPr lang="en-GB" sz="1600" b="1" dirty="0" smtClean="0">
                <a:solidFill>
                  <a:srgbClr val="FF0000"/>
                </a:solidFill>
                <a:latin typeface="+mn-lt"/>
                <a:cs typeface="Arial" pitchFamily="34" charset="0"/>
              </a:rPr>
              <a:t>Please use this information pack as a Tool Box Talk to provide vital information to your employees before they visit the STSC Site</a:t>
            </a:r>
            <a:br>
              <a:rPr lang="en-GB" sz="1600" b="1" dirty="0" smtClean="0">
                <a:solidFill>
                  <a:srgbClr val="FF0000"/>
                </a:solidFill>
                <a:latin typeface="+mn-lt"/>
                <a:cs typeface="Arial" pitchFamily="34" charset="0"/>
              </a:rPr>
            </a:br>
            <a:endParaRPr lang="en-GB" sz="1600" b="1" dirty="0" smtClean="0">
              <a:solidFill>
                <a:srgbClr val="FF0000"/>
              </a:solidFill>
              <a:latin typeface="+mn-lt"/>
              <a:cs typeface="Arial" pitchFamily="34" charset="0"/>
            </a:endParaRPr>
          </a:p>
          <a:p>
            <a:r>
              <a:rPr lang="en-GB" sz="2400" dirty="0" smtClean="0"/>
              <a:t> </a:t>
            </a:r>
            <a:endParaRPr lang="en-GB" sz="2400" b="1" dirty="0" smtClean="0">
              <a:latin typeface="+mn-lt"/>
              <a:cs typeface="Arial" pitchFamily="34" charset="0"/>
            </a:endParaRPr>
          </a:p>
          <a:p>
            <a:pPr marL="457200" marR="0" lvl="0" indent="-457200" algn="l" defTabSz="914400" rtl="0" eaLnBrk="1" fontAlgn="base" latinLnBrk="0" hangingPunct="1">
              <a:spcBef>
                <a:spcPct val="0"/>
              </a:spcBef>
              <a:spcAft>
                <a:spcPct val="0"/>
              </a:spcAft>
              <a:buClrTx/>
              <a:buSzTx/>
              <a:buFont typeface="+mj-lt"/>
              <a:buAutoNum type="arabicPeriod"/>
              <a:tabLst/>
            </a:pPr>
            <a:endParaRPr kumimoji="0" lang="en-GB" sz="2400" b="1" i="0" u="none" strike="noStrike" cap="none" normalizeH="0" baseline="0" dirty="0" smtClean="0">
              <a:ln>
                <a:noFill/>
              </a:ln>
              <a:solidFill>
                <a:schemeClr val="tx1"/>
              </a:solidFill>
              <a:effectLst/>
              <a:latin typeface="+mn-lt"/>
              <a:cs typeface="Arial" pitchFamily="34" charset="0"/>
            </a:endParaRPr>
          </a:p>
        </p:txBody>
      </p:sp>
      <p:pic>
        <p:nvPicPr>
          <p:cNvPr id="6" name="Picture 5"/>
          <p:cNvPicPr/>
          <p:nvPr/>
        </p:nvPicPr>
        <p:blipFill rotWithShape="1">
          <a:blip r:embed="rId6">
            <a:extLst>
              <a:ext uri="{28A0092B-C50C-407E-A947-70E740481C1C}">
                <a14:useLocalDpi xmlns:a14="http://schemas.microsoft.com/office/drawing/2010/main" val="0"/>
              </a:ext>
            </a:extLst>
          </a:blip>
          <a:srcRect l="1385" t="10916" r="20024" b="5090"/>
          <a:stretch/>
        </p:blipFill>
        <p:spPr bwMode="auto">
          <a:xfrm>
            <a:off x="7972" y="224760"/>
            <a:ext cx="1548820"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smtClean="0"/>
              <a:t>06 September 2011</a:t>
            </a:r>
            <a:endParaRPr lang="en-GB" dirty="0"/>
          </a:p>
        </p:txBody>
      </p:sp>
      <p:sp>
        <p:nvSpPr>
          <p:cNvPr id="3" name="Slide Number Placeholder 2"/>
          <p:cNvSpPr>
            <a:spLocks noGrp="1"/>
          </p:cNvSpPr>
          <p:nvPr>
            <p:ph type="sldNum" sz="quarter" idx="12"/>
          </p:nvPr>
        </p:nvSpPr>
        <p:spPr/>
        <p:txBody>
          <a:bodyPr/>
          <a:lstStyle/>
          <a:p>
            <a:pPr>
              <a:defRPr/>
            </a:pPr>
            <a:fld id="{6913DF94-7145-47CE-BFB6-7FF0377D69F9}" type="slidenum">
              <a:rPr lang="en-GB" smtClean="0"/>
              <a:pPr>
                <a:defRPr/>
              </a:pPr>
              <a:t>14</a:t>
            </a:fld>
            <a:endParaRPr lang="en-GB" dirty="0"/>
          </a:p>
        </p:txBody>
      </p:sp>
      <p:pic>
        <p:nvPicPr>
          <p:cNvPr id="5" name="Picture 4" descr="Site Map.JPG"/>
          <p:cNvPicPr>
            <a:picLocks noChangeAspect="1"/>
          </p:cNvPicPr>
          <p:nvPr/>
        </p:nvPicPr>
        <p:blipFill>
          <a:blip r:embed="rId2" cstate="print"/>
          <a:stretch>
            <a:fillRect/>
          </a:stretch>
        </p:blipFill>
        <p:spPr>
          <a:xfrm rot="5400000">
            <a:off x="-877233" y="1520119"/>
            <a:ext cx="8755342" cy="6143668"/>
          </a:xfrm>
          <a:prstGeom prst="rect">
            <a:avLst/>
          </a:prstGeom>
        </p:spPr>
      </p:pic>
      <p:sp>
        <p:nvSpPr>
          <p:cNvPr id="6" name="TextBox 5"/>
          <p:cNvSpPr txBox="1"/>
          <p:nvPr/>
        </p:nvSpPr>
        <p:spPr>
          <a:xfrm rot="5400000">
            <a:off x="-604478" y="4176322"/>
            <a:ext cx="1863991" cy="369332"/>
          </a:xfrm>
          <a:prstGeom prst="rect">
            <a:avLst/>
          </a:prstGeom>
          <a:noFill/>
        </p:spPr>
        <p:txBody>
          <a:bodyPr vert="horz" wrap="square" rtlCol="0">
            <a:spAutoFit/>
          </a:bodyPr>
          <a:lstStyle/>
          <a:p>
            <a:r>
              <a:rPr lang="en-GB" b="1" dirty="0" smtClean="0">
                <a:latin typeface="+mn-lt"/>
              </a:rPr>
              <a:t>STSC  SITE</a:t>
            </a:r>
            <a:endParaRPr lang="en-GB" b="1"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500174" y="428596"/>
            <a:ext cx="4143404" cy="714380"/>
          </a:xfrm>
        </p:spPr>
        <p:txBody>
          <a:bodyPr/>
          <a:lstStyle/>
          <a:p>
            <a:pPr>
              <a:defRPr/>
            </a:pPr>
            <a:r>
              <a:rPr lang="en-US" dirty="0" smtClean="0"/>
              <a:t>INFORMATION</a:t>
            </a:r>
            <a:endParaRPr lang="en-US" dirty="0"/>
          </a:p>
        </p:txBody>
      </p:sp>
      <p:pic>
        <p:nvPicPr>
          <p:cNvPr id="3" name="Picture 2" descr="Capture.JPG"/>
          <p:cNvPicPr>
            <a:picLocks noChangeAspect="1"/>
          </p:cNvPicPr>
          <p:nvPr/>
        </p:nvPicPr>
        <p:blipFill>
          <a:blip r:embed="rId3" cstate="print"/>
          <a:stretch>
            <a:fillRect/>
          </a:stretch>
        </p:blipFill>
        <p:spPr>
          <a:xfrm>
            <a:off x="0" y="0"/>
            <a:ext cx="1466851" cy="1314420"/>
          </a:xfrm>
          <a:prstGeom prst="rect">
            <a:avLst/>
          </a:prstGeom>
        </p:spPr>
      </p:pic>
      <p:sp>
        <p:nvSpPr>
          <p:cNvPr id="1031" name="Rectangle 7"/>
          <p:cNvSpPr>
            <a:spLocks noChangeArrowheads="1"/>
          </p:cNvSpPr>
          <p:nvPr/>
        </p:nvSpPr>
        <p:spPr bwMode="auto">
          <a:xfrm>
            <a:off x="357166" y="2020138"/>
            <a:ext cx="6357982"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endParaRPr lang="en-GB" sz="2000" b="1" dirty="0" smtClean="0">
              <a:latin typeface="+mn-lt"/>
              <a:cs typeface="Arial" pitchFamily="34" charset="0"/>
            </a:endParaRPr>
          </a:p>
          <a:p>
            <a:pPr marL="457200" indent="-457200">
              <a:lnSpc>
                <a:spcPct val="150000"/>
              </a:lnSpc>
              <a:buFont typeface="+mj-lt"/>
              <a:buAutoNum type="arabicPeriod"/>
            </a:pPr>
            <a:r>
              <a:rPr lang="en-GB" sz="2000" b="1" dirty="0" smtClean="0">
                <a:latin typeface="+mn-lt"/>
                <a:cs typeface="Arial" pitchFamily="34" charset="0"/>
              </a:rPr>
              <a:t>SUB-CONTRACTORS</a:t>
            </a:r>
          </a:p>
          <a:p>
            <a:pPr marL="457200" lvl="0" indent="-457200">
              <a:lnSpc>
                <a:spcPct val="150000"/>
              </a:lnSpc>
              <a:buFont typeface="+mj-lt"/>
              <a:buAutoNum type="arabicPeriod"/>
            </a:pPr>
            <a:r>
              <a:rPr lang="en-GB" sz="2000" b="1" dirty="0" smtClean="0">
                <a:latin typeface="+mn-lt"/>
                <a:cs typeface="Arial" pitchFamily="34" charset="0"/>
              </a:rPr>
              <a:t>RISK ASSESMENT CATEGORY</a:t>
            </a:r>
          </a:p>
          <a:p>
            <a:pPr marL="457200" marR="0" lvl="0" indent="-457200" algn="l" defTabSz="914400" rtl="0" eaLnBrk="1" fontAlgn="base" latinLnBrk="0" hangingPunct="1">
              <a:lnSpc>
                <a:spcPct val="150000"/>
              </a:lnSpc>
              <a:spcBef>
                <a:spcPct val="0"/>
              </a:spcBef>
              <a:spcAft>
                <a:spcPct val="0"/>
              </a:spcAft>
              <a:buClrTx/>
              <a:buSzTx/>
              <a:buFont typeface="+mj-lt"/>
              <a:buAutoNum type="arabicPeriod"/>
              <a:tabLst/>
            </a:pPr>
            <a:r>
              <a:rPr kumimoji="0" lang="en-GB" sz="2000" b="1" i="0" u="none" strike="noStrike" cap="none" normalizeH="0" baseline="0" dirty="0" smtClean="0">
                <a:ln>
                  <a:noFill/>
                </a:ln>
                <a:solidFill>
                  <a:schemeClr val="tx1"/>
                </a:solidFill>
                <a:effectLst/>
                <a:latin typeface="+mn-lt"/>
                <a:cs typeface="Arial" pitchFamily="34" charset="0"/>
              </a:rPr>
              <a:t>ROAD </a:t>
            </a:r>
            <a:r>
              <a:rPr lang="en-GB" sz="2000" b="1" dirty="0" smtClean="0">
                <a:latin typeface="+mn-lt"/>
                <a:cs typeface="Arial" pitchFamily="34" charset="0"/>
              </a:rPr>
              <a:t>TRAFFIC</a:t>
            </a:r>
            <a:r>
              <a:rPr kumimoji="0" lang="en-GB" sz="2000" b="1" i="0" u="none" strike="noStrike" cap="none" normalizeH="0" baseline="0" dirty="0" smtClean="0">
                <a:ln>
                  <a:noFill/>
                </a:ln>
                <a:solidFill>
                  <a:schemeClr val="tx1"/>
                </a:solidFill>
                <a:effectLst/>
                <a:latin typeface="+mn-lt"/>
                <a:cs typeface="Arial" pitchFamily="34" charset="0"/>
              </a:rPr>
              <a:t> RULES</a:t>
            </a:r>
          </a:p>
          <a:p>
            <a:pPr marL="457200" marR="0" lvl="0" indent="-457200" algn="l" defTabSz="914400" rtl="0" eaLnBrk="1" fontAlgn="base" latinLnBrk="0" hangingPunct="1">
              <a:lnSpc>
                <a:spcPct val="150000"/>
              </a:lnSpc>
              <a:spcBef>
                <a:spcPct val="0"/>
              </a:spcBef>
              <a:spcAft>
                <a:spcPct val="0"/>
              </a:spcAft>
              <a:buClrTx/>
              <a:buSzTx/>
              <a:buFont typeface="+mj-lt"/>
              <a:buAutoNum type="arabicPeriod"/>
              <a:tabLst/>
            </a:pPr>
            <a:r>
              <a:rPr lang="en-GB" sz="2000" b="1" dirty="0" smtClean="0">
                <a:latin typeface="+mn-lt"/>
                <a:cs typeface="Arial" pitchFamily="34" charset="0"/>
              </a:rPr>
              <a:t>CCTV</a:t>
            </a:r>
            <a:endParaRPr kumimoji="0" lang="en-GB" sz="2000" b="1" i="0" u="none" strike="noStrike" cap="none" normalizeH="0" baseline="0" dirty="0" smtClean="0">
              <a:ln>
                <a:noFill/>
              </a:ln>
              <a:solidFill>
                <a:schemeClr val="tx1"/>
              </a:solidFill>
              <a:effectLst/>
              <a:latin typeface="+mn-lt"/>
              <a:cs typeface="Arial" pitchFamily="34" charset="0"/>
            </a:endParaRPr>
          </a:p>
          <a:p>
            <a:pPr marL="457200" marR="0" lvl="0" indent="-457200" algn="l" defTabSz="914400" rtl="0" eaLnBrk="1" fontAlgn="base" latinLnBrk="0" hangingPunct="1">
              <a:lnSpc>
                <a:spcPct val="150000"/>
              </a:lnSpc>
              <a:spcBef>
                <a:spcPct val="0"/>
              </a:spcBef>
              <a:spcAft>
                <a:spcPct val="0"/>
              </a:spcAft>
              <a:buClrTx/>
              <a:buSzTx/>
              <a:buFont typeface="+mj-lt"/>
              <a:buAutoNum type="arabicPeriod"/>
              <a:tabLst/>
            </a:pPr>
            <a:r>
              <a:rPr lang="en-GB" sz="2000" b="1" dirty="0" smtClean="0">
                <a:latin typeface="+mn-lt"/>
                <a:cs typeface="Arial" pitchFamily="34" charset="0"/>
              </a:rPr>
              <a:t>COMAH</a:t>
            </a:r>
          </a:p>
          <a:p>
            <a:pPr marL="457200" indent="-457200">
              <a:lnSpc>
                <a:spcPct val="150000"/>
              </a:lnSpc>
              <a:buFont typeface="+mj-lt"/>
              <a:buAutoNum type="arabicPeriod"/>
            </a:pPr>
            <a:r>
              <a:rPr lang="en-GB" sz="2000" b="1" dirty="0" smtClean="0">
                <a:latin typeface="+mn-lt"/>
                <a:cs typeface="Arial" pitchFamily="34" charset="0"/>
              </a:rPr>
              <a:t>DO’S &amp; DONTS</a:t>
            </a:r>
          </a:p>
          <a:p>
            <a:pPr marL="457200" indent="-457200">
              <a:lnSpc>
                <a:spcPct val="150000"/>
              </a:lnSpc>
              <a:buFont typeface="+mj-lt"/>
              <a:buAutoNum type="arabicPeriod"/>
            </a:pPr>
            <a:r>
              <a:rPr lang="en-GB" sz="2000" b="1" dirty="0" smtClean="0">
                <a:latin typeface="+mn-lt"/>
                <a:cs typeface="Arial" pitchFamily="34" charset="0"/>
              </a:rPr>
              <a:t>BE AWARE</a:t>
            </a:r>
          </a:p>
          <a:p>
            <a:pPr marL="457200" marR="0" lvl="0" indent="-457200" algn="l" defTabSz="914400" rtl="0" eaLnBrk="1" fontAlgn="base" latinLnBrk="0" hangingPunct="1">
              <a:lnSpc>
                <a:spcPct val="150000"/>
              </a:lnSpc>
              <a:spcBef>
                <a:spcPct val="0"/>
              </a:spcBef>
              <a:spcAft>
                <a:spcPct val="0"/>
              </a:spcAft>
              <a:buClrTx/>
              <a:buSzTx/>
              <a:buFont typeface="+mj-lt"/>
              <a:buAutoNum type="arabicPeriod"/>
              <a:tabLst/>
            </a:pPr>
            <a:r>
              <a:rPr kumimoji="0" lang="en-GB" sz="2000" b="1" i="0" u="none" strike="noStrike" cap="none" normalizeH="0" baseline="0" dirty="0" smtClean="0">
                <a:ln>
                  <a:noFill/>
                </a:ln>
                <a:solidFill>
                  <a:schemeClr val="tx1"/>
                </a:solidFill>
                <a:effectLst/>
                <a:latin typeface="+mn-lt"/>
                <a:cs typeface="Arial" pitchFamily="34" charset="0"/>
              </a:rPr>
              <a:t>TAKE 2</a:t>
            </a:r>
          </a:p>
          <a:p>
            <a:pPr marL="457200" marR="0" lvl="0" indent="-457200" algn="l" defTabSz="914400" rtl="0" eaLnBrk="1" fontAlgn="base" latinLnBrk="0" hangingPunct="1">
              <a:lnSpc>
                <a:spcPct val="150000"/>
              </a:lnSpc>
              <a:spcBef>
                <a:spcPct val="0"/>
              </a:spcBef>
              <a:spcAft>
                <a:spcPct val="0"/>
              </a:spcAft>
              <a:buClrTx/>
              <a:buSzTx/>
              <a:buFont typeface="+mj-lt"/>
              <a:buAutoNum type="arabicPeriod"/>
              <a:tabLst/>
            </a:pPr>
            <a:r>
              <a:rPr lang="en-GB" sz="2000" b="1" dirty="0" smtClean="0">
                <a:latin typeface="+mn-lt"/>
                <a:cs typeface="Arial" pitchFamily="34" charset="0"/>
              </a:rPr>
              <a:t>NEAR MISS REPORTING</a:t>
            </a:r>
          </a:p>
          <a:p>
            <a:pPr marL="457200" marR="0" lvl="0" indent="-457200" algn="l" defTabSz="914400" rtl="0" eaLnBrk="1" fontAlgn="base" latinLnBrk="0" hangingPunct="1">
              <a:lnSpc>
                <a:spcPct val="150000"/>
              </a:lnSpc>
              <a:spcBef>
                <a:spcPct val="0"/>
              </a:spcBef>
              <a:spcAft>
                <a:spcPct val="0"/>
              </a:spcAft>
              <a:buClrTx/>
              <a:buSzTx/>
              <a:buFont typeface="+mj-lt"/>
              <a:buAutoNum type="arabicPeriod"/>
              <a:tabLst/>
            </a:pPr>
            <a:r>
              <a:rPr lang="en-GB" sz="2000" b="1" dirty="0" smtClean="0">
                <a:latin typeface="+mn-lt"/>
                <a:cs typeface="Arial" pitchFamily="34" charset="0"/>
              </a:rPr>
              <a:t>INDUCTION INFORMATION</a:t>
            </a:r>
          </a:p>
          <a:p>
            <a:pPr marL="457200" marR="0" lvl="0" indent="-457200" algn="l" defTabSz="914400" rtl="0" eaLnBrk="1" fontAlgn="base" latinLnBrk="0" hangingPunct="1">
              <a:lnSpc>
                <a:spcPct val="150000"/>
              </a:lnSpc>
              <a:spcBef>
                <a:spcPct val="0"/>
              </a:spcBef>
              <a:spcAft>
                <a:spcPct val="0"/>
              </a:spcAft>
              <a:buClrTx/>
              <a:buSzTx/>
              <a:buFont typeface="+mj-lt"/>
              <a:buAutoNum type="arabicPeriod"/>
              <a:tabLst/>
            </a:pPr>
            <a:r>
              <a:rPr lang="en-GB" sz="2000" b="1" dirty="0" smtClean="0">
                <a:latin typeface="+mn-lt"/>
                <a:cs typeface="Arial" pitchFamily="34" charset="0"/>
              </a:rPr>
              <a:t>ADDITIONAL INFORMATION</a:t>
            </a:r>
          </a:p>
          <a:p>
            <a:pPr marL="457200" marR="0" lvl="0" indent="-457200" algn="l" defTabSz="914400" rtl="0" eaLnBrk="1" fontAlgn="base" latinLnBrk="0" hangingPunct="1">
              <a:lnSpc>
                <a:spcPct val="150000"/>
              </a:lnSpc>
              <a:spcBef>
                <a:spcPct val="0"/>
              </a:spcBef>
              <a:spcAft>
                <a:spcPct val="0"/>
              </a:spcAft>
              <a:buClrTx/>
              <a:buSzTx/>
              <a:buFont typeface="+mj-lt"/>
              <a:buAutoNum type="arabicPeriod"/>
              <a:tabLst/>
            </a:pPr>
            <a:r>
              <a:rPr lang="en-GB" sz="2000" b="1" dirty="0" smtClean="0">
                <a:latin typeface="+mn-lt"/>
                <a:cs typeface="Arial" pitchFamily="34" charset="0"/>
              </a:rPr>
              <a:t>SITE MAP</a:t>
            </a:r>
          </a:p>
          <a:p>
            <a:pPr marL="457200" marR="0" lvl="0" indent="-457200" algn="l" defTabSz="914400" rtl="0" eaLnBrk="1" fontAlgn="base" latinLnBrk="0" hangingPunct="1">
              <a:spcBef>
                <a:spcPct val="0"/>
              </a:spcBef>
              <a:spcAft>
                <a:spcPct val="0"/>
              </a:spcAft>
              <a:buClrTx/>
              <a:buSzTx/>
              <a:buFont typeface="+mj-lt"/>
              <a:buAutoNum type="arabicPeriod"/>
              <a:tabLst/>
            </a:pPr>
            <a:endParaRPr kumimoji="0" lang="en-GB" sz="2400" b="1" i="0" u="none" strike="noStrike" cap="none" normalizeH="0" baseline="0" dirty="0" smtClean="0">
              <a:ln>
                <a:noFill/>
              </a:ln>
              <a:solidFill>
                <a:schemeClr val="tx1"/>
              </a:solidFill>
              <a:effectLst/>
              <a:latin typeface="+mn-lt"/>
              <a:cs typeface="Arial" pitchFamily="34" charset="0"/>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l="1385" t="10916" r="20024" b="5090"/>
          <a:stretch/>
        </p:blipFill>
        <p:spPr bwMode="auto">
          <a:xfrm>
            <a:off x="116632" y="112380"/>
            <a:ext cx="1927860"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500174" y="428596"/>
            <a:ext cx="4143404" cy="714380"/>
          </a:xfrm>
        </p:spPr>
        <p:txBody>
          <a:bodyPr/>
          <a:lstStyle/>
          <a:p>
            <a:pPr>
              <a:defRPr/>
            </a:pPr>
            <a:r>
              <a:rPr lang="en-US" dirty="0" smtClean="0"/>
              <a:t>Sub-Contractors</a:t>
            </a:r>
            <a:endParaRPr lang="en-US" dirty="0"/>
          </a:p>
        </p:txBody>
      </p:sp>
      <p:pic>
        <p:nvPicPr>
          <p:cNvPr id="3" name="Picture 2" descr="Capture.JPG"/>
          <p:cNvPicPr>
            <a:picLocks noChangeAspect="1"/>
          </p:cNvPicPr>
          <p:nvPr/>
        </p:nvPicPr>
        <p:blipFill>
          <a:blip r:embed="rId3" cstate="print"/>
          <a:stretch>
            <a:fillRect/>
          </a:stretch>
        </p:blipFill>
        <p:spPr>
          <a:xfrm>
            <a:off x="0" y="0"/>
            <a:ext cx="1466851" cy="1314420"/>
          </a:xfrm>
          <a:prstGeom prst="rect">
            <a:avLst/>
          </a:prstGeom>
        </p:spPr>
      </p:pic>
      <p:sp>
        <p:nvSpPr>
          <p:cNvPr id="49153" name="Rectangle 1"/>
          <p:cNvSpPr>
            <a:spLocks noChangeArrowheads="1"/>
          </p:cNvSpPr>
          <p:nvPr/>
        </p:nvSpPr>
        <p:spPr bwMode="auto">
          <a:xfrm>
            <a:off x="214290" y="2214546"/>
            <a:ext cx="650085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kumimoji="0" lang="en-GB"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Any company engaging</a:t>
            </a:r>
          </a:p>
          <a:p>
            <a:pPr lvl="0" algn="ctr"/>
            <a:r>
              <a:rPr kumimoji="0" lang="en-GB"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Sub-Contractors on </a:t>
            </a:r>
            <a:r>
              <a:rPr lang="en-GB" sz="3600" dirty="0" smtClean="0">
                <a:latin typeface="Arial" pitchFamily="34" charset="0"/>
                <a:ea typeface="Times New Roman" pitchFamily="18" charset="0"/>
                <a:cs typeface="Arial" pitchFamily="34" charset="0"/>
              </a:rPr>
              <a:t>STSC </a:t>
            </a:r>
            <a:r>
              <a:rPr kumimoji="0" lang="en-GB"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Teesside Site,</a:t>
            </a:r>
          </a:p>
          <a:p>
            <a:pPr lvl="0" algn="ctr"/>
            <a:endParaRPr kumimoji="0" lang="en-GB"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ctr"/>
            <a:r>
              <a:rPr kumimoji="0" lang="en-GB"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36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Must</a:t>
            </a:r>
            <a:r>
              <a:rPr kumimoji="0" lang="en-GB"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ensure that </a:t>
            </a:r>
          </a:p>
          <a:p>
            <a:pPr lvl="0" algn="ctr"/>
            <a:endParaRPr kumimoji="0" lang="en-GB"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ctr"/>
            <a:r>
              <a:rPr kumimoji="0" lang="en-GB"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Sub-Contract Company is </a:t>
            </a:r>
            <a:r>
              <a:rPr kumimoji="0" lang="en-GB" sz="3600" b="1" i="0" u="sng" strike="noStrike" cap="none" normalizeH="0" baseline="0" dirty="0" smtClean="0">
                <a:ln>
                  <a:noFill/>
                </a:ln>
                <a:solidFill>
                  <a:srgbClr val="FF0000"/>
                </a:solidFill>
                <a:effectLst/>
                <a:latin typeface="Arial" pitchFamily="34" charset="0"/>
                <a:ea typeface="Times New Roman" pitchFamily="18" charset="0"/>
                <a:cs typeface="Arial" pitchFamily="34" charset="0"/>
              </a:rPr>
              <a:t>Approved</a:t>
            </a:r>
          </a:p>
          <a:p>
            <a:pPr lvl="0" algn="ctr"/>
            <a:r>
              <a:rPr kumimoji="0" lang="en-GB"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Prior to Working On Site</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rotWithShape="1">
          <a:blip r:embed="rId4">
            <a:extLst>
              <a:ext uri="{28A0092B-C50C-407E-A947-70E740481C1C}">
                <a14:useLocalDpi xmlns:a14="http://schemas.microsoft.com/office/drawing/2010/main" val="0"/>
              </a:ext>
            </a:extLst>
          </a:blip>
          <a:srcRect l="1385" t="10916" r="20024" b="5090"/>
          <a:stretch/>
        </p:blipFill>
        <p:spPr bwMode="auto">
          <a:xfrm>
            <a:off x="0" y="112380"/>
            <a:ext cx="1927860"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500174" y="428596"/>
            <a:ext cx="4143404" cy="714380"/>
          </a:xfrm>
        </p:spPr>
        <p:txBody>
          <a:bodyPr>
            <a:normAutofit fontScale="90000"/>
          </a:bodyPr>
          <a:lstStyle/>
          <a:p>
            <a:pPr>
              <a:defRPr/>
            </a:pPr>
            <a:r>
              <a:rPr lang="en-US" dirty="0" smtClean="0"/>
              <a:t>Risk Assessment Category</a:t>
            </a:r>
            <a:endParaRPr lang="en-US" dirty="0"/>
          </a:p>
        </p:txBody>
      </p:sp>
      <p:pic>
        <p:nvPicPr>
          <p:cNvPr id="3" name="Picture 2" descr="Capture.JPG"/>
          <p:cNvPicPr>
            <a:picLocks noChangeAspect="1"/>
          </p:cNvPicPr>
          <p:nvPr/>
        </p:nvPicPr>
        <p:blipFill>
          <a:blip r:embed="rId2" cstate="print"/>
          <a:stretch>
            <a:fillRect/>
          </a:stretch>
        </p:blipFill>
        <p:spPr>
          <a:xfrm>
            <a:off x="0" y="0"/>
            <a:ext cx="1466851" cy="1314420"/>
          </a:xfrm>
          <a:prstGeom prst="rect">
            <a:avLst/>
          </a:prstGeom>
        </p:spPr>
      </p:pic>
      <p:sp>
        <p:nvSpPr>
          <p:cNvPr id="6" name="TextBox 5"/>
          <p:cNvSpPr txBox="1"/>
          <p:nvPr/>
        </p:nvSpPr>
        <p:spPr>
          <a:xfrm>
            <a:off x="285728" y="1571604"/>
            <a:ext cx="6357982" cy="1661993"/>
          </a:xfrm>
          <a:prstGeom prst="rect">
            <a:avLst/>
          </a:prstGeom>
          <a:noFill/>
        </p:spPr>
        <p:txBody>
          <a:bodyPr wrap="square" rtlCol="0">
            <a:spAutoFit/>
          </a:bodyPr>
          <a:lstStyle/>
          <a:p>
            <a:pPr algn="ctr"/>
            <a:r>
              <a:rPr lang="en-GB" sz="1600" dirty="0" smtClean="0">
                <a:latin typeface="+mn-lt"/>
              </a:rPr>
              <a:t>STSC utilises a risk assessment matrix for each contract approval based upon number of estimated man days, against worst case scenario for the activity the contractor carries out.</a:t>
            </a:r>
          </a:p>
          <a:p>
            <a:pPr algn="ctr"/>
            <a:endParaRPr lang="en-GB" sz="1200" dirty="0" smtClean="0">
              <a:latin typeface="+mn-lt"/>
            </a:endParaRPr>
          </a:p>
          <a:p>
            <a:pPr algn="ctr"/>
            <a:endParaRPr lang="en-GB" sz="1200" dirty="0" smtClean="0">
              <a:latin typeface="+mn-lt"/>
            </a:endParaRPr>
          </a:p>
          <a:p>
            <a:pPr algn="ctr"/>
            <a:endParaRPr lang="en-GB" sz="1200" dirty="0" smtClean="0">
              <a:latin typeface="+mn-lt"/>
            </a:endParaRPr>
          </a:p>
          <a:p>
            <a:pPr algn="ctr"/>
            <a:r>
              <a:rPr lang="en-GB" b="1" u="sng" dirty="0" smtClean="0">
                <a:latin typeface="+mn-lt"/>
              </a:rPr>
              <a:t>STSC RISK ASSESSMENT MATRIX</a:t>
            </a:r>
            <a:endParaRPr lang="en-GB" b="1" i="1" u="sng" dirty="0">
              <a:latin typeface="+mn-lt"/>
            </a:endParaRPr>
          </a:p>
        </p:txBody>
      </p:sp>
      <p:pic>
        <p:nvPicPr>
          <p:cNvPr id="8" name="Picture 7" descr="Risk ASSESMENT mATRIX.JPG"/>
          <p:cNvPicPr>
            <a:picLocks noChangeAspect="1"/>
          </p:cNvPicPr>
          <p:nvPr/>
        </p:nvPicPr>
        <p:blipFill>
          <a:blip r:embed="rId3" cstate="print"/>
          <a:stretch>
            <a:fillRect/>
          </a:stretch>
        </p:blipFill>
        <p:spPr>
          <a:xfrm>
            <a:off x="214290" y="3571868"/>
            <a:ext cx="6429420" cy="4014859"/>
          </a:xfrm>
          <a:prstGeom prst="rect">
            <a:avLst/>
          </a:prstGeom>
        </p:spPr>
      </p:pic>
      <p:pic>
        <p:nvPicPr>
          <p:cNvPr id="7" name="Picture 6"/>
          <p:cNvPicPr/>
          <p:nvPr/>
        </p:nvPicPr>
        <p:blipFill rotWithShape="1">
          <a:blip r:embed="rId4">
            <a:extLst>
              <a:ext uri="{28A0092B-C50C-407E-A947-70E740481C1C}">
                <a14:useLocalDpi xmlns:a14="http://schemas.microsoft.com/office/drawing/2010/main" val="0"/>
              </a:ext>
            </a:extLst>
          </a:blip>
          <a:srcRect l="1385" t="10916" r="20024" b="5090"/>
          <a:stretch/>
        </p:blipFill>
        <p:spPr bwMode="auto">
          <a:xfrm>
            <a:off x="116632" y="112380"/>
            <a:ext cx="1927860"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785926" y="357158"/>
            <a:ext cx="4143404" cy="714380"/>
          </a:xfrm>
        </p:spPr>
        <p:txBody>
          <a:bodyPr/>
          <a:lstStyle/>
          <a:p>
            <a:pPr>
              <a:defRPr/>
            </a:pPr>
            <a:r>
              <a:rPr lang="en-US" dirty="0" smtClean="0"/>
              <a:t>Road Traffic Rules</a:t>
            </a:r>
            <a:endParaRPr lang="en-US" dirty="0"/>
          </a:p>
        </p:txBody>
      </p:sp>
      <p:pic>
        <p:nvPicPr>
          <p:cNvPr id="3" name="Picture 2" descr="Capture.JPG"/>
          <p:cNvPicPr>
            <a:picLocks noChangeAspect="1"/>
          </p:cNvPicPr>
          <p:nvPr/>
        </p:nvPicPr>
        <p:blipFill>
          <a:blip r:embed="rId2" cstate="print"/>
          <a:stretch>
            <a:fillRect/>
          </a:stretch>
        </p:blipFill>
        <p:spPr>
          <a:xfrm>
            <a:off x="0" y="0"/>
            <a:ext cx="1466851" cy="1314420"/>
          </a:xfrm>
          <a:prstGeom prst="rect">
            <a:avLst/>
          </a:prstGeom>
        </p:spPr>
      </p:pic>
      <p:sp>
        <p:nvSpPr>
          <p:cNvPr id="1031" name="Rectangle 7"/>
          <p:cNvSpPr>
            <a:spLocks noChangeArrowheads="1"/>
          </p:cNvSpPr>
          <p:nvPr/>
        </p:nvSpPr>
        <p:spPr bwMode="auto">
          <a:xfrm>
            <a:off x="214290" y="1643042"/>
            <a:ext cx="635798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tabLst/>
            </a:pPr>
            <a:r>
              <a:rPr kumimoji="0" lang="en-GB" sz="2400" i="0" u="none" strike="noStrike" cap="none" normalizeH="0" baseline="0" dirty="0" smtClean="0">
                <a:ln>
                  <a:noFill/>
                </a:ln>
                <a:solidFill>
                  <a:schemeClr val="tx1"/>
                </a:solidFill>
                <a:effectLst/>
                <a:latin typeface="+mn-lt"/>
                <a:ea typeface="Calibri" pitchFamily="34" charset="0"/>
                <a:cs typeface="Arial" pitchFamily="34" charset="0"/>
              </a:rPr>
              <a:t>Maximum speed is </a:t>
            </a:r>
            <a:r>
              <a:rPr kumimoji="0" lang="en-GB" sz="2800" b="1" i="0" u="none" strike="noStrike" cap="none" normalizeH="0" baseline="0" dirty="0" smtClean="0">
                <a:ln>
                  <a:noFill/>
                </a:ln>
                <a:solidFill>
                  <a:srgbClr val="FF0000"/>
                </a:solidFill>
                <a:effectLst/>
                <a:latin typeface="+mn-lt"/>
                <a:ea typeface="Calibri" pitchFamily="34" charset="0"/>
                <a:cs typeface="Arial" pitchFamily="34" charset="0"/>
              </a:rPr>
              <a:t>30mph</a:t>
            </a:r>
            <a:r>
              <a:rPr kumimoji="0" lang="en-GB" sz="2400" i="0" u="none" strike="noStrike" cap="none" normalizeH="0" baseline="0" dirty="0" smtClean="0">
                <a:ln>
                  <a:noFill/>
                </a:ln>
                <a:solidFill>
                  <a:schemeClr val="tx1"/>
                </a:solidFill>
                <a:effectLst/>
                <a:latin typeface="+mn-lt"/>
                <a:ea typeface="Calibri" pitchFamily="34" charset="0"/>
                <a:cs typeface="Arial" pitchFamily="34" charset="0"/>
              </a:rPr>
              <a:t> with some lower     speed restrictions which are signed.</a:t>
            </a:r>
          </a:p>
          <a:p>
            <a:pPr marL="0" marR="0" lvl="0" indent="0" algn="l" defTabSz="914400" rtl="0" eaLnBrk="1" fontAlgn="base" latinLnBrk="0" hangingPunct="1">
              <a:spcBef>
                <a:spcPct val="0"/>
              </a:spcBef>
              <a:spcAft>
                <a:spcPct val="0"/>
              </a:spcAft>
              <a:buClrTx/>
              <a:buSzTx/>
              <a:tabLst/>
            </a:pPr>
            <a:endParaRPr kumimoji="0" lang="en-GB" sz="240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spcBef>
                <a:spcPct val="0"/>
              </a:spcBef>
              <a:spcAft>
                <a:spcPct val="0"/>
              </a:spcAft>
              <a:buClrTx/>
              <a:buSzTx/>
              <a:tabLst/>
            </a:pPr>
            <a:r>
              <a:rPr kumimoji="0" lang="en-GB" sz="2400" i="0" u="none" strike="noStrike" cap="none" normalizeH="0" baseline="0" dirty="0" smtClean="0">
                <a:ln>
                  <a:noFill/>
                </a:ln>
                <a:solidFill>
                  <a:schemeClr val="tx1"/>
                </a:solidFill>
                <a:effectLst/>
                <a:latin typeface="+mn-lt"/>
                <a:ea typeface="Calibri" pitchFamily="34" charset="0"/>
                <a:cs typeface="Arial" pitchFamily="34" charset="0"/>
              </a:rPr>
              <a:t>There are mobile speed cameras in operation throughout the site.</a:t>
            </a:r>
          </a:p>
          <a:p>
            <a:pPr marL="0" marR="0" lvl="0" indent="0" algn="l" defTabSz="914400" rtl="0" eaLnBrk="0" fontAlgn="base" latinLnBrk="0" hangingPunct="0">
              <a:spcBef>
                <a:spcPct val="0"/>
              </a:spcBef>
              <a:spcAft>
                <a:spcPct val="0"/>
              </a:spcAft>
              <a:buClrTx/>
              <a:buSzTx/>
              <a:tabLst/>
            </a:pPr>
            <a:endParaRPr kumimoji="0" lang="en-GB" sz="240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spcBef>
                <a:spcPct val="0"/>
              </a:spcBef>
              <a:spcAft>
                <a:spcPct val="0"/>
              </a:spcAft>
              <a:buClrTx/>
              <a:buSzTx/>
              <a:tabLst/>
            </a:pPr>
            <a:r>
              <a:rPr kumimoji="0" lang="en-GB" sz="2400" i="0" u="none" strike="noStrike" cap="none" normalizeH="0" baseline="0" dirty="0" smtClean="0">
                <a:ln>
                  <a:noFill/>
                </a:ln>
                <a:solidFill>
                  <a:schemeClr val="tx1"/>
                </a:solidFill>
                <a:effectLst/>
                <a:latin typeface="+mn-lt"/>
                <a:ea typeface="Calibri" pitchFamily="34" charset="0"/>
                <a:cs typeface="Arial" pitchFamily="34" charset="0"/>
              </a:rPr>
              <a:t>STSC </a:t>
            </a:r>
            <a:r>
              <a:rPr kumimoji="0" lang="en-GB" sz="2400" b="1" i="0" u="none" strike="noStrike" cap="none" normalizeH="0" baseline="0" dirty="0" smtClean="0">
                <a:ln>
                  <a:noFill/>
                </a:ln>
                <a:solidFill>
                  <a:srgbClr val="FF0000"/>
                </a:solidFill>
                <a:effectLst/>
                <a:latin typeface="+mn-lt"/>
                <a:ea typeface="Calibri" pitchFamily="34" charset="0"/>
                <a:cs typeface="Arial" pitchFamily="34" charset="0"/>
              </a:rPr>
              <a:t>do </a:t>
            </a:r>
            <a:r>
              <a:rPr kumimoji="0" lang="en-GB" sz="2400" b="1" i="0" u="none" strike="noStrike" cap="none" normalizeH="0" baseline="0" dirty="0" smtClean="0">
                <a:ln>
                  <a:noFill/>
                </a:ln>
                <a:solidFill>
                  <a:srgbClr val="FF0000"/>
                </a:solidFill>
                <a:effectLst/>
                <a:latin typeface="+mn-lt"/>
                <a:ea typeface="Calibri" pitchFamily="34" charset="0"/>
                <a:cs typeface="Arial" pitchFamily="34" charset="0"/>
              </a:rPr>
              <a:t>not permit the use </a:t>
            </a:r>
            <a:r>
              <a:rPr kumimoji="0" lang="en-GB" sz="2400" b="1" i="0" u="none" strike="noStrike" cap="none" normalizeH="0" baseline="0" dirty="0" smtClean="0">
                <a:ln>
                  <a:noFill/>
                </a:ln>
                <a:solidFill>
                  <a:srgbClr val="FF0000"/>
                </a:solidFill>
                <a:effectLst/>
                <a:latin typeface="+mn-lt"/>
                <a:ea typeface="Calibri" pitchFamily="34" charset="0"/>
                <a:cs typeface="Arial" pitchFamily="34" charset="0"/>
              </a:rPr>
              <a:t>of hands </a:t>
            </a:r>
            <a:r>
              <a:rPr kumimoji="0" lang="en-GB" sz="2400" b="1" i="0" u="none" strike="noStrike" cap="none" normalizeH="0" baseline="0" dirty="0" smtClean="0">
                <a:ln>
                  <a:noFill/>
                </a:ln>
                <a:solidFill>
                  <a:srgbClr val="FF0000"/>
                </a:solidFill>
                <a:effectLst/>
                <a:latin typeface="+mn-lt"/>
                <a:ea typeface="Calibri" pitchFamily="34" charset="0"/>
                <a:cs typeface="Arial" pitchFamily="34" charset="0"/>
              </a:rPr>
              <a:t>free mobile phones,</a:t>
            </a:r>
            <a:r>
              <a:rPr kumimoji="0" lang="en-GB" sz="2400" b="1" i="0" u="none" strike="noStrike" cap="none" normalizeH="0" baseline="0" dirty="0" smtClean="0">
                <a:ln>
                  <a:noFill/>
                </a:ln>
                <a:solidFill>
                  <a:schemeClr val="tx1"/>
                </a:solidFill>
                <a:effectLst/>
                <a:latin typeface="+mn-lt"/>
                <a:ea typeface="Calibri" pitchFamily="34" charset="0"/>
                <a:cs typeface="Arial" pitchFamily="34" charset="0"/>
              </a:rPr>
              <a:t> </a:t>
            </a:r>
            <a:r>
              <a:rPr kumimoji="0" lang="en-GB" sz="2400" i="0" u="none" strike="noStrike" cap="none" normalizeH="0" baseline="0" dirty="0" smtClean="0">
                <a:ln>
                  <a:noFill/>
                </a:ln>
                <a:solidFill>
                  <a:schemeClr val="tx1"/>
                </a:solidFill>
                <a:effectLst/>
                <a:latin typeface="+mn-lt"/>
                <a:ea typeface="Calibri" pitchFamily="34" charset="0"/>
                <a:cs typeface="Arial" pitchFamily="34" charset="0"/>
              </a:rPr>
              <a:t>you must park up and turn off your engine before using a mobile phone.</a:t>
            </a:r>
          </a:p>
          <a:p>
            <a:pPr marL="0" marR="0" lvl="0" indent="0" algn="l" defTabSz="914400" rtl="0" eaLnBrk="0" fontAlgn="base" latinLnBrk="0" hangingPunct="0">
              <a:spcBef>
                <a:spcPct val="0"/>
              </a:spcBef>
              <a:spcAft>
                <a:spcPct val="0"/>
              </a:spcAft>
              <a:buClrTx/>
              <a:buSzTx/>
              <a:tabLst/>
            </a:pPr>
            <a:endParaRPr kumimoji="0" lang="en-GB" sz="240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spcBef>
                <a:spcPct val="0"/>
              </a:spcBef>
              <a:spcAft>
                <a:spcPct val="0"/>
              </a:spcAft>
              <a:buClrTx/>
              <a:buSzTx/>
              <a:tabLst/>
            </a:pPr>
            <a:r>
              <a:rPr kumimoji="0" lang="en-GB" sz="2400" i="0" u="none" strike="noStrike" cap="none" normalizeH="0" baseline="0" dirty="0" smtClean="0">
                <a:ln>
                  <a:noFill/>
                </a:ln>
                <a:solidFill>
                  <a:schemeClr val="tx1"/>
                </a:solidFill>
                <a:effectLst/>
                <a:latin typeface="+mn-lt"/>
                <a:ea typeface="Calibri" pitchFamily="34" charset="0"/>
                <a:cs typeface="Arial" pitchFamily="34" charset="0"/>
              </a:rPr>
              <a:t>Rail crossings usually have red flashing lights; though not in all cases....take care.</a:t>
            </a:r>
            <a:endParaRPr kumimoji="0" lang="en-GB" sz="240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spcBef>
                <a:spcPct val="0"/>
              </a:spcBef>
              <a:spcAft>
                <a:spcPct val="0"/>
              </a:spcAft>
              <a:buClrTx/>
              <a:buSzTx/>
              <a:tabLst/>
            </a:pPr>
            <a:r>
              <a:rPr kumimoji="0" lang="en-GB" sz="2400" i="0" u="none" strike="noStrike" cap="none" normalizeH="0" baseline="0" dirty="0" smtClean="0">
                <a:ln>
                  <a:noFill/>
                </a:ln>
                <a:solidFill>
                  <a:schemeClr val="tx1"/>
                </a:solidFill>
                <a:effectLst/>
                <a:latin typeface="+mn-lt"/>
                <a:ea typeface="Calibri" pitchFamily="34" charset="0"/>
                <a:cs typeface="Arial" pitchFamily="34" charset="0"/>
              </a:rPr>
              <a:t>Please note </a:t>
            </a:r>
            <a:r>
              <a:rPr kumimoji="0" lang="en-GB" sz="2400" b="1" i="0" u="none" strike="noStrike" cap="none" normalizeH="0" baseline="0" dirty="0" smtClean="0">
                <a:ln>
                  <a:noFill/>
                </a:ln>
                <a:solidFill>
                  <a:srgbClr val="FF0000"/>
                </a:solidFill>
                <a:effectLst/>
                <a:latin typeface="+mn-lt"/>
                <a:ea typeface="Calibri" pitchFamily="34" charset="0"/>
                <a:cs typeface="Arial" pitchFamily="34" charset="0"/>
              </a:rPr>
              <a:t>that RAIL traffic has priority </a:t>
            </a:r>
            <a:r>
              <a:rPr kumimoji="0" lang="en-GB" sz="2400" i="0" u="none" strike="noStrike" cap="none" normalizeH="0" baseline="0" dirty="0" smtClean="0">
                <a:ln>
                  <a:noFill/>
                </a:ln>
                <a:solidFill>
                  <a:schemeClr val="tx1"/>
                </a:solidFill>
                <a:effectLst/>
                <a:latin typeface="+mn-lt"/>
                <a:ea typeface="Calibri" pitchFamily="34" charset="0"/>
                <a:cs typeface="Arial" pitchFamily="34" charset="0"/>
              </a:rPr>
              <a:t>in all areas.</a:t>
            </a:r>
            <a:endParaRPr kumimoji="0" lang="en-GB" sz="2400" i="0" u="none" strike="noStrike" cap="none" normalizeH="0" baseline="0" dirty="0" smtClean="0">
              <a:ln>
                <a:noFill/>
              </a:ln>
              <a:solidFill>
                <a:schemeClr val="tx1"/>
              </a:solidFill>
              <a:effectLst/>
              <a:latin typeface="+mn-lt"/>
              <a:cs typeface="Arial" pitchFamily="34" charset="0"/>
            </a:endParaRPr>
          </a:p>
        </p:txBody>
      </p:sp>
      <p:pic>
        <p:nvPicPr>
          <p:cNvPr id="14" name="Picture 13" descr="20.jpg"/>
          <p:cNvPicPr>
            <a:picLocks noChangeAspect="1"/>
          </p:cNvPicPr>
          <p:nvPr/>
        </p:nvPicPr>
        <p:blipFill>
          <a:blip r:embed="rId3" cstate="print"/>
          <a:stretch>
            <a:fillRect/>
          </a:stretch>
        </p:blipFill>
        <p:spPr>
          <a:xfrm>
            <a:off x="714356" y="7572396"/>
            <a:ext cx="1285884" cy="1283843"/>
          </a:xfrm>
          <a:prstGeom prst="rect">
            <a:avLst/>
          </a:prstGeom>
        </p:spPr>
      </p:pic>
      <p:pic>
        <p:nvPicPr>
          <p:cNvPr id="15" name="Picture 14" descr="30.bmp"/>
          <p:cNvPicPr>
            <a:picLocks noChangeAspect="1"/>
          </p:cNvPicPr>
          <p:nvPr/>
        </p:nvPicPr>
        <p:blipFill>
          <a:blip r:embed="rId4" cstate="print"/>
          <a:stretch>
            <a:fillRect/>
          </a:stretch>
        </p:blipFill>
        <p:spPr>
          <a:xfrm>
            <a:off x="2714620" y="7572396"/>
            <a:ext cx="1285884" cy="1285884"/>
          </a:xfrm>
          <a:prstGeom prst="rect">
            <a:avLst/>
          </a:prstGeom>
        </p:spPr>
      </p:pic>
      <p:pic>
        <p:nvPicPr>
          <p:cNvPr id="16" name="Picture 15" descr="mobile-phone-law-1a.jpg"/>
          <p:cNvPicPr>
            <a:picLocks noChangeAspect="1"/>
          </p:cNvPicPr>
          <p:nvPr/>
        </p:nvPicPr>
        <p:blipFill>
          <a:blip r:embed="rId5" cstate="print"/>
          <a:stretch>
            <a:fillRect/>
          </a:stretch>
        </p:blipFill>
        <p:spPr>
          <a:xfrm>
            <a:off x="4500570" y="7572396"/>
            <a:ext cx="2071702" cy="1381135"/>
          </a:xfrm>
          <a:prstGeom prst="rect">
            <a:avLst/>
          </a:prstGeom>
        </p:spPr>
      </p:pic>
      <p:pic>
        <p:nvPicPr>
          <p:cNvPr id="17" name="Picture 16" descr="Speed.bmp"/>
          <p:cNvPicPr>
            <a:picLocks noChangeAspect="1"/>
          </p:cNvPicPr>
          <p:nvPr/>
        </p:nvPicPr>
        <p:blipFill>
          <a:blip r:embed="rId6" cstate="print"/>
          <a:stretch>
            <a:fillRect/>
          </a:stretch>
        </p:blipFill>
        <p:spPr>
          <a:xfrm>
            <a:off x="2786058" y="3214678"/>
            <a:ext cx="571504" cy="571504"/>
          </a:xfrm>
          <a:prstGeom prst="rect">
            <a:avLst/>
          </a:prstGeom>
        </p:spPr>
      </p:pic>
      <p:pic>
        <p:nvPicPr>
          <p:cNvPr id="10" name="Picture 9"/>
          <p:cNvPicPr/>
          <p:nvPr/>
        </p:nvPicPr>
        <p:blipFill rotWithShape="1">
          <a:blip r:embed="rId7">
            <a:extLst>
              <a:ext uri="{28A0092B-C50C-407E-A947-70E740481C1C}">
                <a14:useLocalDpi xmlns:a14="http://schemas.microsoft.com/office/drawing/2010/main" val="0"/>
              </a:ext>
            </a:extLst>
          </a:blip>
          <a:srcRect l="1385" t="10916" r="20024" b="5090"/>
          <a:stretch/>
        </p:blipFill>
        <p:spPr bwMode="auto">
          <a:xfrm>
            <a:off x="59893" y="112380"/>
            <a:ext cx="1927860"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785926" y="357158"/>
            <a:ext cx="4143404" cy="714380"/>
          </a:xfrm>
        </p:spPr>
        <p:txBody>
          <a:bodyPr/>
          <a:lstStyle/>
          <a:p>
            <a:pPr>
              <a:defRPr/>
            </a:pPr>
            <a:r>
              <a:rPr lang="en-US" dirty="0" smtClean="0"/>
              <a:t>CCTV</a:t>
            </a:r>
            <a:endParaRPr lang="en-US" dirty="0"/>
          </a:p>
        </p:txBody>
      </p:sp>
      <p:pic>
        <p:nvPicPr>
          <p:cNvPr id="3" name="Picture 2" descr="Capture.JPG"/>
          <p:cNvPicPr>
            <a:picLocks noChangeAspect="1"/>
          </p:cNvPicPr>
          <p:nvPr/>
        </p:nvPicPr>
        <p:blipFill>
          <a:blip r:embed="rId2" cstate="print"/>
          <a:stretch>
            <a:fillRect/>
          </a:stretch>
        </p:blipFill>
        <p:spPr>
          <a:xfrm>
            <a:off x="0" y="0"/>
            <a:ext cx="1466851" cy="1314420"/>
          </a:xfrm>
          <a:prstGeom prst="rect">
            <a:avLst/>
          </a:prstGeom>
        </p:spPr>
      </p:pic>
      <p:pic>
        <p:nvPicPr>
          <p:cNvPr id="6" name="Picture 5"/>
          <p:cNvPicPr/>
          <p:nvPr/>
        </p:nvPicPr>
        <p:blipFill rotWithShape="1">
          <a:blip r:embed="rId3">
            <a:extLst>
              <a:ext uri="{28A0092B-C50C-407E-A947-70E740481C1C}">
                <a14:useLocalDpi xmlns:a14="http://schemas.microsoft.com/office/drawing/2010/main" val="0"/>
              </a:ext>
            </a:extLst>
          </a:blip>
          <a:srcRect l="1385" t="10916" r="20024" b="5090"/>
          <a:stretch/>
        </p:blipFill>
        <p:spPr bwMode="auto">
          <a:xfrm>
            <a:off x="188640" y="112380"/>
            <a:ext cx="1927860" cy="1089660"/>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1547664"/>
            <a:ext cx="5676900" cy="748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500174" y="285720"/>
            <a:ext cx="4429156" cy="714380"/>
          </a:xfrm>
        </p:spPr>
        <p:txBody>
          <a:bodyPr>
            <a:noAutofit/>
          </a:bodyPr>
          <a:lstStyle/>
          <a:p>
            <a:r>
              <a:rPr lang="en-GB" sz="2600" dirty="0" smtClean="0"/>
              <a:t>Control of Major Accident Hazards Regulations 1999 (COMAH)</a:t>
            </a:r>
            <a:endParaRPr lang="en-GB" sz="2600" dirty="0"/>
          </a:p>
        </p:txBody>
      </p:sp>
      <p:sp>
        <p:nvSpPr>
          <p:cNvPr id="1031" name="Rectangle 7"/>
          <p:cNvSpPr>
            <a:spLocks noChangeArrowheads="1"/>
          </p:cNvSpPr>
          <p:nvPr/>
        </p:nvSpPr>
        <p:spPr bwMode="auto">
          <a:xfrm>
            <a:off x="285728" y="4610858"/>
            <a:ext cx="635798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tabLst/>
            </a:pPr>
            <a:endParaRPr kumimoji="0" lang="en-GB" sz="2400" b="1" i="0" u="none" strike="noStrike" cap="none" normalizeH="0" baseline="0" dirty="0" smtClean="0">
              <a:ln>
                <a:noFill/>
              </a:ln>
              <a:solidFill>
                <a:schemeClr val="tx1"/>
              </a:solidFill>
              <a:effectLst/>
              <a:latin typeface="+mn-lt"/>
              <a:cs typeface="Arial" pitchFamily="34" charset="0"/>
            </a:endParaRPr>
          </a:p>
        </p:txBody>
      </p:sp>
      <p:sp>
        <p:nvSpPr>
          <p:cNvPr id="17409" name="Rectangle 1"/>
          <p:cNvSpPr>
            <a:spLocks noChangeArrowheads="1"/>
          </p:cNvSpPr>
          <p:nvPr/>
        </p:nvSpPr>
        <p:spPr bwMode="auto">
          <a:xfrm>
            <a:off x="0" y="1357290"/>
            <a:ext cx="6715148" cy="761747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Lst>
            </a:pPr>
            <a:r>
              <a:rPr lang="en-GB" sz="1200" b="1" dirty="0" smtClean="0">
                <a:latin typeface="+mn-lt"/>
                <a:ea typeface="Times New Roman" pitchFamily="18" charset="0"/>
                <a:cs typeface="Calibri" pitchFamily="34" charset="0"/>
              </a:rPr>
              <a:t>STSC </a:t>
            </a:r>
            <a:r>
              <a:rPr kumimoji="0" lang="en-GB" sz="1200" b="1" i="0" u="none" strike="noStrike" cap="none" normalizeH="0" baseline="0" dirty="0" smtClean="0">
                <a:ln>
                  <a:noFill/>
                </a:ln>
                <a:solidFill>
                  <a:schemeClr val="tx1"/>
                </a:solidFill>
                <a:effectLst/>
                <a:latin typeface="+mn-lt"/>
                <a:ea typeface="Times New Roman" pitchFamily="18" charset="0"/>
                <a:cs typeface="Calibri" pitchFamily="34" charset="0"/>
              </a:rPr>
              <a:t>on Teesside is a top tier COMAH Site </a:t>
            </a:r>
            <a:endParaRPr kumimoji="0" lang="en-GB" sz="800" b="1"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685800" algn="l"/>
              </a:tabLst>
            </a:pP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What are the COMAH Regulations all about?</a:t>
            </a:r>
            <a:endParaRPr kumimoji="0" lang="en-GB" sz="800" b="1" i="0" u="none" strike="noStrike" cap="none" normalizeH="0" baseline="0" dirty="0" smtClean="0">
              <a:ln>
                <a:noFill/>
              </a:ln>
              <a:solidFill>
                <a:srgbClr val="FF0000"/>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The Control of Major Accident Hazards Regulations ensures that businesses “Take all necessary measures to prevent major accidents involving dangerous substances.  Limit the consequences to people and the environment of any major accidents which do occur” and to prevent industrial sites having incidents such as Flixborough, Piper Alpha or major environmental incidents such as Seveso (significant air pollution disaster in Italy).  The Teesside Site is a top tier COMAH Site, primarily due to the presence of large quantities of flammable and toxic gases in the iron, steel and cokemaking processes, although there are other major hazards on Site.</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COMAH – What does it mean to you?</a:t>
            </a:r>
            <a:endParaRPr kumimoji="0" lang="en-GB" sz="800" b="1" i="0" u="none" strike="noStrike" cap="none" normalizeH="0" baseline="0" dirty="0" smtClean="0">
              <a:ln>
                <a:noFill/>
              </a:ln>
              <a:solidFill>
                <a:srgbClr val="FF0000"/>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Any person, who comes onto the Teesside Site, may potentially be exposed to major accident hazards.  Equally, dependent on the nature of the activity, contractors also may have the potential to cause a major accident.</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sz="1200" b="1" i="0" u="none" strike="noStrike" cap="none" normalizeH="0" baseline="0" dirty="0" smtClean="0">
                <a:ln>
                  <a:noFill/>
                </a:ln>
                <a:solidFill>
                  <a:srgbClr val="FF0000"/>
                </a:solidFill>
                <a:effectLst/>
                <a:latin typeface="+mn-lt"/>
                <a:cs typeface="Calibri" pitchFamily="34" charset="0"/>
              </a:rPr>
              <a:t>COMAH Duties</a:t>
            </a:r>
            <a:endParaRPr kumimoji="0" lang="en-GB" sz="800" b="1" i="0" u="none" strike="noStrike" cap="none" normalizeH="0" baseline="0" dirty="0" smtClean="0">
              <a:ln>
                <a:noFill/>
              </a:ln>
              <a:solidFill>
                <a:srgbClr val="FF0000"/>
              </a:solidFill>
              <a:effectLst/>
              <a:latin typeface="+mn-lt"/>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GB" sz="1200" b="1" i="0" u="none" strike="noStrike" cap="none" normalizeH="0" baseline="0" dirty="0" smtClean="0">
              <a:ln>
                <a:noFill/>
              </a:ln>
              <a:solidFill>
                <a:srgbClr val="FF0000"/>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It is a key requirement for the top tier COMAH sites to demonstrate that they have taken “all measures necessary” to prevent major accidents and to limit the consequences to “people and environment” of any that do occur.</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The Health &amp; Safety Executive recognises that there are three key risk control systems, in particular, which are essential in order to achieve this:</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GB" sz="1200" b="0" i="0" u="none" strike="noStrike" cap="none" normalizeH="0" baseline="0" dirty="0" smtClean="0">
              <a:ln>
                <a:noFill/>
              </a:ln>
              <a:solidFill>
                <a:schemeClr val="tx1"/>
              </a:solidFill>
              <a:effectLst/>
              <a:latin typeface="+mn-lt"/>
              <a:cs typeface="Arial" pitchFamily="34" charset="0"/>
            </a:endParaRPr>
          </a:p>
          <a:p>
            <a:pPr marL="1143000" lvl="2" indent="-228600" eaLnBrk="0" hangingPunct="0">
              <a:buFont typeface="+mj-lt"/>
              <a:buAutoNum type="arabicPeriod"/>
              <a:tabLst>
                <a:tab pos="685800" algn="l"/>
              </a:tabLst>
            </a:pPr>
            <a:r>
              <a:rPr kumimoji="0" lang="en-GB" sz="1200" b="1" i="0" u="none" strike="noStrike" cap="none" normalizeH="0" baseline="0" dirty="0" smtClean="0">
                <a:ln>
                  <a:noFill/>
                </a:ln>
                <a:solidFill>
                  <a:schemeClr val="tx1"/>
                </a:solidFill>
                <a:effectLst/>
                <a:latin typeface="+mn-lt"/>
                <a:ea typeface="Times New Roman" pitchFamily="18" charset="0"/>
                <a:cs typeface="Calibri" pitchFamily="34" charset="0"/>
              </a:rPr>
              <a:t>Operations</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operational control including procedures, safety during maintenance, control of contractors, inspection test and maintenance Permits to Work and decommissioning.</a:t>
            </a:r>
            <a:endParaRPr kumimoji="0" lang="en-GB" sz="1200" b="0" i="0" u="none" strike="noStrike" cap="none" normalizeH="0" baseline="0" dirty="0" smtClean="0">
              <a:ln>
                <a:noFill/>
              </a:ln>
              <a:solidFill>
                <a:schemeClr val="tx1"/>
              </a:solidFill>
              <a:effectLst/>
              <a:latin typeface="+mn-lt"/>
              <a:cs typeface="Arial" pitchFamily="34" charset="0"/>
            </a:endParaRPr>
          </a:p>
          <a:p>
            <a:pPr marL="1143000" lvl="2" indent="-228600" eaLnBrk="0" hangingPunct="0">
              <a:buFont typeface="+mj-lt"/>
              <a:buAutoNum type="arabicPeriod"/>
              <a:tabLst>
                <a:tab pos="685800" algn="l"/>
              </a:tabLst>
            </a:pPr>
            <a:r>
              <a:rPr kumimoji="0" lang="en-GB" sz="1200" b="1" i="0" u="none" strike="noStrike" cap="none" normalizeH="0" baseline="0" dirty="0" smtClean="0">
                <a:ln>
                  <a:noFill/>
                </a:ln>
                <a:solidFill>
                  <a:schemeClr val="tx1"/>
                </a:solidFill>
                <a:effectLst/>
                <a:latin typeface="+mn-lt"/>
                <a:ea typeface="Times New Roman" pitchFamily="18" charset="0"/>
                <a:cs typeface="Calibri" pitchFamily="34" charset="0"/>
              </a:rPr>
              <a:t>Management of Change</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organisational, plant, process, design, process variables, materials, equipment, procedures, software, design changes etc.</a:t>
            </a:r>
            <a:endParaRPr kumimoji="0" lang="en-GB" sz="1200" b="0" i="0" u="none" strike="noStrike" cap="none" normalizeH="0" baseline="0" dirty="0" smtClean="0">
              <a:ln>
                <a:noFill/>
              </a:ln>
              <a:solidFill>
                <a:schemeClr val="tx1"/>
              </a:solidFill>
              <a:effectLst/>
              <a:latin typeface="+mn-lt"/>
              <a:cs typeface="Arial" pitchFamily="34" charset="0"/>
            </a:endParaRPr>
          </a:p>
          <a:p>
            <a:pPr marL="1143000" lvl="2" indent="-228600" eaLnBrk="0" hangingPunct="0">
              <a:buFont typeface="+mj-lt"/>
              <a:buAutoNum type="arabicPeriod"/>
              <a:tabLst>
                <a:tab pos="685800" algn="l"/>
              </a:tabLst>
            </a:pPr>
            <a:r>
              <a:rPr kumimoji="0" lang="en-GB" sz="1200" b="1" i="0" u="none" strike="noStrike" cap="none" normalizeH="0" baseline="0" dirty="0" smtClean="0">
                <a:ln>
                  <a:noFill/>
                </a:ln>
                <a:solidFill>
                  <a:schemeClr val="tx1"/>
                </a:solidFill>
                <a:effectLst/>
                <a:latin typeface="+mn-lt"/>
                <a:ea typeface="Times New Roman" pitchFamily="18" charset="0"/>
                <a:cs typeface="Calibri" pitchFamily="34" charset="0"/>
              </a:rPr>
              <a:t>Planning for Emergencies</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internal emergency plans, mitigatory measures, inspection, test and maintenance of mitigatory measures, emergency response training, testing of emergency plans.</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1143000" lvl="2" indent="-228600" eaLnBrk="0" hangingPunct="0">
              <a:buFont typeface="+mj-lt"/>
              <a:buAutoNum type="arabicPeriod"/>
              <a:tabLst>
                <a:tab pos="685800" algn="l"/>
              </a:tabLst>
            </a:pPr>
            <a:endParaRPr kumimoji="0" lang="en-GB"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Contractor activity is a key activity and it is, therefore, essential that contractor companies and their employees know what their roles and responsibilities are to prevent and/or mitigate in the event of a major accident.  Contractors must be aware of the relevant hazards.  How they may cause them, be affected by them and what to do in an emergency.  They must comply with works procedure, rules, permits etc and be aware that deviation from these must be assessed (management of change).</a:t>
            </a:r>
            <a:endParaRPr kumimoji="0" lang="en-GB" sz="1200" b="0" i="0" u="none" strike="noStrike" cap="none" normalizeH="0" baseline="0" dirty="0" smtClean="0">
              <a:ln>
                <a:noFill/>
              </a:ln>
              <a:solidFill>
                <a:schemeClr val="tx1"/>
              </a:solidFill>
              <a:effectLst/>
              <a:latin typeface="+mn-lt"/>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4" y="107504"/>
            <a:ext cx="781050"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643050" y="357158"/>
            <a:ext cx="4143404" cy="714380"/>
          </a:xfrm>
        </p:spPr>
        <p:txBody>
          <a:bodyPr/>
          <a:lstStyle/>
          <a:p>
            <a:pPr>
              <a:defRPr/>
            </a:pPr>
            <a:r>
              <a:rPr lang="en-US" dirty="0" smtClean="0">
                <a:solidFill>
                  <a:srgbClr val="008000"/>
                </a:solidFill>
              </a:rPr>
              <a:t>DO’S</a:t>
            </a:r>
            <a:r>
              <a:rPr lang="en-US" dirty="0" smtClean="0"/>
              <a:t> &amp; </a:t>
            </a:r>
            <a:r>
              <a:rPr lang="en-US" dirty="0" smtClean="0">
                <a:solidFill>
                  <a:srgbClr val="FF0000"/>
                </a:solidFill>
              </a:rPr>
              <a:t>DON’T’S</a:t>
            </a:r>
            <a:endParaRPr lang="en-US" dirty="0">
              <a:solidFill>
                <a:srgbClr val="FF0000"/>
              </a:solidFill>
            </a:endParaRPr>
          </a:p>
        </p:txBody>
      </p:sp>
      <p:pic>
        <p:nvPicPr>
          <p:cNvPr id="3" name="Picture 2" descr="Capture.JPG"/>
          <p:cNvPicPr>
            <a:picLocks noChangeAspect="1"/>
          </p:cNvPicPr>
          <p:nvPr/>
        </p:nvPicPr>
        <p:blipFill>
          <a:blip r:embed="rId2" cstate="print"/>
          <a:stretch>
            <a:fillRect/>
          </a:stretch>
        </p:blipFill>
        <p:spPr>
          <a:xfrm>
            <a:off x="0" y="0"/>
            <a:ext cx="1466851" cy="1314420"/>
          </a:xfrm>
          <a:prstGeom prst="rect">
            <a:avLst/>
          </a:prstGeom>
        </p:spPr>
      </p:pic>
      <p:sp>
        <p:nvSpPr>
          <p:cNvPr id="16385" name="Rectangle 1"/>
          <p:cNvSpPr>
            <a:spLocks noChangeArrowheads="1"/>
          </p:cNvSpPr>
          <p:nvPr/>
        </p:nvSpPr>
        <p:spPr bwMode="auto">
          <a:xfrm>
            <a:off x="214290" y="1357290"/>
            <a:ext cx="6215106" cy="8140690"/>
          </a:xfrm>
          <a:prstGeom prst="rect">
            <a:avLst/>
          </a:prstGeom>
          <a:noFill/>
          <a:ln w="9525">
            <a:noFill/>
            <a:miter lim="800000"/>
            <a:headEnd/>
            <a:tailEnd/>
          </a:ln>
          <a:effectLst/>
        </p:spPr>
        <p:txBody>
          <a:bodyPr vert="horz" wrap="square" lIns="91440" tIns="45720" rIns="-326922"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mn-lt"/>
                <a:cs typeface="Calibri" pitchFamily="34" charset="0"/>
              </a:rPr>
              <a:t>Health &amp; Safety Awareness</a:t>
            </a:r>
            <a:endParaRPr kumimoji="0" lang="en-GB" b="1"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Being aware of the hazards and risks around you is vital to being safe.  You owe it to yourself, your colleagues, friends and family to act responsibly and implement the appropriate control measures.</a:t>
            </a:r>
            <a:endParaRPr kumimoji="0" lang="en-GB"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8000"/>
                </a:solidFill>
                <a:effectLst/>
                <a:latin typeface="+mn-lt"/>
                <a:ea typeface="Times New Roman" pitchFamily="18" charset="0"/>
                <a:cs typeface="Calibri" pitchFamily="34" charset="0"/>
              </a:rPr>
              <a:t>THE DO’S:</a:t>
            </a:r>
            <a:endParaRPr kumimoji="0" lang="en-GB"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008000"/>
                </a:solidFill>
                <a:effectLst/>
                <a:latin typeface="+mn-lt"/>
                <a:ea typeface="Times New Roman" pitchFamily="18" charset="0"/>
                <a:cs typeface="Calibri" pitchFamily="34" charset="0"/>
              </a:rPr>
              <a:t>Ensure</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 that you report near misses and/or incidents that have the potential to cause harm.</a:t>
            </a:r>
            <a:endParaRPr kumimoji="0" lang="en-GB"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008000"/>
                </a:solidFill>
                <a:effectLst/>
                <a:latin typeface="+mn-lt"/>
                <a:ea typeface="Times New Roman" pitchFamily="18" charset="0"/>
                <a:cs typeface="Calibri" pitchFamily="34" charset="0"/>
              </a:rPr>
              <a:t>Ensure</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 that you know the correct procedure in case of an emergency.</a:t>
            </a:r>
            <a:endParaRPr kumimoji="0" lang="en-GB"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008000"/>
                </a:solidFill>
                <a:effectLst/>
                <a:latin typeface="+mn-lt"/>
                <a:ea typeface="Times New Roman" pitchFamily="18" charset="0"/>
                <a:cs typeface="Calibri" pitchFamily="34" charset="0"/>
              </a:rPr>
              <a:t>Ensure</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 that you are aware of emergency assembly points and containment areas within any location in which you work.</a:t>
            </a:r>
            <a:endParaRPr kumimoji="0" lang="en-GB"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008000"/>
                </a:solidFill>
                <a:effectLst/>
                <a:latin typeface="+mn-lt"/>
                <a:ea typeface="Times New Roman" pitchFamily="18" charset="0"/>
                <a:cs typeface="Calibri" pitchFamily="34" charset="0"/>
              </a:rPr>
              <a:t>Ensure</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 that you apply the same degree of importance to health and safety as you do to work</a:t>
            </a:r>
            <a:endParaRPr kumimoji="0" lang="en-GB"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008000"/>
                </a:solidFill>
                <a:effectLst/>
                <a:latin typeface="+mn-lt"/>
                <a:ea typeface="Times New Roman" pitchFamily="18" charset="0"/>
                <a:cs typeface="Calibri" pitchFamily="34" charset="0"/>
              </a:rPr>
              <a:t>Ensure</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 that you consider the implications of your actions on the environment.</a:t>
            </a:r>
            <a:endParaRPr kumimoji="0" lang="en-GB"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008000"/>
                </a:solidFill>
                <a:effectLst/>
                <a:latin typeface="+mn-lt"/>
                <a:ea typeface="Times New Roman" pitchFamily="18" charset="0"/>
                <a:cs typeface="Calibri" pitchFamily="34" charset="0"/>
              </a:rPr>
              <a:t>Ensure</a:t>
            </a:r>
            <a:r>
              <a:rPr kumimoji="0" lang="en-GB" b="1" i="0" u="none" strike="noStrike" cap="none" normalizeH="0" baseline="0" dirty="0" smtClean="0">
                <a:ln>
                  <a:noFill/>
                </a:ln>
                <a:solidFill>
                  <a:schemeClr val="tx1"/>
                </a:solidFill>
                <a:effectLst/>
                <a:latin typeface="+mn-lt"/>
                <a:ea typeface="Times New Roman" pitchFamily="18" charset="0"/>
                <a:cs typeface="Calibri" pitchFamily="34" charset="0"/>
              </a:rPr>
              <a:t> </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that you understand and comply fully with health and safety requirements</a:t>
            </a:r>
            <a:endParaRPr kumimoji="0" lang="en-GB"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0000"/>
                </a:solidFill>
                <a:effectLst/>
                <a:latin typeface="+mn-lt"/>
                <a:cs typeface="Calibri" pitchFamily="34" charset="0"/>
              </a:rPr>
              <a:t>THE DON’TS</a:t>
            </a:r>
            <a:endParaRPr kumimoji="0" lang="en-GB" b="1" i="0" u="none" strike="noStrike" cap="none" normalizeH="0" baseline="0" dirty="0" smtClean="0">
              <a:ln>
                <a:noFill/>
              </a:ln>
              <a:solidFill>
                <a:srgbClr val="FF0000"/>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FF0000"/>
                </a:solidFill>
                <a:effectLst/>
                <a:latin typeface="+mn-lt"/>
                <a:ea typeface="Times New Roman" pitchFamily="18" charset="0"/>
                <a:cs typeface="Calibri" pitchFamily="34" charset="0"/>
              </a:rPr>
              <a:t>Do not</a:t>
            </a:r>
            <a:r>
              <a:rPr kumimoji="0" lang="en-GB" b="0" i="0" u="none" strike="noStrike" cap="none" normalizeH="0" baseline="0" dirty="0" smtClean="0">
                <a:ln>
                  <a:noFill/>
                </a:ln>
                <a:solidFill>
                  <a:srgbClr val="FF0000"/>
                </a:solidFill>
                <a:effectLst/>
                <a:latin typeface="+mn-lt"/>
                <a:ea typeface="Times New Roman" pitchFamily="18" charset="0"/>
                <a:cs typeface="Calibri" pitchFamily="34" charset="0"/>
              </a:rPr>
              <a:t> </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undertake any work unless you have had a Site &amp; Plant Induction </a:t>
            </a:r>
            <a:endParaRPr kumimoji="0" lang="en-GB"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FF0000"/>
                </a:solidFill>
                <a:effectLst/>
                <a:latin typeface="+mn-lt"/>
                <a:ea typeface="Times New Roman" pitchFamily="18" charset="0"/>
                <a:cs typeface="Calibri" pitchFamily="34" charset="0"/>
              </a:rPr>
              <a:t>Do not</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 undertake a task or activity that you are NOT competent to do</a:t>
            </a:r>
            <a:endParaRPr kumimoji="0" lang="en-GB"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FF0000"/>
                </a:solidFill>
                <a:effectLst/>
                <a:latin typeface="+mn-lt"/>
                <a:ea typeface="Times New Roman" pitchFamily="18" charset="0"/>
                <a:cs typeface="Calibri" pitchFamily="34" charset="0"/>
              </a:rPr>
              <a:t>Do not</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 start work without the necessary equipment to complete the work safely</a:t>
            </a:r>
            <a:endParaRPr kumimoji="0" lang="en-GB"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b="1" i="0" u="none" strike="noStrike" cap="none" normalizeH="0" baseline="0" dirty="0" smtClean="0">
                <a:ln>
                  <a:noFill/>
                </a:ln>
                <a:solidFill>
                  <a:srgbClr val="FF0000"/>
                </a:solidFill>
                <a:effectLst/>
                <a:latin typeface="+mn-lt"/>
                <a:ea typeface="Times New Roman" pitchFamily="18" charset="0"/>
                <a:cs typeface="Calibri" pitchFamily="34" charset="0"/>
              </a:rPr>
              <a:t>Do not</a:t>
            </a:r>
            <a:r>
              <a:rPr kumimoji="0" lang="en-GB" b="0" i="0" u="none" strike="noStrike" cap="none" normalizeH="0" baseline="0" dirty="0" smtClean="0">
                <a:ln>
                  <a:noFill/>
                </a:ln>
                <a:solidFill>
                  <a:schemeClr val="tx1"/>
                </a:solidFill>
                <a:effectLst/>
                <a:latin typeface="+mn-lt"/>
                <a:ea typeface="Times New Roman" pitchFamily="18" charset="0"/>
                <a:cs typeface="Calibri" pitchFamily="34" charset="0"/>
              </a:rPr>
              <a:t> make changes to the original scope of work/activity unless appropriate risk assessments have been undertaken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FF0000"/>
                </a:solidFill>
                <a:effectLst/>
                <a:latin typeface="+mn-lt"/>
                <a:cs typeface="Calibri" pitchFamily="34" charset="0"/>
              </a:rPr>
              <a:t>IF IN DOUBT, ASK</a:t>
            </a:r>
            <a:endParaRPr kumimoji="0" lang="en-GB" sz="2400" b="1" i="0" u="none" strike="noStrike" cap="none" normalizeH="0" baseline="0" dirty="0" smtClean="0">
              <a:ln>
                <a:noFill/>
              </a:ln>
              <a:solidFill>
                <a:srgbClr val="FF0000"/>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mn-lt"/>
              <a:cs typeface="Arial" pitchFamily="34" charset="0"/>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l="1385" t="10916" r="20024" b="5090"/>
          <a:stretch/>
        </p:blipFill>
        <p:spPr bwMode="auto">
          <a:xfrm>
            <a:off x="116632" y="112380"/>
            <a:ext cx="1927860"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Rectangle 6"/>
          <p:cNvSpPr>
            <a:spLocks noGrp="1" noChangeArrowheads="1"/>
          </p:cNvSpPr>
          <p:nvPr>
            <p:ph type="ctrTitle"/>
          </p:nvPr>
        </p:nvSpPr>
        <p:spPr>
          <a:xfrm>
            <a:off x="1643050" y="357158"/>
            <a:ext cx="4143404" cy="714380"/>
          </a:xfrm>
        </p:spPr>
        <p:txBody>
          <a:bodyPr/>
          <a:lstStyle/>
          <a:p>
            <a:pPr>
              <a:defRPr/>
            </a:pPr>
            <a:r>
              <a:rPr lang="en-US" dirty="0" smtClean="0">
                <a:solidFill>
                  <a:schemeClr val="accent6"/>
                </a:solidFill>
              </a:rPr>
              <a:t>BE AWARE</a:t>
            </a:r>
            <a:endParaRPr lang="en-US" dirty="0">
              <a:solidFill>
                <a:schemeClr val="accent6"/>
              </a:solidFill>
            </a:endParaRPr>
          </a:p>
        </p:txBody>
      </p:sp>
      <p:pic>
        <p:nvPicPr>
          <p:cNvPr id="3" name="Picture 2" descr="Capture.JPG"/>
          <p:cNvPicPr>
            <a:picLocks noChangeAspect="1"/>
          </p:cNvPicPr>
          <p:nvPr/>
        </p:nvPicPr>
        <p:blipFill>
          <a:blip r:embed="rId2" cstate="print"/>
          <a:stretch>
            <a:fillRect/>
          </a:stretch>
        </p:blipFill>
        <p:spPr>
          <a:xfrm>
            <a:off x="0" y="0"/>
            <a:ext cx="1466851" cy="1314420"/>
          </a:xfrm>
          <a:prstGeom prst="rect">
            <a:avLst/>
          </a:prstGeom>
        </p:spPr>
      </p:pic>
      <p:sp>
        <p:nvSpPr>
          <p:cNvPr id="16385" name="Rectangle 1"/>
          <p:cNvSpPr>
            <a:spLocks noChangeArrowheads="1"/>
          </p:cNvSpPr>
          <p:nvPr/>
        </p:nvSpPr>
        <p:spPr bwMode="auto">
          <a:xfrm>
            <a:off x="214290" y="5081386"/>
            <a:ext cx="6215106" cy="692497"/>
          </a:xfrm>
          <a:prstGeom prst="rect">
            <a:avLst/>
          </a:prstGeom>
          <a:noFill/>
          <a:ln w="9525">
            <a:noFill/>
            <a:miter lim="800000"/>
            <a:headEnd/>
            <a:tailEnd/>
          </a:ln>
          <a:effectLst/>
        </p:spPr>
        <p:txBody>
          <a:bodyPr vert="horz" wrap="square" lIns="91440" tIns="45720" rIns="-326922"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rgbClr val="FF0000"/>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mn-lt"/>
              <a:cs typeface="Arial" pitchFamily="34" charset="0"/>
            </a:endParaRPr>
          </a:p>
        </p:txBody>
      </p:sp>
      <p:sp>
        <p:nvSpPr>
          <p:cNvPr id="38913" name="Rectangle 1"/>
          <p:cNvSpPr>
            <a:spLocks noChangeArrowheads="1"/>
          </p:cNvSpPr>
          <p:nvPr/>
        </p:nvSpPr>
        <p:spPr bwMode="auto">
          <a:xfrm>
            <a:off x="0" y="2188286"/>
            <a:ext cx="6858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Material handling:</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We use a wide range of lifting equipment including cranes, lifting devices, forklift trucks.  We must be vigilant at all times.  Keep clear of suspended loads.  Keep out of the line of fire.</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6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Workplace transport:</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Observe the rules of the road and speed limits and keep alert to pedestrians and others in your vicinity.  When on Site the same rules apply as on public road.  All of us must be alert and give vehicles plenty of room.</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6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Working at height: </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Any work at height requires the provision of adequate protection.  This includes work at heights below two meters.  Stay within the protection provided by scaffolds and barriers.</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6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Machinery:</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Our machines have the capability to seriously injure or kill you.  Stick to the procedures and permits and make sure the machine is effectively and securely isolated before starting any repair.</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6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Electricity:</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The essential use of electricity in our lives means risk is ever present.  Risks include electrocution, fire and explosion.  All equipment should be maintained through regular inspection and only personnel trained to work on electrical systems should carry this out</a:t>
            </a:r>
            <a:r>
              <a:rPr lang="en-GB" sz="1200" dirty="0">
                <a:latin typeface="+mn-lt"/>
                <a:ea typeface="Times New Roman" pitchFamily="18" charset="0"/>
                <a:cs typeface="Calibri" pitchFamily="34" charset="0"/>
              </a:rPr>
              <a:t>.</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6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Asbestos:</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Asbestos location records must be consulted before working in any area that may be affected.  Always assume suspect material is asbestos and take the relevant precautions until tests prove otherwise.</a:t>
            </a:r>
            <a:endParaRPr kumimoji="0" lang="en-GB" sz="800" b="0" i="0" u="none" strike="noStrike" cap="none" normalizeH="0" baseline="0" dirty="0" smtClean="0">
              <a:ln>
                <a:noFill/>
              </a:ln>
              <a:solidFill>
                <a:schemeClr val="tx1"/>
              </a:solidFill>
              <a:effectLst/>
              <a:latin typeface="+mn-lt"/>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6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Slips, trips and falls:</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Slips, trips and falls on slippery floors, obstructions and uneven ground are a common hazard.  Ensure a clean, clear well-ordered workplace and use the handrail on stairs to minimise the risks.</a:t>
            </a:r>
            <a:endParaRPr kumimoji="0" lang="en-GB" sz="12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Noise:</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Although it won’t kill you, consistent exposure to noise will damage your hearing.  Observing the mandatory PPE requirements will ensure that you are effectively protected from any threat of damage that may be present.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600" b="0" i="0" u="none" strike="noStrike" cap="none" normalizeH="0" baseline="0" dirty="0" smtClean="0">
              <a:ln>
                <a:noFill/>
              </a:ln>
              <a:solidFill>
                <a:schemeClr val="tx1"/>
              </a:solidFill>
              <a:effectLst/>
              <a:latin typeface="+mn-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Confined space:</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There may be unknown or unexpected contaminants and oxygen deficiency in areas where there is restricted access or egress and specialised equipment may be required for emergencies.  Ownership of any confined space activity and risk analysis, including permit to work, is required.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6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1" i="0" u="none" strike="noStrike" cap="none" normalizeH="0" baseline="0" dirty="0" smtClean="0">
                <a:ln>
                  <a:noFill/>
                </a:ln>
                <a:solidFill>
                  <a:srgbClr val="FF0000"/>
                </a:solidFill>
                <a:effectLst/>
                <a:latin typeface="+mn-lt"/>
                <a:ea typeface="Times New Roman" pitchFamily="18" charset="0"/>
                <a:cs typeface="Calibri" pitchFamily="34" charset="0"/>
              </a:rPr>
              <a:t>Fire:</a:t>
            </a:r>
            <a:r>
              <a:rPr kumimoji="0" lang="en-GB" sz="1200" b="0" i="0" u="none" strike="noStrike" cap="none" normalizeH="0" baseline="0" dirty="0" smtClean="0">
                <a:ln>
                  <a:noFill/>
                </a:ln>
                <a:solidFill>
                  <a:schemeClr val="tx1"/>
                </a:solidFill>
                <a:effectLst/>
                <a:latin typeface="+mn-lt"/>
                <a:ea typeface="Times New Roman" pitchFamily="18" charset="0"/>
                <a:cs typeface="Calibri" pitchFamily="34" charset="0"/>
              </a:rPr>
              <a:t> The three elements of fire – oxygen, fuels and source of ignition - are abundant at our facilities.  Suitable risk assessments are required to ensure that control measures are in place and fire-extinguishing equipment is maintained and regularly tested.</a:t>
            </a:r>
            <a:r>
              <a:rPr kumimoji="0" lang="en-GB" sz="1200" b="0" i="0" u="none" strike="noStrike" cap="none" normalizeH="0" baseline="0" dirty="0" smtClean="0">
                <a:ln>
                  <a:noFill/>
                </a:ln>
                <a:solidFill>
                  <a:schemeClr val="tx1"/>
                </a:solidFill>
                <a:effectLst/>
                <a:latin typeface="+mn-lt"/>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1385" t="10916" r="20024" b="5090"/>
          <a:stretch/>
        </p:blipFill>
        <p:spPr bwMode="auto">
          <a:xfrm>
            <a:off x="211455" y="112380"/>
            <a:ext cx="1927860" cy="108966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SI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480</TotalTime>
  <Words>1915</Words>
  <Application>Microsoft Office PowerPoint</Application>
  <PresentationFormat>On-screen Show (4:3)</PresentationFormat>
  <Paragraphs>197</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SSI template (2)</vt:lpstr>
      <vt:lpstr>  CONTRACTOR INFORMATION PRESENTATION  South Tees Site Company   </vt:lpstr>
      <vt:lpstr>INFORMATION</vt:lpstr>
      <vt:lpstr>Sub-Contractors</vt:lpstr>
      <vt:lpstr>Risk Assessment Category</vt:lpstr>
      <vt:lpstr>Road Traffic Rules</vt:lpstr>
      <vt:lpstr>CCTV</vt:lpstr>
      <vt:lpstr>Control of Major Accident Hazards Regulations 1999 (COMAH)</vt:lpstr>
      <vt:lpstr>DO’S &amp; DON’T’S</vt:lpstr>
      <vt:lpstr>BE AWARE</vt:lpstr>
      <vt:lpstr>‘TAKE 2’  Minutes For Safety </vt:lpstr>
      <vt:lpstr>NEAR MISS</vt:lpstr>
      <vt:lpstr>PowerPoint Presentation</vt:lpstr>
      <vt:lpstr>Additional Information</vt:lpstr>
      <vt:lpstr>PowerPoint Presentation</vt:lpstr>
    </vt:vector>
  </TitlesOfParts>
  <Company>SSI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SSI</dc:creator>
  <cp:lastModifiedBy>Jan Bromley</cp:lastModifiedBy>
  <cp:revision>82</cp:revision>
  <cp:lastPrinted>2016-12-06T15:16:57Z</cp:lastPrinted>
  <dcterms:created xsi:type="dcterms:W3CDTF">2011-09-20T08:24:58Z</dcterms:created>
  <dcterms:modified xsi:type="dcterms:W3CDTF">2017-08-11T12:15:29Z</dcterms:modified>
</cp:coreProperties>
</file>