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10_E7CD881.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6" r:id="rId6"/>
    <p:sldId id="262" r:id="rId7"/>
    <p:sldId id="261" r:id="rId8"/>
    <p:sldId id="266" r:id="rId9"/>
    <p:sldId id="264" r:id="rId10"/>
    <p:sldId id="263" r:id="rId11"/>
    <p:sldId id="267" r:id="rId12"/>
    <p:sldId id="268" r:id="rId13"/>
    <p:sldId id="269" r:id="rId14"/>
    <p:sldId id="270" r:id="rId15"/>
    <p:sldId id="271" r:id="rId16"/>
    <p:sldId id="272" r:id="rId17"/>
    <p:sldId id="275" r:id="rId18"/>
    <p:sldId id="276" r:id="rId19"/>
    <p:sldId id="277" r:id="rId20"/>
    <p:sldId id="278" r:id="rId21"/>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0C4523-4524-2E9A-E5DE-758CBC4CBC55}" name="Newport Gay, Jessica (NZBI - Domestic)" initials="NGJ(D" userId="S::Jessica.NewportGay@beis.gov.uk::fe8e796a-7f96-40d1-a172-0af4f5f55ce5" providerId="AD"/>
  <p188:author id="{FF323163-7406-92EE-175C-5676E6D2D95F}" name="Fair, Adam (NZBI - Domestic)" initials="AF" userId="S::Adam.Fair@beis.gov.uk::2cd12e65-c0ac-4182-b7fb-75f8167c8bb8" providerId="AD"/>
  <p188:author id="{FBA07D7F-C918-A0A2-16DA-1FFF4E8DA3EE}" name="Smith-Cornwall, Matilda (BEIS)" initials="S(" userId="S::matilda.smithcornwall@beis.gov.uk::061b3cfc-4319-4c6c-99ca-fb84c3e730c2" providerId="AD"/>
  <p188:author id="{F074D59F-5470-CCA6-1EF7-F9D39C0FF9FF}" name="Mussett, Emily (NZBI - Domestic)" initials="MD" userId="S::emily.mussett@beis.gov.uk::b0692579-34f0-4af2-8559-03012b7c59cb" providerId="AD"/>
  <p188:author id="{510A89EA-1A80-8B15-9F4C-126F5A49FFBF}" name="Krenicka, Ivana (NZBI - Domestic)" initials="KI(D" userId="S::Ivana.Krenicka@beis.gov.uk::3c74c5ad-3a0a-43f3-b48c-cffd3f1097e6" providerId="AD"/>
  <p188:author id="{3C55B1EA-5550-27E0-226B-AD2AD0DE7D9E}" name="Thorn, Connie (BEIS)" initials="TC(" userId="S::Connie.Thorn@beis.gov.uk::24378c6c-3dd5-4a9d-9dc1-58979ba75b7d" providerId="AD"/>
  <p188:author id="{6942E7F7-6E9B-1080-E392-8009D06A8E2D}" name="Hamlyn, Laura (Energy Efficiency and Local)" initials="HL" userId="S::laura.hamlyn@beis.gov.uk::25609298-a9d5-4964-9a32-2d3267dded3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5C5"/>
    <a:srgbClr val="CFD5EA"/>
    <a:srgbClr val="F2F2F2"/>
    <a:srgbClr val="003479"/>
    <a:srgbClr val="E7E9EC"/>
    <a:srgbClr val="FFA7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77999A-7377-4BD5-95E2-BAB6497E6456}" v="1" dt="2023-06-12T09:09:36.092"/>
    <p1510:client id="{E3C8785F-0767-4C32-878B-A01CC5897487}" v="110" dt="2023-06-12T12:29:30.8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e, James (Corporate Services - Commercial &amp; Operations)" userId="S::james.cooke@beis.gov.uk::d4d0bd0a-e089-4542-a7eb-ee5f39ed2b36" providerId="AD" clId="Web-{E3C8785F-0767-4C32-878B-A01CC5897487}"/>
    <pc:docChg chg="modSld">
      <pc:chgData name="Cooke, James (Corporate Services - Commercial &amp; Operations)" userId="S::james.cooke@beis.gov.uk::d4d0bd0a-e089-4542-a7eb-ee5f39ed2b36" providerId="AD" clId="Web-{E3C8785F-0767-4C32-878B-A01CC5897487}" dt="2023-06-12T12:29:29.304" v="111" actId="20577"/>
      <pc:docMkLst>
        <pc:docMk/>
      </pc:docMkLst>
      <pc:sldChg chg="modSp">
        <pc:chgData name="Cooke, James (Corporate Services - Commercial &amp; Operations)" userId="S::james.cooke@beis.gov.uk::d4d0bd0a-e089-4542-a7eb-ee5f39ed2b36" providerId="AD" clId="Web-{E3C8785F-0767-4C32-878B-A01CC5897487}" dt="2023-06-12T12:29:29.304" v="111" actId="20577"/>
        <pc:sldMkLst>
          <pc:docMk/>
          <pc:sldMk cId="2847550678" sldId="262"/>
        </pc:sldMkLst>
        <pc:spChg chg="mod">
          <ac:chgData name="Cooke, James (Corporate Services - Commercial &amp; Operations)" userId="S::james.cooke@beis.gov.uk::d4d0bd0a-e089-4542-a7eb-ee5f39ed2b36" providerId="AD" clId="Web-{E3C8785F-0767-4C32-878B-A01CC5897487}" dt="2023-06-12T12:29:29.304" v="111" actId="20577"/>
          <ac:spMkLst>
            <pc:docMk/>
            <pc:sldMk cId="2847550678" sldId="262"/>
            <ac:spMk id="6" creationId="{056F1C46-D31B-8361-36EE-C9C25BC52DD3}"/>
          </ac:spMkLst>
        </pc:spChg>
      </pc:sldChg>
      <pc:sldChg chg="modSp">
        <pc:chgData name="Cooke, James (Corporate Services - Commercial &amp; Operations)" userId="S::james.cooke@beis.gov.uk::d4d0bd0a-e089-4542-a7eb-ee5f39ed2b36" providerId="AD" clId="Web-{E3C8785F-0767-4C32-878B-A01CC5897487}" dt="2023-06-12T12:29:04.553" v="92" actId="20577"/>
        <pc:sldMkLst>
          <pc:docMk/>
          <pc:sldMk cId="3155172309" sldId="277"/>
        </pc:sldMkLst>
        <pc:spChg chg="mod">
          <ac:chgData name="Cooke, James (Corporate Services - Commercial &amp; Operations)" userId="S::james.cooke@beis.gov.uk::d4d0bd0a-e089-4542-a7eb-ee5f39ed2b36" providerId="AD" clId="Web-{E3C8785F-0767-4C32-878B-A01CC5897487}" dt="2023-06-12T12:29:04.553" v="92" actId="20577"/>
          <ac:spMkLst>
            <pc:docMk/>
            <pc:sldMk cId="3155172309" sldId="277"/>
            <ac:spMk id="6" creationId="{056F1C46-D31B-8361-36EE-C9C25BC52DD3}"/>
          </ac:spMkLst>
        </pc:spChg>
      </pc:sldChg>
    </pc:docChg>
  </pc:docChgLst>
  <pc:docChgLst>
    <pc:chgData name="Thorn, Connie (BEIS)" userId="24378c6c-3dd5-4a9d-9dc1-58979ba75b7d" providerId="ADAL" clId="{9177999A-7377-4BD5-95E2-BAB6497E6456}"/>
    <pc:docChg chg="undo custSel addSld delSld modSld sldOrd">
      <pc:chgData name="Thorn, Connie (BEIS)" userId="24378c6c-3dd5-4a9d-9dc1-58979ba75b7d" providerId="ADAL" clId="{9177999A-7377-4BD5-95E2-BAB6497E6456}" dt="2023-06-12T09:30:36.969" v="1415" actId="20577"/>
      <pc:docMkLst>
        <pc:docMk/>
      </pc:docMkLst>
      <pc:sldChg chg="modSp mod">
        <pc:chgData name="Thorn, Connie (BEIS)" userId="24378c6c-3dd5-4a9d-9dc1-58979ba75b7d" providerId="ADAL" clId="{9177999A-7377-4BD5-95E2-BAB6497E6456}" dt="2023-06-12T09:29:14.196" v="1403" actId="113"/>
        <pc:sldMkLst>
          <pc:docMk/>
          <pc:sldMk cId="127417220" sldId="261"/>
        </pc:sldMkLst>
        <pc:spChg chg="mod">
          <ac:chgData name="Thorn, Connie (BEIS)" userId="24378c6c-3dd5-4a9d-9dc1-58979ba75b7d" providerId="ADAL" clId="{9177999A-7377-4BD5-95E2-BAB6497E6456}" dt="2023-06-12T09:29:14.196" v="1403" actId="113"/>
          <ac:spMkLst>
            <pc:docMk/>
            <pc:sldMk cId="127417220" sldId="261"/>
            <ac:spMk id="2" creationId="{F8DDB4B0-ACCE-381B-502D-464767CC17F5}"/>
          </ac:spMkLst>
        </pc:spChg>
      </pc:sldChg>
      <pc:sldChg chg="addSp delSp modSp mod ord">
        <pc:chgData name="Thorn, Connie (BEIS)" userId="24378c6c-3dd5-4a9d-9dc1-58979ba75b7d" providerId="ADAL" clId="{9177999A-7377-4BD5-95E2-BAB6497E6456}" dt="2023-06-12T09:26:31.687" v="1222" actId="20577"/>
        <pc:sldMkLst>
          <pc:docMk/>
          <pc:sldMk cId="2847550678" sldId="262"/>
        </pc:sldMkLst>
        <pc:spChg chg="mod">
          <ac:chgData name="Thorn, Connie (BEIS)" userId="24378c6c-3dd5-4a9d-9dc1-58979ba75b7d" providerId="ADAL" clId="{9177999A-7377-4BD5-95E2-BAB6497E6456}" dt="2023-06-12T09:26:31.687" v="1222" actId="20577"/>
          <ac:spMkLst>
            <pc:docMk/>
            <pc:sldMk cId="2847550678" sldId="262"/>
            <ac:spMk id="6" creationId="{056F1C46-D31B-8361-36EE-C9C25BC52DD3}"/>
          </ac:spMkLst>
        </pc:spChg>
        <pc:spChg chg="mod">
          <ac:chgData name="Thorn, Connie (BEIS)" userId="24378c6c-3dd5-4a9d-9dc1-58979ba75b7d" providerId="ADAL" clId="{9177999A-7377-4BD5-95E2-BAB6497E6456}" dt="2023-06-12T09:22:30.107" v="821" actId="20577"/>
          <ac:spMkLst>
            <pc:docMk/>
            <pc:sldMk cId="2847550678" sldId="262"/>
            <ac:spMk id="10" creationId="{8E5E2A38-CAC5-6BC3-84D4-1493F375D937}"/>
          </ac:spMkLst>
        </pc:spChg>
        <pc:picChg chg="add del">
          <ac:chgData name="Thorn, Connie (BEIS)" userId="24378c6c-3dd5-4a9d-9dc1-58979ba75b7d" providerId="ADAL" clId="{9177999A-7377-4BD5-95E2-BAB6497E6456}" dt="2023-06-12T09:20:01.649" v="610" actId="22"/>
          <ac:picMkLst>
            <pc:docMk/>
            <pc:sldMk cId="2847550678" sldId="262"/>
            <ac:picMk id="3" creationId="{5A215B90-0DD9-3FE9-D345-BD613D3E3550}"/>
          </ac:picMkLst>
        </pc:picChg>
      </pc:sldChg>
      <pc:sldChg chg="modSp mod ord">
        <pc:chgData name="Thorn, Connie (BEIS)" userId="24378c6c-3dd5-4a9d-9dc1-58979ba75b7d" providerId="ADAL" clId="{9177999A-7377-4BD5-95E2-BAB6497E6456}" dt="2023-06-12T09:22:01.987" v="753"/>
        <pc:sldMkLst>
          <pc:docMk/>
          <pc:sldMk cId="4045404426" sldId="264"/>
        </pc:sldMkLst>
        <pc:spChg chg="mod">
          <ac:chgData name="Thorn, Connie (BEIS)" userId="24378c6c-3dd5-4a9d-9dc1-58979ba75b7d" providerId="ADAL" clId="{9177999A-7377-4BD5-95E2-BAB6497E6456}" dt="2023-06-12T09:05:57.310" v="491" actId="2711"/>
          <ac:spMkLst>
            <pc:docMk/>
            <pc:sldMk cId="4045404426" sldId="264"/>
            <ac:spMk id="6" creationId="{056F1C46-D31B-8361-36EE-C9C25BC52DD3}"/>
          </ac:spMkLst>
        </pc:spChg>
      </pc:sldChg>
      <pc:sldChg chg="del">
        <pc:chgData name="Thorn, Connie (BEIS)" userId="24378c6c-3dd5-4a9d-9dc1-58979ba75b7d" providerId="ADAL" clId="{9177999A-7377-4BD5-95E2-BAB6497E6456}" dt="2023-06-12T09:05:49.841" v="490" actId="47"/>
        <pc:sldMkLst>
          <pc:docMk/>
          <pc:sldMk cId="510412304" sldId="265"/>
        </pc:sldMkLst>
      </pc:sldChg>
      <pc:sldChg chg="modSp mod ord">
        <pc:chgData name="Thorn, Connie (BEIS)" userId="24378c6c-3dd5-4a9d-9dc1-58979ba75b7d" providerId="ADAL" clId="{9177999A-7377-4BD5-95E2-BAB6497E6456}" dt="2023-06-12T09:28:17.412" v="1400" actId="27636"/>
        <pc:sldMkLst>
          <pc:docMk/>
          <pc:sldMk cId="3562004737" sldId="266"/>
        </pc:sldMkLst>
        <pc:spChg chg="mod">
          <ac:chgData name="Thorn, Connie (BEIS)" userId="24378c6c-3dd5-4a9d-9dc1-58979ba75b7d" providerId="ADAL" clId="{9177999A-7377-4BD5-95E2-BAB6497E6456}" dt="2023-06-12T09:28:17.412" v="1400" actId="27636"/>
          <ac:spMkLst>
            <pc:docMk/>
            <pc:sldMk cId="3562004737" sldId="266"/>
            <ac:spMk id="6" creationId="{056F1C46-D31B-8361-36EE-C9C25BC52DD3}"/>
          </ac:spMkLst>
        </pc:spChg>
        <pc:spChg chg="mod">
          <ac:chgData name="Thorn, Connie (BEIS)" userId="24378c6c-3dd5-4a9d-9dc1-58979ba75b7d" providerId="ADAL" clId="{9177999A-7377-4BD5-95E2-BAB6497E6456}" dt="2023-06-12T09:27:52.022" v="1398" actId="20577"/>
          <ac:spMkLst>
            <pc:docMk/>
            <pc:sldMk cId="3562004737" sldId="266"/>
            <ac:spMk id="9" creationId="{F2DEA6A7-DDFF-C72B-DAD5-9DA3834679BD}"/>
          </ac:spMkLst>
        </pc:spChg>
      </pc:sldChg>
      <pc:sldChg chg="modSp mod">
        <pc:chgData name="Thorn, Connie (BEIS)" userId="24378c6c-3dd5-4a9d-9dc1-58979ba75b7d" providerId="ADAL" clId="{9177999A-7377-4BD5-95E2-BAB6497E6456}" dt="2023-06-12T09:07:44.135" v="496" actId="2711"/>
        <pc:sldMkLst>
          <pc:docMk/>
          <pc:sldMk cId="243062913" sldId="272"/>
        </pc:sldMkLst>
        <pc:spChg chg="mod">
          <ac:chgData name="Thorn, Connie (BEIS)" userId="24378c6c-3dd5-4a9d-9dc1-58979ba75b7d" providerId="ADAL" clId="{9177999A-7377-4BD5-95E2-BAB6497E6456}" dt="2023-06-12T09:07:44.135" v="496" actId="2711"/>
          <ac:spMkLst>
            <pc:docMk/>
            <pc:sldMk cId="243062913" sldId="272"/>
            <ac:spMk id="6" creationId="{056F1C46-D31B-8361-36EE-C9C25BC52DD3}"/>
          </ac:spMkLst>
        </pc:spChg>
      </pc:sldChg>
      <pc:sldChg chg="addSp delSp modSp add mod">
        <pc:chgData name="Thorn, Connie (BEIS)" userId="24378c6c-3dd5-4a9d-9dc1-58979ba75b7d" providerId="ADAL" clId="{9177999A-7377-4BD5-95E2-BAB6497E6456}" dt="2023-06-12T09:30:36.969" v="1415" actId="20577"/>
        <pc:sldMkLst>
          <pc:docMk/>
          <pc:sldMk cId="360216099" sldId="278"/>
        </pc:sldMkLst>
        <pc:spChg chg="add del mod">
          <ac:chgData name="Thorn, Connie (BEIS)" userId="24378c6c-3dd5-4a9d-9dc1-58979ba75b7d" providerId="ADAL" clId="{9177999A-7377-4BD5-95E2-BAB6497E6456}" dt="2023-06-12T09:10:15.078" v="530" actId="22"/>
          <ac:spMkLst>
            <pc:docMk/>
            <pc:sldMk cId="360216099" sldId="278"/>
            <ac:spMk id="5" creationId="{519DDA0B-1A0F-3902-16F1-6E47E5B12383}"/>
          </ac:spMkLst>
        </pc:spChg>
        <pc:spChg chg="del mod">
          <ac:chgData name="Thorn, Connie (BEIS)" userId="24378c6c-3dd5-4a9d-9dc1-58979ba75b7d" providerId="ADAL" clId="{9177999A-7377-4BD5-95E2-BAB6497E6456}" dt="2023-06-12T09:09:36.092" v="527"/>
          <ac:spMkLst>
            <pc:docMk/>
            <pc:sldMk cId="360216099" sldId="278"/>
            <ac:spMk id="6" creationId="{056F1C46-D31B-8361-36EE-C9C25BC52DD3}"/>
          </ac:spMkLst>
        </pc:spChg>
        <pc:spChg chg="mod">
          <ac:chgData name="Thorn, Connie (BEIS)" userId="24378c6c-3dd5-4a9d-9dc1-58979ba75b7d" providerId="ADAL" clId="{9177999A-7377-4BD5-95E2-BAB6497E6456}" dt="2023-06-12T09:30:36.969" v="1415" actId="20577"/>
          <ac:spMkLst>
            <pc:docMk/>
            <pc:sldMk cId="360216099" sldId="278"/>
            <ac:spMk id="9" creationId="{F2DEA6A7-DDFF-C72B-DAD5-9DA3834679BD}"/>
          </ac:spMkLst>
        </pc:spChg>
        <pc:graphicFrameChg chg="add del mod modGraphic">
          <ac:chgData name="Thorn, Connie (BEIS)" userId="24378c6c-3dd5-4a9d-9dc1-58979ba75b7d" providerId="ADAL" clId="{9177999A-7377-4BD5-95E2-BAB6497E6456}" dt="2023-06-12T09:09:46.030" v="529" actId="478"/>
          <ac:graphicFrameMkLst>
            <pc:docMk/>
            <pc:sldMk cId="360216099" sldId="278"/>
            <ac:graphicFrameMk id="2" creationId="{4C5F43C3-D813-BA2D-1B12-CDF3009DA97A}"/>
          </ac:graphicFrameMkLst>
        </pc:graphicFrameChg>
        <pc:picChg chg="add mod ord">
          <ac:chgData name="Thorn, Connie (BEIS)" userId="24378c6c-3dd5-4a9d-9dc1-58979ba75b7d" providerId="ADAL" clId="{9177999A-7377-4BD5-95E2-BAB6497E6456}" dt="2023-06-12T09:10:18.978" v="531" actId="1076"/>
          <ac:picMkLst>
            <pc:docMk/>
            <pc:sldMk cId="360216099" sldId="278"/>
            <ac:picMk id="10" creationId="{67627CEE-7453-DC15-F685-A11A0E9B734C}"/>
          </ac:picMkLst>
        </pc:picChg>
      </pc:sldChg>
    </pc:docChg>
  </pc:docChgLst>
</pc:chgInfo>
</file>

<file path=ppt/comments/modernComment_110_E7CD881.xml><?xml version="1.0" encoding="utf-8"?>
<p188:cmLst xmlns:a="http://schemas.openxmlformats.org/drawingml/2006/main" xmlns:r="http://schemas.openxmlformats.org/officeDocument/2006/relationships" xmlns:p188="http://schemas.microsoft.com/office/powerpoint/2018/8/main">
  <p188:cm id="{1FB11AF3-9521-42A8-91CE-6F4D0187F12D}" authorId="{3C55B1EA-5550-27E0-226B-AD2AD0DE7D9E}" created="2023-06-09T11:41:45.315">
    <ac:txMkLst xmlns:ac="http://schemas.microsoft.com/office/drawing/2013/main/command">
      <pc:docMk xmlns:pc="http://schemas.microsoft.com/office/powerpoint/2013/main/command"/>
      <pc:sldMk xmlns:pc="http://schemas.microsoft.com/office/powerpoint/2013/main/command" cId="243062913" sldId="272"/>
      <ac:spMk id="6" creationId="{056F1C46-D31B-8361-36EE-C9C25BC52DD3}"/>
      <ac:txMk cp="0" len="521">
        <ac:context len="523" hash="2296471175"/>
      </ac:txMk>
    </ac:txMkLst>
    <p188:pos x="10299853" y="311647"/>
    <p188:txBody>
      <a:bodyPr/>
      <a:lstStyle/>
      <a:p>
        <a:r>
          <a:rPr lang="en-GB"/>
          <a:t>The equivalent info in the HUG2 table is not available in the spec so as not sure of participant sizes I've left like this, do you have any other suggestions on how this could be presented?</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12/06/2023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12/06/2023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12/06/2023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12/06/2023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10_E7CD88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360635-7BA5-10FB-146B-2B1B50316064}"/>
              </a:ext>
            </a:extLst>
          </p:cNvPr>
          <p:cNvSpPr/>
          <p:nvPr/>
        </p:nvSpPr>
        <p:spPr>
          <a:xfrm>
            <a:off x="0" y="5883620"/>
            <a:ext cx="12192000" cy="98367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A picture containing text, font, graphics, graphic design&#10;&#10;Description automatically generated">
            <a:extLst>
              <a:ext uri="{FF2B5EF4-FFF2-40B4-BE49-F238E27FC236}">
                <a16:creationId xmlns:a16="http://schemas.microsoft.com/office/drawing/2014/main" id="{347AE1D9-5B3F-5380-8736-5348B0367E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3857" y="6007386"/>
            <a:ext cx="1309485" cy="772970"/>
          </a:xfrm>
          <a:prstGeom prst="rect">
            <a:avLst/>
          </a:prstGeom>
        </p:spPr>
      </p:pic>
      <p:sp>
        <p:nvSpPr>
          <p:cNvPr id="5" name="Title 4">
            <a:extLst>
              <a:ext uri="{FF2B5EF4-FFF2-40B4-BE49-F238E27FC236}">
                <a16:creationId xmlns:a16="http://schemas.microsoft.com/office/drawing/2014/main" id="{BA03FAF0-B881-BC6C-BB2C-F036594B3110}"/>
              </a:ext>
            </a:extLst>
          </p:cNvPr>
          <p:cNvSpPr>
            <a:spLocks noGrp="1"/>
          </p:cNvSpPr>
          <p:nvPr>
            <p:ph type="ctrTitle"/>
          </p:nvPr>
        </p:nvSpPr>
        <p:spPr/>
        <p:txBody>
          <a:bodyPr/>
          <a:lstStyle/>
          <a:p>
            <a:r>
              <a:rPr lang="en-GB">
                <a:latin typeface="Arial" panose="020B0604020202020204" pitchFamily="34" charset="0"/>
                <a:cs typeface="Arial" panose="020B0604020202020204" pitchFamily="34" charset="0"/>
              </a:rPr>
              <a:t>HUG 2 &amp; Delivery Model evaluations</a:t>
            </a:r>
          </a:p>
        </p:txBody>
      </p:sp>
      <p:sp>
        <p:nvSpPr>
          <p:cNvPr id="9" name="Subtitle 8">
            <a:extLst>
              <a:ext uri="{FF2B5EF4-FFF2-40B4-BE49-F238E27FC236}">
                <a16:creationId xmlns:a16="http://schemas.microsoft.com/office/drawing/2014/main" id="{F9A4FB87-C0C4-9563-C5E4-50B5CC46732B}"/>
              </a:ext>
            </a:extLst>
          </p:cNvPr>
          <p:cNvSpPr>
            <a:spLocks noGrp="1"/>
          </p:cNvSpPr>
          <p:nvPr>
            <p:ph type="subTitle" idx="1"/>
          </p:nvPr>
        </p:nvSpPr>
        <p:spPr/>
        <p:txBody>
          <a:bodyPr/>
          <a:lstStyle/>
          <a:p>
            <a:r>
              <a:rPr lang="en-GB">
                <a:latin typeface="Arial" panose="020B0604020202020204" pitchFamily="34" charset="0"/>
                <a:cs typeface="Arial" panose="020B0604020202020204" pitchFamily="34" charset="0"/>
              </a:rPr>
              <a:t>Supplier engagement event x/06/2023</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fontScale="85000" lnSpcReduction="10000"/>
          </a:bodyPr>
          <a:lstStyle/>
          <a:p>
            <a:pPr marL="514350" indent="-514350">
              <a:spcAft>
                <a:spcPts val="600"/>
              </a:spcAft>
              <a:buAutoNum type="arabicPeriod"/>
            </a:pPr>
            <a:r>
              <a:rPr lang="en-GB" sz="2600" b="1">
                <a:latin typeface="Arial" panose="020B0604020202020204" pitchFamily="34" charset="0"/>
                <a:cs typeface="Arial" panose="020B0604020202020204" pitchFamily="34" charset="0"/>
              </a:rPr>
              <a:t>Process evaluation </a:t>
            </a:r>
            <a:r>
              <a:rPr lang="en-GB" sz="2600">
                <a:latin typeface="Arial" panose="020B0604020202020204" pitchFamily="34" charset="0"/>
                <a:cs typeface="Arial" panose="020B0604020202020204" pitchFamily="34" charset="0"/>
              </a:rPr>
              <a:t>to identify how the delivery model supported delivery of HUG and SHDF at the key stages of pre-, during and post-installation</a:t>
            </a:r>
            <a:br>
              <a:rPr lang="en-GB" sz="2600">
                <a:latin typeface="Arial" panose="020B0604020202020204" pitchFamily="34" charset="0"/>
                <a:cs typeface="Arial" panose="020B0604020202020204" pitchFamily="34" charset="0"/>
              </a:rPr>
            </a:br>
            <a:endParaRPr lang="en-GB" sz="2600">
              <a:latin typeface="Arial" panose="020B0604020202020204" pitchFamily="34" charset="0"/>
              <a:cs typeface="Arial" panose="020B0604020202020204" pitchFamily="34" charset="0"/>
            </a:endParaRPr>
          </a:p>
          <a:p>
            <a:pPr marL="0" indent="0">
              <a:lnSpc>
                <a:spcPct val="120000"/>
              </a:lnSpc>
              <a:spcBef>
                <a:spcPts val="0"/>
              </a:spcBef>
              <a:buNone/>
            </a:pPr>
            <a:r>
              <a:rPr lang="en-GB" sz="2600">
                <a:effectLst/>
                <a:latin typeface="Arial" panose="020B0604020202020204" pitchFamily="34" charset="0"/>
                <a:ea typeface="Arial" panose="020B0604020202020204" pitchFamily="34" charset="0"/>
                <a:cs typeface="Arial" panose="020B0604020202020204" pitchFamily="34" charset="0"/>
              </a:rPr>
              <a:t>2. </a:t>
            </a:r>
            <a:r>
              <a:rPr lang="en-GB" sz="2600" b="1">
                <a:effectLst/>
                <a:latin typeface="Arial" panose="020B0604020202020204" pitchFamily="34" charset="0"/>
                <a:ea typeface="Arial" panose="020B0604020202020204" pitchFamily="34" charset="0"/>
                <a:cs typeface="Arial" panose="020B0604020202020204" pitchFamily="34" charset="0"/>
              </a:rPr>
              <a:t>Impact evaluation </a:t>
            </a:r>
            <a:r>
              <a:rPr lang="en-GB" sz="2600">
                <a:effectLst/>
                <a:latin typeface="Arial" panose="020B0604020202020204" pitchFamily="34" charset="0"/>
                <a:ea typeface="Arial" panose="020B0604020202020204" pitchFamily="34" charset="0"/>
                <a:cs typeface="Arial" panose="020B0604020202020204" pitchFamily="34" charset="0"/>
              </a:rPr>
              <a:t>to assess: </a:t>
            </a:r>
          </a:p>
          <a:p>
            <a:pPr lvl="1">
              <a:lnSpc>
                <a:spcPct val="120000"/>
              </a:lnSpc>
              <a:spcBef>
                <a:spcPts val="0"/>
              </a:spcBef>
            </a:pPr>
            <a:r>
              <a:rPr lang="en-GB" sz="2600">
                <a:effectLst/>
                <a:latin typeface="Arial" panose="020B0604020202020204" pitchFamily="34" charset="0"/>
                <a:ea typeface="Arial" panose="020B0604020202020204" pitchFamily="34" charset="0"/>
                <a:cs typeface="Arial" panose="020B0604020202020204" pitchFamily="34" charset="0"/>
              </a:rPr>
              <a:t>the contribution of the delivery model</a:t>
            </a:r>
          </a:p>
          <a:p>
            <a:pPr lvl="1">
              <a:lnSpc>
                <a:spcPct val="120000"/>
              </a:lnSpc>
              <a:spcBef>
                <a:spcPts val="0"/>
              </a:spcBef>
            </a:pPr>
            <a:r>
              <a:rPr lang="en-GB" sz="2600">
                <a:effectLst/>
                <a:latin typeface="Arial" panose="020B0604020202020204" pitchFamily="34" charset="0"/>
                <a:ea typeface="Arial" panose="020B0604020202020204" pitchFamily="34" charset="0"/>
                <a:cs typeface="Arial" panose="020B0604020202020204" pitchFamily="34" charset="0"/>
              </a:rPr>
              <a:t>how effectively the model has overcome challenges faced by previous schemes</a:t>
            </a:r>
          </a:p>
          <a:p>
            <a:pPr lvl="1">
              <a:lnSpc>
                <a:spcPct val="120000"/>
              </a:lnSpc>
              <a:spcBef>
                <a:spcPts val="0"/>
              </a:spcBef>
            </a:pPr>
            <a:r>
              <a:rPr lang="en-GB" sz="2600">
                <a:effectLst/>
                <a:latin typeface="Arial" panose="020B0604020202020204" pitchFamily="34" charset="0"/>
                <a:ea typeface="Arial" panose="020B0604020202020204" pitchFamily="34" charset="0"/>
                <a:cs typeface="Arial" panose="020B0604020202020204" pitchFamily="34" charset="0"/>
              </a:rPr>
              <a:t>the extent to which the DA and DP fulfilled its requirements: </a:t>
            </a:r>
          </a:p>
          <a:p>
            <a:pPr lvl="1">
              <a:lnSpc>
                <a:spcPct val="120000"/>
              </a:lnSpc>
              <a:spcBef>
                <a:spcPts val="0"/>
              </a:spcBef>
            </a:pPr>
            <a:r>
              <a:rPr lang="en-GB" sz="2600">
                <a:effectLst/>
                <a:latin typeface="Arial" panose="020B0604020202020204" pitchFamily="34" charset="0"/>
                <a:ea typeface="Arial" panose="020B0604020202020204" pitchFamily="34" charset="0"/>
                <a:cs typeface="Arial" panose="020B0604020202020204" pitchFamily="34" charset="0"/>
              </a:rPr>
              <a:t>the enablers and barriers for the delivery model to support effective scheme delivery, </a:t>
            </a:r>
          </a:p>
          <a:p>
            <a:pPr lvl="1">
              <a:lnSpc>
                <a:spcPct val="120000"/>
              </a:lnSpc>
              <a:spcBef>
                <a:spcPts val="0"/>
              </a:spcBef>
            </a:pPr>
            <a:r>
              <a:rPr lang="en-GB" sz="2600">
                <a:effectLst/>
                <a:latin typeface="Arial" panose="020B0604020202020204" pitchFamily="34" charset="0"/>
                <a:ea typeface="Arial" panose="020B0604020202020204" pitchFamily="34" charset="0"/>
                <a:cs typeface="Arial" panose="020B0604020202020204" pitchFamily="34" charset="0"/>
              </a:rPr>
              <a:t>The extent to which it has contributed to the sharing of knowledge, experience, expertise and lessons learned across SHDF and HUG.</a:t>
            </a:r>
            <a:endParaRPr lang="en-GB" sz="260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Delivery model evaluation</a:t>
            </a:r>
          </a:p>
        </p:txBody>
      </p:sp>
    </p:spTree>
    <p:extLst>
      <p:ext uri="{BB962C8B-B14F-4D97-AF65-F5344CB8AC3E}">
        <p14:creationId xmlns:p14="http://schemas.microsoft.com/office/powerpoint/2010/main" val="2834776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fontScale="92500" lnSpcReduction="20000"/>
          </a:bodyPr>
          <a:lstStyle/>
          <a:p>
            <a:pPr marL="0" indent="0">
              <a:lnSpc>
                <a:spcPct val="110000"/>
              </a:lnSpc>
              <a:buNone/>
            </a:pPr>
            <a:r>
              <a:rPr lang="en-GB" sz="2400">
                <a:latin typeface="Arial" panose="020B0604020202020204" pitchFamily="34" charset="0"/>
                <a:cs typeface="Arial" panose="020B0604020202020204" pitchFamily="34" charset="0"/>
              </a:rPr>
              <a:t>3. </a:t>
            </a:r>
            <a:r>
              <a:rPr lang="en-GB" sz="2400" b="1">
                <a:latin typeface="Arial" panose="020B0604020202020204" pitchFamily="34" charset="0"/>
                <a:cs typeface="Arial" panose="020B0604020202020204" pitchFamily="34" charset="0"/>
              </a:rPr>
              <a:t>Value for money </a:t>
            </a:r>
            <a:r>
              <a:rPr lang="en-GB" sz="2400">
                <a:effectLst/>
                <a:latin typeface="Arial" panose="020B0604020202020204" pitchFamily="34" charset="0"/>
                <a:ea typeface="Calibri" panose="020F0502020204030204" pitchFamily="34" charset="0"/>
                <a:cs typeface="Arial" panose="020B0604020202020204" pitchFamily="34" charset="0"/>
              </a:rPr>
              <a:t>assessment of the extent to which the delivery model has been an efficient and effective use of public money.</a:t>
            </a:r>
          </a:p>
          <a:p>
            <a:pPr lvl="1">
              <a:lnSpc>
                <a:spcPct val="110000"/>
              </a:lnSpc>
            </a:pPr>
            <a:r>
              <a:rPr lang="en-GB" sz="2200">
                <a:latin typeface="Arial" panose="020B0604020202020204" pitchFamily="34" charset="0"/>
                <a:cs typeface="Arial" panose="020B0604020202020204" pitchFamily="34" charset="0"/>
              </a:rPr>
              <a:t>Limited and proportionate to the size of the contract </a:t>
            </a:r>
          </a:p>
          <a:p>
            <a:pPr lvl="1">
              <a:lnSpc>
                <a:spcPct val="110000"/>
              </a:lnSpc>
            </a:pPr>
            <a:r>
              <a:rPr lang="en-GB" sz="2200">
                <a:effectLst/>
                <a:latin typeface="Arial" panose="020B0604020202020204" pitchFamily="34" charset="0"/>
                <a:ea typeface="Calibri" panose="020F0502020204030204" pitchFamily="34" charset="0"/>
                <a:cs typeface="Arial" panose="020B0604020202020204" pitchFamily="34" charset="0"/>
              </a:rPr>
              <a:t>The key expected benefits of the delivery model are non-</a:t>
            </a:r>
            <a:r>
              <a:rPr lang="en-GB" sz="2200" err="1">
                <a:effectLst/>
                <a:latin typeface="Arial" panose="020B0604020202020204" pitchFamily="34" charset="0"/>
                <a:ea typeface="Calibri" panose="020F0502020204030204" pitchFamily="34" charset="0"/>
                <a:cs typeface="Arial" panose="020B0604020202020204" pitchFamily="34" charset="0"/>
              </a:rPr>
              <a:t>monetisable</a:t>
            </a:r>
            <a:r>
              <a:rPr lang="en-GB" sz="2200">
                <a:effectLst/>
                <a:latin typeface="Arial" panose="020B0604020202020204" pitchFamily="34" charset="0"/>
                <a:ea typeface="Calibri" panose="020F0502020204030204" pitchFamily="34" charset="0"/>
                <a:cs typeface="Arial" panose="020B0604020202020204" pitchFamily="34" charset="0"/>
              </a:rPr>
              <a:t>, so DESNZ suggest a qualitative Value for Money (</a:t>
            </a:r>
            <a:r>
              <a:rPr lang="en-GB" sz="2200" err="1">
                <a:effectLst/>
                <a:latin typeface="Arial" panose="020B0604020202020204" pitchFamily="34" charset="0"/>
                <a:ea typeface="Calibri" panose="020F0502020204030204" pitchFamily="34" charset="0"/>
                <a:cs typeface="Arial" panose="020B0604020202020204" pitchFamily="34" charset="0"/>
              </a:rPr>
              <a:t>VfM</a:t>
            </a:r>
            <a:r>
              <a:rPr lang="en-GB" sz="2200">
                <a:effectLst/>
                <a:latin typeface="Arial" panose="020B0604020202020204" pitchFamily="34" charset="0"/>
                <a:ea typeface="Calibri" panose="020F0502020204030204" pitchFamily="34" charset="0"/>
                <a:cs typeface="Arial" panose="020B0604020202020204" pitchFamily="34" charset="0"/>
              </a:rPr>
              <a:t>) assessment</a:t>
            </a:r>
          </a:p>
          <a:p>
            <a:pPr marL="0" indent="0">
              <a:lnSpc>
                <a:spcPct val="110000"/>
              </a:lnSpc>
              <a:spcAft>
                <a:spcPts val="800"/>
              </a:spcAft>
              <a:buNone/>
            </a:pPr>
            <a:r>
              <a:rPr lang="en-GB" sz="2400">
                <a:effectLst/>
                <a:latin typeface="Arial" panose="020B0604020202020204" pitchFamily="34" charset="0"/>
                <a:ea typeface="Calibri" panose="020F0502020204030204" pitchFamily="34" charset="0"/>
                <a:cs typeface="Arial" panose="020B0604020202020204" pitchFamily="34" charset="0"/>
              </a:rPr>
              <a:t>Qualitative benefits that will be investigated include: </a:t>
            </a:r>
          </a:p>
          <a:p>
            <a:pPr marL="800100" lvl="1" indent="-342900">
              <a:lnSpc>
                <a:spcPct val="110000"/>
              </a:lnSpc>
              <a:buFont typeface="Symbol" panose="05050102010706020507" pitchFamily="18" charset="2"/>
              <a:buChar char=""/>
            </a:pPr>
            <a:r>
              <a:rPr lang="en-GB" sz="2200">
                <a:effectLst/>
                <a:latin typeface="Arial" panose="020B0604020202020204" pitchFamily="34" charset="0"/>
                <a:ea typeface="Calibri" panose="020F0502020204030204" pitchFamily="34" charset="0"/>
                <a:cs typeface="Arial" panose="020B0604020202020204" pitchFamily="34" charset="0"/>
              </a:rPr>
              <a:t>Lessons learned to inform the next stages of retrofit delivery (including whether the DA contract value was realistic given the actual resource required using monitoring data from the DA and DP)</a:t>
            </a:r>
          </a:p>
          <a:p>
            <a:pPr marL="800100" lvl="1" indent="-342900">
              <a:lnSpc>
                <a:spcPct val="110000"/>
              </a:lnSpc>
              <a:buFont typeface="Symbol" panose="05050102010706020507" pitchFamily="18" charset="2"/>
              <a:buChar char=""/>
            </a:pPr>
            <a:r>
              <a:rPr lang="en-GB" sz="2200">
                <a:effectLst/>
                <a:latin typeface="Arial" panose="020B0604020202020204" pitchFamily="34" charset="0"/>
                <a:ea typeface="Calibri" panose="020F0502020204030204" pitchFamily="34" charset="0"/>
                <a:cs typeface="Arial" panose="020B0604020202020204" pitchFamily="34" charset="0"/>
              </a:rPr>
              <a:t>Improved scheme experience for scheme beneficiaries (e.g. more support with projects)</a:t>
            </a:r>
          </a:p>
          <a:p>
            <a:pPr marL="800100" lvl="1" indent="-342900">
              <a:lnSpc>
                <a:spcPct val="110000"/>
              </a:lnSpc>
              <a:spcAft>
                <a:spcPts val="800"/>
              </a:spcAft>
              <a:buFont typeface="Symbol" panose="05050102010706020507" pitchFamily="18" charset="2"/>
              <a:buChar char=""/>
            </a:pPr>
            <a:r>
              <a:rPr lang="en-GB" sz="2200">
                <a:effectLst/>
                <a:latin typeface="Arial" panose="020B0604020202020204" pitchFamily="34" charset="0"/>
                <a:ea typeface="Calibri" panose="020F0502020204030204" pitchFamily="34" charset="0"/>
                <a:cs typeface="Arial" panose="020B0604020202020204" pitchFamily="34" charset="0"/>
              </a:rPr>
              <a:t>Expertise of the DA and DP compared to that of DESNZ staff</a:t>
            </a: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Delivery model evaluation</a:t>
            </a:r>
          </a:p>
        </p:txBody>
      </p:sp>
    </p:spTree>
    <p:extLst>
      <p:ext uri="{BB962C8B-B14F-4D97-AF65-F5344CB8AC3E}">
        <p14:creationId xmlns:p14="http://schemas.microsoft.com/office/powerpoint/2010/main" val="2753666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a:bodyPr>
          <a:lstStyle/>
          <a:p>
            <a:pPr marL="0" indent="0">
              <a:buNone/>
            </a:pPr>
            <a:r>
              <a:rPr lang="en-GB" sz="2000">
                <a:latin typeface="Arial" panose="020B0604020202020204" pitchFamily="34" charset="0"/>
                <a:cs typeface="Arial" panose="020B0604020202020204" pitchFamily="34" charset="0"/>
              </a:rPr>
              <a:t>The delivery model evaluation will conduct primary research with:</a:t>
            </a:r>
          </a:p>
          <a:p>
            <a:pPr marL="800100" lvl="1" indent="-342900">
              <a:lnSpc>
                <a:spcPct val="115000"/>
              </a:lnSpc>
              <a:buFont typeface="Calibri" panose="020F0502020204030204" pitchFamily="34" charset="0"/>
              <a:buAutoNum type="arabicPeriod"/>
            </a:pPr>
            <a:r>
              <a:rPr lang="en-GB" sz="2000">
                <a:effectLst/>
                <a:latin typeface="Arial" panose="020B0604020202020204" pitchFamily="34" charset="0"/>
                <a:ea typeface="Arial" panose="020B0604020202020204" pitchFamily="34" charset="0"/>
                <a:cs typeface="Arial" panose="020B0604020202020204" pitchFamily="34" charset="0"/>
              </a:rPr>
              <a:t>The funding organisation with ultimate oversight (DESNZ)</a:t>
            </a:r>
            <a:r>
              <a:rPr lang="en-GB" sz="2000" u="sng">
                <a:effectLst/>
                <a:latin typeface="Arial" panose="020B0604020202020204" pitchFamily="34" charset="0"/>
                <a:ea typeface="Arial" panose="020B0604020202020204" pitchFamily="34" charset="0"/>
                <a:cs typeface="Arial" panose="020B0604020202020204" pitchFamily="34" charset="0"/>
              </a:rPr>
              <a:t> </a:t>
            </a:r>
            <a:endParaRPr lang="en-GB" sz="2000">
              <a:effectLst/>
              <a:latin typeface="Arial" panose="020B0604020202020204" pitchFamily="34" charset="0"/>
              <a:ea typeface="Calibri" panose="020F0502020204030204" pitchFamily="34" charset="0"/>
              <a:cs typeface="Arial" panose="020B0604020202020204" pitchFamily="34" charset="0"/>
            </a:endParaRPr>
          </a:p>
          <a:p>
            <a:pPr marL="800100" lvl="1" indent="-342900">
              <a:lnSpc>
                <a:spcPct val="115000"/>
              </a:lnSpc>
              <a:buFont typeface="Calibri" panose="020F0502020204030204" pitchFamily="34" charset="0"/>
              <a:buAutoNum type="arabicPeriod"/>
            </a:pPr>
            <a:r>
              <a:rPr lang="en-GB" sz="2000">
                <a:effectLst/>
                <a:latin typeface="Arial" panose="020B0604020202020204" pitchFamily="34" charset="0"/>
                <a:ea typeface="Arial" panose="020B0604020202020204" pitchFamily="34" charset="0"/>
                <a:cs typeface="Arial" panose="020B0604020202020204" pitchFamily="34" charset="0"/>
              </a:rPr>
              <a:t>The contracted DA for the two schemes</a:t>
            </a:r>
            <a:endParaRPr lang="en-GB" sz="2000">
              <a:effectLst/>
              <a:latin typeface="Arial" panose="020B0604020202020204" pitchFamily="34" charset="0"/>
              <a:ea typeface="Calibri" panose="020F0502020204030204" pitchFamily="34" charset="0"/>
              <a:cs typeface="Arial" panose="020B0604020202020204" pitchFamily="34" charset="0"/>
            </a:endParaRPr>
          </a:p>
          <a:p>
            <a:pPr marL="800100" lvl="1" indent="-342900">
              <a:lnSpc>
                <a:spcPct val="115000"/>
              </a:lnSpc>
              <a:spcAft>
                <a:spcPts val="800"/>
              </a:spcAft>
              <a:buFont typeface="Calibri" panose="020F0502020204030204" pitchFamily="34" charset="0"/>
              <a:buAutoNum type="arabicPeriod"/>
            </a:pPr>
            <a:r>
              <a:rPr lang="en-GB" sz="2000">
                <a:effectLst/>
                <a:latin typeface="Arial" panose="020B0604020202020204" pitchFamily="34" charset="0"/>
                <a:ea typeface="Arial" panose="020B0604020202020204" pitchFamily="34" charset="0"/>
                <a:cs typeface="Arial" panose="020B0604020202020204" pitchFamily="34" charset="0"/>
              </a:rPr>
              <a:t>The contracted DP for the two schemes</a:t>
            </a:r>
            <a:r>
              <a:rPr lang="en-GB" sz="2000" u="sng">
                <a:effectLst/>
                <a:latin typeface="Arial" panose="020B0604020202020204" pitchFamily="34" charset="0"/>
                <a:ea typeface="Arial" panose="020B0604020202020204" pitchFamily="34" charset="0"/>
                <a:cs typeface="Arial" panose="020B0604020202020204" pitchFamily="34" charset="0"/>
              </a:rPr>
              <a:t> </a:t>
            </a:r>
          </a:p>
          <a:p>
            <a:pPr marL="0" indent="0">
              <a:lnSpc>
                <a:spcPct val="115000"/>
              </a:lnSpc>
              <a:spcAft>
                <a:spcPts val="800"/>
              </a:spcAft>
              <a:buNone/>
            </a:pPr>
            <a:r>
              <a:rPr lang="en-GB" sz="2000">
                <a:effectLst/>
                <a:latin typeface="Arial" panose="020B0604020202020204" pitchFamily="34" charset="0"/>
                <a:ea typeface="Calibri" panose="020F0502020204030204" pitchFamily="34" charset="0"/>
                <a:cs typeface="Arial" panose="020B0604020202020204" pitchFamily="34" charset="0"/>
              </a:rPr>
              <a:t>DESNZ suggest</a:t>
            </a:r>
            <a:r>
              <a:rPr lang="en-GB" sz="2000">
                <a:latin typeface="Arial" panose="020B0604020202020204" pitchFamily="34" charset="0"/>
                <a:ea typeface="Calibri" panose="020F0502020204030204" pitchFamily="34" charset="0"/>
                <a:cs typeface="Arial" panose="020B0604020202020204" pitchFamily="34" charset="0"/>
              </a:rPr>
              <a:t> 3 waves of focus groups:</a:t>
            </a:r>
          </a:p>
          <a:p>
            <a:pPr lvl="1">
              <a:lnSpc>
                <a:spcPct val="115000"/>
              </a:lnSpc>
              <a:spcAft>
                <a:spcPts val="800"/>
              </a:spcAft>
            </a:pPr>
            <a:r>
              <a:rPr lang="en-GB" sz="2000">
                <a:latin typeface="Arial" panose="020B0604020202020204" pitchFamily="34" charset="0"/>
                <a:ea typeface="Calibri" panose="020F0502020204030204" pitchFamily="34" charset="0"/>
                <a:cs typeface="Arial" panose="020B0604020202020204" pitchFamily="34" charset="0"/>
              </a:rPr>
              <a:t>September 2023 on the </a:t>
            </a:r>
            <a:r>
              <a:rPr lang="en-GB" sz="2000">
                <a:effectLst/>
                <a:latin typeface="Arial" panose="020B0604020202020204" pitchFamily="34" charset="0"/>
                <a:ea typeface="Arial" panose="020B0604020202020204" pitchFamily="34" charset="0"/>
                <a:cs typeface="Arial" panose="020B0604020202020204" pitchFamily="34" charset="0"/>
              </a:rPr>
              <a:t>delivery of the DA and DP prior to installations</a:t>
            </a:r>
          </a:p>
          <a:p>
            <a:pPr lvl="1">
              <a:lnSpc>
                <a:spcPct val="115000"/>
              </a:lnSpc>
              <a:spcAft>
                <a:spcPts val="800"/>
              </a:spcAft>
            </a:pPr>
            <a:r>
              <a:rPr lang="en-GB" sz="2000">
                <a:effectLst/>
                <a:latin typeface="Arial" panose="020B0604020202020204" pitchFamily="34" charset="0"/>
                <a:ea typeface="Arial" panose="020B0604020202020204" pitchFamily="34" charset="0"/>
                <a:cs typeface="Arial" panose="020B0604020202020204" pitchFamily="34" charset="0"/>
              </a:rPr>
              <a:t>June 2024, on the delivery of the DA and DP during installations, </a:t>
            </a:r>
          </a:p>
          <a:p>
            <a:pPr lvl="1">
              <a:lnSpc>
                <a:spcPct val="115000"/>
              </a:lnSpc>
              <a:spcAft>
                <a:spcPts val="800"/>
              </a:spcAft>
            </a:pPr>
            <a:r>
              <a:rPr lang="en-GB" sz="2000">
                <a:effectLst/>
                <a:latin typeface="Arial" panose="020B0604020202020204" pitchFamily="34" charset="0"/>
                <a:ea typeface="Arial" panose="020B0604020202020204" pitchFamily="34" charset="0"/>
                <a:cs typeface="Arial" panose="020B0604020202020204" pitchFamily="34" charset="0"/>
              </a:rPr>
              <a:t>September 2025 (after closure of HUG2 and end of SHDF Wave 2.1): on the delivery of the DA and DP post-installations and during scheme closure.</a:t>
            </a:r>
            <a:endParaRPr lang="en-GB" sz="200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Data collection</a:t>
            </a:r>
          </a:p>
        </p:txBody>
      </p:sp>
    </p:spTree>
    <p:extLst>
      <p:ext uri="{BB962C8B-B14F-4D97-AF65-F5344CB8AC3E}">
        <p14:creationId xmlns:p14="http://schemas.microsoft.com/office/powerpoint/2010/main" val="243062913"/>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a:bodyPr>
          <a:lstStyle/>
          <a:p>
            <a:pPr marL="0" indent="0">
              <a:buNone/>
            </a:pPr>
            <a:endParaRPr lang="en-GB"/>
          </a:p>
        </p:txBody>
      </p:sp>
      <p:sp>
        <p:nvSpPr>
          <p:cNvPr id="3" name="Title 2">
            <a:extLst>
              <a:ext uri="{FF2B5EF4-FFF2-40B4-BE49-F238E27FC236}">
                <a16:creationId xmlns:a16="http://schemas.microsoft.com/office/drawing/2014/main" id="{228068F4-4959-B242-2616-1C8255B4BC43}"/>
              </a:ext>
            </a:extLst>
          </p:cNvPr>
          <p:cNvSpPr>
            <a:spLocks noGrp="1"/>
          </p:cNvSpPr>
          <p:nvPr>
            <p:ph type="title"/>
          </p:nvPr>
        </p:nvSpPr>
        <p:spPr/>
        <p:txBody>
          <a:bodyPr>
            <a:normAutofit fontScale="90000"/>
          </a:bodyPr>
          <a:lstStyle/>
          <a:p>
            <a:r>
              <a:rPr lang="en-GB">
                <a:latin typeface="Arial" panose="020B0604020202020204" pitchFamily="34" charset="0"/>
                <a:cs typeface="Arial" panose="020B0604020202020204" pitchFamily="34" charset="0"/>
              </a:rPr>
              <a:t>Secondary data- HUG 2 &amp; Delivery Model</a:t>
            </a:r>
            <a:br>
              <a:rPr lang="en-GB">
                <a:latin typeface="Arial" panose="020B0604020202020204" pitchFamily="34" charset="0"/>
                <a:cs typeface="Arial" panose="020B0604020202020204" pitchFamily="34" charset="0"/>
              </a:rPr>
            </a:br>
            <a:endParaRPr lang="en-GB">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867B07C1-6491-7957-ED6D-57B746A2D258}"/>
              </a:ext>
            </a:extLst>
          </p:cNvPr>
          <p:cNvGraphicFramePr>
            <a:graphicFrameLocks/>
          </p:cNvGraphicFramePr>
          <p:nvPr>
            <p:extLst>
              <p:ext uri="{D42A27DB-BD31-4B8C-83A1-F6EECF244321}">
                <p14:modId xmlns:p14="http://schemas.microsoft.com/office/powerpoint/2010/main" val="2114419678"/>
              </p:ext>
            </p:extLst>
          </p:nvPr>
        </p:nvGraphicFramePr>
        <p:xfrm>
          <a:off x="935759" y="1146861"/>
          <a:ext cx="10320481" cy="4812525"/>
        </p:xfrm>
        <a:graphic>
          <a:graphicData uri="http://schemas.openxmlformats.org/drawingml/2006/table">
            <a:tbl>
              <a:tblPr firstRow="1" bandRow="1">
                <a:tableStyleId>{5C22544A-7EE6-4342-B048-85BDC9FD1C3A}</a:tableStyleId>
              </a:tblPr>
              <a:tblGrid>
                <a:gridCol w="1732210">
                  <a:extLst>
                    <a:ext uri="{9D8B030D-6E8A-4147-A177-3AD203B41FA5}">
                      <a16:colId xmlns:a16="http://schemas.microsoft.com/office/drawing/2014/main" val="1989816833"/>
                    </a:ext>
                  </a:extLst>
                </a:gridCol>
                <a:gridCol w="4975967">
                  <a:extLst>
                    <a:ext uri="{9D8B030D-6E8A-4147-A177-3AD203B41FA5}">
                      <a16:colId xmlns:a16="http://schemas.microsoft.com/office/drawing/2014/main" val="3672056800"/>
                    </a:ext>
                  </a:extLst>
                </a:gridCol>
                <a:gridCol w="3612304">
                  <a:extLst>
                    <a:ext uri="{9D8B030D-6E8A-4147-A177-3AD203B41FA5}">
                      <a16:colId xmlns:a16="http://schemas.microsoft.com/office/drawing/2014/main" val="3277621525"/>
                    </a:ext>
                  </a:extLst>
                </a:gridCol>
              </a:tblGrid>
              <a:tr h="296926">
                <a:tc>
                  <a:txBody>
                    <a:bodyPr/>
                    <a:lstStyle/>
                    <a:p>
                      <a:r>
                        <a:rPr lang="en-GB" sz="1000">
                          <a:solidFill>
                            <a:schemeClr val="bg1"/>
                          </a:solidFill>
                          <a:latin typeface="Arial" panose="020B0604020202020204" pitchFamily="34" charset="0"/>
                          <a:cs typeface="Arial" panose="020B0604020202020204" pitchFamily="34" charset="0"/>
                        </a:rPr>
                        <a:t>Data source</a:t>
                      </a:r>
                    </a:p>
                  </a:txBody>
                  <a:tcPr>
                    <a:lnB w="12700" cap="flat" cmpd="sng" algn="ctr">
                      <a:solidFill>
                        <a:schemeClr val="tx1"/>
                      </a:solidFill>
                      <a:prstDash val="solid"/>
                      <a:round/>
                      <a:headEnd type="none" w="med" len="med"/>
                      <a:tailEnd type="none" w="med" len="med"/>
                    </a:lnB>
                    <a:solidFill>
                      <a:srgbClr val="003479"/>
                    </a:solidFill>
                  </a:tcPr>
                </a:tc>
                <a:tc>
                  <a:txBody>
                    <a:bodyPr/>
                    <a:lstStyle/>
                    <a:p>
                      <a:r>
                        <a:rPr lang="en-GB" sz="1000">
                          <a:solidFill>
                            <a:schemeClr val="bg1"/>
                          </a:solidFill>
                          <a:latin typeface="Arial" panose="020B0604020202020204" pitchFamily="34" charset="0"/>
                          <a:cs typeface="Arial" panose="020B0604020202020204" pitchFamily="34" charset="0"/>
                        </a:rPr>
                        <a:t>Summary</a:t>
                      </a:r>
                    </a:p>
                  </a:txBody>
                  <a:tcPr>
                    <a:lnB w="12700" cap="flat" cmpd="sng" algn="ctr">
                      <a:solidFill>
                        <a:schemeClr val="tx1"/>
                      </a:solidFill>
                      <a:prstDash val="solid"/>
                      <a:round/>
                      <a:headEnd type="none" w="med" len="med"/>
                      <a:tailEnd type="none" w="med" len="med"/>
                    </a:lnB>
                    <a:solidFill>
                      <a:srgbClr val="003479"/>
                    </a:solidFill>
                  </a:tcPr>
                </a:tc>
                <a:tc>
                  <a:txBody>
                    <a:bodyPr/>
                    <a:lstStyle/>
                    <a:p>
                      <a:pPr>
                        <a:lnSpc>
                          <a:spcPct val="107000"/>
                        </a:lnSpc>
                        <a:spcAft>
                          <a:spcPts val="800"/>
                        </a:spcAft>
                      </a:pPr>
                      <a:r>
                        <a:rPr lang="en-GB" sz="10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Access requirements</a:t>
                      </a:r>
                      <a:endParaRPr lang="en-GB" sz="10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B w="12700" cap="flat" cmpd="sng" algn="ctr">
                      <a:solidFill>
                        <a:schemeClr val="tx1"/>
                      </a:solidFill>
                      <a:prstDash val="solid"/>
                      <a:round/>
                      <a:headEnd type="none" w="med" len="med"/>
                      <a:tailEnd type="none" w="med" len="med"/>
                    </a:lnB>
                    <a:solidFill>
                      <a:srgbClr val="003479"/>
                    </a:solidFill>
                  </a:tcPr>
                </a:tc>
                <a:extLst>
                  <a:ext uri="{0D108BD9-81ED-4DB2-BD59-A6C34878D82A}">
                    <a16:rowId xmlns:a16="http://schemas.microsoft.com/office/drawing/2014/main" val="2496277941"/>
                  </a:ext>
                </a:extLst>
              </a:tr>
              <a:tr h="522817">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Scheme delivery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Record-level data on every measure installed for every property, and every installer involved.  UPRN for every property, for linking to other datasets. Contact details (email and phone) for every household and installer, no contact consent required.</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Will be made available from start of contract.</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1015448"/>
                  </a:ext>
                </a:extLst>
              </a:tr>
              <a:tr h="269041">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Monthly KPIs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Summary metrics of interest to scheme delivery governance.</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Will be made available from start of contract.</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56765829"/>
                  </a:ext>
                </a:extLst>
              </a:tr>
              <a:tr h="269041">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Scheme modelled measure savings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Estimated energy savings per measure.</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Will be made available from start of contract.</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1813864"/>
                  </a:ext>
                </a:extLst>
              </a:tr>
              <a:tr h="522817">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Trustmark and MCS lodgement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Detailed record-level data on every measure installed for every property and every registered installer, supplementing scheme delivery data. Linked via UPRN. TrustMark audit data of installations quality also available.</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Can be made available from start of contract. Data sharing already agreed and supplied between TM/MCS and Department.</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81716347"/>
                  </a:ext>
                </a:extLst>
              </a:tr>
              <a:tr h="269041">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Inter-Departmental Business Register (IDBR) </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Number of employees, turnover, birthdate, industry, and location. Can be linked with </a:t>
                      </a:r>
                      <a:r>
                        <a:rPr lang="en-GB" sz="90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TrustMark</a:t>
                      </a: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Scheme data via identifier</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Can be made available when required. IDBR data sharing with Department already established for previous evaluations.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145072"/>
                  </a:ext>
                </a:extLst>
              </a:tr>
              <a:tr h="390437">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Annual Business Survey  (ABS)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Turnover, wages and salaries, purchases of goods and services, stocks, and capital expenditure. Can be linked with </a:t>
                      </a:r>
                      <a:r>
                        <a:rPr lang="en-GB" sz="90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TrustMark</a:t>
                      </a: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Scheme data via identifier.</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Can be made available when required. </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0098061"/>
                  </a:ext>
                </a:extLst>
              </a:tr>
              <a:tr h="403396">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NEED</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Extract from National Energy Efficiency Data-Framework. Gas and electricity consumption, energy efficiency measures. Can be linked via UPRN.</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Access to consumption data needs to be approved by the NEED team. Complex process, only possible once evaluation requirements finalised. Has been done for previous evaluations.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1658991"/>
                  </a:ext>
                </a:extLst>
              </a:tr>
              <a:tr h="390437">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SMETERS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Data from a pilot sample of 13k households fitted with technologies that measure the thermal performance of homes using smart meter and other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Access can be arranged by the Department if required.</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5837643"/>
                  </a:ext>
                </a:extLst>
              </a:tr>
              <a:tr h="269041">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Smart meters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Daily and half hourly gas and, electricity consumption, and linked contextual data (EPC and survey).</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Access can be arranged by the Department if required.</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1028289"/>
                  </a:ext>
                </a:extLst>
              </a:tr>
              <a:tr h="403396">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DWP or HMRC income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Household or household member income data, either gross or 'after housing costs'.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Although data sharing with the department is being explored for future scheme delivery, it is unlikely to be shareable with evaluators within the next two years.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1890038"/>
                  </a:ext>
                </a:extLst>
              </a:tr>
              <a:tr h="269041">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Data on annual fossil heating installations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National numbers and types of fossil fuel heating installations, as compared with low carbon heating installations under the scheme. </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Feasibility of direct access still needs to be determined and justified.</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8844997"/>
                  </a:ext>
                </a:extLst>
              </a:tr>
              <a:tr h="403396">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NHS health data</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Insufficiently specified, likely basic aggregate counts of referrals or hospital admissions </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GB" sz="9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This dataset is currently being explored as part of wider DESNZ evaluation work. It is unlikely to be shareable with evaluators within the next two years.</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8605047"/>
                  </a:ext>
                </a:extLst>
              </a:tr>
            </a:tbl>
          </a:graphicData>
        </a:graphic>
      </p:graphicFrame>
    </p:spTree>
    <p:extLst>
      <p:ext uri="{BB962C8B-B14F-4D97-AF65-F5344CB8AC3E}">
        <p14:creationId xmlns:p14="http://schemas.microsoft.com/office/powerpoint/2010/main" val="141752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a:bodyPr>
          <a:lstStyle/>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HUG 2 &amp; Delivery Model key outputs</a:t>
            </a:r>
          </a:p>
        </p:txBody>
      </p:sp>
      <p:graphicFrame>
        <p:nvGraphicFramePr>
          <p:cNvPr id="2" name="Table 5">
            <a:extLst>
              <a:ext uri="{FF2B5EF4-FFF2-40B4-BE49-F238E27FC236}">
                <a16:creationId xmlns:a16="http://schemas.microsoft.com/office/drawing/2014/main" id="{0F276369-7FC6-C0C5-2F68-DA1055D08AA5}"/>
              </a:ext>
            </a:extLst>
          </p:cNvPr>
          <p:cNvGraphicFramePr>
            <a:graphicFrameLocks noGrp="1"/>
          </p:cNvGraphicFramePr>
          <p:nvPr>
            <p:extLst>
              <p:ext uri="{D42A27DB-BD31-4B8C-83A1-F6EECF244321}">
                <p14:modId xmlns:p14="http://schemas.microsoft.com/office/powerpoint/2010/main" val="2905166054"/>
              </p:ext>
            </p:extLst>
          </p:nvPr>
        </p:nvGraphicFramePr>
        <p:xfrm>
          <a:off x="1607127" y="1690688"/>
          <a:ext cx="7495021" cy="4181597"/>
        </p:xfrm>
        <a:graphic>
          <a:graphicData uri="http://schemas.openxmlformats.org/drawingml/2006/table">
            <a:tbl>
              <a:tblPr firstRow="1" bandRow="1">
                <a:tableStyleId>{5C22544A-7EE6-4342-B048-85BDC9FD1C3A}</a:tableStyleId>
              </a:tblPr>
              <a:tblGrid>
                <a:gridCol w="1659948">
                  <a:extLst>
                    <a:ext uri="{9D8B030D-6E8A-4147-A177-3AD203B41FA5}">
                      <a16:colId xmlns:a16="http://schemas.microsoft.com/office/drawing/2014/main" val="3243811920"/>
                    </a:ext>
                  </a:extLst>
                </a:gridCol>
                <a:gridCol w="5835073">
                  <a:extLst>
                    <a:ext uri="{9D8B030D-6E8A-4147-A177-3AD203B41FA5}">
                      <a16:colId xmlns:a16="http://schemas.microsoft.com/office/drawing/2014/main" val="4050819364"/>
                    </a:ext>
                  </a:extLst>
                </a:gridCol>
              </a:tblGrid>
              <a:tr h="370840">
                <a:tc>
                  <a:txBody>
                    <a:bodyPr/>
                    <a:lstStyle/>
                    <a:p>
                      <a:pPr algn="l"/>
                      <a:r>
                        <a:rPr lang="en-GB" sz="1400">
                          <a:solidFill>
                            <a:schemeClr val="bg1"/>
                          </a:solidFill>
                          <a:latin typeface="Arial" panose="020B0604020202020204" pitchFamily="34" charset="0"/>
                          <a:cs typeface="Arial" panose="020B0604020202020204" pitchFamily="34" charset="0"/>
                        </a:rPr>
                        <a:t>Date</a:t>
                      </a:r>
                    </a:p>
                  </a:txBody>
                  <a:tcPr>
                    <a:solidFill>
                      <a:srgbClr val="003479"/>
                    </a:solidFill>
                  </a:tcPr>
                </a:tc>
                <a:tc>
                  <a:txBody>
                    <a:bodyPr/>
                    <a:lstStyle/>
                    <a:p>
                      <a:pPr algn="l"/>
                      <a:r>
                        <a:rPr lang="en-GB" sz="1400">
                          <a:solidFill>
                            <a:schemeClr val="bg1"/>
                          </a:solidFill>
                          <a:latin typeface="Arial" panose="020B0604020202020204" pitchFamily="34" charset="0"/>
                          <a:cs typeface="Arial" panose="020B0604020202020204" pitchFamily="34" charset="0"/>
                        </a:rPr>
                        <a:t>Key outputs</a:t>
                      </a:r>
                    </a:p>
                  </a:txBody>
                  <a:tcPr>
                    <a:solidFill>
                      <a:srgbClr val="003479"/>
                    </a:solidFill>
                  </a:tcPr>
                </a:tc>
                <a:extLst>
                  <a:ext uri="{0D108BD9-81ED-4DB2-BD59-A6C34878D82A}">
                    <a16:rowId xmlns:a16="http://schemas.microsoft.com/office/drawing/2014/main" val="2166852902"/>
                  </a:ext>
                </a:extLst>
              </a:tr>
              <a:tr h="370840">
                <a:tc>
                  <a:txBody>
                    <a:bodyPr/>
                    <a:lstStyle/>
                    <a:p>
                      <a:pPr algn="l"/>
                      <a:r>
                        <a:rPr lang="en-GB" sz="1400">
                          <a:solidFill>
                            <a:schemeClr val="tx1"/>
                          </a:solidFill>
                          <a:latin typeface="Arial" panose="020B0604020202020204" pitchFamily="34" charset="0"/>
                          <a:cs typeface="Arial" panose="020B0604020202020204" pitchFamily="34" charset="0"/>
                        </a:rPr>
                        <a:t>October 2023</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tx1"/>
                          </a:solidFill>
                          <a:latin typeface="Arial" panose="020B0604020202020204" pitchFamily="34" charset="0"/>
                          <a:cs typeface="Arial" panose="020B0604020202020204" pitchFamily="34" charset="0"/>
                        </a:rPr>
                        <a:t>Delivery Model early insights report</a:t>
                      </a:r>
                    </a:p>
                    <a:p>
                      <a:pPr algn="l"/>
                      <a:endParaRPr lang="en-GB" sz="140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1554920366"/>
                  </a:ext>
                </a:extLst>
              </a:tr>
              <a:tr h="370840">
                <a:tc>
                  <a:txBody>
                    <a:bodyPr/>
                    <a:lstStyle/>
                    <a:p>
                      <a:pPr algn="l"/>
                      <a:r>
                        <a:rPr lang="en-GB" sz="1400">
                          <a:solidFill>
                            <a:schemeClr val="tx1"/>
                          </a:solidFill>
                          <a:latin typeface="Arial" panose="020B0604020202020204" pitchFamily="34" charset="0"/>
                          <a:cs typeface="Arial" panose="020B0604020202020204" pitchFamily="34" charset="0"/>
                        </a:rPr>
                        <a:t>April 2024</a:t>
                      </a:r>
                    </a:p>
                  </a:txBody>
                  <a:tcPr>
                    <a:solidFill>
                      <a:schemeClr val="accent6">
                        <a:lumMod val="20000"/>
                        <a:lumOff val="80000"/>
                      </a:schemeClr>
                    </a:solidFill>
                  </a:tcPr>
                </a:tc>
                <a:tc>
                  <a:txBody>
                    <a:bodyPr/>
                    <a:lstStyle/>
                    <a:p>
                      <a:pPr algn="l"/>
                      <a:r>
                        <a:rPr lang="en-GB" sz="1400">
                          <a:solidFill>
                            <a:schemeClr val="tx1"/>
                          </a:solidFill>
                          <a:latin typeface="Arial" panose="020B0604020202020204" pitchFamily="34" charset="0"/>
                          <a:cs typeface="Arial" panose="020B0604020202020204" pitchFamily="34" charset="0"/>
                        </a:rPr>
                        <a:t>HUG 2 early insights report</a:t>
                      </a:r>
                    </a:p>
                  </a:txBody>
                  <a:tcPr>
                    <a:solidFill>
                      <a:schemeClr val="accent6">
                        <a:lumMod val="20000"/>
                        <a:lumOff val="80000"/>
                      </a:schemeClr>
                    </a:solidFill>
                  </a:tcPr>
                </a:tc>
                <a:extLst>
                  <a:ext uri="{0D108BD9-81ED-4DB2-BD59-A6C34878D82A}">
                    <a16:rowId xmlns:a16="http://schemas.microsoft.com/office/drawing/2014/main" val="1010491889"/>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rPr>
                        <a:t>July 2024</a:t>
                      </a:r>
                    </a:p>
                  </a:txBody>
                  <a:tcPr marL="66675" marR="66675" marT="0" marB="0">
                    <a:solidFill>
                      <a:schemeClr val="accent1">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rPr>
                        <a:t>Delivery Model second interim report</a:t>
                      </a:r>
                    </a:p>
                  </a:txBody>
                  <a:tcPr marL="66675" marR="66675" marT="0" marB="0">
                    <a:solidFill>
                      <a:schemeClr val="accent1">
                        <a:lumMod val="20000"/>
                        <a:lumOff val="80000"/>
                      </a:schemeClr>
                    </a:solidFill>
                  </a:tcPr>
                </a:tc>
                <a:extLst>
                  <a:ext uri="{0D108BD9-81ED-4DB2-BD59-A6C34878D82A}">
                    <a16:rowId xmlns:a16="http://schemas.microsoft.com/office/drawing/2014/main" val="2895810960"/>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November 2024</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HUG 2 Interim report of wave 1 fieldwork </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extLst>
                  <a:ext uri="{0D108BD9-81ED-4DB2-BD59-A6C34878D82A}">
                    <a16:rowId xmlns:a16="http://schemas.microsoft.com/office/drawing/2014/main" val="769590946"/>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November 2025</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HUG 2 Process evaluation analysis report</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extLst>
                  <a:ext uri="{0D108BD9-81ED-4DB2-BD59-A6C34878D82A}">
                    <a16:rowId xmlns:a16="http://schemas.microsoft.com/office/drawing/2014/main" val="2461957912"/>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November 2025</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HUG 2 Impact evaluation analysis report (w/out NEED meter consumption data)</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extLst>
                  <a:ext uri="{0D108BD9-81ED-4DB2-BD59-A6C34878D82A}">
                    <a16:rowId xmlns:a16="http://schemas.microsoft.com/office/drawing/2014/main" val="2390037595"/>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December 2025 </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HUG 2 Final synthesis</a:t>
                      </a:r>
                      <a:r>
                        <a:rPr lang="en-GB" sz="1400">
                          <a:solidFill>
                            <a:schemeClr val="tx1"/>
                          </a:solidFill>
                          <a:effectLst/>
                          <a:latin typeface="Arial" panose="020B0604020202020204" pitchFamily="34" charset="0"/>
                          <a:ea typeface="Segoe UI" panose="020B0502040204020203" pitchFamily="34" charset="0"/>
                          <a:cs typeface="Arial" panose="020B0604020202020204" pitchFamily="34" charset="0"/>
                        </a:rPr>
                        <a:t> </a:t>
                      </a: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report (w/out NEED meter consumption analysis) finalised</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extLst>
                  <a:ext uri="{0D108BD9-81ED-4DB2-BD59-A6C34878D82A}">
                    <a16:rowId xmlns:a16="http://schemas.microsoft.com/office/drawing/2014/main" val="3760072158"/>
                  </a:ext>
                </a:extLst>
              </a:tr>
              <a:tr h="370840">
                <a:tc>
                  <a:txBody>
                    <a:bodyPr/>
                    <a:lstStyle/>
                    <a:p>
                      <a:pPr algn="l">
                        <a:lnSpc>
                          <a:spcPct val="115000"/>
                        </a:lnSpc>
                        <a:spcAft>
                          <a:spcPts val="800"/>
                        </a:spcAft>
                      </a:pPr>
                      <a:r>
                        <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rPr>
                        <a:t>December 2025</a:t>
                      </a:r>
                    </a:p>
                  </a:txBody>
                  <a:tcPr marL="66675" marR="66675" marT="0" marB="0">
                    <a:solidFill>
                      <a:schemeClr val="accent1">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rPr>
                        <a:t>Delivery Model final report </a:t>
                      </a:r>
                    </a:p>
                  </a:txBody>
                  <a:tcPr marL="66675" marR="66675" marT="0" marB="0">
                    <a:solidFill>
                      <a:schemeClr val="accent1">
                        <a:lumMod val="20000"/>
                        <a:lumOff val="80000"/>
                      </a:schemeClr>
                    </a:solidFill>
                  </a:tcPr>
                </a:tc>
                <a:extLst>
                  <a:ext uri="{0D108BD9-81ED-4DB2-BD59-A6C34878D82A}">
                    <a16:rowId xmlns:a16="http://schemas.microsoft.com/office/drawing/2014/main" val="242993240"/>
                  </a:ext>
                </a:extLst>
              </a:tr>
              <a:tr h="498723">
                <a:tc>
                  <a:txBody>
                    <a:bodyPr/>
                    <a:lstStyle/>
                    <a:p>
                      <a:pPr algn="l">
                        <a:lnSpc>
                          <a:spcPct val="115000"/>
                        </a:lnSpc>
                        <a:spcAft>
                          <a:spcPts val="800"/>
                        </a:spcAft>
                      </a:pPr>
                      <a:r>
                        <a:rPr lang="en-GB" sz="1400" u="none">
                          <a:solidFill>
                            <a:schemeClr val="tx1"/>
                          </a:solidFill>
                          <a:effectLst/>
                          <a:latin typeface="Arial" panose="020B0604020202020204" pitchFamily="34" charset="0"/>
                          <a:ea typeface="Arial" panose="020B0604020202020204" pitchFamily="34" charset="0"/>
                          <a:cs typeface="Arial" panose="020B0604020202020204" pitchFamily="34" charset="0"/>
                        </a:rPr>
                        <a:t>Summer 2027 </a:t>
                      </a:r>
                      <a:endParaRPr lang="en-GB" sz="1400" u="none">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6675" marR="66675" marT="0" marB="0">
                    <a:solidFill>
                      <a:schemeClr val="accent6">
                        <a:lumMod val="20000"/>
                        <a:lumOff val="80000"/>
                      </a:schemeClr>
                    </a:solidFill>
                  </a:tcPr>
                </a:tc>
                <a:tc>
                  <a:txBody>
                    <a:bodyPr/>
                    <a:lstStyle/>
                    <a:p>
                      <a:pPr algn="l">
                        <a:lnSpc>
                          <a:spcPct val="115000"/>
                        </a:lnSpc>
                        <a:spcAft>
                          <a:spcPts val="800"/>
                        </a:spcAft>
                      </a:pP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HUG 2 Final synthesis</a:t>
                      </a:r>
                      <a:r>
                        <a:rPr lang="en-GB" sz="1400">
                          <a:solidFill>
                            <a:schemeClr val="tx1"/>
                          </a:solidFill>
                          <a:effectLst/>
                          <a:latin typeface="Arial" panose="020B0604020202020204" pitchFamily="34" charset="0"/>
                          <a:ea typeface="Segoe UI" panose="020B0502040204020203" pitchFamily="34" charset="0"/>
                          <a:cs typeface="Arial" panose="020B0604020202020204" pitchFamily="34" charset="0"/>
                        </a:rPr>
                        <a:t> </a:t>
                      </a:r>
                      <a:r>
                        <a:rPr lang="en-GB" sz="1400">
                          <a:solidFill>
                            <a:schemeClr val="tx1"/>
                          </a:solidFill>
                          <a:effectLst/>
                          <a:latin typeface="Arial" panose="020B0604020202020204" pitchFamily="34" charset="0"/>
                          <a:ea typeface="Arial" panose="020B0604020202020204" pitchFamily="34" charset="0"/>
                          <a:cs typeface="Arial" panose="020B0604020202020204" pitchFamily="34" charset="0"/>
                        </a:rPr>
                        <a:t>report (with NEED meter consumption analysis) finalised</a:t>
                      </a:r>
                      <a:r>
                        <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6675" marR="66675" marT="0" marB="0">
                    <a:solidFill>
                      <a:schemeClr val="accent6">
                        <a:lumMod val="20000"/>
                        <a:lumOff val="80000"/>
                      </a:schemeClr>
                    </a:solidFill>
                  </a:tcPr>
                </a:tc>
                <a:extLst>
                  <a:ext uri="{0D108BD9-81ED-4DB2-BD59-A6C34878D82A}">
                    <a16:rowId xmlns:a16="http://schemas.microsoft.com/office/drawing/2014/main" val="1091565414"/>
                  </a:ext>
                </a:extLst>
              </a:tr>
            </a:tbl>
          </a:graphicData>
        </a:graphic>
      </p:graphicFrame>
    </p:spTree>
    <p:extLst>
      <p:ext uri="{BB962C8B-B14F-4D97-AF65-F5344CB8AC3E}">
        <p14:creationId xmlns:p14="http://schemas.microsoft.com/office/powerpoint/2010/main" val="3696982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vert="horz" lIns="91440" tIns="45720" rIns="91440" bIns="45720" rtlCol="0" anchor="t">
            <a:normAutofit fontScale="85000" lnSpcReduction="10000"/>
          </a:bodyPr>
          <a:lstStyle/>
          <a:p>
            <a:pPr>
              <a:lnSpc>
                <a:spcPct val="120000"/>
              </a:lnSpc>
            </a:pPr>
            <a:r>
              <a:rPr lang="en-GB" sz="2800">
                <a:latin typeface="Arial"/>
                <a:cs typeface="Arial"/>
              </a:rPr>
              <a:t>DESNZ </a:t>
            </a:r>
            <a:r>
              <a:rPr lang="en-GB">
                <a:latin typeface="Arial"/>
                <a:cs typeface="Arial"/>
              </a:rPr>
              <a:t>reserves the right to commission </a:t>
            </a:r>
            <a:r>
              <a:rPr lang="en-GB" sz="2800">
                <a:latin typeface="Arial"/>
                <a:cs typeface="Arial"/>
              </a:rPr>
              <a:t>an analysis of NEED data to complement the impact evaluation analysis</a:t>
            </a:r>
            <a:r>
              <a:rPr lang="en-GB">
                <a:latin typeface="Arial"/>
                <a:cs typeface="Arial"/>
              </a:rPr>
              <a:t> and bidders will be asked to price for this</a:t>
            </a:r>
            <a:endParaRPr lang="en-GB" sz="2800">
              <a:latin typeface="Arial"/>
              <a:cs typeface="Arial"/>
            </a:endParaRPr>
          </a:p>
          <a:p>
            <a:pPr>
              <a:lnSpc>
                <a:spcPct val="120000"/>
              </a:lnSpc>
            </a:pPr>
            <a:r>
              <a:rPr lang="en-GB" sz="2800">
                <a:solidFill>
                  <a:srgbClr val="000000"/>
                </a:solidFill>
                <a:effectLst/>
                <a:latin typeface="Arial" panose="020B0604020202020204" pitchFamily="34" charset="0"/>
                <a:ea typeface="Arial" panose="020B0604020202020204" pitchFamily="34" charset="0"/>
                <a:cs typeface="Arial" panose="020B0604020202020204" pitchFamily="34" charset="0"/>
              </a:rPr>
              <a:t>NEED data provides meter consumption estimates for around 94% of total dwellings in England and Wales and can be accessed within DESNZ. </a:t>
            </a:r>
          </a:p>
          <a:p>
            <a:pPr>
              <a:lnSpc>
                <a:spcPct val="120000"/>
              </a:lnSpc>
            </a:pPr>
            <a:r>
              <a:rPr lang="en-GB" sz="2800">
                <a:solidFill>
                  <a:srgbClr val="000000"/>
                </a:solidFill>
                <a:effectLst/>
                <a:latin typeface="Arial" panose="020B0604020202020204" pitchFamily="34" charset="0"/>
                <a:ea typeface="Arial" panose="020B0604020202020204" pitchFamily="34" charset="0"/>
                <a:cs typeface="Arial" panose="020B0604020202020204" pitchFamily="34" charset="0"/>
              </a:rPr>
              <a:t>However, there is a two-year lag before NEED data becomes available, so this would not be possible until 2027. </a:t>
            </a:r>
          </a:p>
          <a:p>
            <a:pPr>
              <a:lnSpc>
                <a:spcPct val="120000"/>
              </a:lnSpc>
            </a:pPr>
            <a:r>
              <a:rPr lang="en-GB" sz="2800">
                <a:solidFill>
                  <a:srgbClr val="000000"/>
                </a:solidFill>
                <a:effectLst/>
                <a:latin typeface="Arial" panose="020B0604020202020204" pitchFamily="34" charset="0"/>
                <a:ea typeface="Arial" panose="020B0604020202020204" pitchFamily="34" charset="0"/>
                <a:cs typeface="Arial" panose="020B0604020202020204" pitchFamily="34" charset="0"/>
              </a:rPr>
              <a:t>Because of this DESNZ requires that an impact analysis is conducted prior to this with an output in 2025. </a:t>
            </a: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NEED Data analysis</a:t>
            </a:r>
          </a:p>
        </p:txBody>
      </p:sp>
    </p:spTree>
    <p:extLst>
      <p:ext uri="{BB962C8B-B14F-4D97-AF65-F5344CB8AC3E}">
        <p14:creationId xmlns:p14="http://schemas.microsoft.com/office/powerpoint/2010/main" val="3155172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Suggested distribution of workload	</a:t>
            </a:r>
          </a:p>
        </p:txBody>
      </p:sp>
      <p:pic>
        <p:nvPicPr>
          <p:cNvPr id="10" name="Content Placeholder 9">
            <a:extLst>
              <a:ext uri="{FF2B5EF4-FFF2-40B4-BE49-F238E27FC236}">
                <a16:creationId xmlns:a16="http://schemas.microsoft.com/office/drawing/2014/main" id="{67627CEE-7453-DC15-F685-A11A0E9B734C}"/>
              </a:ext>
            </a:extLst>
          </p:cNvPr>
          <p:cNvPicPr>
            <a:picLocks noGrp="1" noChangeAspect="1"/>
          </p:cNvPicPr>
          <p:nvPr>
            <p:ph idx="1"/>
          </p:nvPr>
        </p:nvPicPr>
        <p:blipFill>
          <a:blip r:embed="rId3"/>
          <a:stretch>
            <a:fillRect/>
          </a:stretch>
        </p:blipFill>
        <p:spPr>
          <a:xfrm>
            <a:off x="2052637" y="2314575"/>
            <a:ext cx="7953375" cy="2228850"/>
          </a:xfrm>
        </p:spPr>
      </p:pic>
    </p:spTree>
    <p:extLst>
      <p:ext uri="{BB962C8B-B14F-4D97-AF65-F5344CB8AC3E}">
        <p14:creationId xmlns:p14="http://schemas.microsoft.com/office/powerpoint/2010/main" val="360216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vert="horz" lIns="91440" tIns="45720" rIns="91440" bIns="45720" rtlCol="0" anchor="t">
            <a:normAutofit lnSpcReduction="10000"/>
          </a:bodyPr>
          <a:lstStyle/>
          <a:p>
            <a:r>
              <a:rPr lang="en-GB"/>
              <a:t>This contract (approx. £1.08million) includes two separate evaluations</a:t>
            </a:r>
          </a:p>
          <a:p>
            <a:pPr marL="914400" lvl="1" indent="-457200">
              <a:buFont typeface="+mj-lt"/>
              <a:buAutoNum type="arabicPeriod"/>
            </a:pPr>
            <a:r>
              <a:rPr lang="en-GB"/>
              <a:t>HUG2 evaluation (approx. £950k) </a:t>
            </a:r>
            <a:r>
              <a:rPr lang="en-GB" b="1"/>
              <a:t>:</a:t>
            </a:r>
          </a:p>
          <a:p>
            <a:pPr lvl="2"/>
            <a:r>
              <a:rPr lang="en-GB" b="1"/>
              <a:t>Process evaluation</a:t>
            </a:r>
          </a:p>
          <a:p>
            <a:pPr lvl="2"/>
            <a:r>
              <a:rPr lang="en-GB" b="1"/>
              <a:t>Impact evaluation </a:t>
            </a:r>
          </a:p>
          <a:p>
            <a:pPr lvl="2"/>
            <a:r>
              <a:rPr lang="en-GB" b="1"/>
              <a:t>Support for an internal Cost Benefit Analysis </a:t>
            </a:r>
          </a:p>
          <a:p>
            <a:pPr marL="914400" lvl="1" indent="-457200">
              <a:buFont typeface="+mj-lt"/>
              <a:buAutoNum type="arabicPeriod"/>
            </a:pPr>
            <a:r>
              <a:rPr lang="en-GB"/>
              <a:t>A smaller and separate evaluation of the Delivery Model (approx. £130k): </a:t>
            </a:r>
          </a:p>
          <a:p>
            <a:pPr lvl="2"/>
            <a:r>
              <a:rPr lang="en-GB" b="1"/>
              <a:t>Process</a:t>
            </a:r>
          </a:p>
          <a:p>
            <a:pPr lvl="2"/>
            <a:r>
              <a:rPr lang="en-GB" b="1"/>
              <a:t>Impact </a:t>
            </a:r>
          </a:p>
          <a:p>
            <a:pPr lvl="2"/>
            <a:r>
              <a:rPr lang="en-GB" b="1" err="1"/>
              <a:t>VfM</a:t>
            </a:r>
            <a:r>
              <a:rPr lang="en-GB" b="1"/>
              <a:t> assessment </a:t>
            </a:r>
          </a:p>
          <a:p>
            <a:r>
              <a:rPr lang="en-GB"/>
              <a:t>It is expected that the workload is distributed proportionately between the two relative to the size of expected budgets, with HUG2 being significantly larger in scope.</a:t>
            </a:r>
            <a:endParaRPr lang="en-GB">
              <a:ea typeface="Calibri"/>
              <a:cs typeface="Calibri"/>
            </a:endParaRPr>
          </a:p>
          <a:p>
            <a:endParaRPr lang="en-GB"/>
          </a:p>
        </p:txBody>
      </p:sp>
      <p:sp>
        <p:nvSpPr>
          <p:cNvPr id="10" name="Title 1">
            <a:extLst>
              <a:ext uri="{FF2B5EF4-FFF2-40B4-BE49-F238E27FC236}">
                <a16:creationId xmlns:a16="http://schemas.microsoft.com/office/drawing/2014/main" id="{8E5E2A38-CAC5-6BC3-84D4-1493F375D937}"/>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atin typeface="Arial" panose="020B0604020202020204" pitchFamily="34" charset="0"/>
                <a:cs typeface="Arial" panose="020B0604020202020204" pitchFamily="34" charset="0"/>
              </a:rPr>
              <a:t>HUG2 and Delivery Model evaluations</a:t>
            </a:r>
          </a:p>
        </p:txBody>
      </p:sp>
    </p:spTree>
    <p:extLst>
      <p:ext uri="{BB962C8B-B14F-4D97-AF65-F5344CB8AC3E}">
        <p14:creationId xmlns:p14="http://schemas.microsoft.com/office/powerpoint/2010/main" val="2847550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5" name="Title 4">
            <a:extLst>
              <a:ext uri="{FF2B5EF4-FFF2-40B4-BE49-F238E27FC236}">
                <a16:creationId xmlns:a16="http://schemas.microsoft.com/office/drawing/2014/main" id="{3FAB82DC-A109-E9C0-1750-3B26785DFB92}"/>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Policy context- HUG 2</a:t>
            </a:r>
          </a:p>
        </p:txBody>
      </p:sp>
      <p:sp>
        <p:nvSpPr>
          <p:cNvPr id="2" name="Content Placeholder 2">
            <a:extLst>
              <a:ext uri="{FF2B5EF4-FFF2-40B4-BE49-F238E27FC236}">
                <a16:creationId xmlns:a16="http://schemas.microsoft.com/office/drawing/2014/main" id="{F8DDB4B0-ACCE-381B-502D-464767CC17F5}"/>
              </a:ext>
            </a:extLst>
          </p:cNvPr>
          <p:cNvSpPr>
            <a:spLocks noGrp="1"/>
          </p:cNvSpPr>
          <p:nvPr>
            <p:ph idx="1"/>
          </p:nvPr>
        </p:nvSpPr>
        <p:spPr>
          <a:xfrm>
            <a:off x="933450" y="1428750"/>
            <a:ext cx="10515600" cy="4767263"/>
          </a:xfrm>
        </p:spPr>
        <p:txBody>
          <a:bodyPr>
            <a:normAutofit fontScale="70000" lnSpcReduction="20000"/>
          </a:bodyPr>
          <a:lstStyle/>
          <a:p>
            <a:pPr>
              <a:lnSpc>
                <a:spcPct val="120000"/>
              </a:lnSpc>
            </a:pPr>
            <a:r>
              <a:rPr lang="en-GB" sz="2600">
                <a:latin typeface="Arial" panose="020B0604020202020204" pitchFamily="34" charset="0"/>
                <a:cs typeface="Arial" panose="020B0604020202020204" pitchFamily="34" charset="0"/>
              </a:rPr>
              <a:t>Home Upgrade Grant (HUG) is a £2.5bn grant scheme which funds Local Authorities to </a:t>
            </a:r>
            <a:r>
              <a:rPr lang="en-GB" sz="2600" b="1">
                <a:latin typeface="Arial" panose="020B0604020202020204" pitchFamily="34" charset="0"/>
                <a:cs typeface="Arial" panose="020B0604020202020204" pitchFamily="34" charset="0"/>
              </a:rPr>
              <a:t>deliver energy efficiency measures and low carbon heating</a:t>
            </a:r>
            <a:r>
              <a:rPr lang="en-GB" sz="2600">
                <a:latin typeface="Arial" panose="020B0604020202020204" pitchFamily="34" charset="0"/>
                <a:cs typeface="Arial" panose="020B0604020202020204" pitchFamily="34" charset="0"/>
              </a:rPr>
              <a:t> to homes with poor energy efficiency and low income </a:t>
            </a:r>
            <a:r>
              <a:rPr lang="en-GB" sz="2600" b="1">
                <a:latin typeface="Arial" panose="020B0604020202020204" pitchFamily="34" charset="0"/>
                <a:cs typeface="Arial" panose="020B0604020202020204" pitchFamily="34" charset="0"/>
              </a:rPr>
              <a:t>who are not connected to the gas grid. </a:t>
            </a:r>
          </a:p>
          <a:p>
            <a:pPr>
              <a:lnSpc>
                <a:spcPct val="120000"/>
              </a:lnSpc>
            </a:pPr>
            <a:r>
              <a:rPr lang="en-GB" sz="2600">
                <a:latin typeface="Arial" panose="020B0604020202020204" pitchFamily="34" charset="0"/>
                <a:cs typeface="Arial" panose="020B0604020202020204" pitchFamily="34" charset="0"/>
              </a:rPr>
              <a:t>HUG is in it’s second phase- </a:t>
            </a:r>
            <a:r>
              <a:rPr lang="en-GB" sz="2600" b="1">
                <a:latin typeface="Arial" panose="020B0604020202020204" pitchFamily="34" charset="0"/>
                <a:cs typeface="Arial" panose="020B0604020202020204" pitchFamily="34" charset="0"/>
              </a:rPr>
              <a:t>HUG2 </a:t>
            </a:r>
          </a:p>
          <a:p>
            <a:pPr>
              <a:lnSpc>
                <a:spcPct val="120000"/>
              </a:lnSpc>
            </a:pPr>
            <a:r>
              <a:rPr lang="en-GB" sz="2600">
                <a:latin typeface="Arial" panose="020B0604020202020204" pitchFamily="34" charset="0"/>
                <a:cs typeface="Arial" panose="020B0604020202020204" pitchFamily="34" charset="0"/>
              </a:rPr>
              <a:t>Successor to the Green Homes Grant Local Authority Delivery scheme (LAD) which informed the design of HUG</a:t>
            </a:r>
          </a:p>
          <a:p>
            <a:pPr>
              <a:lnSpc>
                <a:spcPct val="120000"/>
              </a:lnSpc>
            </a:pPr>
            <a:r>
              <a:rPr lang="en-GB" sz="2600">
                <a:latin typeface="Arial" panose="020B0604020202020204" pitchFamily="34" charset="0"/>
                <a:cs typeface="Arial" panose="020B0604020202020204" pitchFamily="34" charset="0"/>
              </a:rPr>
              <a:t>Eligibility criteria:</a:t>
            </a:r>
          </a:p>
          <a:p>
            <a:pPr lvl="1">
              <a:lnSpc>
                <a:spcPct val="120000"/>
              </a:lnSpc>
            </a:pPr>
            <a:r>
              <a:rPr lang="en-GB" sz="2600">
                <a:latin typeface="Arial" panose="020B0604020202020204" pitchFamily="34" charset="0"/>
                <a:cs typeface="Arial" panose="020B0604020202020204" pitchFamily="34" charset="0"/>
              </a:rPr>
              <a:t>Low energy efficiency (those with Energy Efficiency Rating (EER) Band D, E, F and G</a:t>
            </a:r>
          </a:p>
          <a:p>
            <a:pPr lvl="1">
              <a:lnSpc>
                <a:spcPct val="120000"/>
              </a:lnSpc>
            </a:pPr>
            <a:r>
              <a:rPr lang="en-GB" sz="2600">
                <a:latin typeface="Arial" panose="020B0604020202020204" pitchFamily="34" charset="0"/>
                <a:cs typeface="Arial" panose="020B0604020202020204" pitchFamily="34" charset="0"/>
              </a:rPr>
              <a:t>Low income (household income below £31,000 a year)</a:t>
            </a:r>
          </a:p>
          <a:p>
            <a:pPr lvl="1">
              <a:lnSpc>
                <a:spcPct val="120000"/>
              </a:lnSpc>
            </a:pPr>
            <a:r>
              <a:rPr lang="en-GB" sz="2600">
                <a:latin typeface="Arial" panose="020B0604020202020204" pitchFamily="34" charset="0"/>
                <a:cs typeface="Arial" panose="020B0604020202020204" pitchFamily="34" charset="0"/>
              </a:rPr>
              <a:t>Off the gas grid</a:t>
            </a:r>
          </a:p>
          <a:p>
            <a:pPr>
              <a:lnSpc>
                <a:spcPct val="120000"/>
              </a:lnSpc>
            </a:pPr>
            <a:r>
              <a:rPr lang="en-GB" sz="2600">
                <a:latin typeface="Arial" panose="020B0604020202020204" pitchFamily="34" charset="0"/>
                <a:cs typeface="Arial" panose="020B0604020202020204" pitchFamily="34" charset="0"/>
              </a:rPr>
              <a:t>Available to home owners, private landlords and social landlords</a:t>
            </a:r>
          </a:p>
          <a:p>
            <a:pPr lvl="1">
              <a:lnSpc>
                <a:spcPct val="120000"/>
              </a:lnSpc>
            </a:pPr>
            <a:r>
              <a:rPr lang="en-GB" sz="2600">
                <a:latin typeface="Arial" panose="020B0604020202020204" pitchFamily="34" charset="0"/>
                <a:cs typeface="Arial" panose="020B0604020202020204" pitchFamily="34" charset="0"/>
              </a:rPr>
              <a:t>Private landlords must contribute 1/3 of the costs of upgrades</a:t>
            </a:r>
          </a:p>
          <a:p>
            <a:pPr lvl="1">
              <a:lnSpc>
                <a:spcPct val="120000"/>
              </a:lnSpc>
            </a:pPr>
            <a:r>
              <a:rPr lang="en-GB" sz="2600">
                <a:latin typeface="Arial" panose="020B0604020202020204" pitchFamily="34" charset="0"/>
                <a:cs typeface="Arial" panose="020B0604020202020204" pitchFamily="34" charset="0"/>
              </a:rPr>
              <a:t>Social landlords must contribute ½ of the costs of upgrades</a:t>
            </a:r>
          </a:p>
          <a:p>
            <a:endParaRPr lang="en-GB"/>
          </a:p>
          <a:p>
            <a:endParaRPr lang="en-GB"/>
          </a:p>
        </p:txBody>
      </p:sp>
    </p:spTree>
    <p:extLst>
      <p:ext uri="{BB962C8B-B14F-4D97-AF65-F5344CB8AC3E}">
        <p14:creationId xmlns:p14="http://schemas.microsoft.com/office/powerpoint/2010/main" val="127417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a:xfrm>
            <a:off x="838200" y="1587500"/>
            <a:ext cx="10515600" cy="4351338"/>
          </a:xfrm>
        </p:spPr>
        <p:txBody>
          <a:bodyPr>
            <a:normAutofit/>
          </a:bodyPr>
          <a:lstStyle/>
          <a:p>
            <a:pPr>
              <a:lnSpc>
                <a:spcPct val="100000"/>
              </a:lnSpc>
            </a:pPr>
            <a:r>
              <a:rPr lang="en-GB" sz="2000">
                <a:effectLst/>
                <a:latin typeface="Arial" panose="020B0604020202020204" pitchFamily="34" charset="0"/>
                <a:ea typeface="Arial" panose="020B0604020202020204" pitchFamily="34" charset="0"/>
                <a:cs typeface="Arial" panose="020B0604020202020204" pitchFamily="34" charset="0"/>
              </a:rPr>
              <a:t>The Socia</a:t>
            </a:r>
            <a:r>
              <a:rPr lang="en-GB" sz="2000">
                <a:latin typeface="Arial" panose="020B0604020202020204" pitchFamily="34" charset="0"/>
                <a:ea typeface="Arial" panose="020B0604020202020204" pitchFamily="34" charset="0"/>
                <a:cs typeface="Arial" panose="020B0604020202020204" pitchFamily="34" charset="0"/>
              </a:rPr>
              <a:t>l </a:t>
            </a:r>
            <a:r>
              <a:rPr lang="en-GB" sz="2000">
                <a:effectLst/>
                <a:latin typeface="Arial" panose="020B0604020202020204" pitchFamily="34" charset="0"/>
                <a:ea typeface="Arial" panose="020B0604020202020204" pitchFamily="34" charset="0"/>
                <a:cs typeface="Arial" panose="020B0604020202020204" pitchFamily="34" charset="0"/>
              </a:rPr>
              <a:t>Housing Decarbonisation Fund (SHDF) provides funding </a:t>
            </a:r>
            <a:r>
              <a:rPr lang="en-GB" sz="2000">
                <a:latin typeface="Arial" panose="020B0604020202020204" pitchFamily="34" charset="0"/>
                <a:ea typeface="Arial" panose="020B0604020202020204" pitchFamily="34" charset="0"/>
                <a:cs typeface="Arial" panose="020B0604020202020204" pitchFamily="34" charset="0"/>
              </a:rPr>
              <a:t>to Local Authorities for the </a:t>
            </a:r>
            <a:r>
              <a:rPr lang="en-GB" sz="2000">
                <a:effectLst/>
                <a:latin typeface="Arial" panose="020B0604020202020204" pitchFamily="34" charset="0"/>
                <a:ea typeface="Arial" panose="020B0604020202020204" pitchFamily="34" charset="0"/>
                <a:cs typeface="Arial" panose="020B0604020202020204" pitchFamily="34" charset="0"/>
              </a:rPr>
              <a:t>installation of energy efficiency measures and low carbon technologies in </a:t>
            </a:r>
            <a:r>
              <a:rPr lang="en-GB" sz="2000" b="1">
                <a:effectLst/>
                <a:latin typeface="Arial" panose="020B0604020202020204" pitchFamily="34" charset="0"/>
                <a:ea typeface="Arial" panose="020B0604020202020204" pitchFamily="34" charset="0"/>
                <a:cs typeface="Arial" panose="020B0604020202020204" pitchFamily="34" charset="0"/>
              </a:rPr>
              <a:t>social housing in England</a:t>
            </a:r>
          </a:p>
          <a:p>
            <a:pPr>
              <a:lnSpc>
                <a:spcPct val="100000"/>
              </a:lnSpc>
            </a:pPr>
            <a:r>
              <a:rPr lang="en-GB" sz="2000">
                <a:effectLst/>
                <a:latin typeface="Arial" panose="020B0604020202020204" pitchFamily="34" charset="0"/>
                <a:ea typeface="Arial" panose="020B0604020202020204" pitchFamily="34" charset="0"/>
                <a:cs typeface="Arial" panose="020B0604020202020204" pitchFamily="34" charset="0"/>
              </a:rPr>
              <a:t>SHDF has taken a waved approach to delivery, currently in Wave 2.1</a:t>
            </a:r>
          </a:p>
          <a:p>
            <a:pPr>
              <a:lnSpc>
                <a:spcPct val="100000"/>
              </a:lnSpc>
            </a:pPr>
            <a:r>
              <a:rPr lang="en-GB" sz="2000">
                <a:latin typeface="Arial" panose="020B0604020202020204" pitchFamily="34" charset="0"/>
                <a:cs typeface="Arial" panose="020B0604020202020204" pitchFamily="34" charset="0"/>
              </a:rPr>
              <a:t>Unlike previous iterations of the schemes, both HUG2 and Social Housing Decarbonisation Fund (SHDF) Wave 2.1 use the </a:t>
            </a:r>
            <a:r>
              <a:rPr lang="en-GB" sz="2000" b="1">
                <a:latin typeface="Arial" panose="020B0604020202020204" pitchFamily="34" charset="0"/>
                <a:cs typeface="Arial" panose="020B0604020202020204" pitchFamily="34" charset="0"/>
              </a:rPr>
              <a:t>Delivery Model </a:t>
            </a:r>
            <a:r>
              <a:rPr lang="en-GB" sz="2000">
                <a:latin typeface="Arial" panose="020B0604020202020204" pitchFamily="34" charset="0"/>
                <a:cs typeface="Arial" panose="020B0604020202020204" pitchFamily="34" charset="0"/>
              </a:rPr>
              <a:t>of delivery which uses:</a:t>
            </a:r>
          </a:p>
          <a:p>
            <a:pPr lvl="1">
              <a:lnSpc>
                <a:spcPct val="100000"/>
              </a:lnSpc>
            </a:pPr>
            <a:r>
              <a:rPr lang="en-GB" sz="2000" b="1">
                <a:latin typeface="Arial" panose="020B0604020202020204" pitchFamily="34" charset="0"/>
                <a:cs typeface="Arial" panose="020B0604020202020204" pitchFamily="34" charset="0"/>
              </a:rPr>
              <a:t>A Delivery Agent</a:t>
            </a:r>
            <a:r>
              <a:rPr lang="en-GB" sz="2000">
                <a:latin typeface="Arial" panose="020B0604020202020204" pitchFamily="34" charset="0"/>
                <a:cs typeface="Arial" panose="020B0604020202020204" pitchFamily="34" charset="0"/>
              </a:rPr>
              <a:t> to facilitate the delivery of scheme benefits </a:t>
            </a:r>
          </a:p>
          <a:p>
            <a:pPr lvl="1">
              <a:lnSpc>
                <a:spcPct val="100000"/>
              </a:lnSpc>
            </a:pPr>
            <a:r>
              <a:rPr lang="en-GB" sz="2000" b="1">
                <a:latin typeface="Arial" panose="020B0604020202020204" pitchFamily="34" charset="0"/>
                <a:cs typeface="Arial" panose="020B0604020202020204" pitchFamily="34" charset="0"/>
              </a:rPr>
              <a:t>A Delivery Partner</a:t>
            </a:r>
            <a:r>
              <a:rPr lang="en-GB" sz="2000">
                <a:latin typeface="Arial" panose="020B0604020202020204" pitchFamily="34" charset="0"/>
                <a:cs typeface="Arial" panose="020B0604020202020204" pitchFamily="34" charset="0"/>
              </a:rPr>
              <a:t> to support and monitor the delivery of Local Authority and Social Housing Landlord projects (known as the Delivery Model):</a:t>
            </a:r>
          </a:p>
          <a:p>
            <a:pPr>
              <a:lnSpc>
                <a:spcPct val="100000"/>
              </a:lnSpc>
            </a:pPr>
            <a:r>
              <a:rPr lang="en-GB" sz="2000">
                <a:latin typeface="Arial" panose="020B0604020202020204" pitchFamily="34" charset="0"/>
                <a:cs typeface="Arial" panose="020B0604020202020204" pitchFamily="34" charset="0"/>
              </a:rPr>
              <a:t>The Delivery Model is a novel delivery approach for DESNZ’s retrofit policies and will be important to evaluate the effectiveness of this approach</a:t>
            </a:r>
          </a:p>
          <a:p>
            <a:pPr>
              <a:lnSpc>
                <a:spcPct val="100000"/>
              </a:lnSpc>
            </a:pPr>
            <a:endParaRPr lang="en-GB" sz="2000">
              <a:latin typeface="Arial" panose="020B0604020202020204" pitchFamily="34" charset="0"/>
              <a:cs typeface="Arial" panose="020B0604020202020204" pitchFamily="34" charset="0"/>
            </a:endParaRPr>
          </a:p>
          <a:p>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Policy context- SHDF &amp; Delivery model</a:t>
            </a:r>
          </a:p>
        </p:txBody>
      </p:sp>
    </p:spTree>
    <p:extLst>
      <p:ext uri="{BB962C8B-B14F-4D97-AF65-F5344CB8AC3E}">
        <p14:creationId xmlns:p14="http://schemas.microsoft.com/office/powerpoint/2010/main" val="3562004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fontScale="70000" lnSpcReduction="20000"/>
          </a:bodyPr>
          <a:lstStyle/>
          <a:p>
            <a:pPr marL="0" indent="0">
              <a:buNone/>
            </a:pPr>
            <a:r>
              <a:rPr lang="en-GB">
                <a:latin typeface="Arial" panose="020B0604020202020204" pitchFamily="34" charset="0"/>
                <a:cs typeface="Arial" panose="020B0604020202020204" pitchFamily="34" charset="0"/>
              </a:rPr>
              <a:t>Expected benefits of using the Delivery Model:</a:t>
            </a: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Supporting delivery HUG and SHDF KPIs and objectives</a:t>
            </a:r>
            <a:r>
              <a:rPr lang="en-GB" sz="2800" u="sng">
                <a:effectLst/>
                <a:latin typeface="Arial" panose="020B0604020202020204" pitchFamily="34" charset="0"/>
                <a:ea typeface="Arial" panose="020B0604020202020204" pitchFamily="34" charset="0"/>
                <a:cs typeface="Arial" panose="020B0604020202020204" pitchFamily="34" charset="0"/>
              </a:rPr>
              <a:t> </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Lessons learned to inform different models of retrofit delivery</a:t>
            </a:r>
            <a:r>
              <a:rPr lang="en-GB" sz="2800" u="sng">
                <a:effectLst/>
                <a:latin typeface="Arial" panose="020B0604020202020204" pitchFamily="34" charset="0"/>
                <a:ea typeface="Arial" panose="020B0604020202020204" pitchFamily="34" charset="0"/>
                <a:cs typeface="Arial" panose="020B0604020202020204" pitchFamily="34" charset="0"/>
              </a:rPr>
              <a:t> </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Ability to deliver high profile Net Zero schemes (HUG and SHDF) within the constraints of current funding allocations</a:t>
            </a:r>
            <a:r>
              <a:rPr lang="en-GB" sz="2800" u="sng">
                <a:effectLst/>
                <a:latin typeface="Arial" panose="020B0604020202020204" pitchFamily="34" charset="0"/>
                <a:ea typeface="Arial" panose="020B0604020202020204" pitchFamily="34" charset="0"/>
                <a:cs typeface="Arial" panose="020B0604020202020204" pitchFamily="34" charset="0"/>
              </a:rPr>
              <a:t> </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Standardisation of processes</a:t>
            </a:r>
            <a:r>
              <a:rPr lang="en-GB" sz="2800" u="sng">
                <a:effectLst/>
                <a:latin typeface="Arial" panose="020B0604020202020204" pitchFamily="34" charset="0"/>
                <a:ea typeface="Arial" panose="020B0604020202020204" pitchFamily="34" charset="0"/>
                <a:cs typeface="Arial" panose="020B0604020202020204" pitchFamily="34" charset="0"/>
              </a:rPr>
              <a:t> </a:t>
            </a:r>
            <a:r>
              <a:rPr lang="en-GB" sz="2800">
                <a:effectLst/>
                <a:latin typeface="Arial" panose="020B0604020202020204" pitchFamily="34" charset="0"/>
                <a:ea typeface="Arial" panose="020B0604020202020204" pitchFamily="34" charset="0"/>
                <a:cs typeface="Arial" panose="020B0604020202020204" pitchFamily="34" charset="0"/>
              </a:rPr>
              <a:t>between the two schemes</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Overcoming grant administration challenges experienced on previous DESNZ Net Zero Schemes</a:t>
            </a:r>
            <a:r>
              <a:rPr lang="en-GB" sz="2800" u="sng">
                <a:effectLst/>
                <a:latin typeface="Arial" panose="020B0604020202020204" pitchFamily="34" charset="0"/>
                <a:ea typeface="Arial" panose="020B0604020202020204" pitchFamily="34" charset="0"/>
                <a:cs typeface="Arial" panose="020B0604020202020204" pitchFamily="34" charset="0"/>
              </a:rPr>
              <a:t> </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GB" sz="2800">
                <a:effectLst/>
                <a:latin typeface="Arial" panose="020B0604020202020204" pitchFamily="34" charset="0"/>
                <a:ea typeface="Arial" panose="020B0604020202020204" pitchFamily="34" charset="0"/>
                <a:cs typeface="Arial" panose="020B0604020202020204" pitchFamily="34" charset="0"/>
              </a:rPr>
              <a:t>Improved experience for grant recipients</a:t>
            </a:r>
            <a:endParaRPr lang="en-GB" sz="280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800"/>
              </a:spcAft>
            </a:pPr>
            <a:r>
              <a:rPr lang="en-GB" sz="2800">
                <a:effectLst/>
                <a:latin typeface="Arial" panose="020B0604020202020204" pitchFamily="34" charset="0"/>
                <a:ea typeface="Arial" panose="020B0604020202020204" pitchFamily="34" charset="0"/>
                <a:cs typeface="Arial" panose="020B0604020202020204" pitchFamily="34" charset="0"/>
              </a:rPr>
              <a:t>Coordination across contracts</a:t>
            </a:r>
            <a:r>
              <a:rPr lang="en-GB" sz="2800" u="sng">
                <a:effectLst/>
                <a:latin typeface="Arial" panose="020B0604020202020204" pitchFamily="34" charset="0"/>
                <a:ea typeface="Arial" panose="020B0604020202020204" pitchFamily="34" charset="0"/>
                <a:cs typeface="Arial" panose="020B0604020202020204" pitchFamily="34" charset="0"/>
              </a:rPr>
              <a:t> </a:t>
            </a:r>
            <a:endParaRPr lang="en-GB" sz="2800">
              <a:effectLst/>
              <a:latin typeface="Arial" panose="020B0604020202020204" pitchFamily="34" charset="0"/>
              <a:ea typeface="Calibri" panose="020F0502020204030204" pitchFamily="34" charset="0"/>
              <a:cs typeface="Arial" panose="020B0604020202020204" pitchFamily="34" charset="0"/>
            </a:endParaRPr>
          </a:p>
          <a:p>
            <a:r>
              <a:rPr lang="en-GB" sz="2800">
                <a:effectLst/>
                <a:latin typeface="Arial" panose="020B0604020202020204" pitchFamily="34" charset="0"/>
                <a:ea typeface="Arial" panose="020B0604020202020204" pitchFamily="34" charset="0"/>
                <a:cs typeface="Arial" panose="020B0604020202020204" pitchFamily="34" charset="0"/>
              </a:rPr>
              <a:t>Sharing of expertise and lessons learned between DESNZ </a:t>
            </a:r>
            <a:endParaRPr lang="en-GB" sz="2800">
              <a:latin typeface="Arial" panose="020B0604020202020204" pitchFamily="34" charset="0"/>
              <a:cs typeface="Arial" panose="020B0604020202020204" pitchFamily="34" charset="0"/>
            </a:endParaRPr>
          </a:p>
          <a:p>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Policy context- Delivery model</a:t>
            </a:r>
          </a:p>
        </p:txBody>
      </p:sp>
    </p:spTree>
    <p:extLst>
      <p:ext uri="{BB962C8B-B14F-4D97-AF65-F5344CB8AC3E}">
        <p14:creationId xmlns:p14="http://schemas.microsoft.com/office/powerpoint/2010/main" val="4045404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lstStyle/>
          <a:p>
            <a:pPr marL="514350" indent="-514350">
              <a:buFont typeface="+mj-lt"/>
              <a:buAutoNum type="arabicPeriod"/>
            </a:pPr>
            <a:r>
              <a:rPr lang="en-GB">
                <a:latin typeface="Arial" panose="020B0604020202020204" pitchFamily="34" charset="0"/>
                <a:cs typeface="Arial" panose="020B0604020202020204" pitchFamily="34" charset="0"/>
              </a:rPr>
              <a:t>Process evaluation: to assemble and systematically analyse data on stakeholder scheme participation, scheme delivery mechanisms and stakeholder experience, to effectively describe:</a:t>
            </a:r>
          </a:p>
          <a:p>
            <a:pPr marL="457200" lvl="1" indent="0">
              <a:buNone/>
            </a:pPr>
            <a:r>
              <a:rPr lang="en-GB">
                <a:latin typeface="Arial" panose="020B0604020202020204" pitchFamily="34" charset="0"/>
                <a:cs typeface="Arial" panose="020B0604020202020204" pitchFamily="34" charset="0"/>
              </a:rPr>
              <a:t>•	The scheme’s progress and achievements against its intended output goals;</a:t>
            </a:r>
          </a:p>
          <a:p>
            <a:pPr marL="457200" lvl="1" indent="0">
              <a:lnSpc>
                <a:spcPct val="100000"/>
              </a:lnSpc>
              <a:buNone/>
            </a:pPr>
            <a:r>
              <a:rPr lang="en-GB">
                <a:latin typeface="Arial" panose="020B0604020202020204" pitchFamily="34" charset="0"/>
                <a:cs typeface="Arial" panose="020B0604020202020204" pitchFamily="34" charset="0"/>
              </a:rPr>
              <a:t>•	The effectiveness of the intervention in achieving these outputs against DESNZ’s expectations;</a:t>
            </a:r>
          </a:p>
          <a:p>
            <a:pPr marL="457200" lvl="1" indent="0">
              <a:buNone/>
            </a:pPr>
            <a:r>
              <a:rPr lang="en-GB">
                <a:latin typeface="Arial" panose="020B0604020202020204" pitchFamily="34" charset="0"/>
                <a:cs typeface="Arial" panose="020B0604020202020204" pitchFamily="34" charset="0"/>
              </a:rPr>
              <a:t>•	The lessons learned in delivery for DESNZ and other stakeholders;</a:t>
            </a:r>
          </a:p>
          <a:p>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HUG 2 evaluation</a:t>
            </a:r>
          </a:p>
        </p:txBody>
      </p:sp>
    </p:spTree>
    <p:extLst>
      <p:ext uri="{BB962C8B-B14F-4D97-AF65-F5344CB8AC3E}">
        <p14:creationId xmlns:p14="http://schemas.microsoft.com/office/powerpoint/2010/main" val="3975444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lnSpcReduction="10000"/>
          </a:bodyPr>
          <a:lstStyle/>
          <a:p>
            <a:pPr marL="0" indent="0">
              <a:buNone/>
            </a:pPr>
            <a:r>
              <a:rPr lang="en-GB">
                <a:latin typeface="Arial" panose="020B0604020202020204" pitchFamily="34" charset="0"/>
                <a:cs typeface="Arial" panose="020B0604020202020204" pitchFamily="34" charset="0"/>
              </a:rPr>
              <a:t>2. Impact evaluation: to assess whether the intended impacts occurred for the target populations, and the extent to which these can be attributed to the scheme</a:t>
            </a:r>
          </a:p>
          <a:p>
            <a:pPr lvl="1"/>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Reduced energy consumption for households</a:t>
            </a:r>
            <a:endParaRPr lang="en-GB">
              <a:effectLst/>
              <a:latin typeface="Arial" panose="020B0604020202020204" pitchFamily="34" charset="0"/>
              <a:ea typeface="Calibri" panose="020F0502020204030204" pitchFamily="34" charset="0"/>
              <a:cs typeface="Arial" panose="020B0604020202020204" pitchFamily="34" charset="0"/>
            </a:endParaRPr>
          </a:p>
          <a:p>
            <a:pPr lvl="1">
              <a:lnSpc>
                <a:spcPct val="110000"/>
              </a:lnSpc>
              <a:spcBef>
                <a:spcPts val="1200"/>
              </a:spcBef>
            </a:pPr>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Reduced carbon emissions for households</a:t>
            </a:r>
            <a:endParaRPr lang="en-GB">
              <a:effectLst/>
              <a:latin typeface="Arial" panose="020B0604020202020204" pitchFamily="34" charset="0"/>
              <a:ea typeface="Calibri" panose="020F0502020204030204" pitchFamily="34" charset="0"/>
              <a:cs typeface="Arial" panose="020B0604020202020204" pitchFamily="34" charset="0"/>
            </a:endParaRPr>
          </a:p>
          <a:p>
            <a:pPr lvl="1">
              <a:lnSpc>
                <a:spcPct val="110000"/>
              </a:lnSpc>
              <a:spcBef>
                <a:spcPts val="1200"/>
              </a:spcBef>
            </a:pPr>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Bill savings for households</a:t>
            </a:r>
            <a:endParaRPr lang="en-GB">
              <a:effectLst/>
              <a:latin typeface="Arial" panose="020B0604020202020204" pitchFamily="34" charset="0"/>
              <a:ea typeface="Calibri" panose="020F0502020204030204" pitchFamily="34" charset="0"/>
              <a:cs typeface="Arial" panose="020B0604020202020204" pitchFamily="34" charset="0"/>
            </a:endParaRPr>
          </a:p>
          <a:p>
            <a:pPr lvl="1">
              <a:lnSpc>
                <a:spcPct val="110000"/>
              </a:lnSpc>
              <a:spcBef>
                <a:spcPts val="1200"/>
              </a:spcBef>
            </a:pPr>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Reduced Fuel Poverty for households</a:t>
            </a:r>
            <a:endParaRPr lang="en-GB">
              <a:effectLst/>
              <a:latin typeface="Arial" panose="020B0604020202020204" pitchFamily="34" charset="0"/>
              <a:ea typeface="Calibri" panose="020F0502020204030204" pitchFamily="34" charset="0"/>
              <a:cs typeface="Arial" panose="020B0604020202020204" pitchFamily="34" charset="0"/>
            </a:endParaRPr>
          </a:p>
          <a:p>
            <a:pPr lvl="1">
              <a:lnSpc>
                <a:spcPct val="110000"/>
              </a:lnSpc>
              <a:spcBef>
                <a:spcPts val="1200"/>
              </a:spcBef>
            </a:pPr>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Growth of the domestic energy efficiency retrofit market</a:t>
            </a:r>
            <a:r>
              <a:rPr lang="en-GB">
                <a:effectLst/>
                <a:latin typeface="Arial" panose="020B0604020202020204" pitchFamily="34" charset="0"/>
                <a:ea typeface="Calibri" panose="020F0502020204030204" pitchFamily="34" charset="0"/>
                <a:cs typeface="Arial" panose="020B0604020202020204" pitchFamily="34" charset="0"/>
              </a:rPr>
              <a:t>  </a:t>
            </a:r>
          </a:p>
          <a:p>
            <a:pPr lvl="1">
              <a:lnSpc>
                <a:spcPct val="110000"/>
              </a:lnSpc>
              <a:spcBef>
                <a:spcPts val="1200"/>
              </a:spcBef>
            </a:pPr>
            <a:r>
              <a:rPr lang="en-GB">
                <a:solidFill>
                  <a:srgbClr val="000000"/>
                </a:solidFill>
                <a:effectLst/>
                <a:latin typeface="Arial" panose="020B0604020202020204" pitchFamily="34" charset="0"/>
                <a:ea typeface="Arial" panose="020B0604020202020204" pitchFamily="34" charset="0"/>
                <a:cs typeface="Arial" panose="020B0604020202020204" pitchFamily="34" charset="0"/>
              </a:rPr>
              <a:t>Improved physical and mental health for households</a:t>
            </a:r>
            <a:endParaRPr lang="en-GB">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HUG 2 evaluation</a:t>
            </a:r>
          </a:p>
        </p:txBody>
      </p:sp>
    </p:spTree>
    <p:extLst>
      <p:ext uri="{BB962C8B-B14F-4D97-AF65-F5344CB8AC3E}">
        <p14:creationId xmlns:p14="http://schemas.microsoft.com/office/powerpoint/2010/main" val="3865196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6" name="Content Placeholder 5">
            <a:extLst>
              <a:ext uri="{FF2B5EF4-FFF2-40B4-BE49-F238E27FC236}">
                <a16:creationId xmlns:a16="http://schemas.microsoft.com/office/drawing/2014/main" id="{056F1C46-D31B-8361-36EE-C9C25BC52DD3}"/>
              </a:ext>
            </a:extLst>
          </p:cNvPr>
          <p:cNvSpPr>
            <a:spLocks noGrp="1"/>
          </p:cNvSpPr>
          <p:nvPr>
            <p:ph idx="1"/>
          </p:nvPr>
        </p:nvSpPr>
        <p:spPr/>
        <p:txBody>
          <a:bodyPr>
            <a:normAutofit/>
          </a:bodyPr>
          <a:lstStyle/>
          <a:p>
            <a:pPr marL="0" indent="0">
              <a:buNone/>
            </a:pPr>
            <a:r>
              <a:rPr lang="en-GB">
                <a:latin typeface="Arial" panose="020B0604020202020204" pitchFamily="34" charset="0"/>
                <a:cs typeface="Arial" panose="020B0604020202020204" pitchFamily="34" charset="0"/>
              </a:rPr>
              <a:t>3. Support for internal cost benefit analysis: DESNZ will be conducting an internal Cost Benefit analysis (CBA) that is outside the scope of this contract. </a:t>
            </a:r>
          </a:p>
          <a:p>
            <a:pPr marL="0" indent="0">
              <a:buNone/>
            </a:pPr>
            <a:endParaRPr lang="en-GB">
              <a:latin typeface="Arial" panose="020B0604020202020204" pitchFamily="34" charset="0"/>
              <a:cs typeface="Arial" panose="020B0604020202020204" pitchFamily="34" charset="0"/>
            </a:endParaRPr>
          </a:p>
          <a:p>
            <a:pPr marL="0" indent="0">
              <a:buNone/>
            </a:pPr>
            <a:r>
              <a:rPr lang="en-GB">
                <a:latin typeface="Arial" panose="020B0604020202020204" pitchFamily="34" charset="0"/>
                <a:cs typeface="Arial" panose="020B0604020202020204" pitchFamily="34" charset="0"/>
              </a:rPr>
              <a:t>The winning supplier, however, will be expected to work with DESNZ economists to support the internal CBA, through the development and communication of analysis from relevant impacts in the impact evaluation</a:t>
            </a:r>
          </a:p>
          <a:p>
            <a:pPr marL="0" indent="0">
              <a:buNone/>
            </a:pPr>
            <a:endParaRPr lang="en-GB"/>
          </a:p>
        </p:txBody>
      </p:sp>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HUG2 evaluation</a:t>
            </a:r>
          </a:p>
        </p:txBody>
      </p:sp>
    </p:spTree>
    <p:extLst>
      <p:ext uri="{BB962C8B-B14F-4D97-AF65-F5344CB8AC3E}">
        <p14:creationId xmlns:p14="http://schemas.microsoft.com/office/powerpoint/2010/main" val="645373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1B3096-51B4-1356-E4BD-8A4DA9FFCF61}"/>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text, font, graphics, graphic design&#10;&#10;Description automatically generated">
            <a:extLst>
              <a:ext uri="{FF2B5EF4-FFF2-40B4-BE49-F238E27FC236}">
                <a16:creationId xmlns:a16="http://schemas.microsoft.com/office/drawing/2014/main" id="{7AE4F22D-BAD3-BFAE-F0AD-0795A2ADE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
        <p:nvSpPr>
          <p:cNvPr id="9" name="Title 8">
            <a:extLst>
              <a:ext uri="{FF2B5EF4-FFF2-40B4-BE49-F238E27FC236}">
                <a16:creationId xmlns:a16="http://schemas.microsoft.com/office/drawing/2014/main" id="{F2DEA6A7-DDFF-C72B-DAD5-9DA3834679BD}"/>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Data collection</a:t>
            </a:r>
          </a:p>
        </p:txBody>
      </p:sp>
      <p:pic>
        <p:nvPicPr>
          <p:cNvPr id="2" name="Content Placeholder 1">
            <a:extLst>
              <a:ext uri="{FF2B5EF4-FFF2-40B4-BE49-F238E27FC236}">
                <a16:creationId xmlns:a16="http://schemas.microsoft.com/office/drawing/2014/main" id="{CE836683-9047-54FA-7AA1-38D69F26263D}"/>
              </a:ext>
            </a:extLst>
          </p:cNvPr>
          <p:cNvPicPr>
            <a:picLocks noGrp="1" noChangeAspect="1"/>
          </p:cNvPicPr>
          <p:nvPr>
            <p:ph idx="1"/>
          </p:nvPr>
        </p:nvPicPr>
        <p:blipFill>
          <a:blip r:embed="rId3"/>
          <a:stretch>
            <a:fillRect/>
          </a:stretch>
        </p:blipFill>
        <p:spPr>
          <a:xfrm>
            <a:off x="3416157" y="1517153"/>
            <a:ext cx="5359685" cy="4351338"/>
          </a:xfrm>
          <a:prstGeom prst="rect">
            <a:avLst/>
          </a:prstGeom>
        </p:spPr>
      </p:pic>
    </p:spTree>
    <p:extLst>
      <p:ext uri="{BB962C8B-B14F-4D97-AF65-F5344CB8AC3E}">
        <p14:creationId xmlns:p14="http://schemas.microsoft.com/office/powerpoint/2010/main" val="21804606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AD3B648F09564F800F28FFC39275DC" ma:contentTypeVersion="22" ma:contentTypeDescription="Create a new document." ma:contentTypeScope="" ma:versionID="7cd55eb8f04e318f6036ef784bec8b4e">
  <xsd:schema xmlns:xsd="http://www.w3.org/2001/XMLSchema" xmlns:xs="http://www.w3.org/2001/XMLSchema" xmlns:p="http://schemas.microsoft.com/office/2006/metadata/properties" xmlns:ns2="0063f72e-ace3-48fb-9c1f-5b513408b31f" xmlns:ns3="997d5fc0-8451-4187-9277-c1961f04498b" xmlns:ns4="b413c3fd-5a3b-4239-b985-69032e371c04" xmlns:ns5="a8f60570-4bd3-4f2b-950b-a996de8ab151" xmlns:ns6="aaacb922-5235-4a66-b188-303b9b46fbd7" xmlns:ns7="c9e96f97-c547-40bf-b1d6-c2ca1f923df9" targetNamespace="http://schemas.microsoft.com/office/2006/metadata/properties" ma:root="true" ma:fieldsID="3c9e48bc3c7034457738b796e0759a05" ns2:_="" ns3:_="" ns4:_="" ns5:_="" ns6:_="" ns7:_="">
    <xsd:import namespace="0063f72e-ace3-48fb-9c1f-5b513408b31f"/>
    <xsd:import namespace="997d5fc0-8451-4187-9277-c1961f04498b"/>
    <xsd:import namespace="b413c3fd-5a3b-4239-b985-69032e371c04"/>
    <xsd:import namespace="a8f60570-4bd3-4f2b-950b-a996de8ab151"/>
    <xsd:import namespace="aaacb922-5235-4a66-b188-303b9b46fbd7"/>
    <xsd:import namespace="c9e96f97-c547-40bf-b1d6-c2ca1f923df9"/>
    <xsd:element name="properties">
      <xsd:complexType>
        <xsd:sequence>
          <xsd:element name="documentManagement">
            <xsd:complexType>
              <xsd:all>
                <xsd:element ref="ns2:Security_x0020_Classification" minOccurs="0"/>
                <xsd:element ref="ns2:Descriptor" minOccurs="0"/>
                <xsd:element ref="ns3:m975189f4ba442ecbf67d4147307b177" minOccurs="0"/>
                <xsd:element ref="ns3:TaxCatchAll" minOccurs="0"/>
                <xsd:element ref="ns3:TaxCatchAllLabel" minOccurs="0"/>
                <xsd:element ref="ns4:Government_x0020_Body" minOccurs="0"/>
                <xsd:element ref="ns4:Date_x0020_Opened" minOccurs="0"/>
                <xsd:element ref="ns4:Date_x0020_Closed" minOccurs="0"/>
                <xsd:element ref="ns5:Retention_x0020_Label" minOccurs="0"/>
                <xsd:element ref="ns6:LegacyData" minOccurs="0"/>
                <xsd:element ref="ns7:MediaServiceMetadata" minOccurs="0"/>
                <xsd:element ref="ns7:MediaServiceFastMetadata" minOccurs="0"/>
                <xsd:element ref="ns7:MediaServiceAutoKeyPoints" minOccurs="0"/>
                <xsd:element ref="ns7:MediaServiceKeyPoints" minOccurs="0"/>
                <xsd:element ref="ns3:SharedWithUsers" minOccurs="0"/>
                <xsd:element ref="ns3:SharedWithDetails" minOccurs="0"/>
                <xsd:element ref="ns3:_dlc_DocId" minOccurs="0"/>
                <xsd:element ref="ns3:_dlc_DocIdUrl" minOccurs="0"/>
                <xsd:element ref="ns3:_dlc_DocIdPersistId" minOccurs="0"/>
                <xsd:element ref="ns7:MediaServiceAutoTags" minOccurs="0"/>
                <xsd:element ref="ns7:MediaServiceGenerationTime" minOccurs="0"/>
                <xsd:element ref="ns7:MediaServiceEventHashCode" minOccurs="0"/>
                <xsd:element ref="ns7:MediaServiceOCR" minOccurs="0"/>
                <xsd:element ref="ns7:MediaServiceDateTaken" minOccurs="0"/>
                <xsd:element ref="ns7:MediaLengthInSeconds" minOccurs="0"/>
                <xsd:element ref="ns7: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8"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9" nillable="true" ma:displayName="Descriptor" ma:default="" ma:format="Dropdown" ma:indexed="true" ma:internalName="Descriptor">
      <xsd:simpleType>
        <xsd:restriction base="dms:Choice">
          <xsd:enumeration value="COMMERCIAL"/>
          <xsd:enumeration value="PERSONAL"/>
          <xsd:enumeration value="LOCSEN"/>
        </xsd:restriction>
      </xsd:simpleType>
    </xsd:element>
  </xsd:schema>
  <xsd:schema xmlns:xsd="http://www.w3.org/2001/XMLSchema" xmlns:xs="http://www.w3.org/2001/XMLSchema" xmlns:dms="http://schemas.microsoft.com/office/2006/documentManagement/types" xmlns:pc="http://schemas.microsoft.com/office/infopath/2007/PartnerControls" targetNamespace="997d5fc0-8451-4187-9277-c1961f04498b" elementFormDefault="qualified">
    <xsd:import namespace="http://schemas.microsoft.com/office/2006/documentManagement/types"/>
    <xsd:import namespace="http://schemas.microsoft.com/office/infopath/2007/PartnerControls"/>
    <xsd:element name="m975189f4ba442ecbf67d4147307b177" ma:index="10" nillable="true" ma:taxonomy="true" ma:internalName="m975189f4ba442ecbf67d4147307b177" ma:taxonomyFieldName="Business_x0020_Unit" ma:displayName="Business Unit" ma:default="1;#Energy Efficiency and Local|457be5e4-4b91-494e-beda-509bcb82df7c"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ddc83af0-3071-49d0-b9c3-e1187b2ffc28}" ma:internalName="TaxCatchAll" ma:showField="CatchAllData" ma:web="997d5fc0-8451-4187-9277-c1961f04498b">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ddc83af0-3071-49d0-b9c3-e1187b2ffc28}" ma:internalName="TaxCatchAllLabel" ma:readOnly="true" ma:showField="CatchAllDataLabel" ma:web="997d5fc0-8451-4187-9277-c1961f04498b">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_dlc_DocId" ma:index="25" nillable="true" ma:displayName="Document ID Value" ma:description="The value of the document ID assigned to this item." ma:internalName="_dlc_DocId" ma:readOnly="true">
      <xsd:simpleType>
        <xsd:restriction base="dms:Text"/>
      </xsd:simpleType>
    </xsd:element>
    <xsd:element name="_dlc_DocIdUrl" ma:index="2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Government_x0020_Body" ma:index="14" nillable="true" ma:displayName="Government Body" ma:default="BEIS" ma:internalName="Government_x0020_Body">
      <xsd:simpleType>
        <xsd:restriction base="dms:Text">
          <xsd:maxLength value="255"/>
        </xsd:restriction>
      </xsd:simpleType>
    </xsd:element>
    <xsd:element name="Date_x0020_Opened" ma:index="15" nillable="true" ma:displayName="Date Opened" ma:default="[Today]" ma:format="DateOnly" ma:internalName="Date_x0020_Opened">
      <xsd:simpleType>
        <xsd:restriction base="dms:DateTime"/>
      </xsd:simpleType>
    </xsd:element>
    <xsd:element name="Date_x0020_Closed" ma:index="16" nillable="true" ma:displayName="Date Closed" ma:format="DateOnly" ma:internalName="Date_x0020_Clos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17"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acb922-5235-4a66-b188-303b9b46fbd7" elementFormDefault="qualified">
    <xsd:import namespace="http://schemas.microsoft.com/office/2006/documentManagement/types"/>
    <xsd:import namespace="http://schemas.microsoft.com/office/infopath/2007/PartnerControls"/>
    <xsd:element name="LegacyData" ma:index="18" nillable="true" ma:displayName="Legacy Data" ma:internalName="Legacy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e96f97-c547-40bf-b1d6-c2ca1f923df9"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AutoTags" ma:index="28" nillable="true" ma:displayName="Tags" ma:internalName="MediaServiceAutoTags" ma:readOnly="true">
      <xsd:simpleType>
        <xsd:restriction base="dms:Text"/>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ServiceOCR" ma:index="31" nillable="true" ma:displayName="Extracted Text" ma:internalName="MediaServiceOCR" ma:readOnly="true">
      <xsd:simpleType>
        <xsd:restriction base="dms:Note">
          <xsd:maxLength value="255"/>
        </xsd:restriction>
      </xsd:simpleType>
    </xsd:element>
    <xsd:element name="MediaServiceDateTaken" ma:index="32" nillable="true" ma:displayName="MediaServiceDateTaken" ma:hidden="true" ma:internalName="MediaServiceDateTaken"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element name="lcf76f155ced4ddcb4097134ff3c332f" ma:index="35" nillable="true" ma:taxonomy="true" ma:internalName="lcf76f155ced4ddcb4097134ff3c332f" ma:taxonomyFieldName="MediaServiceImageTags" ma:displayName="Image Tags" ma:readOnly="false" ma:fieldId="{5cf76f15-5ced-4ddc-b409-7134ff3c332f}" ma:taxonomyMulti="true" ma:sspId="9b0aeba9-2bce-41c2-8545-5d12d676a674"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Government_x0020_Body xmlns="b413c3fd-5a3b-4239-b985-69032e371c04">BEIS</Government_x0020_Body>
    <Date_x0020_Opened xmlns="b413c3fd-5a3b-4239-b985-69032e371c04">2023-05-17T12:27:45+00:00</Date_x0020_Opened>
    <Security_x0020_Classification xmlns="0063f72e-ace3-48fb-9c1f-5b513408b31f">OFFICIAL</Security_x0020_Classification>
    <LegacyData xmlns="aaacb922-5235-4a66-b188-303b9b46fbd7" xsi:nil="true"/>
    <Descriptor xmlns="0063f72e-ace3-48fb-9c1f-5b513408b31f" xsi:nil="true"/>
    <Retention_x0020_Label xmlns="a8f60570-4bd3-4f2b-950b-a996de8ab151" xsi:nil="true"/>
    <Date_x0020_Closed xmlns="b413c3fd-5a3b-4239-b985-69032e371c04" xsi:nil="true"/>
    <_dlc_DocId xmlns="997d5fc0-8451-4187-9277-c1961f04498b">YHHAJ4KAT4J5-1709287791-29287</_dlc_DocId>
    <TaxCatchAll xmlns="997d5fc0-8451-4187-9277-c1961f04498b">
      <Value>1</Value>
    </TaxCatchAll>
    <m975189f4ba442ecbf67d4147307b177 xmlns="997d5fc0-8451-4187-9277-c1961f04498b">
      <Terms xmlns="http://schemas.microsoft.com/office/infopath/2007/PartnerControls">
        <TermInfo xmlns="http://schemas.microsoft.com/office/infopath/2007/PartnerControls">
          <TermName xmlns="http://schemas.microsoft.com/office/infopath/2007/PartnerControls">Energy Efficiency and Local</TermName>
          <TermId xmlns="http://schemas.microsoft.com/office/infopath/2007/PartnerControls">457be5e4-4b91-494e-beda-509bcb82df7c</TermId>
        </TermInfo>
      </Terms>
    </m975189f4ba442ecbf67d4147307b177>
    <_dlc_DocIdUrl xmlns="997d5fc0-8451-4187-9277-c1961f04498b">
      <Url>https://beisgov.sharepoint.com/sites/HUG/_layouts/15/DocIdRedir.aspx?ID=YHHAJ4KAT4J5-1709287791-29287</Url>
      <Description>YHHAJ4KAT4J5-1709287791-29287</Description>
    </_dlc_DocIdUrl>
    <lcf76f155ced4ddcb4097134ff3c332f xmlns="c9e96f97-c547-40bf-b1d6-c2ca1f923df9">
      <Terms xmlns="http://schemas.microsoft.com/office/infopath/2007/PartnerControls"/>
    </lcf76f155ced4ddcb4097134ff3c332f>
    <SharedWithUsers xmlns="997d5fc0-8451-4187-9277-c1961f04498b">
      <UserInfo>
        <DisplayName>Jones, Debbie (NZBI - Domestic)</DisplayName>
        <AccountId>6023</AccountId>
        <AccountType/>
      </UserInfo>
      <UserInfo>
        <DisplayName>Woodroffe, Guy (NZBI - Domestic)</DisplayName>
        <AccountId>981</AccountId>
        <AccountType/>
      </UserInfo>
      <UserInfo>
        <DisplayName>Gledhill2, Jacob (NZBI - Domestic)</DisplayName>
        <AccountId>258</AccountId>
        <AccountType/>
      </UserInfo>
      <UserInfo>
        <DisplayName>Jeannot, Mia (NZBI - Domestic)</DisplayName>
        <AccountId>1037</AccountId>
        <AccountType/>
      </UserInfo>
      <UserInfo>
        <DisplayName>Harte, Ellie (NZBI - Domestic)</DisplayName>
        <AccountId>5676</AccountId>
        <AccountType/>
      </UserInfo>
      <UserInfo>
        <DisplayName>Hoi, Weng-Nei (NZBI - Domestic)</DisplayName>
        <AccountId>15690</AccountId>
        <AccountType/>
      </UserInfo>
      <UserInfo>
        <DisplayName>Gleeson, Claudia (BEIS)</DisplayName>
        <AccountId>6056</AccountId>
        <AccountType/>
      </UserInfo>
      <UserInfo>
        <DisplayName>Fair, Adam (NZBI - Domestic)</DisplayName>
        <AccountId>2747</AccountId>
        <AccountType/>
      </UserInfo>
      <UserInfo>
        <DisplayName>Massiot2, Hugo (BEIS)</DisplayName>
        <AccountId>19251</AccountId>
        <AccountType/>
      </UserInfo>
      <UserInfo>
        <DisplayName>Gardner, Sam (NZBI - Domestic)</DisplayName>
        <AccountId>10865</AccountId>
        <AccountType/>
      </UserInfo>
      <UserInfo>
        <DisplayName>Cohen, Effie (NZBI - Domestic)</DisplayName>
        <AccountId>7654</AccountId>
        <AccountType/>
      </UserInfo>
      <UserInfo>
        <DisplayName>Britnell, Judith (NZBI - Domestic)</DisplayName>
        <AccountId>89</AccountId>
        <AccountType/>
      </UserInfo>
      <UserInfo>
        <DisplayName>Grimshaw, Carly (BEIS)</DisplayName>
        <AccountId>18774</AccountId>
        <AccountType/>
      </UserInfo>
      <UserInfo>
        <DisplayName>D'Italia, Stella (NZBI - Domestic)</DisplayName>
        <AccountId>757</AccountId>
        <AccountType/>
      </UserInfo>
      <UserInfo>
        <DisplayName>Kerry, James (NZBI - Domestic)</DisplayName>
        <AccountId>93</AccountId>
        <AccountType/>
      </UserInfo>
      <UserInfo>
        <DisplayName>Hamlyn, Laura (Energy Efficiency and Local)</DisplayName>
        <AccountId>153</AccountId>
        <AccountType/>
      </UserInfo>
      <UserInfo>
        <DisplayName>Mussett, Emily (NZBI - Domestic)</DisplayName>
        <AccountId>3964</AccountId>
        <AccountType/>
      </UserInfo>
      <UserInfo>
        <DisplayName>Newport Gay, Jessica (NZBI - Domestic)</DisplayName>
        <AccountId>8636</AccountId>
        <AccountType/>
      </UserInfo>
      <UserInfo>
        <DisplayName>Gracey, Andrea (NZBI - Domestic)</DisplayName>
        <AccountId>2274</AccountId>
        <AccountType/>
      </UserInfo>
      <UserInfo>
        <DisplayName>Patel, Ejaaz (BEIS)</DisplayName>
        <AccountId>17999</AccountId>
        <AccountType/>
      </UserInfo>
      <UserInfo>
        <DisplayName>Conneely3, Wyatt (BEIS)</DisplayName>
        <AccountId>18421</AccountId>
        <AccountType/>
      </UserInfo>
      <UserInfo>
        <DisplayName>HUG</DisplayName>
        <AccountId>5925</AccountId>
        <AccountType/>
      </UserInfo>
      <UserInfo>
        <DisplayName>Olujohungbe, James (BEIS)</DisplayName>
        <AccountId>19094</AccountId>
        <AccountType/>
      </UserInfo>
      <UserInfo>
        <DisplayName>Mitchell, Isabelle (NZBI - Domestic)</DisplayName>
        <AccountId>1269</AccountId>
        <AccountType/>
      </UserInfo>
      <UserInfo>
        <DisplayName>Krenicka, Ivana (NZBI - Domestic)</DisplayName>
        <AccountId>8035</AccountId>
        <AccountType/>
      </UserInfo>
    </SharedWithUser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193CA0-02DE-494D-9566-DFAAFC395A13}">
  <ds:schemaRefs>
    <ds:schemaRef ds:uri="0063f72e-ace3-48fb-9c1f-5b513408b31f"/>
    <ds:schemaRef ds:uri="997d5fc0-8451-4187-9277-c1961f04498b"/>
    <ds:schemaRef ds:uri="a8f60570-4bd3-4f2b-950b-a996de8ab151"/>
    <ds:schemaRef ds:uri="aaacb922-5235-4a66-b188-303b9b46fbd7"/>
    <ds:schemaRef ds:uri="b413c3fd-5a3b-4239-b985-69032e371c04"/>
    <ds:schemaRef ds:uri="c9e96f97-c547-40bf-b1d6-c2ca1f923d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E5604DC-1FB1-4280-A13D-2F38A96C3D62}">
  <ds:schemaRefs>
    <ds:schemaRef ds:uri="http://schemas.microsoft.com/sharepoint/events"/>
  </ds:schemaRefs>
</ds:datastoreItem>
</file>

<file path=customXml/itemProps3.xml><?xml version="1.0" encoding="utf-8"?>
<ds:datastoreItem xmlns:ds="http://schemas.openxmlformats.org/officeDocument/2006/customXml" ds:itemID="{32A7F31D-568E-47CA-BB6A-93FDB96A4307}">
  <ds:schemaRefs>
    <ds:schemaRef ds:uri="0063f72e-ace3-48fb-9c1f-5b513408b31f"/>
    <ds:schemaRef ds:uri="997d5fc0-8451-4187-9277-c1961f04498b"/>
    <ds:schemaRef ds:uri="a8f60570-4bd3-4f2b-950b-a996de8ab151"/>
    <ds:schemaRef ds:uri="aaacb922-5235-4a66-b188-303b9b46fbd7"/>
    <ds:schemaRef ds:uri="b413c3fd-5a3b-4239-b985-69032e371c04"/>
    <ds:schemaRef ds:uri="c9e96f97-c547-40bf-b1d6-c2ca1f923df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EB08BB22-8DAF-465C-A4C4-BCB3F66AA5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HUG 2 &amp; Delivery Model evaluations</vt:lpstr>
      <vt:lpstr>PowerPoint Presentation</vt:lpstr>
      <vt:lpstr>Policy context- HUG 2</vt:lpstr>
      <vt:lpstr>Policy context- SHDF &amp; Delivery model</vt:lpstr>
      <vt:lpstr>Policy context- Delivery model</vt:lpstr>
      <vt:lpstr>HUG 2 evaluation</vt:lpstr>
      <vt:lpstr>HUG 2 evaluation</vt:lpstr>
      <vt:lpstr>HUG2 evaluation</vt:lpstr>
      <vt:lpstr>Data collection</vt:lpstr>
      <vt:lpstr>Delivery model evaluation</vt:lpstr>
      <vt:lpstr>Delivery model evaluation</vt:lpstr>
      <vt:lpstr>Data collection</vt:lpstr>
      <vt:lpstr>Secondary data- HUG 2 &amp; Delivery Model </vt:lpstr>
      <vt:lpstr>HUG 2 &amp; Delivery Model key outputs</vt:lpstr>
      <vt:lpstr>NEED Data analysis</vt:lpstr>
      <vt:lpstr>Suggested distribution of workload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cp:revision>
  <dcterms:created xsi:type="dcterms:W3CDTF">2023-05-17T11:27:47Z</dcterms:created>
  <dcterms:modified xsi:type="dcterms:W3CDTF">2023-06-12T12:29:32Z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usiness Unit">
    <vt:lpwstr>1;#Energy Efficiency and Local|457be5e4-4b91-494e-beda-509bcb82df7c</vt:lpwstr>
  </property>
  <property fmtid="{D5CDD505-2E9C-101B-9397-08002B2CF9AE}" pid="3" name="_dlc_DocIdItemGuid">
    <vt:lpwstr>dcc0c815-e884-4d38-afb1-4e5243c681e9</vt:lpwstr>
  </property>
  <property fmtid="{D5CDD505-2E9C-101B-9397-08002B2CF9AE}" pid="4" name="MediaServiceImageTags">
    <vt:lpwstr/>
  </property>
  <property fmtid="{D5CDD505-2E9C-101B-9397-08002B2CF9AE}" pid="5" name="ContentTypeId">
    <vt:lpwstr>0x010100D8AD3B648F09564F800F28FFC39275DC</vt:lpwstr>
  </property>
  <property fmtid="{D5CDD505-2E9C-101B-9397-08002B2CF9AE}" pid="6" name="MSIP_Label_ba62f585-b40f-4ab9-bafe-39150f03d124_Enabled">
    <vt:lpwstr>true</vt:lpwstr>
  </property>
  <property fmtid="{D5CDD505-2E9C-101B-9397-08002B2CF9AE}" pid="7" name="MSIP_Label_ba62f585-b40f-4ab9-bafe-39150f03d124_SetDate">
    <vt:lpwstr>2023-05-17T11:27:55Z</vt:lpwstr>
  </property>
  <property fmtid="{D5CDD505-2E9C-101B-9397-08002B2CF9AE}" pid="8" name="MSIP_Label_ba62f585-b40f-4ab9-bafe-39150f03d124_Method">
    <vt:lpwstr>Standard</vt:lpwstr>
  </property>
  <property fmtid="{D5CDD505-2E9C-101B-9397-08002B2CF9AE}" pid="9" name="MSIP_Label_ba62f585-b40f-4ab9-bafe-39150f03d124_Name">
    <vt:lpwstr>OFFICIAL</vt:lpwstr>
  </property>
  <property fmtid="{D5CDD505-2E9C-101B-9397-08002B2CF9AE}" pid="10" name="MSIP_Label_ba62f585-b40f-4ab9-bafe-39150f03d124_SiteId">
    <vt:lpwstr>cbac7005-02c1-43eb-b497-e6492d1b2dd8</vt:lpwstr>
  </property>
  <property fmtid="{D5CDD505-2E9C-101B-9397-08002B2CF9AE}" pid="11" name="MSIP_Label_ba62f585-b40f-4ab9-bafe-39150f03d124_ActionId">
    <vt:lpwstr>54a3c55c-6d64-4af6-abbf-60bbfc641626</vt:lpwstr>
  </property>
  <property fmtid="{D5CDD505-2E9C-101B-9397-08002B2CF9AE}" pid="12" name="MSIP_Label_ba62f585-b40f-4ab9-bafe-39150f03d124_ContentBits">
    <vt:lpwstr>0</vt:lpwstr>
  </property>
</Properties>
</file>