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62" r:id="rId3"/>
    <p:sldId id="263" r:id="rId4"/>
    <p:sldId id="264" r:id="rId5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44"/>
    <a:srgbClr val="00B140"/>
    <a:srgbClr val="00968E"/>
    <a:srgbClr val="006272"/>
    <a:srgbClr val="00A5E1"/>
    <a:srgbClr val="141B4D"/>
    <a:srgbClr val="EF3B24"/>
    <a:srgbClr val="FF7500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3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1208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EB462-98FC-4072-8633-C50B2CCEC85C}" type="datetimeFigureOut">
              <a:rPr lang="en-GB" smtClean="0"/>
              <a:t>03/08/2017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4B86-80E6-4D44-A160-807F12D093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916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22AFE-A276-42FB-A93A-B0F7F521EF17}" type="datetimeFigureOut">
              <a:rPr lang="en-GB" smtClean="0"/>
              <a:t>03/08/2017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689CC-6958-4F62-A2B0-6289660D9B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268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F689CC-6958-4F62-A2B0-6289660D9B2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0789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_no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6894000" y="4608000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6894000" y="2305226"/>
            <a:ext cx="2250000" cy="2250000"/>
          </a:xfrm>
          <a:prstGeom prst="rect">
            <a:avLst/>
          </a:prstGeom>
          <a:solidFill>
            <a:srgbClr val="0096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143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Tab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2088000" cy="4351338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44000" y="1620000"/>
            <a:ext cx="5688000" cy="4351338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4842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Intro and 3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320324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2"/>
          </p:nvPr>
        </p:nvSpPr>
        <p:spPr>
          <a:xfrm>
            <a:off x="6012000" y="2835961"/>
            <a:ext cx="1080000" cy="108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612000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3320324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6012000" y="4002985"/>
            <a:ext cx="2520000" cy="1980000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1785039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4476714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7168390" y="3405810"/>
            <a:ext cx="1363610" cy="510554"/>
          </a:xfrm>
        </p:spPr>
        <p:txBody>
          <a:bodyPr anchor="b" anchorCtr="0"/>
          <a:lstStyle>
            <a:lvl1pPr marL="0" indent="0">
              <a:buFontTx/>
              <a:buNone/>
              <a:defRPr sz="14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0229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Intro and 6 bi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540104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600"/>
            </a:lvl2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3305588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Content Placeholder 3"/>
          <p:cNvSpPr>
            <a:spLocks noGrp="1"/>
          </p:cNvSpPr>
          <p:nvPr>
            <p:ph sz="half" idx="12"/>
          </p:nvPr>
        </p:nvSpPr>
        <p:spPr>
          <a:xfrm>
            <a:off x="5997600" y="2231791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591969" y="2231791"/>
            <a:ext cx="1636649" cy="1808092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12000" y="3206359"/>
            <a:ext cx="883351" cy="842178"/>
          </a:xfrm>
        </p:spPr>
        <p:txBody>
          <a:bodyPr anchor="t" anchorCtr="0"/>
          <a:lstStyle>
            <a:lvl1pPr marL="0" indent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Content Placeholder 3"/>
          <p:cNvSpPr>
            <a:spLocks noGrp="1"/>
          </p:cNvSpPr>
          <p:nvPr>
            <p:ph sz="half" idx="19"/>
          </p:nvPr>
        </p:nvSpPr>
        <p:spPr>
          <a:xfrm>
            <a:off x="612000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Content Placeholder 3"/>
          <p:cNvSpPr>
            <a:spLocks noGrp="1"/>
          </p:cNvSpPr>
          <p:nvPr>
            <p:ph sz="half" idx="20"/>
          </p:nvPr>
        </p:nvSpPr>
        <p:spPr>
          <a:xfrm>
            <a:off x="3305588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Content Placeholder 3"/>
          <p:cNvSpPr>
            <a:spLocks noGrp="1"/>
          </p:cNvSpPr>
          <p:nvPr>
            <p:ph sz="half" idx="21"/>
          </p:nvPr>
        </p:nvSpPr>
        <p:spPr>
          <a:xfrm>
            <a:off x="5997600" y="4166608"/>
            <a:ext cx="900000" cy="900000"/>
          </a:xfr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FontTx/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10"/>
          <p:cNvSpPr>
            <a:spLocks noGrp="1"/>
          </p:cNvSpPr>
          <p:nvPr>
            <p:ph type="body" sz="quarter" idx="22"/>
          </p:nvPr>
        </p:nvSpPr>
        <p:spPr>
          <a:xfrm>
            <a:off x="1591969" y="4166608"/>
            <a:ext cx="1636649" cy="1843251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5"/>
          <p:cNvSpPr>
            <a:spLocks noGrp="1"/>
          </p:cNvSpPr>
          <p:nvPr>
            <p:ph type="body" sz="quarter" idx="23"/>
          </p:nvPr>
        </p:nvSpPr>
        <p:spPr>
          <a:xfrm>
            <a:off x="612000" y="5141177"/>
            <a:ext cx="883351" cy="868682"/>
          </a:xfrm>
        </p:spPr>
        <p:txBody>
          <a:bodyPr anchor="t" anchorCtr="0"/>
          <a:lstStyle>
            <a:lvl1pPr marL="0" indent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8" name="Text Placeholder 10"/>
          <p:cNvSpPr>
            <a:spLocks noGrp="1"/>
          </p:cNvSpPr>
          <p:nvPr>
            <p:ph type="body" sz="quarter" idx="24"/>
          </p:nvPr>
        </p:nvSpPr>
        <p:spPr>
          <a:xfrm>
            <a:off x="4284000" y="4166608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15"/>
          <p:cNvSpPr>
            <a:spLocks noGrp="1"/>
          </p:cNvSpPr>
          <p:nvPr>
            <p:ph type="body" sz="quarter" idx="25"/>
          </p:nvPr>
        </p:nvSpPr>
        <p:spPr>
          <a:xfrm>
            <a:off x="3305588" y="5141177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Text Placeholder 10"/>
          <p:cNvSpPr>
            <a:spLocks noGrp="1"/>
          </p:cNvSpPr>
          <p:nvPr>
            <p:ph type="body" sz="quarter" idx="26"/>
          </p:nvPr>
        </p:nvSpPr>
        <p:spPr>
          <a:xfrm>
            <a:off x="6976800" y="4166608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1" name="Text Placeholder 15"/>
          <p:cNvSpPr>
            <a:spLocks noGrp="1"/>
          </p:cNvSpPr>
          <p:nvPr>
            <p:ph type="body" sz="quarter" idx="27"/>
          </p:nvPr>
        </p:nvSpPr>
        <p:spPr>
          <a:xfrm>
            <a:off x="5997600" y="5141177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2" name="Text Placeholder 10"/>
          <p:cNvSpPr>
            <a:spLocks noGrp="1"/>
          </p:cNvSpPr>
          <p:nvPr>
            <p:ph type="body" sz="quarter" idx="28"/>
          </p:nvPr>
        </p:nvSpPr>
        <p:spPr>
          <a:xfrm>
            <a:off x="4284000" y="2231791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5"/>
          <p:cNvSpPr>
            <a:spLocks noGrp="1"/>
          </p:cNvSpPr>
          <p:nvPr>
            <p:ph type="body" sz="quarter" idx="29"/>
          </p:nvPr>
        </p:nvSpPr>
        <p:spPr>
          <a:xfrm>
            <a:off x="3305588" y="3206360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4" name="Text Placeholder 10"/>
          <p:cNvSpPr>
            <a:spLocks noGrp="1"/>
          </p:cNvSpPr>
          <p:nvPr>
            <p:ph type="body" sz="quarter" idx="30"/>
          </p:nvPr>
        </p:nvSpPr>
        <p:spPr>
          <a:xfrm>
            <a:off x="6976800" y="2231791"/>
            <a:ext cx="1636649" cy="1843251"/>
          </a:xfrm>
        </p:spPr>
        <p:txBody>
          <a:bodyPr/>
          <a:lstStyle>
            <a:lvl1pPr rtl="0">
              <a:defRPr sz="1200"/>
            </a:lvl1pPr>
            <a:lvl2pPr rtl="0"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Text Placeholder 15"/>
          <p:cNvSpPr>
            <a:spLocks noGrp="1"/>
          </p:cNvSpPr>
          <p:nvPr>
            <p:ph type="body" sz="quarter" idx="31"/>
          </p:nvPr>
        </p:nvSpPr>
        <p:spPr>
          <a:xfrm>
            <a:off x="5997600" y="3206360"/>
            <a:ext cx="883351" cy="868682"/>
          </a:xfrm>
        </p:spPr>
        <p:txBody>
          <a:bodyPr anchor="t" anchorCtr="0"/>
          <a:lstStyle>
            <a:lvl1pPr marL="0" indent="0" rtl="0">
              <a:buFontTx/>
              <a:buNone/>
              <a:defRPr sz="1200"/>
            </a:lvl1pPr>
            <a:lvl2pPr marL="288000" indent="0">
              <a:buFontTx/>
              <a:buNone/>
              <a:defRPr sz="1600"/>
            </a:lvl2pPr>
            <a:lvl3pPr marL="576000" indent="0">
              <a:buFontTx/>
              <a:buNone/>
              <a:defRPr sz="1600"/>
            </a:lvl3pPr>
            <a:lvl4pPr marL="864000" indent="0">
              <a:buFontTx/>
              <a:buNone/>
              <a:defRPr sz="1600"/>
            </a:lvl4pPr>
            <a:lvl5pPr marL="1152000" indent="0">
              <a:buFontTx/>
              <a:buNone/>
              <a:defRPr sz="160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81929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4352400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8432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6537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64322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060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3888000" cy="43524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4643225" y="1620000"/>
            <a:ext cx="3888000" cy="4351338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7590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1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612775" y="1620000"/>
            <a:ext cx="7918450" cy="21240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612000" y="3855600"/>
            <a:ext cx="7919225" cy="2124000"/>
          </a:xfrm>
        </p:spPr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68181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rgbClr val="141B4D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7920000" cy="3168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26804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le + Subtitle + Text + Objec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rgbClr val="141B4D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rgbClr val="141B4D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2088000" cy="4351338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2844000" y="1620000"/>
            <a:ext cx="5688000" cy="4351338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77907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fixed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6894000" y="4608000"/>
            <a:ext cx="2250000" cy="2250000"/>
          </a:xfrm>
          <a:prstGeom prst="rect">
            <a:avLst/>
          </a:prstGeom>
          <a:blipFill dpi="0"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8916" t="-80923" r="-11380" b="-199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 userDrawn="1"/>
        </p:nvSpPr>
        <p:spPr>
          <a:xfrm>
            <a:off x="6894000" y="2305226"/>
            <a:ext cx="2250000" cy="225000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156" b="-49756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4024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612775" y="450850"/>
            <a:ext cx="7920000" cy="5519738"/>
          </a:xfrm>
          <a:solidFill>
            <a:schemeClr val="bg1"/>
          </a:solidFill>
        </p:spPr>
        <p:txBody>
          <a:bodyPr anchor="ctr" anchorCtr="0">
            <a:noAutofit/>
          </a:bodyPr>
          <a:lstStyle>
            <a:lvl1pPr marL="0" indent="0">
              <a:buFontTx/>
              <a:buNone/>
              <a:defRPr sz="4000">
                <a:solidFill>
                  <a:schemeClr val="tx2"/>
                </a:solidFill>
                <a:latin typeface="Calibri Light" panose="020F0302020204030204" pitchFamily="34" charset="0"/>
              </a:defRPr>
            </a:lvl1pPr>
            <a:lvl2pPr marL="0" indent="0">
              <a:buFontTx/>
              <a:buNone/>
              <a:defRPr sz="2400"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8063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 userDrawn="1"/>
        </p:nvSpPr>
        <p:spPr>
          <a:xfrm>
            <a:off x="6909130" y="2305226"/>
            <a:ext cx="2250000" cy="2250000"/>
          </a:xfrm>
          <a:prstGeom prst="rect">
            <a:avLst/>
          </a:prstGeom>
          <a:solidFill>
            <a:srgbClr val="0096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000" y="6336000"/>
            <a:ext cx="252000" cy="252000"/>
          </a:xfrm>
        </p:spPr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673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/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10452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6909130" y="4610452"/>
            <a:ext cx="2250000" cy="2250000"/>
          </a:xfrm>
          <a:prstGeom prst="rect">
            <a:avLst/>
          </a:prstGeom>
          <a:solidFill>
            <a:srgbClr val="00584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9144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2000" y="2890226"/>
            <a:ext cx="7920000" cy="1080000"/>
          </a:xfrm>
        </p:spPr>
        <p:txBody>
          <a:bodyPr anchor="ctr" anchorCtr="1">
            <a:noAutofit/>
          </a:bodyPr>
          <a:lstStyle>
            <a:lvl1pPr algn="ctr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2329565" y="0"/>
            <a:ext cx="2250000" cy="2250000"/>
          </a:xfrm>
          <a:prstGeom prst="rect">
            <a:avLst/>
          </a:prstGeom>
          <a:solidFill>
            <a:srgbClr val="0062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 userDrawn="1"/>
        </p:nvSpPr>
        <p:spPr>
          <a:xfrm>
            <a:off x="0" y="4611757"/>
            <a:ext cx="4520870" cy="225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 userDrawn="1"/>
        </p:nvSpPr>
        <p:spPr>
          <a:xfrm>
            <a:off x="4659130" y="0"/>
            <a:ext cx="4500000" cy="2250000"/>
          </a:xfrm>
          <a:prstGeom prst="rect">
            <a:avLst/>
          </a:prstGeom>
          <a:solidFill>
            <a:srgbClr val="00B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12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_add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4590000" y="4608000"/>
            <a:ext cx="2250000" cy="2250000"/>
          </a:xfrm>
          <a:prstGeom prst="rect">
            <a:avLst/>
          </a:prstGeom>
          <a:solidFill>
            <a:srgbClr val="141B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2305226"/>
            <a:ext cx="6840000" cy="2250000"/>
          </a:xfrm>
          <a:prstGeom prst="rect">
            <a:avLst/>
          </a:prstGeom>
          <a:solidFill>
            <a:srgbClr val="00A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2250000" cy="225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0000" y="2700000"/>
            <a:ext cx="6062348" cy="1384995"/>
          </a:xfrm>
        </p:spPr>
        <p:txBody>
          <a:bodyPr anchor="ctr" anchorCtr="0">
            <a:noAutofit/>
          </a:bodyPr>
          <a:lstStyle>
            <a:lvl1pPr algn="l">
              <a:defRPr sz="45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0000" y="4610452"/>
            <a:ext cx="3600000" cy="555548"/>
          </a:xfrm>
        </p:spPr>
        <p:txBody>
          <a:bodyPr anchor="b" anchorCtr="0">
            <a:noAutofit/>
          </a:bodyPr>
          <a:lstStyle>
            <a:lvl1pPr marL="0" indent="0" algn="l">
              <a:buNone/>
              <a:defRPr sz="175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5125252"/>
            <a:ext cx="3601350" cy="28163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>
              <a:defRPr sz="1750" b="1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30000"/>
            <a:ext cx="1257333" cy="698400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3" hasCustomPrompt="1"/>
          </p:nvPr>
        </p:nvSpPr>
        <p:spPr>
          <a:xfrm>
            <a:off x="6894000" y="2305049"/>
            <a:ext cx="2250000" cy="225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6894000" y="4608513"/>
            <a:ext cx="2250000" cy="225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6706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_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2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12775" y="3600000"/>
            <a:ext cx="1728000" cy="1728000"/>
          </a:xfrm>
          <a:solidFill>
            <a:srgbClr val="00968E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2674800" y="3600000"/>
            <a:ext cx="1728000" cy="1728000"/>
          </a:xfrm>
          <a:solidFill>
            <a:srgbClr val="00B140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4741200" y="3600000"/>
            <a:ext cx="1728000" cy="1728000"/>
          </a:xfrm>
          <a:solidFill>
            <a:schemeClr val="accent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03225" y="3600000"/>
            <a:ext cx="1728000" cy="1728000"/>
          </a:xfrm>
          <a:solidFill>
            <a:srgbClr val="00A5E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2" hasCustomPrompt="1"/>
          </p:nvPr>
        </p:nvSpPr>
        <p:spPr>
          <a:xfrm>
            <a:off x="612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26748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4" hasCustomPrompt="1"/>
          </p:nvPr>
        </p:nvSpPr>
        <p:spPr>
          <a:xfrm>
            <a:off x="47412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25" hasCustomPrompt="1"/>
          </p:nvPr>
        </p:nvSpPr>
        <p:spPr>
          <a:xfrm>
            <a:off x="6804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35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 marL="0" indent="0">
              <a:spcAft>
                <a:spcPts val="1200"/>
              </a:spcAft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67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15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3886200" cy="4351338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20000"/>
            <a:ext cx="3886200" cy="4351338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43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itle and image/chart/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2124000"/>
          </a:xfrm>
        </p:spPr>
        <p:txBody>
          <a:bodyPr>
            <a:noAutofit/>
          </a:bodyPr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" y="3856380"/>
            <a:ext cx="7920000" cy="2124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20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Tab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2000" y="1620000"/>
            <a:ext cx="7920000" cy="1080000"/>
          </a:xfrm>
        </p:spPr>
        <p:txBody>
          <a:bodyPr>
            <a:noAutofit/>
          </a:bodyPr>
          <a:lstStyle>
            <a:lvl1pPr>
              <a:defRPr sz="1600"/>
            </a:lvl1pPr>
            <a:lvl2pPr>
              <a:defRPr sz="1600"/>
            </a:lvl2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000" y="2835961"/>
            <a:ext cx="7920000" cy="3168000"/>
          </a:xfrm>
        </p:spPr>
        <p:txBody>
          <a:bodyPr>
            <a:noAutofit/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2001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620000"/>
            <a:ext cx="7920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2000" y="6336000"/>
            <a:ext cx="252000" cy="252000"/>
          </a:xfrm>
          <a:prstGeom prst="rect">
            <a:avLst/>
          </a:prstGeom>
          <a:solidFill>
            <a:schemeClr val="tx2"/>
          </a:solidFill>
        </p:spPr>
        <p:txBody>
          <a:bodyPr vert="horz" lIns="36000" tIns="36000" rIns="36000" bIns="36000" rtlCol="0" anchor="ctr" anchorCtr="1"/>
          <a:lstStyle>
            <a:lvl1pPr algn="r">
              <a:defRPr sz="900">
                <a:solidFill>
                  <a:schemeClr val="bg1"/>
                </a:solidFill>
              </a:defRPr>
            </a:lvl1pPr>
          </a:lstStyle>
          <a:p>
            <a:fld id="{C1B3EF10-4E29-4F0C-9AB6-355B3A7B01AB}" type="slidenum">
              <a:rPr lang="en-GB" smtClean="0"/>
              <a:pPr/>
              <a:t>‹#›</a:t>
            </a:fld>
            <a:endParaRPr lang="en-GB"/>
          </a:p>
        </p:txBody>
      </p:sp>
      <p:graphicFrame>
        <p:nvGraphicFramePr>
          <p:cNvPr id="8" name="Table 7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67435420"/>
              </p:ext>
            </p:extLst>
          </p:nvPr>
        </p:nvGraphicFramePr>
        <p:xfrm>
          <a:off x="993911" y="6336000"/>
          <a:ext cx="4187688" cy="228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958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8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Presentation</a:t>
                      </a:r>
                      <a:r>
                        <a:rPr lang="en-GB" sz="900" b="0" baseline="0" dirty="0">
                          <a:solidFill>
                            <a:schemeClr val="tx1"/>
                          </a:solidFill>
                        </a:rPr>
                        <a:t> title</a:t>
                      </a:r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fld id="{3F467EA6-A169-4466-ADAF-6BDEFED2FB9B}" type="datetime4">
                        <a:rPr lang="en-GB" sz="900" b="0" smtClean="0">
                          <a:solidFill>
                            <a:schemeClr val="tx1"/>
                          </a:solidFill>
                        </a:rPr>
                        <a:pPr algn="ctr"/>
                        <a:t>03 August 2017</a:t>
                      </a:fld>
                      <a:endParaRPr lang="en-GB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</a:rPr>
                        <a:t>Confidentiality level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0" name="Straight Connector 9"/>
          <p:cNvCxnSpPr/>
          <p:nvPr userDrawn="1"/>
        </p:nvCxnSpPr>
        <p:spPr>
          <a:xfrm>
            <a:off x="612000" y="1382400"/>
            <a:ext cx="7920000" cy="0"/>
          </a:xfrm>
          <a:prstGeom prst="line">
            <a:avLst/>
          </a:prstGeom>
          <a:ln w="762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2000" y="594000"/>
            <a:ext cx="540000" cy="29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5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94" r:id="rId4"/>
    <p:sldLayoutId id="2147483674" r:id="rId5"/>
    <p:sldLayoutId id="2147483676" r:id="rId6"/>
    <p:sldLayoutId id="2147483664" r:id="rId7"/>
    <p:sldLayoutId id="2147483677" r:id="rId8"/>
    <p:sldLayoutId id="2147483678" r:id="rId9"/>
    <p:sldLayoutId id="2147483679" r:id="rId10"/>
    <p:sldLayoutId id="2147483689" r:id="rId11"/>
    <p:sldLayoutId id="2147483690" r:id="rId12"/>
    <p:sldLayoutId id="2147483680" r:id="rId13"/>
    <p:sldLayoutId id="2147483681" r:id="rId14"/>
    <p:sldLayoutId id="2147483682" r:id="rId15"/>
    <p:sldLayoutId id="2147483683" r:id="rId16"/>
    <p:sldLayoutId id="2147483684" r:id="rId17"/>
    <p:sldLayoutId id="2147483685" r:id="rId18"/>
    <p:sldLayoutId id="2147483686" r:id="rId19"/>
    <p:sldLayoutId id="2147483688" r:id="rId20"/>
    <p:sldLayoutId id="2147483687" r:id="rId21"/>
    <p:sldLayoutId id="2147483691" r:id="rId2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IMP-RCM phase 2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6D47F-EEA1-4197-9ACA-DC0FBE1079DE}" type="datetime3">
              <a:rPr lang="en-US" smtClean="0"/>
              <a:pPr/>
              <a:t>3 August 2017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2096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br>
              <a:rPr lang="en-GB" dirty="0"/>
            </a:br>
            <a:r>
              <a:rPr lang="en-GB" b="1" dirty="0"/>
              <a:t>T1010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Created a toolkit to help parties share remote condition monitoring data</a:t>
            </a:r>
          </a:p>
          <a:p>
            <a:r>
              <a:rPr lang="en-GB" dirty="0"/>
              <a:t>Toolkit included:</a:t>
            </a:r>
          </a:p>
          <a:p>
            <a:pPr lvl="1"/>
            <a:r>
              <a:rPr lang="en-GB" dirty="0"/>
              <a:t>Document map and guidance on toolkit</a:t>
            </a:r>
          </a:p>
          <a:p>
            <a:pPr lvl="1"/>
            <a:r>
              <a:rPr lang="en-GB" dirty="0"/>
              <a:t>Business case tool</a:t>
            </a:r>
          </a:p>
          <a:p>
            <a:pPr lvl="1"/>
            <a:r>
              <a:rPr lang="en-GB" dirty="0"/>
              <a:t>Data architecture structure</a:t>
            </a:r>
          </a:p>
          <a:p>
            <a:pPr lvl="1"/>
            <a:r>
              <a:rPr lang="en-GB" dirty="0"/>
              <a:t>Process map and contract template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808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  <a:br>
              <a:rPr lang="en-GB" dirty="0"/>
            </a:br>
            <a:r>
              <a:rPr lang="en-GB" b="1" dirty="0"/>
              <a:t>IMP-RCM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T1010 SG suggested a supported implementation of the principles</a:t>
            </a:r>
          </a:p>
          <a:p>
            <a:pPr lvl="1"/>
            <a:r>
              <a:rPr lang="en-GB" dirty="0"/>
              <a:t>To avoid emergence closed systems</a:t>
            </a:r>
          </a:p>
          <a:p>
            <a:pPr lvl="1"/>
            <a:r>
              <a:rPr lang="en-GB" dirty="0"/>
              <a:t>To avoid lost value of T1010 investment</a:t>
            </a:r>
          </a:p>
          <a:p>
            <a:r>
              <a:rPr lang="en-GB" dirty="0"/>
              <a:t>IMP-RCM defined in Autumn 2016</a:t>
            </a:r>
          </a:p>
          <a:p>
            <a:r>
              <a:rPr lang="en-GB" dirty="0"/>
              <a:t>Crossrail and NWR Western Route agreed to work to T1010 principles</a:t>
            </a:r>
          </a:p>
          <a:p>
            <a:pPr lvl="1"/>
            <a:r>
              <a:rPr lang="en-GB" dirty="0"/>
              <a:t>Crossrail 345 trains will travel on NWR infrastructure with UGTM equipment</a:t>
            </a:r>
          </a:p>
          <a:p>
            <a:r>
              <a:rPr lang="en-GB" dirty="0"/>
              <a:t>Phase 1 spoke to parties and reviewed T1010 toolkit to create specification for the Phase 2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75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IMP-RCM Phase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Support the parties setting up a data interchange project, including using:</a:t>
            </a:r>
          </a:p>
          <a:p>
            <a:pPr lvl="1"/>
            <a:r>
              <a:rPr lang="en-GB" dirty="0"/>
              <a:t>Business case tool</a:t>
            </a:r>
          </a:p>
          <a:p>
            <a:pPr lvl="1"/>
            <a:r>
              <a:rPr lang="en-GB" dirty="0"/>
              <a:t>Template contracts</a:t>
            </a:r>
          </a:p>
          <a:p>
            <a:r>
              <a:rPr lang="en-GB" dirty="0"/>
              <a:t> Help parties to create a prototype Data Broker data interchange</a:t>
            </a:r>
          </a:p>
          <a:p>
            <a:pPr lvl="1"/>
            <a:r>
              <a:rPr lang="en-GB" dirty="0"/>
              <a:t>Demonstrating technical feasibility of data exchange using T1010 toolkit</a:t>
            </a:r>
          </a:p>
          <a:p>
            <a:pPr lvl="1"/>
            <a:r>
              <a:rPr lang="en-GB" b="1" dirty="0"/>
              <a:t>Developing a production-quality data broker is not in scope</a:t>
            </a:r>
          </a:p>
          <a:p>
            <a:r>
              <a:rPr lang="en-GB" dirty="0"/>
              <a:t>Creating guidance documentation to support future T1010 toolkit users</a:t>
            </a:r>
          </a:p>
          <a:p>
            <a:pPr lvl="1"/>
            <a:r>
              <a:rPr lang="en-GB" dirty="0"/>
              <a:t>Based on Crossrail-NWR case study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5106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esentation titl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esentation titl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Presentation titl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Introduction&amp;quot;&quot;/&gt;&lt;property id=&quot;20307&quot; value=&quot;281&quot;/&gt;&lt;/object&gt;&lt;object type=&quot;3&quot; unique_id=&quot;10008&quot;&gt;&lt;property id=&quot;20148&quot; value=&quot;5&quot;/&gt;&lt;property id=&quot;20300&quot; value=&quot;Slide 5 - &amp;quot;Heading with text block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Heading with bulleted text block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Heading with 2 columns of text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Heading, text and image/chart/object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Heading, text and image/chart/object&amp;quot;&quot;/&gt;&lt;property id=&quot;20307&quot; value=&quot;265&quot;/&gt;&lt;/object&gt;&lt;object type=&quot;3&quot; unique_id=&quot;10013&quot;&gt;&lt;property id=&quot;20148&quot; value=&quot;5&quot;/&gt;&lt;property id=&quot;20300&quot; value=&quot;Slide 10 - &amp;quot;Heading, text and image/chart/object&amp;quot;&quot;/&gt;&lt;property id=&quot;20307&quot; value=&quot;282&quot;/&gt;&lt;/object&gt;&lt;object type=&quot;3&quot; unique_id=&quot;10014&quot;&gt;&lt;property id=&quot;20148&quot; value=&quot;5&quot;/&gt;&lt;property id=&quot;20300&quot; value=&quot;Slide 11 - &amp;quot;Heading, text and image/chart/object&amp;quot;&quot;/&gt;&lt;property id=&quot;20307&quot; value=&quot;283&quot;/&gt;&lt;/object&gt;&lt;object type=&quot;3&quot; unique_id=&quot;10015&quot;&gt;&lt;property id=&quot;20148&quot; value=&quot;5&quot;/&gt;&lt;property id=&quot;20300&quot; value=&quot;Slide 12 - &amp;quot;Heading, small amount of text and table&amp;quot;&quot;/&gt;&lt;property id=&quot;20307&quot; value=&quot;266&quot;/&gt;&lt;/object&gt;&lt;object type=&quot;3&quot; unique_id=&quot;10016&quot;&gt;&lt;property id=&quot;20148&quot; value=&quot;5&quot;/&gt;&lt;property id=&quot;20300&quot; value=&quot;Slide 13 - &amp;quot;Heading, small amount of text and table&amp;quot;&quot;/&gt;&lt;property id=&quot;20307&quot; value=&quot;267&quot;/&gt;&lt;/object&gt;&lt;object type=&quot;3&quot; unique_id=&quot;10017&quot;&gt;&lt;property id=&quot;20148&quot; value=&quot;5&quot;/&gt;&lt;property id=&quot;20300&quot; value=&quot;Slide 14 - &amp;quot;Heading, intro text and 3 biographies&amp;quot;&quot;/&gt;&lt;property id=&quot;20307&quot; value=&quot;268&quot;/&gt;&lt;/object&gt;&lt;object type=&quot;3&quot; unique_id=&quot;10018&quot;&gt;&lt;property id=&quot;20148&quot; value=&quot;5&quot;/&gt;&lt;property id=&quot;20300&quot; value=&quot;Slide 15 - &amp;quot;Heading, intro text and 6 biographies&amp;quot;&quot;/&gt;&lt;property id=&quot;20307&quot; value=&quot;269&quot;/&gt;&lt;/object&gt;&lt;object type=&quot;3&quot; unique_id=&quot;10019&quot;&gt;&lt;property id=&quot;20148&quot; value=&quot;5&quot;/&gt;&lt;property id=&quot;20300&quot; value=&quot;Slide 16 - &amp;quot;Heading, subheading and text&amp;quot;&quot;/&gt;&lt;property id=&quot;20307&quot; value=&quot;270&quot;/&gt;&lt;/object&gt;&lt;object type=&quot;3&quot; unique_id=&quot;10020&quot;&gt;&lt;property id=&quot;20148&quot; value=&quot;5&quot;/&gt;&lt;property id=&quot;20300&quot; value=&quot;Slide 17 - &amp;quot;Heading, subheading and bulleted text&amp;quot;&quot;/&gt;&lt;property id=&quot;20307&quot; value=&quot;271&quot;/&gt;&lt;/object&gt;&lt;object type=&quot;3&quot; unique_id=&quot;10021&quot;&gt;&lt;property id=&quot;20148&quot; value=&quot;5&quot;/&gt;&lt;property id=&quot;20300&quot; value=&quot;Slide 18 - &amp;quot;Heading, subheading and 2 columns of text&amp;quot;&quot;/&gt;&lt;property id=&quot;20307&quot; value=&quot;272&quot;/&gt;&lt;/object&gt;&lt;object type=&quot;3&quot; unique_id=&quot;10022&quot;&gt;&lt;property id=&quot;20148&quot; value=&quot;5&quot;/&gt;&lt;property id=&quot;20300&quot; value=&quot;Slide 19 - &amp;quot;Heading, subheading and image/chart/object 1&amp;quot;&quot;/&gt;&lt;property id=&quot;20307&quot; value=&quot;273&quot;/&gt;&lt;/object&gt;&lt;object type=&quot;3&quot; unique_id=&quot;10023&quot;&gt;&lt;property id=&quot;20148&quot; value=&quot;5&quot;/&gt;&lt;property id=&quot;20300&quot; value=&quot;Slide 20 - &amp;quot;Heading, subheading and image/chart/object 2&amp;quot;&quot;/&gt;&lt;property id=&quot;20307&quot; value=&quot;274&quot;/&gt;&lt;/object&gt;&lt;object type=&quot;3&quot; unique_id=&quot;10024&quot;&gt;&lt;property id=&quot;20148&quot; value=&quot;5&quot;/&gt;&lt;property id=&quot;20300&quot; value=&quot;Slide 21 - &amp;quot;Heading, subheading, text and table&amp;quot;&quot;/&gt;&lt;property id=&quot;20307&quot; value=&quot;275&quot;/&gt;&lt;/object&gt;&lt;object type=&quot;3&quot; unique_id=&quot;10025&quot;&gt;&lt;property id=&quot;20148&quot; value=&quot;5&quot;/&gt;&lt;property id=&quot;20300&quot; value=&quot;Slide 22 - &amp;quot;Heading, subheading, text and table&amp;quot;&quot;/&gt;&lt;property id=&quot;20307&quot; value=&quot;276&quot;/&gt;&lt;/object&gt;&lt;object type=&quot;3&quot; unique_id=&quot;10026&quot;&gt;&lt;property id=&quot;20148&quot; value=&quot;5&quot;/&gt;&lt;property id=&quot;20300&quot; value=&quot;Slide 23&quot;/&gt;&lt;property id=&quot;20307&quot; value=&quot;277&quot;/&gt;&lt;/object&gt;&lt;object type=&quot;3&quot; unique_id=&quot;10027&quot;&gt;&lt;property id=&quot;20148&quot; value=&quot;5&quot;/&gt;&lt;property id=&quot;20300&quot; value=&quot;Slide 24 - &amp;quot;Divider slide&amp;quot;&quot;/&gt;&lt;property id=&quot;20307&quot; value=&quot;278&quot;/&gt;&lt;/object&gt;&lt;object type=&quot;3&quot; unique_id=&quot;10028&quot;&gt;&lt;property id=&quot;20148&quot; value=&quot;5&quot;/&gt;&lt;property id=&quot;20300&quot; value=&quot;Slide 25 - &amp;quot;Thank you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RSSB">
      <a:dk1>
        <a:sysClr val="windowText" lastClr="000000"/>
      </a:dk1>
      <a:lt1>
        <a:sysClr val="window" lastClr="FFFFFF"/>
      </a:lt1>
      <a:dk2>
        <a:srgbClr val="7FC31C"/>
      </a:dk2>
      <a:lt2>
        <a:srgbClr val="00879B"/>
      </a:lt2>
      <a:accent1>
        <a:srgbClr val="005EB8"/>
      </a:accent1>
      <a:accent2>
        <a:srgbClr val="141B4D"/>
      </a:accent2>
      <a:accent3>
        <a:srgbClr val="FF7500"/>
      </a:accent3>
      <a:accent4>
        <a:srgbClr val="5F259F"/>
      </a:accent4>
      <a:accent5>
        <a:srgbClr val="FFD100"/>
      </a:accent5>
      <a:accent6>
        <a:srgbClr val="EF3B24"/>
      </a:accent6>
      <a:hlink>
        <a:srgbClr val="00A5E1"/>
      </a:hlink>
      <a:folHlink>
        <a:srgbClr val="00B140"/>
      </a:folHlink>
    </a:clrScheme>
    <a:fontScheme name="RS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SSB 2015 blank template.potx" id="{6758B034-5FCC-4A41-BEE9-6A79EC3BFCC4}" vid="{0F445788-28B8-4DBA-AED8-407BD2E122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RSSB 2015 blank template</Template>
  <TotalTime>96</TotalTime>
  <Words>170</Words>
  <Application>Microsoft Office PowerPoint</Application>
  <PresentationFormat>On-screen Show (4:3)</PresentationFormat>
  <Paragraphs>30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IMP-RCM phase 2</vt:lpstr>
      <vt:lpstr>Background T1010</vt:lpstr>
      <vt:lpstr>Background IMP-RCM</vt:lpstr>
      <vt:lpstr>IMP-RCM Phase 2 </vt:lpstr>
    </vt:vector>
  </TitlesOfParts>
  <Company>RSSB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IMP-RCM phase 2</dc:title>
  <dc:creator>Ramsey Ross</dc:creator>
  <cp:lastModifiedBy>Matthew Riley</cp:lastModifiedBy>
  <cp:revision>4</cp:revision>
  <dcterms:created xsi:type="dcterms:W3CDTF">2017-08-02T09:37:18Z</dcterms:created>
  <dcterms:modified xsi:type="dcterms:W3CDTF">2017-08-03T14:42:06Z</dcterms:modified>
</cp:coreProperties>
</file>