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44"/>
    <a:srgbClr val="00B140"/>
    <a:srgbClr val="00968E"/>
    <a:srgbClr val="006272"/>
    <a:srgbClr val="00A5E1"/>
    <a:srgbClr val="141B4D"/>
    <a:srgbClr val="EF3B24"/>
    <a:srgbClr val="FF75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2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B462-98FC-4072-8633-C50B2CCEC85C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4B86-80E6-4D44-A160-807F12D09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1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22AFE-A276-42FB-A93A-B0F7F521EF17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689CC-6958-4F62-A2B0-6289660D9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26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89CC-6958-4F62-A2B0-6289660D9B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n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08000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894000" y="4608000"/>
            <a:ext cx="2250000" cy="2250000"/>
          </a:xfrm>
          <a:prstGeom prst="rect">
            <a:avLst/>
          </a:prstGeom>
          <a:solidFill>
            <a:srgbClr val="005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894000" y="2305226"/>
            <a:ext cx="2250000" cy="2250000"/>
          </a:xfrm>
          <a:prstGeom prst="rect">
            <a:avLst/>
          </a:prstGeom>
          <a:solidFill>
            <a:srgbClr val="009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0" y="4610452"/>
            <a:ext cx="3600000" cy="55554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125252"/>
            <a:ext cx="3601350" cy="2816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75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0000"/>
            <a:ext cx="1257333" cy="6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81720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2088000" cy="435133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4000" y="1620000"/>
            <a:ext cx="5688000" cy="4351338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84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ntro and 3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1080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835961"/>
            <a:ext cx="1080000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3320324" y="2835961"/>
            <a:ext cx="1080000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6012000" y="2835961"/>
            <a:ext cx="1080000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12000" y="4002985"/>
            <a:ext cx="2520000" cy="198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20324" y="4002985"/>
            <a:ext cx="2520000" cy="198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12000" y="4002985"/>
            <a:ext cx="2520000" cy="198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785039" y="3405810"/>
            <a:ext cx="1363610" cy="510554"/>
          </a:xfrm>
        </p:spPr>
        <p:txBody>
          <a:bodyPr anchor="b" anchorCtr="0"/>
          <a:lstStyle>
            <a:lvl1pPr marL="0" indent="0">
              <a:buFontTx/>
              <a:buNone/>
              <a:defRPr sz="14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4476714" y="3405810"/>
            <a:ext cx="1363610" cy="510554"/>
          </a:xfrm>
        </p:spPr>
        <p:txBody>
          <a:bodyPr anchor="b" anchorCtr="0"/>
          <a:lstStyle>
            <a:lvl1pPr marL="0" indent="0">
              <a:buFontTx/>
              <a:buNone/>
              <a:defRPr sz="14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7168390" y="3405810"/>
            <a:ext cx="1363610" cy="510554"/>
          </a:xfrm>
        </p:spPr>
        <p:txBody>
          <a:bodyPr anchor="b" anchorCtr="0"/>
          <a:lstStyle>
            <a:lvl1pPr marL="0" indent="0">
              <a:buFontTx/>
              <a:buNone/>
              <a:defRPr sz="14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22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ntro and 6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54010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600"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231791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3305588" y="2231791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5997600" y="2231791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591969" y="2231791"/>
            <a:ext cx="1636649" cy="180809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12000" y="3206359"/>
            <a:ext cx="883351" cy="842178"/>
          </a:xfrm>
        </p:spPr>
        <p:txBody>
          <a:bodyPr anchor="t" anchorCtr="0"/>
          <a:lstStyle>
            <a:lvl1pPr marL="0" indent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9"/>
          </p:nvPr>
        </p:nvSpPr>
        <p:spPr>
          <a:xfrm>
            <a:off x="612000" y="4166608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0"/>
          </p:nvPr>
        </p:nvSpPr>
        <p:spPr>
          <a:xfrm>
            <a:off x="3305588" y="4166608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21"/>
          </p:nvPr>
        </p:nvSpPr>
        <p:spPr>
          <a:xfrm>
            <a:off x="5997600" y="4166608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591969" y="4166608"/>
            <a:ext cx="1636649" cy="184325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612000" y="5141177"/>
            <a:ext cx="883351" cy="868682"/>
          </a:xfrm>
        </p:spPr>
        <p:txBody>
          <a:bodyPr anchor="t" anchorCtr="0"/>
          <a:lstStyle>
            <a:lvl1pPr marL="0" indent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284000" y="4166608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3305588" y="5141177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976800" y="4166608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27"/>
          </p:nvPr>
        </p:nvSpPr>
        <p:spPr>
          <a:xfrm>
            <a:off x="5997600" y="5141177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4284000" y="2231791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3305588" y="3206360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976800" y="2231791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31"/>
          </p:nvPr>
        </p:nvSpPr>
        <p:spPr>
          <a:xfrm>
            <a:off x="5997600" y="3206360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192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7918450" cy="4352400"/>
          </a:xfrm>
        </p:spPr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43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791845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537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388800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43225" y="1620000"/>
            <a:ext cx="388800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6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388800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3225" y="1620000"/>
            <a:ext cx="3888000" cy="4351338"/>
          </a:xfrm>
        </p:spPr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590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7918450" cy="2124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12000" y="3855600"/>
            <a:ext cx="7919225" cy="2124000"/>
          </a:xfrm>
        </p:spPr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818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rgbClr val="141B4D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1080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835961"/>
            <a:ext cx="7920000" cy="316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680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rgbClr val="141B4D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2088000" cy="435133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844000" y="1620000"/>
            <a:ext cx="5688000" cy="4351338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90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fixed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08000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0" y="4610452"/>
            <a:ext cx="3600000" cy="55554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125252"/>
            <a:ext cx="3601350" cy="2816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75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0000"/>
            <a:ext cx="1257333" cy="6984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6894000" y="4608000"/>
            <a:ext cx="2250000" cy="2250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916" t="-80923" r="-11380" b="-1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894000" y="2305226"/>
            <a:ext cx="2250000" cy="22500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56" b="-49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02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12775" y="450850"/>
            <a:ext cx="7920000" cy="5519738"/>
          </a:xfrm>
          <a:solidFill>
            <a:schemeClr val="bg1"/>
          </a:solidFill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40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  <a:lvl2pPr marL="0" indent="0">
              <a:buFontTx/>
              <a:buNone/>
              <a:defRPr sz="2400"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06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10452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909130" y="4610452"/>
            <a:ext cx="2250000" cy="2250000"/>
          </a:xfrm>
          <a:prstGeom prst="rect">
            <a:avLst/>
          </a:prstGeom>
          <a:solidFill>
            <a:srgbClr val="005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909130" y="2305226"/>
            <a:ext cx="2250000" cy="2250000"/>
          </a:xfrm>
          <a:prstGeom prst="rect">
            <a:avLst/>
          </a:prstGeom>
          <a:solidFill>
            <a:srgbClr val="009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329565" y="0"/>
            <a:ext cx="2250000" cy="2250000"/>
          </a:xfrm>
          <a:prstGeom prst="rect">
            <a:avLst/>
          </a:prstGeom>
          <a:solidFill>
            <a:srgbClr val="006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000" y="6336000"/>
            <a:ext cx="252000" cy="252000"/>
          </a:xfrm>
        </p:spPr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73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10452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909130" y="4610452"/>
            <a:ext cx="2250000" cy="2250000"/>
          </a:xfrm>
          <a:prstGeom prst="rect">
            <a:avLst/>
          </a:prstGeom>
          <a:solidFill>
            <a:srgbClr val="005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9144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2890226"/>
            <a:ext cx="7920000" cy="1080000"/>
          </a:xfrm>
        </p:spPr>
        <p:txBody>
          <a:bodyPr anchor="ctr" anchorCtr="1">
            <a:no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329565" y="0"/>
            <a:ext cx="2250000" cy="2250000"/>
          </a:xfrm>
          <a:prstGeom prst="rect">
            <a:avLst/>
          </a:prstGeom>
          <a:solidFill>
            <a:srgbClr val="006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4611757"/>
            <a:ext cx="4520870" cy="22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4659130" y="0"/>
            <a:ext cx="4500000" cy="2250000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12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add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08000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0" y="4610452"/>
            <a:ext cx="3600000" cy="55554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125252"/>
            <a:ext cx="3601350" cy="2816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75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0000"/>
            <a:ext cx="1257333" cy="698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894000" y="2305049"/>
            <a:ext cx="2250000" cy="225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6894000" y="4608513"/>
            <a:ext cx="2250000" cy="225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7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_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2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12775" y="3600000"/>
            <a:ext cx="1728000" cy="1728000"/>
          </a:xfrm>
          <a:solidFill>
            <a:srgbClr val="00968E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674800" y="3600000"/>
            <a:ext cx="1728000" cy="1728000"/>
          </a:xfrm>
          <a:solidFill>
            <a:srgbClr val="00B140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741200" y="3600000"/>
            <a:ext cx="1728000" cy="1728000"/>
          </a:xfrm>
          <a:solidFill>
            <a:schemeClr val="accent1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03225" y="3600000"/>
            <a:ext cx="1728000" cy="1728000"/>
          </a:xfrm>
          <a:solidFill>
            <a:srgbClr val="00A5E1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2" hasCustomPrompt="1"/>
          </p:nvPr>
        </p:nvSpPr>
        <p:spPr>
          <a:xfrm>
            <a:off x="6120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3" hasCustomPrompt="1"/>
          </p:nvPr>
        </p:nvSpPr>
        <p:spPr>
          <a:xfrm>
            <a:off x="26748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7412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5" hasCustomPrompt="1"/>
          </p:nvPr>
        </p:nvSpPr>
        <p:spPr>
          <a:xfrm>
            <a:off x="68040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35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7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15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3886200" cy="4351338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20000"/>
            <a:ext cx="3886200" cy="4351338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43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itle and image/chart/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2124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00" y="3856380"/>
            <a:ext cx="7920000" cy="2124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0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1080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835961"/>
            <a:ext cx="7920000" cy="316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00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817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620000"/>
            <a:ext cx="7920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000" y="6336000"/>
            <a:ext cx="252000" cy="252000"/>
          </a:xfrm>
          <a:prstGeom prst="rect">
            <a:avLst/>
          </a:prstGeom>
          <a:solidFill>
            <a:schemeClr val="tx2"/>
          </a:solidFill>
        </p:spPr>
        <p:txBody>
          <a:bodyPr vert="horz" lIns="36000" tIns="36000" rIns="36000" bIns="36000" rtlCol="0" anchor="ctr" anchorCtr="1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1B3EF10-4E29-4F0C-9AB6-355B3A7B01AB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67435420"/>
              </p:ext>
            </p:extLst>
          </p:nvPr>
        </p:nvGraphicFramePr>
        <p:xfrm>
          <a:off x="993911" y="6336000"/>
          <a:ext cx="4187688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Presentation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title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fld id="{3F467EA6-A169-4466-ADAF-6BDEFED2FB9B}" type="datetime4">
                        <a:rPr lang="en-GB" sz="900" b="0" smtClean="0">
                          <a:solidFill>
                            <a:schemeClr val="tx1"/>
                          </a:solidFill>
                        </a:rPr>
                        <a:pPr algn="ctr"/>
                        <a:t>03 August 2017</a:t>
                      </a:fld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Confidentiality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 userDrawn="1"/>
        </p:nvCxnSpPr>
        <p:spPr>
          <a:xfrm>
            <a:off x="612000" y="1382400"/>
            <a:ext cx="7920000" cy="0"/>
          </a:xfrm>
          <a:prstGeom prst="line">
            <a:avLst/>
          </a:prstGeom>
          <a:ln w="762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00" y="594000"/>
            <a:ext cx="540000" cy="29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5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94" r:id="rId4"/>
    <p:sldLayoutId id="2147483674" r:id="rId5"/>
    <p:sldLayoutId id="2147483676" r:id="rId6"/>
    <p:sldLayoutId id="2147483664" r:id="rId7"/>
    <p:sldLayoutId id="2147483677" r:id="rId8"/>
    <p:sldLayoutId id="2147483678" r:id="rId9"/>
    <p:sldLayoutId id="2147483679" r:id="rId10"/>
    <p:sldLayoutId id="2147483689" r:id="rId11"/>
    <p:sldLayoutId id="2147483690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  <p:sldLayoutId id="2147483688" r:id="rId20"/>
    <p:sldLayoutId id="2147483687" r:id="rId21"/>
    <p:sldLayoutId id="2147483691" r:id="rId2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IMP-RCM phase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D47F-EEA1-4197-9ACA-DC0FBE1079DE}" type="datetime3">
              <a:rPr lang="en-US" smtClean="0"/>
              <a:pPr/>
              <a:t>3 August 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09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br>
              <a:rPr lang="en-GB" dirty="0"/>
            </a:br>
            <a:r>
              <a:rPr lang="en-GB" b="1" dirty="0"/>
              <a:t>T1010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Created a toolkit to help parties share remote condition monitoring data</a:t>
            </a:r>
          </a:p>
          <a:p>
            <a:r>
              <a:rPr lang="en-GB" dirty="0"/>
              <a:t>Toolkit included:</a:t>
            </a:r>
          </a:p>
          <a:p>
            <a:pPr lvl="1"/>
            <a:r>
              <a:rPr lang="en-GB" dirty="0"/>
              <a:t>Document map and guidance on toolkit</a:t>
            </a:r>
          </a:p>
          <a:p>
            <a:pPr lvl="1"/>
            <a:r>
              <a:rPr lang="en-GB" dirty="0"/>
              <a:t>Business case tool</a:t>
            </a:r>
          </a:p>
          <a:p>
            <a:pPr lvl="1"/>
            <a:r>
              <a:rPr lang="en-GB" dirty="0"/>
              <a:t>Data architecture structure</a:t>
            </a:r>
          </a:p>
          <a:p>
            <a:pPr lvl="1"/>
            <a:r>
              <a:rPr lang="en-GB" dirty="0"/>
              <a:t>Process map and contract template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0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br>
              <a:rPr lang="en-GB" dirty="0"/>
            </a:br>
            <a:r>
              <a:rPr lang="en-GB" b="1" dirty="0"/>
              <a:t>IMP-RCM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T1010 SG suggested a supported implementation of the principles</a:t>
            </a:r>
          </a:p>
          <a:p>
            <a:pPr lvl="1"/>
            <a:r>
              <a:rPr lang="en-GB" dirty="0"/>
              <a:t>To avoid emergence closed systems</a:t>
            </a:r>
          </a:p>
          <a:p>
            <a:pPr lvl="1"/>
            <a:r>
              <a:rPr lang="en-GB" dirty="0"/>
              <a:t>To avoid lost value of T1010 investment</a:t>
            </a:r>
          </a:p>
          <a:p>
            <a:r>
              <a:rPr lang="en-GB" dirty="0"/>
              <a:t>IMP-RCM defined in Autumn 2016</a:t>
            </a:r>
          </a:p>
          <a:p>
            <a:r>
              <a:rPr lang="en-GB" dirty="0"/>
              <a:t>Crossrail and NWR Western Route agreed to work to T1010 principles</a:t>
            </a:r>
          </a:p>
          <a:p>
            <a:pPr lvl="1"/>
            <a:r>
              <a:rPr lang="en-GB" dirty="0"/>
              <a:t>Crossrail 345 trains will travel on NWR infrastructure with UGTM equipment</a:t>
            </a:r>
          </a:p>
          <a:p>
            <a:r>
              <a:rPr lang="en-GB" dirty="0"/>
              <a:t>Phase 1 spoke to parties and reviewed T1010 toolkit to create specification for the Phase 2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75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IMP-RCM Phase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 the parties setting up a data interchange project, including using:</a:t>
            </a:r>
          </a:p>
          <a:p>
            <a:pPr lvl="1"/>
            <a:r>
              <a:rPr lang="en-GB" dirty="0"/>
              <a:t>Business case tool</a:t>
            </a:r>
          </a:p>
          <a:p>
            <a:pPr lvl="1"/>
            <a:r>
              <a:rPr lang="en-GB" dirty="0"/>
              <a:t>Template contracts</a:t>
            </a:r>
          </a:p>
          <a:p>
            <a:r>
              <a:rPr lang="en-GB" dirty="0"/>
              <a:t> Help parties to create a prototype Data Broker data interchange</a:t>
            </a:r>
          </a:p>
          <a:p>
            <a:pPr lvl="1"/>
            <a:r>
              <a:rPr lang="en-GB" dirty="0"/>
              <a:t>Demonstrating technical feasibility of data exchange using T1010 toolkit</a:t>
            </a:r>
          </a:p>
          <a:p>
            <a:pPr lvl="1"/>
            <a:r>
              <a:rPr lang="en-GB" b="1" dirty="0"/>
              <a:t>Developing a production-quality data broker is not in scope</a:t>
            </a:r>
          </a:p>
          <a:p>
            <a:r>
              <a:rPr lang="en-GB" dirty="0"/>
              <a:t>Creating guidance documentation to support future T1010 toolkit users</a:t>
            </a:r>
          </a:p>
          <a:p>
            <a:pPr lvl="1"/>
            <a:r>
              <a:rPr lang="en-GB" dirty="0"/>
              <a:t>Based on Crossrail-NWR case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06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entation titl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resentation titl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281&quot;/&gt;&lt;/object&gt;&lt;object type=&quot;3&quot; unique_id=&quot;10008&quot;&gt;&lt;property id=&quot;20148&quot; value=&quot;5&quot;/&gt;&lt;property id=&quot;20300&quot; value=&quot;Slide 5 - &amp;quot;Heading with text block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Heading with bulleted text block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Heading with 2 columns of text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Heading, text and image/chart/object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ading, text and image/chart/object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ading, text and image/chart/object&amp;quot;&quot;/&gt;&lt;property id=&quot;20307&quot; value=&quot;282&quot;/&gt;&lt;/object&gt;&lt;object type=&quot;3&quot; unique_id=&quot;10014&quot;&gt;&lt;property id=&quot;20148&quot; value=&quot;5&quot;/&gt;&lt;property id=&quot;20300&quot; value=&quot;Slide 11 - &amp;quot;Heading, text and image/chart/object&amp;quot;&quot;/&gt;&lt;property id=&quot;20307&quot; value=&quot;283&quot;/&gt;&lt;/object&gt;&lt;object type=&quot;3&quot; unique_id=&quot;10015&quot;&gt;&lt;property id=&quot;20148&quot; value=&quot;5&quot;/&gt;&lt;property id=&quot;20300&quot; value=&quot;Slide 12 - &amp;quot;Heading, small amount of text and table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Heading, small amount of text and table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Heading, intro text and 3 biographies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Heading, intro text and 6 biographies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Heading, subheading and text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Heading, subheading and bulleted text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Heading, subheading and 2 columns of text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Heading, subheading and image/chart/object 1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Heading, subheading and image/chart/object 2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Heading, subheading, text and table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Heading, subheading, text and table&amp;quot;&quot;/&gt;&lt;property id=&quot;20307&quot; value=&quot;276&quot;/&gt;&lt;/object&gt;&lt;object type=&quot;3&quot; unique_id=&quot;10026&quot;&gt;&lt;property id=&quot;20148&quot; value=&quot;5&quot;/&gt;&lt;property id=&quot;20300&quot; value=&quot;Slide 23&quot;/&gt;&lt;property id=&quot;20307&quot; value=&quot;277&quot;/&gt;&lt;/object&gt;&lt;object type=&quot;3&quot; unique_id=&quot;10027&quot;&gt;&lt;property id=&quot;20148&quot; value=&quot;5&quot;/&gt;&lt;property id=&quot;20300&quot; value=&quot;Slide 24 - &amp;quot;Divider slide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Thank you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RSSB">
      <a:dk1>
        <a:sysClr val="windowText" lastClr="000000"/>
      </a:dk1>
      <a:lt1>
        <a:sysClr val="window" lastClr="FFFFFF"/>
      </a:lt1>
      <a:dk2>
        <a:srgbClr val="7FC31C"/>
      </a:dk2>
      <a:lt2>
        <a:srgbClr val="00879B"/>
      </a:lt2>
      <a:accent1>
        <a:srgbClr val="005EB8"/>
      </a:accent1>
      <a:accent2>
        <a:srgbClr val="141B4D"/>
      </a:accent2>
      <a:accent3>
        <a:srgbClr val="FF7500"/>
      </a:accent3>
      <a:accent4>
        <a:srgbClr val="5F259F"/>
      </a:accent4>
      <a:accent5>
        <a:srgbClr val="FFD100"/>
      </a:accent5>
      <a:accent6>
        <a:srgbClr val="EF3B24"/>
      </a:accent6>
      <a:hlink>
        <a:srgbClr val="00A5E1"/>
      </a:hlink>
      <a:folHlink>
        <a:srgbClr val="00B140"/>
      </a:folHlink>
    </a:clrScheme>
    <a:fontScheme name="RSS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SSB 2015 blank template.potx" id="{6758B034-5FCC-4A41-BEE9-6A79EC3BFCC4}" vid="{0F445788-28B8-4DBA-AED8-407BD2E122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RSSB 2015 blank template</Template>
  <TotalTime>96</TotalTime>
  <Words>170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IMP-RCM phase 2</vt:lpstr>
      <vt:lpstr>Background T1010</vt:lpstr>
      <vt:lpstr>Background IMP-RCM</vt:lpstr>
      <vt:lpstr>IMP-RCM Phase 2 </vt:lpstr>
    </vt:vector>
  </TitlesOfParts>
  <Company>RSSB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IMP-RCM phase 2</dc:title>
  <dc:creator>Ramsey Ross</dc:creator>
  <cp:lastModifiedBy>Matthew Riley</cp:lastModifiedBy>
  <cp:revision>4</cp:revision>
  <dcterms:created xsi:type="dcterms:W3CDTF">2017-08-02T09:37:18Z</dcterms:created>
  <dcterms:modified xsi:type="dcterms:W3CDTF">2017-08-03T14:42:06Z</dcterms:modified>
</cp:coreProperties>
</file>