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5" r:id="rId2"/>
  </p:sldMasterIdLst>
  <p:sldIdLst>
    <p:sldId id="269" r:id="rId3"/>
    <p:sldId id="262" r:id="rId4"/>
    <p:sldId id="265" r:id="rId5"/>
    <p:sldId id="267" r:id="rId6"/>
    <p:sldId id="268" r:id="rId7"/>
    <p:sldId id="272" r:id="rId8"/>
    <p:sldId id="257"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ie Horrell" initials="KH" lastIdx="9" clrIdx="0">
    <p:extLst>
      <p:ext uri="{19B8F6BF-5375-455C-9EA6-DF929625EA0E}">
        <p15:presenceInfo xmlns:p15="http://schemas.microsoft.com/office/powerpoint/2012/main" userId="S-1-5-21-1291801583-3546313967-1952226342-348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8080"/>
    <a:srgbClr val="DBEEF4"/>
    <a:srgbClr val="009999"/>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90" y="6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Master" Target="../slideMasters/slideMaster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27" name="0DA58A3B-FB4B-4D9D-8333-5E82CB19231E" descr="D34ACBEC-EBFE-420E-829F-EB3EE849D64B"/>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3237" y="6115574"/>
            <a:ext cx="8953478" cy="8347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p:nvPr userDrawn="1"/>
        </p:nvSpPr>
        <p:spPr>
          <a:xfrm>
            <a:off x="0" y="1418255"/>
            <a:ext cx="9144000" cy="4767943"/>
          </a:xfrm>
          <a:prstGeom prst="rect">
            <a:avLst/>
          </a:prstGeom>
          <a:solidFill>
            <a:srgbClr val="00B8B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solidFill>
                  <a:srgbClr val="00B8B3"/>
                </a:solidFill>
              </a:ln>
              <a:solidFill>
                <a:prstClr val="white"/>
              </a:solidFill>
            </a:endParaRPr>
          </a:p>
        </p:txBody>
      </p:sp>
      <p:sp>
        <p:nvSpPr>
          <p:cNvPr id="2" name="Title 1"/>
          <p:cNvSpPr>
            <a:spLocks noGrp="1"/>
          </p:cNvSpPr>
          <p:nvPr>
            <p:ph type="ctrTitle" hasCustomPrompt="1"/>
          </p:nvPr>
        </p:nvSpPr>
        <p:spPr>
          <a:xfrm>
            <a:off x="1143000" y="1122363"/>
            <a:ext cx="6858000" cy="2387600"/>
          </a:xfrm>
          <a:prstGeom prst="rect">
            <a:avLst/>
          </a:prstGeom>
        </p:spPr>
        <p:txBody>
          <a:bodyPr anchor="b">
            <a:normAutofit/>
          </a:bodyPr>
          <a:lstStyle>
            <a:lvl1pPr algn="l">
              <a:defRPr sz="4000">
                <a:solidFill>
                  <a:schemeClr val="bg1"/>
                </a:solidFill>
                <a:latin typeface="Arial" panose="020B0604020202020204" pitchFamily="34" charset="0"/>
                <a:cs typeface="Arial" panose="020B0604020202020204" pitchFamily="34" charset="0"/>
              </a:defRPr>
            </a:lvl1pPr>
          </a:lstStyle>
          <a:p>
            <a:r>
              <a:rPr lang="en-US" dirty="0"/>
              <a:t>Click to edit Master </a:t>
            </a:r>
            <a:br>
              <a:rPr lang="en-US" dirty="0"/>
            </a:br>
            <a:r>
              <a:rPr lang="en-US" dirty="0"/>
              <a:t>title style</a:t>
            </a:r>
          </a:p>
        </p:txBody>
      </p:sp>
      <p:sp>
        <p:nvSpPr>
          <p:cNvPr id="3" name="Subtitle 2"/>
          <p:cNvSpPr>
            <a:spLocks noGrp="1"/>
          </p:cNvSpPr>
          <p:nvPr>
            <p:ph type="subTitle" idx="1"/>
          </p:nvPr>
        </p:nvSpPr>
        <p:spPr>
          <a:xfrm>
            <a:off x="1143000" y="3602038"/>
            <a:ext cx="6858000" cy="1655762"/>
          </a:xfrm>
        </p:spPr>
        <p:txBody>
          <a:bodyPr/>
          <a:lstStyle>
            <a:lvl1pPr marL="0" indent="0" algn="l">
              <a:buNone/>
              <a:defRPr sz="240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endParaRPr lang="en-US" dirty="0"/>
          </a:p>
          <a:p>
            <a:r>
              <a:rPr lang="en-US" dirty="0"/>
              <a:t>Click to edit Master subtitle style</a:t>
            </a:r>
          </a:p>
        </p:txBody>
      </p:sp>
      <p:pic>
        <p:nvPicPr>
          <p:cNvPr id="1026" name="Picture 2" descr="\\nwlondon.local\csu\Communications\14. Logos, images and photos\Logos\Health and care partnership\Health and care partnership.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474785" y="334512"/>
            <a:ext cx="3527724" cy="7144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46707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780AE1B-6916-457F-B48F-333F54F2DF6D}" type="datetime1">
              <a:rPr lang="en-US" smtClean="0">
                <a:solidFill>
                  <a:prstClr val="black">
                    <a:tint val="75000"/>
                  </a:prstClr>
                </a:solidFill>
              </a:rPr>
              <a:pPr/>
              <a:t>3/22/2021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0021B7C-CB2B-458B-9E44-8FD595667636}" type="slidenum">
              <a:rPr lang="en-US" smtClean="0">
                <a:solidFill>
                  <a:prstClr val="black">
                    <a:tint val="75000"/>
                  </a:prstClr>
                </a:solidFill>
              </a:rPr>
              <a:pPr/>
              <a:t>‹#›</a:t>
            </a:fld>
            <a:endParaRPr lang="en-US" dirty="0">
              <a:solidFill>
                <a:prstClr val="black">
                  <a:tint val="75000"/>
                </a:prstClr>
              </a:solidFill>
            </a:endParaRPr>
          </a:p>
        </p:txBody>
      </p:sp>
      <p:sp>
        <p:nvSpPr>
          <p:cNvPr id="8" name="Rectangle 7"/>
          <p:cNvSpPr/>
          <p:nvPr userDrawn="1"/>
        </p:nvSpPr>
        <p:spPr>
          <a:xfrm>
            <a:off x="0" y="1122363"/>
            <a:ext cx="9144000" cy="5735637"/>
          </a:xfrm>
          <a:prstGeom prst="rect">
            <a:avLst/>
          </a:prstGeom>
          <a:solidFill>
            <a:srgbClr val="00B8B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solidFill>
                  <a:srgbClr val="00B8B3"/>
                </a:solidFill>
              </a:ln>
              <a:solidFill>
                <a:prstClr val="white"/>
              </a:solidFill>
            </a:endParaRPr>
          </a:p>
        </p:txBody>
      </p:sp>
      <p:sp>
        <p:nvSpPr>
          <p:cNvPr id="9" name="Title 1"/>
          <p:cNvSpPr>
            <a:spLocks noGrp="1"/>
          </p:cNvSpPr>
          <p:nvPr>
            <p:ph type="ctrTitle" hasCustomPrompt="1"/>
          </p:nvPr>
        </p:nvSpPr>
        <p:spPr>
          <a:xfrm>
            <a:off x="1143000" y="1122363"/>
            <a:ext cx="6858000" cy="2387600"/>
          </a:xfrm>
          <a:prstGeom prst="rect">
            <a:avLst/>
          </a:prstGeom>
        </p:spPr>
        <p:txBody>
          <a:bodyPr anchor="b">
            <a:normAutofit/>
          </a:bodyPr>
          <a:lstStyle>
            <a:lvl1pPr algn="l">
              <a:defRPr sz="4000">
                <a:solidFill>
                  <a:schemeClr val="bg1"/>
                </a:solidFill>
                <a:latin typeface="Arial" panose="020B0604020202020204" pitchFamily="34" charset="0"/>
                <a:cs typeface="Arial" panose="020B0604020202020204" pitchFamily="34" charset="0"/>
              </a:defRPr>
            </a:lvl1pPr>
          </a:lstStyle>
          <a:p>
            <a:r>
              <a:rPr lang="en-US" dirty="0"/>
              <a:t>Click to edit Master </a:t>
            </a:r>
            <a:br>
              <a:rPr lang="en-US" dirty="0"/>
            </a:br>
            <a:r>
              <a:rPr lang="en-US" dirty="0"/>
              <a:t>title style</a:t>
            </a:r>
          </a:p>
        </p:txBody>
      </p:sp>
      <p:sp>
        <p:nvSpPr>
          <p:cNvPr id="10" name="Subtitle 2"/>
          <p:cNvSpPr>
            <a:spLocks noGrp="1"/>
          </p:cNvSpPr>
          <p:nvPr>
            <p:ph type="subTitle" idx="13"/>
          </p:nvPr>
        </p:nvSpPr>
        <p:spPr>
          <a:xfrm>
            <a:off x="1143000" y="3602038"/>
            <a:ext cx="6858000" cy="1655762"/>
          </a:xfrm>
        </p:spPr>
        <p:txBody>
          <a:bodyPr/>
          <a:lstStyle>
            <a:lvl1pPr marL="0" indent="0" algn="l">
              <a:buNone/>
              <a:defRPr sz="240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endParaRPr lang="en-US" dirty="0"/>
          </a:p>
          <a:p>
            <a:r>
              <a:rPr lang="en-US" dirty="0"/>
              <a:t>Click to edit Master subtitle style</a:t>
            </a:r>
          </a:p>
        </p:txBody>
      </p:sp>
      <p:pic>
        <p:nvPicPr>
          <p:cNvPr id="12" name="Picture 2" descr="\\nwlondon.local\csu\Communications\14. Logos, images and photos\Logos\Health and care partnership\Health and care partnership.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860032" y="191386"/>
            <a:ext cx="4142477" cy="8361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8812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6992" y="599387"/>
            <a:ext cx="7886700" cy="277682"/>
          </a:xfrm>
          <a:prstGeom prst="rect">
            <a:avLst/>
          </a:prstGeom>
        </p:spPr>
        <p:txBody>
          <a:bodyPr anchor="b">
            <a:noAutofit/>
          </a:bodyPr>
          <a:lstStyle>
            <a:lvl1pPr>
              <a:defRPr sz="4000">
                <a:solidFill>
                  <a:srgbClr val="00B8B3"/>
                </a:solidFill>
                <a:latin typeface="Arial" panose="020B0604020202020204" pitchFamily="34" charset="0"/>
                <a:cs typeface="Arial" panose="020B0604020202020204" pitchFamily="34" charset="0"/>
              </a:defRPr>
            </a:lvl1pPr>
          </a:lstStyle>
          <a:p>
            <a:r>
              <a:rPr lang="en-US" dirty="0"/>
              <a:t>Click to edit Master title style</a:t>
            </a:r>
          </a:p>
        </p:txBody>
      </p:sp>
      <p:cxnSp>
        <p:nvCxnSpPr>
          <p:cNvPr id="9" name="Straight Connector 8"/>
          <p:cNvCxnSpPr/>
          <p:nvPr userDrawn="1"/>
        </p:nvCxnSpPr>
        <p:spPr>
          <a:xfrm>
            <a:off x="0" y="6300420"/>
            <a:ext cx="9144000" cy="0"/>
          </a:xfrm>
          <a:prstGeom prst="line">
            <a:avLst/>
          </a:prstGeom>
          <a:ln w="38100">
            <a:solidFill>
              <a:srgbClr val="00B8B3"/>
            </a:solidFill>
          </a:ln>
        </p:spPr>
        <p:style>
          <a:lnRef idx="1">
            <a:schemeClr val="accent1"/>
          </a:lnRef>
          <a:fillRef idx="0">
            <a:schemeClr val="accent1"/>
          </a:fillRef>
          <a:effectRef idx="0">
            <a:schemeClr val="accent1"/>
          </a:effectRef>
          <a:fontRef idx="minor">
            <a:schemeClr val="tx1"/>
          </a:fontRef>
        </p:style>
      </p:cxnSp>
      <p:sp>
        <p:nvSpPr>
          <p:cNvPr id="19" name="Text Placeholder 2"/>
          <p:cNvSpPr>
            <a:spLocks noGrp="1"/>
          </p:cNvSpPr>
          <p:nvPr>
            <p:ph idx="13" hasCustomPrompt="1"/>
          </p:nvPr>
        </p:nvSpPr>
        <p:spPr>
          <a:xfrm>
            <a:off x="628651" y="1181815"/>
            <a:ext cx="7886700" cy="4351338"/>
          </a:xfrm>
          <a:prstGeom prst="rect">
            <a:avLst/>
          </a:prstGeom>
        </p:spPr>
        <p:txBody>
          <a:bodyPr vert="horz" lIns="91440" tIns="45720" rIns="91440" bIns="45720" rtlCol="0">
            <a:normAutofit/>
          </a:bodyPr>
          <a:lstStyle>
            <a:lvl1pP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Date Placeholder 19"/>
          <p:cNvSpPr>
            <a:spLocks noGrp="1"/>
          </p:cNvSpPr>
          <p:nvPr>
            <p:ph type="dt" sz="half" idx="14"/>
          </p:nvPr>
        </p:nvSpPr>
        <p:spPr>
          <a:xfrm>
            <a:off x="343771" y="6428160"/>
            <a:ext cx="2057400" cy="365125"/>
          </a:xfrm>
        </p:spPr>
        <p:txBody>
          <a:bodyPr/>
          <a:lstStyle/>
          <a:p>
            <a:fld id="{DD408C29-C099-49AC-8E2F-B97DA0454236}" type="datetime1">
              <a:rPr lang="en-US" smtClean="0">
                <a:solidFill>
                  <a:prstClr val="black">
                    <a:tint val="75000"/>
                  </a:prstClr>
                </a:solidFill>
              </a:rPr>
              <a:pPr/>
              <a:t>3/22/2021</a:t>
            </a:fld>
            <a:endParaRPr lang="en-US" dirty="0">
              <a:solidFill>
                <a:prstClr val="black">
                  <a:tint val="75000"/>
                </a:prstClr>
              </a:solidFill>
            </a:endParaRPr>
          </a:p>
        </p:txBody>
      </p:sp>
      <p:sp>
        <p:nvSpPr>
          <p:cNvPr id="21" name="Footer Placeholder 20"/>
          <p:cNvSpPr>
            <a:spLocks noGrp="1"/>
          </p:cNvSpPr>
          <p:nvPr>
            <p:ph type="ftr" sz="quarter" idx="15"/>
          </p:nvPr>
        </p:nvSpPr>
        <p:spPr>
          <a:xfrm>
            <a:off x="3028950" y="6428160"/>
            <a:ext cx="3086100" cy="365125"/>
          </a:xfrm>
        </p:spPr>
        <p:txBody>
          <a:bodyPr/>
          <a:lstStyle/>
          <a:p>
            <a:endParaRPr lang="en-US" dirty="0">
              <a:solidFill>
                <a:prstClr val="black">
                  <a:tint val="75000"/>
                </a:prstClr>
              </a:solidFill>
            </a:endParaRPr>
          </a:p>
        </p:txBody>
      </p:sp>
      <p:sp>
        <p:nvSpPr>
          <p:cNvPr id="22" name="Slide Number Placeholder 21"/>
          <p:cNvSpPr>
            <a:spLocks noGrp="1"/>
          </p:cNvSpPr>
          <p:nvPr>
            <p:ph type="sldNum" sz="quarter" idx="16"/>
          </p:nvPr>
        </p:nvSpPr>
        <p:spPr>
          <a:xfrm>
            <a:off x="6771696" y="6508966"/>
            <a:ext cx="2057400" cy="365125"/>
          </a:xfrm>
        </p:spPr>
        <p:txBody>
          <a:bodyPr/>
          <a:lstStyle/>
          <a:p>
            <a:fld id="{10021B7C-CB2B-458B-9E44-8FD595667636}" type="slidenum">
              <a:rPr lang="en-US" smtClean="0">
                <a:solidFill>
                  <a:prstClr val="black">
                    <a:tint val="75000"/>
                  </a:prstClr>
                </a:solidFill>
              </a:rPr>
              <a:pPr/>
              <a:t>‹#›</a:t>
            </a:fld>
            <a:endParaRPr lang="en-US" dirty="0">
              <a:solidFill>
                <a:prstClr val="black">
                  <a:tint val="75000"/>
                </a:prstClr>
              </a:solidFill>
            </a:endParaRPr>
          </a:p>
        </p:txBody>
      </p:sp>
      <p:sp>
        <p:nvSpPr>
          <p:cNvPr id="23" name="Rectangle 22"/>
          <p:cNvSpPr/>
          <p:nvPr userDrawn="1"/>
        </p:nvSpPr>
        <p:spPr>
          <a:xfrm>
            <a:off x="600918" y="6356352"/>
            <a:ext cx="1456482" cy="3651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solidFill>
                  <a:prstClr val="white"/>
                </a:solidFill>
              </a:ln>
              <a:solidFill>
                <a:prstClr val="white"/>
              </a:solidFill>
            </a:endParaRPr>
          </a:p>
        </p:txBody>
      </p:sp>
      <p:sp>
        <p:nvSpPr>
          <p:cNvPr id="24" name="Rectangle 23"/>
          <p:cNvSpPr/>
          <p:nvPr userDrawn="1"/>
        </p:nvSpPr>
        <p:spPr>
          <a:xfrm>
            <a:off x="4860851" y="6360215"/>
            <a:ext cx="1456482" cy="3651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solidFill>
                  <a:prstClr val="white"/>
                </a:solidFill>
              </a:ln>
              <a:solidFill>
                <a:prstClr val="white"/>
              </a:solidFill>
            </a:endParaRPr>
          </a:p>
        </p:txBody>
      </p:sp>
      <p:pic>
        <p:nvPicPr>
          <p:cNvPr id="11" name="Picture 2" descr="\\nwlondon.local\csu\Communications\14. Logos, images and photos\Logos\Health and care partnership\Health and care partnership.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532347" y="6370794"/>
            <a:ext cx="2280328" cy="4618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1444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3082" name="Picture 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66249" y="2875234"/>
            <a:ext cx="1956088" cy="32555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23" name="Date Placeholder 22"/>
          <p:cNvSpPr>
            <a:spLocks noGrp="1"/>
          </p:cNvSpPr>
          <p:nvPr>
            <p:ph type="dt" sz="half" idx="12"/>
          </p:nvPr>
        </p:nvSpPr>
        <p:spPr/>
        <p:txBody>
          <a:bodyPr/>
          <a:lstStyle/>
          <a:p>
            <a:fld id="{F487A24F-E239-4FEE-88BC-FDE143E9F7C6}" type="datetime1">
              <a:rPr lang="en-US" smtClean="0">
                <a:solidFill>
                  <a:prstClr val="black">
                    <a:tint val="75000"/>
                  </a:prstClr>
                </a:solidFill>
              </a:rPr>
              <a:pPr/>
              <a:t>3/22/2021</a:t>
            </a:fld>
            <a:endParaRPr lang="en-US" dirty="0">
              <a:solidFill>
                <a:prstClr val="black">
                  <a:tint val="75000"/>
                </a:prstClr>
              </a:solidFill>
            </a:endParaRPr>
          </a:p>
        </p:txBody>
      </p:sp>
      <p:sp>
        <p:nvSpPr>
          <p:cNvPr id="25" name="Rectangle 24"/>
          <p:cNvSpPr/>
          <p:nvPr userDrawn="1"/>
        </p:nvSpPr>
        <p:spPr>
          <a:xfrm>
            <a:off x="600918" y="6356352"/>
            <a:ext cx="1456482" cy="3651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solidFill>
                  <a:prstClr val="white"/>
                </a:solidFill>
              </a:ln>
              <a:solidFill>
                <a:prstClr val="white"/>
              </a:solidFill>
            </a:endParaRPr>
          </a:p>
        </p:txBody>
      </p:sp>
      <p:sp>
        <p:nvSpPr>
          <p:cNvPr id="26" name="Rectangle 25"/>
          <p:cNvSpPr/>
          <p:nvPr userDrawn="1"/>
        </p:nvSpPr>
        <p:spPr>
          <a:xfrm>
            <a:off x="5705750" y="6372574"/>
            <a:ext cx="1456482" cy="3651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solidFill>
                  <a:prstClr val="white"/>
                </a:solidFill>
              </a:ln>
              <a:solidFill>
                <a:prstClr val="white"/>
              </a:solidFill>
            </a:endParaRPr>
          </a:p>
        </p:txBody>
      </p:sp>
      <p:pic>
        <p:nvPicPr>
          <p:cNvPr id="3075"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3851" y="2720066"/>
            <a:ext cx="4236336" cy="1029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19518" y="3653934"/>
            <a:ext cx="4489311" cy="11443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8" name="Picture 6"/>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342750" y="72845"/>
            <a:ext cx="4622098" cy="259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80" name="Picture 8"/>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27521" y="4731157"/>
            <a:ext cx="3273306" cy="1204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81" name="Picture 9"/>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5111355" y="2824899"/>
            <a:ext cx="2050878" cy="357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22" name="Straight Connector 21"/>
          <p:cNvCxnSpPr/>
          <p:nvPr userDrawn="1"/>
        </p:nvCxnSpPr>
        <p:spPr>
          <a:xfrm>
            <a:off x="7081069" y="2816511"/>
            <a:ext cx="0" cy="3679983"/>
          </a:xfrm>
          <a:prstGeom prst="line">
            <a:avLst/>
          </a:prstGeom>
        </p:spPr>
        <p:style>
          <a:lnRef idx="1">
            <a:schemeClr val="dk1"/>
          </a:lnRef>
          <a:fillRef idx="0">
            <a:schemeClr val="dk1"/>
          </a:fillRef>
          <a:effectRef idx="0">
            <a:schemeClr val="dk1"/>
          </a:effectRef>
          <a:fontRef idx="minor">
            <a:schemeClr val="tx1"/>
          </a:fontRef>
        </p:style>
      </p:cxnSp>
      <p:pic>
        <p:nvPicPr>
          <p:cNvPr id="3083" name="Picture 11"/>
          <p:cNvPicPr>
            <a:picLocks noChangeAspect="1" noChangeArrowheads="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7654448" y="1978237"/>
            <a:ext cx="1072613" cy="5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Picture 2" descr="\\nwlondon.local\csu\Communications\14. Logos, images and photos\Logos\Health and care partnership\Health and care partnership.png"/>
          <p:cNvPicPr>
            <a:picLocks noChangeAspect="1" noChangeArrowheads="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5474785" y="334512"/>
            <a:ext cx="3527724" cy="7144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7573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27" name="0DA58A3B-FB4B-4D9D-8333-5E82CB19231E" descr="D34ACBEC-EBFE-420E-829F-EB3EE849D64B"/>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3237" y="6115574"/>
            <a:ext cx="8953478" cy="8347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p:nvPr userDrawn="1"/>
        </p:nvSpPr>
        <p:spPr>
          <a:xfrm>
            <a:off x="0" y="1418255"/>
            <a:ext cx="9144000" cy="4767943"/>
          </a:xfrm>
          <a:prstGeom prst="rect">
            <a:avLst/>
          </a:prstGeom>
          <a:solidFill>
            <a:srgbClr val="00B8B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solidFill>
                  <a:srgbClr val="00B8B3"/>
                </a:solidFill>
              </a:ln>
              <a:solidFill>
                <a:prstClr val="white"/>
              </a:solidFill>
            </a:endParaRPr>
          </a:p>
        </p:txBody>
      </p:sp>
      <p:sp>
        <p:nvSpPr>
          <p:cNvPr id="2" name="Title 1"/>
          <p:cNvSpPr>
            <a:spLocks noGrp="1"/>
          </p:cNvSpPr>
          <p:nvPr>
            <p:ph type="ctrTitle" hasCustomPrompt="1"/>
          </p:nvPr>
        </p:nvSpPr>
        <p:spPr>
          <a:xfrm>
            <a:off x="1143000" y="1122363"/>
            <a:ext cx="6858000" cy="2387600"/>
          </a:xfrm>
          <a:prstGeom prst="rect">
            <a:avLst/>
          </a:prstGeom>
        </p:spPr>
        <p:txBody>
          <a:bodyPr anchor="b">
            <a:normAutofit/>
          </a:bodyPr>
          <a:lstStyle>
            <a:lvl1pPr algn="l">
              <a:defRPr sz="4000">
                <a:solidFill>
                  <a:schemeClr val="bg1"/>
                </a:solidFill>
                <a:latin typeface="Arial" panose="020B0604020202020204" pitchFamily="34" charset="0"/>
                <a:cs typeface="Arial" panose="020B0604020202020204" pitchFamily="34" charset="0"/>
              </a:defRPr>
            </a:lvl1pPr>
          </a:lstStyle>
          <a:p>
            <a:r>
              <a:rPr lang="en-US" dirty="0"/>
              <a:t>Click to edit Master </a:t>
            </a:r>
            <a:br>
              <a:rPr lang="en-US" dirty="0"/>
            </a:br>
            <a:r>
              <a:rPr lang="en-US" dirty="0"/>
              <a:t>title style</a:t>
            </a:r>
          </a:p>
        </p:txBody>
      </p:sp>
      <p:sp>
        <p:nvSpPr>
          <p:cNvPr id="3" name="Subtitle 2"/>
          <p:cNvSpPr>
            <a:spLocks noGrp="1"/>
          </p:cNvSpPr>
          <p:nvPr>
            <p:ph type="subTitle" idx="1"/>
          </p:nvPr>
        </p:nvSpPr>
        <p:spPr>
          <a:xfrm>
            <a:off x="1143000" y="3602038"/>
            <a:ext cx="6858000" cy="1655762"/>
          </a:xfrm>
        </p:spPr>
        <p:txBody>
          <a:bodyPr/>
          <a:lstStyle>
            <a:lvl1pPr marL="0" indent="0" algn="l">
              <a:buNone/>
              <a:defRPr sz="240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endParaRPr lang="en-US" dirty="0"/>
          </a:p>
          <a:p>
            <a:r>
              <a:rPr lang="en-US" dirty="0"/>
              <a:t>Click to edit Master subtitle style</a:t>
            </a:r>
          </a:p>
        </p:txBody>
      </p:sp>
      <p:pic>
        <p:nvPicPr>
          <p:cNvPr id="1026" name="Picture 2" descr="\\nwlondon.local\csu\Communications\14. Logos, images and photos\Logos\Health and care partnership\Health and care partnership.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474785" y="334512"/>
            <a:ext cx="3527724" cy="7144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8270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A27A3D0-8ED2-4105-816F-25AD0896DD28}" type="datetime1">
              <a:rPr lang="en-US" smtClean="0">
                <a:solidFill>
                  <a:prstClr val="black">
                    <a:tint val="75000"/>
                  </a:prstClr>
                </a:solidFill>
              </a:rPr>
              <a:pPr/>
              <a:t>3/22/2021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0021B7C-CB2B-458B-9E44-8FD595667636}" type="slidenum">
              <a:rPr lang="en-US" smtClean="0">
                <a:solidFill>
                  <a:prstClr val="black">
                    <a:tint val="75000"/>
                  </a:prstClr>
                </a:solidFill>
              </a:rPr>
              <a:pPr/>
              <a:t>‹#›</a:t>
            </a:fld>
            <a:endParaRPr lang="en-US" dirty="0">
              <a:solidFill>
                <a:prstClr val="black">
                  <a:tint val="75000"/>
                </a:prstClr>
              </a:solidFill>
            </a:endParaRPr>
          </a:p>
        </p:txBody>
      </p:sp>
      <p:sp>
        <p:nvSpPr>
          <p:cNvPr id="8" name="Rectangle 7"/>
          <p:cNvSpPr/>
          <p:nvPr userDrawn="1"/>
        </p:nvSpPr>
        <p:spPr>
          <a:xfrm>
            <a:off x="0" y="1122363"/>
            <a:ext cx="9144000" cy="5735637"/>
          </a:xfrm>
          <a:prstGeom prst="rect">
            <a:avLst/>
          </a:prstGeom>
          <a:solidFill>
            <a:srgbClr val="00B8B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solidFill>
                  <a:srgbClr val="00B8B3"/>
                </a:solidFill>
              </a:ln>
              <a:solidFill>
                <a:prstClr val="white"/>
              </a:solidFill>
            </a:endParaRPr>
          </a:p>
        </p:txBody>
      </p:sp>
      <p:sp>
        <p:nvSpPr>
          <p:cNvPr id="9" name="Title 1"/>
          <p:cNvSpPr>
            <a:spLocks noGrp="1"/>
          </p:cNvSpPr>
          <p:nvPr>
            <p:ph type="ctrTitle" hasCustomPrompt="1"/>
          </p:nvPr>
        </p:nvSpPr>
        <p:spPr>
          <a:xfrm>
            <a:off x="1143000" y="1122363"/>
            <a:ext cx="6858000" cy="2387600"/>
          </a:xfrm>
          <a:prstGeom prst="rect">
            <a:avLst/>
          </a:prstGeom>
        </p:spPr>
        <p:txBody>
          <a:bodyPr anchor="b">
            <a:normAutofit/>
          </a:bodyPr>
          <a:lstStyle>
            <a:lvl1pPr algn="l">
              <a:defRPr sz="4000">
                <a:solidFill>
                  <a:schemeClr val="bg1"/>
                </a:solidFill>
                <a:latin typeface="Arial" panose="020B0604020202020204" pitchFamily="34" charset="0"/>
                <a:cs typeface="Arial" panose="020B0604020202020204" pitchFamily="34" charset="0"/>
              </a:defRPr>
            </a:lvl1pPr>
          </a:lstStyle>
          <a:p>
            <a:r>
              <a:rPr lang="en-US" dirty="0"/>
              <a:t>Click to edit Master </a:t>
            </a:r>
            <a:br>
              <a:rPr lang="en-US" dirty="0"/>
            </a:br>
            <a:r>
              <a:rPr lang="en-US" dirty="0"/>
              <a:t>title style</a:t>
            </a:r>
          </a:p>
        </p:txBody>
      </p:sp>
      <p:sp>
        <p:nvSpPr>
          <p:cNvPr id="10" name="Subtitle 2"/>
          <p:cNvSpPr>
            <a:spLocks noGrp="1"/>
          </p:cNvSpPr>
          <p:nvPr>
            <p:ph type="subTitle" idx="13"/>
          </p:nvPr>
        </p:nvSpPr>
        <p:spPr>
          <a:xfrm>
            <a:off x="1143000" y="3602038"/>
            <a:ext cx="6858000" cy="1655762"/>
          </a:xfrm>
        </p:spPr>
        <p:txBody>
          <a:bodyPr/>
          <a:lstStyle>
            <a:lvl1pPr marL="0" indent="0" algn="l">
              <a:buNone/>
              <a:defRPr sz="240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endParaRPr lang="en-US" dirty="0"/>
          </a:p>
          <a:p>
            <a:r>
              <a:rPr lang="en-US" dirty="0"/>
              <a:t>Click to edit Master subtitle style</a:t>
            </a:r>
          </a:p>
        </p:txBody>
      </p:sp>
      <p:pic>
        <p:nvPicPr>
          <p:cNvPr id="12" name="Picture 2" descr="\\nwlondon.local\csu\Communications\14. Logos, images and photos\Logos\Health and care partnership\Health and care partnership.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860032" y="191386"/>
            <a:ext cx="4142477" cy="8361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7353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6992" y="599387"/>
            <a:ext cx="7886700" cy="277682"/>
          </a:xfrm>
          <a:prstGeom prst="rect">
            <a:avLst/>
          </a:prstGeom>
        </p:spPr>
        <p:txBody>
          <a:bodyPr anchor="b">
            <a:noAutofit/>
          </a:bodyPr>
          <a:lstStyle>
            <a:lvl1pPr>
              <a:defRPr sz="4000">
                <a:solidFill>
                  <a:srgbClr val="00B8B3"/>
                </a:solidFill>
                <a:latin typeface="Arial" panose="020B0604020202020204" pitchFamily="34" charset="0"/>
                <a:cs typeface="Arial" panose="020B0604020202020204" pitchFamily="34" charset="0"/>
              </a:defRPr>
            </a:lvl1pPr>
          </a:lstStyle>
          <a:p>
            <a:r>
              <a:rPr lang="en-US" dirty="0"/>
              <a:t>Click to edit Master title style</a:t>
            </a:r>
          </a:p>
        </p:txBody>
      </p:sp>
      <p:cxnSp>
        <p:nvCxnSpPr>
          <p:cNvPr id="9" name="Straight Connector 8"/>
          <p:cNvCxnSpPr/>
          <p:nvPr userDrawn="1"/>
        </p:nvCxnSpPr>
        <p:spPr>
          <a:xfrm>
            <a:off x="0" y="6300420"/>
            <a:ext cx="9144000" cy="0"/>
          </a:xfrm>
          <a:prstGeom prst="line">
            <a:avLst/>
          </a:prstGeom>
          <a:ln w="38100">
            <a:solidFill>
              <a:srgbClr val="00B8B3"/>
            </a:solidFill>
          </a:ln>
        </p:spPr>
        <p:style>
          <a:lnRef idx="1">
            <a:schemeClr val="accent1"/>
          </a:lnRef>
          <a:fillRef idx="0">
            <a:schemeClr val="accent1"/>
          </a:fillRef>
          <a:effectRef idx="0">
            <a:schemeClr val="accent1"/>
          </a:effectRef>
          <a:fontRef idx="minor">
            <a:schemeClr val="tx1"/>
          </a:fontRef>
        </p:style>
      </p:cxnSp>
      <p:sp>
        <p:nvSpPr>
          <p:cNvPr id="19" name="Text Placeholder 2"/>
          <p:cNvSpPr>
            <a:spLocks noGrp="1"/>
          </p:cNvSpPr>
          <p:nvPr>
            <p:ph idx="13" hasCustomPrompt="1"/>
          </p:nvPr>
        </p:nvSpPr>
        <p:spPr>
          <a:xfrm>
            <a:off x="628651" y="1181815"/>
            <a:ext cx="7886700" cy="4351338"/>
          </a:xfrm>
          <a:prstGeom prst="rect">
            <a:avLst/>
          </a:prstGeom>
        </p:spPr>
        <p:txBody>
          <a:bodyPr vert="horz" lIns="91440" tIns="45720" rIns="91440" bIns="45720" rtlCol="0">
            <a:normAutofit/>
          </a:bodyPr>
          <a:lstStyle>
            <a:lvl1pP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Date Placeholder 19"/>
          <p:cNvSpPr>
            <a:spLocks noGrp="1"/>
          </p:cNvSpPr>
          <p:nvPr>
            <p:ph type="dt" sz="half" idx="14"/>
          </p:nvPr>
        </p:nvSpPr>
        <p:spPr>
          <a:xfrm>
            <a:off x="343771" y="6428160"/>
            <a:ext cx="2057400" cy="365125"/>
          </a:xfrm>
        </p:spPr>
        <p:txBody>
          <a:bodyPr/>
          <a:lstStyle/>
          <a:p>
            <a:fld id="{9D007A75-DA07-42A5-8709-9176AEB5FFF8}" type="datetime1">
              <a:rPr lang="en-US" smtClean="0">
                <a:solidFill>
                  <a:prstClr val="black">
                    <a:tint val="75000"/>
                  </a:prstClr>
                </a:solidFill>
              </a:rPr>
              <a:pPr/>
              <a:t>3/22/2021</a:t>
            </a:fld>
            <a:endParaRPr lang="en-US" dirty="0">
              <a:solidFill>
                <a:prstClr val="black">
                  <a:tint val="75000"/>
                </a:prstClr>
              </a:solidFill>
            </a:endParaRPr>
          </a:p>
        </p:txBody>
      </p:sp>
      <p:sp>
        <p:nvSpPr>
          <p:cNvPr id="21" name="Footer Placeholder 20"/>
          <p:cNvSpPr>
            <a:spLocks noGrp="1"/>
          </p:cNvSpPr>
          <p:nvPr>
            <p:ph type="ftr" sz="quarter" idx="15"/>
          </p:nvPr>
        </p:nvSpPr>
        <p:spPr>
          <a:xfrm>
            <a:off x="3028950" y="6428160"/>
            <a:ext cx="3086100" cy="365125"/>
          </a:xfrm>
        </p:spPr>
        <p:txBody>
          <a:bodyPr/>
          <a:lstStyle/>
          <a:p>
            <a:endParaRPr lang="en-US" dirty="0">
              <a:solidFill>
                <a:prstClr val="black">
                  <a:tint val="75000"/>
                </a:prstClr>
              </a:solidFill>
            </a:endParaRPr>
          </a:p>
        </p:txBody>
      </p:sp>
      <p:sp>
        <p:nvSpPr>
          <p:cNvPr id="22" name="Slide Number Placeholder 21"/>
          <p:cNvSpPr>
            <a:spLocks noGrp="1"/>
          </p:cNvSpPr>
          <p:nvPr>
            <p:ph type="sldNum" sz="quarter" idx="16"/>
          </p:nvPr>
        </p:nvSpPr>
        <p:spPr>
          <a:xfrm>
            <a:off x="6771696" y="6508966"/>
            <a:ext cx="2057400" cy="365125"/>
          </a:xfrm>
        </p:spPr>
        <p:txBody>
          <a:bodyPr/>
          <a:lstStyle/>
          <a:p>
            <a:fld id="{10021B7C-CB2B-458B-9E44-8FD595667636}" type="slidenum">
              <a:rPr lang="en-US" smtClean="0">
                <a:solidFill>
                  <a:prstClr val="black">
                    <a:tint val="75000"/>
                  </a:prstClr>
                </a:solidFill>
              </a:rPr>
              <a:pPr/>
              <a:t>‹#›</a:t>
            </a:fld>
            <a:endParaRPr lang="en-US" dirty="0">
              <a:solidFill>
                <a:prstClr val="black">
                  <a:tint val="75000"/>
                </a:prstClr>
              </a:solidFill>
            </a:endParaRPr>
          </a:p>
        </p:txBody>
      </p:sp>
      <p:sp>
        <p:nvSpPr>
          <p:cNvPr id="23" name="Rectangle 22"/>
          <p:cNvSpPr/>
          <p:nvPr userDrawn="1"/>
        </p:nvSpPr>
        <p:spPr>
          <a:xfrm>
            <a:off x="600918" y="6356352"/>
            <a:ext cx="1456482" cy="3651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solidFill>
                  <a:prstClr val="white"/>
                </a:solidFill>
              </a:ln>
              <a:solidFill>
                <a:prstClr val="white"/>
              </a:solidFill>
            </a:endParaRPr>
          </a:p>
        </p:txBody>
      </p:sp>
      <p:sp>
        <p:nvSpPr>
          <p:cNvPr id="24" name="Rectangle 23"/>
          <p:cNvSpPr/>
          <p:nvPr userDrawn="1"/>
        </p:nvSpPr>
        <p:spPr>
          <a:xfrm>
            <a:off x="4860851" y="6360215"/>
            <a:ext cx="1456482" cy="3651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solidFill>
                  <a:prstClr val="white"/>
                </a:solidFill>
              </a:ln>
              <a:solidFill>
                <a:prstClr val="white"/>
              </a:solidFill>
            </a:endParaRPr>
          </a:p>
        </p:txBody>
      </p:sp>
      <p:pic>
        <p:nvPicPr>
          <p:cNvPr id="11" name="Picture 2" descr="\\nwlondon.local\csu\Communications\14. Logos, images and photos\Logos\Health and care partnership\Health and care partnership.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532347" y="6370794"/>
            <a:ext cx="2280328" cy="4618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8461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3082" name="Picture 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66249" y="2875234"/>
            <a:ext cx="1956088" cy="32555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23" name="Date Placeholder 22"/>
          <p:cNvSpPr>
            <a:spLocks noGrp="1"/>
          </p:cNvSpPr>
          <p:nvPr>
            <p:ph type="dt" sz="half" idx="12"/>
          </p:nvPr>
        </p:nvSpPr>
        <p:spPr/>
        <p:txBody>
          <a:bodyPr/>
          <a:lstStyle/>
          <a:p>
            <a:fld id="{4C1028EE-1735-4DF5-A7A1-E59DFAFD502E}" type="datetime1">
              <a:rPr lang="en-US" smtClean="0">
                <a:solidFill>
                  <a:prstClr val="black">
                    <a:tint val="75000"/>
                  </a:prstClr>
                </a:solidFill>
              </a:rPr>
              <a:pPr/>
              <a:t>3/22/2021</a:t>
            </a:fld>
            <a:endParaRPr lang="en-US" dirty="0">
              <a:solidFill>
                <a:prstClr val="black">
                  <a:tint val="75000"/>
                </a:prstClr>
              </a:solidFill>
            </a:endParaRPr>
          </a:p>
        </p:txBody>
      </p:sp>
      <p:sp>
        <p:nvSpPr>
          <p:cNvPr id="25" name="Rectangle 24"/>
          <p:cNvSpPr/>
          <p:nvPr userDrawn="1"/>
        </p:nvSpPr>
        <p:spPr>
          <a:xfrm>
            <a:off x="600918" y="6356352"/>
            <a:ext cx="1456482" cy="3651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solidFill>
                  <a:prstClr val="white"/>
                </a:solidFill>
              </a:ln>
              <a:solidFill>
                <a:prstClr val="white"/>
              </a:solidFill>
            </a:endParaRPr>
          </a:p>
        </p:txBody>
      </p:sp>
      <p:sp>
        <p:nvSpPr>
          <p:cNvPr id="26" name="Rectangle 25"/>
          <p:cNvSpPr/>
          <p:nvPr userDrawn="1"/>
        </p:nvSpPr>
        <p:spPr>
          <a:xfrm>
            <a:off x="5705750" y="6372574"/>
            <a:ext cx="1456482" cy="3651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solidFill>
                  <a:prstClr val="white"/>
                </a:solidFill>
              </a:ln>
              <a:solidFill>
                <a:prstClr val="white"/>
              </a:solidFill>
            </a:endParaRPr>
          </a:p>
        </p:txBody>
      </p:sp>
      <p:pic>
        <p:nvPicPr>
          <p:cNvPr id="3075"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3851" y="2720066"/>
            <a:ext cx="4236336" cy="1029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19518" y="3653934"/>
            <a:ext cx="4489311" cy="11443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8" name="Picture 6"/>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342750" y="72845"/>
            <a:ext cx="4622098" cy="259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80" name="Picture 8"/>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27521" y="4731157"/>
            <a:ext cx="3273306" cy="1204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81" name="Picture 9"/>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5111355" y="2824899"/>
            <a:ext cx="2050878" cy="357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22" name="Straight Connector 21"/>
          <p:cNvCxnSpPr/>
          <p:nvPr userDrawn="1"/>
        </p:nvCxnSpPr>
        <p:spPr>
          <a:xfrm>
            <a:off x="7081069" y="2816511"/>
            <a:ext cx="0" cy="3679983"/>
          </a:xfrm>
          <a:prstGeom prst="line">
            <a:avLst/>
          </a:prstGeom>
        </p:spPr>
        <p:style>
          <a:lnRef idx="1">
            <a:schemeClr val="dk1"/>
          </a:lnRef>
          <a:fillRef idx="0">
            <a:schemeClr val="dk1"/>
          </a:fillRef>
          <a:effectRef idx="0">
            <a:schemeClr val="dk1"/>
          </a:effectRef>
          <a:fontRef idx="minor">
            <a:schemeClr val="tx1"/>
          </a:fontRef>
        </p:style>
      </p:cxnSp>
      <p:pic>
        <p:nvPicPr>
          <p:cNvPr id="3083" name="Picture 11"/>
          <p:cNvPicPr>
            <a:picLocks noChangeAspect="1" noChangeArrowheads="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7654448" y="1978237"/>
            <a:ext cx="1072613" cy="5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Picture 2" descr="\\nwlondon.local\csu\Communications\14. Logos, images and photos\Logos\Health and care partnership\Health and care partnership.png"/>
          <p:cNvPicPr>
            <a:picLocks noChangeAspect="1" noChangeArrowheads="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5474785" y="334512"/>
            <a:ext cx="3527724" cy="7144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053944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8651" y="118181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2"/>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5852FA-3217-4CE5-94F9-165C2FC49542}" type="datetime1">
              <a:rPr lang="en-US" smtClean="0">
                <a:solidFill>
                  <a:prstClr val="black">
                    <a:tint val="75000"/>
                  </a:prstClr>
                </a:solidFill>
              </a:rPr>
              <a:pPr/>
              <a:t>3/22/2021</a:t>
            </a:fld>
            <a:endParaRPr lang="en-US" dirty="0">
              <a:solidFill>
                <a:prstClr val="black">
                  <a:tint val="75000"/>
                </a:prstClr>
              </a:solidFill>
            </a:endParaRPr>
          </a:p>
        </p:txBody>
      </p:sp>
      <p:sp>
        <p:nvSpPr>
          <p:cNvPr id="5" name="Footer Placeholder 4"/>
          <p:cNvSpPr>
            <a:spLocks noGrp="1"/>
          </p:cNvSpPr>
          <p:nvPr>
            <p:ph type="ftr" sz="quarter" idx="3"/>
          </p:nvPr>
        </p:nvSpPr>
        <p:spPr>
          <a:xfrm>
            <a:off x="3028951" y="6356352"/>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457950" y="6356352"/>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021B7C-CB2B-458B-9E44-8FD595667636}" type="slidenum">
              <a:rPr lang="en-US" smtClean="0">
                <a:solidFill>
                  <a:prstClr val="black">
                    <a:tint val="75000"/>
                  </a:prstClr>
                </a:solidFill>
              </a:rPr>
              <a:pPr/>
              <a:t>‹#›</a:t>
            </a:fld>
            <a:endParaRPr lang="en-US" dirty="0">
              <a:solidFill>
                <a:prstClr val="black">
                  <a:tint val="75000"/>
                </a:prstClr>
              </a:solidFill>
            </a:endParaRPr>
          </a:p>
        </p:txBody>
      </p:sp>
      <p:sp>
        <p:nvSpPr>
          <p:cNvPr id="7" name="Title 1"/>
          <p:cNvSpPr txBox="1">
            <a:spLocks/>
          </p:cNvSpPr>
          <p:nvPr/>
        </p:nvSpPr>
        <p:spPr>
          <a:xfrm>
            <a:off x="266992" y="599387"/>
            <a:ext cx="7886700" cy="277682"/>
          </a:xfrm>
          <a:prstGeom prst="rect">
            <a:avLst/>
          </a:prstGeom>
        </p:spPr>
        <p:txBody>
          <a:bodyPr anchor="b">
            <a:noAutofit/>
          </a:bodyPr>
          <a:lstStyle>
            <a:lvl1pPr algn="l" defTabSz="914400" rtl="0" eaLnBrk="1" latinLnBrk="0" hangingPunct="1">
              <a:lnSpc>
                <a:spcPct val="90000"/>
              </a:lnSpc>
              <a:spcBef>
                <a:spcPct val="0"/>
              </a:spcBef>
              <a:buNone/>
              <a:defRPr sz="4000" kern="1200">
                <a:solidFill>
                  <a:srgbClr val="00B8B3"/>
                </a:solidFill>
                <a:latin typeface="Arial" panose="020B0604020202020204" pitchFamily="34" charset="0"/>
                <a:ea typeface="+mj-ea"/>
                <a:cs typeface="Arial" panose="020B0604020202020204" pitchFamily="34" charset="0"/>
              </a:defRPr>
            </a:lvl1pPr>
          </a:lstStyle>
          <a:p>
            <a:endParaRPr lang="en-US" dirty="0"/>
          </a:p>
        </p:txBody>
      </p:sp>
      <p:sp>
        <p:nvSpPr>
          <p:cNvPr id="9" name="Date Placeholder 3"/>
          <p:cNvSpPr txBox="1">
            <a:spLocks/>
          </p:cNvSpPr>
          <p:nvPr/>
        </p:nvSpPr>
        <p:spPr>
          <a:xfrm>
            <a:off x="628650" y="6356352"/>
            <a:ext cx="20574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9C458-DD03-458C-B571-7BF18597B832}" type="datetimeFigureOut">
              <a:rPr lang="en-US" smtClean="0">
                <a:solidFill>
                  <a:prstClr val="black"/>
                </a:solidFill>
              </a:rPr>
              <a:pPr/>
              <a:t>3/22/2021</a:t>
            </a:fld>
            <a:endParaRPr lang="en-US" dirty="0">
              <a:solidFill>
                <a:prstClr val="black"/>
              </a:solidFill>
            </a:endParaRPr>
          </a:p>
        </p:txBody>
      </p:sp>
      <p:sp>
        <p:nvSpPr>
          <p:cNvPr id="10" name="Slide Number Placeholder 5"/>
          <p:cNvSpPr txBox="1">
            <a:spLocks/>
          </p:cNvSpPr>
          <p:nvPr/>
        </p:nvSpPr>
        <p:spPr>
          <a:xfrm>
            <a:off x="6457950" y="6356352"/>
            <a:ext cx="20574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0021B7C-CB2B-458B-9E44-8FD595667636}"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40557672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8651" y="118181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2"/>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158944-D383-4C0B-8689-2D25BDE94B48}" type="datetime1">
              <a:rPr lang="en-US" smtClean="0">
                <a:solidFill>
                  <a:prstClr val="black">
                    <a:tint val="75000"/>
                  </a:prstClr>
                </a:solidFill>
              </a:rPr>
              <a:pPr/>
              <a:t>3/22/2021</a:t>
            </a:fld>
            <a:endParaRPr lang="en-US" dirty="0">
              <a:solidFill>
                <a:prstClr val="black">
                  <a:tint val="75000"/>
                </a:prstClr>
              </a:solidFill>
            </a:endParaRPr>
          </a:p>
        </p:txBody>
      </p:sp>
      <p:sp>
        <p:nvSpPr>
          <p:cNvPr id="5" name="Footer Placeholder 4"/>
          <p:cNvSpPr>
            <a:spLocks noGrp="1"/>
          </p:cNvSpPr>
          <p:nvPr>
            <p:ph type="ftr" sz="quarter" idx="3"/>
          </p:nvPr>
        </p:nvSpPr>
        <p:spPr>
          <a:xfrm>
            <a:off x="3028951" y="6356352"/>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457950" y="6356352"/>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021B7C-CB2B-458B-9E44-8FD595667636}" type="slidenum">
              <a:rPr lang="en-US" smtClean="0">
                <a:solidFill>
                  <a:prstClr val="black">
                    <a:tint val="75000"/>
                  </a:prstClr>
                </a:solidFill>
              </a:rPr>
              <a:pPr/>
              <a:t>‹#›</a:t>
            </a:fld>
            <a:endParaRPr lang="en-US" dirty="0">
              <a:solidFill>
                <a:prstClr val="black">
                  <a:tint val="75000"/>
                </a:prstClr>
              </a:solidFill>
            </a:endParaRPr>
          </a:p>
        </p:txBody>
      </p:sp>
      <p:sp>
        <p:nvSpPr>
          <p:cNvPr id="7" name="Title 1"/>
          <p:cNvSpPr txBox="1">
            <a:spLocks/>
          </p:cNvSpPr>
          <p:nvPr/>
        </p:nvSpPr>
        <p:spPr>
          <a:xfrm>
            <a:off x="266992" y="599387"/>
            <a:ext cx="7886700" cy="277682"/>
          </a:xfrm>
          <a:prstGeom prst="rect">
            <a:avLst/>
          </a:prstGeom>
        </p:spPr>
        <p:txBody>
          <a:bodyPr anchor="b">
            <a:noAutofit/>
          </a:bodyPr>
          <a:lstStyle>
            <a:lvl1pPr algn="l" defTabSz="914400" rtl="0" eaLnBrk="1" latinLnBrk="0" hangingPunct="1">
              <a:lnSpc>
                <a:spcPct val="90000"/>
              </a:lnSpc>
              <a:spcBef>
                <a:spcPct val="0"/>
              </a:spcBef>
              <a:buNone/>
              <a:defRPr sz="4000" kern="1200">
                <a:solidFill>
                  <a:srgbClr val="00B8B3"/>
                </a:solidFill>
                <a:latin typeface="Arial" panose="020B0604020202020204" pitchFamily="34" charset="0"/>
                <a:ea typeface="+mj-ea"/>
                <a:cs typeface="Arial" panose="020B0604020202020204" pitchFamily="34" charset="0"/>
              </a:defRPr>
            </a:lvl1pPr>
          </a:lstStyle>
          <a:p>
            <a:endParaRPr lang="en-US" dirty="0"/>
          </a:p>
        </p:txBody>
      </p:sp>
      <p:sp>
        <p:nvSpPr>
          <p:cNvPr id="9" name="Date Placeholder 3"/>
          <p:cNvSpPr txBox="1">
            <a:spLocks/>
          </p:cNvSpPr>
          <p:nvPr/>
        </p:nvSpPr>
        <p:spPr>
          <a:xfrm>
            <a:off x="628650" y="6356352"/>
            <a:ext cx="20574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9C458-DD03-458C-B571-7BF18597B832}" type="datetimeFigureOut">
              <a:rPr lang="en-US" smtClean="0">
                <a:solidFill>
                  <a:prstClr val="black"/>
                </a:solidFill>
              </a:rPr>
              <a:pPr/>
              <a:t>3/22/2021</a:t>
            </a:fld>
            <a:endParaRPr lang="en-US" dirty="0">
              <a:solidFill>
                <a:prstClr val="black"/>
              </a:solidFill>
            </a:endParaRPr>
          </a:p>
        </p:txBody>
      </p:sp>
      <p:sp>
        <p:nvSpPr>
          <p:cNvPr id="10" name="Slide Number Placeholder 5"/>
          <p:cNvSpPr txBox="1">
            <a:spLocks/>
          </p:cNvSpPr>
          <p:nvPr/>
        </p:nvSpPr>
        <p:spPr>
          <a:xfrm>
            <a:off x="6457950" y="6356352"/>
            <a:ext cx="20574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0021B7C-CB2B-458B-9E44-8FD595667636}"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3104256474"/>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5799" y="2919276"/>
            <a:ext cx="8568952" cy="1019448"/>
          </a:xfrm>
        </p:spPr>
        <p:txBody>
          <a:bodyPr anchor="b">
            <a:normAutofit fontScale="90000"/>
          </a:bodyPr>
          <a:lstStyle/>
          <a:p>
            <a:r>
              <a:rPr lang="en-US" dirty="0"/>
              <a:t>Suicide Prevention – outline specification of requirements using allocated funding</a:t>
            </a:r>
            <a:br>
              <a:rPr lang="en-US" dirty="0"/>
            </a:br>
            <a:br>
              <a:rPr lang="en-US" dirty="0"/>
            </a:br>
            <a:r>
              <a:rPr lang="en-US" sz="2200" dirty="0"/>
              <a:t>2021/22</a:t>
            </a:r>
          </a:p>
        </p:txBody>
      </p:sp>
      <p:sp>
        <p:nvSpPr>
          <p:cNvPr id="3" name="TextBox 2"/>
          <p:cNvSpPr txBox="1"/>
          <p:nvPr/>
        </p:nvSpPr>
        <p:spPr>
          <a:xfrm>
            <a:off x="235264" y="3356992"/>
            <a:ext cx="8801231" cy="784772"/>
          </a:xfrm>
          <a:prstGeom prst="rect">
            <a:avLst/>
          </a:prstGeom>
        </p:spPr>
        <p:txBody>
          <a:bodyPr vert="horz" lIns="91440" tIns="45720" rIns="91440" bIns="45720" rtlCol="0">
            <a:normAutofit/>
          </a:bodyPr>
          <a:lstStyle>
            <a:lvl1pPr indent="0">
              <a:lnSpc>
                <a:spcPct val="90000"/>
              </a:lnSpc>
              <a:spcBef>
                <a:spcPts val="1000"/>
              </a:spcBef>
              <a:buFont typeface="Arial" panose="020B0604020202020204" pitchFamily="34" charset="0"/>
              <a:buNone/>
              <a:defRPr sz="2400">
                <a:solidFill>
                  <a:schemeClr val="bg1"/>
                </a:solidFill>
                <a:latin typeface="Arial" panose="020B0604020202020204" pitchFamily="34" charset="0"/>
                <a:cs typeface="Arial" panose="020B0604020202020204" pitchFamily="34" charset="0"/>
              </a:defRPr>
            </a:lvl1pPr>
            <a:lvl2pPr indent="0" algn="ctr">
              <a:lnSpc>
                <a:spcPct val="90000"/>
              </a:lnSpc>
              <a:spcBef>
                <a:spcPts val="500"/>
              </a:spcBef>
              <a:buFont typeface="Arial" panose="020B0604020202020204" pitchFamily="34" charset="0"/>
              <a:buNone/>
              <a:defRPr sz="2000">
                <a:latin typeface="Arial" panose="020B0604020202020204" pitchFamily="34" charset="0"/>
                <a:cs typeface="Arial" panose="020B0604020202020204" pitchFamily="34" charset="0"/>
              </a:defRPr>
            </a:lvl2pPr>
            <a:lvl3pPr indent="0" algn="ctr">
              <a:lnSpc>
                <a:spcPct val="90000"/>
              </a:lnSpc>
              <a:spcBef>
                <a:spcPts val="500"/>
              </a:spcBef>
              <a:buFont typeface="Arial" panose="020B0604020202020204" pitchFamily="34" charset="0"/>
              <a:buNone/>
              <a:defRPr>
                <a:latin typeface="Arial" panose="020B0604020202020204" pitchFamily="34" charset="0"/>
                <a:cs typeface="Arial" panose="020B0604020202020204" pitchFamily="34" charset="0"/>
              </a:defRPr>
            </a:lvl3pPr>
            <a:lvl4pPr indent="0" algn="ctr">
              <a:lnSpc>
                <a:spcPct val="90000"/>
              </a:lnSpc>
              <a:spcBef>
                <a:spcPts val="500"/>
              </a:spcBef>
              <a:buFont typeface="Arial" panose="020B0604020202020204" pitchFamily="34" charset="0"/>
              <a:buNone/>
              <a:defRPr sz="1600">
                <a:latin typeface="Arial" panose="020B0604020202020204" pitchFamily="34" charset="0"/>
                <a:cs typeface="Arial" panose="020B0604020202020204" pitchFamily="34" charset="0"/>
              </a:defRPr>
            </a:lvl4pPr>
            <a:lvl5pPr indent="0" algn="ctr">
              <a:lnSpc>
                <a:spcPct val="90000"/>
              </a:lnSpc>
              <a:spcBef>
                <a:spcPts val="500"/>
              </a:spcBef>
              <a:buFont typeface="Arial" panose="020B0604020202020204" pitchFamily="34" charset="0"/>
              <a:buNone/>
              <a:defRPr sz="1600">
                <a:latin typeface="Arial" panose="020B0604020202020204" pitchFamily="34" charset="0"/>
                <a:cs typeface="Arial" panose="020B0604020202020204" pitchFamily="34" charset="0"/>
              </a:defRPr>
            </a:lvl5pPr>
            <a:lvl6pPr indent="0" algn="ctr">
              <a:lnSpc>
                <a:spcPct val="90000"/>
              </a:lnSpc>
              <a:spcBef>
                <a:spcPts val="500"/>
              </a:spcBef>
              <a:buFont typeface="Arial" panose="020B0604020202020204" pitchFamily="34" charset="0"/>
              <a:buNone/>
              <a:defRPr sz="1600"/>
            </a:lvl6pPr>
            <a:lvl7pPr indent="0" algn="ctr">
              <a:lnSpc>
                <a:spcPct val="90000"/>
              </a:lnSpc>
              <a:spcBef>
                <a:spcPts val="500"/>
              </a:spcBef>
              <a:buFont typeface="Arial" panose="020B0604020202020204" pitchFamily="34" charset="0"/>
              <a:buNone/>
              <a:defRPr sz="1600"/>
            </a:lvl7pPr>
            <a:lvl8pPr indent="0" algn="ctr">
              <a:lnSpc>
                <a:spcPct val="90000"/>
              </a:lnSpc>
              <a:spcBef>
                <a:spcPts val="500"/>
              </a:spcBef>
              <a:buFont typeface="Arial" panose="020B0604020202020204" pitchFamily="34" charset="0"/>
              <a:buNone/>
              <a:defRPr sz="1600"/>
            </a:lvl8pPr>
            <a:lvl9pPr indent="0" algn="ctr">
              <a:lnSpc>
                <a:spcPct val="90000"/>
              </a:lnSpc>
              <a:spcBef>
                <a:spcPts val="500"/>
              </a:spcBef>
              <a:buFont typeface="Arial" panose="020B0604020202020204" pitchFamily="34" charset="0"/>
              <a:buNone/>
              <a:defRPr sz="1600"/>
            </a:lvl9pPr>
          </a:lstStyle>
          <a:p>
            <a:endParaRPr lang="en-GB" dirty="0">
              <a:solidFill>
                <a:prstClr val="white"/>
              </a:solidFill>
            </a:endParaRPr>
          </a:p>
        </p:txBody>
      </p:sp>
      <p:sp>
        <p:nvSpPr>
          <p:cNvPr id="5" name="TextBox 4">
            <a:extLst>
              <a:ext uri="{FF2B5EF4-FFF2-40B4-BE49-F238E27FC236}">
                <a16:creationId xmlns:a16="http://schemas.microsoft.com/office/drawing/2014/main" id="{09844C03-4F84-4A1A-8703-9FFAB08BAC1C}"/>
              </a:ext>
            </a:extLst>
          </p:cNvPr>
          <p:cNvSpPr txBox="1"/>
          <p:nvPr/>
        </p:nvSpPr>
        <p:spPr>
          <a:xfrm>
            <a:off x="211626" y="5877272"/>
            <a:ext cx="8801231" cy="784772"/>
          </a:xfrm>
          <a:prstGeom prst="rect">
            <a:avLst/>
          </a:prstGeom>
        </p:spPr>
        <p:txBody>
          <a:bodyPr vert="horz" lIns="91440" tIns="45720" rIns="91440" bIns="45720" rtlCol="0">
            <a:normAutofit/>
          </a:bodyPr>
          <a:lstStyle>
            <a:defPPr>
              <a:defRPr lang="en-US"/>
            </a:defPPr>
            <a:lvl1pPr indent="0">
              <a:lnSpc>
                <a:spcPct val="90000"/>
              </a:lnSpc>
              <a:spcBef>
                <a:spcPts val="1000"/>
              </a:spcBef>
              <a:buFont typeface="Arial" panose="020B0604020202020204" pitchFamily="34" charset="0"/>
              <a:buNone/>
              <a:defRPr>
                <a:solidFill>
                  <a:schemeClr val="bg1"/>
                </a:solidFill>
                <a:latin typeface="Arial" panose="020B0604020202020204" pitchFamily="34" charset="0"/>
                <a:cs typeface="Arial" panose="020B0604020202020204" pitchFamily="34" charset="0"/>
              </a:defRPr>
            </a:lvl1pPr>
            <a:lvl2pPr indent="0" algn="ctr">
              <a:lnSpc>
                <a:spcPct val="90000"/>
              </a:lnSpc>
              <a:spcBef>
                <a:spcPts val="500"/>
              </a:spcBef>
              <a:buFont typeface="Arial" panose="020B0604020202020204" pitchFamily="34" charset="0"/>
              <a:buNone/>
              <a:defRPr sz="2000">
                <a:latin typeface="Arial" panose="020B0604020202020204" pitchFamily="34" charset="0"/>
                <a:cs typeface="Arial" panose="020B0604020202020204" pitchFamily="34" charset="0"/>
              </a:defRPr>
            </a:lvl2pPr>
            <a:lvl3pPr indent="0" algn="ctr">
              <a:lnSpc>
                <a:spcPct val="90000"/>
              </a:lnSpc>
              <a:spcBef>
                <a:spcPts val="500"/>
              </a:spcBef>
              <a:buFont typeface="Arial" panose="020B0604020202020204" pitchFamily="34" charset="0"/>
              <a:buNone/>
              <a:defRPr>
                <a:latin typeface="Arial" panose="020B0604020202020204" pitchFamily="34" charset="0"/>
                <a:cs typeface="Arial" panose="020B0604020202020204" pitchFamily="34" charset="0"/>
              </a:defRPr>
            </a:lvl3pPr>
            <a:lvl4pPr indent="0" algn="ctr">
              <a:lnSpc>
                <a:spcPct val="90000"/>
              </a:lnSpc>
              <a:spcBef>
                <a:spcPts val="500"/>
              </a:spcBef>
              <a:buFont typeface="Arial" panose="020B0604020202020204" pitchFamily="34" charset="0"/>
              <a:buNone/>
              <a:defRPr sz="1600">
                <a:latin typeface="Arial" panose="020B0604020202020204" pitchFamily="34" charset="0"/>
                <a:cs typeface="Arial" panose="020B0604020202020204" pitchFamily="34" charset="0"/>
              </a:defRPr>
            </a:lvl4pPr>
            <a:lvl5pPr indent="0" algn="ctr">
              <a:lnSpc>
                <a:spcPct val="90000"/>
              </a:lnSpc>
              <a:spcBef>
                <a:spcPts val="500"/>
              </a:spcBef>
              <a:buFont typeface="Arial" panose="020B0604020202020204" pitchFamily="34" charset="0"/>
              <a:buNone/>
              <a:defRPr sz="1600">
                <a:latin typeface="Arial" panose="020B0604020202020204" pitchFamily="34" charset="0"/>
                <a:cs typeface="Arial" panose="020B0604020202020204" pitchFamily="34" charset="0"/>
              </a:defRPr>
            </a:lvl5pPr>
            <a:lvl6pPr indent="0" algn="ctr">
              <a:lnSpc>
                <a:spcPct val="90000"/>
              </a:lnSpc>
              <a:spcBef>
                <a:spcPts val="500"/>
              </a:spcBef>
              <a:buFont typeface="Arial" panose="020B0604020202020204" pitchFamily="34" charset="0"/>
              <a:buNone/>
              <a:defRPr sz="1600"/>
            </a:lvl6pPr>
            <a:lvl7pPr indent="0" algn="ctr">
              <a:lnSpc>
                <a:spcPct val="90000"/>
              </a:lnSpc>
              <a:spcBef>
                <a:spcPts val="500"/>
              </a:spcBef>
              <a:buFont typeface="Arial" panose="020B0604020202020204" pitchFamily="34" charset="0"/>
              <a:buNone/>
              <a:defRPr sz="1600"/>
            </a:lvl7pPr>
            <a:lvl8pPr indent="0" algn="ctr">
              <a:lnSpc>
                <a:spcPct val="90000"/>
              </a:lnSpc>
              <a:spcBef>
                <a:spcPts val="500"/>
              </a:spcBef>
              <a:buFont typeface="Arial" panose="020B0604020202020204" pitchFamily="34" charset="0"/>
              <a:buNone/>
              <a:defRPr sz="1600"/>
            </a:lvl8pPr>
            <a:lvl9pPr indent="0" algn="ctr">
              <a:lnSpc>
                <a:spcPct val="90000"/>
              </a:lnSpc>
              <a:spcBef>
                <a:spcPts val="500"/>
              </a:spcBef>
              <a:buFont typeface="Arial" panose="020B0604020202020204" pitchFamily="34" charset="0"/>
              <a:buNone/>
              <a:defRPr sz="1600"/>
            </a:lvl9pPr>
          </a:lstStyle>
          <a:p>
            <a:r>
              <a:rPr lang="en-GB" dirty="0">
                <a:solidFill>
                  <a:prstClr val="white"/>
                </a:solidFill>
              </a:rPr>
              <a:t>March 2021 </a:t>
            </a:r>
          </a:p>
        </p:txBody>
      </p:sp>
    </p:spTree>
    <p:extLst>
      <p:ext uri="{BB962C8B-B14F-4D97-AF65-F5344CB8AC3E}">
        <p14:creationId xmlns:p14="http://schemas.microsoft.com/office/powerpoint/2010/main" val="4135315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47967"/>
            <a:ext cx="7886700" cy="277682"/>
          </a:xfrm>
        </p:spPr>
        <p:txBody>
          <a:bodyPr/>
          <a:lstStyle/>
          <a:p>
            <a:r>
              <a:rPr lang="en-GB" sz="2000" dirty="0">
                <a:solidFill>
                  <a:srgbClr val="33CCCC"/>
                </a:solidFill>
              </a:rPr>
              <a:t>Suicide prevention funding</a:t>
            </a:r>
          </a:p>
        </p:txBody>
      </p:sp>
      <p:sp>
        <p:nvSpPr>
          <p:cNvPr id="13" name="Slide Number Placeholder 12"/>
          <p:cNvSpPr>
            <a:spLocks noGrp="1"/>
          </p:cNvSpPr>
          <p:nvPr>
            <p:ph type="sldNum" sz="quarter" idx="16"/>
          </p:nvPr>
        </p:nvSpPr>
        <p:spPr>
          <a:xfrm>
            <a:off x="3516795" y="6381328"/>
            <a:ext cx="2057400" cy="365125"/>
          </a:xfrm>
        </p:spPr>
        <p:txBody>
          <a:bodyPr/>
          <a:lstStyle/>
          <a:p>
            <a:pPr algn="ctr"/>
            <a:fld id="{10021B7C-CB2B-458B-9E44-8FD595667636}" type="slidenum">
              <a:rPr lang="en-US" smtClean="0">
                <a:solidFill>
                  <a:prstClr val="black">
                    <a:tint val="75000"/>
                  </a:prstClr>
                </a:solidFill>
              </a:rPr>
              <a:pPr algn="ctr"/>
              <a:t>2</a:t>
            </a:fld>
            <a:endParaRPr lang="en-US" dirty="0">
              <a:solidFill>
                <a:prstClr val="black">
                  <a:tint val="75000"/>
                </a:prstClr>
              </a:solidFill>
            </a:endParaRPr>
          </a:p>
        </p:txBody>
      </p:sp>
      <p:sp>
        <p:nvSpPr>
          <p:cNvPr id="3" name="TextBox 2"/>
          <p:cNvSpPr txBox="1"/>
          <p:nvPr/>
        </p:nvSpPr>
        <p:spPr>
          <a:xfrm>
            <a:off x="4752022" y="533708"/>
            <a:ext cx="4140459" cy="369332"/>
          </a:xfrm>
          <a:prstGeom prst="rect">
            <a:avLst/>
          </a:prstGeom>
          <a:noFill/>
        </p:spPr>
        <p:txBody>
          <a:bodyPr wrap="square" rtlCol="0">
            <a:spAutoFit/>
          </a:bodyPr>
          <a:lstStyle/>
          <a:p>
            <a:endParaRPr lang="en-GB" dirty="0"/>
          </a:p>
        </p:txBody>
      </p:sp>
      <p:sp>
        <p:nvSpPr>
          <p:cNvPr id="10" name="Rectangle 9"/>
          <p:cNvSpPr/>
          <p:nvPr/>
        </p:nvSpPr>
        <p:spPr>
          <a:xfrm>
            <a:off x="348227" y="718374"/>
            <a:ext cx="8566555" cy="650447"/>
          </a:xfrm>
          <a:prstGeom prst="rect">
            <a:avLst/>
          </a:prstGeom>
          <a:solidFill>
            <a:srgbClr val="009999"/>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085850" lvl="2" indent="-171450">
              <a:buClr>
                <a:srgbClr val="33CCCC"/>
              </a:buClr>
              <a:buFont typeface="Arial" panose="020B0604020202020204" pitchFamily="34" charset="0"/>
              <a:buChar char="•"/>
            </a:pPr>
            <a:r>
              <a:rPr lang="en-GB" sz="1200" dirty="0">
                <a:solidFill>
                  <a:schemeClr val="bg1"/>
                </a:solidFill>
                <a:latin typeface="Arial" panose="020B0604020202020204" pitchFamily="34" charset="0"/>
                <a:cs typeface="Arial" panose="020B0604020202020204" pitchFamily="34" charset="0"/>
              </a:rPr>
              <a:t>NW London CCGs have investment of </a:t>
            </a:r>
            <a:r>
              <a:rPr lang="en-GB" sz="1200" b="1" u="none" strike="noStrike" dirty="0">
                <a:solidFill>
                  <a:schemeClr val="bg1"/>
                </a:solidFill>
                <a:effectLst/>
                <a:latin typeface="Arial" panose="020B0604020202020204" pitchFamily="34" charset="0"/>
                <a:cs typeface="Arial" panose="020B0604020202020204" pitchFamily="34" charset="0"/>
              </a:rPr>
              <a:t>£468,655 </a:t>
            </a:r>
            <a:r>
              <a:rPr lang="en-GB" sz="1200" u="none" strike="noStrike" dirty="0">
                <a:solidFill>
                  <a:schemeClr val="bg1"/>
                </a:solidFill>
                <a:effectLst/>
                <a:latin typeface="Arial" panose="020B0604020202020204" pitchFamily="34" charset="0"/>
                <a:cs typeface="Arial" panose="020B0604020202020204" pitchFamily="34" charset="0"/>
              </a:rPr>
              <a:t>for Wave 4 Suicide Prevention funding for 2021/22</a:t>
            </a:r>
          </a:p>
          <a:p>
            <a:pPr marL="1085850" lvl="2" indent="-171450">
              <a:buClr>
                <a:srgbClr val="33CCCC"/>
              </a:buClr>
              <a:buFont typeface="Arial" panose="020B0604020202020204" pitchFamily="34" charset="0"/>
              <a:buChar char="•"/>
            </a:pPr>
            <a:r>
              <a:rPr lang="en-GB" sz="1200" dirty="0">
                <a:solidFill>
                  <a:schemeClr val="bg1"/>
                </a:solidFill>
                <a:latin typeface="Arial" panose="020B0604020202020204" pitchFamily="34" charset="0"/>
                <a:cs typeface="Arial" panose="020B0604020202020204" pitchFamily="34" charset="0"/>
              </a:rPr>
              <a:t>Further investment of £468,655 is likely also for </a:t>
            </a:r>
            <a:r>
              <a:rPr lang="en-GB" sz="1200" b="1" dirty="0">
                <a:solidFill>
                  <a:schemeClr val="bg1"/>
                </a:solidFill>
                <a:latin typeface="Arial" panose="020B0604020202020204" pitchFamily="34" charset="0"/>
                <a:cs typeface="Arial" panose="020B0604020202020204" pitchFamily="34" charset="0"/>
              </a:rPr>
              <a:t>2002/23 and 2023/24</a:t>
            </a:r>
          </a:p>
          <a:p>
            <a:pPr lvl="2">
              <a:buClr>
                <a:srgbClr val="33CCCC"/>
              </a:buClr>
            </a:pPr>
            <a:endParaRPr lang="en-GB" sz="1200" b="1" u="none" strike="noStrike" dirty="0">
              <a:solidFill>
                <a:schemeClr val="bg1"/>
              </a:solidFill>
              <a:effectLst/>
              <a:latin typeface="Arial" panose="020B0604020202020204" pitchFamily="34" charset="0"/>
              <a:cs typeface="Arial" panose="020B0604020202020204" pitchFamily="34" charset="0"/>
            </a:endParaRPr>
          </a:p>
          <a:p>
            <a:pPr marL="1143000" lvl="2" indent="-228600">
              <a:buClr>
                <a:srgbClr val="33CCCC"/>
              </a:buClr>
              <a:buFont typeface="+mj-lt"/>
              <a:buAutoNum type="arabicPeriod"/>
            </a:pPr>
            <a:endParaRPr lang="en-GB" sz="1100" b="1" dirty="0">
              <a:latin typeface="Arial" panose="020B0604020202020204" pitchFamily="34" charset="0"/>
              <a:cs typeface="Arial" panose="020B0604020202020204" pitchFamily="34" charset="0"/>
            </a:endParaRPr>
          </a:p>
        </p:txBody>
      </p:sp>
      <p:pic>
        <p:nvPicPr>
          <p:cNvPr id="1026" name="Picture 2" descr="B Pound Britain Currency Money Comments - White Money Drawing Png - Free  Transparent PNG Clipart Images Downloa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3095" y="722079"/>
            <a:ext cx="513288" cy="64674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2" name="Table 11"/>
          <p:cNvGraphicFramePr>
            <a:graphicFrameLocks noGrp="1"/>
          </p:cNvGraphicFramePr>
          <p:nvPr>
            <p:extLst>
              <p:ext uri="{D42A27DB-BD31-4B8C-83A1-F6EECF244321}">
                <p14:modId xmlns:p14="http://schemas.microsoft.com/office/powerpoint/2010/main" val="3026174577"/>
              </p:ext>
            </p:extLst>
          </p:nvPr>
        </p:nvGraphicFramePr>
        <p:xfrm>
          <a:off x="359377" y="4509120"/>
          <a:ext cx="8544254" cy="1342952"/>
        </p:xfrm>
        <a:graphic>
          <a:graphicData uri="http://schemas.openxmlformats.org/drawingml/2006/table">
            <a:tbl>
              <a:tblPr/>
              <a:tblGrid>
                <a:gridCol w="3420535">
                  <a:extLst>
                    <a:ext uri="{9D8B030D-6E8A-4147-A177-3AD203B41FA5}">
                      <a16:colId xmlns:a16="http://schemas.microsoft.com/office/drawing/2014/main" val="20000"/>
                    </a:ext>
                  </a:extLst>
                </a:gridCol>
                <a:gridCol w="1296144">
                  <a:extLst>
                    <a:ext uri="{9D8B030D-6E8A-4147-A177-3AD203B41FA5}">
                      <a16:colId xmlns:a16="http://schemas.microsoft.com/office/drawing/2014/main" val="20001"/>
                    </a:ext>
                  </a:extLst>
                </a:gridCol>
                <a:gridCol w="3827575">
                  <a:extLst>
                    <a:ext uri="{9D8B030D-6E8A-4147-A177-3AD203B41FA5}">
                      <a16:colId xmlns:a16="http://schemas.microsoft.com/office/drawing/2014/main" val="20002"/>
                    </a:ext>
                  </a:extLst>
                </a:gridCol>
              </a:tblGrid>
              <a:tr h="188978">
                <a:tc>
                  <a:txBody>
                    <a:bodyPr/>
                    <a:lstStyle/>
                    <a:p>
                      <a:pPr algn="l" fontAlgn="b"/>
                      <a:r>
                        <a:rPr lang="en-GB" sz="1200" b="1" i="0" u="none" strike="noStrike" dirty="0">
                          <a:solidFill>
                            <a:srgbClr val="FFFFFF"/>
                          </a:solidFill>
                          <a:effectLst/>
                          <a:latin typeface="Arial"/>
                        </a:rPr>
                        <a:t>Proposed Initiative</a:t>
                      </a:r>
                    </a:p>
                  </a:txBody>
                  <a:tcPr marL="9449" marR="9449" marT="94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080"/>
                    </a:solidFill>
                  </a:tcPr>
                </a:tc>
                <a:tc>
                  <a:txBody>
                    <a:bodyPr/>
                    <a:lstStyle/>
                    <a:p>
                      <a:pPr algn="l" fontAlgn="b"/>
                      <a:r>
                        <a:rPr lang="en-GB" sz="1200" b="1" i="0" u="none" strike="noStrike" dirty="0">
                          <a:solidFill>
                            <a:srgbClr val="FFFFFF"/>
                          </a:solidFill>
                          <a:effectLst/>
                          <a:latin typeface="Arial"/>
                        </a:rPr>
                        <a:t>Indicative cost</a:t>
                      </a:r>
                    </a:p>
                  </a:txBody>
                  <a:tcPr marL="9449" marR="9449" marT="94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080"/>
                    </a:solidFill>
                  </a:tcPr>
                </a:tc>
                <a:tc>
                  <a:txBody>
                    <a:bodyPr/>
                    <a:lstStyle/>
                    <a:p>
                      <a:pPr algn="l" fontAlgn="b"/>
                      <a:r>
                        <a:rPr lang="en-GB" sz="1200" b="1" i="0" u="none" strike="noStrike" dirty="0">
                          <a:solidFill>
                            <a:srgbClr val="FFFFFF"/>
                          </a:solidFill>
                          <a:effectLst/>
                          <a:latin typeface="Arial"/>
                        </a:rPr>
                        <a:t>Details</a:t>
                      </a:r>
                    </a:p>
                  </a:txBody>
                  <a:tcPr marL="9449" marR="9449" marT="94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080"/>
                    </a:solidFill>
                  </a:tcPr>
                </a:tc>
                <a:extLst>
                  <a:ext uri="{0D108BD9-81ED-4DB2-BD59-A6C34878D82A}">
                    <a16:rowId xmlns:a16="http://schemas.microsoft.com/office/drawing/2014/main" val="10000"/>
                  </a:ext>
                </a:extLst>
              </a:tr>
              <a:tr h="188978">
                <a:tc>
                  <a:txBody>
                    <a:bodyPr/>
                    <a:lstStyle/>
                    <a:p>
                      <a:pPr algn="l" fontAlgn="b"/>
                      <a:r>
                        <a:rPr lang="fr-FR" sz="1200" b="0" i="0" u="none" strike="noStrike" dirty="0">
                          <a:solidFill>
                            <a:srgbClr val="000000"/>
                          </a:solidFill>
                          <a:effectLst/>
                          <a:latin typeface="Arial"/>
                        </a:rPr>
                        <a:t>NW London Suicide Prevention Programme Lead </a:t>
                      </a:r>
                    </a:p>
                  </a:txBody>
                  <a:tcPr marL="9449" marR="9449" marT="94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200" b="0" i="0" u="none" strike="noStrike" dirty="0">
                          <a:solidFill>
                            <a:srgbClr val="000000"/>
                          </a:solidFill>
                          <a:effectLst/>
                          <a:latin typeface="Arial"/>
                        </a:rPr>
                        <a:t> </a:t>
                      </a:r>
                      <a:r>
                        <a:rPr lang="en-GB" sz="1200" b="0" i="0" u="none" strike="noStrike" dirty="0">
                          <a:solidFill>
                            <a:schemeClr val="tx1"/>
                          </a:solidFill>
                          <a:effectLst/>
                          <a:latin typeface="Arial" panose="020B0604020202020204" pitchFamily="34" charset="0"/>
                          <a:cs typeface="Arial" panose="020B0604020202020204" pitchFamily="34" charset="0"/>
                        </a:rPr>
                        <a:t>£               </a:t>
                      </a:r>
                      <a:r>
                        <a:rPr lang="en-GB" sz="1200" b="0" dirty="0">
                          <a:solidFill>
                            <a:schemeClr val="tx1"/>
                          </a:solidFill>
                          <a:latin typeface="Arial" panose="020B0604020202020204" pitchFamily="34" charset="0"/>
                          <a:cs typeface="Arial" panose="020B0604020202020204" pitchFamily="34" charset="0"/>
                        </a:rPr>
                        <a:t>65,804 </a:t>
                      </a:r>
                      <a:r>
                        <a:rPr lang="en-GB" sz="1200" b="0" i="0" u="none" strike="noStrike" dirty="0">
                          <a:solidFill>
                            <a:schemeClr val="tx1"/>
                          </a:solidFill>
                          <a:effectLst/>
                          <a:latin typeface="Arial" panose="020B0604020202020204" pitchFamily="34" charset="0"/>
                          <a:cs typeface="Arial" panose="020B0604020202020204" pitchFamily="34" charset="0"/>
                        </a:rPr>
                        <a:t> </a:t>
                      </a:r>
                    </a:p>
                  </a:txBody>
                  <a:tcPr marL="9449" marR="9449" marT="94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200" b="0" i="0" u="none" strike="noStrike" dirty="0">
                          <a:solidFill>
                            <a:srgbClr val="000000"/>
                          </a:solidFill>
                          <a:effectLst/>
                          <a:latin typeface="Arial"/>
                        </a:rPr>
                        <a:t>Equivalent to NHS </a:t>
                      </a:r>
                      <a:r>
                        <a:rPr lang="en-GB" sz="1200" b="0" i="0" u="none" strike="noStrike" dirty="0" err="1">
                          <a:solidFill>
                            <a:srgbClr val="000000"/>
                          </a:solidFill>
                          <a:effectLst/>
                          <a:latin typeface="Arial"/>
                        </a:rPr>
                        <a:t>AfC</a:t>
                      </a:r>
                      <a:r>
                        <a:rPr lang="en-GB" sz="1200" b="0" i="0" u="none" strike="noStrike" dirty="0">
                          <a:solidFill>
                            <a:srgbClr val="000000"/>
                          </a:solidFill>
                          <a:effectLst/>
                          <a:latin typeface="Arial"/>
                        </a:rPr>
                        <a:t> Band 8a</a:t>
                      </a:r>
                    </a:p>
                  </a:txBody>
                  <a:tcPr marL="9449" marR="9449" marT="94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88978">
                <a:tc>
                  <a:txBody>
                    <a:bodyPr/>
                    <a:lstStyle/>
                    <a:p>
                      <a:pPr algn="l" fontAlgn="b"/>
                      <a:r>
                        <a:rPr lang="en-GB" sz="1200" b="0" i="0" u="none" strike="noStrike" dirty="0">
                          <a:solidFill>
                            <a:srgbClr val="000000"/>
                          </a:solidFill>
                          <a:effectLst/>
                          <a:latin typeface="Arial"/>
                        </a:rPr>
                        <a:t>Co-production and evaluation</a:t>
                      </a:r>
                    </a:p>
                  </a:txBody>
                  <a:tcPr marL="9449" marR="9449" marT="94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200" b="0" i="0" u="none" strike="noStrike" dirty="0">
                          <a:solidFill>
                            <a:srgbClr val="000000"/>
                          </a:solidFill>
                          <a:effectLst/>
                          <a:latin typeface="Arial"/>
                        </a:rPr>
                        <a:t> £               50,000 </a:t>
                      </a:r>
                    </a:p>
                  </a:txBody>
                  <a:tcPr marL="9449" marR="9449" marT="94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200" b="0" i="0" u="none" strike="noStrike" dirty="0">
                          <a:solidFill>
                            <a:srgbClr val="000000"/>
                          </a:solidFill>
                          <a:effectLst/>
                          <a:latin typeface="Arial"/>
                        </a:rPr>
                        <a:t>Based on investment in similar</a:t>
                      </a:r>
                      <a:r>
                        <a:rPr lang="en-GB" sz="1200" b="0" i="0" u="none" strike="noStrike" baseline="0" dirty="0">
                          <a:solidFill>
                            <a:srgbClr val="000000"/>
                          </a:solidFill>
                          <a:effectLst/>
                          <a:latin typeface="Arial"/>
                        </a:rPr>
                        <a:t> schemes and to include specific work  targeted at autistic people</a:t>
                      </a:r>
                      <a:endParaRPr lang="en-GB" sz="1200" b="0" i="0" u="none" strike="noStrike" dirty="0">
                        <a:solidFill>
                          <a:srgbClr val="000000"/>
                        </a:solidFill>
                        <a:effectLst/>
                        <a:latin typeface="Arial"/>
                      </a:endParaRPr>
                    </a:p>
                  </a:txBody>
                  <a:tcPr marL="9449" marR="9449" marT="94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88978">
                <a:tc>
                  <a:txBody>
                    <a:bodyPr/>
                    <a:lstStyle/>
                    <a:p>
                      <a:pPr algn="l" fontAlgn="b"/>
                      <a:r>
                        <a:rPr lang="en-GB" sz="1200" b="0" i="0" u="none" strike="noStrike" dirty="0">
                          <a:solidFill>
                            <a:srgbClr val="000000"/>
                          </a:solidFill>
                          <a:effectLst/>
                          <a:latin typeface="Arial"/>
                        </a:rPr>
                        <a:t>Training</a:t>
                      </a:r>
                    </a:p>
                  </a:txBody>
                  <a:tcPr marL="9449" marR="9449" marT="94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200" b="0" i="0" u="none" strike="noStrike" dirty="0">
                          <a:solidFill>
                            <a:srgbClr val="000000"/>
                          </a:solidFill>
                          <a:effectLst/>
                          <a:latin typeface="Arial"/>
                        </a:rPr>
                        <a:t> £              40,000 </a:t>
                      </a:r>
                    </a:p>
                  </a:txBody>
                  <a:tcPr marL="9449" marR="9449" marT="94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200" b="0" dirty="0">
                          <a:solidFill>
                            <a:schemeClr val="tx1"/>
                          </a:solidFill>
                          <a:latin typeface="Arial" panose="020B0604020202020204" pitchFamily="34" charset="0"/>
                          <a:ea typeface="Calibri"/>
                          <a:cs typeface="Arial" panose="020B0604020202020204" pitchFamily="34" charset="0"/>
                        </a:rPr>
                        <a:t>Awareness and  ‘First </a:t>
                      </a:r>
                      <a:r>
                        <a:rPr lang="en-GB" sz="1200" b="0">
                          <a:solidFill>
                            <a:schemeClr val="tx1"/>
                          </a:solidFill>
                          <a:latin typeface="Arial" panose="020B0604020202020204" pitchFamily="34" charset="0"/>
                          <a:ea typeface="Calibri"/>
                          <a:cs typeface="Arial" panose="020B0604020202020204" pitchFamily="34" charset="0"/>
                        </a:rPr>
                        <a:t>Aid’</a:t>
                      </a:r>
                      <a:endParaRPr lang="en-GB" sz="1200" b="0" i="0" u="none" strike="noStrike" dirty="0">
                        <a:solidFill>
                          <a:schemeClr val="tx1"/>
                        </a:solidFill>
                        <a:effectLst/>
                        <a:latin typeface="Arial"/>
                      </a:endParaRPr>
                    </a:p>
                  </a:txBody>
                  <a:tcPr marL="9449" marR="9449" marT="94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88978">
                <a:tc>
                  <a:txBody>
                    <a:bodyPr/>
                    <a:lstStyle/>
                    <a:p>
                      <a:pPr algn="l" fontAlgn="b"/>
                      <a:r>
                        <a:rPr lang="en-GB" sz="1200" b="0" i="0" u="none" strike="noStrike" dirty="0">
                          <a:solidFill>
                            <a:srgbClr val="000000"/>
                          </a:solidFill>
                          <a:effectLst/>
                          <a:latin typeface="Arial"/>
                        </a:rPr>
                        <a:t>Projects offering direct support</a:t>
                      </a:r>
                    </a:p>
                  </a:txBody>
                  <a:tcPr marL="9449" marR="9449" marT="94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200" b="0" i="0" u="none" strike="noStrike" dirty="0">
                          <a:solidFill>
                            <a:srgbClr val="000000"/>
                          </a:solidFill>
                          <a:effectLst/>
                          <a:latin typeface="Arial"/>
                        </a:rPr>
                        <a:t> £             302,851 </a:t>
                      </a:r>
                    </a:p>
                  </a:txBody>
                  <a:tcPr marL="9449" marR="9449" marT="94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200" b="0" i="0" u="none" strike="noStrike" dirty="0">
                          <a:solidFill>
                            <a:srgbClr val="000000"/>
                          </a:solidFill>
                          <a:effectLst/>
                          <a:latin typeface="Arial"/>
                        </a:rPr>
                        <a:t>Remaining balance</a:t>
                      </a:r>
                    </a:p>
                  </a:txBody>
                  <a:tcPr marL="9449" marR="9449" marT="94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8427">
                <a:tc>
                  <a:txBody>
                    <a:bodyPr/>
                    <a:lstStyle/>
                    <a:p>
                      <a:pPr algn="l" fontAlgn="b"/>
                      <a:r>
                        <a:rPr lang="en-GB" sz="1200" b="0" i="0" u="none" strike="noStrike" dirty="0">
                          <a:solidFill>
                            <a:srgbClr val="000000"/>
                          </a:solidFill>
                          <a:effectLst/>
                          <a:latin typeface="Arial"/>
                        </a:rPr>
                        <a:t>Total</a:t>
                      </a:r>
                    </a:p>
                  </a:txBody>
                  <a:tcPr marL="9449" marR="9449" marT="94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200" b="1" i="0" u="none" strike="noStrike" dirty="0">
                          <a:solidFill>
                            <a:srgbClr val="000000"/>
                          </a:solidFill>
                          <a:effectLst/>
                          <a:latin typeface="Arial"/>
                        </a:rPr>
                        <a:t> £             </a:t>
                      </a:r>
                      <a:r>
                        <a:rPr lang="en-GB" sz="1200" b="1" i="0" u="none" strike="noStrike" dirty="0">
                          <a:solidFill>
                            <a:schemeClr val="tx1"/>
                          </a:solidFill>
                          <a:effectLst/>
                          <a:latin typeface="Arial"/>
                        </a:rPr>
                        <a:t>458,655</a:t>
                      </a:r>
                      <a:r>
                        <a:rPr lang="en-GB" sz="1200" b="1" i="0" u="none" strike="noStrike" dirty="0">
                          <a:solidFill>
                            <a:srgbClr val="000000"/>
                          </a:solidFill>
                          <a:effectLst/>
                          <a:latin typeface="Arial"/>
                        </a:rPr>
                        <a:t> </a:t>
                      </a:r>
                    </a:p>
                  </a:txBody>
                  <a:tcPr marL="9449" marR="9449" marT="94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200" b="0" i="0" u="none" strike="noStrike" dirty="0">
                          <a:solidFill>
                            <a:srgbClr val="000000"/>
                          </a:solidFill>
                          <a:effectLst/>
                          <a:latin typeface="Arial"/>
                        </a:rPr>
                        <a:t> </a:t>
                      </a:r>
                    </a:p>
                  </a:txBody>
                  <a:tcPr marL="9449" marR="9449" marT="94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5" name="TextBox 14"/>
          <p:cNvSpPr txBox="1"/>
          <p:nvPr/>
        </p:nvSpPr>
        <p:spPr>
          <a:xfrm>
            <a:off x="359377" y="1990485"/>
            <a:ext cx="8544254" cy="1754326"/>
          </a:xfrm>
          <a:prstGeom prst="rect">
            <a:avLst/>
          </a:prstGeom>
          <a:solidFill>
            <a:srgbClr val="DBEEF4"/>
          </a:solidFill>
          <a:ln>
            <a:solidFill>
              <a:srgbClr val="DBEEF4"/>
            </a:solidFill>
          </a:ln>
        </p:spPr>
        <p:txBody>
          <a:bodyPr wrap="square" rtlCol="0">
            <a:spAutoFit/>
          </a:bodyPr>
          <a:lstStyle/>
          <a:p>
            <a:r>
              <a:rPr lang="en-GB" sz="1200" dirty="0">
                <a:latin typeface="Arial" panose="020B0604020202020204" pitchFamily="34" charset="0"/>
                <a:cs typeface="Arial" panose="020B0604020202020204" pitchFamily="34" charset="0"/>
              </a:rPr>
              <a:t>It is intended that programme investment is directed toward a combination of schemes as follows:</a:t>
            </a:r>
          </a:p>
          <a:p>
            <a:pPr marL="171450" indent="-171450">
              <a:buFont typeface="Arial" panose="020B0604020202020204" pitchFamily="34" charset="0"/>
              <a:buChar char="•"/>
            </a:pPr>
            <a:r>
              <a:rPr lang="en-GB" sz="1200" dirty="0">
                <a:latin typeface="Arial" panose="020B0604020202020204" pitchFamily="34" charset="0"/>
                <a:cs typeface="Arial" panose="020B0604020202020204" pitchFamily="34" charset="0"/>
              </a:rPr>
              <a:t>Creation of a Network and as part of this, providing a designated Suicide Prevention Programme Lead</a:t>
            </a:r>
          </a:p>
          <a:p>
            <a:pPr marL="171450" indent="-171450">
              <a:buFont typeface="Arial" panose="020B0604020202020204" pitchFamily="34" charset="0"/>
              <a:buChar char="•"/>
            </a:pPr>
            <a:r>
              <a:rPr lang="en-GB" sz="1200" dirty="0">
                <a:latin typeface="Arial" panose="020B0604020202020204" pitchFamily="34" charset="0"/>
                <a:cs typeface="Arial" panose="020B0604020202020204" pitchFamily="34" charset="0"/>
              </a:rPr>
              <a:t>Co-production and evaluation</a:t>
            </a:r>
          </a:p>
          <a:p>
            <a:pPr marL="171450" indent="-171450">
              <a:buFont typeface="Arial" panose="020B0604020202020204" pitchFamily="34" charset="0"/>
              <a:buChar char="•"/>
            </a:pPr>
            <a:r>
              <a:rPr lang="en-GB" sz="1200" dirty="0">
                <a:latin typeface="Arial" panose="020B0604020202020204" pitchFamily="34" charset="0"/>
                <a:cs typeface="Arial" panose="020B0604020202020204" pitchFamily="34" charset="0"/>
              </a:rPr>
              <a:t>Suicide awareness and response training</a:t>
            </a:r>
          </a:p>
          <a:p>
            <a:pPr marL="171450" indent="-171450">
              <a:buFont typeface="Arial" panose="020B0604020202020204" pitchFamily="34" charset="0"/>
              <a:buChar char="•"/>
            </a:pPr>
            <a:r>
              <a:rPr lang="en-GB" sz="1200" dirty="0">
                <a:latin typeface="Arial" panose="020B0604020202020204" pitchFamily="34" charset="0"/>
                <a:cs typeface="Arial" panose="020B0604020202020204" pitchFamily="34" charset="0"/>
              </a:rPr>
              <a:t>Projects delivering direct  support </a:t>
            </a:r>
          </a:p>
          <a:p>
            <a:r>
              <a:rPr lang="en-GB" sz="1200" dirty="0">
                <a:latin typeface="Arial" panose="020B0604020202020204" pitchFamily="34" charset="0"/>
                <a:cs typeface="Arial" panose="020B0604020202020204" pitchFamily="34" charset="0"/>
              </a:rPr>
              <a:t>Further detail on these options is set out in the following slides.</a:t>
            </a:r>
          </a:p>
          <a:p>
            <a:endParaRPr lang="en-GB" sz="1200" dirty="0">
              <a:latin typeface="Arial" panose="020B0604020202020204" pitchFamily="34" charset="0"/>
              <a:cs typeface="Arial" panose="020B0604020202020204" pitchFamily="34" charset="0"/>
            </a:endParaRPr>
          </a:p>
          <a:p>
            <a:r>
              <a:rPr lang="en-GB" sz="1200" dirty="0">
                <a:latin typeface="Arial" panose="020B0604020202020204" pitchFamily="34" charset="0"/>
                <a:cs typeface="Arial" panose="020B0604020202020204" pitchFamily="34" charset="0"/>
              </a:rPr>
              <a:t>Indicative modelling costs are set out in the table below. The majority of the funding to be committed through a service contract is expected to be directed through services and support for people affected by suicide and self-harm  </a:t>
            </a:r>
          </a:p>
        </p:txBody>
      </p:sp>
      <p:sp>
        <p:nvSpPr>
          <p:cNvPr id="17" name="Rectangle 16"/>
          <p:cNvSpPr/>
          <p:nvPr/>
        </p:nvSpPr>
        <p:spPr>
          <a:xfrm>
            <a:off x="359377" y="1743667"/>
            <a:ext cx="3852583" cy="246818"/>
          </a:xfrm>
          <a:prstGeom prst="rect">
            <a:avLst/>
          </a:prstGeom>
          <a:solidFill>
            <a:srgbClr val="006666"/>
          </a:solidFill>
          <a:ln w="25400">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spcAft>
                <a:spcPts val="1400"/>
              </a:spcAft>
            </a:pPr>
            <a:r>
              <a:rPr lang="en-GB" sz="1200" b="1" dirty="0">
                <a:solidFill>
                  <a:prstClr val="white"/>
                </a:solidFill>
                <a:latin typeface="Arial" panose="020B0604020202020204" pitchFamily="34" charset="0"/>
                <a:cs typeface="Arial" panose="020B0604020202020204" pitchFamily="34" charset="0"/>
              </a:rPr>
              <a:t>Intended utilisation of investment - 2021/22 </a:t>
            </a:r>
          </a:p>
        </p:txBody>
      </p:sp>
    </p:spTree>
    <p:extLst>
      <p:ext uri="{BB962C8B-B14F-4D97-AF65-F5344CB8AC3E}">
        <p14:creationId xmlns:p14="http://schemas.microsoft.com/office/powerpoint/2010/main" val="1650185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48" y="288074"/>
            <a:ext cx="7886700" cy="277682"/>
          </a:xfrm>
        </p:spPr>
        <p:txBody>
          <a:bodyPr/>
          <a:lstStyle/>
          <a:p>
            <a:r>
              <a:rPr lang="en-GB" sz="2000" dirty="0">
                <a:solidFill>
                  <a:srgbClr val="33CCCC"/>
                </a:solidFill>
              </a:rPr>
              <a:t>Suicide prevention funding – proposed investment</a:t>
            </a:r>
          </a:p>
        </p:txBody>
      </p:sp>
      <p:sp>
        <p:nvSpPr>
          <p:cNvPr id="4" name="Content Placeholder 3"/>
          <p:cNvSpPr>
            <a:spLocks noGrp="1"/>
          </p:cNvSpPr>
          <p:nvPr>
            <p:ph idx="13"/>
          </p:nvPr>
        </p:nvSpPr>
        <p:spPr>
          <a:xfrm>
            <a:off x="266799" y="1085373"/>
            <a:ext cx="8640961" cy="3063708"/>
          </a:xfrm>
          <a:prstGeom prst="rect">
            <a:avLst/>
          </a:prstGeom>
          <a:solidFill>
            <a:srgbClr val="00B8B3">
              <a:alpha val="14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t">
            <a:noAutofit/>
          </a:bodyPr>
          <a:lstStyle/>
          <a:p>
            <a:pPr marL="0" lvl="0" indent="0">
              <a:lnSpc>
                <a:spcPct val="100000"/>
              </a:lnSpc>
              <a:spcBef>
                <a:spcPts val="0"/>
              </a:spcBef>
              <a:buNone/>
            </a:pPr>
            <a:r>
              <a:rPr lang="en-GB" sz="1100" dirty="0">
                <a:solidFill>
                  <a:prstClr val="black"/>
                </a:solidFill>
                <a:latin typeface="Arial" panose="020B0604020202020204" pitchFamily="34" charset="0"/>
                <a:cs typeface="Arial" panose="020B0604020202020204" pitchFamily="34" charset="0"/>
              </a:rPr>
              <a:t>This role will support joint working with system partners to develop strategic planning and align development, co-ordination and oversight of suicide prevention initiatives across NW London. The Programme Lead will:</a:t>
            </a:r>
          </a:p>
          <a:p>
            <a:pPr marL="0" lvl="0" indent="0">
              <a:lnSpc>
                <a:spcPct val="100000"/>
              </a:lnSpc>
              <a:spcBef>
                <a:spcPts val="0"/>
              </a:spcBef>
              <a:buNone/>
            </a:pPr>
            <a:endParaRPr lang="en-GB" sz="1100" b="1" dirty="0">
              <a:solidFill>
                <a:prstClr val="black"/>
              </a:solidFill>
              <a:latin typeface="Arial" panose="020B0604020202020204" pitchFamily="34" charset="0"/>
              <a:cs typeface="Arial" panose="020B0604020202020204" pitchFamily="34" charset="0"/>
            </a:endParaRPr>
          </a:p>
          <a:p>
            <a:pPr marL="171450" lvl="1" indent="-171450">
              <a:lnSpc>
                <a:spcPct val="100000"/>
              </a:lnSpc>
              <a:spcBef>
                <a:spcPts val="0"/>
              </a:spcBef>
              <a:buFont typeface="Wingdings" panose="05000000000000000000" pitchFamily="2" charset="2"/>
              <a:buChar char="Ø"/>
            </a:pPr>
            <a:r>
              <a:rPr lang="en-GB" sz="1100" dirty="0">
                <a:solidFill>
                  <a:prstClr val="black"/>
                </a:solidFill>
                <a:latin typeface="Arial" panose="020B0604020202020204" pitchFamily="34" charset="0"/>
                <a:cs typeface="Arial" panose="020B0604020202020204" pitchFamily="34" charset="0"/>
              </a:rPr>
              <a:t>Lead and co-ordinate strategic planning work with system partners to map current needs and provision to identify gaps and inform future priorities for investment</a:t>
            </a:r>
          </a:p>
          <a:p>
            <a:pPr marL="0" lvl="1" indent="0">
              <a:lnSpc>
                <a:spcPct val="100000"/>
              </a:lnSpc>
              <a:spcBef>
                <a:spcPts val="0"/>
              </a:spcBef>
              <a:buNone/>
            </a:pPr>
            <a:endParaRPr lang="en-GB" sz="1100" dirty="0">
              <a:solidFill>
                <a:prstClr val="black"/>
              </a:solidFill>
              <a:latin typeface="Arial" panose="020B0604020202020204" pitchFamily="34" charset="0"/>
              <a:cs typeface="Arial" panose="020B0604020202020204" pitchFamily="34" charset="0"/>
            </a:endParaRPr>
          </a:p>
          <a:p>
            <a:pPr marL="171450" lvl="1" indent="-171450">
              <a:lnSpc>
                <a:spcPct val="100000"/>
              </a:lnSpc>
              <a:spcBef>
                <a:spcPts val="0"/>
              </a:spcBef>
              <a:buFont typeface="Wingdings" panose="05000000000000000000" pitchFamily="2" charset="2"/>
              <a:buChar char="Ø"/>
            </a:pPr>
            <a:r>
              <a:rPr lang="en-GB" sz="1100" dirty="0">
                <a:solidFill>
                  <a:prstClr val="black"/>
                </a:solidFill>
                <a:latin typeface="Arial" panose="020B0604020202020204" pitchFamily="34" charset="0"/>
                <a:cs typeface="Arial" panose="020B0604020202020204" pitchFamily="34" charset="0"/>
              </a:rPr>
              <a:t>Lead on the procurement processes and ensure appropriate performance management processes are in place to manage service contracts.</a:t>
            </a:r>
          </a:p>
          <a:p>
            <a:pPr marL="171450" lvl="1" indent="-171450">
              <a:lnSpc>
                <a:spcPct val="100000"/>
              </a:lnSpc>
              <a:spcBef>
                <a:spcPts val="0"/>
              </a:spcBef>
              <a:buFont typeface="Wingdings" panose="05000000000000000000" pitchFamily="2" charset="2"/>
              <a:buChar char="Ø"/>
            </a:pPr>
            <a:endParaRPr lang="en-GB" sz="1100" dirty="0">
              <a:solidFill>
                <a:prstClr val="black"/>
              </a:solidFill>
              <a:latin typeface="Arial" panose="020B0604020202020204" pitchFamily="34" charset="0"/>
              <a:cs typeface="Arial" panose="020B0604020202020204" pitchFamily="34" charset="0"/>
            </a:endParaRPr>
          </a:p>
          <a:p>
            <a:pPr marL="171450" lvl="1" indent="-171450">
              <a:lnSpc>
                <a:spcPct val="100000"/>
              </a:lnSpc>
              <a:spcBef>
                <a:spcPts val="0"/>
              </a:spcBef>
              <a:buFont typeface="Wingdings" panose="05000000000000000000" pitchFamily="2" charset="2"/>
              <a:buChar char="Ø"/>
            </a:pPr>
            <a:r>
              <a:rPr lang="en-GB" sz="1100" dirty="0">
                <a:solidFill>
                  <a:prstClr val="black"/>
                </a:solidFill>
                <a:latin typeface="Arial" panose="020B0604020202020204" pitchFamily="34" charset="0"/>
                <a:cs typeface="Arial" panose="020B0604020202020204" pitchFamily="34" charset="0"/>
              </a:rPr>
              <a:t>Co-ordinate and develop co-production opportunities with identified service users in high risk groups, voluntary and community sector partners and mental health services.</a:t>
            </a:r>
          </a:p>
          <a:p>
            <a:pPr marL="0" lvl="1" indent="0">
              <a:lnSpc>
                <a:spcPct val="100000"/>
              </a:lnSpc>
              <a:spcBef>
                <a:spcPts val="0"/>
              </a:spcBef>
              <a:buNone/>
            </a:pPr>
            <a:endParaRPr lang="en-GB" sz="1100" dirty="0">
              <a:solidFill>
                <a:prstClr val="black"/>
              </a:solidFill>
              <a:latin typeface="Arial" panose="020B0604020202020204" pitchFamily="34" charset="0"/>
              <a:cs typeface="Arial" panose="020B0604020202020204" pitchFamily="34" charset="0"/>
            </a:endParaRPr>
          </a:p>
          <a:p>
            <a:pPr marL="171450" lvl="1" indent="-171450">
              <a:lnSpc>
                <a:spcPct val="100000"/>
              </a:lnSpc>
              <a:spcBef>
                <a:spcPts val="0"/>
              </a:spcBef>
              <a:buFont typeface="Wingdings" panose="05000000000000000000" pitchFamily="2" charset="2"/>
              <a:buChar char="Ø"/>
            </a:pPr>
            <a:r>
              <a:rPr lang="en-GB" sz="1100" dirty="0">
                <a:solidFill>
                  <a:prstClr val="black"/>
                </a:solidFill>
                <a:latin typeface="Arial" panose="020B0604020202020204" pitchFamily="34" charset="0"/>
                <a:cs typeface="Arial" panose="020B0604020202020204" pitchFamily="34" charset="0"/>
              </a:rPr>
              <a:t>Develop processes for capturing timely and accurate data to support real time surveillance, risk factors and inform whole system strategic planning.</a:t>
            </a:r>
          </a:p>
          <a:p>
            <a:pPr marL="0" lvl="1" indent="0">
              <a:lnSpc>
                <a:spcPct val="100000"/>
              </a:lnSpc>
              <a:spcBef>
                <a:spcPts val="0"/>
              </a:spcBef>
              <a:buNone/>
            </a:pPr>
            <a:endParaRPr lang="en-GB" sz="1100" dirty="0">
              <a:solidFill>
                <a:prstClr val="black"/>
              </a:solidFill>
              <a:latin typeface="Arial" panose="020B0604020202020204" pitchFamily="34" charset="0"/>
              <a:cs typeface="Arial" panose="020B0604020202020204" pitchFamily="34" charset="0"/>
            </a:endParaRPr>
          </a:p>
          <a:p>
            <a:pPr marL="171450" lvl="1" indent="-171450">
              <a:lnSpc>
                <a:spcPct val="100000"/>
              </a:lnSpc>
              <a:spcBef>
                <a:spcPts val="0"/>
              </a:spcBef>
              <a:buFont typeface="Wingdings" panose="05000000000000000000" pitchFamily="2" charset="2"/>
              <a:buChar char="Ø"/>
            </a:pPr>
            <a:r>
              <a:rPr lang="en-GB" sz="1100" dirty="0">
                <a:solidFill>
                  <a:prstClr val="black"/>
                </a:solidFill>
                <a:latin typeface="Arial" panose="020B0604020202020204" pitchFamily="34" charset="0"/>
                <a:cs typeface="Arial" panose="020B0604020202020204" pitchFamily="34" charset="0"/>
              </a:rPr>
              <a:t>Establishing programme governance, linking in with the MHLDA and Equalities programmes and support a NW London Suicide Prevention Network/Steering Group</a:t>
            </a:r>
          </a:p>
        </p:txBody>
      </p:sp>
      <p:sp>
        <p:nvSpPr>
          <p:cNvPr id="5" name="Rectangle 4"/>
          <p:cNvSpPr/>
          <p:nvPr/>
        </p:nvSpPr>
        <p:spPr>
          <a:xfrm>
            <a:off x="267047" y="789152"/>
            <a:ext cx="7329289" cy="280568"/>
          </a:xfrm>
          <a:prstGeom prst="rect">
            <a:avLst/>
          </a:prstGeom>
          <a:solidFill>
            <a:srgbClr val="006666"/>
          </a:solidFill>
          <a:ln w="25400">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spcAft>
                <a:spcPts val="1400"/>
              </a:spcAft>
            </a:pPr>
            <a:r>
              <a:rPr lang="en-GB" sz="1100" b="1" dirty="0">
                <a:solidFill>
                  <a:prstClr val="white"/>
                </a:solidFill>
                <a:latin typeface="Arial" panose="020B0604020202020204" pitchFamily="34" charset="0"/>
                <a:cs typeface="Arial" panose="020B0604020202020204" pitchFamily="34" charset="0"/>
              </a:rPr>
              <a:t>1. NWL Suicide Prevention Programme Lead:  Total - £65,804 </a:t>
            </a:r>
            <a:r>
              <a:rPr lang="en-GB" sz="1100" dirty="0">
                <a:solidFill>
                  <a:prstClr val="white"/>
                </a:solidFill>
                <a:latin typeface="Arial" panose="020B0604020202020204" pitchFamily="34" charset="0"/>
                <a:cs typeface="Arial" panose="020B0604020202020204" pitchFamily="34" charset="0"/>
              </a:rPr>
              <a:t>(modelled on 1.0 WTE NHS A4C grade 8A)</a:t>
            </a:r>
          </a:p>
        </p:txBody>
      </p:sp>
      <p:sp>
        <p:nvSpPr>
          <p:cNvPr id="13" name="Slide Number Placeholder 12"/>
          <p:cNvSpPr>
            <a:spLocks noGrp="1"/>
          </p:cNvSpPr>
          <p:nvPr>
            <p:ph type="sldNum" sz="quarter" idx="16"/>
          </p:nvPr>
        </p:nvSpPr>
        <p:spPr>
          <a:xfrm>
            <a:off x="3516795" y="6381328"/>
            <a:ext cx="2057400" cy="365125"/>
          </a:xfrm>
        </p:spPr>
        <p:txBody>
          <a:bodyPr/>
          <a:lstStyle/>
          <a:p>
            <a:pPr algn="ctr"/>
            <a:fld id="{10021B7C-CB2B-458B-9E44-8FD595667636}" type="slidenum">
              <a:rPr lang="en-US" smtClean="0">
                <a:solidFill>
                  <a:prstClr val="black">
                    <a:tint val="75000"/>
                  </a:prstClr>
                </a:solidFill>
              </a:rPr>
              <a:pPr algn="ctr"/>
              <a:t>3</a:t>
            </a:fld>
            <a:endParaRPr lang="en-US" dirty="0">
              <a:solidFill>
                <a:prstClr val="black">
                  <a:tint val="75000"/>
                </a:prstClr>
              </a:solidFill>
            </a:endParaRPr>
          </a:p>
        </p:txBody>
      </p:sp>
      <p:sp>
        <p:nvSpPr>
          <p:cNvPr id="3" name="TextBox 2"/>
          <p:cNvSpPr txBox="1"/>
          <p:nvPr/>
        </p:nvSpPr>
        <p:spPr>
          <a:xfrm>
            <a:off x="4752022" y="533708"/>
            <a:ext cx="4140459" cy="369332"/>
          </a:xfrm>
          <a:prstGeom prst="rect">
            <a:avLst/>
          </a:prstGeom>
          <a:noFill/>
        </p:spPr>
        <p:txBody>
          <a:bodyPr wrap="square" rtlCol="0">
            <a:spAutoFit/>
          </a:bodyPr>
          <a:lstStyle/>
          <a:p>
            <a:endParaRPr lang="en-GB" dirty="0"/>
          </a:p>
        </p:txBody>
      </p:sp>
    </p:spTree>
    <p:extLst>
      <p:ext uri="{BB962C8B-B14F-4D97-AF65-F5344CB8AC3E}">
        <p14:creationId xmlns:p14="http://schemas.microsoft.com/office/powerpoint/2010/main" val="1930406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332656"/>
            <a:ext cx="7886700" cy="277682"/>
          </a:xfrm>
        </p:spPr>
        <p:txBody>
          <a:bodyPr/>
          <a:lstStyle/>
          <a:p>
            <a:r>
              <a:rPr lang="en-GB" sz="2000" dirty="0">
                <a:solidFill>
                  <a:srgbClr val="33CCCC"/>
                </a:solidFill>
              </a:rPr>
              <a:t>Suicide prevention funding – proposed investment (2)</a:t>
            </a:r>
            <a:endParaRPr lang="en-GB" sz="2000" dirty="0"/>
          </a:p>
        </p:txBody>
      </p:sp>
      <p:sp>
        <p:nvSpPr>
          <p:cNvPr id="4" name="Slide Number Placeholder 3"/>
          <p:cNvSpPr>
            <a:spLocks noGrp="1"/>
          </p:cNvSpPr>
          <p:nvPr>
            <p:ph type="sldNum" sz="quarter" idx="16"/>
          </p:nvPr>
        </p:nvSpPr>
        <p:spPr/>
        <p:txBody>
          <a:bodyPr/>
          <a:lstStyle/>
          <a:p>
            <a:fld id="{10021B7C-CB2B-458B-9E44-8FD595667636}" type="slidenum">
              <a:rPr lang="en-US" smtClean="0">
                <a:solidFill>
                  <a:prstClr val="black">
                    <a:tint val="75000"/>
                  </a:prstClr>
                </a:solidFill>
              </a:rPr>
              <a:pPr/>
              <a:t>4</a:t>
            </a:fld>
            <a:endParaRPr lang="en-US" dirty="0">
              <a:solidFill>
                <a:prstClr val="black">
                  <a:tint val="75000"/>
                </a:prstClr>
              </a:solidFill>
            </a:endParaRPr>
          </a:p>
        </p:txBody>
      </p:sp>
      <p:sp>
        <p:nvSpPr>
          <p:cNvPr id="5" name="Content Placeholder 3"/>
          <p:cNvSpPr txBox="1">
            <a:spLocks/>
          </p:cNvSpPr>
          <p:nvPr/>
        </p:nvSpPr>
        <p:spPr>
          <a:xfrm>
            <a:off x="332504" y="1161851"/>
            <a:ext cx="8585652" cy="1224137"/>
          </a:xfrm>
          <a:prstGeom prst="rect">
            <a:avLst/>
          </a:prstGeom>
          <a:solidFill>
            <a:srgbClr val="00B8B3">
              <a:alpha val="14000"/>
            </a:srgbClr>
          </a:solidFill>
          <a:ln w="254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a:buClr>
                <a:srgbClr val="008080"/>
              </a:buClr>
              <a:buFont typeface="Wingdings" panose="05000000000000000000" pitchFamily="2" charset="2"/>
              <a:buChar char="v"/>
            </a:pPr>
            <a:r>
              <a:rPr lang="en-GB" sz="1100" dirty="0">
                <a:solidFill>
                  <a:schemeClr val="tx1"/>
                </a:solidFill>
                <a:latin typeface="Arial"/>
                <a:ea typeface="Calibri"/>
                <a:cs typeface="Times New Roman"/>
              </a:rPr>
              <a:t>Before commissioning support initiatives, we need to reach out to people with lived experience to develop a better understanding of the specific needs of our various community groups and the types of support which would make a difference. This will include a discreet project to support engagement with autistic people who often find it difficult to access traditional services.</a:t>
            </a:r>
          </a:p>
          <a:p>
            <a:pPr>
              <a:buClr>
                <a:srgbClr val="008080"/>
              </a:buClr>
              <a:buFont typeface="Wingdings" panose="05000000000000000000" pitchFamily="2" charset="2"/>
              <a:buChar char="v"/>
            </a:pPr>
            <a:r>
              <a:rPr lang="en-GB" sz="1100" dirty="0">
                <a:solidFill>
                  <a:schemeClr val="tx1"/>
                </a:solidFill>
                <a:latin typeface="Arial"/>
                <a:ea typeface="Calibri"/>
                <a:cs typeface="Times New Roman"/>
              </a:rPr>
              <a:t>Targeted funding for co-design to scope and plan transformation initiatives and support procurement process. </a:t>
            </a:r>
          </a:p>
          <a:p>
            <a:pPr>
              <a:buClr>
                <a:srgbClr val="008080"/>
              </a:buClr>
              <a:buFont typeface="Wingdings" panose="05000000000000000000" pitchFamily="2" charset="2"/>
              <a:buChar char="v"/>
            </a:pPr>
            <a:r>
              <a:rPr lang="en-GB" sz="1100" dirty="0">
                <a:solidFill>
                  <a:schemeClr val="tx1"/>
                </a:solidFill>
                <a:latin typeface="Arial"/>
                <a:ea typeface="Calibri"/>
                <a:cs typeface="Times New Roman"/>
              </a:rPr>
              <a:t>People with lived experience on Suicide Prevention Steering Group to support strategic oversight and evaluation of services.</a:t>
            </a:r>
            <a:r>
              <a:rPr lang="en-GB" sz="1100" dirty="0">
                <a:solidFill>
                  <a:schemeClr val="tx1"/>
                </a:solidFill>
                <a:latin typeface="Arial" panose="020B0604020202020204" pitchFamily="34" charset="0"/>
                <a:cs typeface="Arial" panose="020B0604020202020204" pitchFamily="34" charset="0"/>
              </a:rPr>
              <a:t>.</a:t>
            </a:r>
          </a:p>
        </p:txBody>
      </p:sp>
      <p:sp>
        <p:nvSpPr>
          <p:cNvPr id="6" name="Rectangle 5"/>
          <p:cNvSpPr/>
          <p:nvPr/>
        </p:nvSpPr>
        <p:spPr>
          <a:xfrm>
            <a:off x="322508" y="851544"/>
            <a:ext cx="4104456" cy="273448"/>
          </a:xfrm>
          <a:prstGeom prst="rect">
            <a:avLst/>
          </a:prstGeom>
          <a:solidFill>
            <a:srgbClr val="006666"/>
          </a:solidFill>
          <a:ln w="25400">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spcAft>
                <a:spcPts val="1400"/>
              </a:spcAft>
            </a:pPr>
            <a:r>
              <a:rPr lang="en-GB" sz="1100" b="1" dirty="0">
                <a:solidFill>
                  <a:schemeClr val="bg1"/>
                </a:solidFill>
                <a:latin typeface="Arial"/>
                <a:ea typeface="Calibri"/>
                <a:cs typeface="Times New Roman"/>
              </a:rPr>
              <a:t>2. Co-production and Evaluation </a:t>
            </a:r>
            <a:r>
              <a:rPr lang="en-GB" sz="1100" dirty="0">
                <a:solidFill>
                  <a:schemeClr val="bg1"/>
                </a:solidFill>
                <a:latin typeface="Arial"/>
                <a:ea typeface="Calibri"/>
                <a:cs typeface="Times New Roman"/>
              </a:rPr>
              <a:t>(up to £50,000)</a:t>
            </a:r>
            <a:r>
              <a:rPr lang="en-GB" sz="1100" b="1" dirty="0">
                <a:solidFill>
                  <a:schemeClr val="bg1"/>
                </a:solidFill>
                <a:latin typeface="Arial"/>
                <a:ea typeface="Calibri"/>
                <a:cs typeface="Times New Roman"/>
              </a:rPr>
              <a:t> </a:t>
            </a:r>
            <a:endParaRPr lang="en-GB" sz="1100" b="1" dirty="0">
              <a:solidFill>
                <a:schemeClr val="bg1"/>
              </a:solidFill>
              <a:latin typeface="Arial" panose="020B0604020202020204" pitchFamily="34" charset="0"/>
              <a:cs typeface="Arial" panose="020B0604020202020204" pitchFamily="34" charset="0"/>
            </a:endParaRPr>
          </a:p>
        </p:txBody>
      </p:sp>
      <p:sp>
        <p:nvSpPr>
          <p:cNvPr id="7" name="Content Placeholder 3"/>
          <p:cNvSpPr txBox="1">
            <a:spLocks/>
          </p:cNvSpPr>
          <p:nvPr/>
        </p:nvSpPr>
        <p:spPr>
          <a:xfrm>
            <a:off x="322508" y="2813894"/>
            <a:ext cx="8570004" cy="1584176"/>
          </a:xfrm>
          <a:prstGeom prst="rect">
            <a:avLst/>
          </a:prstGeom>
          <a:solidFill>
            <a:srgbClr val="00B8B3">
              <a:alpha val="14000"/>
            </a:srgbClr>
          </a:solidFill>
          <a:ln w="254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a:buClr>
                <a:srgbClr val="009999"/>
              </a:buClr>
              <a:buFont typeface="Wingdings" panose="05000000000000000000" pitchFamily="2" charset="2"/>
              <a:buChar char="v"/>
            </a:pPr>
            <a:r>
              <a:rPr lang="en-GB" sz="1100" dirty="0">
                <a:solidFill>
                  <a:schemeClr val="tx1"/>
                </a:solidFill>
                <a:latin typeface="Arial" panose="020B0604020202020204" pitchFamily="34" charset="0"/>
                <a:ea typeface="Calibri"/>
                <a:cs typeface="Arial" panose="020B0604020202020204" pitchFamily="34" charset="0"/>
              </a:rPr>
              <a:t>Rollout out suicide awareness and prevention training for up to 550 professionals working in primary care and extended to drug &amp; alcohol services, housing departments, homeless services, citizens advice with a focus on prevention and reduction of suicides in services.</a:t>
            </a:r>
          </a:p>
          <a:p>
            <a:pPr>
              <a:buClr>
                <a:srgbClr val="009999"/>
              </a:buClr>
              <a:buFont typeface="Wingdings" panose="05000000000000000000" pitchFamily="2" charset="2"/>
              <a:buChar char="v"/>
            </a:pPr>
            <a:r>
              <a:rPr lang="en-GB" sz="1100" dirty="0">
                <a:solidFill>
                  <a:schemeClr val="tx1"/>
                </a:solidFill>
                <a:latin typeface="Arial" panose="020B0604020202020204" pitchFamily="34" charset="0"/>
                <a:ea typeface="Calibri"/>
                <a:cs typeface="Arial" panose="020B0604020202020204" pitchFamily="34" charset="0"/>
              </a:rPr>
              <a:t>This training and awareness raising will initially targeted based on our understanding of areas with high levels of suicide, self harm and other risk factors including the financial  impact of the pandemic – see appendix 1</a:t>
            </a:r>
          </a:p>
          <a:p>
            <a:pPr>
              <a:buClr>
                <a:srgbClr val="009999"/>
              </a:buClr>
              <a:buFont typeface="Wingdings" panose="05000000000000000000" pitchFamily="2" charset="2"/>
              <a:buChar char="v"/>
            </a:pPr>
            <a:r>
              <a:rPr lang="en-GB" sz="1100" dirty="0">
                <a:solidFill>
                  <a:schemeClr val="tx1"/>
                </a:solidFill>
                <a:latin typeface="Arial" panose="020B0604020202020204" pitchFamily="34" charset="0"/>
                <a:ea typeface="Calibri"/>
                <a:cs typeface="Arial" panose="020B0604020202020204" pitchFamily="34" charset="0"/>
              </a:rPr>
              <a:t>The training will focus on increasing knowledge of the prevalence of suicide, suicide behaviours and suicide thoughts; Introduction to appropriate language around suicide and guidance for having safe conversations; considerations for suicide safety and tools for self-care.</a:t>
            </a:r>
          </a:p>
          <a:p>
            <a:pPr>
              <a:buClr>
                <a:srgbClr val="009999"/>
              </a:buClr>
              <a:buFont typeface="Wingdings" panose="05000000000000000000" pitchFamily="2" charset="2"/>
              <a:buChar char="v"/>
            </a:pPr>
            <a:endParaRPr lang="en-GB" sz="1100" dirty="0">
              <a:solidFill>
                <a:schemeClr val="tx1"/>
              </a:solidFill>
              <a:latin typeface="Arial" panose="020B0604020202020204" pitchFamily="34" charset="0"/>
              <a:ea typeface="Calibri"/>
              <a:cs typeface="Arial" panose="020B0604020202020204" pitchFamily="34" charset="0"/>
            </a:endParaRPr>
          </a:p>
        </p:txBody>
      </p:sp>
      <p:sp>
        <p:nvSpPr>
          <p:cNvPr id="8" name="Rectangle 7"/>
          <p:cNvSpPr/>
          <p:nvPr/>
        </p:nvSpPr>
        <p:spPr>
          <a:xfrm>
            <a:off x="327320" y="2556981"/>
            <a:ext cx="5036768" cy="256913"/>
          </a:xfrm>
          <a:prstGeom prst="rect">
            <a:avLst/>
          </a:prstGeom>
          <a:solidFill>
            <a:srgbClr val="006666"/>
          </a:solidFill>
          <a:ln w="25400">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spcAft>
                <a:spcPts val="1400"/>
              </a:spcAft>
            </a:pPr>
            <a:r>
              <a:rPr lang="en-GB" sz="1100" b="1" dirty="0">
                <a:solidFill>
                  <a:schemeClr val="bg1"/>
                </a:solidFill>
                <a:latin typeface="Arial" panose="020B0604020202020204" pitchFamily="34" charset="0"/>
                <a:ea typeface="Calibri"/>
                <a:cs typeface="Arial" panose="020B0604020202020204" pitchFamily="34" charset="0"/>
              </a:rPr>
              <a:t>3. Suicide Awareness and  ‘First Aid’ Training </a:t>
            </a:r>
            <a:r>
              <a:rPr lang="en-GB" sz="1100" dirty="0">
                <a:solidFill>
                  <a:schemeClr val="bg1"/>
                </a:solidFill>
                <a:latin typeface="Arial" panose="020B0604020202020204" pitchFamily="34" charset="0"/>
                <a:ea typeface="Calibri"/>
                <a:cs typeface="Arial" panose="020B0604020202020204" pitchFamily="34" charset="0"/>
              </a:rPr>
              <a:t>(up to £40,000) </a:t>
            </a:r>
            <a:endParaRPr lang="en-GB" sz="1100" dirty="0">
              <a:solidFill>
                <a:schemeClr val="bg1"/>
              </a:solidFill>
              <a:latin typeface="Arial" panose="020B0604020202020204" pitchFamily="34" charset="0"/>
              <a:cs typeface="Arial" panose="020B0604020202020204" pitchFamily="34" charset="0"/>
            </a:endParaRPr>
          </a:p>
        </p:txBody>
      </p:sp>
      <p:sp>
        <p:nvSpPr>
          <p:cNvPr id="9" name="Content Placeholder 3"/>
          <p:cNvSpPr>
            <a:spLocks noGrp="1"/>
          </p:cNvSpPr>
          <p:nvPr>
            <p:ph idx="13"/>
          </p:nvPr>
        </p:nvSpPr>
        <p:spPr>
          <a:xfrm>
            <a:off x="376711" y="4907780"/>
            <a:ext cx="8552533" cy="969492"/>
          </a:xfrm>
          <a:prstGeom prst="rect">
            <a:avLst/>
          </a:prstGeom>
          <a:solidFill>
            <a:srgbClr val="00B8B3">
              <a:alpha val="14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t">
            <a:noAutofit/>
          </a:bodyPr>
          <a:lstStyle/>
          <a:p>
            <a:pPr>
              <a:buClr>
                <a:srgbClr val="009999"/>
              </a:buClr>
              <a:buFont typeface="Wingdings" panose="05000000000000000000" pitchFamily="2" charset="2"/>
              <a:buChar char="v"/>
            </a:pPr>
            <a:r>
              <a:rPr lang="en-GB" sz="1100" b="1" dirty="0">
                <a:solidFill>
                  <a:srgbClr val="000000"/>
                </a:solidFill>
                <a:latin typeface="Arial" panose="020B0604020202020204" pitchFamily="34" charset="0"/>
                <a:ea typeface="Calibri"/>
                <a:cs typeface="Arial" panose="020B0604020202020204" pitchFamily="34" charset="0"/>
              </a:rPr>
              <a:t>Targeted Support for vulnerable groups  </a:t>
            </a:r>
            <a:r>
              <a:rPr lang="en-GB" sz="1100" dirty="0">
                <a:solidFill>
                  <a:srgbClr val="000000"/>
                </a:solidFill>
                <a:latin typeface="Arial" panose="020B0604020202020204" pitchFamily="34" charset="0"/>
                <a:ea typeface="Calibri"/>
                <a:cs typeface="Arial" panose="020B0604020202020204" pitchFamily="34" charset="0"/>
              </a:rPr>
              <a:t>will be informed by the:</a:t>
            </a:r>
          </a:p>
          <a:p>
            <a:pPr lvl="1">
              <a:buClr>
                <a:srgbClr val="009999"/>
              </a:buClr>
              <a:buFont typeface="Wingdings" panose="05000000000000000000" pitchFamily="2" charset="2"/>
              <a:buChar char="v"/>
            </a:pPr>
            <a:r>
              <a:rPr lang="en-GB" sz="1100" b="1" dirty="0">
                <a:solidFill>
                  <a:srgbClr val="000000"/>
                </a:solidFill>
                <a:latin typeface="Arial" panose="020B0604020202020204" pitchFamily="34" charset="0"/>
                <a:ea typeface="Calibri"/>
                <a:cs typeface="Arial" panose="020B0604020202020204" pitchFamily="34" charset="0"/>
              </a:rPr>
              <a:t>Views of people with lived experience </a:t>
            </a:r>
            <a:r>
              <a:rPr lang="en-GB" sz="1100" dirty="0">
                <a:solidFill>
                  <a:srgbClr val="000000"/>
                </a:solidFill>
                <a:latin typeface="Arial" panose="020B0604020202020204" pitchFamily="34" charset="0"/>
                <a:ea typeface="Calibri"/>
                <a:cs typeface="Arial" panose="020B0604020202020204" pitchFamily="34" charset="0"/>
              </a:rPr>
              <a:t>captured as part of the co-production and engagement work at the outset of the programme</a:t>
            </a:r>
          </a:p>
          <a:p>
            <a:pPr lvl="1">
              <a:buClr>
                <a:srgbClr val="009999"/>
              </a:buClr>
              <a:buFont typeface="Wingdings" panose="05000000000000000000" pitchFamily="2" charset="2"/>
              <a:buChar char="v"/>
            </a:pPr>
            <a:r>
              <a:rPr lang="en-GB" sz="1100" dirty="0">
                <a:solidFill>
                  <a:srgbClr val="000000"/>
                </a:solidFill>
                <a:latin typeface="Arial" panose="020B0604020202020204" pitchFamily="34" charset="0"/>
                <a:ea typeface="Calibri"/>
                <a:cs typeface="Arial" panose="020B0604020202020204" pitchFamily="34" charset="0"/>
              </a:rPr>
              <a:t>Gaps and priorities identified through the </a:t>
            </a:r>
            <a:r>
              <a:rPr lang="en-GB" sz="1100" b="1" dirty="0">
                <a:solidFill>
                  <a:srgbClr val="000000"/>
                </a:solidFill>
                <a:latin typeface="Arial" panose="020B0604020202020204" pitchFamily="34" charset="0"/>
                <a:ea typeface="Calibri"/>
                <a:cs typeface="Arial" panose="020B0604020202020204" pitchFamily="34" charset="0"/>
              </a:rPr>
              <a:t>service mapping</a:t>
            </a:r>
          </a:p>
        </p:txBody>
      </p:sp>
      <p:sp>
        <p:nvSpPr>
          <p:cNvPr id="10" name="Rectangle 9"/>
          <p:cNvSpPr/>
          <p:nvPr/>
        </p:nvSpPr>
        <p:spPr>
          <a:xfrm>
            <a:off x="356168" y="4612256"/>
            <a:ext cx="4863904" cy="273448"/>
          </a:xfrm>
          <a:prstGeom prst="rect">
            <a:avLst/>
          </a:prstGeom>
          <a:solidFill>
            <a:srgbClr val="006666"/>
          </a:solidFill>
          <a:ln w="25400">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spcAft>
                <a:spcPts val="1400"/>
              </a:spcAft>
            </a:pPr>
            <a:r>
              <a:rPr lang="en-GB" sz="1100" b="1" dirty="0">
                <a:solidFill>
                  <a:schemeClr val="bg1"/>
                </a:solidFill>
                <a:latin typeface="Arial"/>
                <a:ea typeface="Calibri"/>
                <a:cs typeface="Times New Roman"/>
              </a:rPr>
              <a:t>4. Targeted support for vulnerable groups </a:t>
            </a:r>
            <a:r>
              <a:rPr lang="en-GB" sz="1100" dirty="0">
                <a:solidFill>
                  <a:schemeClr val="bg1"/>
                </a:solidFill>
                <a:latin typeface="Arial"/>
                <a:ea typeface="Calibri"/>
                <a:cs typeface="Times New Roman"/>
              </a:rPr>
              <a:t>(remaining £302,851)</a:t>
            </a:r>
            <a:endParaRPr lang="en-GB" sz="11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0494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9" y="2481560"/>
            <a:ext cx="8568952" cy="2387600"/>
          </a:xfrm>
        </p:spPr>
        <p:txBody>
          <a:bodyPr anchor="ctr">
            <a:normAutofit/>
          </a:bodyPr>
          <a:lstStyle/>
          <a:p>
            <a:pPr lvl="0">
              <a:spcBef>
                <a:spcPts val="600"/>
              </a:spcBef>
              <a:spcAft>
                <a:spcPts val="600"/>
              </a:spcAft>
            </a:pPr>
            <a:r>
              <a:rPr lang="en-GB" sz="2400" dirty="0"/>
              <a:t>Appendix 1: </a:t>
            </a:r>
            <a:br>
              <a:rPr lang="en-GB" sz="2400" dirty="0"/>
            </a:br>
            <a:r>
              <a:rPr lang="en-GB" sz="2400" dirty="0"/>
              <a:t>- Suicide rates</a:t>
            </a:r>
            <a:br>
              <a:rPr lang="en-GB" sz="2400" dirty="0"/>
            </a:br>
            <a:r>
              <a:rPr lang="en-GB" sz="2400" dirty="0"/>
              <a:t>- Targeting support – people in high risk groups</a:t>
            </a:r>
            <a:endParaRPr lang="en-US" sz="2400" dirty="0"/>
          </a:p>
        </p:txBody>
      </p:sp>
      <p:sp>
        <p:nvSpPr>
          <p:cNvPr id="3" name="TextBox 2"/>
          <p:cNvSpPr txBox="1"/>
          <p:nvPr/>
        </p:nvSpPr>
        <p:spPr>
          <a:xfrm>
            <a:off x="323528" y="6165304"/>
            <a:ext cx="4464496" cy="369332"/>
          </a:xfrm>
          <a:prstGeom prst="rect">
            <a:avLst/>
          </a:prstGeom>
          <a:noFill/>
        </p:spPr>
        <p:txBody>
          <a:bodyPr wrap="square" rtlCol="0">
            <a:spAutoFit/>
          </a:bodyPr>
          <a:lstStyle/>
          <a:p>
            <a:r>
              <a:rPr lang="en-GB" dirty="0">
                <a:solidFill>
                  <a:prstClr val="white"/>
                </a:solidFill>
                <a:cs typeface="Arial" pitchFamily="34" charset="0"/>
              </a:rPr>
              <a:t>Thursday 21 May</a:t>
            </a:r>
          </a:p>
        </p:txBody>
      </p:sp>
      <p:sp>
        <p:nvSpPr>
          <p:cNvPr id="4" name="Rectangle 3"/>
          <p:cNvSpPr/>
          <p:nvPr/>
        </p:nvSpPr>
        <p:spPr>
          <a:xfrm>
            <a:off x="0" y="4725144"/>
            <a:ext cx="9144000" cy="213285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
        <p:nvSpPr>
          <p:cNvPr id="5" name="Rectangle 4"/>
          <p:cNvSpPr/>
          <p:nvPr/>
        </p:nvSpPr>
        <p:spPr>
          <a:xfrm>
            <a:off x="-1429" y="1052736"/>
            <a:ext cx="9144000" cy="156517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Tree>
    <p:extLst>
      <p:ext uri="{BB962C8B-B14F-4D97-AF65-F5344CB8AC3E}">
        <p14:creationId xmlns:p14="http://schemas.microsoft.com/office/powerpoint/2010/main" val="178814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000" dirty="0"/>
              <a:t>Suicide rates in NW London</a:t>
            </a:r>
          </a:p>
        </p:txBody>
      </p:sp>
      <p:sp>
        <p:nvSpPr>
          <p:cNvPr id="4" name="Slide Number Placeholder 3"/>
          <p:cNvSpPr>
            <a:spLocks noGrp="1"/>
          </p:cNvSpPr>
          <p:nvPr>
            <p:ph type="sldNum" sz="quarter" idx="16"/>
          </p:nvPr>
        </p:nvSpPr>
        <p:spPr/>
        <p:txBody>
          <a:bodyPr/>
          <a:lstStyle/>
          <a:p>
            <a:fld id="{10021B7C-CB2B-458B-9E44-8FD595667636}" type="slidenum">
              <a:rPr lang="en-US" smtClean="0">
                <a:solidFill>
                  <a:prstClr val="black">
                    <a:tint val="75000"/>
                  </a:prstClr>
                </a:solidFill>
              </a:rPr>
              <a:pPr/>
              <a:t>6</a:t>
            </a:fld>
            <a:endParaRPr lang="en-US" dirty="0">
              <a:solidFill>
                <a:prstClr val="black">
                  <a:tint val="75000"/>
                </a:prstClr>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571257272"/>
              </p:ext>
            </p:extLst>
          </p:nvPr>
        </p:nvGraphicFramePr>
        <p:xfrm>
          <a:off x="1115616" y="2492896"/>
          <a:ext cx="6840760" cy="1630680"/>
        </p:xfrm>
        <a:graphic>
          <a:graphicData uri="http://schemas.openxmlformats.org/drawingml/2006/table">
            <a:tbl>
              <a:tblPr firstRow="1" bandRow="1">
                <a:tableStyleId>{5C22544A-7EE6-4342-B048-85BDC9FD1C3A}</a:tableStyleId>
              </a:tblPr>
              <a:tblGrid>
                <a:gridCol w="1710190">
                  <a:extLst>
                    <a:ext uri="{9D8B030D-6E8A-4147-A177-3AD203B41FA5}">
                      <a16:colId xmlns:a16="http://schemas.microsoft.com/office/drawing/2014/main" val="20000"/>
                    </a:ext>
                  </a:extLst>
                </a:gridCol>
                <a:gridCol w="1710190">
                  <a:extLst>
                    <a:ext uri="{9D8B030D-6E8A-4147-A177-3AD203B41FA5}">
                      <a16:colId xmlns:a16="http://schemas.microsoft.com/office/drawing/2014/main" val="20001"/>
                    </a:ext>
                  </a:extLst>
                </a:gridCol>
                <a:gridCol w="1710190">
                  <a:extLst>
                    <a:ext uri="{9D8B030D-6E8A-4147-A177-3AD203B41FA5}">
                      <a16:colId xmlns:a16="http://schemas.microsoft.com/office/drawing/2014/main" val="20002"/>
                    </a:ext>
                  </a:extLst>
                </a:gridCol>
                <a:gridCol w="1710190">
                  <a:extLst>
                    <a:ext uri="{9D8B030D-6E8A-4147-A177-3AD203B41FA5}">
                      <a16:colId xmlns:a16="http://schemas.microsoft.com/office/drawing/2014/main" val="20003"/>
                    </a:ext>
                  </a:extLst>
                </a:gridCol>
              </a:tblGrid>
              <a:tr h="504056">
                <a:tc>
                  <a:txBody>
                    <a:bodyPr/>
                    <a:lstStyle/>
                    <a:p>
                      <a:pPr algn="ctr"/>
                      <a:r>
                        <a:rPr lang="en-GB" sz="1400" dirty="0">
                          <a:latin typeface="Arial" panose="020B0604020202020204" pitchFamily="34" charset="0"/>
                          <a:cs typeface="Arial" panose="020B0604020202020204" pitchFamily="34" charset="0"/>
                        </a:rPr>
                        <a:t>Suicide rate</a:t>
                      </a:r>
                    </a:p>
                    <a:p>
                      <a:pPr algn="ctr"/>
                      <a:r>
                        <a:rPr lang="en-GB" sz="1400" dirty="0">
                          <a:latin typeface="Arial" panose="020B0604020202020204" pitchFamily="34" charset="0"/>
                          <a:cs typeface="Arial" panose="020B0604020202020204" pitchFamily="34" charset="0"/>
                        </a:rPr>
                        <a:t>2016 - 18</a:t>
                      </a:r>
                    </a:p>
                  </a:txBody>
                  <a:tcPr>
                    <a:solidFill>
                      <a:srgbClr val="009999"/>
                    </a:solidFill>
                  </a:tcPr>
                </a:tc>
                <a:tc>
                  <a:txBody>
                    <a:bodyPr/>
                    <a:lstStyle/>
                    <a:p>
                      <a:pPr algn="ctr"/>
                      <a:r>
                        <a:rPr lang="en-GB" sz="1400" dirty="0">
                          <a:latin typeface="Arial" panose="020B0604020202020204" pitchFamily="34" charset="0"/>
                          <a:cs typeface="Arial" panose="020B0604020202020204" pitchFamily="34" charset="0"/>
                        </a:rPr>
                        <a:t>Count</a:t>
                      </a:r>
                    </a:p>
                    <a:p>
                      <a:pPr algn="ctr"/>
                      <a:r>
                        <a:rPr lang="en-GB" sz="1400" dirty="0">
                          <a:latin typeface="Arial" panose="020B0604020202020204" pitchFamily="34" charset="0"/>
                          <a:cs typeface="Arial" panose="020B0604020202020204" pitchFamily="34" charset="0"/>
                        </a:rPr>
                        <a:t>NWL</a:t>
                      </a:r>
                    </a:p>
                  </a:txBody>
                  <a:tcPr>
                    <a:solidFill>
                      <a:srgbClr val="009999"/>
                    </a:solidFill>
                  </a:tcPr>
                </a:tc>
                <a:tc>
                  <a:txBody>
                    <a:bodyPr/>
                    <a:lstStyle/>
                    <a:p>
                      <a:pPr algn="ctr"/>
                      <a:r>
                        <a:rPr lang="en-GB" sz="1400" dirty="0">
                          <a:latin typeface="Arial" panose="020B0604020202020204" pitchFamily="34" charset="0"/>
                          <a:cs typeface="Arial" panose="020B0604020202020204" pitchFamily="34" charset="0"/>
                        </a:rPr>
                        <a:t>Per 100,000</a:t>
                      </a:r>
                    </a:p>
                    <a:p>
                      <a:pPr algn="ctr"/>
                      <a:r>
                        <a:rPr lang="en-GB" sz="1400" dirty="0">
                          <a:latin typeface="Arial" panose="020B0604020202020204" pitchFamily="34" charset="0"/>
                          <a:cs typeface="Arial" panose="020B0604020202020204" pitchFamily="34" charset="0"/>
                        </a:rPr>
                        <a:t>NWL</a:t>
                      </a:r>
                    </a:p>
                  </a:txBody>
                  <a:tcPr>
                    <a:solidFill>
                      <a:srgbClr val="009999"/>
                    </a:solidFill>
                  </a:tcPr>
                </a:tc>
                <a:tc>
                  <a:txBody>
                    <a:bodyPr/>
                    <a:lstStyle/>
                    <a:p>
                      <a:pPr algn="ctr"/>
                      <a:r>
                        <a:rPr lang="en-GB" sz="1400" dirty="0">
                          <a:latin typeface="Arial" panose="020B0604020202020204" pitchFamily="34" charset="0"/>
                          <a:cs typeface="Arial" panose="020B0604020202020204" pitchFamily="34" charset="0"/>
                        </a:rPr>
                        <a:t>Per 100,000</a:t>
                      </a:r>
                    </a:p>
                    <a:p>
                      <a:pPr algn="ctr"/>
                      <a:r>
                        <a:rPr lang="en-GB" sz="1400" dirty="0">
                          <a:latin typeface="Arial" panose="020B0604020202020204" pitchFamily="34" charset="0"/>
                          <a:cs typeface="Arial" panose="020B0604020202020204" pitchFamily="34" charset="0"/>
                        </a:rPr>
                        <a:t>England</a:t>
                      </a:r>
                    </a:p>
                  </a:txBody>
                  <a:tcPr>
                    <a:solidFill>
                      <a:srgbClr val="009999"/>
                    </a:solidFill>
                  </a:tcPr>
                </a:tc>
                <a:extLst>
                  <a:ext uri="{0D108BD9-81ED-4DB2-BD59-A6C34878D82A}">
                    <a16:rowId xmlns:a16="http://schemas.microsoft.com/office/drawing/2014/main" val="10000"/>
                  </a:ext>
                </a:extLst>
              </a:tr>
              <a:tr h="370840">
                <a:tc>
                  <a:txBody>
                    <a:bodyPr/>
                    <a:lstStyle/>
                    <a:p>
                      <a:r>
                        <a:rPr lang="en-GB" sz="1400" dirty="0">
                          <a:latin typeface="Arial" panose="020B0604020202020204" pitchFamily="34" charset="0"/>
                          <a:cs typeface="Arial" panose="020B0604020202020204" pitchFamily="34" charset="0"/>
                        </a:rPr>
                        <a:t>All</a:t>
                      </a:r>
                    </a:p>
                  </a:txBody>
                  <a:tcPr>
                    <a:solidFill>
                      <a:srgbClr val="DBEEF4"/>
                    </a:solidFill>
                  </a:tcPr>
                </a:tc>
                <a:tc>
                  <a:txBody>
                    <a:bodyPr/>
                    <a:lstStyle/>
                    <a:p>
                      <a:pPr algn="ctr"/>
                      <a:r>
                        <a:rPr lang="en-GB" sz="1400" dirty="0">
                          <a:latin typeface="Arial" panose="020B0604020202020204" pitchFamily="34" charset="0"/>
                          <a:cs typeface="Arial" panose="020B0604020202020204" pitchFamily="34" charset="0"/>
                        </a:rPr>
                        <a:t>458</a:t>
                      </a:r>
                    </a:p>
                  </a:txBody>
                  <a:tcPr marL="0" marR="0" marT="0" marB="0" anchor="ctr">
                    <a:solidFill>
                      <a:srgbClr val="DBEEF4"/>
                    </a:solidFill>
                  </a:tcPr>
                </a:tc>
                <a:tc>
                  <a:txBody>
                    <a:bodyPr/>
                    <a:lstStyle/>
                    <a:p>
                      <a:pPr algn="ctr"/>
                      <a:r>
                        <a:rPr lang="en-GB" sz="1400" dirty="0">
                          <a:latin typeface="Arial" panose="020B0604020202020204" pitchFamily="34" charset="0"/>
                          <a:cs typeface="Arial" panose="020B0604020202020204" pitchFamily="34" charset="0"/>
                        </a:rPr>
                        <a:t>8.6</a:t>
                      </a:r>
                    </a:p>
                  </a:txBody>
                  <a:tcPr>
                    <a:solidFill>
                      <a:srgbClr val="DBEEF4"/>
                    </a:solidFill>
                  </a:tcPr>
                </a:tc>
                <a:tc>
                  <a:txBody>
                    <a:bodyPr/>
                    <a:lstStyle/>
                    <a:p>
                      <a:pPr algn="ctr"/>
                      <a:r>
                        <a:rPr lang="en-GB" sz="1400" dirty="0">
                          <a:latin typeface="Arial" panose="020B0604020202020204" pitchFamily="34" charset="0"/>
                          <a:cs typeface="Arial" panose="020B0604020202020204" pitchFamily="34" charset="0"/>
                        </a:rPr>
                        <a:t>9.6</a:t>
                      </a:r>
                    </a:p>
                  </a:txBody>
                  <a:tcPr marL="0" marR="0" marT="0" marB="0" anchor="ctr">
                    <a:solidFill>
                      <a:srgbClr val="DBEEF4"/>
                    </a:solidFill>
                  </a:tcPr>
                </a:tc>
                <a:extLst>
                  <a:ext uri="{0D108BD9-81ED-4DB2-BD59-A6C34878D82A}">
                    <a16:rowId xmlns:a16="http://schemas.microsoft.com/office/drawing/2014/main" val="10001"/>
                  </a:ext>
                </a:extLst>
              </a:tr>
              <a:tr h="370840">
                <a:tc>
                  <a:txBody>
                    <a:bodyPr/>
                    <a:lstStyle/>
                    <a:p>
                      <a:r>
                        <a:rPr lang="en-GB" sz="1400" dirty="0">
                          <a:latin typeface="Arial" panose="020B0604020202020204" pitchFamily="34" charset="0"/>
                          <a:cs typeface="Arial" panose="020B0604020202020204" pitchFamily="34" charset="0"/>
                        </a:rPr>
                        <a:t>Male</a:t>
                      </a:r>
                    </a:p>
                  </a:txBody>
                  <a:tcPr>
                    <a:solidFill>
                      <a:schemeClr val="bg1">
                        <a:lumMod val="85000"/>
                      </a:schemeClr>
                    </a:solidFill>
                  </a:tcPr>
                </a:tc>
                <a:tc>
                  <a:txBody>
                    <a:bodyPr/>
                    <a:lstStyle/>
                    <a:p>
                      <a:pPr algn="ctr"/>
                      <a:r>
                        <a:rPr lang="en-GB" sz="1400" dirty="0">
                          <a:latin typeface="Arial" panose="020B0604020202020204" pitchFamily="34" charset="0"/>
                          <a:cs typeface="Arial" panose="020B0604020202020204" pitchFamily="34" charset="0"/>
                        </a:rPr>
                        <a:t>351</a:t>
                      </a:r>
                    </a:p>
                  </a:txBody>
                  <a:tcPr marL="0" marR="0" marT="0" marB="0" anchor="ctr">
                    <a:solidFill>
                      <a:schemeClr val="bg1">
                        <a:lumMod val="85000"/>
                      </a:schemeClr>
                    </a:solidFill>
                  </a:tcPr>
                </a:tc>
                <a:tc>
                  <a:txBody>
                    <a:bodyPr/>
                    <a:lstStyle/>
                    <a:p>
                      <a:pPr algn="ctr"/>
                      <a:r>
                        <a:rPr lang="en-GB" sz="1400" dirty="0">
                          <a:latin typeface="Arial" panose="020B0604020202020204" pitchFamily="34" charset="0"/>
                          <a:cs typeface="Arial" panose="020B0604020202020204" pitchFamily="34" charset="0"/>
                        </a:rPr>
                        <a:t>13.1</a:t>
                      </a:r>
                    </a:p>
                  </a:txBody>
                  <a:tcPr>
                    <a:solidFill>
                      <a:schemeClr val="bg1">
                        <a:lumMod val="85000"/>
                      </a:schemeClr>
                    </a:solidFill>
                  </a:tcPr>
                </a:tc>
                <a:tc>
                  <a:txBody>
                    <a:bodyPr/>
                    <a:lstStyle/>
                    <a:p>
                      <a:pPr algn="ctr"/>
                      <a:r>
                        <a:rPr lang="en-GB" sz="1400" dirty="0">
                          <a:latin typeface="Arial" panose="020B0604020202020204" pitchFamily="34" charset="0"/>
                          <a:cs typeface="Arial" panose="020B0604020202020204" pitchFamily="34" charset="0"/>
                        </a:rPr>
                        <a:t>14.9</a:t>
                      </a:r>
                    </a:p>
                  </a:txBody>
                  <a:tcPr marL="0" marR="0" marT="0" marB="0" anchor="ctr">
                    <a:solidFill>
                      <a:schemeClr val="bg1">
                        <a:lumMod val="85000"/>
                      </a:schemeClr>
                    </a:solidFill>
                  </a:tcPr>
                </a:tc>
                <a:extLst>
                  <a:ext uri="{0D108BD9-81ED-4DB2-BD59-A6C34878D82A}">
                    <a16:rowId xmlns:a16="http://schemas.microsoft.com/office/drawing/2014/main" val="10002"/>
                  </a:ext>
                </a:extLst>
              </a:tr>
              <a:tr h="370840">
                <a:tc>
                  <a:txBody>
                    <a:bodyPr/>
                    <a:lstStyle/>
                    <a:p>
                      <a:r>
                        <a:rPr lang="en-GB" sz="1400" dirty="0">
                          <a:latin typeface="Arial" panose="020B0604020202020204" pitchFamily="34" charset="0"/>
                          <a:cs typeface="Arial" panose="020B0604020202020204" pitchFamily="34" charset="0"/>
                        </a:rPr>
                        <a:t>Female</a:t>
                      </a:r>
                    </a:p>
                  </a:txBody>
                  <a:tcPr>
                    <a:solidFill>
                      <a:srgbClr val="DBEEF4"/>
                    </a:solidFill>
                  </a:tcPr>
                </a:tc>
                <a:tc>
                  <a:txBody>
                    <a:bodyPr/>
                    <a:lstStyle/>
                    <a:p>
                      <a:pPr algn="ctr"/>
                      <a:r>
                        <a:rPr lang="en-GB" sz="1400" dirty="0">
                          <a:latin typeface="Arial" panose="020B0604020202020204" pitchFamily="34" charset="0"/>
                          <a:cs typeface="Arial" panose="020B0604020202020204" pitchFamily="34" charset="0"/>
                        </a:rPr>
                        <a:t>107</a:t>
                      </a:r>
                    </a:p>
                  </a:txBody>
                  <a:tcPr marL="0" marR="0" marT="0" marB="0" anchor="ctr">
                    <a:solidFill>
                      <a:srgbClr val="DBEEF4"/>
                    </a:solidFill>
                  </a:tcPr>
                </a:tc>
                <a:tc>
                  <a:txBody>
                    <a:bodyPr/>
                    <a:lstStyle/>
                    <a:p>
                      <a:pPr algn="ctr"/>
                      <a:r>
                        <a:rPr lang="en-GB" sz="1400" dirty="0">
                          <a:latin typeface="Arial" panose="020B0604020202020204" pitchFamily="34" charset="0"/>
                          <a:cs typeface="Arial" panose="020B0604020202020204" pitchFamily="34" charset="0"/>
                        </a:rPr>
                        <a:t>4.1</a:t>
                      </a:r>
                    </a:p>
                  </a:txBody>
                  <a:tcPr>
                    <a:solidFill>
                      <a:srgbClr val="DBEEF4"/>
                    </a:solidFill>
                  </a:tcPr>
                </a:tc>
                <a:tc>
                  <a:txBody>
                    <a:bodyPr/>
                    <a:lstStyle/>
                    <a:p>
                      <a:pPr algn="ctr"/>
                      <a:r>
                        <a:rPr lang="en-GB" sz="1400" dirty="0">
                          <a:latin typeface="Arial" panose="020B0604020202020204" pitchFamily="34" charset="0"/>
                          <a:cs typeface="Arial" panose="020B0604020202020204" pitchFamily="34" charset="0"/>
                        </a:rPr>
                        <a:t>4.7</a:t>
                      </a:r>
                    </a:p>
                  </a:txBody>
                  <a:tcPr marL="0" marR="0" marT="0" marB="0" anchor="ctr">
                    <a:solidFill>
                      <a:srgbClr val="DBEEF4"/>
                    </a:solidFill>
                  </a:tcPr>
                </a:tc>
                <a:extLst>
                  <a:ext uri="{0D108BD9-81ED-4DB2-BD59-A6C34878D82A}">
                    <a16:rowId xmlns:a16="http://schemas.microsoft.com/office/drawing/2014/main" val="10003"/>
                  </a:ext>
                </a:extLst>
              </a:tr>
            </a:tbl>
          </a:graphicData>
        </a:graphic>
      </p:graphicFrame>
      <p:sp>
        <p:nvSpPr>
          <p:cNvPr id="6" name="TextBox 5"/>
          <p:cNvSpPr txBox="1"/>
          <p:nvPr/>
        </p:nvSpPr>
        <p:spPr>
          <a:xfrm>
            <a:off x="1115616" y="1340768"/>
            <a:ext cx="6840760" cy="738664"/>
          </a:xfrm>
          <a:prstGeom prst="rect">
            <a:avLst/>
          </a:prstGeom>
          <a:solidFill>
            <a:srgbClr val="008080"/>
          </a:solidFill>
        </p:spPr>
        <p:txBody>
          <a:bodyPr wrap="square" rtlCol="0">
            <a:spAutoFit/>
          </a:bodyPr>
          <a:lstStyle/>
          <a:p>
            <a:r>
              <a:rPr lang="en-GB" sz="1400" dirty="0">
                <a:solidFill>
                  <a:schemeClr val="bg1"/>
                </a:solidFill>
                <a:latin typeface="Arial" panose="020B0604020202020204" pitchFamily="34" charset="0"/>
                <a:cs typeface="Arial" panose="020B0604020202020204" pitchFamily="34" charset="0"/>
              </a:rPr>
              <a:t>In NW London (2016 – 18):</a:t>
            </a:r>
          </a:p>
          <a:p>
            <a:pPr marL="285750" indent="-285750">
              <a:buFont typeface="Arial" panose="020B0604020202020204" pitchFamily="34" charset="0"/>
              <a:buChar char="•"/>
            </a:pPr>
            <a:r>
              <a:rPr lang="en-GB" sz="1400" dirty="0">
                <a:solidFill>
                  <a:schemeClr val="bg1"/>
                </a:solidFill>
                <a:latin typeface="Arial" panose="020B0604020202020204" pitchFamily="34" charset="0"/>
                <a:cs typeface="Arial" panose="020B0604020202020204" pitchFamily="34" charset="0"/>
              </a:rPr>
              <a:t>77% of reported suicides were of men</a:t>
            </a:r>
          </a:p>
          <a:p>
            <a:pPr marL="285750" indent="-285750">
              <a:buFont typeface="Arial" panose="020B0604020202020204" pitchFamily="34" charset="0"/>
              <a:buChar char="•"/>
            </a:pPr>
            <a:r>
              <a:rPr lang="en-GB" sz="1400" dirty="0">
                <a:solidFill>
                  <a:schemeClr val="bg1"/>
                </a:solidFill>
                <a:latin typeface="Arial" panose="020B0604020202020204" pitchFamily="34" charset="0"/>
                <a:cs typeface="Arial" panose="020B0604020202020204" pitchFamily="34" charset="0"/>
              </a:rPr>
              <a:t>The suicide rate for men and women was lower than the rate for England</a:t>
            </a:r>
          </a:p>
        </p:txBody>
      </p:sp>
    </p:spTree>
    <p:extLst>
      <p:ext uri="{BB962C8B-B14F-4D97-AF65-F5344CB8AC3E}">
        <p14:creationId xmlns:p14="http://schemas.microsoft.com/office/powerpoint/2010/main" val="1677725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33434" y="1236026"/>
            <a:ext cx="4330596" cy="2434375"/>
          </a:xfrm>
          <a:prstGeom prst="rect">
            <a:avLst/>
          </a:prstGeom>
          <a:noFill/>
          <a:ln w="9525">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endParaRPr lang="en-GB" sz="1300" dirty="0">
              <a:solidFill>
                <a:prstClr val="black"/>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GB" sz="1300" dirty="0">
              <a:solidFill>
                <a:prstClr val="black"/>
              </a:solidFill>
              <a:latin typeface="Arial" panose="020B0604020202020204" pitchFamily="34" charset="0"/>
              <a:cs typeface="Arial" panose="020B0604020202020204" pitchFamily="34" charset="0"/>
            </a:endParaRPr>
          </a:p>
        </p:txBody>
      </p:sp>
      <p:sp>
        <p:nvSpPr>
          <p:cNvPr id="9" name="Rectangle 8"/>
          <p:cNvSpPr/>
          <p:nvPr/>
        </p:nvSpPr>
        <p:spPr>
          <a:xfrm>
            <a:off x="224306" y="863761"/>
            <a:ext cx="4330596" cy="372265"/>
          </a:xfrm>
          <a:prstGeom prst="rect">
            <a:avLst/>
          </a:prstGeom>
          <a:solidFill>
            <a:srgbClr val="006666"/>
          </a:solidFill>
          <a:ln w="25400">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spcAft>
                <a:spcPts val="1400"/>
              </a:spcAft>
            </a:pPr>
            <a:r>
              <a:rPr lang="en-GB" sz="1300" b="1" dirty="0">
                <a:solidFill>
                  <a:prstClr val="white"/>
                </a:solidFill>
                <a:latin typeface="Arial" panose="020B0604020202020204" pitchFamily="34" charset="0"/>
                <a:cs typeface="Arial" panose="020B0604020202020204" pitchFamily="34" charset="0"/>
              </a:rPr>
              <a:t>Groups of people at higher risk</a:t>
            </a:r>
          </a:p>
        </p:txBody>
      </p:sp>
      <p:sp>
        <p:nvSpPr>
          <p:cNvPr id="12" name="Rectangle 11"/>
          <p:cNvSpPr/>
          <p:nvPr/>
        </p:nvSpPr>
        <p:spPr>
          <a:xfrm>
            <a:off x="4600575" y="1236026"/>
            <a:ext cx="4321070" cy="650047"/>
          </a:xfrm>
          <a:prstGeom prst="rect">
            <a:avLst/>
          </a:prstGeom>
          <a:noFill/>
          <a:ln w="9525">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Clr>
                <a:srgbClr val="006666"/>
              </a:buClr>
            </a:pPr>
            <a:endParaRPr lang="en-GB" sz="1300" dirty="0">
              <a:solidFill>
                <a:prstClr val="black"/>
              </a:solidFill>
              <a:latin typeface="Arial" panose="020B0604020202020204" pitchFamily="34" charset="0"/>
              <a:cs typeface="Arial" panose="020B0604020202020204" pitchFamily="34" charset="0"/>
            </a:endParaRPr>
          </a:p>
        </p:txBody>
      </p:sp>
      <p:sp>
        <p:nvSpPr>
          <p:cNvPr id="13" name="Rectangle 12"/>
          <p:cNvSpPr/>
          <p:nvPr/>
        </p:nvSpPr>
        <p:spPr>
          <a:xfrm>
            <a:off x="4632849" y="863760"/>
            <a:ext cx="4319628" cy="372265"/>
          </a:xfrm>
          <a:prstGeom prst="rect">
            <a:avLst/>
          </a:prstGeom>
          <a:solidFill>
            <a:srgbClr val="006666"/>
          </a:solidFill>
          <a:ln w="25400">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en-GB" sz="1300" b="1" dirty="0">
                <a:effectLst/>
                <a:latin typeface="Arial"/>
                <a:ea typeface="Calibri"/>
                <a:cs typeface="Times New Roman"/>
              </a:rPr>
              <a:t>Identified predictors</a:t>
            </a:r>
            <a:endParaRPr lang="en-GB" sz="1300" dirty="0">
              <a:ea typeface="Calibri"/>
              <a:cs typeface="Times New Roman"/>
            </a:endParaRPr>
          </a:p>
        </p:txBody>
      </p:sp>
      <p:sp>
        <p:nvSpPr>
          <p:cNvPr id="14" name="Rectangle 13"/>
          <p:cNvSpPr/>
          <p:nvPr/>
        </p:nvSpPr>
        <p:spPr>
          <a:xfrm>
            <a:off x="289727" y="4405654"/>
            <a:ext cx="2678435" cy="1828169"/>
          </a:xfrm>
          <a:prstGeom prst="rect">
            <a:avLst/>
          </a:prstGeom>
          <a:noFill/>
          <a:ln w="9525">
            <a:solidFill>
              <a:srgbClr val="33CCCC"/>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endParaRPr lang="en-GB" sz="1300" dirty="0">
              <a:solidFill>
                <a:prstClr val="black"/>
              </a:solidFill>
              <a:latin typeface="Arial" panose="020B0604020202020204" pitchFamily="34" charset="0"/>
              <a:cs typeface="Arial" panose="020B0604020202020204" pitchFamily="34" charset="0"/>
            </a:endParaRPr>
          </a:p>
          <a:p>
            <a:endParaRPr lang="en-GB" sz="1300" dirty="0">
              <a:solidFill>
                <a:prstClr val="black"/>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GB" sz="1300" dirty="0">
              <a:solidFill>
                <a:prstClr val="black"/>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GB" sz="1300" dirty="0">
              <a:solidFill>
                <a:prstClr val="black"/>
              </a:solidFill>
              <a:latin typeface="Arial" panose="020B0604020202020204" pitchFamily="34" charset="0"/>
              <a:cs typeface="Arial" panose="020B0604020202020204" pitchFamily="34" charset="0"/>
            </a:endParaRPr>
          </a:p>
        </p:txBody>
      </p:sp>
      <p:sp>
        <p:nvSpPr>
          <p:cNvPr id="20" name="Rectangle 19"/>
          <p:cNvSpPr/>
          <p:nvPr/>
        </p:nvSpPr>
        <p:spPr>
          <a:xfrm>
            <a:off x="245926" y="4009261"/>
            <a:ext cx="8660444" cy="396393"/>
          </a:xfrm>
          <a:prstGeom prst="rect">
            <a:avLst/>
          </a:prstGeom>
          <a:solidFill>
            <a:srgbClr val="33CCCC"/>
          </a:solidFill>
          <a:ln w="25400">
            <a:solidFill>
              <a:srgbClr val="33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1400"/>
              </a:spcAft>
            </a:pPr>
            <a:r>
              <a:rPr lang="en-GB" sz="1300" b="1" dirty="0">
                <a:solidFill>
                  <a:prstClr val="white"/>
                </a:solidFill>
                <a:latin typeface="Arial" panose="020B0604020202020204" pitchFamily="34" charset="0"/>
                <a:cs typeface="Arial" panose="020B0604020202020204" pitchFamily="34" charset="0"/>
              </a:rPr>
              <a:t>Examples of projects</a:t>
            </a:r>
          </a:p>
        </p:txBody>
      </p:sp>
      <p:sp>
        <p:nvSpPr>
          <p:cNvPr id="2" name="Rectangle 1"/>
          <p:cNvSpPr/>
          <p:nvPr/>
        </p:nvSpPr>
        <p:spPr>
          <a:xfrm>
            <a:off x="56627" y="270755"/>
            <a:ext cx="8500741" cy="400110"/>
          </a:xfrm>
          <a:prstGeom prst="rect">
            <a:avLst/>
          </a:prstGeom>
        </p:spPr>
        <p:txBody>
          <a:bodyPr wrap="square">
            <a:spAutoFit/>
          </a:bodyPr>
          <a:lstStyle/>
          <a:p>
            <a:pPr marL="108000" algn="just" defTabSz="913037"/>
            <a:r>
              <a:rPr lang="en-GB" sz="2000" dirty="0">
                <a:solidFill>
                  <a:srgbClr val="00B8B3"/>
                </a:solidFill>
                <a:latin typeface="Arial" panose="020B0604020202020204" pitchFamily="34" charset="0"/>
                <a:cs typeface="Arial" panose="020B0604020202020204" pitchFamily="34" charset="0"/>
              </a:rPr>
              <a:t>Targeting support – high risk groups				</a:t>
            </a:r>
          </a:p>
        </p:txBody>
      </p:sp>
      <p:sp>
        <p:nvSpPr>
          <p:cNvPr id="6" name="TextBox 5"/>
          <p:cNvSpPr txBox="1"/>
          <p:nvPr/>
        </p:nvSpPr>
        <p:spPr>
          <a:xfrm>
            <a:off x="310916" y="4447847"/>
            <a:ext cx="2636058" cy="1569660"/>
          </a:xfrm>
          <a:prstGeom prst="rect">
            <a:avLst/>
          </a:prstGeom>
          <a:noFill/>
        </p:spPr>
        <p:txBody>
          <a:bodyPr wrap="square" rtlCol="0">
            <a:spAutoFit/>
          </a:bodyPr>
          <a:lstStyle/>
          <a:p>
            <a:pPr>
              <a:spcAft>
                <a:spcPts val="0"/>
              </a:spcAft>
            </a:pPr>
            <a:r>
              <a:rPr lang="en-GB" sz="1200" b="1" dirty="0">
                <a:solidFill>
                  <a:srgbClr val="009999"/>
                </a:solidFill>
                <a:effectLst/>
                <a:latin typeface="Arial"/>
                <a:ea typeface="Calibri"/>
                <a:cs typeface="Times New Roman"/>
              </a:rPr>
              <a:t>Release the Pressure</a:t>
            </a:r>
            <a:r>
              <a:rPr lang="en-GB" sz="1200" dirty="0">
                <a:solidFill>
                  <a:srgbClr val="009999"/>
                </a:solidFill>
                <a:effectLst/>
                <a:latin typeface="Arial"/>
                <a:ea typeface="Calibri"/>
                <a:cs typeface="Times New Roman"/>
              </a:rPr>
              <a:t> </a:t>
            </a:r>
            <a:r>
              <a:rPr lang="en-GB" sz="1200" dirty="0">
                <a:effectLst/>
                <a:latin typeface="Arial"/>
                <a:ea typeface="Calibri"/>
                <a:cs typeface="Times New Roman"/>
              </a:rPr>
              <a:t>– targeted support for middle aged men, addressing life issues e.g. divorce, money issues</a:t>
            </a:r>
            <a:endParaRPr lang="en-GB" sz="1200" dirty="0">
              <a:ea typeface="Calibri"/>
              <a:cs typeface="Times New Roman"/>
            </a:endParaRPr>
          </a:p>
          <a:p>
            <a:pPr marL="171450" indent="-171450">
              <a:spcAft>
                <a:spcPts val="0"/>
              </a:spcAft>
              <a:buFont typeface="Arial" panose="020B0604020202020204" pitchFamily="34" charset="0"/>
              <a:buChar char="•"/>
            </a:pPr>
            <a:r>
              <a:rPr lang="en-GB" sz="1200" dirty="0">
                <a:effectLst/>
                <a:latin typeface="Arial"/>
                <a:ea typeface="Calibri"/>
                <a:cs typeface="Times New Roman"/>
              </a:rPr>
              <a:t>Awareness campaign </a:t>
            </a:r>
            <a:endParaRPr lang="en-GB" sz="1200" dirty="0">
              <a:ea typeface="Calibri"/>
              <a:cs typeface="Times New Roman"/>
            </a:endParaRPr>
          </a:p>
          <a:p>
            <a:pPr marL="171450" indent="-171450">
              <a:spcAft>
                <a:spcPts val="0"/>
              </a:spcAft>
              <a:buFont typeface="Arial" panose="020B0604020202020204" pitchFamily="34" charset="0"/>
              <a:buChar char="•"/>
            </a:pPr>
            <a:r>
              <a:rPr lang="en-GB" sz="1200" dirty="0">
                <a:effectLst/>
                <a:latin typeface="Arial"/>
                <a:ea typeface="Calibri"/>
                <a:cs typeface="Times New Roman"/>
              </a:rPr>
              <a:t>Helpline with trained counsellors</a:t>
            </a:r>
            <a:endParaRPr lang="en-GB" sz="1200" dirty="0">
              <a:ea typeface="Calibri"/>
              <a:cs typeface="Times New Roman"/>
            </a:endParaRPr>
          </a:p>
          <a:p>
            <a:pPr marL="171450" indent="-171450">
              <a:spcAft>
                <a:spcPts val="0"/>
              </a:spcAft>
              <a:buFont typeface="Arial" panose="020B0604020202020204" pitchFamily="34" charset="0"/>
              <a:buChar char="•"/>
            </a:pPr>
            <a:r>
              <a:rPr lang="en-GB" sz="1200" dirty="0">
                <a:effectLst/>
                <a:latin typeface="Arial"/>
                <a:ea typeface="Calibri"/>
                <a:cs typeface="Times New Roman"/>
              </a:rPr>
              <a:t>Webchat</a:t>
            </a:r>
            <a:endParaRPr lang="en-GB" sz="1200" dirty="0">
              <a:ea typeface="Calibri"/>
              <a:cs typeface="Times New Roman"/>
            </a:endParaRPr>
          </a:p>
          <a:p>
            <a:pPr marL="171450" indent="-171450">
              <a:spcAft>
                <a:spcPts val="0"/>
              </a:spcAft>
              <a:buFont typeface="Arial" panose="020B0604020202020204" pitchFamily="34" charset="0"/>
              <a:buChar char="•"/>
            </a:pPr>
            <a:r>
              <a:rPr lang="en-GB" sz="1200" dirty="0">
                <a:effectLst/>
                <a:latin typeface="Arial"/>
                <a:ea typeface="Calibri"/>
                <a:cs typeface="Times New Roman"/>
              </a:rPr>
              <a:t>Crisis text service</a:t>
            </a:r>
            <a:endParaRPr lang="en-GB" sz="1200" dirty="0">
              <a:ea typeface="Calibri"/>
              <a:cs typeface="Times New Roman"/>
            </a:endParaRPr>
          </a:p>
        </p:txBody>
      </p:sp>
      <p:sp>
        <p:nvSpPr>
          <p:cNvPr id="19" name="Isosceles Triangle 18"/>
          <p:cNvSpPr/>
          <p:nvPr/>
        </p:nvSpPr>
        <p:spPr>
          <a:xfrm rot="10800000">
            <a:off x="4249182" y="3791137"/>
            <a:ext cx="653931" cy="218124"/>
          </a:xfrm>
          <a:prstGeom prst="triangle">
            <a:avLst/>
          </a:prstGeom>
          <a:solidFill>
            <a:srgbClr val="0066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
        <p:nvSpPr>
          <p:cNvPr id="26" name="Slide Number Placeholder 25"/>
          <p:cNvSpPr>
            <a:spLocks noGrp="1"/>
          </p:cNvSpPr>
          <p:nvPr>
            <p:ph type="sldNum" sz="quarter" idx="16"/>
          </p:nvPr>
        </p:nvSpPr>
        <p:spPr>
          <a:xfrm>
            <a:off x="3569250" y="6309320"/>
            <a:ext cx="2057400" cy="365125"/>
          </a:xfrm>
        </p:spPr>
        <p:txBody>
          <a:bodyPr/>
          <a:lstStyle/>
          <a:p>
            <a:pPr algn="ctr"/>
            <a:fld id="{10021B7C-CB2B-458B-9E44-8FD595667636}" type="slidenum">
              <a:rPr lang="en-US" smtClean="0">
                <a:solidFill>
                  <a:prstClr val="black">
                    <a:tint val="75000"/>
                  </a:prstClr>
                </a:solidFill>
              </a:rPr>
              <a:pPr algn="ctr"/>
              <a:t>7</a:t>
            </a:fld>
            <a:endParaRPr lang="en-US" dirty="0">
              <a:solidFill>
                <a:prstClr val="black">
                  <a:tint val="75000"/>
                </a:prstClr>
              </a:solidFill>
            </a:endParaRPr>
          </a:p>
        </p:txBody>
      </p:sp>
      <p:sp>
        <p:nvSpPr>
          <p:cNvPr id="3" name="Rectangle 2"/>
          <p:cNvSpPr/>
          <p:nvPr/>
        </p:nvSpPr>
        <p:spPr>
          <a:xfrm>
            <a:off x="289727" y="1256059"/>
            <a:ext cx="4149772" cy="2308324"/>
          </a:xfrm>
          <a:prstGeom prst="rect">
            <a:avLst/>
          </a:prstGeom>
        </p:spPr>
        <p:txBody>
          <a:bodyPr wrap="square">
            <a:spAutoFit/>
          </a:bodyPr>
          <a:lstStyle/>
          <a:p>
            <a:pPr marL="342900" lvl="0" indent="-342900">
              <a:spcAft>
                <a:spcPts val="0"/>
              </a:spcAft>
              <a:buFont typeface="Symbol"/>
              <a:buChar char=""/>
            </a:pPr>
            <a:r>
              <a:rPr lang="en-GB" sz="1200" dirty="0">
                <a:effectLst/>
                <a:latin typeface="Arial"/>
                <a:ea typeface="Calibri"/>
                <a:cs typeface="Times New Roman"/>
              </a:rPr>
              <a:t>Men – highest rates between age 45-49</a:t>
            </a:r>
          </a:p>
          <a:p>
            <a:pPr marL="342900" lvl="0" indent="-342900">
              <a:spcAft>
                <a:spcPts val="0"/>
              </a:spcAft>
              <a:buFont typeface="Symbol"/>
              <a:buChar char=""/>
            </a:pPr>
            <a:r>
              <a:rPr lang="en-GB" sz="1200" dirty="0">
                <a:latin typeface="Arial"/>
                <a:ea typeface="Calibri"/>
                <a:cs typeface="Times New Roman"/>
              </a:rPr>
              <a:t>Eastern European men</a:t>
            </a:r>
            <a:endParaRPr lang="en-GB" sz="1200" dirty="0">
              <a:ea typeface="Calibri"/>
              <a:cs typeface="Times New Roman"/>
            </a:endParaRPr>
          </a:p>
          <a:p>
            <a:pPr marL="342900" lvl="0" indent="-342900">
              <a:spcAft>
                <a:spcPts val="0"/>
              </a:spcAft>
              <a:buFont typeface="Symbol"/>
              <a:buChar char=""/>
            </a:pPr>
            <a:r>
              <a:rPr lang="en-GB" sz="1200" dirty="0">
                <a:effectLst/>
                <a:latin typeface="Arial"/>
                <a:ea typeface="Calibri"/>
                <a:cs typeface="Times New Roman"/>
              </a:rPr>
              <a:t>People in lowest socio economic groups</a:t>
            </a:r>
            <a:endParaRPr lang="en-GB" sz="1200" dirty="0">
              <a:ea typeface="Calibri"/>
              <a:cs typeface="Times New Roman"/>
            </a:endParaRPr>
          </a:p>
          <a:p>
            <a:pPr marL="342900" lvl="0" indent="-342900">
              <a:spcAft>
                <a:spcPts val="0"/>
              </a:spcAft>
              <a:buFont typeface="Symbol"/>
              <a:buChar char=""/>
            </a:pPr>
            <a:r>
              <a:rPr lang="en-GB" sz="1200" dirty="0">
                <a:effectLst/>
                <a:latin typeface="Arial"/>
                <a:ea typeface="Calibri"/>
                <a:cs typeface="Times New Roman"/>
              </a:rPr>
              <a:t>Survivors of abuse and violence</a:t>
            </a:r>
            <a:endParaRPr lang="en-GB" sz="1200" dirty="0">
              <a:ea typeface="Calibri"/>
              <a:cs typeface="Times New Roman"/>
            </a:endParaRPr>
          </a:p>
          <a:p>
            <a:pPr marL="342900" lvl="0" indent="-342900">
              <a:spcAft>
                <a:spcPts val="0"/>
              </a:spcAft>
              <a:buFont typeface="Symbol"/>
              <a:buChar char=""/>
            </a:pPr>
            <a:r>
              <a:rPr lang="en-GB" sz="1200" dirty="0">
                <a:effectLst/>
                <a:latin typeface="Arial"/>
                <a:ea typeface="Calibri"/>
                <a:cs typeface="Times New Roman"/>
              </a:rPr>
              <a:t>People in financial difficulty (including people addicted to gambling)</a:t>
            </a:r>
            <a:endParaRPr lang="en-GB" sz="1200" dirty="0">
              <a:ea typeface="Calibri"/>
              <a:cs typeface="Times New Roman"/>
            </a:endParaRPr>
          </a:p>
          <a:p>
            <a:pPr marL="342900" lvl="0" indent="-342900">
              <a:spcAft>
                <a:spcPts val="0"/>
              </a:spcAft>
              <a:buFont typeface="Symbol"/>
              <a:buChar char=""/>
            </a:pPr>
            <a:r>
              <a:rPr lang="en-GB" sz="1200" dirty="0">
                <a:effectLst/>
                <a:latin typeface="Arial"/>
                <a:ea typeface="Calibri"/>
                <a:cs typeface="Times New Roman"/>
              </a:rPr>
              <a:t>Specific occupational groups</a:t>
            </a:r>
            <a:endParaRPr lang="en-GB" sz="1200" dirty="0">
              <a:ea typeface="Calibri"/>
              <a:cs typeface="Times New Roman"/>
            </a:endParaRPr>
          </a:p>
          <a:p>
            <a:pPr marL="342900" lvl="0" indent="-342900">
              <a:spcAft>
                <a:spcPts val="0"/>
              </a:spcAft>
              <a:buFont typeface="Symbol"/>
              <a:buChar char=""/>
            </a:pPr>
            <a:r>
              <a:rPr lang="en-GB" sz="1200" dirty="0">
                <a:effectLst/>
                <a:latin typeface="Arial"/>
                <a:ea typeface="Calibri"/>
                <a:cs typeface="Times New Roman"/>
              </a:rPr>
              <a:t>Autistic people</a:t>
            </a:r>
            <a:endParaRPr lang="en-GB" sz="1200" dirty="0">
              <a:ea typeface="Calibri"/>
              <a:cs typeface="Times New Roman"/>
            </a:endParaRPr>
          </a:p>
          <a:p>
            <a:pPr marL="342900" lvl="0" indent="-342900">
              <a:spcAft>
                <a:spcPts val="0"/>
              </a:spcAft>
              <a:buFont typeface="Symbol"/>
              <a:buChar char=""/>
            </a:pPr>
            <a:r>
              <a:rPr lang="en-GB" sz="1200" dirty="0">
                <a:effectLst/>
                <a:latin typeface="Arial"/>
                <a:ea typeface="Calibri"/>
                <a:cs typeface="Times New Roman"/>
              </a:rPr>
              <a:t>Asylum seekers</a:t>
            </a:r>
            <a:endParaRPr lang="en-GB" sz="1200" dirty="0">
              <a:ea typeface="Calibri"/>
              <a:cs typeface="Times New Roman"/>
            </a:endParaRPr>
          </a:p>
          <a:p>
            <a:pPr marL="342900" lvl="0" indent="-342900">
              <a:spcAft>
                <a:spcPts val="0"/>
              </a:spcAft>
              <a:buFont typeface="Symbol"/>
              <a:buChar char=""/>
            </a:pPr>
            <a:r>
              <a:rPr lang="en-GB" sz="1200" dirty="0">
                <a:effectLst/>
                <a:latin typeface="Arial"/>
                <a:ea typeface="Calibri"/>
                <a:cs typeface="Times New Roman"/>
              </a:rPr>
              <a:t>Pregnant women and those who have given birth in the last year</a:t>
            </a:r>
            <a:endParaRPr lang="en-GB" sz="1200" dirty="0">
              <a:ea typeface="Calibri"/>
              <a:cs typeface="Times New Roman"/>
            </a:endParaRPr>
          </a:p>
          <a:p>
            <a:pPr marL="342900" lvl="0" indent="-342900">
              <a:spcAft>
                <a:spcPts val="0"/>
              </a:spcAft>
              <a:buFont typeface="Symbol"/>
              <a:buChar char=""/>
            </a:pPr>
            <a:r>
              <a:rPr lang="en-GB" sz="1200" dirty="0">
                <a:effectLst/>
                <a:latin typeface="Arial"/>
                <a:ea typeface="Calibri"/>
                <a:cs typeface="Times New Roman"/>
              </a:rPr>
              <a:t>Lesbian, gay and transgender</a:t>
            </a:r>
            <a:endParaRPr lang="en-GB" sz="1200" dirty="0">
              <a:ea typeface="Calibri"/>
              <a:cs typeface="Times New Roman"/>
            </a:endParaRPr>
          </a:p>
        </p:txBody>
      </p:sp>
      <p:sp>
        <p:nvSpPr>
          <p:cNvPr id="4" name="TextBox 3"/>
          <p:cNvSpPr txBox="1"/>
          <p:nvPr/>
        </p:nvSpPr>
        <p:spPr>
          <a:xfrm>
            <a:off x="4692666" y="1239742"/>
            <a:ext cx="4157351" cy="646331"/>
          </a:xfrm>
          <a:prstGeom prst="rect">
            <a:avLst/>
          </a:prstGeom>
          <a:noFill/>
        </p:spPr>
        <p:txBody>
          <a:bodyPr wrap="square" rtlCol="0">
            <a:spAutoFit/>
          </a:bodyPr>
          <a:lstStyle/>
          <a:p>
            <a:pPr marL="342900" lvl="0" indent="-342900">
              <a:spcAft>
                <a:spcPts val="0"/>
              </a:spcAft>
              <a:buFont typeface="Symbol"/>
              <a:buChar char=""/>
            </a:pPr>
            <a:r>
              <a:rPr lang="en-GB" sz="1200" dirty="0">
                <a:effectLst/>
                <a:latin typeface="Arial"/>
                <a:ea typeface="Calibri"/>
                <a:cs typeface="Times New Roman"/>
              </a:rPr>
              <a:t>Episodes of self-harm</a:t>
            </a:r>
            <a:endParaRPr lang="en-GB" sz="1200" dirty="0">
              <a:ea typeface="Calibri"/>
              <a:cs typeface="Times New Roman"/>
            </a:endParaRPr>
          </a:p>
          <a:p>
            <a:pPr marL="342900" lvl="0" indent="-342900">
              <a:spcAft>
                <a:spcPts val="0"/>
              </a:spcAft>
              <a:buFont typeface="Symbol"/>
              <a:buChar char=""/>
            </a:pPr>
            <a:r>
              <a:rPr lang="en-GB" sz="1200" dirty="0">
                <a:effectLst/>
                <a:latin typeface="Arial"/>
                <a:ea typeface="Calibri"/>
                <a:cs typeface="Times New Roman"/>
              </a:rPr>
              <a:t>Contact with mental health services</a:t>
            </a:r>
            <a:endParaRPr lang="en-GB" sz="1200" dirty="0">
              <a:ea typeface="Calibri"/>
              <a:cs typeface="Times New Roman"/>
            </a:endParaRPr>
          </a:p>
          <a:p>
            <a:pPr marL="342900" lvl="0" indent="-342900">
              <a:spcAft>
                <a:spcPts val="0"/>
              </a:spcAft>
              <a:buFont typeface="Symbol"/>
              <a:buChar char=""/>
            </a:pPr>
            <a:r>
              <a:rPr lang="en-GB" sz="1200" dirty="0">
                <a:effectLst/>
                <a:latin typeface="Arial"/>
                <a:ea typeface="Calibri"/>
                <a:cs typeface="Times New Roman"/>
              </a:rPr>
              <a:t>Misuse of drugs and alcohol</a:t>
            </a:r>
            <a:endParaRPr lang="en-GB" sz="1200" dirty="0">
              <a:ea typeface="Calibri"/>
              <a:cs typeface="Times New Roman"/>
            </a:endParaRPr>
          </a:p>
        </p:txBody>
      </p:sp>
      <p:sp>
        <p:nvSpPr>
          <p:cNvPr id="27" name="Rectangle 26"/>
          <p:cNvSpPr/>
          <p:nvPr/>
        </p:nvSpPr>
        <p:spPr>
          <a:xfrm>
            <a:off x="4611528" y="2055640"/>
            <a:ext cx="4319628" cy="345539"/>
          </a:xfrm>
          <a:prstGeom prst="rect">
            <a:avLst/>
          </a:prstGeom>
          <a:solidFill>
            <a:srgbClr val="006666"/>
          </a:solidFill>
          <a:ln w="25400">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en-GB" sz="1300" b="1" dirty="0">
                <a:effectLst/>
                <a:latin typeface="Arial"/>
                <a:ea typeface="Calibri"/>
                <a:cs typeface="Times New Roman"/>
              </a:rPr>
              <a:t>Impact of Covid-19</a:t>
            </a:r>
            <a:endParaRPr lang="en-GB" sz="1300" dirty="0">
              <a:ea typeface="Calibri"/>
              <a:cs typeface="Times New Roman"/>
            </a:endParaRPr>
          </a:p>
        </p:txBody>
      </p:sp>
      <p:sp>
        <p:nvSpPr>
          <p:cNvPr id="28" name="Rectangle 27"/>
          <p:cNvSpPr/>
          <p:nvPr/>
        </p:nvSpPr>
        <p:spPr>
          <a:xfrm>
            <a:off x="4600575" y="2388107"/>
            <a:ext cx="4321070" cy="1231139"/>
          </a:xfrm>
          <a:prstGeom prst="rect">
            <a:avLst/>
          </a:prstGeom>
          <a:noFill/>
          <a:ln w="9525">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Clr>
                <a:srgbClr val="006666"/>
              </a:buClr>
            </a:pPr>
            <a:endParaRPr lang="en-GB" sz="1300" dirty="0">
              <a:solidFill>
                <a:prstClr val="black"/>
              </a:solidFill>
              <a:latin typeface="Arial" panose="020B0604020202020204" pitchFamily="34" charset="0"/>
              <a:cs typeface="Arial" panose="020B0604020202020204" pitchFamily="34" charset="0"/>
            </a:endParaRPr>
          </a:p>
        </p:txBody>
      </p:sp>
      <p:sp>
        <p:nvSpPr>
          <p:cNvPr id="7" name="TextBox 6"/>
          <p:cNvSpPr txBox="1"/>
          <p:nvPr/>
        </p:nvSpPr>
        <p:spPr>
          <a:xfrm>
            <a:off x="4718593" y="2453213"/>
            <a:ext cx="4029871" cy="1200329"/>
          </a:xfrm>
          <a:prstGeom prst="rect">
            <a:avLst/>
          </a:prstGeom>
          <a:noFill/>
        </p:spPr>
        <p:txBody>
          <a:bodyPr wrap="square" rtlCol="0">
            <a:spAutoFit/>
          </a:bodyPr>
          <a:lstStyle/>
          <a:p>
            <a:r>
              <a:rPr lang="en-GB" sz="1200" dirty="0">
                <a:latin typeface="Arial" panose="020B0604020202020204" pitchFamily="34" charset="0"/>
                <a:cs typeface="Arial" panose="020B0604020202020204" pitchFamily="34" charset="0"/>
              </a:rPr>
              <a:t>Need to consider which groups are most affected by the pandemic as a result of:</a:t>
            </a:r>
          </a:p>
          <a:p>
            <a:pPr marL="171450" indent="-171450">
              <a:buFont typeface="Arial" panose="020B0604020202020204" pitchFamily="34" charset="0"/>
              <a:buChar char="•"/>
            </a:pPr>
            <a:r>
              <a:rPr lang="en-GB" sz="1200" dirty="0">
                <a:latin typeface="Arial" panose="020B0604020202020204" pitchFamily="34" charset="0"/>
                <a:cs typeface="Arial" panose="020B0604020202020204" pitchFamily="34" charset="0"/>
              </a:rPr>
              <a:t>Lockdown</a:t>
            </a:r>
          </a:p>
          <a:p>
            <a:pPr marL="171450" indent="-171450">
              <a:buFont typeface="Arial" panose="020B0604020202020204" pitchFamily="34" charset="0"/>
              <a:buChar char="•"/>
            </a:pPr>
            <a:r>
              <a:rPr lang="en-GB" sz="1200" dirty="0">
                <a:latin typeface="Arial" panose="020B0604020202020204" pitchFamily="34" charset="0"/>
                <a:cs typeface="Arial" panose="020B0604020202020204" pitchFamily="34" charset="0"/>
              </a:rPr>
              <a:t>Unemployment</a:t>
            </a:r>
          </a:p>
          <a:p>
            <a:pPr marL="171450" indent="-171450">
              <a:buFont typeface="Arial" panose="020B0604020202020204" pitchFamily="34" charset="0"/>
              <a:buChar char="•"/>
            </a:pPr>
            <a:r>
              <a:rPr lang="en-GB" sz="1200" dirty="0">
                <a:latin typeface="Arial" panose="020B0604020202020204" pitchFamily="34" charset="0"/>
                <a:cs typeface="Arial" panose="020B0604020202020204" pitchFamily="34" charset="0"/>
              </a:rPr>
              <a:t>Bereavement</a:t>
            </a:r>
          </a:p>
          <a:p>
            <a:pPr marL="171450" indent="-171450">
              <a:buFont typeface="Arial" panose="020B0604020202020204" pitchFamily="34" charset="0"/>
              <a:buChar char="•"/>
            </a:pPr>
            <a:r>
              <a:rPr lang="en-GB" sz="1200" dirty="0">
                <a:latin typeface="Arial" panose="020B0604020202020204" pitchFamily="34" charset="0"/>
                <a:cs typeface="Arial" panose="020B0604020202020204" pitchFamily="34" charset="0"/>
              </a:rPr>
              <a:t>Anxiety </a:t>
            </a:r>
          </a:p>
        </p:txBody>
      </p:sp>
      <p:sp>
        <p:nvSpPr>
          <p:cNvPr id="29" name="Rectangle 28"/>
          <p:cNvSpPr/>
          <p:nvPr/>
        </p:nvSpPr>
        <p:spPr>
          <a:xfrm>
            <a:off x="3079092" y="4447847"/>
            <a:ext cx="2933068" cy="1785975"/>
          </a:xfrm>
          <a:prstGeom prst="rect">
            <a:avLst/>
          </a:prstGeom>
          <a:noFill/>
          <a:ln w="9525">
            <a:solidFill>
              <a:srgbClr val="33CCCC"/>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endParaRPr lang="en-GB" sz="1300" dirty="0">
              <a:solidFill>
                <a:prstClr val="black"/>
              </a:solidFill>
              <a:latin typeface="Arial" panose="020B0604020202020204" pitchFamily="34" charset="0"/>
              <a:cs typeface="Arial" panose="020B0604020202020204" pitchFamily="34" charset="0"/>
            </a:endParaRPr>
          </a:p>
          <a:p>
            <a:endParaRPr lang="en-GB" sz="1300" dirty="0">
              <a:solidFill>
                <a:prstClr val="black"/>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GB" sz="1300" dirty="0">
              <a:solidFill>
                <a:prstClr val="black"/>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GB" sz="1300" dirty="0">
              <a:solidFill>
                <a:prstClr val="black"/>
              </a:solidFill>
              <a:latin typeface="Arial" panose="020B0604020202020204" pitchFamily="34" charset="0"/>
              <a:cs typeface="Arial" panose="020B0604020202020204" pitchFamily="34" charset="0"/>
            </a:endParaRPr>
          </a:p>
        </p:txBody>
      </p:sp>
      <p:sp>
        <p:nvSpPr>
          <p:cNvPr id="30" name="Rectangle 29"/>
          <p:cNvSpPr/>
          <p:nvPr/>
        </p:nvSpPr>
        <p:spPr>
          <a:xfrm>
            <a:off x="6183451" y="4438370"/>
            <a:ext cx="2678435" cy="1795454"/>
          </a:xfrm>
          <a:prstGeom prst="rect">
            <a:avLst/>
          </a:prstGeom>
          <a:noFill/>
          <a:ln w="9525">
            <a:solidFill>
              <a:srgbClr val="33CCCC"/>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endParaRPr lang="en-GB" sz="1300" dirty="0">
              <a:solidFill>
                <a:prstClr val="black"/>
              </a:solidFill>
              <a:latin typeface="Arial" panose="020B0604020202020204" pitchFamily="34" charset="0"/>
              <a:cs typeface="Arial" panose="020B0604020202020204" pitchFamily="34" charset="0"/>
            </a:endParaRPr>
          </a:p>
          <a:p>
            <a:endParaRPr lang="en-GB" sz="1300" dirty="0">
              <a:solidFill>
                <a:prstClr val="black"/>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GB" sz="1300" dirty="0">
              <a:solidFill>
                <a:prstClr val="black"/>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GB" sz="1300" dirty="0">
              <a:solidFill>
                <a:prstClr val="black"/>
              </a:solidFill>
              <a:latin typeface="Arial" panose="020B0604020202020204" pitchFamily="34" charset="0"/>
              <a:cs typeface="Arial" panose="020B0604020202020204" pitchFamily="34" charset="0"/>
            </a:endParaRPr>
          </a:p>
        </p:txBody>
      </p:sp>
      <p:sp>
        <p:nvSpPr>
          <p:cNvPr id="11" name="Rectangle 10"/>
          <p:cNvSpPr/>
          <p:nvPr/>
        </p:nvSpPr>
        <p:spPr>
          <a:xfrm>
            <a:off x="3079092" y="4453299"/>
            <a:ext cx="2789052" cy="1938992"/>
          </a:xfrm>
          <a:prstGeom prst="rect">
            <a:avLst/>
          </a:prstGeom>
        </p:spPr>
        <p:txBody>
          <a:bodyPr wrap="square">
            <a:spAutoFit/>
          </a:bodyPr>
          <a:lstStyle/>
          <a:p>
            <a:pPr>
              <a:spcAft>
                <a:spcPts val="0"/>
              </a:spcAft>
            </a:pPr>
            <a:r>
              <a:rPr lang="en-GB" sz="1200" b="1" dirty="0">
                <a:solidFill>
                  <a:srgbClr val="009999"/>
                </a:solidFill>
                <a:effectLst/>
                <a:latin typeface="Arial"/>
                <a:ea typeface="Calibri"/>
                <a:cs typeface="Times New Roman"/>
              </a:rPr>
              <a:t>12th Man</a:t>
            </a:r>
            <a:r>
              <a:rPr lang="en-GB" sz="1200" dirty="0">
                <a:solidFill>
                  <a:srgbClr val="009999"/>
                </a:solidFill>
                <a:effectLst/>
                <a:latin typeface="Arial"/>
                <a:ea typeface="Calibri"/>
                <a:cs typeface="Times New Roman"/>
              </a:rPr>
              <a:t> </a:t>
            </a:r>
            <a:r>
              <a:rPr lang="en-GB" sz="1200" dirty="0">
                <a:effectLst/>
                <a:latin typeface="Arial"/>
                <a:ea typeface="Calibri"/>
                <a:cs typeface="Times New Roman"/>
              </a:rPr>
              <a:t>- helping men talk about their mental health, creating a safe space, increased confidence to listen and support and reduce the stigma</a:t>
            </a:r>
            <a:endParaRPr lang="en-GB" sz="1200" dirty="0">
              <a:ea typeface="Calibri"/>
              <a:cs typeface="Times New Roman"/>
            </a:endParaRPr>
          </a:p>
          <a:p>
            <a:pPr marL="171450" indent="-171450">
              <a:spcAft>
                <a:spcPts val="0"/>
              </a:spcAft>
              <a:buFont typeface="Arial" panose="020B0604020202020204" pitchFamily="34" charset="0"/>
              <a:buChar char="•"/>
            </a:pPr>
            <a:r>
              <a:rPr lang="en-GB" sz="1200" dirty="0">
                <a:effectLst/>
                <a:latin typeface="Arial"/>
                <a:ea typeface="Calibri"/>
                <a:cs typeface="Times New Roman"/>
              </a:rPr>
              <a:t>Campaign and training</a:t>
            </a:r>
            <a:endParaRPr lang="en-GB" sz="1200" dirty="0">
              <a:ea typeface="Calibri"/>
              <a:cs typeface="Times New Roman"/>
            </a:endParaRPr>
          </a:p>
          <a:p>
            <a:pPr marL="171450" indent="-171450">
              <a:spcAft>
                <a:spcPts val="0"/>
              </a:spcAft>
              <a:buFont typeface="Arial" panose="020B0604020202020204" pitchFamily="34" charset="0"/>
              <a:buChar char="•"/>
            </a:pPr>
            <a:r>
              <a:rPr lang="en-GB" sz="1200" dirty="0">
                <a:effectLst/>
                <a:latin typeface="Arial"/>
                <a:ea typeface="Calibri"/>
                <a:cs typeface="Times New Roman"/>
              </a:rPr>
              <a:t>Engagement with tattooists, barbers, pub staff</a:t>
            </a:r>
            <a:endParaRPr lang="en-GB" sz="1200" dirty="0">
              <a:ea typeface="Calibri"/>
              <a:cs typeface="Times New Roman"/>
            </a:endParaRPr>
          </a:p>
          <a:p>
            <a:pPr marL="171450" indent="-171450">
              <a:spcAft>
                <a:spcPts val="0"/>
              </a:spcAft>
              <a:buFont typeface="Arial" panose="020B0604020202020204" pitchFamily="34" charset="0"/>
              <a:buChar char="•"/>
            </a:pPr>
            <a:r>
              <a:rPr lang="en-GB" sz="1200" dirty="0">
                <a:effectLst/>
                <a:latin typeface="Arial"/>
                <a:ea typeface="Calibri"/>
                <a:cs typeface="Times New Roman"/>
              </a:rPr>
              <a:t>MH first aid training</a:t>
            </a:r>
            <a:endParaRPr lang="en-GB" sz="1200" dirty="0">
              <a:ea typeface="Calibri"/>
              <a:cs typeface="Times New Roman"/>
            </a:endParaRPr>
          </a:p>
          <a:p>
            <a:pPr marL="171450" indent="-171450">
              <a:spcAft>
                <a:spcPts val="0"/>
              </a:spcAft>
              <a:buFont typeface="Arial" panose="020B0604020202020204" pitchFamily="34" charset="0"/>
              <a:buChar char="•"/>
            </a:pPr>
            <a:r>
              <a:rPr lang="en-GB" sz="1200" dirty="0">
                <a:effectLst/>
                <a:latin typeface="Arial"/>
                <a:ea typeface="Calibri"/>
                <a:cs typeface="Times New Roman"/>
              </a:rPr>
              <a:t>Events hosted by affiliated pubs</a:t>
            </a:r>
            <a:endParaRPr lang="en-GB" sz="1200" dirty="0">
              <a:ea typeface="Calibri"/>
              <a:cs typeface="Times New Roman"/>
            </a:endParaRPr>
          </a:p>
          <a:p>
            <a:pPr>
              <a:spcAft>
                <a:spcPts val="0"/>
              </a:spcAft>
            </a:pPr>
            <a:r>
              <a:rPr lang="en-GB" sz="1200" dirty="0">
                <a:effectLst/>
                <a:latin typeface="Arial"/>
                <a:ea typeface="Calibri"/>
                <a:cs typeface="Times New Roman"/>
              </a:rPr>
              <a:t> </a:t>
            </a:r>
            <a:endParaRPr lang="en-GB" sz="1200" dirty="0">
              <a:ea typeface="Calibri"/>
              <a:cs typeface="Times New Roman"/>
            </a:endParaRPr>
          </a:p>
        </p:txBody>
      </p:sp>
      <p:sp>
        <p:nvSpPr>
          <p:cNvPr id="16" name="Rectangle 15"/>
          <p:cNvSpPr/>
          <p:nvPr/>
        </p:nvSpPr>
        <p:spPr>
          <a:xfrm>
            <a:off x="6197662" y="4479496"/>
            <a:ext cx="2550802" cy="1754326"/>
          </a:xfrm>
          <a:prstGeom prst="rect">
            <a:avLst/>
          </a:prstGeom>
        </p:spPr>
        <p:txBody>
          <a:bodyPr wrap="square">
            <a:spAutoFit/>
          </a:bodyPr>
          <a:lstStyle/>
          <a:p>
            <a:pPr>
              <a:spcAft>
                <a:spcPts val="0"/>
              </a:spcAft>
            </a:pPr>
            <a:r>
              <a:rPr lang="en-GB" sz="1200" b="1" dirty="0">
                <a:solidFill>
                  <a:srgbClr val="009999"/>
                </a:solidFill>
                <a:effectLst/>
                <a:latin typeface="Arial"/>
                <a:ea typeface="Calibri"/>
                <a:cs typeface="Times New Roman"/>
              </a:rPr>
              <a:t>The Listening Place - </a:t>
            </a:r>
            <a:r>
              <a:rPr lang="en-GB" sz="1200" dirty="0">
                <a:effectLst/>
                <a:latin typeface="Arial"/>
                <a:ea typeface="Calibri"/>
                <a:cs typeface="Times New Roman"/>
              </a:rPr>
              <a:t>provides free face-to face on-going support for anyone who has suicidal feelings. The support is given by well trained volunteers, supported by mental health professionals, and is given by regular appointment for as long as it is helpful.</a:t>
            </a:r>
            <a:endParaRPr lang="en-GB" sz="1200" dirty="0">
              <a:ea typeface="Calibri"/>
              <a:cs typeface="Times New Roman"/>
            </a:endParaRPr>
          </a:p>
        </p:txBody>
      </p:sp>
    </p:spTree>
    <p:extLst>
      <p:ext uri="{BB962C8B-B14F-4D97-AF65-F5344CB8AC3E}">
        <p14:creationId xmlns:p14="http://schemas.microsoft.com/office/powerpoint/2010/main" val="3561932891"/>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7616</TotalTime>
  <Words>1016</Words>
  <Application>Microsoft Office PowerPoint</Application>
  <PresentationFormat>On-screen Show (4:3)</PresentationFormat>
  <Paragraphs>130</Paragraphs>
  <Slides>7</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Arial</vt:lpstr>
      <vt:lpstr>Calibri</vt:lpstr>
      <vt:lpstr>Symbol</vt:lpstr>
      <vt:lpstr>Wingdings</vt:lpstr>
      <vt:lpstr>2_Office Theme</vt:lpstr>
      <vt:lpstr>3_Office Theme</vt:lpstr>
      <vt:lpstr>Suicide Prevention – outline specification of requirements using allocated funding  2021/22</vt:lpstr>
      <vt:lpstr>Suicide prevention funding</vt:lpstr>
      <vt:lpstr>Suicide prevention funding – proposed investment</vt:lpstr>
      <vt:lpstr>Suicide prevention funding – proposed investment (2)</vt:lpstr>
      <vt:lpstr>Appendix 1:  - Suicide rates - Targeting support – people in high risk groups</vt:lpstr>
      <vt:lpstr>Suicide rates in NW London</vt:lpstr>
      <vt:lpstr>PowerPoint Presentation</vt:lpstr>
    </vt:vector>
  </TitlesOfParts>
  <Company>NWLCCCG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Sue Graham</dc:creator>
  <cp:lastModifiedBy>BROWNLOW, David (NHS SHARED BUSINESS SERVICES (SALFORD))</cp:lastModifiedBy>
  <cp:revision>69</cp:revision>
  <dcterms:created xsi:type="dcterms:W3CDTF">2020-11-10T10:47:30Z</dcterms:created>
  <dcterms:modified xsi:type="dcterms:W3CDTF">2021-03-22T16:16:35Z</dcterms:modified>
</cp:coreProperties>
</file>