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</p:sldMasterIdLst>
  <p:notesMasterIdLst>
    <p:notesMasterId r:id="rId5"/>
  </p:notesMasterIdLst>
  <p:sldIdLst>
    <p:sldId id="257" r:id="rId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3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C291112-D25C-4A51-B88E-48F7547A248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1586B2-9425-44F9-AB29-4F3401A0543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1C89439-91ED-49EB-A0D7-3AD5D914CE6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2E9CC0D-B035-49C7-8FE0-AA57A535D3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4D0DB2F-888F-4CDF-A2D7-FEF33A61399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55427ABE-5AB7-4EC9-963D-C8FACFA663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2C4EADA-8162-473D-8B57-F21DAC3BE57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C720DFA-7623-40DF-B5ED-432887FA6F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B589A21-EACE-4F95-8F30-8B54C8B5E880}" type="slidenum">
              <a:rPr lang="en-GB" altLang="en-US"/>
              <a:pPr eaLnBrk="1" hangingPunct="1"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DE0D06C-7CDA-4F2F-98A1-504EDE68539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136ABEB-5015-4BF7-8CDA-7465A7C957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6025" cy="4114800"/>
          </a:xfrm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86F090-B30D-492A-B013-6D623042655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55D52-F3C6-4D4D-BFA0-920E0D91AC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1031524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005D42-3118-4CBD-9CF3-D1F78AF25CC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7D284E-E340-4B33-A0EC-51EEEAFEAF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6897349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7063" y="212725"/>
            <a:ext cx="2176462" cy="56546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212725"/>
            <a:ext cx="6381750" cy="5654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9763BE-4882-4F86-B2B0-BA2E3D66417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274116-7E0F-4D58-B3FA-ABE073E9E10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6881139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E8D589-2171-4315-972D-6D108657961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C9F98D-57D4-4296-9000-5210BC0ABBB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7907967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B8BD3D-3327-4638-AC8E-0D262C88049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9693C1-7764-45AA-AF90-0C20A38A9C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40058895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913" y="1020763"/>
            <a:ext cx="4181475" cy="4846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6788" y="1020763"/>
            <a:ext cx="4181475" cy="4846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700A97-5D76-49B3-B860-912D84750E9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5789AF-F496-4F2B-855F-BD7559282D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8606859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BFFD1F-6511-49FC-921D-002CC60E0FF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B44C37-C740-423D-B480-29726B5415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2608994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FCF6BDC-EB85-4DB9-A2E9-F75226F21FC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43B74-9141-4B71-AD76-825C839D0B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9329864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A637189-B484-4767-A99C-D040437D9C9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622789-7AC0-446E-BC07-662D4F659C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6152911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7C8FE2-1401-4FAE-88E9-F1C58CC003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8BD9DF-1A14-4869-8147-2EB42CF9BB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3202307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7B4CE5-E707-415A-A72C-019E8FF0C05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55BAA0-7A4F-471F-A4F7-33977CF8EE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4568935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EFB9894-893A-4B44-B78E-1504FEC56C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42913" y="1020763"/>
            <a:ext cx="8515350" cy="484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gli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C0AEA34-09AD-4CA4-AFE0-42DC025F4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9425" y="212725"/>
            <a:ext cx="8674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it-IT" altLang="en-US"/>
              <a:t>Fare clic per inserire il titolo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C081DAF-5244-4909-BEB8-401EFB6D5A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04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fld id="{B972995A-BA05-438D-BAF5-CE1E28BA4437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1029" name="Picture 5" descr="LogoBS">
            <a:extLst>
              <a:ext uri="{FF2B5EF4-FFF2-40B4-BE49-F238E27FC236}">
                <a16:creationId xmlns:a16="http://schemas.microsoft.com/office/drawing/2014/main" id="{F162985E-CFE8-41EF-A3FD-BBD2FDC3296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69"/>
          <a:stretch>
            <a:fillRect/>
          </a:stretch>
        </p:blipFill>
        <p:spPr bwMode="auto">
          <a:xfrm>
            <a:off x="141288" y="6175375"/>
            <a:ext cx="1724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Line 6">
            <a:extLst>
              <a:ext uri="{FF2B5EF4-FFF2-40B4-BE49-F238E27FC236}">
                <a16:creationId xmlns:a16="http://schemas.microsoft.com/office/drawing/2014/main" id="{AC1C8ECC-FD85-42AE-9D78-B53B148FC33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11200" y="6159500"/>
            <a:ext cx="12065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id="{2DBC513F-13A4-4414-9D86-EE697A13A79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35425" y="6345238"/>
            <a:ext cx="11303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it-IT" altLang="en-US" sz="1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CONFIDENTIAL</a:t>
            </a: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6704AC73-BEB4-4D0C-8D93-58C85D98826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695325"/>
            <a:ext cx="9144000" cy="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17E2042F-2FF3-48CA-8DA0-ECED2EFB1ED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28575" y="6140450"/>
            <a:ext cx="9144000" cy="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Font typeface="Wingdings" panose="05000000000000000000" pitchFamily="2" charset="2"/>
        <a:buChar char="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666750" indent="-1905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Font typeface="Arial Unicode MS" panose="020B0604020202020204" pitchFamily="34" charset="-128"/>
        <a:buChar char="–"/>
        <a:defRPr sz="2000" b="1">
          <a:solidFill>
            <a:srgbClr val="000000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Font typeface="Wingdings" panose="05000000000000000000" pitchFamily="2" charset="2"/>
        <a:buChar char="Ÿ"/>
        <a:defRPr b="1">
          <a:solidFill>
            <a:srgbClr val="000000"/>
          </a:solidFill>
          <a:latin typeface="+mn-lt"/>
        </a:defRPr>
      </a:lvl3pPr>
      <a:lvl4pPr marL="1504950" indent="-2286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Char char="–"/>
        <a:defRPr sz="1600" b="1">
          <a:solidFill>
            <a:srgbClr val="000000"/>
          </a:solidFill>
          <a:latin typeface="+mn-lt"/>
        </a:defRPr>
      </a:lvl4pPr>
      <a:lvl5pPr marL="1924050" indent="-2286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Char char="–"/>
        <a:defRPr sz="1400" b="1">
          <a:solidFill>
            <a:srgbClr val="000000"/>
          </a:solidFill>
          <a:latin typeface="+mn-lt"/>
        </a:defRPr>
      </a:lvl5pPr>
      <a:lvl6pPr marL="2381250" indent="-2286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Char char="–"/>
        <a:defRPr sz="1400" b="1">
          <a:solidFill>
            <a:srgbClr val="000000"/>
          </a:solidFill>
          <a:latin typeface="+mn-lt"/>
        </a:defRPr>
      </a:lvl6pPr>
      <a:lvl7pPr marL="2838450" indent="-2286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Char char="–"/>
        <a:defRPr sz="1400" b="1">
          <a:solidFill>
            <a:srgbClr val="000000"/>
          </a:solidFill>
          <a:latin typeface="+mn-lt"/>
        </a:defRPr>
      </a:lvl7pPr>
      <a:lvl8pPr marL="3295650" indent="-2286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Char char="–"/>
        <a:defRPr sz="1400" b="1">
          <a:solidFill>
            <a:srgbClr val="000000"/>
          </a:solidFill>
          <a:latin typeface="+mn-lt"/>
        </a:defRPr>
      </a:lvl8pPr>
      <a:lvl9pPr marL="3752850" indent="-2286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Char char="–"/>
        <a:defRPr sz="1400" b="1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hmb.bravosolution.co.uk/web/login.s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500B706-8622-41C6-BE48-9CAEC9BEFA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9900" y="85725"/>
            <a:ext cx="8674100" cy="64135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GB" altLang="en-US" sz="200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Suppliers Instructions</a:t>
            </a:r>
            <a:r>
              <a:rPr lang="en-GB" altLang="en-US" sz="2000" b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en-GB" altLang="en-US" sz="200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How to Express Interest</a:t>
            </a:r>
            <a:r>
              <a:rPr lang="en-GB" altLang="en-US" sz="2000" b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CD23352-2232-405D-9615-AA7772D4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3088" y="769938"/>
            <a:ext cx="7959725" cy="4846637"/>
          </a:xfrm>
          <a:noFill/>
        </p:spPr>
        <p:txBody>
          <a:bodyPr/>
          <a:lstStyle/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en-US" sz="1200" b="0"/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100" i="1"/>
              <a:t>Suppliers Instructions How to Express Interest in this Tender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en-US" sz="1100" i="1"/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1. Register your company on the University Hospitals of Morecambe Bay NHS Trust portal (this is only required once)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Browse to the eSourcing Portal: </a:t>
            </a:r>
            <a:r>
              <a:rPr lang="en-GB" altLang="en-US" sz="1000">
                <a:hlinkClick r:id="rId3"/>
              </a:rPr>
              <a:t>https://uhmb.bravosolution.co.uk/web/login.shtml</a:t>
            </a:r>
            <a:r>
              <a:rPr lang="en-GB" altLang="en-US" sz="1000" b="0"/>
              <a:t>    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- Click the “Click here to register” link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Accept the terms and conditions and click “continue”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Enter your correct business and user details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Multiple email addresses can be entered to enable all divisions within your business to receive emails from the system, these must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  separated using a semi-colon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Note the username you chose and click “Save” when complete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You will shortly receive an email with your unique password (please keep this secure)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en-US" sz="1000" b="0"/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2. Express an Interest in the tender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Login to the portal with the username/password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Click the “Open Access PQQs” link. (These are Pre-Qualification Questionnaires open to any registered supplier)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Click on the relevant PQQ to access the content.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Click the “Express Interest” button in the “Actions” box on the left-hand side of the page. 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This will  move the PQQ into your “My PQQs” page. (This is a secure area reserved for your projects only)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Click on the PQQ code, you can now access any attachments by clicking the “Settings and Buyer Attachments” in the “Actions” box 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en-US" sz="1000" b="0"/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3. Responding to the tender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You can now choose to “Reply” or “Reject” (please give a reason if rejecting)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You can now use the ‘Messages’ function to communicate with the buyer and seek any clarification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Note the deadline for completion, then follow the onscreen instructions to complete the PQQ 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     - There may be a mixture of online &amp; offline actions for you to perform (there is detailed online help available)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en-US" sz="1000" b="0"/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If you require any further assistance use the online help, or the BravoSolution help desk is available Mon – Fri (8am – 6pm) on: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- eMail:   help@bravosolution.co.uk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000" b="0"/>
              <a:t>- Phone: 0800 069 8630</a:t>
            </a:r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1-model_BB">
  <a:themeElements>
    <a:clrScheme name="">
      <a:dk1>
        <a:srgbClr val="000000"/>
      </a:dk1>
      <a:lt1>
        <a:srgbClr val="FFFFFF"/>
      </a:lt1>
      <a:dk2>
        <a:srgbClr val="FB8B03"/>
      </a:dk2>
      <a:lt2>
        <a:srgbClr val="919191"/>
      </a:lt2>
      <a:accent1>
        <a:srgbClr val="FD8D05"/>
      </a:accent1>
      <a:accent2>
        <a:srgbClr val="D073CE"/>
      </a:accent2>
      <a:accent3>
        <a:srgbClr val="FFFFFF"/>
      </a:accent3>
      <a:accent4>
        <a:srgbClr val="000000"/>
      </a:accent4>
      <a:accent5>
        <a:srgbClr val="FEC5AA"/>
      </a:accent5>
      <a:accent6>
        <a:srgbClr val="BC68BA"/>
      </a:accent6>
      <a:hlink>
        <a:srgbClr val="2821B1"/>
      </a:hlink>
      <a:folHlink>
        <a:srgbClr val="00B7A5"/>
      </a:folHlink>
    </a:clrScheme>
    <a:fontScheme name="1-model_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-model_BB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-model_BB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-model_BB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-model_BB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-model_BB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-model_BB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-model_BB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5E8571D6DE774B93D3C73BD6F0CED2" ma:contentTypeVersion="13" ma:contentTypeDescription="Create a new document." ma:contentTypeScope="" ma:versionID="45c06dad8b6394071ca9b5b78225c1d1">
  <xsd:schema xmlns:xsd="http://www.w3.org/2001/XMLSchema" xmlns:xs="http://www.w3.org/2001/XMLSchema" xmlns:p="http://schemas.microsoft.com/office/2006/metadata/properties" xmlns:ns2="8569dc9a-5b96-4d7e-aa61-fabfd81e6531" xmlns:ns3="92246c77-ca65-4dae-90ae-bc58a0d375ad" targetNamespace="http://schemas.microsoft.com/office/2006/metadata/properties" ma:root="true" ma:fieldsID="3b601d52cf58287061728f069360c62d" ns2:_="" ns3:_="">
    <xsd:import namespace="8569dc9a-5b96-4d7e-aa61-fabfd81e6531"/>
    <xsd:import namespace="92246c77-ca65-4dae-90ae-bc58a0d375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69dc9a-5b96-4d7e-aa61-fabfd81e65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246c77-ca65-4dae-90ae-bc58a0d375a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E8CF94-E620-4487-AF8B-1BDB90A990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2EC5F2-ACC2-466E-92C3-8869694F2E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69dc9a-5b96-4d7e-aa61-fabfd81e6531"/>
    <ds:schemaRef ds:uri="92246c77-ca65-4dae-90ae-bc58a0d375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C5A562-0241-488B-864B-A481175A80A1}"/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399</Words>
  <Application>Microsoft Office PowerPoint</Application>
  <PresentationFormat>On-screen Show (4:3)</PresentationFormat>
  <Paragraphs>32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1-model_BB</vt:lpstr>
      <vt:lpstr>Suppliers Instructions How to Express Interest </vt:lpstr>
    </vt:vector>
  </TitlesOfParts>
  <Company>BravoSolution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Suppliers Instructions How to Express Interest </dc:title>
  <dc:creator>Steve Aukett</dc:creator>
  <cp:lastModifiedBy>Dowell Paul (UHMB)</cp:lastModifiedBy>
  <cp:revision>11</cp:revision>
  <dcterms:created xsi:type="dcterms:W3CDTF">2007-01-22T10:56:44Z</dcterms:created>
  <dcterms:modified xsi:type="dcterms:W3CDTF">2021-06-08T10:27:25Z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0x0101000F5E8571D6DE774B93D3C73BD6F0CED2</vt:lpwstr>
  </property>
</Properties>
</file>