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5" r:id="rId6"/>
  </p:sldMasterIdLst>
  <p:notesMasterIdLst>
    <p:notesMasterId r:id="rId29"/>
  </p:notesMasterIdLst>
  <p:handoutMasterIdLst>
    <p:handoutMasterId r:id="rId30"/>
  </p:handoutMasterIdLst>
  <p:sldIdLst>
    <p:sldId id="256" r:id="rId7"/>
    <p:sldId id="257" r:id="rId8"/>
    <p:sldId id="258" r:id="rId9"/>
    <p:sldId id="292" r:id="rId10"/>
    <p:sldId id="293" r:id="rId11"/>
    <p:sldId id="294" r:id="rId12"/>
    <p:sldId id="295" r:id="rId13"/>
    <p:sldId id="296" r:id="rId14"/>
    <p:sldId id="297" r:id="rId15"/>
    <p:sldId id="277" r:id="rId16"/>
    <p:sldId id="309" r:id="rId17"/>
    <p:sldId id="300" r:id="rId18"/>
    <p:sldId id="301" r:id="rId19"/>
    <p:sldId id="302" r:id="rId20"/>
    <p:sldId id="303" r:id="rId21"/>
    <p:sldId id="306" r:id="rId22"/>
    <p:sldId id="304" r:id="rId23"/>
    <p:sldId id="310" r:id="rId24"/>
    <p:sldId id="289" r:id="rId25"/>
    <p:sldId id="290" r:id="rId26"/>
    <p:sldId id="291" r:id="rId27"/>
    <p:sldId id="285" r:id="rId28"/>
  </p:sldIdLst>
  <p:sldSz cx="9144000" cy="6858000" type="screen4x3"/>
  <p:notesSz cx="6669088" cy="98726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enna Owen" initials="" lastIdx="0"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83875" autoAdjust="0"/>
  </p:normalViewPr>
  <p:slideViewPr>
    <p:cSldViewPr>
      <p:cViewPr>
        <p:scale>
          <a:sx n="100" d="100"/>
          <a:sy n="100" d="100"/>
        </p:scale>
        <p:origin x="-58" y="1354"/>
      </p:cViewPr>
      <p:guideLst>
        <p:guide orient="horz" pos="2160"/>
        <p:guide pos="2880"/>
      </p:guideLst>
    </p:cSldViewPr>
  </p:slideViewPr>
  <p:notesTextViewPr>
    <p:cViewPr>
      <p:scale>
        <a:sx n="1" d="1"/>
        <a:sy n="1" d="1"/>
      </p:scale>
      <p:origin x="0" y="0"/>
    </p:cViewPr>
  </p:notesTextViewPr>
  <p:notesViewPr>
    <p:cSldViewPr>
      <p:cViewPr varScale="1">
        <p:scale>
          <a:sx n="62" d="100"/>
          <a:sy n="62" d="100"/>
        </p:scale>
        <p:origin x="-2530" y="-91"/>
      </p:cViewPr>
      <p:guideLst>
        <p:guide orient="horz" pos="3109"/>
        <p:guide pos="210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 Type="http://schemas.openxmlformats.org/officeDocument/2006/relationships/customXml" Target="../customXml/item3.xml"/><Relationship Id="rId21" Type="http://schemas.openxmlformats.org/officeDocument/2006/relationships/slide" Target="slides/slide15.xml"/><Relationship Id="rId34" Type="http://schemas.openxmlformats.org/officeDocument/2006/relationships/theme" Target="theme/theme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presProps" Target="presProps.xml"/><Relationship Id="rId5" Type="http://schemas.openxmlformats.org/officeDocument/2006/relationships/customXml" Target="../customXml/item5.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commentAuthors" Target="commentAuthors.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handoutMaster" Target="handoutMasters/handoutMaster1.xml"/><Relationship Id="rId35"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chapmant\AppData\Local\Microsoft\Windows\Temporary%20Internet%20Files\Content.Outlook\AUUVLNND\ECUK%202016%20share%20of%20consumption.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0"/>
    <c:plotArea>
      <c:layout/>
      <c:pieChart>
        <c:varyColors val="1"/>
        <c:ser>
          <c:idx val="0"/>
          <c:order val="0"/>
          <c:dLbls>
            <c:dLbl>
              <c:idx val="0"/>
              <c:layout>
                <c:manualLayout>
                  <c:x val="-0.18002354461761727"/>
                  <c:y val="-0.279777768824371"/>
                </c:manualLayout>
              </c:layout>
              <c:tx>
                <c:rich>
                  <a:bodyPr/>
                  <a:lstStyle/>
                  <a:p>
                    <a:r>
                      <a:rPr lang="en-US" b="1" dirty="0">
                        <a:solidFill>
                          <a:schemeClr val="bg1"/>
                        </a:solidFill>
                      </a:rPr>
                      <a:t>Space heating
70%</a:t>
                    </a:r>
                  </a:p>
                </c:rich>
              </c:tx>
              <c:showLegendKey val="0"/>
              <c:showVal val="0"/>
              <c:showCatName val="1"/>
              <c:showSerName val="0"/>
              <c:showPercent val="1"/>
              <c:showBubbleSize val="0"/>
            </c:dLbl>
            <c:dLbl>
              <c:idx val="1"/>
              <c:layout>
                <c:manualLayout>
                  <c:x val="0.19648077882420523"/>
                  <c:y val="1.6498175933871279E-2"/>
                </c:manualLayout>
              </c:layout>
              <c:tx>
                <c:rich>
                  <a:bodyPr/>
                  <a:lstStyle/>
                  <a:p>
                    <a:r>
                      <a:rPr lang="en-US" b="1" dirty="0">
                        <a:solidFill>
                          <a:schemeClr val="bg1"/>
                        </a:solidFill>
                      </a:rPr>
                      <a:t>Water heating
12%</a:t>
                    </a:r>
                  </a:p>
                </c:rich>
              </c:tx>
              <c:showLegendKey val="0"/>
              <c:showVal val="0"/>
              <c:showCatName val="1"/>
              <c:showSerName val="0"/>
              <c:showPercent val="1"/>
              <c:showBubbleSize val="0"/>
            </c:dLbl>
            <c:dLbl>
              <c:idx val="2"/>
              <c:layout/>
              <c:tx>
                <c:rich>
                  <a:bodyPr/>
                  <a:lstStyle/>
                  <a:p>
                    <a:r>
                      <a:rPr lang="en-US" dirty="0" smtClean="0">
                        <a:solidFill>
                          <a:schemeClr val="tx2">
                            <a:lumMod val="75000"/>
                          </a:schemeClr>
                        </a:solidFill>
                      </a:rPr>
                      <a:t>Cooking</a:t>
                    </a:r>
                    <a:r>
                      <a:rPr lang="en-US" dirty="0">
                        <a:solidFill>
                          <a:schemeClr val="tx2">
                            <a:lumMod val="75000"/>
                          </a:schemeClr>
                        </a:solidFill>
                      </a:rPr>
                      <a:t>
2%</a:t>
                    </a:r>
                  </a:p>
                </c:rich>
              </c:tx>
              <c:showLegendKey val="0"/>
              <c:showVal val="0"/>
              <c:showCatName val="1"/>
              <c:showSerName val="0"/>
              <c:showPercent val="1"/>
              <c:showBubbleSize val="0"/>
            </c:dLbl>
            <c:dLbl>
              <c:idx val="3"/>
              <c:layout/>
              <c:tx>
                <c:rich>
                  <a:bodyPr/>
                  <a:lstStyle/>
                  <a:p>
                    <a:r>
                      <a:rPr lang="en-US" dirty="0">
                        <a:solidFill>
                          <a:schemeClr val="tx2">
                            <a:lumMod val="75000"/>
                          </a:schemeClr>
                        </a:solidFill>
                      </a:rPr>
                      <a:t>Lighting
3%</a:t>
                    </a:r>
                  </a:p>
                </c:rich>
              </c:tx>
              <c:showLegendKey val="0"/>
              <c:showVal val="0"/>
              <c:showCatName val="1"/>
              <c:showSerName val="0"/>
              <c:showPercent val="1"/>
              <c:showBubbleSize val="0"/>
            </c:dLbl>
            <c:dLbl>
              <c:idx val="4"/>
              <c:layout>
                <c:manualLayout>
                  <c:x val="8.7180276942147555E-2"/>
                  <c:y val="0.15544238068418695"/>
                </c:manualLayout>
              </c:layout>
              <c:tx>
                <c:rich>
                  <a:bodyPr/>
                  <a:lstStyle/>
                  <a:p>
                    <a:r>
                      <a:rPr lang="en-US" dirty="0">
                        <a:solidFill>
                          <a:schemeClr val="tx2">
                            <a:lumMod val="75000"/>
                          </a:schemeClr>
                        </a:solidFill>
                      </a:rPr>
                      <a:t>Appliances
13%</a:t>
                    </a:r>
                  </a:p>
                </c:rich>
              </c:tx>
              <c:showLegendKey val="0"/>
              <c:showVal val="0"/>
              <c:showCatName val="1"/>
              <c:showSerName val="0"/>
              <c:showPercent val="1"/>
              <c:showBubbleSize val="0"/>
            </c:dLbl>
            <c:txPr>
              <a:bodyPr/>
              <a:lstStyle/>
              <a:p>
                <a:pPr>
                  <a:defRPr sz="1000"/>
                </a:pPr>
                <a:endParaRPr lang="en-US"/>
              </a:p>
            </c:txPr>
            <c:showLegendKey val="0"/>
            <c:showVal val="0"/>
            <c:showCatName val="1"/>
            <c:showSerName val="0"/>
            <c:showPercent val="1"/>
            <c:showBubbleSize val="0"/>
            <c:showLeaderLines val="1"/>
          </c:dLbls>
          <c:cat>
            <c:strRef>
              <c:f>'Table 1.04'!$B$6:$B$11</c:f>
              <c:strCache>
                <c:ptCount val="5"/>
                <c:pt idx="0">
                  <c:v>Space heating</c:v>
                </c:pt>
                <c:pt idx="1">
                  <c:v>Water heating</c:v>
                </c:pt>
                <c:pt idx="2">
                  <c:v>Cooking/catering</c:v>
                </c:pt>
                <c:pt idx="3">
                  <c:v>Lighting</c:v>
                </c:pt>
                <c:pt idx="4">
                  <c:v>Appliances</c:v>
                </c:pt>
              </c:strCache>
            </c:strRef>
          </c:cat>
          <c:val>
            <c:numRef>
              <c:f>'Table 1.04'!$I$6:$I$11</c:f>
              <c:numCache>
                <c:formatCode>_(* #,##0_);_(* \(#,##0\);_(* "-"_);_(@_)</c:formatCode>
                <c:ptCount val="5"/>
                <c:pt idx="0">
                  <c:v>27579.072877166669</c:v>
                </c:pt>
                <c:pt idx="1">
                  <c:v>4905.2967178946492</c:v>
                </c:pt>
                <c:pt idx="2">
                  <c:v>865.54713419728569</c:v>
                </c:pt>
                <c:pt idx="3" formatCode="_-* #,##0_-;\-* #,##0_-;_-* &quot;-&quot;??_-;_-@_-">
                  <c:v>1159.3397398875761</c:v>
                </c:pt>
                <c:pt idx="4" formatCode="_-* #,##0_-;\-* #,##0_-;_-* &quot;-&quot;??_-;_-@_-">
                  <c:v>5113.2750642556102</c:v>
                </c:pt>
              </c:numCache>
            </c:numRef>
          </c:val>
        </c:ser>
        <c:dLbls>
          <c:showLegendKey val="0"/>
          <c:showVal val="1"/>
          <c:showCatName val="0"/>
          <c:showSerName val="0"/>
          <c:showPercent val="0"/>
          <c:showBubbleSize val="0"/>
          <c:showLeaderLines val="1"/>
        </c:dLbls>
        <c:firstSliceAng val="0"/>
      </c:pieChart>
    </c:plotArea>
    <c:plotVisOnly val="1"/>
    <c:dispBlanksAs val="gap"/>
    <c:showDLblsOverMax val="0"/>
  </c:chart>
  <c:txPr>
    <a:bodyPr/>
    <a:lstStyle/>
    <a:p>
      <a:pPr>
        <a:defRPr sz="1800"/>
      </a:pPr>
      <a:endParaRPr lang="en-US"/>
    </a:p>
  </c:tx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7567F96-E3F3-4232-8016-9563B34D9018}" type="doc">
      <dgm:prSet loTypeId="urn:microsoft.com/office/officeart/2005/8/layout/arrow2" loCatId="process" qsTypeId="urn:microsoft.com/office/officeart/2005/8/quickstyle/simple1" qsCatId="simple" csTypeId="urn:microsoft.com/office/officeart/2005/8/colors/accent1_2" csCatId="accent1" phldr="1"/>
      <dgm:spPr/>
      <dgm:t>
        <a:bodyPr/>
        <a:lstStyle/>
        <a:p>
          <a:endParaRPr lang="en-GB"/>
        </a:p>
      </dgm:t>
    </dgm:pt>
    <dgm:pt modelId="{B86339A6-7CEC-4BE0-ACAA-AECC834652FF}">
      <dgm:prSet phldrT="[Text]" custT="1"/>
      <dgm:spPr/>
      <dgm:t>
        <a:bodyPr/>
        <a:lstStyle/>
        <a:p>
          <a:pPr>
            <a:lnSpc>
              <a:spcPct val="100000"/>
            </a:lnSpc>
            <a:spcAft>
              <a:spcPts val="0"/>
            </a:spcAft>
          </a:pPr>
          <a:r>
            <a:rPr lang="en-GB" sz="1600" b="1" u="sng" kern="1200" dirty="0" smtClean="0">
              <a:solidFill>
                <a:schemeClr val="tx2"/>
              </a:solidFill>
              <a:latin typeface="+mn-lt"/>
              <a:ea typeface="+mn-ea"/>
              <a:cs typeface="+mn-cs"/>
            </a:rPr>
            <a:t>In the short term</a:t>
          </a:r>
          <a:r>
            <a:rPr lang="en-GB" sz="1600" b="1" u="none" kern="1200" dirty="0" smtClean="0">
              <a:solidFill>
                <a:schemeClr val="tx2"/>
              </a:solidFill>
              <a:latin typeface="+mn-lt"/>
              <a:ea typeface="+mn-ea"/>
              <a:cs typeface="+mn-cs"/>
            </a:rPr>
            <a:t> </a:t>
          </a:r>
          <a:r>
            <a:rPr lang="en-GB" sz="1600" b="1" kern="1200" dirty="0" smtClean="0">
              <a:solidFill>
                <a:schemeClr val="tx2"/>
              </a:solidFill>
              <a:latin typeface="+mn-lt"/>
              <a:ea typeface="+mn-ea"/>
              <a:cs typeface="+mn-cs"/>
            </a:rPr>
            <a:t>and into the next decade we need to test different approaches and continue supporting take up of low carbon heating where it is cost effective. </a:t>
          </a:r>
        </a:p>
        <a:p>
          <a:pPr>
            <a:lnSpc>
              <a:spcPct val="100000"/>
            </a:lnSpc>
            <a:spcAft>
              <a:spcPts val="0"/>
            </a:spcAft>
          </a:pPr>
          <a:endParaRPr lang="en-GB" sz="1400" kern="1200" dirty="0" smtClean="0">
            <a:solidFill>
              <a:schemeClr val="tx2"/>
            </a:solidFill>
            <a:latin typeface="+mn-lt"/>
            <a:ea typeface="+mn-ea"/>
            <a:cs typeface="+mn-cs"/>
          </a:endParaRPr>
        </a:p>
        <a:p>
          <a:pPr>
            <a:lnSpc>
              <a:spcPct val="100000"/>
            </a:lnSpc>
            <a:spcAft>
              <a:spcPts val="0"/>
            </a:spcAft>
          </a:pPr>
          <a:r>
            <a:rPr lang="en-GB" sz="1400" kern="1200" dirty="0" smtClean="0">
              <a:solidFill>
                <a:schemeClr val="tx2"/>
              </a:solidFill>
              <a:latin typeface="+mn-lt"/>
              <a:ea typeface="+mn-ea"/>
              <a:cs typeface="+mn-cs"/>
            </a:rPr>
            <a:t>The clean growth plan will set out our proposals for decarbonisation in all sectors of the UK economy through the 2020s.</a:t>
          </a:r>
          <a:endParaRPr lang="en-GB" sz="1400" kern="1200" dirty="0">
            <a:solidFill>
              <a:schemeClr val="tx2"/>
            </a:solidFill>
            <a:latin typeface="+mn-lt"/>
            <a:ea typeface="+mn-ea"/>
            <a:cs typeface="+mn-cs"/>
          </a:endParaRPr>
        </a:p>
      </dgm:t>
    </dgm:pt>
    <dgm:pt modelId="{96974EA0-C730-442B-A53A-9662A5DF7D71}" type="parTrans" cxnId="{F5A57690-333E-47ED-9F7C-55F429343259}">
      <dgm:prSet/>
      <dgm:spPr/>
      <dgm:t>
        <a:bodyPr/>
        <a:lstStyle/>
        <a:p>
          <a:endParaRPr lang="en-GB"/>
        </a:p>
      </dgm:t>
    </dgm:pt>
    <dgm:pt modelId="{45A9C15C-7454-4F23-9308-06B1AC43F1A6}" type="sibTrans" cxnId="{F5A57690-333E-47ED-9F7C-55F429343259}">
      <dgm:prSet/>
      <dgm:spPr/>
      <dgm:t>
        <a:bodyPr/>
        <a:lstStyle/>
        <a:p>
          <a:endParaRPr lang="en-GB"/>
        </a:p>
      </dgm:t>
    </dgm:pt>
    <dgm:pt modelId="{24036306-6674-44C1-BACA-ED2830EF0BF4}">
      <dgm:prSet phldrT="[Text]" custT="1"/>
      <dgm:spPr>
        <a:ln>
          <a:noFill/>
        </a:ln>
      </dgm:spPr>
      <dgm:t>
        <a:bodyPr/>
        <a:lstStyle/>
        <a:p>
          <a:r>
            <a:rPr lang="en-GB" sz="1600" b="1" u="sng" kern="1200" dirty="0" smtClean="0">
              <a:solidFill>
                <a:schemeClr val="bg1"/>
              </a:solidFill>
              <a:latin typeface="+mn-lt"/>
              <a:ea typeface="+mn-ea"/>
              <a:cs typeface="+mn-cs"/>
            </a:rPr>
            <a:t>For the longer term</a:t>
          </a:r>
          <a:r>
            <a:rPr lang="en-GB" sz="1600" b="1" u="none" kern="1200" dirty="0" smtClean="0">
              <a:solidFill>
                <a:schemeClr val="bg1"/>
              </a:solidFill>
              <a:latin typeface="+mn-lt"/>
              <a:ea typeface="+mn-ea"/>
              <a:cs typeface="+mn-cs"/>
            </a:rPr>
            <a:t> </a:t>
          </a:r>
          <a:r>
            <a:rPr lang="en-GB" sz="1600" b="1" kern="1200" dirty="0" smtClean="0">
              <a:solidFill>
                <a:schemeClr val="bg1"/>
              </a:solidFill>
              <a:latin typeface="+mn-lt"/>
              <a:ea typeface="+mn-ea"/>
              <a:cs typeface="+mn-cs"/>
            </a:rPr>
            <a:t>there is need for a clearer shared understanding of the potential and the costs and  benefits of different options,  and whether there are practical solutions to the challenges we know they involve. </a:t>
          </a:r>
        </a:p>
        <a:p>
          <a:endParaRPr lang="en-GB" sz="1400" kern="1200" dirty="0" smtClean="0">
            <a:solidFill>
              <a:schemeClr val="bg1"/>
            </a:solidFill>
            <a:latin typeface="+mn-lt"/>
            <a:ea typeface="+mn-ea"/>
            <a:cs typeface="+mn-cs"/>
          </a:endParaRPr>
        </a:p>
        <a:p>
          <a:r>
            <a:rPr lang="en-GB" sz="1400" kern="1200" dirty="0" smtClean="0">
              <a:solidFill>
                <a:schemeClr val="bg1"/>
              </a:solidFill>
              <a:latin typeface="+mn-lt"/>
              <a:ea typeface="+mn-ea"/>
              <a:cs typeface="+mn-cs"/>
            </a:rPr>
            <a:t>BEIS is undertaking work now to strengthen our analysis of the range of potential approaches to decarbonising heat.</a:t>
          </a:r>
          <a:endParaRPr lang="en-GB" sz="1400" kern="1200" dirty="0">
            <a:solidFill>
              <a:schemeClr val="bg1"/>
            </a:solidFill>
            <a:latin typeface="+mn-lt"/>
            <a:ea typeface="+mn-ea"/>
            <a:cs typeface="+mn-cs"/>
          </a:endParaRPr>
        </a:p>
      </dgm:t>
    </dgm:pt>
    <dgm:pt modelId="{1AA0196B-CB15-4D49-975B-4B96444D7DC3}" type="parTrans" cxnId="{C4CB940D-5C82-4BB3-BC1E-924BA023D260}">
      <dgm:prSet/>
      <dgm:spPr/>
      <dgm:t>
        <a:bodyPr/>
        <a:lstStyle/>
        <a:p>
          <a:endParaRPr lang="en-GB"/>
        </a:p>
      </dgm:t>
    </dgm:pt>
    <dgm:pt modelId="{DFF35271-1326-4DC3-B0F3-8B3D17D67CC9}" type="sibTrans" cxnId="{C4CB940D-5C82-4BB3-BC1E-924BA023D260}">
      <dgm:prSet/>
      <dgm:spPr/>
      <dgm:t>
        <a:bodyPr/>
        <a:lstStyle/>
        <a:p>
          <a:endParaRPr lang="en-GB"/>
        </a:p>
      </dgm:t>
    </dgm:pt>
    <dgm:pt modelId="{9EB83177-E509-455B-B7A3-740AC85E353B}" type="pres">
      <dgm:prSet presAssocID="{17567F96-E3F3-4232-8016-9563B34D9018}" presName="arrowDiagram" presStyleCnt="0">
        <dgm:presLayoutVars>
          <dgm:chMax val="5"/>
          <dgm:dir/>
          <dgm:resizeHandles val="exact"/>
        </dgm:presLayoutVars>
      </dgm:prSet>
      <dgm:spPr/>
      <dgm:t>
        <a:bodyPr/>
        <a:lstStyle/>
        <a:p>
          <a:endParaRPr lang="en-GB"/>
        </a:p>
      </dgm:t>
    </dgm:pt>
    <dgm:pt modelId="{B4A4C20B-C28F-4662-B198-40F16BD7F971}" type="pres">
      <dgm:prSet presAssocID="{17567F96-E3F3-4232-8016-9563B34D9018}" presName="arrow" presStyleLbl="bgShp" presStyleIdx="0" presStyleCnt="1" custScaleX="98865" custScaleY="75045" custLinFactNeighborX="5983" custLinFactNeighborY="4885"/>
      <dgm:spPr>
        <a:solidFill>
          <a:srgbClr val="00B0F0"/>
        </a:solidFill>
      </dgm:spPr>
      <dgm:t>
        <a:bodyPr/>
        <a:lstStyle/>
        <a:p>
          <a:endParaRPr lang="en-GB"/>
        </a:p>
      </dgm:t>
    </dgm:pt>
    <dgm:pt modelId="{5978E5B2-E918-4700-B7FD-AD7930BEB759}" type="pres">
      <dgm:prSet presAssocID="{17567F96-E3F3-4232-8016-9563B34D9018}" presName="arrowDiagram2" presStyleCnt="0"/>
      <dgm:spPr/>
    </dgm:pt>
    <dgm:pt modelId="{B8A932D9-19FD-45F1-91B7-77A6F1486F69}" type="pres">
      <dgm:prSet presAssocID="{B86339A6-7CEC-4BE0-ACAA-AECC834652FF}" presName="bullet2a" presStyleLbl="node1" presStyleIdx="0" presStyleCnt="2" custScaleX="70941" custScaleY="70946" custLinFactX="100000" custLinFactNeighborX="153798" custLinFactNeighborY="-22245"/>
      <dgm:spPr>
        <a:solidFill>
          <a:srgbClr val="00B0F0"/>
        </a:solidFill>
        <a:ln>
          <a:noFill/>
        </a:ln>
      </dgm:spPr>
    </dgm:pt>
    <dgm:pt modelId="{FEFCC71D-9BAA-45B6-85ED-7C6D141A1471}" type="pres">
      <dgm:prSet presAssocID="{B86339A6-7CEC-4BE0-ACAA-AECC834652FF}" presName="textBox2a" presStyleLbl="revTx" presStyleIdx="0" presStyleCnt="2" custScaleX="132312" custScaleY="108017" custLinFactY="-9830" custLinFactNeighborX="-44104" custLinFactNeighborY="-100000">
        <dgm:presLayoutVars>
          <dgm:bulletEnabled val="1"/>
        </dgm:presLayoutVars>
      </dgm:prSet>
      <dgm:spPr/>
      <dgm:t>
        <a:bodyPr/>
        <a:lstStyle/>
        <a:p>
          <a:endParaRPr lang="en-GB"/>
        </a:p>
      </dgm:t>
    </dgm:pt>
    <dgm:pt modelId="{1EB1568D-6FA2-45FF-BBF4-6E5F9C996E04}" type="pres">
      <dgm:prSet presAssocID="{24036306-6674-44C1-BACA-ED2830EF0BF4}" presName="bullet2b" presStyleLbl="node1" presStyleIdx="1" presStyleCnt="2" custScaleX="45355" custScaleY="45358" custLinFactX="-200000" custLinFactY="100000" custLinFactNeighborX="-235847" custLinFactNeighborY="147927"/>
      <dgm:spPr>
        <a:solidFill>
          <a:srgbClr val="00B0F0"/>
        </a:solidFill>
        <a:ln>
          <a:noFill/>
        </a:ln>
      </dgm:spPr>
    </dgm:pt>
    <dgm:pt modelId="{DED1E247-19A0-4160-9C71-E9C505530EB0}" type="pres">
      <dgm:prSet presAssocID="{24036306-6674-44C1-BACA-ED2830EF0BF4}" presName="textBox2b" presStyleLbl="revTx" presStyleIdx="1" presStyleCnt="2" custScaleX="218543" custScaleY="47888" custLinFactNeighborX="-30562" custLinFactNeighborY="30265">
        <dgm:presLayoutVars>
          <dgm:bulletEnabled val="1"/>
        </dgm:presLayoutVars>
      </dgm:prSet>
      <dgm:spPr/>
      <dgm:t>
        <a:bodyPr/>
        <a:lstStyle/>
        <a:p>
          <a:endParaRPr lang="en-GB"/>
        </a:p>
      </dgm:t>
    </dgm:pt>
  </dgm:ptLst>
  <dgm:cxnLst>
    <dgm:cxn modelId="{F5A57690-333E-47ED-9F7C-55F429343259}" srcId="{17567F96-E3F3-4232-8016-9563B34D9018}" destId="{B86339A6-7CEC-4BE0-ACAA-AECC834652FF}" srcOrd="0" destOrd="0" parTransId="{96974EA0-C730-442B-A53A-9662A5DF7D71}" sibTransId="{45A9C15C-7454-4F23-9308-06B1AC43F1A6}"/>
    <dgm:cxn modelId="{C4CB940D-5C82-4BB3-BC1E-924BA023D260}" srcId="{17567F96-E3F3-4232-8016-9563B34D9018}" destId="{24036306-6674-44C1-BACA-ED2830EF0BF4}" srcOrd="1" destOrd="0" parTransId="{1AA0196B-CB15-4D49-975B-4B96444D7DC3}" sibTransId="{DFF35271-1326-4DC3-B0F3-8B3D17D67CC9}"/>
    <dgm:cxn modelId="{B79537EA-0EA4-4580-8ED5-97A53806E14E}" type="presOf" srcId="{B86339A6-7CEC-4BE0-ACAA-AECC834652FF}" destId="{FEFCC71D-9BAA-45B6-85ED-7C6D141A1471}" srcOrd="0" destOrd="0" presId="urn:microsoft.com/office/officeart/2005/8/layout/arrow2"/>
    <dgm:cxn modelId="{4544315E-A472-4534-9E34-474740FB2FEB}" type="presOf" srcId="{17567F96-E3F3-4232-8016-9563B34D9018}" destId="{9EB83177-E509-455B-B7A3-740AC85E353B}" srcOrd="0" destOrd="0" presId="urn:microsoft.com/office/officeart/2005/8/layout/arrow2"/>
    <dgm:cxn modelId="{A4E9AB5B-8E8A-4FC6-A0E6-FF1F4443D3A4}" type="presOf" srcId="{24036306-6674-44C1-BACA-ED2830EF0BF4}" destId="{DED1E247-19A0-4160-9C71-E9C505530EB0}" srcOrd="0" destOrd="0" presId="urn:microsoft.com/office/officeart/2005/8/layout/arrow2"/>
    <dgm:cxn modelId="{B6FB1834-7FEE-4A9A-9F24-887CE7862599}" type="presParOf" srcId="{9EB83177-E509-455B-B7A3-740AC85E353B}" destId="{B4A4C20B-C28F-4662-B198-40F16BD7F971}" srcOrd="0" destOrd="0" presId="urn:microsoft.com/office/officeart/2005/8/layout/arrow2"/>
    <dgm:cxn modelId="{F8731020-6949-42AE-AA13-1BAA6CA1038C}" type="presParOf" srcId="{9EB83177-E509-455B-B7A3-740AC85E353B}" destId="{5978E5B2-E918-4700-B7FD-AD7930BEB759}" srcOrd="1" destOrd="0" presId="urn:microsoft.com/office/officeart/2005/8/layout/arrow2"/>
    <dgm:cxn modelId="{2D46AFC9-FFC2-4A55-B48E-CAA5B64F64E6}" type="presParOf" srcId="{5978E5B2-E918-4700-B7FD-AD7930BEB759}" destId="{B8A932D9-19FD-45F1-91B7-77A6F1486F69}" srcOrd="0" destOrd="0" presId="urn:microsoft.com/office/officeart/2005/8/layout/arrow2"/>
    <dgm:cxn modelId="{8A15A275-671F-4810-9EE7-BE6A64BD5199}" type="presParOf" srcId="{5978E5B2-E918-4700-B7FD-AD7930BEB759}" destId="{FEFCC71D-9BAA-45B6-85ED-7C6D141A1471}" srcOrd="1" destOrd="0" presId="urn:microsoft.com/office/officeart/2005/8/layout/arrow2"/>
    <dgm:cxn modelId="{65E3872C-CDAF-4BC1-A934-DC719CD23DBD}" type="presParOf" srcId="{5978E5B2-E918-4700-B7FD-AD7930BEB759}" destId="{1EB1568D-6FA2-45FF-BBF4-6E5F9C996E04}" srcOrd="2" destOrd="0" presId="urn:microsoft.com/office/officeart/2005/8/layout/arrow2"/>
    <dgm:cxn modelId="{39BA6E8F-5AAE-4DFD-9A4C-EDDD758C582A}" type="presParOf" srcId="{5978E5B2-E918-4700-B7FD-AD7930BEB759}" destId="{DED1E247-19A0-4160-9C71-E9C505530EB0}" srcOrd="3" destOrd="0" presId="urn:microsoft.com/office/officeart/2005/8/layout/arrow2"/>
  </dgm:cxnLst>
  <dgm:bg>
    <a:noFill/>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32DF240-1B9D-4A30-A0E1-8109B8E0F9CE}" type="doc">
      <dgm:prSet loTypeId="urn:microsoft.com/office/officeart/2005/8/layout/chevron1" loCatId="process" qsTypeId="urn:microsoft.com/office/officeart/2005/8/quickstyle/simple1" qsCatId="simple" csTypeId="urn:microsoft.com/office/officeart/2005/8/colors/accent1_2" csCatId="accent1" phldr="1"/>
      <dgm:spPr/>
      <dgm:t>
        <a:bodyPr/>
        <a:lstStyle/>
        <a:p>
          <a:endParaRPr lang="en-GB"/>
        </a:p>
      </dgm:t>
    </dgm:pt>
    <dgm:pt modelId="{DEF0BADC-4A47-42D4-996D-415C021266D9}">
      <dgm:prSet phldrT="[Text]" custT="1"/>
      <dgm:spPr>
        <a:solidFill>
          <a:srgbClr val="00B0F0"/>
        </a:solidFill>
      </dgm:spPr>
      <dgm:t>
        <a:bodyPr/>
        <a:lstStyle/>
        <a:p>
          <a:r>
            <a:rPr lang="en-GB" sz="1600" dirty="0" smtClean="0"/>
            <a:t>Jan-Mar 2017</a:t>
          </a:r>
          <a:endParaRPr lang="en-GB" sz="1600" dirty="0"/>
        </a:p>
      </dgm:t>
    </dgm:pt>
    <dgm:pt modelId="{8EA95CD3-7BBF-4B84-83FD-B0B4150D6E93}" type="parTrans" cxnId="{774513AE-7AAA-40A5-B577-219F4D61C987}">
      <dgm:prSet/>
      <dgm:spPr/>
      <dgm:t>
        <a:bodyPr/>
        <a:lstStyle/>
        <a:p>
          <a:endParaRPr lang="en-GB"/>
        </a:p>
      </dgm:t>
    </dgm:pt>
    <dgm:pt modelId="{60981740-369B-4B65-9590-4B56BF17D7F0}" type="sibTrans" cxnId="{774513AE-7AAA-40A5-B577-219F4D61C987}">
      <dgm:prSet/>
      <dgm:spPr/>
      <dgm:t>
        <a:bodyPr/>
        <a:lstStyle/>
        <a:p>
          <a:endParaRPr lang="en-GB"/>
        </a:p>
      </dgm:t>
    </dgm:pt>
    <dgm:pt modelId="{22204C63-5028-4579-A808-186284570F73}">
      <dgm:prSet phldrT="[Text]" custT="1"/>
      <dgm:spPr>
        <a:solidFill>
          <a:srgbClr val="00B0F0"/>
        </a:solidFill>
      </dgm:spPr>
      <dgm:t>
        <a:bodyPr/>
        <a:lstStyle/>
        <a:p>
          <a:r>
            <a:rPr lang="en-GB" sz="1600" dirty="0" smtClean="0"/>
            <a:t>Apr-Jun 2017</a:t>
          </a:r>
          <a:endParaRPr lang="en-GB" sz="1600" dirty="0"/>
        </a:p>
      </dgm:t>
    </dgm:pt>
    <dgm:pt modelId="{F284F9CB-E545-4F7A-BBFC-581E87E9775B}" type="parTrans" cxnId="{2BD95CD5-CAC9-46AC-B247-80627C8142A0}">
      <dgm:prSet/>
      <dgm:spPr/>
      <dgm:t>
        <a:bodyPr/>
        <a:lstStyle/>
        <a:p>
          <a:endParaRPr lang="en-GB"/>
        </a:p>
      </dgm:t>
    </dgm:pt>
    <dgm:pt modelId="{CC0F3C36-66FB-4E65-B93D-DF86ABC3AD9C}" type="sibTrans" cxnId="{2BD95CD5-CAC9-46AC-B247-80627C8142A0}">
      <dgm:prSet/>
      <dgm:spPr/>
      <dgm:t>
        <a:bodyPr/>
        <a:lstStyle/>
        <a:p>
          <a:endParaRPr lang="en-GB"/>
        </a:p>
      </dgm:t>
    </dgm:pt>
    <dgm:pt modelId="{69374E7E-DBD7-460D-A4F1-1E1D5EB770B2}">
      <dgm:prSet custT="1"/>
      <dgm:spPr>
        <a:solidFill>
          <a:srgbClr val="00B0F0"/>
        </a:solidFill>
      </dgm:spPr>
      <dgm:t>
        <a:bodyPr/>
        <a:lstStyle/>
        <a:p>
          <a:r>
            <a:rPr lang="en-GB" sz="1600" dirty="0" smtClean="0"/>
            <a:t>Jul -Sep 2017</a:t>
          </a:r>
          <a:endParaRPr lang="en-GB" sz="1600" dirty="0"/>
        </a:p>
      </dgm:t>
    </dgm:pt>
    <dgm:pt modelId="{A7B1164F-C278-47A8-917A-18BDA66A3291}" type="parTrans" cxnId="{6013898F-E5DE-4983-970E-902229B2397C}">
      <dgm:prSet/>
      <dgm:spPr/>
      <dgm:t>
        <a:bodyPr/>
        <a:lstStyle/>
        <a:p>
          <a:endParaRPr lang="en-GB"/>
        </a:p>
      </dgm:t>
    </dgm:pt>
    <dgm:pt modelId="{B232ACA6-03D0-4205-88B2-309C1054CC32}" type="sibTrans" cxnId="{6013898F-E5DE-4983-970E-902229B2397C}">
      <dgm:prSet/>
      <dgm:spPr/>
      <dgm:t>
        <a:bodyPr/>
        <a:lstStyle/>
        <a:p>
          <a:endParaRPr lang="en-GB"/>
        </a:p>
      </dgm:t>
    </dgm:pt>
    <dgm:pt modelId="{8D60AFCC-D4B3-49BD-8FB3-C4F655CA1D4C}">
      <dgm:prSet custT="1"/>
      <dgm:spPr>
        <a:solidFill>
          <a:srgbClr val="00B0F0"/>
        </a:solidFill>
      </dgm:spPr>
      <dgm:t>
        <a:bodyPr/>
        <a:lstStyle/>
        <a:p>
          <a:r>
            <a:rPr lang="en-GB" sz="1600" dirty="0" smtClean="0"/>
            <a:t>Oct-Dec</a:t>
          </a:r>
          <a:r>
            <a:rPr lang="en-GB" sz="1800" dirty="0" smtClean="0"/>
            <a:t> </a:t>
          </a:r>
          <a:r>
            <a:rPr lang="en-GB" sz="1600" dirty="0" smtClean="0"/>
            <a:t>2017</a:t>
          </a:r>
          <a:endParaRPr lang="en-GB" sz="1600" dirty="0"/>
        </a:p>
      </dgm:t>
    </dgm:pt>
    <dgm:pt modelId="{41C281C2-CBF5-4CF0-84DD-4FCF3D9E6495}" type="parTrans" cxnId="{2391A5B6-19CA-4A0D-B642-E2425E0955DF}">
      <dgm:prSet/>
      <dgm:spPr/>
      <dgm:t>
        <a:bodyPr/>
        <a:lstStyle/>
        <a:p>
          <a:endParaRPr lang="en-GB"/>
        </a:p>
      </dgm:t>
    </dgm:pt>
    <dgm:pt modelId="{7D2C05BF-B378-4947-9D7B-487903BBAF22}" type="sibTrans" cxnId="{2391A5B6-19CA-4A0D-B642-E2425E0955DF}">
      <dgm:prSet/>
      <dgm:spPr/>
      <dgm:t>
        <a:bodyPr/>
        <a:lstStyle/>
        <a:p>
          <a:endParaRPr lang="en-GB"/>
        </a:p>
      </dgm:t>
    </dgm:pt>
    <dgm:pt modelId="{AA88CB22-7FE0-4742-8D84-8A24CD8D637A}">
      <dgm:prSet custT="1"/>
      <dgm:spPr>
        <a:solidFill>
          <a:srgbClr val="00B0F0"/>
        </a:solidFill>
      </dgm:spPr>
      <dgm:t>
        <a:bodyPr/>
        <a:lstStyle/>
        <a:p>
          <a:r>
            <a:rPr lang="en-GB" sz="1600" dirty="0" smtClean="0"/>
            <a:t>Jan-Mar 2018</a:t>
          </a:r>
          <a:endParaRPr lang="en-GB" sz="1600" dirty="0"/>
        </a:p>
      </dgm:t>
    </dgm:pt>
    <dgm:pt modelId="{F60B721E-AD96-4008-BCFC-C445FFDEE8AA}" type="parTrans" cxnId="{98333B62-A6FD-4D00-9F20-5F99207DF75F}">
      <dgm:prSet/>
      <dgm:spPr/>
      <dgm:t>
        <a:bodyPr/>
        <a:lstStyle/>
        <a:p>
          <a:endParaRPr lang="en-GB"/>
        </a:p>
      </dgm:t>
    </dgm:pt>
    <dgm:pt modelId="{A314446A-E17C-45CE-BB31-8123BFFB3E4C}" type="sibTrans" cxnId="{98333B62-A6FD-4D00-9F20-5F99207DF75F}">
      <dgm:prSet/>
      <dgm:spPr/>
      <dgm:t>
        <a:bodyPr/>
        <a:lstStyle/>
        <a:p>
          <a:endParaRPr lang="en-GB"/>
        </a:p>
      </dgm:t>
    </dgm:pt>
    <dgm:pt modelId="{8803BCC7-4034-4609-B8D1-D95AA3A23027}" type="pres">
      <dgm:prSet presAssocID="{A32DF240-1B9D-4A30-A0E1-8109B8E0F9CE}" presName="Name0" presStyleCnt="0">
        <dgm:presLayoutVars>
          <dgm:dir/>
          <dgm:animLvl val="lvl"/>
          <dgm:resizeHandles val="exact"/>
        </dgm:presLayoutVars>
      </dgm:prSet>
      <dgm:spPr/>
      <dgm:t>
        <a:bodyPr/>
        <a:lstStyle/>
        <a:p>
          <a:endParaRPr lang="en-GB"/>
        </a:p>
      </dgm:t>
    </dgm:pt>
    <dgm:pt modelId="{181252EE-13B3-4BA5-81AC-2D06319EFAD3}" type="pres">
      <dgm:prSet presAssocID="{DEF0BADC-4A47-42D4-996D-415C021266D9}" presName="parTxOnly" presStyleLbl="node1" presStyleIdx="0" presStyleCnt="5">
        <dgm:presLayoutVars>
          <dgm:chMax val="0"/>
          <dgm:chPref val="0"/>
          <dgm:bulletEnabled val="1"/>
        </dgm:presLayoutVars>
      </dgm:prSet>
      <dgm:spPr/>
      <dgm:t>
        <a:bodyPr/>
        <a:lstStyle/>
        <a:p>
          <a:endParaRPr lang="en-GB"/>
        </a:p>
      </dgm:t>
    </dgm:pt>
    <dgm:pt modelId="{94C9BB93-FFFF-49AC-83DB-43E682F191B9}" type="pres">
      <dgm:prSet presAssocID="{60981740-369B-4B65-9590-4B56BF17D7F0}" presName="parTxOnlySpace" presStyleCnt="0"/>
      <dgm:spPr/>
    </dgm:pt>
    <dgm:pt modelId="{700FADDA-551D-4240-8E07-6077876765B9}" type="pres">
      <dgm:prSet presAssocID="{22204C63-5028-4579-A808-186284570F73}" presName="parTxOnly" presStyleLbl="node1" presStyleIdx="1" presStyleCnt="5">
        <dgm:presLayoutVars>
          <dgm:chMax val="0"/>
          <dgm:chPref val="0"/>
          <dgm:bulletEnabled val="1"/>
        </dgm:presLayoutVars>
      </dgm:prSet>
      <dgm:spPr/>
      <dgm:t>
        <a:bodyPr/>
        <a:lstStyle/>
        <a:p>
          <a:endParaRPr lang="en-GB"/>
        </a:p>
      </dgm:t>
    </dgm:pt>
    <dgm:pt modelId="{FAB5DCE1-1AD6-4F9C-8BCE-0910EEA87776}" type="pres">
      <dgm:prSet presAssocID="{CC0F3C36-66FB-4E65-B93D-DF86ABC3AD9C}" presName="parTxOnlySpace" presStyleCnt="0"/>
      <dgm:spPr/>
    </dgm:pt>
    <dgm:pt modelId="{5846EA2E-F2D4-4B44-92BD-397104158696}" type="pres">
      <dgm:prSet presAssocID="{69374E7E-DBD7-460D-A4F1-1E1D5EB770B2}" presName="parTxOnly" presStyleLbl="node1" presStyleIdx="2" presStyleCnt="5">
        <dgm:presLayoutVars>
          <dgm:chMax val="0"/>
          <dgm:chPref val="0"/>
          <dgm:bulletEnabled val="1"/>
        </dgm:presLayoutVars>
      </dgm:prSet>
      <dgm:spPr/>
      <dgm:t>
        <a:bodyPr/>
        <a:lstStyle/>
        <a:p>
          <a:endParaRPr lang="en-GB"/>
        </a:p>
      </dgm:t>
    </dgm:pt>
    <dgm:pt modelId="{1C51F141-A5FA-4461-8374-1174894CBCD1}" type="pres">
      <dgm:prSet presAssocID="{B232ACA6-03D0-4205-88B2-309C1054CC32}" presName="parTxOnlySpace" presStyleCnt="0"/>
      <dgm:spPr/>
    </dgm:pt>
    <dgm:pt modelId="{250E2F21-47A8-499F-B6E7-B5DEAB2FDF2C}" type="pres">
      <dgm:prSet presAssocID="{8D60AFCC-D4B3-49BD-8FB3-C4F655CA1D4C}" presName="parTxOnly" presStyleLbl="node1" presStyleIdx="3" presStyleCnt="5">
        <dgm:presLayoutVars>
          <dgm:chMax val="0"/>
          <dgm:chPref val="0"/>
          <dgm:bulletEnabled val="1"/>
        </dgm:presLayoutVars>
      </dgm:prSet>
      <dgm:spPr/>
      <dgm:t>
        <a:bodyPr/>
        <a:lstStyle/>
        <a:p>
          <a:endParaRPr lang="en-GB"/>
        </a:p>
      </dgm:t>
    </dgm:pt>
    <dgm:pt modelId="{81D1FA44-0D43-40C3-9C23-A3E69779E4EE}" type="pres">
      <dgm:prSet presAssocID="{7D2C05BF-B378-4947-9D7B-487903BBAF22}" presName="parTxOnlySpace" presStyleCnt="0"/>
      <dgm:spPr/>
    </dgm:pt>
    <dgm:pt modelId="{15F7CE93-FE53-4566-A617-22B8AD98BDE8}" type="pres">
      <dgm:prSet presAssocID="{AA88CB22-7FE0-4742-8D84-8A24CD8D637A}" presName="parTxOnly" presStyleLbl="node1" presStyleIdx="4" presStyleCnt="5">
        <dgm:presLayoutVars>
          <dgm:chMax val="0"/>
          <dgm:chPref val="0"/>
          <dgm:bulletEnabled val="1"/>
        </dgm:presLayoutVars>
      </dgm:prSet>
      <dgm:spPr/>
      <dgm:t>
        <a:bodyPr/>
        <a:lstStyle/>
        <a:p>
          <a:endParaRPr lang="en-GB"/>
        </a:p>
      </dgm:t>
    </dgm:pt>
  </dgm:ptLst>
  <dgm:cxnLst>
    <dgm:cxn modelId="{98333B62-A6FD-4D00-9F20-5F99207DF75F}" srcId="{A32DF240-1B9D-4A30-A0E1-8109B8E0F9CE}" destId="{AA88CB22-7FE0-4742-8D84-8A24CD8D637A}" srcOrd="4" destOrd="0" parTransId="{F60B721E-AD96-4008-BCFC-C445FFDEE8AA}" sibTransId="{A314446A-E17C-45CE-BB31-8123BFFB3E4C}"/>
    <dgm:cxn modelId="{7137B842-B144-4FEA-B4BF-9462B4F6CD5F}" type="presOf" srcId="{22204C63-5028-4579-A808-186284570F73}" destId="{700FADDA-551D-4240-8E07-6077876765B9}" srcOrd="0" destOrd="0" presId="urn:microsoft.com/office/officeart/2005/8/layout/chevron1"/>
    <dgm:cxn modelId="{8781D8BE-04B9-49C2-AAB2-317B79EBF30C}" type="presOf" srcId="{8D60AFCC-D4B3-49BD-8FB3-C4F655CA1D4C}" destId="{250E2F21-47A8-499F-B6E7-B5DEAB2FDF2C}" srcOrd="0" destOrd="0" presId="urn:microsoft.com/office/officeart/2005/8/layout/chevron1"/>
    <dgm:cxn modelId="{BCB6BE5F-E24A-4EA9-8346-19AF0186F37D}" type="presOf" srcId="{DEF0BADC-4A47-42D4-996D-415C021266D9}" destId="{181252EE-13B3-4BA5-81AC-2D06319EFAD3}" srcOrd="0" destOrd="0" presId="urn:microsoft.com/office/officeart/2005/8/layout/chevron1"/>
    <dgm:cxn modelId="{7BCCD0FE-7AC1-4164-A2D8-329788E63BD5}" type="presOf" srcId="{A32DF240-1B9D-4A30-A0E1-8109B8E0F9CE}" destId="{8803BCC7-4034-4609-B8D1-D95AA3A23027}" srcOrd="0" destOrd="0" presId="urn:microsoft.com/office/officeart/2005/8/layout/chevron1"/>
    <dgm:cxn modelId="{18536524-E736-43D1-A787-5DC650F95EA7}" type="presOf" srcId="{AA88CB22-7FE0-4742-8D84-8A24CD8D637A}" destId="{15F7CE93-FE53-4566-A617-22B8AD98BDE8}" srcOrd="0" destOrd="0" presId="urn:microsoft.com/office/officeart/2005/8/layout/chevron1"/>
    <dgm:cxn modelId="{774513AE-7AAA-40A5-B577-219F4D61C987}" srcId="{A32DF240-1B9D-4A30-A0E1-8109B8E0F9CE}" destId="{DEF0BADC-4A47-42D4-996D-415C021266D9}" srcOrd="0" destOrd="0" parTransId="{8EA95CD3-7BBF-4B84-83FD-B0B4150D6E93}" sibTransId="{60981740-369B-4B65-9590-4B56BF17D7F0}"/>
    <dgm:cxn modelId="{2391A5B6-19CA-4A0D-B642-E2425E0955DF}" srcId="{A32DF240-1B9D-4A30-A0E1-8109B8E0F9CE}" destId="{8D60AFCC-D4B3-49BD-8FB3-C4F655CA1D4C}" srcOrd="3" destOrd="0" parTransId="{41C281C2-CBF5-4CF0-84DD-4FCF3D9E6495}" sibTransId="{7D2C05BF-B378-4947-9D7B-487903BBAF22}"/>
    <dgm:cxn modelId="{35070B6B-84AD-431C-91E9-7870DD00FF7E}" type="presOf" srcId="{69374E7E-DBD7-460D-A4F1-1E1D5EB770B2}" destId="{5846EA2E-F2D4-4B44-92BD-397104158696}" srcOrd="0" destOrd="0" presId="urn:microsoft.com/office/officeart/2005/8/layout/chevron1"/>
    <dgm:cxn modelId="{2BD95CD5-CAC9-46AC-B247-80627C8142A0}" srcId="{A32DF240-1B9D-4A30-A0E1-8109B8E0F9CE}" destId="{22204C63-5028-4579-A808-186284570F73}" srcOrd="1" destOrd="0" parTransId="{F284F9CB-E545-4F7A-BBFC-581E87E9775B}" sibTransId="{CC0F3C36-66FB-4E65-B93D-DF86ABC3AD9C}"/>
    <dgm:cxn modelId="{6013898F-E5DE-4983-970E-902229B2397C}" srcId="{A32DF240-1B9D-4A30-A0E1-8109B8E0F9CE}" destId="{69374E7E-DBD7-460D-A4F1-1E1D5EB770B2}" srcOrd="2" destOrd="0" parTransId="{A7B1164F-C278-47A8-917A-18BDA66A3291}" sibTransId="{B232ACA6-03D0-4205-88B2-309C1054CC32}"/>
    <dgm:cxn modelId="{B16B1FB3-5619-497A-B215-545D0526036F}" type="presParOf" srcId="{8803BCC7-4034-4609-B8D1-D95AA3A23027}" destId="{181252EE-13B3-4BA5-81AC-2D06319EFAD3}" srcOrd="0" destOrd="0" presId="urn:microsoft.com/office/officeart/2005/8/layout/chevron1"/>
    <dgm:cxn modelId="{6249446B-7A4D-41BD-8FFC-409C7C45EDA4}" type="presParOf" srcId="{8803BCC7-4034-4609-B8D1-D95AA3A23027}" destId="{94C9BB93-FFFF-49AC-83DB-43E682F191B9}" srcOrd="1" destOrd="0" presId="urn:microsoft.com/office/officeart/2005/8/layout/chevron1"/>
    <dgm:cxn modelId="{D816FD12-25B7-493B-83FD-ABA063780BFE}" type="presParOf" srcId="{8803BCC7-4034-4609-B8D1-D95AA3A23027}" destId="{700FADDA-551D-4240-8E07-6077876765B9}" srcOrd="2" destOrd="0" presId="urn:microsoft.com/office/officeart/2005/8/layout/chevron1"/>
    <dgm:cxn modelId="{0E19BB99-BE22-474B-9CDD-DDE4504591C2}" type="presParOf" srcId="{8803BCC7-4034-4609-B8D1-D95AA3A23027}" destId="{FAB5DCE1-1AD6-4F9C-8BCE-0910EEA87776}" srcOrd="3" destOrd="0" presId="urn:microsoft.com/office/officeart/2005/8/layout/chevron1"/>
    <dgm:cxn modelId="{60A37E95-7B80-4ABC-94C7-63DCEBF2464A}" type="presParOf" srcId="{8803BCC7-4034-4609-B8D1-D95AA3A23027}" destId="{5846EA2E-F2D4-4B44-92BD-397104158696}" srcOrd="4" destOrd="0" presId="urn:microsoft.com/office/officeart/2005/8/layout/chevron1"/>
    <dgm:cxn modelId="{67A4465C-7DB9-4C8B-A69D-CD7E916D6575}" type="presParOf" srcId="{8803BCC7-4034-4609-B8D1-D95AA3A23027}" destId="{1C51F141-A5FA-4461-8374-1174894CBCD1}" srcOrd="5" destOrd="0" presId="urn:microsoft.com/office/officeart/2005/8/layout/chevron1"/>
    <dgm:cxn modelId="{71BC6CC6-3A92-4822-BB4E-E61CDE623E60}" type="presParOf" srcId="{8803BCC7-4034-4609-B8D1-D95AA3A23027}" destId="{250E2F21-47A8-499F-B6E7-B5DEAB2FDF2C}" srcOrd="6" destOrd="0" presId="urn:microsoft.com/office/officeart/2005/8/layout/chevron1"/>
    <dgm:cxn modelId="{CA71DBE5-FCD6-43F3-A2C7-973F9CB4450C}" type="presParOf" srcId="{8803BCC7-4034-4609-B8D1-D95AA3A23027}" destId="{81D1FA44-0D43-40C3-9C23-A3E69779E4EE}" srcOrd="7" destOrd="0" presId="urn:microsoft.com/office/officeart/2005/8/layout/chevron1"/>
    <dgm:cxn modelId="{831C9F33-40DF-4306-8FCC-950C9AC05BA2}" type="presParOf" srcId="{8803BCC7-4034-4609-B8D1-D95AA3A23027}" destId="{15F7CE93-FE53-4566-A617-22B8AD98BDE8}" srcOrd="8" destOrd="0" presId="urn:microsoft.com/office/officeart/2005/8/layout/chevr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A4C20B-C28F-4662-B198-40F16BD7F971}">
      <dsp:nvSpPr>
        <dsp:cNvPr id="0" name=""/>
        <dsp:cNvSpPr/>
      </dsp:nvSpPr>
      <dsp:spPr>
        <a:xfrm>
          <a:off x="96440" y="576060"/>
          <a:ext cx="8400503" cy="3985332"/>
        </a:xfrm>
        <a:prstGeom prst="swooshArrow">
          <a:avLst>
            <a:gd name="adj1" fmla="val 25000"/>
            <a:gd name="adj2" fmla="val 25000"/>
          </a:avLst>
        </a:prstGeom>
        <a:solidFill>
          <a:srgbClr val="00B0F0"/>
        </a:solidFill>
        <a:ln>
          <a:noFill/>
        </a:ln>
        <a:effectLst/>
      </dsp:spPr>
      <dsp:style>
        <a:lnRef idx="0">
          <a:scrgbClr r="0" g="0" b="0"/>
        </a:lnRef>
        <a:fillRef idx="1">
          <a:scrgbClr r="0" g="0" b="0"/>
        </a:fillRef>
        <a:effectRef idx="0">
          <a:scrgbClr r="0" g="0" b="0"/>
        </a:effectRef>
        <a:fontRef idx="minor"/>
      </dsp:style>
    </dsp:sp>
    <dsp:sp modelId="{B8A932D9-19FD-45F1-91B7-77A6F1486F69}">
      <dsp:nvSpPr>
        <dsp:cNvPr id="0" name=""/>
        <dsp:cNvSpPr/>
      </dsp:nvSpPr>
      <dsp:spPr>
        <a:xfrm>
          <a:off x="2313385" y="2525328"/>
          <a:ext cx="210973" cy="210988"/>
        </a:xfrm>
        <a:prstGeom prst="ellipse">
          <a:avLst/>
        </a:prstGeom>
        <a:solidFill>
          <a:srgbClr val="00B0F0"/>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EFCC71D-9BAA-45B6-85ED-7C6D141A1471}">
      <dsp:nvSpPr>
        <dsp:cNvPr id="0" name=""/>
        <dsp:cNvSpPr/>
      </dsp:nvSpPr>
      <dsp:spPr>
        <a:xfrm>
          <a:off x="11" y="115551"/>
          <a:ext cx="3653804" cy="24494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7582" tIns="0" rIns="0" bIns="0" numCol="1" spcCol="1270" anchor="t" anchorCtr="0">
          <a:noAutofit/>
        </a:bodyPr>
        <a:lstStyle/>
        <a:p>
          <a:pPr lvl="0" algn="l" defTabSz="711200">
            <a:lnSpc>
              <a:spcPct val="100000"/>
            </a:lnSpc>
            <a:spcBef>
              <a:spcPct val="0"/>
            </a:spcBef>
            <a:spcAft>
              <a:spcPts val="0"/>
            </a:spcAft>
          </a:pPr>
          <a:r>
            <a:rPr lang="en-GB" sz="1600" b="1" u="sng" kern="1200" dirty="0" smtClean="0">
              <a:solidFill>
                <a:schemeClr val="tx2"/>
              </a:solidFill>
              <a:latin typeface="+mn-lt"/>
              <a:ea typeface="+mn-ea"/>
              <a:cs typeface="+mn-cs"/>
            </a:rPr>
            <a:t>In the short term</a:t>
          </a:r>
          <a:r>
            <a:rPr lang="en-GB" sz="1600" b="1" u="none" kern="1200" dirty="0" smtClean="0">
              <a:solidFill>
                <a:schemeClr val="tx2"/>
              </a:solidFill>
              <a:latin typeface="+mn-lt"/>
              <a:ea typeface="+mn-ea"/>
              <a:cs typeface="+mn-cs"/>
            </a:rPr>
            <a:t> </a:t>
          </a:r>
          <a:r>
            <a:rPr lang="en-GB" sz="1600" b="1" kern="1200" dirty="0" smtClean="0">
              <a:solidFill>
                <a:schemeClr val="tx2"/>
              </a:solidFill>
              <a:latin typeface="+mn-lt"/>
              <a:ea typeface="+mn-ea"/>
              <a:cs typeface="+mn-cs"/>
            </a:rPr>
            <a:t>and into the next decade we need to test different approaches and continue supporting take up of low carbon heating where it is cost effective. </a:t>
          </a:r>
        </a:p>
        <a:p>
          <a:pPr lvl="0" algn="l" defTabSz="711200">
            <a:lnSpc>
              <a:spcPct val="100000"/>
            </a:lnSpc>
            <a:spcBef>
              <a:spcPct val="0"/>
            </a:spcBef>
            <a:spcAft>
              <a:spcPts val="0"/>
            </a:spcAft>
          </a:pPr>
          <a:endParaRPr lang="en-GB" sz="1400" kern="1200" dirty="0" smtClean="0">
            <a:solidFill>
              <a:schemeClr val="tx2"/>
            </a:solidFill>
            <a:latin typeface="+mn-lt"/>
            <a:ea typeface="+mn-ea"/>
            <a:cs typeface="+mn-cs"/>
          </a:endParaRPr>
        </a:p>
        <a:p>
          <a:pPr lvl="0" algn="l" defTabSz="711200">
            <a:lnSpc>
              <a:spcPct val="100000"/>
            </a:lnSpc>
            <a:spcBef>
              <a:spcPct val="0"/>
            </a:spcBef>
            <a:spcAft>
              <a:spcPts val="0"/>
            </a:spcAft>
          </a:pPr>
          <a:r>
            <a:rPr lang="en-GB" sz="1400" kern="1200" dirty="0" smtClean="0">
              <a:solidFill>
                <a:schemeClr val="tx2"/>
              </a:solidFill>
              <a:latin typeface="+mn-lt"/>
              <a:ea typeface="+mn-ea"/>
              <a:cs typeface="+mn-cs"/>
            </a:rPr>
            <a:t>The clean growth plan will set out our proposals for decarbonisation in all sectors of the UK economy through the 2020s.</a:t>
          </a:r>
          <a:endParaRPr lang="en-GB" sz="1400" kern="1200" dirty="0">
            <a:solidFill>
              <a:schemeClr val="tx2"/>
            </a:solidFill>
            <a:latin typeface="+mn-lt"/>
            <a:ea typeface="+mn-ea"/>
            <a:cs typeface="+mn-cs"/>
          </a:endParaRPr>
        </a:p>
      </dsp:txBody>
      <dsp:txXfrm>
        <a:off x="11" y="115551"/>
        <a:ext cx="3653804" cy="2449417"/>
      </dsp:txXfrm>
    </dsp:sp>
    <dsp:sp modelId="{1EB1568D-6FA2-45FF-BBF4-6E5F9C996E04}">
      <dsp:nvSpPr>
        <dsp:cNvPr id="0" name=""/>
        <dsp:cNvSpPr/>
      </dsp:nvSpPr>
      <dsp:spPr>
        <a:xfrm>
          <a:off x="2172937" y="2597340"/>
          <a:ext cx="231227" cy="231242"/>
        </a:xfrm>
        <a:prstGeom prst="ellipse">
          <a:avLst/>
        </a:prstGeom>
        <a:solidFill>
          <a:srgbClr val="00B0F0"/>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ED1E247-19A0-4160-9C71-E9C505530EB0}">
      <dsp:nvSpPr>
        <dsp:cNvPr id="0" name=""/>
        <dsp:cNvSpPr/>
      </dsp:nvSpPr>
      <dsp:spPr>
        <a:xfrm>
          <a:off x="2029813" y="3429016"/>
          <a:ext cx="6035079" cy="16835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0141" tIns="0" rIns="0" bIns="0" numCol="1" spcCol="1270" anchor="t" anchorCtr="0">
          <a:noAutofit/>
        </a:bodyPr>
        <a:lstStyle/>
        <a:p>
          <a:pPr lvl="0" algn="l" defTabSz="711200">
            <a:lnSpc>
              <a:spcPct val="90000"/>
            </a:lnSpc>
            <a:spcBef>
              <a:spcPct val="0"/>
            </a:spcBef>
            <a:spcAft>
              <a:spcPct val="35000"/>
            </a:spcAft>
          </a:pPr>
          <a:r>
            <a:rPr lang="en-GB" sz="1600" b="1" u="sng" kern="1200" dirty="0" smtClean="0">
              <a:solidFill>
                <a:schemeClr val="bg1"/>
              </a:solidFill>
              <a:latin typeface="+mn-lt"/>
              <a:ea typeface="+mn-ea"/>
              <a:cs typeface="+mn-cs"/>
            </a:rPr>
            <a:t>For the longer term</a:t>
          </a:r>
          <a:r>
            <a:rPr lang="en-GB" sz="1600" b="1" u="none" kern="1200" dirty="0" smtClean="0">
              <a:solidFill>
                <a:schemeClr val="bg1"/>
              </a:solidFill>
              <a:latin typeface="+mn-lt"/>
              <a:ea typeface="+mn-ea"/>
              <a:cs typeface="+mn-cs"/>
            </a:rPr>
            <a:t> </a:t>
          </a:r>
          <a:r>
            <a:rPr lang="en-GB" sz="1600" b="1" kern="1200" dirty="0" smtClean="0">
              <a:solidFill>
                <a:schemeClr val="bg1"/>
              </a:solidFill>
              <a:latin typeface="+mn-lt"/>
              <a:ea typeface="+mn-ea"/>
              <a:cs typeface="+mn-cs"/>
            </a:rPr>
            <a:t>there is need for a clearer shared understanding of the potential and the costs and  benefits of different options,  and whether there are practical solutions to the challenges we know they involve. </a:t>
          </a:r>
        </a:p>
        <a:p>
          <a:pPr lvl="0" algn="l" defTabSz="711200">
            <a:lnSpc>
              <a:spcPct val="90000"/>
            </a:lnSpc>
            <a:spcBef>
              <a:spcPct val="0"/>
            </a:spcBef>
            <a:spcAft>
              <a:spcPct val="35000"/>
            </a:spcAft>
          </a:pPr>
          <a:endParaRPr lang="en-GB" sz="1400" kern="1200" dirty="0" smtClean="0">
            <a:solidFill>
              <a:schemeClr val="bg1"/>
            </a:solidFill>
            <a:latin typeface="+mn-lt"/>
            <a:ea typeface="+mn-ea"/>
            <a:cs typeface="+mn-cs"/>
          </a:endParaRPr>
        </a:p>
        <a:p>
          <a:pPr lvl="0" algn="l" defTabSz="711200">
            <a:lnSpc>
              <a:spcPct val="90000"/>
            </a:lnSpc>
            <a:spcBef>
              <a:spcPct val="0"/>
            </a:spcBef>
            <a:spcAft>
              <a:spcPct val="35000"/>
            </a:spcAft>
          </a:pPr>
          <a:r>
            <a:rPr lang="en-GB" sz="1400" kern="1200" dirty="0" smtClean="0">
              <a:solidFill>
                <a:schemeClr val="bg1"/>
              </a:solidFill>
              <a:latin typeface="+mn-lt"/>
              <a:ea typeface="+mn-ea"/>
              <a:cs typeface="+mn-cs"/>
            </a:rPr>
            <a:t>BEIS is undertaking work now to strengthen our analysis of the range of potential approaches to decarbonising heat.</a:t>
          </a:r>
          <a:endParaRPr lang="en-GB" sz="1400" kern="1200" dirty="0">
            <a:solidFill>
              <a:schemeClr val="bg1"/>
            </a:solidFill>
            <a:latin typeface="+mn-lt"/>
            <a:ea typeface="+mn-ea"/>
            <a:cs typeface="+mn-cs"/>
          </a:endParaRPr>
        </a:p>
      </dsp:txBody>
      <dsp:txXfrm>
        <a:off x="2029813" y="3429016"/>
        <a:ext cx="6035079" cy="168355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81252EE-13B3-4BA5-81AC-2D06319EFAD3}">
      <dsp:nvSpPr>
        <dsp:cNvPr id="0" name=""/>
        <dsp:cNvSpPr/>
      </dsp:nvSpPr>
      <dsp:spPr>
        <a:xfrm>
          <a:off x="1775" y="133995"/>
          <a:ext cx="1580273" cy="632109"/>
        </a:xfrm>
        <a:prstGeom prst="chevron">
          <a:avLst/>
        </a:prstGeom>
        <a:solidFill>
          <a:srgbClr val="00B0F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lvl="0" algn="ctr" defTabSz="711200">
            <a:lnSpc>
              <a:spcPct val="90000"/>
            </a:lnSpc>
            <a:spcBef>
              <a:spcPct val="0"/>
            </a:spcBef>
            <a:spcAft>
              <a:spcPct val="35000"/>
            </a:spcAft>
          </a:pPr>
          <a:r>
            <a:rPr lang="en-GB" sz="1600" kern="1200" dirty="0" smtClean="0"/>
            <a:t>Jan-Mar 2017</a:t>
          </a:r>
          <a:endParaRPr lang="en-GB" sz="1600" kern="1200" dirty="0"/>
        </a:p>
      </dsp:txBody>
      <dsp:txXfrm>
        <a:off x="317830" y="133995"/>
        <a:ext cx="948164" cy="632109"/>
      </dsp:txXfrm>
    </dsp:sp>
    <dsp:sp modelId="{700FADDA-551D-4240-8E07-6077876765B9}">
      <dsp:nvSpPr>
        <dsp:cNvPr id="0" name=""/>
        <dsp:cNvSpPr/>
      </dsp:nvSpPr>
      <dsp:spPr>
        <a:xfrm>
          <a:off x="1424021" y="133995"/>
          <a:ext cx="1580273" cy="632109"/>
        </a:xfrm>
        <a:prstGeom prst="chevron">
          <a:avLst/>
        </a:prstGeom>
        <a:solidFill>
          <a:srgbClr val="00B0F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lvl="0" algn="ctr" defTabSz="711200">
            <a:lnSpc>
              <a:spcPct val="90000"/>
            </a:lnSpc>
            <a:spcBef>
              <a:spcPct val="0"/>
            </a:spcBef>
            <a:spcAft>
              <a:spcPct val="35000"/>
            </a:spcAft>
          </a:pPr>
          <a:r>
            <a:rPr lang="en-GB" sz="1600" kern="1200" dirty="0" smtClean="0"/>
            <a:t>Apr-Jun 2017</a:t>
          </a:r>
          <a:endParaRPr lang="en-GB" sz="1600" kern="1200" dirty="0"/>
        </a:p>
      </dsp:txBody>
      <dsp:txXfrm>
        <a:off x="1740076" y="133995"/>
        <a:ext cx="948164" cy="632109"/>
      </dsp:txXfrm>
    </dsp:sp>
    <dsp:sp modelId="{5846EA2E-F2D4-4B44-92BD-397104158696}">
      <dsp:nvSpPr>
        <dsp:cNvPr id="0" name=""/>
        <dsp:cNvSpPr/>
      </dsp:nvSpPr>
      <dsp:spPr>
        <a:xfrm>
          <a:off x="2846267" y="133995"/>
          <a:ext cx="1580273" cy="632109"/>
        </a:xfrm>
        <a:prstGeom prst="chevron">
          <a:avLst/>
        </a:prstGeom>
        <a:solidFill>
          <a:srgbClr val="00B0F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lvl="0" algn="ctr" defTabSz="711200">
            <a:lnSpc>
              <a:spcPct val="90000"/>
            </a:lnSpc>
            <a:spcBef>
              <a:spcPct val="0"/>
            </a:spcBef>
            <a:spcAft>
              <a:spcPct val="35000"/>
            </a:spcAft>
          </a:pPr>
          <a:r>
            <a:rPr lang="en-GB" sz="1600" kern="1200" dirty="0" smtClean="0"/>
            <a:t>Jul -Sep 2017</a:t>
          </a:r>
          <a:endParaRPr lang="en-GB" sz="1600" kern="1200" dirty="0"/>
        </a:p>
      </dsp:txBody>
      <dsp:txXfrm>
        <a:off x="3162322" y="133995"/>
        <a:ext cx="948164" cy="632109"/>
      </dsp:txXfrm>
    </dsp:sp>
    <dsp:sp modelId="{250E2F21-47A8-499F-B6E7-B5DEAB2FDF2C}">
      <dsp:nvSpPr>
        <dsp:cNvPr id="0" name=""/>
        <dsp:cNvSpPr/>
      </dsp:nvSpPr>
      <dsp:spPr>
        <a:xfrm>
          <a:off x="4268513" y="133995"/>
          <a:ext cx="1580273" cy="632109"/>
        </a:xfrm>
        <a:prstGeom prst="chevron">
          <a:avLst/>
        </a:prstGeom>
        <a:solidFill>
          <a:srgbClr val="00B0F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lvl="0" algn="ctr" defTabSz="711200">
            <a:lnSpc>
              <a:spcPct val="90000"/>
            </a:lnSpc>
            <a:spcBef>
              <a:spcPct val="0"/>
            </a:spcBef>
            <a:spcAft>
              <a:spcPct val="35000"/>
            </a:spcAft>
          </a:pPr>
          <a:r>
            <a:rPr lang="en-GB" sz="1600" kern="1200" dirty="0" smtClean="0"/>
            <a:t>Oct-Dec</a:t>
          </a:r>
          <a:r>
            <a:rPr lang="en-GB" sz="1800" kern="1200" dirty="0" smtClean="0"/>
            <a:t> </a:t>
          </a:r>
          <a:r>
            <a:rPr lang="en-GB" sz="1600" kern="1200" dirty="0" smtClean="0"/>
            <a:t>2017</a:t>
          </a:r>
          <a:endParaRPr lang="en-GB" sz="1600" kern="1200" dirty="0"/>
        </a:p>
      </dsp:txBody>
      <dsp:txXfrm>
        <a:off x="4584568" y="133995"/>
        <a:ext cx="948164" cy="632109"/>
      </dsp:txXfrm>
    </dsp:sp>
    <dsp:sp modelId="{15F7CE93-FE53-4566-A617-22B8AD98BDE8}">
      <dsp:nvSpPr>
        <dsp:cNvPr id="0" name=""/>
        <dsp:cNvSpPr/>
      </dsp:nvSpPr>
      <dsp:spPr>
        <a:xfrm>
          <a:off x="5690759" y="133995"/>
          <a:ext cx="1580273" cy="632109"/>
        </a:xfrm>
        <a:prstGeom prst="chevron">
          <a:avLst/>
        </a:prstGeom>
        <a:solidFill>
          <a:srgbClr val="00B0F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lvl="0" algn="ctr" defTabSz="711200">
            <a:lnSpc>
              <a:spcPct val="90000"/>
            </a:lnSpc>
            <a:spcBef>
              <a:spcPct val="0"/>
            </a:spcBef>
            <a:spcAft>
              <a:spcPct val="35000"/>
            </a:spcAft>
          </a:pPr>
          <a:r>
            <a:rPr lang="en-GB" sz="1600" kern="1200" dirty="0" smtClean="0"/>
            <a:t>Jan-Mar 2018</a:t>
          </a:r>
          <a:endParaRPr lang="en-GB" sz="1600" kern="1200" dirty="0"/>
        </a:p>
      </dsp:txBody>
      <dsp:txXfrm>
        <a:off x="6006814" y="133995"/>
        <a:ext cx="948164" cy="632109"/>
      </dsp:txXfrm>
    </dsp:sp>
  </dsp:spTree>
</dsp:drawing>
</file>

<file path=ppt/diagrams/layout1.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layout2.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362" cy="493713"/>
          </a:xfrm>
          <a:prstGeom prst="rect">
            <a:avLst/>
          </a:prstGeom>
        </p:spPr>
        <p:txBody>
          <a:bodyPr vert="horz" lIns="91440" tIns="45720" rIns="91440" bIns="45720" rtlCol="0"/>
          <a:lstStyle>
            <a:lvl1pPr algn="l">
              <a:defRPr sz="1200"/>
            </a:lvl1pPr>
          </a:lstStyle>
          <a:p>
            <a:r>
              <a:rPr lang="en-GB" smtClean="0"/>
              <a:t>DRAFT</a:t>
            </a:r>
            <a:endParaRPr lang="en-GB"/>
          </a:p>
        </p:txBody>
      </p:sp>
      <p:sp>
        <p:nvSpPr>
          <p:cNvPr id="3" name="Date Placeholder 2"/>
          <p:cNvSpPr>
            <a:spLocks noGrp="1"/>
          </p:cNvSpPr>
          <p:nvPr>
            <p:ph type="dt" sz="quarter" idx="1"/>
          </p:nvPr>
        </p:nvSpPr>
        <p:spPr>
          <a:xfrm>
            <a:off x="3778155" y="0"/>
            <a:ext cx="2889362" cy="493713"/>
          </a:xfrm>
          <a:prstGeom prst="rect">
            <a:avLst/>
          </a:prstGeom>
        </p:spPr>
        <p:txBody>
          <a:bodyPr vert="horz" lIns="91440" tIns="45720" rIns="91440" bIns="45720" rtlCol="0"/>
          <a:lstStyle>
            <a:lvl1pPr algn="r">
              <a:defRPr sz="1200"/>
            </a:lvl1pPr>
          </a:lstStyle>
          <a:p>
            <a:fld id="{E35C50C0-C5EB-4388-8830-2D3370EE9787}" type="datetimeFigureOut">
              <a:rPr lang="en-GB" smtClean="0"/>
              <a:t>21/04/2017</a:t>
            </a:fld>
            <a:endParaRPr lang="en-GB"/>
          </a:p>
        </p:txBody>
      </p:sp>
      <p:sp>
        <p:nvSpPr>
          <p:cNvPr id="4" name="Footer Placeholder 3"/>
          <p:cNvSpPr>
            <a:spLocks noGrp="1"/>
          </p:cNvSpPr>
          <p:nvPr>
            <p:ph type="ftr" sz="quarter" idx="2"/>
          </p:nvPr>
        </p:nvSpPr>
        <p:spPr>
          <a:xfrm>
            <a:off x="0" y="9377363"/>
            <a:ext cx="2889362" cy="493712"/>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778155" y="9377363"/>
            <a:ext cx="2889362" cy="493712"/>
          </a:xfrm>
          <a:prstGeom prst="rect">
            <a:avLst/>
          </a:prstGeom>
        </p:spPr>
        <p:txBody>
          <a:bodyPr vert="horz" lIns="91440" tIns="45720" rIns="91440" bIns="45720" rtlCol="0" anchor="b"/>
          <a:lstStyle>
            <a:lvl1pPr algn="r">
              <a:defRPr sz="1200"/>
            </a:lvl1pPr>
          </a:lstStyle>
          <a:p>
            <a:fld id="{4019C2C7-761F-4386-9063-594635C6231F}" type="slidenum">
              <a:rPr lang="en-GB" smtClean="0"/>
              <a:t>‹#›</a:t>
            </a:fld>
            <a:endParaRPr lang="en-GB"/>
          </a:p>
        </p:txBody>
      </p:sp>
    </p:spTree>
    <p:extLst>
      <p:ext uri="{BB962C8B-B14F-4D97-AF65-F5344CB8AC3E}">
        <p14:creationId xmlns:p14="http://schemas.microsoft.com/office/powerpoint/2010/main" val="165408780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3"/>
            <a:ext cx="2889938" cy="493633"/>
          </a:xfrm>
          <a:prstGeom prst="rect">
            <a:avLst/>
          </a:prstGeom>
        </p:spPr>
        <p:txBody>
          <a:bodyPr vert="horz" lIns="91440" tIns="45720" rIns="91440" bIns="45720" rtlCol="0"/>
          <a:lstStyle>
            <a:lvl1pPr algn="l">
              <a:defRPr sz="1200"/>
            </a:lvl1pPr>
          </a:lstStyle>
          <a:p>
            <a:r>
              <a:rPr lang="en-GB" smtClean="0"/>
              <a:t>DRAFT</a:t>
            </a:r>
            <a:endParaRPr lang="en-GB"/>
          </a:p>
        </p:txBody>
      </p:sp>
      <p:sp>
        <p:nvSpPr>
          <p:cNvPr id="3" name="Date Placeholder 2"/>
          <p:cNvSpPr>
            <a:spLocks noGrp="1"/>
          </p:cNvSpPr>
          <p:nvPr>
            <p:ph type="dt" idx="1"/>
          </p:nvPr>
        </p:nvSpPr>
        <p:spPr>
          <a:xfrm>
            <a:off x="3777608" y="3"/>
            <a:ext cx="2889938" cy="493633"/>
          </a:xfrm>
          <a:prstGeom prst="rect">
            <a:avLst/>
          </a:prstGeom>
        </p:spPr>
        <p:txBody>
          <a:bodyPr vert="horz" lIns="91440" tIns="45720" rIns="91440" bIns="45720" rtlCol="0"/>
          <a:lstStyle>
            <a:lvl1pPr algn="r">
              <a:defRPr sz="1200"/>
            </a:lvl1pPr>
          </a:lstStyle>
          <a:p>
            <a:fld id="{5A7EE96A-D1FB-469E-B464-0A380A778571}" type="datetimeFigureOut">
              <a:rPr lang="en-GB" smtClean="0"/>
              <a:t>21/04/2017</a:t>
            </a:fld>
            <a:endParaRPr lang="en-GB"/>
          </a:p>
        </p:txBody>
      </p:sp>
      <p:sp>
        <p:nvSpPr>
          <p:cNvPr id="4" name="Slide Image Placeholder 3"/>
          <p:cNvSpPr>
            <a:spLocks noGrp="1" noRot="1" noChangeAspect="1"/>
          </p:cNvSpPr>
          <p:nvPr>
            <p:ph type="sldImg" idx="2"/>
          </p:nvPr>
        </p:nvSpPr>
        <p:spPr>
          <a:xfrm>
            <a:off x="868363" y="741363"/>
            <a:ext cx="4932362" cy="3700462"/>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66909" y="4689515"/>
            <a:ext cx="5335270" cy="4442699"/>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1" y="9377319"/>
            <a:ext cx="2889938" cy="493633"/>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777608" y="9377319"/>
            <a:ext cx="2889938" cy="493633"/>
          </a:xfrm>
          <a:prstGeom prst="rect">
            <a:avLst/>
          </a:prstGeom>
        </p:spPr>
        <p:txBody>
          <a:bodyPr vert="horz" lIns="91440" tIns="45720" rIns="91440" bIns="45720" rtlCol="0" anchor="b"/>
          <a:lstStyle>
            <a:lvl1pPr algn="r">
              <a:defRPr sz="1200"/>
            </a:lvl1pPr>
          </a:lstStyle>
          <a:p>
            <a:fld id="{CD9CA762-BD2E-4511-A95F-079411A09CF6}" type="slidenum">
              <a:rPr lang="en-GB" smtClean="0"/>
              <a:t>‹#›</a:t>
            </a:fld>
            <a:endParaRPr lang="en-GB"/>
          </a:p>
        </p:txBody>
      </p:sp>
    </p:spTree>
    <p:extLst>
      <p:ext uri="{BB962C8B-B14F-4D97-AF65-F5344CB8AC3E}">
        <p14:creationId xmlns:p14="http://schemas.microsoft.com/office/powerpoint/2010/main" val="2044228298"/>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D9CA762-BD2E-4511-A95F-079411A09CF6}" type="slidenum">
              <a:rPr lang="en-GB" smtClean="0"/>
              <a:t>1</a:t>
            </a:fld>
            <a:endParaRPr lang="en-GB"/>
          </a:p>
        </p:txBody>
      </p:sp>
    </p:spTree>
    <p:extLst>
      <p:ext uri="{BB962C8B-B14F-4D97-AF65-F5344CB8AC3E}">
        <p14:creationId xmlns:p14="http://schemas.microsoft.com/office/powerpoint/2010/main" val="214764558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D9CA762-BD2E-4511-A95F-079411A09CF6}" type="slidenum">
              <a:rPr lang="en-GB" smtClean="0"/>
              <a:t>14</a:t>
            </a:fld>
            <a:endParaRPr lang="en-GB"/>
          </a:p>
        </p:txBody>
      </p:sp>
    </p:spTree>
    <p:extLst>
      <p:ext uri="{BB962C8B-B14F-4D97-AF65-F5344CB8AC3E}">
        <p14:creationId xmlns:p14="http://schemas.microsoft.com/office/powerpoint/2010/main" val="323230776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D9CA762-BD2E-4511-A95F-079411A09CF6}" type="slidenum">
              <a:rPr lang="en-GB" smtClean="0"/>
              <a:t>15</a:t>
            </a:fld>
            <a:endParaRPr lang="en-GB"/>
          </a:p>
        </p:txBody>
      </p:sp>
    </p:spTree>
    <p:extLst>
      <p:ext uri="{BB962C8B-B14F-4D97-AF65-F5344CB8AC3E}">
        <p14:creationId xmlns:p14="http://schemas.microsoft.com/office/powerpoint/2010/main" val="203054324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D9CA762-BD2E-4511-A95F-079411A09CF6}" type="slidenum">
              <a:rPr lang="en-GB" smtClean="0"/>
              <a:t>16</a:t>
            </a:fld>
            <a:endParaRPr lang="en-GB"/>
          </a:p>
        </p:txBody>
      </p:sp>
    </p:spTree>
    <p:extLst>
      <p:ext uri="{BB962C8B-B14F-4D97-AF65-F5344CB8AC3E}">
        <p14:creationId xmlns:p14="http://schemas.microsoft.com/office/powerpoint/2010/main" val="37288043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D9CA762-BD2E-4511-A95F-079411A09CF6}" type="slidenum">
              <a:rPr lang="en-GB" smtClean="0"/>
              <a:t>2</a:t>
            </a:fld>
            <a:endParaRPr lang="en-GB"/>
          </a:p>
        </p:txBody>
      </p:sp>
    </p:spTree>
    <p:extLst>
      <p:ext uri="{BB962C8B-B14F-4D97-AF65-F5344CB8AC3E}">
        <p14:creationId xmlns:p14="http://schemas.microsoft.com/office/powerpoint/2010/main" val="34399470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D9CA762-BD2E-4511-A95F-079411A09CF6}" type="slidenum">
              <a:rPr lang="en-GB" smtClean="0"/>
              <a:t>3</a:t>
            </a:fld>
            <a:endParaRPr lang="en-GB"/>
          </a:p>
        </p:txBody>
      </p:sp>
    </p:spTree>
    <p:extLst>
      <p:ext uri="{BB962C8B-B14F-4D97-AF65-F5344CB8AC3E}">
        <p14:creationId xmlns:p14="http://schemas.microsoft.com/office/powerpoint/2010/main" val="35257690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E130F0ED-39BC-4926-A87B-815DBE196651}" type="slidenum">
              <a:rPr lang="en-GB" smtClean="0"/>
              <a:t>5</a:t>
            </a:fld>
            <a:endParaRPr lang="en-GB"/>
          </a:p>
        </p:txBody>
      </p:sp>
    </p:spTree>
    <p:extLst>
      <p:ext uri="{BB962C8B-B14F-4D97-AF65-F5344CB8AC3E}">
        <p14:creationId xmlns:p14="http://schemas.microsoft.com/office/powerpoint/2010/main" val="33733188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D9CA762-BD2E-4511-A95F-079411A09CF6}" type="slidenum">
              <a:rPr lang="en-GB" smtClean="0"/>
              <a:t>6</a:t>
            </a:fld>
            <a:endParaRPr lang="en-GB"/>
          </a:p>
        </p:txBody>
      </p:sp>
    </p:spTree>
    <p:extLst>
      <p:ext uri="{BB962C8B-B14F-4D97-AF65-F5344CB8AC3E}">
        <p14:creationId xmlns:p14="http://schemas.microsoft.com/office/powerpoint/2010/main" val="21668817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GB"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GB" sz="1200" baseline="0" dirty="0" smtClean="0"/>
              <a:t> </a:t>
            </a:r>
            <a:endParaRPr lang="en-GB" sz="1200" dirty="0" smtClean="0"/>
          </a:p>
          <a:p>
            <a:endParaRPr lang="en-GB" dirty="0"/>
          </a:p>
        </p:txBody>
      </p:sp>
      <p:sp>
        <p:nvSpPr>
          <p:cNvPr id="4" name="Slide Number Placeholder 3"/>
          <p:cNvSpPr>
            <a:spLocks noGrp="1"/>
          </p:cNvSpPr>
          <p:nvPr>
            <p:ph type="sldNum" sz="quarter" idx="10"/>
          </p:nvPr>
        </p:nvSpPr>
        <p:spPr/>
        <p:txBody>
          <a:bodyPr/>
          <a:lstStyle/>
          <a:p>
            <a:fld id="{8EC495E0-01DC-4D92-AA8F-CAC121957101}" type="slidenum">
              <a:rPr lang="en-GB" smtClean="0"/>
              <a:t>10</a:t>
            </a:fld>
            <a:endParaRPr lang="en-GB"/>
          </a:p>
        </p:txBody>
      </p:sp>
    </p:spTree>
    <p:extLst>
      <p:ext uri="{BB962C8B-B14F-4D97-AF65-F5344CB8AC3E}">
        <p14:creationId xmlns:p14="http://schemas.microsoft.com/office/powerpoint/2010/main" val="22945846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D9CA762-BD2E-4511-A95F-079411A09CF6}" type="slidenum">
              <a:rPr lang="en-GB" smtClean="0"/>
              <a:t>11</a:t>
            </a:fld>
            <a:endParaRPr lang="en-GB"/>
          </a:p>
        </p:txBody>
      </p:sp>
    </p:spTree>
    <p:extLst>
      <p:ext uri="{BB962C8B-B14F-4D97-AF65-F5344CB8AC3E}">
        <p14:creationId xmlns:p14="http://schemas.microsoft.com/office/powerpoint/2010/main" val="12402668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hangingPunct="0"/>
            <a:endParaRPr lang="en-GB" dirty="0"/>
          </a:p>
        </p:txBody>
      </p:sp>
      <p:sp>
        <p:nvSpPr>
          <p:cNvPr id="4" name="Slide Number Placeholder 3"/>
          <p:cNvSpPr>
            <a:spLocks noGrp="1"/>
          </p:cNvSpPr>
          <p:nvPr>
            <p:ph type="sldNum" sz="quarter" idx="10"/>
          </p:nvPr>
        </p:nvSpPr>
        <p:spPr/>
        <p:txBody>
          <a:bodyPr/>
          <a:lstStyle/>
          <a:p>
            <a:fld id="{CD9CA762-BD2E-4511-A95F-079411A09CF6}" type="slidenum">
              <a:rPr lang="en-GB" smtClean="0"/>
              <a:t>12</a:t>
            </a:fld>
            <a:endParaRPr lang="en-GB"/>
          </a:p>
        </p:txBody>
      </p:sp>
    </p:spTree>
    <p:extLst>
      <p:ext uri="{BB962C8B-B14F-4D97-AF65-F5344CB8AC3E}">
        <p14:creationId xmlns:p14="http://schemas.microsoft.com/office/powerpoint/2010/main" val="20018091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D9CA762-BD2E-4511-A95F-079411A09CF6}" type="slidenum">
              <a:rPr lang="en-GB" smtClean="0"/>
              <a:t>13</a:t>
            </a:fld>
            <a:endParaRPr lang="en-GB"/>
          </a:p>
        </p:txBody>
      </p:sp>
    </p:spTree>
    <p:extLst>
      <p:ext uri="{BB962C8B-B14F-4D97-AF65-F5344CB8AC3E}">
        <p14:creationId xmlns:p14="http://schemas.microsoft.com/office/powerpoint/2010/main" val="412933071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88800" y="1838134"/>
            <a:ext cx="8424862" cy="1225620"/>
          </a:xfrm>
        </p:spPr>
        <p:txBody>
          <a:bodyPr anchor="t">
            <a:normAutofit/>
          </a:bodyPr>
          <a:lstStyle>
            <a:lvl1pPr algn="l">
              <a:defRPr sz="4200" cap="all" baseline="0">
                <a:solidFill>
                  <a:schemeClr val="tx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388800" y="3134134"/>
            <a:ext cx="8424862" cy="921130"/>
          </a:xfrm>
        </p:spPr>
        <p:txBody>
          <a:bodyPr>
            <a:normAutofit/>
          </a:bodyPr>
          <a:lstStyle>
            <a:lvl1pPr marL="0" indent="0" algn="l">
              <a:buNone/>
              <a:defRPr sz="20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9" name="Text Placeholder 8"/>
          <p:cNvSpPr>
            <a:spLocks noGrp="1"/>
          </p:cNvSpPr>
          <p:nvPr>
            <p:ph type="body" sz="quarter" idx="10" hasCustomPrompt="1"/>
          </p:nvPr>
        </p:nvSpPr>
        <p:spPr>
          <a:xfrm>
            <a:off x="388800" y="6336000"/>
            <a:ext cx="2219325" cy="295275"/>
          </a:xfrm>
        </p:spPr>
        <p:txBody>
          <a:bodyPr>
            <a:noAutofit/>
          </a:bodyPr>
          <a:lstStyle>
            <a:lvl1pPr marL="0" indent="0">
              <a:buNone/>
              <a:defRPr sz="2000">
                <a:solidFill>
                  <a:schemeClr val="tx1"/>
                </a:solidFill>
              </a:defRPr>
            </a:lvl1pPr>
          </a:lstStyle>
          <a:p>
            <a:pPr lvl="0"/>
            <a:r>
              <a:rPr lang="en-US" smtClean="0"/>
              <a:t>[Date]</a:t>
            </a:r>
            <a:endParaRPr lang="en-GB"/>
          </a:p>
        </p:txBody>
      </p:sp>
      <p:sp>
        <p:nvSpPr>
          <p:cNvPr id="10" name="TextBox 9"/>
          <p:cNvSpPr txBox="1"/>
          <p:nvPr/>
        </p:nvSpPr>
        <p:spPr>
          <a:xfrm>
            <a:off x="7848000" y="184150"/>
            <a:ext cx="896399" cy="276999"/>
          </a:xfrm>
          <a:prstGeom prst="rect">
            <a:avLst/>
          </a:prstGeom>
          <a:noFill/>
        </p:spPr>
        <p:txBody>
          <a:bodyPr wrap="none" rtlCol="0">
            <a:spAutoFit/>
          </a:bodyPr>
          <a:lstStyle/>
          <a:p>
            <a:r>
              <a:rPr lang="en-GB" sz="1200" b="1" dirty="0" smtClean="0">
                <a:solidFill>
                  <a:schemeClr val="tx1"/>
                </a:solidFill>
                <a:latin typeface="Arial" panose="020B0604020202020204" pitchFamily="34" charset="0"/>
                <a:cs typeface="Arial" panose="020B0604020202020204" pitchFamily="34" charset="0"/>
              </a:rPr>
              <a:t>OFFICIAL</a:t>
            </a:r>
            <a:endParaRPr lang="en-GB" sz="1200" b="1" dirty="0">
              <a:solidFill>
                <a:schemeClr val="tx1"/>
              </a:solidFill>
              <a:latin typeface="Arial" panose="020B0604020202020204" pitchFamily="34" charset="0"/>
              <a:cs typeface="Arial" panose="020B0604020202020204" pitchFamily="34" charset="0"/>
            </a:endParaRP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068000"/>
            <a:ext cx="9144000" cy="2161309"/>
          </a:xfrm>
          <a:prstGeom prst="rect">
            <a:avLst/>
          </a:prstGeom>
        </p:spPr>
      </p:pic>
      <p:pic>
        <p:nvPicPr>
          <p:cNvPr id="11" name="Picture 10" descr="BEIS logo" title="BEIS logo"/>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89600" y="262800"/>
            <a:ext cx="4621811" cy="259200"/>
          </a:xfrm>
          <a:prstGeom prst="rect">
            <a:avLst/>
          </a:prstGeom>
        </p:spPr>
      </p:pic>
    </p:spTree>
    <p:extLst>
      <p:ext uri="{BB962C8B-B14F-4D97-AF65-F5344CB8AC3E}">
        <p14:creationId xmlns:p14="http://schemas.microsoft.com/office/powerpoint/2010/main" val="9737610"/>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cSld name="Expanding Box">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7354CB0E-1A92-43D2-B5ED-FE98F63B0344}" type="slidenum">
              <a:rPr lang="en-GB" smtClean="0"/>
              <a:t>‹#›</a:t>
            </a:fld>
            <a:endParaRPr lang="en-GB" dirty="0"/>
          </a:p>
        </p:txBody>
      </p:sp>
      <p:sp>
        <p:nvSpPr>
          <p:cNvPr id="3" name="Text Placeholder 2"/>
          <p:cNvSpPr>
            <a:spLocks noGrp="1"/>
          </p:cNvSpPr>
          <p:nvPr>
            <p:ph type="body" sz="quarter" idx="13" hasCustomPrompt="1"/>
          </p:nvPr>
        </p:nvSpPr>
        <p:spPr>
          <a:xfrm>
            <a:off x="488949" y="1160463"/>
            <a:ext cx="8265584" cy="4973637"/>
          </a:xfrm>
          <a:ln w="19050">
            <a:solidFill>
              <a:schemeClr val="tx1"/>
            </a:solidFill>
          </a:ln>
        </p:spPr>
        <p:txBody>
          <a:bodyPr lIns="324000" tIns="324000" rIns="324000" bIns="216000">
            <a:normAutofit/>
          </a:bodyPr>
          <a:lstStyle>
            <a:lvl1pPr marL="0" indent="0">
              <a:buNone/>
              <a:defRPr sz="3600">
                <a:solidFill>
                  <a:schemeClr val="tx1"/>
                </a:solidFill>
              </a:defRPr>
            </a:lvl1pPr>
          </a:lstStyle>
          <a:p>
            <a:pPr lvl="0"/>
            <a:r>
              <a:rPr lang="en-US" smtClean="0"/>
              <a:t>Expanding Box. Click to add text. Box should be resized to fit text.</a:t>
            </a:r>
            <a:endParaRPr lang="en-GB"/>
          </a:p>
        </p:txBody>
      </p:sp>
    </p:spTree>
    <p:extLst>
      <p:ext uri="{BB962C8B-B14F-4D97-AF65-F5344CB8AC3E}">
        <p14:creationId xmlns:p14="http://schemas.microsoft.com/office/powerpoint/2010/main" val="16758925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7354CB0E-1A92-43D2-B5ED-FE98F63B0344}" type="slidenum">
              <a:rPr lang="en-GB" smtClean="0"/>
              <a:t>‹#›</a:t>
            </a:fld>
            <a:endParaRPr lang="en-GB" dirty="0"/>
          </a:p>
        </p:txBody>
      </p:sp>
    </p:spTree>
    <p:extLst>
      <p:ext uri="{BB962C8B-B14F-4D97-AF65-F5344CB8AC3E}">
        <p14:creationId xmlns:p14="http://schemas.microsoft.com/office/powerpoint/2010/main" val="424524480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lvl1pPr>
              <a:defRPr sz="1000"/>
            </a:lvl1pPr>
          </a:lstStyle>
          <a:p>
            <a:endParaRPr lang="en-GB" dirty="0"/>
          </a:p>
        </p:txBody>
      </p:sp>
      <p:sp>
        <p:nvSpPr>
          <p:cNvPr id="5" name="Slide Number Placeholder 5"/>
          <p:cNvSpPr>
            <a:spLocks noGrp="1"/>
          </p:cNvSpPr>
          <p:nvPr>
            <p:ph type="sldNum" sz="quarter" idx="4"/>
          </p:nvPr>
        </p:nvSpPr>
        <p:spPr>
          <a:xfrm>
            <a:off x="8318751" y="6416082"/>
            <a:ext cx="340519" cy="203596"/>
          </a:xfrm>
          <a:prstGeom prst="rect">
            <a:avLst/>
          </a:prstGeom>
        </p:spPr>
        <p:txBody>
          <a:bodyPr vert="horz" lIns="36000" tIns="45720" rIns="36000" bIns="45720" rtlCol="0" anchor="ctr"/>
          <a:lstStyle>
            <a:lvl1pPr algn="ctr">
              <a:defRPr sz="1000" b="1">
                <a:solidFill>
                  <a:schemeClr val="tx1"/>
                </a:solidFill>
                <a:latin typeface="Arial" panose="020B0604020202020204" pitchFamily="34" charset="0"/>
                <a:cs typeface="Arial" panose="020B0604020202020204" pitchFamily="34" charset="0"/>
              </a:defRPr>
            </a:lvl1pPr>
          </a:lstStyle>
          <a:p>
            <a:fld id="{7354CB0E-1A92-43D2-B5ED-FE98F63B0344}" type="slidenum">
              <a:rPr lang="en-GB" smtClean="0"/>
              <a:pPr/>
              <a:t>‹#›</a:t>
            </a:fld>
            <a:endParaRPr lang="en-GB" dirty="0"/>
          </a:p>
        </p:txBody>
      </p:sp>
    </p:spTree>
    <p:extLst>
      <p:ext uri="{BB962C8B-B14F-4D97-AF65-F5344CB8AC3E}">
        <p14:creationId xmlns:p14="http://schemas.microsoft.com/office/powerpoint/2010/main" val="34646575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AA24BC4-9493-42FA-A829-8771D310761B}" type="slidenum">
              <a:rPr lang="en-GB" smtClean="0"/>
              <a:t>‹#›</a:t>
            </a:fld>
            <a:endParaRPr lang="en-GB"/>
          </a:p>
        </p:txBody>
      </p:sp>
    </p:spTree>
    <p:extLst>
      <p:ext uri="{BB962C8B-B14F-4D97-AF65-F5344CB8AC3E}">
        <p14:creationId xmlns:p14="http://schemas.microsoft.com/office/powerpoint/2010/main" val="3681947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cSld name="Section Slide">
    <p:spTree>
      <p:nvGrpSpPr>
        <p:cNvPr id="1" name=""/>
        <p:cNvGrpSpPr/>
        <p:nvPr/>
      </p:nvGrpSpPr>
      <p:grpSpPr>
        <a:xfrm>
          <a:off x="0" y="0"/>
          <a:ext cx="0" cy="0"/>
          <a:chOff x="0" y="0"/>
          <a:chExt cx="0" cy="0"/>
        </a:xfrm>
      </p:grpSpPr>
      <p:sp>
        <p:nvSpPr>
          <p:cNvPr id="2" name="Title 1"/>
          <p:cNvSpPr>
            <a:spLocks noGrp="1"/>
          </p:cNvSpPr>
          <p:nvPr>
            <p:ph type="title"/>
          </p:nvPr>
        </p:nvSpPr>
        <p:spPr>
          <a:xfrm>
            <a:off x="388800" y="1839600"/>
            <a:ext cx="8424863" cy="1227600"/>
          </a:xfrm>
        </p:spPr>
        <p:txBody>
          <a:bodyPr anchor="t">
            <a:noAutofit/>
          </a:bodyPr>
          <a:lstStyle>
            <a:lvl1pPr>
              <a:defRPr sz="4200" cap="all" baseline="0">
                <a:solidFill>
                  <a:schemeClr val="tx1"/>
                </a:solidFill>
              </a:defRPr>
            </a:lvl1pPr>
          </a:lstStyle>
          <a:p>
            <a:r>
              <a:rPr lang="en-US" smtClean="0"/>
              <a:t>Click to edit Master title style</a:t>
            </a:r>
            <a:endParaRPr lang="en-GB"/>
          </a:p>
        </p:txBody>
      </p:sp>
      <p:sp>
        <p:nvSpPr>
          <p:cNvPr id="6" name="TextBox 5"/>
          <p:cNvSpPr txBox="1"/>
          <p:nvPr/>
        </p:nvSpPr>
        <p:spPr>
          <a:xfrm>
            <a:off x="7848000" y="183600"/>
            <a:ext cx="896399" cy="276999"/>
          </a:xfrm>
          <a:prstGeom prst="rect">
            <a:avLst/>
          </a:prstGeom>
          <a:noFill/>
        </p:spPr>
        <p:txBody>
          <a:bodyPr wrap="none" rtlCol="0">
            <a:spAutoFit/>
          </a:bodyPr>
          <a:lstStyle/>
          <a:p>
            <a:r>
              <a:rPr lang="en-GB" sz="1200" b="1" dirty="0" smtClean="0">
                <a:solidFill>
                  <a:schemeClr val="tx1"/>
                </a:solidFill>
                <a:latin typeface="Arial" panose="020B0604020202020204" pitchFamily="34" charset="0"/>
                <a:cs typeface="Arial" panose="020B0604020202020204" pitchFamily="34" charset="0"/>
              </a:rPr>
              <a:t>OFFICIAL</a:t>
            </a:r>
            <a:endParaRPr lang="en-GB" sz="1200" b="1" dirty="0">
              <a:solidFill>
                <a:schemeClr val="tx1"/>
              </a:solidFill>
              <a:latin typeface="Arial" panose="020B0604020202020204" pitchFamily="34" charset="0"/>
              <a:cs typeface="Arial" panose="020B060402020202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068000"/>
            <a:ext cx="9144000" cy="2161309"/>
          </a:xfrm>
          <a:prstGeom prst="rect">
            <a:avLst/>
          </a:prstGeom>
        </p:spPr>
      </p:pic>
      <p:pic>
        <p:nvPicPr>
          <p:cNvPr id="7" name="Picture 6" descr="BEIS logo" title="BEIS logo"/>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89600" y="262800"/>
            <a:ext cx="1787635" cy="950400"/>
          </a:xfrm>
          <a:prstGeom prst="rect">
            <a:avLst/>
          </a:prstGeom>
        </p:spPr>
      </p:pic>
    </p:spTree>
    <p:extLst>
      <p:ext uri="{BB962C8B-B14F-4D97-AF65-F5344CB8AC3E}">
        <p14:creationId xmlns:p14="http://schemas.microsoft.com/office/powerpoint/2010/main" val="37053459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a:xfrm>
            <a:off x="388955" y="1825625"/>
            <a:ext cx="8353718"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7354CB0E-1A92-43D2-B5ED-FE98F63B0344}" type="slidenum">
              <a:rPr lang="en-GB" smtClean="0"/>
              <a:t>‹#›</a:t>
            </a:fld>
            <a:endParaRPr lang="en-GB" dirty="0"/>
          </a:p>
        </p:txBody>
      </p:sp>
    </p:spTree>
    <p:extLst>
      <p:ext uri="{BB962C8B-B14F-4D97-AF65-F5344CB8AC3E}">
        <p14:creationId xmlns:p14="http://schemas.microsoft.com/office/powerpoint/2010/main" val="36987716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cSld name="Title Sub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8800" y="972000"/>
            <a:ext cx="8353873" cy="709614"/>
          </a:xfrm>
        </p:spPr>
        <p:txBody>
          <a:bodyPr/>
          <a:lstStyle/>
          <a:p>
            <a:r>
              <a:rPr lang="en-US" smtClean="0"/>
              <a:t>Click to edit Master title style</a:t>
            </a:r>
            <a:endParaRPr lang="en-GB"/>
          </a:p>
        </p:txBody>
      </p:sp>
      <p:sp>
        <p:nvSpPr>
          <p:cNvPr id="3" name="Content Placeholder 2"/>
          <p:cNvSpPr>
            <a:spLocks noGrp="1"/>
          </p:cNvSpPr>
          <p:nvPr>
            <p:ph idx="1"/>
          </p:nvPr>
        </p:nvSpPr>
        <p:spPr>
          <a:xfrm>
            <a:off x="388800" y="2353734"/>
            <a:ext cx="8353873" cy="3823229"/>
          </a:xfrm>
        </p:spPr>
        <p:txBody>
          <a:bodyPr>
            <a:normAutofit/>
          </a:bodyPr>
          <a:lstStyle>
            <a:lvl1pPr>
              <a:defRPr sz="1800"/>
            </a:lvl1pPr>
            <a:lvl2pPr>
              <a:defRPr sz="1800"/>
            </a:lvl2pPr>
            <a:lvl3pPr>
              <a:defRPr sz="18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7354CB0E-1A92-43D2-B5ED-FE98F63B0344}" type="slidenum">
              <a:rPr lang="en-GB" smtClean="0"/>
              <a:t>‹#›</a:t>
            </a:fld>
            <a:endParaRPr lang="en-GB" dirty="0"/>
          </a:p>
        </p:txBody>
      </p:sp>
      <p:sp>
        <p:nvSpPr>
          <p:cNvPr id="11" name="Text Placeholder 10"/>
          <p:cNvSpPr>
            <a:spLocks noGrp="1"/>
          </p:cNvSpPr>
          <p:nvPr>
            <p:ph type="body" sz="quarter" idx="13" hasCustomPrompt="1"/>
          </p:nvPr>
        </p:nvSpPr>
        <p:spPr>
          <a:xfrm>
            <a:off x="388800" y="1704860"/>
            <a:ext cx="8353873" cy="457200"/>
          </a:xfrm>
        </p:spPr>
        <p:txBody>
          <a:bodyPr anchor="ctr">
            <a:normAutofit/>
          </a:bodyPr>
          <a:lstStyle>
            <a:lvl1pPr marL="0" indent="0">
              <a:buNone/>
              <a:defRPr sz="2000">
                <a:solidFill>
                  <a:schemeClr val="tx1"/>
                </a:solidFill>
              </a:defRPr>
            </a:lvl1pPr>
          </a:lstStyle>
          <a:p>
            <a:pPr lvl="0"/>
            <a:r>
              <a:rPr lang="en-US" smtClean="0"/>
              <a:t>Click to type Subtitle</a:t>
            </a:r>
          </a:p>
        </p:txBody>
      </p:sp>
    </p:spTree>
    <p:extLst>
      <p:ext uri="{BB962C8B-B14F-4D97-AF65-F5344CB8AC3E}">
        <p14:creationId xmlns:p14="http://schemas.microsoft.com/office/powerpoint/2010/main" val="6833392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88800" y="972000"/>
            <a:ext cx="8353718" cy="709614"/>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388800" y="1825625"/>
            <a:ext cx="41148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49" y="1825625"/>
            <a:ext cx="4113369"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7354CB0E-1A92-43D2-B5ED-FE98F63B0344}" type="slidenum">
              <a:rPr lang="en-GB" smtClean="0"/>
              <a:t>‹#›</a:t>
            </a:fld>
            <a:endParaRPr lang="en-GB" dirty="0"/>
          </a:p>
        </p:txBody>
      </p:sp>
    </p:spTree>
    <p:extLst>
      <p:ext uri="{BB962C8B-B14F-4D97-AF65-F5344CB8AC3E}">
        <p14:creationId xmlns:p14="http://schemas.microsoft.com/office/powerpoint/2010/main" val="42645180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800" y="981286"/>
            <a:ext cx="8353873" cy="691622"/>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388800" y="1687858"/>
            <a:ext cx="4114800" cy="486169"/>
          </a:xfrm>
        </p:spPr>
        <p:txBody>
          <a:bodyPr anchor="b">
            <a:normAutofit/>
          </a:bodyPr>
          <a:lstStyle>
            <a:lvl1pPr marL="0" indent="0">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8800" y="2505075"/>
            <a:ext cx="411480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600" y="1687858"/>
            <a:ext cx="4113073" cy="486169"/>
          </a:xfrm>
        </p:spPr>
        <p:txBody>
          <a:bodyPr anchor="b">
            <a:normAutofit/>
          </a:bodyPr>
          <a:lstStyle>
            <a:lvl1pPr marL="0" indent="0">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4113523"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7354CB0E-1A92-43D2-B5ED-FE98F63B0344}" type="slidenum">
              <a:rPr lang="en-GB" smtClean="0"/>
              <a:pPr/>
              <a:t>‹#›</a:t>
            </a:fld>
            <a:endParaRPr lang="en-GB" dirty="0"/>
          </a:p>
        </p:txBody>
      </p:sp>
    </p:spTree>
    <p:extLst>
      <p:ext uri="{BB962C8B-B14F-4D97-AF65-F5344CB8AC3E}">
        <p14:creationId xmlns:p14="http://schemas.microsoft.com/office/powerpoint/2010/main" val="32478090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ide Bar with Headings">
    <p:spTree>
      <p:nvGrpSpPr>
        <p:cNvPr id="1" name=""/>
        <p:cNvGrpSpPr/>
        <p:nvPr/>
      </p:nvGrpSpPr>
      <p:grpSpPr>
        <a:xfrm>
          <a:off x="0" y="0"/>
          <a:ext cx="0" cy="0"/>
          <a:chOff x="0" y="0"/>
          <a:chExt cx="0" cy="0"/>
        </a:xfrm>
      </p:grpSpPr>
      <p:sp>
        <p:nvSpPr>
          <p:cNvPr id="2" name="Title 1"/>
          <p:cNvSpPr>
            <a:spLocks noGrp="1"/>
          </p:cNvSpPr>
          <p:nvPr>
            <p:ph type="title"/>
          </p:nvPr>
        </p:nvSpPr>
        <p:spPr>
          <a:xfrm>
            <a:off x="2648849" y="1017720"/>
            <a:ext cx="6109060" cy="630000"/>
          </a:xfrm>
        </p:spPr>
        <p:txBody>
          <a:bodyPr/>
          <a:lstStyle/>
          <a:p>
            <a:r>
              <a:rPr lang="en-US" smtClean="0"/>
              <a:t>Click to edit Master title style</a:t>
            </a:r>
            <a:endParaRPr lang="en-GB"/>
          </a:p>
        </p:txBody>
      </p:sp>
      <p:sp>
        <p:nvSpPr>
          <p:cNvPr id="4" name="Content Placeholder 3"/>
          <p:cNvSpPr>
            <a:spLocks noGrp="1"/>
          </p:cNvSpPr>
          <p:nvPr>
            <p:ph sz="half" idx="2" hasCustomPrompt="1"/>
          </p:nvPr>
        </p:nvSpPr>
        <p:spPr>
          <a:xfrm>
            <a:off x="509848" y="1160463"/>
            <a:ext cx="1961889" cy="5029201"/>
          </a:xfrm>
          <a:ln w="19050">
            <a:solidFill>
              <a:schemeClr val="tx1"/>
            </a:solidFill>
          </a:ln>
        </p:spPr>
        <p:txBody>
          <a:bodyPr>
            <a:normAutofit/>
          </a:bodyPr>
          <a:lstStyle>
            <a:lvl1pPr marL="0" indent="0">
              <a:buNone/>
              <a:defRPr sz="1800" baseline="0">
                <a:solidFill>
                  <a:schemeClr val="tx2"/>
                </a:solidFill>
              </a:defRPr>
            </a:lvl1pPr>
            <a:lvl2pPr>
              <a:defRPr sz="1350">
                <a:solidFill>
                  <a:srgbClr val="133370"/>
                </a:solidFill>
              </a:defRPr>
            </a:lvl2pPr>
            <a:lvl3pPr>
              <a:defRPr sz="1350">
                <a:solidFill>
                  <a:srgbClr val="133370"/>
                </a:solidFill>
              </a:defRPr>
            </a:lvl3pPr>
            <a:lvl4pPr>
              <a:defRPr sz="1350">
                <a:solidFill>
                  <a:srgbClr val="133370"/>
                </a:solidFill>
              </a:defRPr>
            </a:lvl4pPr>
            <a:lvl5pPr>
              <a:defRPr sz="1350">
                <a:solidFill>
                  <a:srgbClr val="133370"/>
                </a:solidFill>
              </a:defRPr>
            </a:lvl5pPr>
          </a:lstStyle>
          <a:p>
            <a:pPr lvl="0"/>
            <a:r>
              <a:rPr lang="en-GB" smtClean="0"/>
              <a:t>Optional sidebar. Use for key messages for each slide. NOTE: Please use for all DECC Board / Committee slidepacks. Sidebar should be in same position on all slides and same width. Length can vary.</a:t>
            </a:r>
            <a:endParaRPr lang="en-US" smtClean="0"/>
          </a:p>
        </p:txBody>
      </p:sp>
      <p:sp>
        <p:nvSpPr>
          <p:cNvPr id="6" name="Content Placeholder 5"/>
          <p:cNvSpPr>
            <a:spLocks noGrp="1"/>
          </p:cNvSpPr>
          <p:nvPr>
            <p:ph sz="quarter" idx="4"/>
          </p:nvPr>
        </p:nvSpPr>
        <p:spPr>
          <a:xfrm>
            <a:off x="2650730" y="2316481"/>
            <a:ext cx="6107184" cy="3873182"/>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7354CB0E-1A92-43D2-B5ED-FE98F63B0344}" type="slidenum">
              <a:rPr lang="en-GB" smtClean="0"/>
              <a:t>‹#›</a:t>
            </a:fld>
            <a:endParaRPr lang="en-GB" dirty="0"/>
          </a:p>
        </p:txBody>
      </p:sp>
      <p:sp>
        <p:nvSpPr>
          <p:cNvPr id="5" name="Text Placeholder 4"/>
          <p:cNvSpPr>
            <a:spLocks noGrp="1"/>
          </p:cNvSpPr>
          <p:nvPr>
            <p:ph type="body" sz="quarter" idx="13"/>
          </p:nvPr>
        </p:nvSpPr>
        <p:spPr>
          <a:xfrm>
            <a:off x="2648320" y="1685608"/>
            <a:ext cx="6109028" cy="442912"/>
          </a:xfrm>
        </p:spPr>
        <p:txBody>
          <a:bodyPr anchor="b">
            <a:normAutofit/>
          </a:bodyPr>
          <a:lstStyle>
            <a:lvl1pPr marL="0" indent="0">
              <a:buNone/>
              <a:defRPr sz="2000">
                <a:solidFill>
                  <a:schemeClr val="tx1"/>
                </a:solidFill>
              </a:defRPr>
            </a:lvl1pPr>
          </a:lstStyle>
          <a:p>
            <a:pPr lvl="0"/>
            <a:r>
              <a:rPr lang="en-US" smtClean="0"/>
              <a:t>Click to edit Master text styles</a:t>
            </a:r>
          </a:p>
        </p:txBody>
      </p:sp>
    </p:spTree>
    <p:extLst>
      <p:ext uri="{BB962C8B-B14F-4D97-AF65-F5344CB8AC3E}">
        <p14:creationId xmlns:p14="http://schemas.microsoft.com/office/powerpoint/2010/main" val="33635794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name="Side Bar without Headings">
    <p:spTree>
      <p:nvGrpSpPr>
        <p:cNvPr id="1" name=""/>
        <p:cNvGrpSpPr/>
        <p:nvPr/>
      </p:nvGrpSpPr>
      <p:grpSpPr>
        <a:xfrm>
          <a:off x="0" y="0"/>
          <a:ext cx="0" cy="0"/>
          <a:chOff x="0" y="0"/>
          <a:chExt cx="0" cy="0"/>
        </a:xfrm>
      </p:grpSpPr>
      <p:sp>
        <p:nvSpPr>
          <p:cNvPr id="2" name="Title 1"/>
          <p:cNvSpPr>
            <a:spLocks noGrp="1"/>
          </p:cNvSpPr>
          <p:nvPr>
            <p:ph type="title"/>
          </p:nvPr>
        </p:nvSpPr>
        <p:spPr>
          <a:xfrm>
            <a:off x="2649600" y="1017720"/>
            <a:ext cx="6105600" cy="630000"/>
          </a:xfrm>
        </p:spPr>
        <p:txBody>
          <a:bodyPr/>
          <a:lstStyle/>
          <a:p>
            <a:r>
              <a:rPr lang="en-US" smtClean="0"/>
              <a:t>Click to edit Master title style</a:t>
            </a:r>
            <a:endParaRPr lang="en-GB"/>
          </a:p>
        </p:txBody>
      </p:sp>
      <p:sp>
        <p:nvSpPr>
          <p:cNvPr id="4" name="Content Placeholder 3"/>
          <p:cNvSpPr>
            <a:spLocks noGrp="1"/>
          </p:cNvSpPr>
          <p:nvPr>
            <p:ph sz="half" idx="2" hasCustomPrompt="1"/>
          </p:nvPr>
        </p:nvSpPr>
        <p:spPr>
          <a:xfrm>
            <a:off x="511200" y="1160462"/>
            <a:ext cx="1962000" cy="5029202"/>
          </a:xfrm>
          <a:ln w="19050">
            <a:solidFill>
              <a:schemeClr val="tx1"/>
            </a:solidFill>
          </a:ln>
        </p:spPr>
        <p:txBody>
          <a:bodyPr>
            <a:normAutofit/>
          </a:bodyPr>
          <a:lstStyle>
            <a:lvl1pPr marL="0" indent="0">
              <a:buNone/>
              <a:defRPr sz="1800" baseline="0">
                <a:solidFill>
                  <a:schemeClr val="tx2"/>
                </a:solidFill>
              </a:defRPr>
            </a:lvl1pPr>
            <a:lvl2pPr>
              <a:defRPr sz="1350">
                <a:solidFill>
                  <a:srgbClr val="133370"/>
                </a:solidFill>
              </a:defRPr>
            </a:lvl2pPr>
            <a:lvl3pPr>
              <a:defRPr sz="1350">
                <a:solidFill>
                  <a:srgbClr val="133370"/>
                </a:solidFill>
              </a:defRPr>
            </a:lvl3pPr>
            <a:lvl4pPr>
              <a:defRPr sz="1350">
                <a:solidFill>
                  <a:srgbClr val="133370"/>
                </a:solidFill>
              </a:defRPr>
            </a:lvl4pPr>
            <a:lvl5pPr>
              <a:defRPr sz="1350">
                <a:solidFill>
                  <a:srgbClr val="133370"/>
                </a:solidFill>
              </a:defRPr>
            </a:lvl5pPr>
          </a:lstStyle>
          <a:p>
            <a:pPr lvl="0"/>
            <a:r>
              <a:rPr lang="en-GB" smtClean="0"/>
              <a:t>Optional sidebar. Use for key messages for each slide. NOTE: Please use for all DECC Board / Committee slidepacks. Sidebar should be in same position on all slides and same width. Length can vary.</a:t>
            </a:r>
            <a:endParaRPr lang="en-US" smtClean="0"/>
          </a:p>
        </p:txBody>
      </p:sp>
      <p:sp>
        <p:nvSpPr>
          <p:cNvPr id="6" name="Content Placeholder 5"/>
          <p:cNvSpPr>
            <a:spLocks noGrp="1"/>
          </p:cNvSpPr>
          <p:nvPr>
            <p:ph sz="quarter" idx="4"/>
          </p:nvPr>
        </p:nvSpPr>
        <p:spPr>
          <a:xfrm>
            <a:off x="2649600" y="1701800"/>
            <a:ext cx="6105600" cy="4487863"/>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7354CB0E-1A92-43D2-B5ED-FE98F63B0344}" type="slidenum">
              <a:rPr lang="en-GB" smtClean="0"/>
              <a:t>‹#›</a:t>
            </a:fld>
            <a:endParaRPr lang="en-GB" dirty="0"/>
          </a:p>
        </p:txBody>
      </p:sp>
    </p:spTree>
    <p:extLst>
      <p:ext uri="{BB962C8B-B14F-4D97-AF65-F5344CB8AC3E}">
        <p14:creationId xmlns:p14="http://schemas.microsoft.com/office/powerpoint/2010/main" val="21987324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cSld name="Object Only (Use for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7354CB0E-1A92-43D2-B5ED-FE98F63B0344}" type="slidenum">
              <a:rPr lang="en-GB" smtClean="0"/>
              <a:t>‹#›</a:t>
            </a:fld>
            <a:endParaRPr lang="en-GB" dirty="0"/>
          </a:p>
        </p:txBody>
      </p:sp>
      <p:sp>
        <p:nvSpPr>
          <p:cNvPr id="11" name="Content Placeholder 10"/>
          <p:cNvSpPr>
            <a:spLocks noGrp="1"/>
          </p:cNvSpPr>
          <p:nvPr>
            <p:ph sz="quarter" idx="13"/>
          </p:nvPr>
        </p:nvSpPr>
        <p:spPr>
          <a:xfrm>
            <a:off x="468314" y="1765300"/>
            <a:ext cx="8274360" cy="4368800"/>
          </a:xfrm>
          <a:ln w="19050">
            <a:solidFill>
              <a:schemeClr val="tx1"/>
            </a:solidFill>
          </a:ln>
        </p:spPr>
        <p:txBody>
          <a:bodyPr/>
          <a:lstStyle>
            <a:lvl1pPr marL="0" indent="0">
              <a:buNone/>
              <a:defRPr/>
            </a:lvl1pPr>
          </a:lstStyle>
          <a:p>
            <a:pPr lvl="0"/>
            <a:r>
              <a:rPr lang="en-US" smtClean="0"/>
              <a:t>Click to edit Master text styles</a:t>
            </a:r>
          </a:p>
        </p:txBody>
      </p:sp>
    </p:spTree>
    <p:extLst>
      <p:ext uri="{BB962C8B-B14F-4D97-AF65-F5344CB8AC3E}">
        <p14:creationId xmlns:p14="http://schemas.microsoft.com/office/powerpoint/2010/main" val="5238018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cSld name="Object Only (Use for Images) without border">
    <p:spTree>
      <p:nvGrpSpPr>
        <p:cNvPr id="1" name=""/>
        <p:cNvGrpSpPr/>
        <p:nvPr/>
      </p:nvGrpSpPr>
      <p:grpSpPr>
        <a:xfrm>
          <a:off x="0" y="0"/>
          <a:ext cx="0" cy="0"/>
          <a:chOff x="0" y="0"/>
          <a:chExt cx="0" cy="0"/>
        </a:xfrm>
      </p:grpSpPr>
      <p:sp>
        <p:nvSpPr>
          <p:cNvPr id="2" name="Title 1"/>
          <p:cNvSpPr>
            <a:spLocks noGrp="1"/>
          </p:cNvSpPr>
          <p:nvPr>
            <p:ph type="title"/>
          </p:nvPr>
        </p:nvSpPr>
        <p:spPr>
          <a:xfrm>
            <a:off x="388955" y="972000"/>
            <a:ext cx="8365278" cy="709614"/>
          </a:xfrm>
        </p:spPr>
        <p:txBody>
          <a:bodyPr/>
          <a:lstStyle/>
          <a:p>
            <a:r>
              <a:rPr lang="en-US" smtClean="0"/>
              <a:t>Click to edit Master title style</a:t>
            </a:r>
            <a:endParaRPr lang="en-GB"/>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7354CB0E-1A92-43D2-B5ED-FE98F63B0344}" type="slidenum">
              <a:rPr lang="en-GB" smtClean="0"/>
              <a:t>‹#›</a:t>
            </a:fld>
            <a:endParaRPr lang="en-GB" dirty="0"/>
          </a:p>
        </p:txBody>
      </p:sp>
      <p:sp>
        <p:nvSpPr>
          <p:cNvPr id="11" name="Content Placeholder 10"/>
          <p:cNvSpPr>
            <a:spLocks noGrp="1"/>
          </p:cNvSpPr>
          <p:nvPr>
            <p:ph sz="quarter" idx="13"/>
          </p:nvPr>
        </p:nvSpPr>
        <p:spPr>
          <a:xfrm>
            <a:off x="472440" y="1765300"/>
            <a:ext cx="8282093" cy="4368800"/>
          </a:xfrm>
        </p:spPr>
        <p:txBody>
          <a:bodyPr/>
          <a:lstStyle>
            <a:lvl1pPr marL="0" indent="0">
              <a:buNone/>
              <a:defRPr/>
            </a:lvl1pPr>
          </a:lstStyle>
          <a:p>
            <a:pPr lvl="0"/>
            <a:r>
              <a:rPr lang="en-US" smtClean="0"/>
              <a:t>Click to edit Master text styles</a:t>
            </a:r>
          </a:p>
        </p:txBody>
      </p:sp>
    </p:spTree>
    <p:extLst>
      <p:ext uri="{BB962C8B-B14F-4D97-AF65-F5344CB8AC3E}">
        <p14:creationId xmlns:p14="http://schemas.microsoft.com/office/powerpoint/2010/main" val="6350808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955" y="972000"/>
            <a:ext cx="8353718" cy="709614"/>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388955" y="1825625"/>
            <a:ext cx="8353718"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3"/>
          </p:nvPr>
        </p:nvSpPr>
        <p:spPr>
          <a:xfrm>
            <a:off x="397669" y="6517880"/>
            <a:ext cx="5705475" cy="203596"/>
          </a:xfrm>
          <a:prstGeom prst="rect">
            <a:avLst/>
          </a:prstGeom>
        </p:spPr>
        <p:txBody>
          <a:bodyPr vert="horz" lIns="91440" tIns="45720" rIns="91440" bIns="45720" rtlCol="0" anchor="ctr"/>
          <a:lstStyle>
            <a:lvl1pPr algn="l">
              <a:defRPr sz="1000">
                <a:solidFill>
                  <a:schemeClr val="tx1"/>
                </a:solidFill>
                <a:latin typeface="Arial" panose="020B0604020202020204" pitchFamily="34" charset="0"/>
                <a:cs typeface="Arial" panose="020B0604020202020204" pitchFamily="34" charset="0"/>
              </a:defRPr>
            </a:lvl1pPr>
          </a:lstStyle>
          <a:p>
            <a:endParaRPr lang="en-GB" dirty="0"/>
          </a:p>
        </p:txBody>
      </p:sp>
      <p:sp>
        <p:nvSpPr>
          <p:cNvPr id="6" name="Slide Number Placeholder 5"/>
          <p:cNvSpPr>
            <a:spLocks noGrp="1"/>
          </p:cNvSpPr>
          <p:nvPr>
            <p:ph type="sldNum" sz="quarter" idx="4"/>
          </p:nvPr>
        </p:nvSpPr>
        <p:spPr>
          <a:xfrm>
            <a:off x="8318751" y="6416082"/>
            <a:ext cx="340519" cy="203596"/>
          </a:xfrm>
          <a:prstGeom prst="rect">
            <a:avLst/>
          </a:prstGeom>
        </p:spPr>
        <p:txBody>
          <a:bodyPr vert="horz" lIns="36000" tIns="45720" rIns="36000" bIns="45720" rtlCol="0" anchor="ctr"/>
          <a:lstStyle>
            <a:lvl1pPr algn="ctr">
              <a:defRPr sz="1000" b="1">
                <a:solidFill>
                  <a:schemeClr val="tx1"/>
                </a:solidFill>
                <a:latin typeface="Arial" panose="020B0604020202020204" pitchFamily="34" charset="0"/>
                <a:cs typeface="Arial" panose="020B0604020202020204" pitchFamily="34" charset="0"/>
              </a:defRPr>
            </a:lvl1pPr>
          </a:lstStyle>
          <a:p>
            <a:fld id="{7354CB0E-1A92-43D2-B5ED-FE98F63B0344}" type="slidenum">
              <a:rPr lang="en-GB" smtClean="0"/>
              <a:pPr/>
              <a:t>‹#›</a:t>
            </a:fld>
            <a:endParaRPr lang="en-GB" dirty="0"/>
          </a:p>
        </p:txBody>
      </p:sp>
      <p:sp>
        <p:nvSpPr>
          <p:cNvPr id="7" name="Oval 6"/>
          <p:cNvSpPr/>
          <p:nvPr/>
        </p:nvSpPr>
        <p:spPr>
          <a:xfrm>
            <a:off x="8343888" y="6376199"/>
            <a:ext cx="303438" cy="288725"/>
          </a:xfrm>
          <a:prstGeom prst="ellipse">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dirty="0">
              <a:solidFill>
                <a:srgbClr val="002F6D"/>
              </a:solidFill>
            </a:endParaRPr>
          </a:p>
        </p:txBody>
      </p:sp>
      <p:cxnSp>
        <p:nvCxnSpPr>
          <p:cNvPr id="9" name="Straight Connector 8"/>
          <p:cNvCxnSpPr>
            <a:stCxn id="7" idx="2"/>
          </p:cNvCxnSpPr>
          <p:nvPr/>
        </p:nvCxnSpPr>
        <p:spPr>
          <a:xfrm flipH="1">
            <a:off x="498474" y="6520562"/>
            <a:ext cx="7845414"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7846273" y="184150"/>
            <a:ext cx="896399" cy="276999"/>
          </a:xfrm>
          <a:prstGeom prst="rect">
            <a:avLst/>
          </a:prstGeom>
          <a:noFill/>
        </p:spPr>
        <p:txBody>
          <a:bodyPr wrap="none" rtlCol="0">
            <a:spAutoFit/>
          </a:bodyPr>
          <a:lstStyle/>
          <a:p>
            <a:r>
              <a:rPr lang="en-GB" sz="1200" b="1" dirty="0" smtClean="0">
                <a:solidFill>
                  <a:schemeClr val="tx1"/>
                </a:solidFill>
                <a:latin typeface="Arial" panose="020B0604020202020204" pitchFamily="34" charset="0"/>
                <a:cs typeface="Arial" panose="020B0604020202020204" pitchFamily="34" charset="0"/>
              </a:rPr>
              <a:t>OFFICIAL</a:t>
            </a:r>
            <a:endParaRPr lang="en-GB" sz="1200" b="1" dirty="0">
              <a:solidFill>
                <a:schemeClr val="tx1"/>
              </a:solidFill>
              <a:latin typeface="Arial" panose="020B0604020202020204" pitchFamily="34" charset="0"/>
              <a:cs typeface="Arial" panose="020B0604020202020204" pitchFamily="34" charset="0"/>
            </a:endParaRPr>
          </a:p>
        </p:txBody>
      </p:sp>
      <p:pic>
        <p:nvPicPr>
          <p:cNvPr id="11" name="Picture 10" descr="BEIS logo" title="BEIS logo"/>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489600" y="262800"/>
            <a:ext cx="4621811" cy="259200"/>
          </a:xfrm>
          <a:prstGeom prst="rect">
            <a:avLst/>
          </a:prstGeom>
        </p:spPr>
      </p:pic>
    </p:spTree>
    <p:extLst>
      <p:ext uri="{BB962C8B-B14F-4D97-AF65-F5344CB8AC3E}">
        <p14:creationId xmlns:p14="http://schemas.microsoft.com/office/powerpoint/2010/main" val="1730166640"/>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78" r:id="rId3"/>
    <p:sldLayoutId id="2147483669" r:id="rId4"/>
    <p:sldLayoutId id="2147483670" r:id="rId5"/>
    <p:sldLayoutId id="2147483684" r:id="rId6"/>
    <p:sldLayoutId id="2147483680" r:id="rId7"/>
    <p:sldLayoutId id="2147483681" r:id="rId8"/>
    <p:sldLayoutId id="2147483683" r:id="rId9"/>
    <p:sldLayoutId id="2147483682" r:id="rId10"/>
    <p:sldLayoutId id="2147483671" r:id="rId11"/>
    <p:sldLayoutId id="2147483672" r:id="rId12"/>
    <p:sldLayoutId id="2147483686" r:id="rId13"/>
    <p:sldLayoutId id="2147483687" r:id="rId14"/>
  </p:sldLayoutIdLst>
  <p:timing>
    <p:tnLst>
      <p:par>
        <p:cTn id="1" dur="indefinite" restart="never" nodeType="tmRoot"/>
      </p:par>
    </p:tnLst>
  </p:timing>
  <p:hf hdr="0" ftr="0" dt="0"/>
  <p:txStyles>
    <p:titleStyle>
      <a:lvl1pPr algn="l" defTabSz="914400" rtl="0" eaLnBrk="1" latinLnBrk="0" hangingPunct="1">
        <a:lnSpc>
          <a:spcPct val="90000"/>
        </a:lnSpc>
        <a:spcBef>
          <a:spcPct val="0"/>
        </a:spcBef>
        <a:buNone/>
        <a:defRPr sz="32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Clr>
          <a:schemeClr val="tx1"/>
        </a:buClr>
        <a:buFont typeface="Arial" panose="020B0604020202020204" pitchFamily="34" charset="0"/>
        <a:buChar char="•"/>
        <a:defRPr sz="1800" kern="1200">
          <a:solidFill>
            <a:schemeClr val="tx2"/>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Clr>
          <a:schemeClr val="tx1"/>
        </a:buClr>
        <a:buFont typeface="Arial" panose="020B0604020202020204" pitchFamily="34" charset="0"/>
        <a:buChar char="•"/>
        <a:defRPr sz="1800" kern="1200">
          <a:solidFill>
            <a:schemeClr val="tx2"/>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Clr>
          <a:schemeClr val="tx1"/>
        </a:buClr>
        <a:buFont typeface="Arial" panose="020B0604020202020204" pitchFamily="34" charset="0"/>
        <a:buChar char="•"/>
        <a:defRPr sz="1800" kern="1200">
          <a:solidFill>
            <a:schemeClr val="tx2"/>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Clr>
          <a:schemeClr val="tx1"/>
        </a:buClr>
        <a:buFont typeface="Arial" panose="020B0604020202020204" pitchFamily="34" charset="0"/>
        <a:buChar char="•"/>
        <a:defRPr sz="1800" kern="1200">
          <a:solidFill>
            <a:schemeClr val="tx2"/>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Clr>
          <a:schemeClr val="tx1"/>
        </a:buClr>
        <a:buFont typeface="Arial" panose="020B0604020202020204" pitchFamily="34" charset="0"/>
        <a:buChar char="•"/>
        <a:defRPr sz="1800" kern="1200">
          <a:solidFill>
            <a:schemeClr val="tx2"/>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hyperlink" Target="mailto:heatpolicy@beis.gov.uk" TargetMode="Externa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GB" sz="4000" dirty="0" smtClean="0"/>
              <a:t>Hydrogen Appliances supplier event </a:t>
            </a:r>
            <a:endParaRPr lang="en-GB" sz="4000" dirty="0"/>
          </a:p>
        </p:txBody>
      </p:sp>
      <p:sp>
        <p:nvSpPr>
          <p:cNvPr id="3" name="Subtitle 2"/>
          <p:cNvSpPr>
            <a:spLocks noGrp="1"/>
          </p:cNvSpPr>
          <p:nvPr>
            <p:ph type="subTitle" idx="1"/>
          </p:nvPr>
        </p:nvSpPr>
        <p:spPr/>
        <p:txBody>
          <a:bodyPr>
            <a:normAutofit/>
          </a:bodyPr>
          <a:lstStyle/>
          <a:p>
            <a:r>
              <a:rPr lang="en-GB" dirty="0" smtClean="0"/>
              <a:t>Appraising different approaches to providing hydrogen appliances in UK homes </a:t>
            </a:r>
            <a:endParaRPr lang="en-GB" dirty="0"/>
          </a:p>
        </p:txBody>
      </p:sp>
      <p:sp>
        <p:nvSpPr>
          <p:cNvPr id="4" name="Text Placeholder 3"/>
          <p:cNvSpPr>
            <a:spLocks noGrp="1"/>
          </p:cNvSpPr>
          <p:nvPr>
            <p:ph type="body" sz="quarter" idx="10"/>
          </p:nvPr>
        </p:nvSpPr>
        <p:spPr/>
        <p:txBody>
          <a:bodyPr/>
          <a:lstStyle/>
          <a:p>
            <a:r>
              <a:rPr lang="en-GB" dirty="0" smtClean="0"/>
              <a:t>21/04/2017</a:t>
            </a:r>
            <a:endParaRPr lang="en-GB" dirty="0"/>
          </a:p>
        </p:txBody>
      </p:sp>
    </p:spTree>
    <p:extLst>
      <p:ext uri="{BB962C8B-B14F-4D97-AF65-F5344CB8AC3E}">
        <p14:creationId xmlns:p14="http://schemas.microsoft.com/office/powerpoint/2010/main" val="25296387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476672"/>
            <a:ext cx="8353718" cy="709614"/>
          </a:xfrm>
        </p:spPr>
        <p:txBody>
          <a:bodyPr>
            <a:normAutofit/>
          </a:bodyPr>
          <a:lstStyle/>
          <a:p>
            <a:r>
              <a:rPr lang="en-GB" sz="2400" dirty="0" smtClean="0"/>
              <a:t>Project Aims</a:t>
            </a:r>
            <a:endParaRPr lang="en-GB" sz="2400" dirty="0"/>
          </a:p>
        </p:txBody>
      </p:sp>
      <p:sp>
        <p:nvSpPr>
          <p:cNvPr id="5" name="Slide Number Placeholder 4"/>
          <p:cNvSpPr>
            <a:spLocks noGrp="1"/>
          </p:cNvSpPr>
          <p:nvPr>
            <p:ph type="sldNum" sz="quarter" idx="12"/>
          </p:nvPr>
        </p:nvSpPr>
        <p:spPr/>
        <p:txBody>
          <a:bodyPr/>
          <a:lstStyle/>
          <a:p>
            <a:fld id="{7354CB0E-1A92-43D2-B5ED-FE98F63B0344}" type="slidenum">
              <a:rPr lang="en-GB" smtClean="0"/>
              <a:t>10</a:t>
            </a:fld>
            <a:endParaRPr lang="en-GB" dirty="0"/>
          </a:p>
        </p:txBody>
      </p:sp>
      <p:sp>
        <p:nvSpPr>
          <p:cNvPr id="10" name="TextBox 9"/>
          <p:cNvSpPr txBox="1"/>
          <p:nvPr/>
        </p:nvSpPr>
        <p:spPr>
          <a:xfrm>
            <a:off x="517868" y="1052736"/>
            <a:ext cx="8352928" cy="4678204"/>
          </a:xfrm>
          <a:prstGeom prst="rect">
            <a:avLst/>
          </a:prstGeom>
          <a:noFill/>
        </p:spPr>
        <p:txBody>
          <a:bodyPr wrap="square" rtlCol="0">
            <a:spAutoFit/>
          </a:bodyPr>
          <a:lstStyle/>
          <a:p>
            <a:pPr marL="171450" indent="-171450">
              <a:buFont typeface="Courier New" panose="02070309020205020404" pitchFamily="49" charset="0"/>
              <a:buChar char="o"/>
            </a:pPr>
            <a:r>
              <a:rPr lang="en-GB" dirty="0" smtClean="0"/>
              <a:t>The project will seek to appraise three </a:t>
            </a:r>
            <a:r>
              <a:rPr lang="en-GB" dirty="0"/>
              <a:t>v</a:t>
            </a:r>
            <a:r>
              <a:rPr lang="en-GB" dirty="0" smtClean="0"/>
              <a:t>ariations in approach to providing hydrogen appliances in UK homes should there be a transition from natural gas to hydrogen:</a:t>
            </a:r>
          </a:p>
          <a:p>
            <a:endParaRPr lang="en-GB" sz="1200" dirty="0"/>
          </a:p>
          <a:p>
            <a:pPr marL="720000" indent="-228600">
              <a:buFont typeface="+mj-lt"/>
              <a:buAutoNum type="alphaLcParenR"/>
            </a:pPr>
            <a:r>
              <a:rPr lang="en-GB" dirty="0" smtClean="0"/>
              <a:t>Appliances fully replaced: Natural gas appliances removed and hydrogen appliances installed in their place. </a:t>
            </a:r>
          </a:p>
          <a:p>
            <a:pPr marL="720000" indent="-228600">
              <a:buFont typeface="+mj-lt"/>
              <a:buAutoNum type="alphaLcParenR"/>
            </a:pPr>
            <a:r>
              <a:rPr lang="en-GB" dirty="0" smtClean="0"/>
              <a:t>Appliances adapted: Natural gas appliances have components that can be easily switched-out to allow conversion to hydrogen. </a:t>
            </a:r>
          </a:p>
          <a:p>
            <a:pPr marL="720000" indent="-228600">
              <a:buFont typeface="+mj-lt"/>
              <a:buAutoNum type="alphaLcParenR" startAt="3"/>
            </a:pPr>
            <a:r>
              <a:rPr lang="en-GB" dirty="0" smtClean="0"/>
              <a:t>Dual fuel appliances: Appliances will be capable of burning both natural gas and hydrogen. </a:t>
            </a:r>
          </a:p>
          <a:p>
            <a:endParaRPr lang="en-GB" sz="1200" dirty="0"/>
          </a:p>
          <a:p>
            <a:pPr marL="171450" indent="-171450">
              <a:buFont typeface="Courier New" panose="02070309020205020404" pitchFamily="49" charset="0"/>
              <a:buChar char="o"/>
            </a:pPr>
            <a:r>
              <a:rPr lang="en-GB" dirty="0" smtClean="0"/>
              <a:t>“Appliances” will be defined as: domestic gas boilers, ovens, hobs and fires. </a:t>
            </a:r>
          </a:p>
          <a:p>
            <a:endParaRPr lang="en-GB" sz="1200" dirty="0"/>
          </a:p>
          <a:p>
            <a:pPr marL="171450" indent="-171450">
              <a:buFont typeface="Courier New" panose="02070309020205020404" pitchFamily="49" charset="0"/>
              <a:buChar char="o"/>
            </a:pPr>
            <a:r>
              <a:rPr lang="en-GB" dirty="0" smtClean="0"/>
              <a:t>This project will consider the cost, performance, practicality and technical feasibility of the above three variations. It will also seek to understand, the trade-offs and preferred market conditions for the development of each. </a:t>
            </a:r>
          </a:p>
          <a:p>
            <a:pPr marL="171450" indent="-171450">
              <a:buFont typeface="Courier New" panose="02070309020205020404" pitchFamily="49" charset="0"/>
              <a:buChar char="o"/>
            </a:pPr>
            <a:endParaRPr lang="en-GB" sz="1400" dirty="0"/>
          </a:p>
          <a:p>
            <a:endParaRPr lang="en-GB" sz="1400" dirty="0" smtClean="0"/>
          </a:p>
        </p:txBody>
      </p:sp>
    </p:spTree>
    <p:extLst>
      <p:ext uri="{BB962C8B-B14F-4D97-AF65-F5344CB8AC3E}">
        <p14:creationId xmlns:p14="http://schemas.microsoft.com/office/powerpoint/2010/main" val="325507287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3481674723"/>
              </p:ext>
            </p:extLst>
          </p:nvPr>
        </p:nvGraphicFramePr>
        <p:xfrm>
          <a:off x="323528" y="620688"/>
          <a:ext cx="8677472" cy="6155436"/>
        </p:xfrm>
        <a:graphic>
          <a:graphicData uri="http://schemas.openxmlformats.org/drawingml/2006/table">
            <a:tbl>
              <a:tblPr firstRow="1" bandRow="1">
                <a:tableStyleId>{5C22544A-7EE6-4342-B048-85BDC9FD1C3A}</a:tableStyleId>
              </a:tblPr>
              <a:tblGrid>
                <a:gridCol w="8677472"/>
              </a:tblGrid>
              <a:tr h="9144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Outputs: Final written report</a:t>
                      </a:r>
                    </a:p>
                    <a:p>
                      <a:pPr marL="0" marR="0" indent="0" algn="l" defTabSz="914400" rtl="0" eaLnBrk="1" fontAlgn="auto" latinLnBrk="0" hangingPunct="1">
                        <a:lnSpc>
                          <a:spcPct val="100000"/>
                        </a:lnSpc>
                        <a:spcBef>
                          <a:spcPts val="0"/>
                        </a:spcBef>
                        <a:spcAft>
                          <a:spcPts val="0"/>
                        </a:spcAft>
                        <a:buClrTx/>
                        <a:buSzTx/>
                        <a:buFontTx/>
                        <a:buNone/>
                        <a:tabLst/>
                        <a:defRPr/>
                      </a:pPr>
                      <a:r>
                        <a:rPr lang="en-GB" sz="1800" b="1" dirty="0" smtClean="0">
                          <a:solidFill>
                            <a:schemeClr val="dk1"/>
                          </a:solidFill>
                        </a:rPr>
                        <a:t>Assessment of each appliance variation against cost, time, performance and practicality dimensions:</a:t>
                      </a:r>
                      <a:endParaRPr lang="en-GB" dirty="0" smtClean="0"/>
                    </a:p>
                  </a:txBody>
                  <a:tcPr/>
                </a:tc>
              </a:tr>
              <a:tr h="370840">
                <a:tc>
                  <a:txBody>
                    <a:bodyPr/>
                    <a:lstStyle/>
                    <a:p>
                      <a:pPr marL="0" indent="0">
                        <a:lnSpc>
                          <a:spcPct val="120000"/>
                        </a:lnSpc>
                        <a:spcBef>
                          <a:spcPts val="0"/>
                        </a:spcBef>
                        <a:buNone/>
                      </a:pPr>
                      <a:r>
                        <a:rPr lang="en-GB" sz="1550" b="1" dirty="0" smtClean="0">
                          <a:solidFill>
                            <a:schemeClr val="bg2">
                              <a:lumMod val="50000"/>
                            </a:schemeClr>
                          </a:solidFill>
                        </a:rPr>
                        <a:t>Costs </a:t>
                      </a:r>
                    </a:p>
                  </a:txBody>
                  <a:tcPr/>
                </a:tc>
              </a:tr>
              <a:tr h="370840">
                <a:tc>
                  <a:txBody>
                    <a:bodyPr/>
                    <a:lstStyle/>
                    <a:p>
                      <a:pPr>
                        <a:lnSpc>
                          <a:spcPct val="120000"/>
                        </a:lnSpc>
                        <a:spcBef>
                          <a:spcPts val="0"/>
                        </a:spcBef>
                      </a:pPr>
                      <a:r>
                        <a:rPr lang="en-GB" sz="1550" dirty="0" smtClean="0">
                          <a:solidFill>
                            <a:schemeClr val="bg2">
                              <a:lumMod val="50000"/>
                            </a:schemeClr>
                          </a:solidFill>
                        </a:rPr>
                        <a:t>Development, production, installation costs, retail price, key component parts, ancillary costs  </a:t>
                      </a:r>
                      <a:endParaRPr lang="en-GB" sz="1550" dirty="0">
                        <a:solidFill>
                          <a:schemeClr val="bg2">
                            <a:lumMod val="50000"/>
                          </a:schemeClr>
                        </a:solidFill>
                      </a:endParaRPr>
                    </a:p>
                  </a:txBody>
                  <a:tcPr/>
                </a:tc>
              </a:tr>
              <a:tr h="370840">
                <a:tc>
                  <a:txBody>
                    <a:bodyPr/>
                    <a:lstStyle/>
                    <a:p>
                      <a:pPr marL="0" indent="0">
                        <a:lnSpc>
                          <a:spcPct val="120000"/>
                        </a:lnSpc>
                        <a:spcBef>
                          <a:spcPts val="0"/>
                        </a:spcBef>
                        <a:buNone/>
                      </a:pPr>
                      <a:r>
                        <a:rPr lang="en-GB" sz="1550" b="1" dirty="0" smtClean="0">
                          <a:solidFill>
                            <a:schemeClr val="bg2">
                              <a:lumMod val="50000"/>
                            </a:schemeClr>
                          </a:solidFill>
                        </a:rPr>
                        <a:t>Timescales </a:t>
                      </a:r>
                      <a:endParaRPr lang="en-GB" sz="1550" b="1" dirty="0">
                        <a:solidFill>
                          <a:schemeClr val="bg2">
                            <a:lumMod val="50000"/>
                          </a:schemeClr>
                        </a:solidFill>
                      </a:endParaRPr>
                    </a:p>
                  </a:txBody>
                  <a:tcPr/>
                </a:tc>
              </a:tr>
              <a:tr h="370840">
                <a:tc>
                  <a:txBody>
                    <a:bodyPr/>
                    <a:lstStyle/>
                    <a:p>
                      <a:pPr>
                        <a:lnSpc>
                          <a:spcPct val="120000"/>
                        </a:lnSpc>
                        <a:spcBef>
                          <a:spcPts val="0"/>
                        </a:spcBef>
                      </a:pPr>
                      <a:r>
                        <a:rPr lang="en-GB" sz="1550" dirty="0" smtClean="0">
                          <a:solidFill>
                            <a:schemeClr val="bg2">
                              <a:lumMod val="50000"/>
                            </a:schemeClr>
                          </a:solidFill>
                        </a:rPr>
                        <a:t>Timescales required for: Development, manufacture, installation and maintenance. </a:t>
                      </a:r>
                      <a:endParaRPr lang="en-GB" sz="1550" dirty="0">
                        <a:solidFill>
                          <a:schemeClr val="bg2">
                            <a:lumMod val="50000"/>
                          </a:schemeClr>
                        </a:solidFill>
                      </a:endParaRPr>
                    </a:p>
                  </a:txBody>
                  <a:tcPr/>
                </a:tc>
              </a:tr>
              <a:tr h="370840">
                <a:tc>
                  <a:txBody>
                    <a:bodyPr/>
                    <a:lstStyle/>
                    <a:p>
                      <a:pPr marL="0" indent="0">
                        <a:lnSpc>
                          <a:spcPct val="120000"/>
                        </a:lnSpc>
                        <a:spcBef>
                          <a:spcPts val="0"/>
                        </a:spcBef>
                        <a:buNone/>
                      </a:pPr>
                      <a:r>
                        <a:rPr lang="en-GB" sz="1550" b="1" dirty="0" smtClean="0">
                          <a:solidFill>
                            <a:schemeClr val="bg2">
                              <a:lumMod val="50000"/>
                            </a:schemeClr>
                          </a:solidFill>
                        </a:rPr>
                        <a:t>Performance</a:t>
                      </a:r>
                      <a:endParaRPr lang="en-GB" sz="1550" b="1" dirty="0">
                        <a:solidFill>
                          <a:schemeClr val="bg2">
                            <a:lumMod val="50000"/>
                          </a:schemeClr>
                        </a:solidFill>
                      </a:endParaRPr>
                    </a:p>
                  </a:txBody>
                  <a:tcPr/>
                </a:tc>
              </a:tr>
              <a:tr h="370840">
                <a:tc>
                  <a:txBody>
                    <a:bodyPr/>
                    <a:lstStyle/>
                    <a:p>
                      <a:pPr>
                        <a:lnSpc>
                          <a:spcPct val="120000"/>
                        </a:lnSpc>
                        <a:spcBef>
                          <a:spcPts val="0"/>
                        </a:spcBef>
                      </a:pPr>
                      <a:r>
                        <a:rPr lang="en-GB" sz="1550" dirty="0" smtClean="0">
                          <a:solidFill>
                            <a:schemeClr val="bg2">
                              <a:lumMod val="50000"/>
                            </a:schemeClr>
                          </a:solidFill>
                        </a:rPr>
                        <a:t>Appliance availability: Frequency and duration of appliance maintenance. </a:t>
                      </a:r>
                    </a:p>
                    <a:p>
                      <a:pPr>
                        <a:lnSpc>
                          <a:spcPct val="120000"/>
                        </a:lnSpc>
                        <a:spcBef>
                          <a:spcPts val="0"/>
                        </a:spcBef>
                      </a:pPr>
                      <a:r>
                        <a:rPr lang="en-GB" sz="1550" dirty="0" smtClean="0">
                          <a:solidFill>
                            <a:schemeClr val="bg2">
                              <a:lumMod val="50000"/>
                            </a:schemeClr>
                          </a:solidFill>
                        </a:rPr>
                        <a:t>Appliance or key component lifetime, </a:t>
                      </a:r>
                      <a:r>
                        <a:rPr lang="en-GB" sz="1550" baseline="0" dirty="0" smtClean="0">
                          <a:solidFill>
                            <a:schemeClr val="bg2">
                              <a:lumMod val="50000"/>
                            </a:schemeClr>
                          </a:solidFill>
                        </a:rPr>
                        <a:t>reliability and </a:t>
                      </a:r>
                      <a:r>
                        <a:rPr lang="en-GB" sz="1550" dirty="0" smtClean="0">
                          <a:solidFill>
                            <a:schemeClr val="bg2">
                              <a:lumMod val="50000"/>
                            </a:schemeClr>
                          </a:solidFill>
                        </a:rPr>
                        <a:t>efficiency </a:t>
                      </a:r>
                      <a:endParaRPr lang="en-GB" sz="1550" dirty="0">
                        <a:solidFill>
                          <a:schemeClr val="bg2">
                            <a:lumMod val="50000"/>
                          </a:schemeClr>
                        </a:solidFill>
                      </a:endParaRPr>
                    </a:p>
                  </a:txBody>
                  <a:tcPr/>
                </a:tc>
              </a:tr>
              <a:tr h="370840">
                <a:tc>
                  <a:txBody>
                    <a:bodyPr/>
                    <a:lstStyle/>
                    <a:p>
                      <a:pPr marL="0" indent="0">
                        <a:lnSpc>
                          <a:spcPct val="120000"/>
                        </a:lnSpc>
                        <a:spcBef>
                          <a:spcPts val="0"/>
                        </a:spcBef>
                        <a:buNone/>
                      </a:pPr>
                      <a:r>
                        <a:rPr lang="en-GB" sz="1550" b="1" dirty="0" smtClean="0">
                          <a:solidFill>
                            <a:schemeClr val="bg2">
                              <a:lumMod val="50000"/>
                            </a:schemeClr>
                          </a:solidFill>
                        </a:rPr>
                        <a:t>Practicality: </a:t>
                      </a:r>
                    </a:p>
                  </a:txBody>
                  <a:tcPr/>
                </a:tc>
              </a:tr>
              <a:tr h="1628827">
                <a:tc>
                  <a:txBody>
                    <a:bodyPr/>
                    <a:lstStyle/>
                    <a:p>
                      <a:pPr>
                        <a:lnSpc>
                          <a:spcPct val="120000"/>
                        </a:lnSpc>
                        <a:spcBef>
                          <a:spcPts val="0"/>
                        </a:spcBef>
                      </a:pPr>
                      <a:r>
                        <a:rPr lang="en-GB" sz="1550" dirty="0" smtClean="0">
                          <a:solidFill>
                            <a:schemeClr val="bg2">
                              <a:lumMod val="50000"/>
                            </a:schemeClr>
                          </a:solidFill>
                        </a:rPr>
                        <a:t>Size: Can appliances of the same size as today’s be developed? </a:t>
                      </a:r>
                    </a:p>
                    <a:p>
                      <a:pPr>
                        <a:lnSpc>
                          <a:spcPct val="120000"/>
                        </a:lnSpc>
                        <a:spcBef>
                          <a:spcPts val="0"/>
                        </a:spcBef>
                      </a:pPr>
                      <a:r>
                        <a:rPr lang="en-GB" sz="1550" dirty="0" smtClean="0">
                          <a:solidFill>
                            <a:schemeClr val="bg2">
                              <a:lumMod val="50000"/>
                            </a:schemeClr>
                          </a:solidFill>
                        </a:rPr>
                        <a:t>Disruption/Hassle of installation </a:t>
                      </a:r>
                    </a:p>
                    <a:p>
                      <a:pPr>
                        <a:lnSpc>
                          <a:spcPct val="120000"/>
                        </a:lnSpc>
                        <a:spcBef>
                          <a:spcPts val="0"/>
                        </a:spcBef>
                      </a:pPr>
                      <a:r>
                        <a:rPr lang="en-GB" sz="1550" dirty="0" smtClean="0">
                          <a:solidFill>
                            <a:schemeClr val="bg2">
                              <a:lumMod val="50000"/>
                            </a:schemeClr>
                          </a:solidFill>
                        </a:rPr>
                        <a:t>Usability: Including noise, speed of warm up/cool down. </a:t>
                      </a:r>
                    </a:p>
                    <a:p>
                      <a:pPr>
                        <a:lnSpc>
                          <a:spcPct val="120000"/>
                        </a:lnSpc>
                        <a:spcBef>
                          <a:spcPts val="0"/>
                        </a:spcBef>
                      </a:pPr>
                      <a:r>
                        <a:rPr lang="en-GB" sz="1550" dirty="0" smtClean="0">
                          <a:solidFill>
                            <a:schemeClr val="bg2">
                              <a:lumMod val="50000"/>
                            </a:schemeClr>
                          </a:solidFill>
                        </a:rPr>
                        <a:t>Controllability </a:t>
                      </a:r>
                    </a:p>
                    <a:p>
                      <a:pPr>
                        <a:lnSpc>
                          <a:spcPct val="120000"/>
                        </a:lnSpc>
                        <a:spcBef>
                          <a:spcPts val="0"/>
                        </a:spcBef>
                      </a:pPr>
                      <a:r>
                        <a:rPr lang="en-GB" sz="1550" dirty="0" smtClean="0">
                          <a:solidFill>
                            <a:schemeClr val="bg2">
                              <a:lumMod val="50000"/>
                            </a:schemeClr>
                          </a:solidFill>
                        </a:rPr>
                        <a:t>Aesthetics (where relevant e.g. gas fires) </a:t>
                      </a:r>
                    </a:p>
                    <a:p>
                      <a:pPr>
                        <a:lnSpc>
                          <a:spcPct val="120000"/>
                        </a:lnSpc>
                        <a:spcBef>
                          <a:spcPts val="0"/>
                        </a:spcBef>
                      </a:pPr>
                      <a:r>
                        <a:rPr lang="en-GB" sz="1550" dirty="0" smtClean="0">
                          <a:solidFill>
                            <a:schemeClr val="bg2">
                              <a:lumMod val="50000"/>
                            </a:schemeClr>
                          </a:solidFill>
                        </a:rPr>
                        <a:t>Other constraints </a:t>
                      </a:r>
                      <a:endParaRPr lang="en-GB" sz="1550" dirty="0">
                        <a:solidFill>
                          <a:schemeClr val="bg2">
                            <a:lumMod val="50000"/>
                          </a:schemeClr>
                        </a:solidFill>
                      </a:endParaRPr>
                    </a:p>
                  </a:txBody>
                  <a:tcPr/>
                </a:tc>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550" b="1" u="none" kern="1200" dirty="0" smtClean="0">
                          <a:solidFill>
                            <a:schemeClr val="bg2">
                              <a:lumMod val="50000"/>
                            </a:schemeClr>
                          </a:solidFill>
                          <a:effectLst/>
                          <a:latin typeface="+mn-lt"/>
                          <a:ea typeface="+mn-ea"/>
                          <a:cs typeface="+mn-cs"/>
                        </a:rPr>
                        <a:t>Technical Feasibility: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kern="1200" dirty="0" smtClean="0">
                          <a:solidFill>
                            <a:schemeClr val="bg2">
                              <a:lumMod val="50000"/>
                            </a:schemeClr>
                          </a:solidFill>
                          <a:effectLst/>
                          <a:latin typeface="+mn-lt"/>
                          <a:ea typeface="+mn-ea"/>
                          <a:cs typeface="+mn-cs"/>
                        </a:rPr>
                        <a:t>Is it technically feasible to develop and produce each appliance variation? </a:t>
                      </a:r>
                      <a:endParaRPr lang="en-GB" sz="1550" dirty="0">
                        <a:solidFill>
                          <a:schemeClr val="bg2">
                            <a:lumMod val="50000"/>
                          </a:schemeClr>
                        </a:solidFill>
                      </a:endParaRPr>
                    </a:p>
                  </a:txBody>
                  <a:tcPr/>
                </a:tc>
              </a:tr>
            </a:tbl>
          </a:graphicData>
        </a:graphic>
      </p:graphicFrame>
      <p:sp>
        <p:nvSpPr>
          <p:cNvPr id="5" name="Slide Number Placeholder 4"/>
          <p:cNvSpPr>
            <a:spLocks noGrp="1"/>
          </p:cNvSpPr>
          <p:nvPr>
            <p:ph type="sldNum" sz="quarter" idx="12"/>
          </p:nvPr>
        </p:nvSpPr>
        <p:spPr/>
        <p:txBody>
          <a:bodyPr/>
          <a:lstStyle/>
          <a:p>
            <a:fld id="{7354CB0E-1A92-43D2-B5ED-FE98F63B0344}" type="slidenum">
              <a:rPr lang="en-GB" smtClean="0"/>
              <a:t>11</a:t>
            </a:fld>
            <a:endParaRPr lang="en-GB" dirty="0"/>
          </a:p>
        </p:txBody>
      </p:sp>
    </p:spTree>
    <p:extLst>
      <p:ext uri="{BB962C8B-B14F-4D97-AF65-F5344CB8AC3E}">
        <p14:creationId xmlns:p14="http://schemas.microsoft.com/office/powerpoint/2010/main" val="13549400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3474352922"/>
              </p:ext>
            </p:extLst>
          </p:nvPr>
        </p:nvGraphicFramePr>
        <p:xfrm>
          <a:off x="251520" y="836712"/>
          <a:ext cx="8712968" cy="5262880"/>
        </p:xfrm>
        <a:graphic>
          <a:graphicData uri="http://schemas.openxmlformats.org/drawingml/2006/table">
            <a:tbl>
              <a:tblPr firstRow="1" bandRow="1">
                <a:tableStyleId>{5C22544A-7EE6-4342-B048-85BDC9FD1C3A}</a:tableStyleId>
              </a:tblPr>
              <a:tblGrid>
                <a:gridCol w="8712968"/>
              </a:tblGrid>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000" dirty="0" smtClean="0"/>
                        <a:t>Outputs: Final written report cont’d</a:t>
                      </a: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b="1" i="0" u="none" strike="noStrike" kern="1200" baseline="0" dirty="0" smtClean="0">
                          <a:solidFill>
                            <a:schemeClr val="dk1"/>
                          </a:solidFill>
                          <a:latin typeface="+mn-lt"/>
                          <a:ea typeface="+mn-ea"/>
                          <a:cs typeface="+mn-cs"/>
                        </a:rPr>
                        <a:t>Sensitivity analysis </a:t>
                      </a:r>
                      <a:endParaRPr lang="en-GB" sz="1800" b="1"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b="0" i="0" u="none" strike="noStrike" kern="1200" baseline="0" dirty="0" smtClean="0">
                          <a:solidFill>
                            <a:schemeClr val="dk1"/>
                          </a:solidFill>
                          <a:latin typeface="+mn-lt"/>
                          <a:ea typeface="+mn-ea"/>
                          <a:cs typeface="+mn-cs"/>
                        </a:rPr>
                        <a:t>Sets out trade-offs and how the above outputs might change as a result of innovation, scale of production, ramp up speed and any other relevant factors. </a:t>
                      </a:r>
                      <a:endParaRPr lang="en-GB" sz="1800"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b="1" i="0" u="none" strike="noStrike" kern="1200" baseline="0" dirty="0" smtClean="0">
                          <a:solidFill>
                            <a:schemeClr val="dk1"/>
                          </a:solidFill>
                          <a:latin typeface="+mn-lt"/>
                          <a:ea typeface="+mn-ea"/>
                          <a:cs typeface="+mn-cs"/>
                        </a:rPr>
                        <a:t>Log of barriers and constraints associated with each appliance variation </a:t>
                      </a:r>
                      <a:endParaRPr lang="en-GB" sz="1800"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b="0" i="0" u="none" strike="noStrike" kern="1200" baseline="0" dirty="0" smtClean="0">
                          <a:solidFill>
                            <a:schemeClr val="dk1"/>
                          </a:solidFill>
                          <a:latin typeface="+mn-lt"/>
                          <a:ea typeface="+mn-ea"/>
                          <a:cs typeface="+mn-cs"/>
                        </a:rPr>
                        <a:t>Description of any barriers and constraints associated with each appliance variation, their significance, criteria used to assess them and recommendations for addressing them. </a:t>
                      </a:r>
                      <a:endParaRPr lang="en-GB" sz="1800"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b="1" i="0" u="none" strike="noStrike" kern="1200" baseline="0" dirty="0" smtClean="0">
                          <a:solidFill>
                            <a:schemeClr val="dk1"/>
                          </a:solidFill>
                          <a:latin typeface="+mn-lt"/>
                          <a:ea typeface="+mn-ea"/>
                          <a:cs typeface="+mn-cs"/>
                        </a:rPr>
                        <a:t>Assessment of the preferred market conditions for appliance development</a:t>
                      </a: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b="0" i="0" u="none" strike="noStrike" kern="1200" baseline="0" dirty="0" smtClean="0">
                          <a:solidFill>
                            <a:schemeClr val="dk1"/>
                          </a:solidFill>
                          <a:latin typeface="+mn-lt"/>
                          <a:ea typeface="+mn-ea"/>
                          <a:cs typeface="+mn-cs"/>
                        </a:rPr>
                        <a:t>From appliance manufacturer’s point of view, what conditions/drivers would be important to enable the innovation, development and investment required to bring these appliance variations to market. Evidence should be provided. </a:t>
                      </a: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b="1" i="0" u="none" strike="noStrike" kern="1200" baseline="0" dirty="0" smtClean="0">
                          <a:solidFill>
                            <a:schemeClr val="bg2">
                              <a:lumMod val="50000"/>
                            </a:schemeClr>
                          </a:solidFill>
                          <a:latin typeface="+mn-lt"/>
                          <a:ea typeface="+mn-ea"/>
                          <a:cs typeface="+mn-cs"/>
                        </a:rPr>
                        <a:t>A log of key assumptions and data limitations </a:t>
                      </a:r>
                      <a:endParaRPr lang="en-GB" sz="1800" b="1" dirty="0">
                        <a:solidFill>
                          <a:schemeClr val="bg2">
                            <a:lumMod val="50000"/>
                          </a:schemeClr>
                        </a:solidFill>
                      </a:endParaRP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b="0" i="0" u="none" strike="noStrike" kern="1200" baseline="0" dirty="0" smtClean="0">
                          <a:solidFill>
                            <a:schemeClr val="dk1"/>
                          </a:solidFill>
                          <a:latin typeface="+mn-lt"/>
                          <a:ea typeface="+mn-ea"/>
                          <a:cs typeface="+mn-cs"/>
                        </a:rPr>
                        <a:t>To ensure that evidence can be used in confidence by officials, detailed assumptions must be logged, providing primary data sources, uncertainty ranges (where possible) and quality ratings for all assumptions. </a:t>
                      </a:r>
                      <a:endParaRPr lang="en-GB" sz="1800" dirty="0"/>
                    </a:p>
                  </a:txBody>
                  <a:tcPr/>
                </a:tc>
              </a:tr>
            </a:tbl>
          </a:graphicData>
        </a:graphic>
      </p:graphicFrame>
      <p:sp>
        <p:nvSpPr>
          <p:cNvPr id="5" name="Slide Number Placeholder 4"/>
          <p:cNvSpPr>
            <a:spLocks noGrp="1"/>
          </p:cNvSpPr>
          <p:nvPr>
            <p:ph type="sldNum" sz="quarter" idx="12"/>
          </p:nvPr>
        </p:nvSpPr>
        <p:spPr/>
        <p:txBody>
          <a:bodyPr/>
          <a:lstStyle/>
          <a:p>
            <a:fld id="{7354CB0E-1A92-43D2-B5ED-FE98F63B0344}" type="slidenum">
              <a:rPr lang="en-GB" smtClean="0"/>
              <a:t>12</a:t>
            </a:fld>
            <a:endParaRPr lang="en-GB" dirty="0"/>
          </a:p>
        </p:txBody>
      </p:sp>
    </p:spTree>
    <p:extLst>
      <p:ext uri="{BB962C8B-B14F-4D97-AF65-F5344CB8AC3E}">
        <p14:creationId xmlns:p14="http://schemas.microsoft.com/office/powerpoint/2010/main" val="31238877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620688"/>
            <a:ext cx="8353718" cy="709614"/>
          </a:xfrm>
        </p:spPr>
        <p:txBody>
          <a:bodyPr/>
          <a:lstStyle/>
          <a:p>
            <a:r>
              <a:rPr lang="en-GB" dirty="0" smtClean="0"/>
              <a:t>Methodology</a:t>
            </a:r>
            <a:endParaRPr lang="en-GB" dirty="0"/>
          </a:p>
        </p:txBody>
      </p:sp>
      <p:sp>
        <p:nvSpPr>
          <p:cNvPr id="3" name="Content Placeholder 2"/>
          <p:cNvSpPr>
            <a:spLocks noGrp="1"/>
          </p:cNvSpPr>
          <p:nvPr>
            <p:ph idx="1"/>
          </p:nvPr>
        </p:nvSpPr>
        <p:spPr>
          <a:xfrm>
            <a:off x="395536" y="1268760"/>
            <a:ext cx="8353718" cy="4351338"/>
          </a:xfrm>
        </p:spPr>
        <p:txBody>
          <a:bodyPr>
            <a:normAutofit/>
          </a:bodyPr>
          <a:lstStyle/>
          <a:p>
            <a:r>
              <a:rPr lang="en-GB" dirty="0"/>
              <a:t>Tenderers will be expected to set out the details of their preferred method(s) for assessing the </a:t>
            </a:r>
            <a:r>
              <a:rPr lang="en-GB" dirty="0" smtClean="0"/>
              <a:t>3 different hydrogen appliance </a:t>
            </a:r>
            <a:r>
              <a:rPr lang="en-GB" dirty="0"/>
              <a:t>variations </a:t>
            </a:r>
            <a:r>
              <a:rPr lang="en-GB" dirty="0" smtClean="0"/>
              <a:t>as part of their bid. </a:t>
            </a:r>
          </a:p>
          <a:p>
            <a:pPr marL="0" indent="0">
              <a:buNone/>
            </a:pPr>
            <a:r>
              <a:rPr lang="en-GB" dirty="0" smtClean="0"/>
              <a:t> </a:t>
            </a:r>
            <a:endParaRPr lang="en-GB" dirty="0"/>
          </a:p>
          <a:p>
            <a:r>
              <a:rPr lang="en-GB" dirty="0" smtClean="0"/>
              <a:t>The methodology proposed must make </a:t>
            </a:r>
            <a:r>
              <a:rPr lang="en-GB" dirty="0"/>
              <a:t>clear how contractors will deliver new robust </a:t>
            </a:r>
            <a:r>
              <a:rPr lang="en-GB" dirty="0" smtClean="0"/>
              <a:t>evidence, and add value to the evidence base. </a:t>
            </a:r>
          </a:p>
          <a:p>
            <a:pPr marL="0" indent="0">
              <a:buNone/>
            </a:pPr>
            <a:endParaRPr lang="en-GB" dirty="0" smtClean="0"/>
          </a:p>
          <a:p>
            <a:r>
              <a:rPr lang="en-GB" dirty="0" smtClean="0"/>
              <a:t>The methodology is expected to include innovative </a:t>
            </a:r>
            <a:r>
              <a:rPr lang="en-GB" dirty="0"/>
              <a:t>proposals to answer this </a:t>
            </a:r>
            <a:r>
              <a:rPr lang="en-GB" dirty="0" smtClean="0"/>
              <a:t>project’s </a:t>
            </a:r>
            <a:r>
              <a:rPr lang="en-GB" dirty="0"/>
              <a:t>key questions. </a:t>
            </a:r>
            <a:endParaRPr lang="en-GB" dirty="0" smtClean="0"/>
          </a:p>
          <a:p>
            <a:pPr marL="0" indent="0">
              <a:buNone/>
            </a:pPr>
            <a:endParaRPr lang="en-GB" dirty="0" smtClean="0"/>
          </a:p>
          <a:p>
            <a:r>
              <a:rPr lang="en-GB" dirty="0" smtClean="0"/>
              <a:t>Relevant </a:t>
            </a:r>
            <a:r>
              <a:rPr lang="en-GB" dirty="0"/>
              <a:t>existing evidence should be interrogated, critically analysed, evaluated and as appropriate used as a basis to build </a:t>
            </a:r>
            <a:r>
              <a:rPr lang="en-GB" dirty="0" smtClean="0"/>
              <a:t>on.</a:t>
            </a:r>
            <a:endParaRPr lang="en-GB" dirty="0">
              <a:solidFill>
                <a:srgbClr val="FF0000"/>
              </a:solidFill>
            </a:endParaRPr>
          </a:p>
          <a:p>
            <a:pPr marL="0" indent="0">
              <a:buNone/>
            </a:pPr>
            <a:r>
              <a:rPr lang="en-GB" dirty="0" smtClean="0"/>
              <a:t> </a:t>
            </a:r>
          </a:p>
          <a:p>
            <a:pPr marL="0" indent="0">
              <a:buNone/>
            </a:pPr>
            <a:endParaRPr lang="en-GB" dirty="0"/>
          </a:p>
          <a:p>
            <a:pPr marL="0" indent="0">
              <a:buNone/>
            </a:pPr>
            <a:endParaRPr lang="en-GB" dirty="0"/>
          </a:p>
          <a:p>
            <a:pPr marL="0" indent="0">
              <a:buNone/>
            </a:pPr>
            <a:endParaRPr lang="en-GB" dirty="0"/>
          </a:p>
          <a:p>
            <a:pPr marL="0" indent="0">
              <a:buNone/>
            </a:pPr>
            <a:endParaRPr lang="en-GB" dirty="0"/>
          </a:p>
        </p:txBody>
      </p:sp>
      <p:sp>
        <p:nvSpPr>
          <p:cNvPr id="5" name="Slide Number Placeholder 4"/>
          <p:cNvSpPr>
            <a:spLocks noGrp="1"/>
          </p:cNvSpPr>
          <p:nvPr>
            <p:ph type="sldNum" sz="quarter" idx="12"/>
          </p:nvPr>
        </p:nvSpPr>
        <p:spPr/>
        <p:txBody>
          <a:bodyPr/>
          <a:lstStyle/>
          <a:p>
            <a:fld id="{7354CB0E-1A92-43D2-B5ED-FE98F63B0344}" type="slidenum">
              <a:rPr lang="en-GB" smtClean="0"/>
              <a:t>13</a:t>
            </a:fld>
            <a:endParaRPr lang="en-GB" dirty="0"/>
          </a:p>
        </p:txBody>
      </p:sp>
    </p:spTree>
    <p:extLst>
      <p:ext uri="{BB962C8B-B14F-4D97-AF65-F5344CB8AC3E}">
        <p14:creationId xmlns:p14="http://schemas.microsoft.com/office/powerpoint/2010/main" val="38683319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620688"/>
            <a:ext cx="8353718" cy="709614"/>
          </a:xfrm>
        </p:spPr>
        <p:txBody>
          <a:bodyPr/>
          <a:lstStyle/>
          <a:p>
            <a:r>
              <a:rPr lang="en-GB" dirty="0" smtClean="0"/>
              <a:t>Key Challenges</a:t>
            </a:r>
            <a:endParaRPr lang="en-GB" dirty="0"/>
          </a:p>
        </p:txBody>
      </p:sp>
      <p:sp>
        <p:nvSpPr>
          <p:cNvPr id="3" name="Content Placeholder 2"/>
          <p:cNvSpPr>
            <a:spLocks noGrp="1"/>
          </p:cNvSpPr>
          <p:nvPr>
            <p:ph idx="1"/>
          </p:nvPr>
        </p:nvSpPr>
        <p:spPr>
          <a:xfrm>
            <a:off x="323528" y="1196752"/>
            <a:ext cx="8353718" cy="5184576"/>
          </a:xfrm>
        </p:spPr>
        <p:txBody>
          <a:bodyPr>
            <a:noAutofit/>
          </a:bodyPr>
          <a:lstStyle/>
          <a:p>
            <a:r>
              <a:rPr lang="en-GB" sz="1900" b="1" u="sng" dirty="0" smtClean="0">
                <a:solidFill>
                  <a:srgbClr val="FF0000"/>
                </a:solidFill>
              </a:rPr>
              <a:t>Added value</a:t>
            </a:r>
            <a:r>
              <a:rPr lang="en-GB" sz="1900" dirty="0" smtClean="0"/>
              <a:t>: It is critical that the methodology proposed makes clear how contractors will deliver new robust evidence and must make innovative proposals to answer this project’s key questions. Where applicable relevant existing evidence should be interrogated, critically analysed, evaluated and as appropriate used as a basis to build on. </a:t>
            </a:r>
          </a:p>
          <a:p>
            <a:r>
              <a:rPr lang="en-GB" sz="1900" b="1" dirty="0" smtClean="0"/>
              <a:t>Timing:</a:t>
            </a:r>
            <a:r>
              <a:rPr lang="en-GB" sz="1900" dirty="0" smtClean="0"/>
              <a:t> Contractors must have a clear project plan and detail how they will ensure prompt delivery to agreed standards. </a:t>
            </a:r>
          </a:p>
          <a:p>
            <a:r>
              <a:rPr lang="en-GB" sz="1900" b="1" dirty="0" smtClean="0"/>
              <a:t>Output quality: </a:t>
            </a:r>
            <a:r>
              <a:rPr lang="en-GB" sz="1900" dirty="0" smtClean="0"/>
              <a:t>Contractors will be required to provide their own quality assurance for this project in line with BEIS’s QA policy for evidence and analysis and will be required to include a QA plan. </a:t>
            </a:r>
          </a:p>
          <a:p>
            <a:r>
              <a:rPr lang="en-GB" sz="1900" b="1" dirty="0" smtClean="0"/>
              <a:t>Privacy:</a:t>
            </a:r>
            <a:r>
              <a:rPr lang="en-GB" sz="1900" dirty="0" smtClean="0"/>
              <a:t> Early stage technical development of appliances may be considered sensitive by organisations feeding into this project. Contractors should set out their strategy for gaining access to commercial data. Contractors must present anonymised data. </a:t>
            </a:r>
          </a:p>
          <a:p>
            <a:r>
              <a:rPr lang="en-GB" sz="1900" b="1" dirty="0" smtClean="0"/>
              <a:t>Proof of concept</a:t>
            </a:r>
            <a:r>
              <a:rPr lang="en-GB" sz="1900" dirty="0" smtClean="0"/>
              <a:t>: Given lack of market-ready products, contractors will need to provide a confidence assessment to support their conclusions.</a:t>
            </a:r>
            <a:endParaRPr lang="en-GB" sz="1900" dirty="0"/>
          </a:p>
        </p:txBody>
      </p:sp>
      <p:sp>
        <p:nvSpPr>
          <p:cNvPr id="5" name="Slide Number Placeholder 4"/>
          <p:cNvSpPr>
            <a:spLocks noGrp="1"/>
          </p:cNvSpPr>
          <p:nvPr>
            <p:ph type="sldNum" sz="quarter" idx="12"/>
          </p:nvPr>
        </p:nvSpPr>
        <p:spPr/>
        <p:txBody>
          <a:bodyPr/>
          <a:lstStyle/>
          <a:p>
            <a:fld id="{7354CB0E-1A92-43D2-B5ED-FE98F63B0344}" type="slidenum">
              <a:rPr lang="en-GB" smtClean="0"/>
              <a:t>14</a:t>
            </a:fld>
            <a:endParaRPr lang="en-GB" dirty="0"/>
          </a:p>
        </p:txBody>
      </p:sp>
    </p:spTree>
    <p:extLst>
      <p:ext uri="{BB962C8B-B14F-4D97-AF65-F5344CB8AC3E}">
        <p14:creationId xmlns:p14="http://schemas.microsoft.com/office/powerpoint/2010/main" val="12969978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692696"/>
            <a:ext cx="8353718" cy="709614"/>
          </a:xfrm>
        </p:spPr>
        <p:txBody>
          <a:bodyPr/>
          <a:lstStyle/>
          <a:p>
            <a:r>
              <a:rPr lang="en-GB" dirty="0" smtClean="0"/>
              <a:t>Skills and experience</a:t>
            </a:r>
            <a:endParaRPr lang="en-GB" dirty="0"/>
          </a:p>
        </p:txBody>
      </p:sp>
      <p:sp>
        <p:nvSpPr>
          <p:cNvPr id="3" name="Content Placeholder 2"/>
          <p:cNvSpPr>
            <a:spLocks noGrp="1"/>
          </p:cNvSpPr>
          <p:nvPr>
            <p:ph idx="1"/>
          </p:nvPr>
        </p:nvSpPr>
        <p:spPr>
          <a:xfrm>
            <a:off x="323528" y="1340768"/>
            <a:ext cx="8353718" cy="4351338"/>
          </a:xfrm>
        </p:spPr>
        <p:txBody>
          <a:bodyPr>
            <a:normAutofit/>
          </a:bodyPr>
          <a:lstStyle/>
          <a:p>
            <a:pPr marL="0" indent="0">
              <a:buNone/>
            </a:pPr>
            <a:r>
              <a:rPr lang="en-GB" dirty="0"/>
              <a:t>BEIS would like tenderers to demonstrate that you have access to and the experience and capabilities to undertake the project. These include but are not limited to: </a:t>
            </a:r>
          </a:p>
          <a:p>
            <a:pPr>
              <a:buFont typeface="Wingdings" panose="05000000000000000000" pitchFamily="2" charset="2"/>
              <a:buChar char="Ø"/>
            </a:pPr>
            <a:r>
              <a:rPr lang="en-GB" dirty="0" smtClean="0"/>
              <a:t>knowledge </a:t>
            </a:r>
            <a:r>
              <a:rPr lang="en-GB" dirty="0"/>
              <a:t>of gas appliance product development cycles, manufacture and hydrogen combustion </a:t>
            </a:r>
          </a:p>
          <a:p>
            <a:pPr>
              <a:buFont typeface="Wingdings" panose="05000000000000000000" pitchFamily="2" charset="2"/>
              <a:buChar char="Ø"/>
            </a:pPr>
            <a:r>
              <a:rPr lang="en-GB" dirty="0" smtClean="0"/>
              <a:t>well-developed </a:t>
            </a:r>
            <a:r>
              <a:rPr lang="en-GB" dirty="0"/>
              <a:t>links and contacts with gas appliance manufacturers across Europe. </a:t>
            </a:r>
            <a:endParaRPr lang="en-GB" dirty="0" smtClean="0"/>
          </a:p>
          <a:p>
            <a:pPr>
              <a:buFont typeface="Wingdings" panose="05000000000000000000" pitchFamily="2" charset="2"/>
              <a:buChar char="Ø"/>
            </a:pPr>
            <a:r>
              <a:rPr lang="en-GB" dirty="0" smtClean="0"/>
              <a:t>an </a:t>
            </a:r>
            <a:r>
              <a:rPr lang="en-GB" dirty="0"/>
              <a:t>ability to take an impartial view of the appliance variant concepts and use of hydrogen as an option for decarbonising heat. </a:t>
            </a:r>
            <a:endParaRPr lang="en-GB" dirty="0" smtClean="0"/>
          </a:p>
          <a:p>
            <a:pPr>
              <a:buFont typeface="Wingdings" panose="05000000000000000000" pitchFamily="2" charset="2"/>
              <a:buChar char="Ø"/>
            </a:pPr>
            <a:r>
              <a:rPr lang="en-GB" dirty="0" smtClean="0"/>
              <a:t>an </a:t>
            </a:r>
            <a:r>
              <a:rPr lang="en-GB" dirty="0"/>
              <a:t>ability to add engineering </a:t>
            </a:r>
            <a:r>
              <a:rPr lang="en-GB" dirty="0" smtClean="0"/>
              <a:t>value and </a:t>
            </a:r>
            <a:r>
              <a:rPr lang="en-GB" u="sng" dirty="0">
                <a:solidFill>
                  <a:srgbClr val="FF0000"/>
                </a:solidFill>
              </a:rPr>
              <a:t>critically analyse </a:t>
            </a:r>
            <a:r>
              <a:rPr lang="en-GB" dirty="0"/>
              <a:t>the existing evidence base. </a:t>
            </a:r>
          </a:p>
          <a:p>
            <a:endParaRPr lang="en-GB" dirty="0"/>
          </a:p>
          <a:p>
            <a:pPr marL="0" indent="0">
              <a:buNone/>
            </a:pPr>
            <a:endParaRPr lang="en-GB" dirty="0"/>
          </a:p>
        </p:txBody>
      </p:sp>
      <p:sp>
        <p:nvSpPr>
          <p:cNvPr id="5" name="Slide Number Placeholder 4"/>
          <p:cNvSpPr>
            <a:spLocks noGrp="1"/>
          </p:cNvSpPr>
          <p:nvPr>
            <p:ph type="sldNum" sz="quarter" idx="12"/>
          </p:nvPr>
        </p:nvSpPr>
        <p:spPr/>
        <p:txBody>
          <a:bodyPr/>
          <a:lstStyle/>
          <a:p>
            <a:fld id="{7354CB0E-1A92-43D2-B5ED-FE98F63B0344}" type="slidenum">
              <a:rPr lang="en-GB" smtClean="0"/>
              <a:t>15</a:t>
            </a:fld>
            <a:endParaRPr lang="en-GB" dirty="0"/>
          </a:p>
        </p:txBody>
      </p:sp>
    </p:spTree>
    <p:extLst>
      <p:ext uri="{BB962C8B-B14F-4D97-AF65-F5344CB8AC3E}">
        <p14:creationId xmlns:p14="http://schemas.microsoft.com/office/powerpoint/2010/main" val="21071771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548680"/>
            <a:ext cx="8353718" cy="709614"/>
          </a:xfrm>
        </p:spPr>
        <p:txBody>
          <a:bodyPr/>
          <a:lstStyle/>
          <a:p>
            <a:r>
              <a:rPr lang="en-GB" dirty="0" smtClean="0"/>
              <a:t>Conflicts of interest. </a:t>
            </a:r>
            <a:endParaRPr lang="en-GB" dirty="0"/>
          </a:p>
        </p:txBody>
      </p:sp>
      <p:sp>
        <p:nvSpPr>
          <p:cNvPr id="3" name="Content Placeholder 2"/>
          <p:cNvSpPr>
            <a:spLocks noGrp="1"/>
          </p:cNvSpPr>
          <p:nvPr>
            <p:ph idx="1"/>
          </p:nvPr>
        </p:nvSpPr>
        <p:spPr>
          <a:xfrm>
            <a:off x="323528" y="1196752"/>
            <a:ext cx="8353718" cy="5184576"/>
          </a:xfrm>
        </p:spPr>
        <p:txBody>
          <a:bodyPr>
            <a:noAutofit/>
          </a:bodyPr>
          <a:lstStyle/>
          <a:p>
            <a:r>
              <a:rPr lang="en-GB" dirty="0"/>
              <a:t>The Department’s standard terms and conditions of contract include reference to conflict of interest and require contractors to declare any potential conflict of interest to the Secretary of State. </a:t>
            </a:r>
            <a:endParaRPr lang="en-GB" dirty="0" smtClean="0"/>
          </a:p>
          <a:p>
            <a:r>
              <a:rPr lang="en-GB" dirty="0" smtClean="0"/>
              <a:t>For </a:t>
            </a:r>
            <a:r>
              <a:rPr lang="en-GB" dirty="0"/>
              <a:t>research and analysis, conflict of interest is defined as the presence of an interest or involvement of the contractor, subcontractor (or consortium member) which could affect the actual or perceived impartiality of the research or analysis. </a:t>
            </a:r>
            <a:endParaRPr lang="en-GB" dirty="0" smtClean="0"/>
          </a:p>
          <a:p>
            <a:r>
              <a:rPr lang="en-GB" dirty="0" smtClean="0"/>
              <a:t>Where bidders consider that a conflict of interest may be, or be perceived to be, an issue, the contractor or consortium should give </a:t>
            </a:r>
            <a:r>
              <a:rPr lang="en-GB" dirty="0"/>
              <a:t>a full account of the actions or processes that it will use to ensure that conflict of interest is </a:t>
            </a:r>
            <a:r>
              <a:rPr lang="en-GB" dirty="0" smtClean="0"/>
              <a:t>avoided as part of their bid. In </a:t>
            </a:r>
            <a:r>
              <a:rPr lang="en-GB" dirty="0"/>
              <a:t>any statement of mitigating actions, contractors are expected to outline how they propose to achieve a robust, impartial and credible approach to the research</a:t>
            </a:r>
            <a:r>
              <a:rPr lang="en-GB" dirty="0" smtClean="0"/>
              <a:t>.</a:t>
            </a:r>
          </a:p>
          <a:p>
            <a:r>
              <a:rPr lang="en-GB" dirty="0" smtClean="0"/>
              <a:t>Conflicts </a:t>
            </a:r>
            <a:r>
              <a:rPr lang="en-GB" dirty="0"/>
              <a:t>of interest is a pass/fail question in the evaluation. </a:t>
            </a:r>
          </a:p>
          <a:p>
            <a:r>
              <a:rPr lang="en-GB" dirty="0"/>
              <a:t>If suppliers have any questions about COI they should ask them in good time before submitting the bid, so that BEIS can consider and supply a response. </a:t>
            </a:r>
          </a:p>
          <a:p>
            <a:pPr marL="0" indent="0">
              <a:buNone/>
            </a:pPr>
            <a:endParaRPr lang="en-GB" dirty="0"/>
          </a:p>
        </p:txBody>
      </p:sp>
      <p:sp>
        <p:nvSpPr>
          <p:cNvPr id="5" name="Slide Number Placeholder 4"/>
          <p:cNvSpPr>
            <a:spLocks noGrp="1"/>
          </p:cNvSpPr>
          <p:nvPr>
            <p:ph type="sldNum" sz="quarter" idx="12"/>
          </p:nvPr>
        </p:nvSpPr>
        <p:spPr/>
        <p:txBody>
          <a:bodyPr/>
          <a:lstStyle/>
          <a:p>
            <a:fld id="{7354CB0E-1A92-43D2-B5ED-FE98F63B0344}" type="slidenum">
              <a:rPr lang="en-GB" smtClean="0"/>
              <a:t>16</a:t>
            </a:fld>
            <a:endParaRPr lang="en-GB" dirty="0"/>
          </a:p>
        </p:txBody>
      </p:sp>
    </p:spTree>
    <p:extLst>
      <p:ext uri="{BB962C8B-B14F-4D97-AF65-F5344CB8AC3E}">
        <p14:creationId xmlns:p14="http://schemas.microsoft.com/office/powerpoint/2010/main" val="9810763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764704"/>
            <a:ext cx="8353718" cy="709614"/>
          </a:xfrm>
        </p:spPr>
        <p:txBody>
          <a:bodyPr>
            <a:normAutofit fontScale="90000"/>
          </a:bodyPr>
          <a:lstStyle/>
          <a:p>
            <a:r>
              <a:rPr lang="en-GB" dirty="0" smtClean="0"/>
              <a:t>Indicative Timetable (dates subject to change)</a:t>
            </a:r>
            <a:endParaRPr lang="en-GB"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1844831"/>
              </p:ext>
            </p:extLst>
          </p:nvPr>
        </p:nvGraphicFramePr>
        <p:xfrm>
          <a:off x="179512" y="1556792"/>
          <a:ext cx="8478411" cy="4150360"/>
        </p:xfrm>
        <a:graphic>
          <a:graphicData uri="http://schemas.openxmlformats.org/drawingml/2006/table">
            <a:tbl>
              <a:tblPr firstRow="1" bandRow="1">
                <a:tableStyleId>{5C22544A-7EE6-4342-B048-85BDC9FD1C3A}</a:tableStyleId>
              </a:tblPr>
              <a:tblGrid>
                <a:gridCol w="2323702"/>
                <a:gridCol w="4733082"/>
                <a:gridCol w="1421627"/>
              </a:tblGrid>
              <a:tr h="370840">
                <a:tc>
                  <a:txBody>
                    <a:bodyPr/>
                    <a:lstStyle/>
                    <a:p>
                      <a:r>
                        <a:rPr lang="en-GB" sz="1600" dirty="0" smtClean="0"/>
                        <a:t>Reporting</a:t>
                      </a:r>
                      <a:r>
                        <a:rPr lang="en-GB" sz="1600" baseline="0" dirty="0" smtClean="0"/>
                        <a:t> points/deliverables</a:t>
                      </a:r>
                      <a:endParaRPr lang="en-GB" sz="1600" dirty="0"/>
                    </a:p>
                  </a:txBody>
                  <a:tcPr/>
                </a:tc>
                <a:tc>
                  <a:txBody>
                    <a:bodyPr/>
                    <a:lstStyle/>
                    <a:p>
                      <a:r>
                        <a:rPr lang="en-GB" sz="1600" dirty="0" smtClean="0"/>
                        <a:t>Detail</a:t>
                      </a:r>
                      <a:endParaRPr lang="en-GB"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600" dirty="0" smtClean="0"/>
                        <a:t>Due date</a:t>
                      </a:r>
                    </a:p>
                    <a:p>
                      <a:endParaRPr lang="en-GB" sz="1600"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b="0" i="0" u="none" strike="noStrike" kern="1200" baseline="0" dirty="0" smtClean="0">
                          <a:solidFill>
                            <a:schemeClr val="dk1"/>
                          </a:solidFill>
                          <a:latin typeface="+mn-lt"/>
                          <a:ea typeface="+mn-ea"/>
                          <a:cs typeface="+mn-cs"/>
                        </a:rPr>
                        <a:t>Contract commences 	</a:t>
                      </a:r>
                      <a:endParaRPr lang="en-GB"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b="0" i="0" u="none" strike="noStrike" kern="1200" baseline="0" dirty="0" smtClean="0">
                          <a:solidFill>
                            <a:schemeClr val="dk1"/>
                          </a:solidFill>
                          <a:latin typeface="+mn-lt"/>
                          <a:ea typeface="+mn-ea"/>
                          <a:cs typeface="+mn-cs"/>
                        </a:rPr>
                        <a:t>Work on the project begins </a:t>
                      </a:r>
                      <a:endParaRPr lang="en-GB" sz="1200" dirty="0"/>
                    </a:p>
                  </a:txBody>
                  <a:tcPr/>
                </a:tc>
                <a:tc>
                  <a:txBody>
                    <a:bodyPr/>
                    <a:lstStyle/>
                    <a:p>
                      <a:pPr fontAlgn="auto" hangingPunct="1">
                        <a:spcAft>
                          <a:spcPts val="0"/>
                        </a:spcAft>
                      </a:pPr>
                      <a:r>
                        <a:rPr lang="en-GB" sz="1200">
                          <a:effectLst/>
                          <a:latin typeface="Arial"/>
                          <a:ea typeface="Times New Roman"/>
                          <a:cs typeface="Arial"/>
                        </a:rPr>
                        <a:t>19</a:t>
                      </a:r>
                      <a:r>
                        <a:rPr lang="en-GB" sz="1200" baseline="30000">
                          <a:effectLst/>
                          <a:latin typeface="Arial"/>
                          <a:ea typeface="Times New Roman"/>
                          <a:cs typeface="Arial"/>
                        </a:rPr>
                        <a:t>th</a:t>
                      </a:r>
                      <a:r>
                        <a:rPr lang="en-GB" sz="1200">
                          <a:effectLst/>
                          <a:latin typeface="Arial"/>
                          <a:ea typeface="Times New Roman"/>
                          <a:cs typeface="Arial"/>
                        </a:rPr>
                        <a:t>  June 2017</a:t>
                      </a:r>
                      <a:endParaRPr lang="en-GB" sz="1100">
                        <a:effectLst/>
                        <a:latin typeface="Arial"/>
                        <a:ea typeface="Times New Roman"/>
                        <a:cs typeface="Mangal"/>
                      </a:endParaRPr>
                    </a:p>
                  </a:txBody>
                  <a:tcPr marL="68580" marR="68580" marT="0" marB="0"/>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b="0" i="0" u="none" strike="noStrike" kern="1200" baseline="0" dirty="0" smtClean="0">
                          <a:solidFill>
                            <a:schemeClr val="dk1"/>
                          </a:solidFill>
                          <a:latin typeface="+mn-lt"/>
                          <a:ea typeface="+mn-ea"/>
                          <a:cs typeface="+mn-cs"/>
                        </a:rPr>
                        <a:t>Introductory meeting with contractors/managers </a:t>
                      </a:r>
                      <a:endParaRPr lang="en-GB"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b="0" i="0" u="none" strike="noStrike" kern="1200" baseline="0" dirty="0" smtClean="0">
                          <a:solidFill>
                            <a:schemeClr val="dk1"/>
                          </a:solidFill>
                          <a:latin typeface="+mn-lt"/>
                          <a:ea typeface="+mn-ea"/>
                          <a:cs typeface="+mn-cs"/>
                        </a:rPr>
                        <a:t>For introductions and to aid with project initiation. 	</a:t>
                      </a:r>
                      <a:endParaRPr lang="en-GB" sz="1200" dirty="0"/>
                    </a:p>
                  </a:txBody>
                  <a:tcPr/>
                </a:tc>
                <a:tc>
                  <a:txBody>
                    <a:bodyPr/>
                    <a:lstStyle/>
                    <a:p>
                      <a:pPr fontAlgn="auto" hangingPunct="1">
                        <a:spcAft>
                          <a:spcPts val="0"/>
                        </a:spcAft>
                      </a:pPr>
                      <a:r>
                        <a:rPr lang="en-GB" sz="1200">
                          <a:effectLst/>
                          <a:latin typeface="Arial"/>
                          <a:ea typeface="Times New Roman"/>
                          <a:cs typeface="Arial"/>
                        </a:rPr>
                        <a:t>w/c 19</a:t>
                      </a:r>
                      <a:r>
                        <a:rPr lang="en-GB" sz="1200" baseline="30000">
                          <a:effectLst/>
                          <a:latin typeface="Arial"/>
                          <a:ea typeface="Times New Roman"/>
                          <a:cs typeface="Arial"/>
                        </a:rPr>
                        <a:t>th</a:t>
                      </a:r>
                      <a:r>
                        <a:rPr lang="en-GB" sz="1200">
                          <a:effectLst/>
                          <a:latin typeface="Arial"/>
                          <a:ea typeface="Times New Roman"/>
                          <a:cs typeface="Arial"/>
                        </a:rPr>
                        <a:t>  June 2017</a:t>
                      </a:r>
                      <a:endParaRPr lang="en-GB" sz="1100">
                        <a:effectLst/>
                        <a:latin typeface="Arial"/>
                        <a:ea typeface="Times New Roman"/>
                        <a:cs typeface="Mangal"/>
                      </a:endParaRPr>
                    </a:p>
                  </a:txBody>
                  <a:tcPr marL="68580" marR="68580" marT="0" marB="0"/>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b="0" i="0" u="none" strike="noStrike" kern="1200" baseline="0" dirty="0" smtClean="0">
                          <a:solidFill>
                            <a:schemeClr val="dk1"/>
                          </a:solidFill>
                          <a:latin typeface="+mn-lt"/>
                          <a:ea typeface="+mn-ea"/>
                          <a:cs typeface="+mn-cs"/>
                        </a:rPr>
                        <a:t>Weekly progress updates 	</a:t>
                      </a:r>
                      <a:endParaRPr lang="en-GB"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b="0" i="0" u="none" strike="noStrike" kern="1200" baseline="0" dirty="0" smtClean="0">
                          <a:solidFill>
                            <a:schemeClr val="dk1"/>
                          </a:solidFill>
                          <a:latin typeface="+mn-lt"/>
                          <a:ea typeface="+mn-ea"/>
                          <a:cs typeface="+mn-cs"/>
                        </a:rPr>
                        <a:t>Weekly emails from contractor to BEIS project manager detailing progress for the week, plus phone calls every 2 weeks. </a:t>
                      </a:r>
                      <a:endParaRPr lang="en-GB" sz="1200" dirty="0"/>
                    </a:p>
                  </a:txBody>
                  <a:tcPr/>
                </a:tc>
                <a:tc>
                  <a:txBody>
                    <a:bodyPr/>
                    <a:lstStyle/>
                    <a:p>
                      <a:pPr fontAlgn="auto" hangingPunct="1">
                        <a:spcAft>
                          <a:spcPts val="0"/>
                        </a:spcAft>
                      </a:pPr>
                      <a:r>
                        <a:rPr lang="en-GB" sz="1200">
                          <a:effectLst/>
                          <a:latin typeface="Arial"/>
                          <a:ea typeface="Times New Roman"/>
                          <a:cs typeface="Arial"/>
                        </a:rPr>
                        <a:t>Throughout the project</a:t>
                      </a:r>
                      <a:endParaRPr lang="en-GB" sz="1100">
                        <a:effectLst/>
                        <a:latin typeface="Arial"/>
                        <a:ea typeface="Times New Roman"/>
                        <a:cs typeface="Mangal"/>
                      </a:endParaRPr>
                    </a:p>
                  </a:txBody>
                  <a:tcPr marL="68580" marR="68580" marT="0" marB="0"/>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b="0" i="0" u="none" strike="noStrike" kern="1200" baseline="0" dirty="0" smtClean="0">
                          <a:solidFill>
                            <a:schemeClr val="dk1"/>
                          </a:solidFill>
                          <a:latin typeface="+mn-lt"/>
                          <a:ea typeface="+mn-ea"/>
                          <a:cs typeface="+mn-cs"/>
                        </a:rPr>
                        <a:t>Collation of technical evidence and 1st draft report complete. </a:t>
                      </a:r>
                      <a:endParaRPr lang="en-GB"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b="0" i="0" u="none" strike="noStrike" kern="1200" baseline="0" dirty="0" smtClean="0">
                          <a:solidFill>
                            <a:schemeClr val="dk1"/>
                          </a:solidFill>
                          <a:latin typeface="+mn-lt"/>
                          <a:ea typeface="+mn-ea"/>
                          <a:cs typeface="+mn-cs"/>
                        </a:rPr>
                        <a:t>All information and data required to meet the aims of this project has been gathered and pulled together into a draft report and quality assured by contractors. </a:t>
                      </a:r>
                      <a:endParaRPr lang="en-GB" sz="1200" dirty="0"/>
                    </a:p>
                  </a:txBody>
                  <a:tcPr/>
                </a:tc>
                <a:tc>
                  <a:txBody>
                    <a:bodyPr/>
                    <a:lstStyle/>
                    <a:p>
                      <a:pPr fontAlgn="auto" hangingPunct="1">
                        <a:spcAft>
                          <a:spcPts val="0"/>
                        </a:spcAft>
                      </a:pPr>
                      <a:r>
                        <a:rPr lang="en-GB" sz="1200">
                          <a:effectLst/>
                          <a:latin typeface="Arial"/>
                          <a:ea typeface="Times New Roman"/>
                          <a:cs typeface="Arial"/>
                        </a:rPr>
                        <a:t>25</a:t>
                      </a:r>
                      <a:r>
                        <a:rPr lang="en-GB" sz="1200" baseline="30000">
                          <a:effectLst/>
                          <a:latin typeface="Arial"/>
                          <a:ea typeface="Times New Roman"/>
                          <a:cs typeface="Arial"/>
                        </a:rPr>
                        <a:t>th</a:t>
                      </a:r>
                      <a:r>
                        <a:rPr lang="en-GB" sz="1200">
                          <a:effectLst/>
                          <a:latin typeface="Arial"/>
                          <a:ea typeface="Times New Roman"/>
                          <a:cs typeface="Arial"/>
                        </a:rPr>
                        <a:t> Aug 2017</a:t>
                      </a:r>
                      <a:endParaRPr lang="en-GB" sz="1100">
                        <a:effectLst/>
                        <a:latin typeface="Arial"/>
                        <a:ea typeface="Times New Roman"/>
                        <a:cs typeface="Mangal"/>
                      </a:endParaRPr>
                    </a:p>
                  </a:txBody>
                  <a:tcPr marL="68580" marR="68580" marT="0" marB="0"/>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b="0" i="0" u="none" strike="noStrike" kern="1200" baseline="0" dirty="0" smtClean="0">
                          <a:solidFill>
                            <a:schemeClr val="dk1"/>
                          </a:solidFill>
                          <a:latin typeface="+mn-lt"/>
                          <a:ea typeface="+mn-ea"/>
                          <a:cs typeface="+mn-cs"/>
                        </a:rPr>
                        <a:t>BEIS complete review of draft report and external QA review. </a:t>
                      </a:r>
                      <a:endParaRPr lang="en-GB"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b="0" i="0" u="none" strike="noStrike" kern="1200" baseline="0" dirty="0" smtClean="0">
                          <a:solidFill>
                            <a:schemeClr val="dk1"/>
                          </a:solidFill>
                          <a:latin typeface="+mn-lt"/>
                          <a:ea typeface="+mn-ea"/>
                          <a:cs typeface="+mn-cs"/>
                        </a:rPr>
                        <a:t>BEIS complete review of the draft report and, quality assure information and data and provide feedback to contractors. </a:t>
                      </a:r>
                      <a:endParaRPr lang="en-GB" sz="1200" dirty="0"/>
                    </a:p>
                  </a:txBody>
                  <a:tcPr/>
                </a:tc>
                <a:tc>
                  <a:txBody>
                    <a:bodyPr/>
                    <a:lstStyle/>
                    <a:p>
                      <a:pPr fontAlgn="auto" hangingPunct="1">
                        <a:spcAft>
                          <a:spcPts val="0"/>
                        </a:spcAft>
                      </a:pPr>
                      <a:r>
                        <a:rPr lang="en-GB" sz="1200">
                          <a:effectLst/>
                          <a:latin typeface="Arial"/>
                          <a:ea typeface="Times New Roman"/>
                          <a:cs typeface="Arial"/>
                        </a:rPr>
                        <a:t>10 working days from receipt of draft report.</a:t>
                      </a:r>
                      <a:endParaRPr lang="en-GB" sz="1100">
                        <a:effectLst/>
                        <a:latin typeface="Arial"/>
                        <a:ea typeface="Times New Roman"/>
                        <a:cs typeface="Mangal"/>
                      </a:endParaRPr>
                    </a:p>
                  </a:txBody>
                  <a:tcPr marL="68580" marR="68580" marT="0" marB="0"/>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b="0" i="0" u="none" strike="noStrike" kern="1200" baseline="0" dirty="0" smtClean="0">
                          <a:solidFill>
                            <a:schemeClr val="dk1"/>
                          </a:solidFill>
                          <a:latin typeface="+mn-lt"/>
                          <a:ea typeface="+mn-ea"/>
                          <a:cs typeface="+mn-cs"/>
                        </a:rPr>
                        <a:t>Final report and presentation </a:t>
                      </a:r>
                      <a:endParaRPr lang="en-GB"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b="0" i="0" u="none" strike="noStrike" kern="1200" baseline="0" dirty="0" smtClean="0">
                          <a:solidFill>
                            <a:schemeClr val="dk1"/>
                          </a:solidFill>
                          <a:latin typeface="+mn-lt"/>
                          <a:ea typeface="+mn-ea"/>
                          <a:cs typeface="+mn-cs"/>
                        </a:rPr>
                        <a:t>Final report updated in response to BEIS feedback, submitted and presented to BEIS together with anonymised raw data (and completed BEIS survey control form if applicable).</a:t>
                      </a:r>
                      <a:endParaRPr lang="en-GB" sz="1200" dirty="0"/>
                    </a:p>
                  </a:txBody>
                  <a:tcPr/>
                </a:tc>
                <a:tc>
                  <a:txBody>
                    <a:bodyPr/>
                    <a:lstStyle/>
                    <a:p>
                      <a:pPr fontAlgn="auto" hangingPunct="1">
                        <a:spcAft>
                          <a:spcPts val="0"/>
                        </a:spcAft>
                      </a:pPr>
                      <a:r>
                        <a:rPr lang="en-GB" sz="1200">
                          <a:effectLst/>
                          <a:latin typeface="Arial"/>
                          <a:ea typeface="Times New Roman"/>
                          <a:cs typeface="Arial"/>
                        </a:rPr>
                        <a:t>22</a:t>
                      </a:r>
                      <a:r>
                        <a:rPr lang="en-GB" sz="1200" baseline="30000">
                          <a:effectLst/>
                          <a:latin typeface="Arial"/>
                          <a:ea typeface="Times New Roman"/>
                          <a:cs typeface="Arial"/>
                        </a:rPr>
                        <a:t>nd</a:t>
                      </a:r>
                      <a:r>
                        <a:rPr lang="en-GB" sz="1200">
                          <a:effectLst/>
                          <a:latin typeface="Arial"/>
                          <a:ea typeface="Times New Roman"/>
                          <a:cs typeface="Arial"/>
                        </a:rPr>
                        <a:t> Sept 2017</a:t>
                      </a:r>
                      <a:endParaRPr lang="en-GB" sz="1100">
                        <a:effectLst/>
                        <a:latin typeface="Arial"/>
                        <a:ea typeface="Times New Roman"/>
                        <a:cs typeface="Mangal"/>
                      </a:endParaRPr>
                    </a:p>
                  </a:txBody>
                  <a:tcPr marL="68580" marR="68580" marT="0" marB="0"/>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b="0" i="0" u="none" strike="noStrike" kern="1200" baseline="0" dirty="0" smtClean="0">
                          <a:solidFill>
                            <a:schemeClr val="dk1"/>
                          </a:solidFill>
                          <a:latin typeface="+mn-lt"/>
                          <a:ea typeface="+mn-ea"/>
                          <a:cs typeface="+mn-cs"/>
                        </a:rPr>
                        <a:t>BEIS sign off </a:t>
                      </a:r>
                      <a:endParaRPr lang="en-GB"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b="0" i="0" u="none" strike="noStrike" kern="1200" baseline="0" dirty="0" smtClean="0">
                          <a:solidFill>
                            <a:schemeClr val="dk1"/>
                          </a:solidFill>
                          <a:latin typeface="+mn-lt"/>
                          <a:ea typeface="+mn-ea"/>
                          <a:cs typeface="+mn-cs"/>
                        </a:rPr>
                        <a:t>BEIS conduct a final review and sign off of the report, assuming it meets the required standards. </a:t>
                      </a:r>
                      <a:endParaRPr lang="en-GB" sz="1200" dirty="0"/>
                    </a:p>
                  </a:txBody>
                  <a:tcPr/>
                </a:tc>
                <a:tc>
                  <a:txBody>
                    <a:bodyPr/>
                    <a:lstStyle/>
                    <a:p>
                      <a:pPr fontAlgn="auto" hangingPunct="1">
                        <a:spcAft>
                          <a:spcPts val="0"/>
                        </a:spcAft>
                      </a:pPr>
                      <a:r>
                        <a:rPr lang="en-GB" sz="1200" dirty="0">
                          <a:effectLst/>
                          <a:latin typeface="Arial"/>
                          <a:ea typeface="Times New Roman"/>
                          <a:cs typeface="Arial"/>
                        </a:rPr>
                        <a:t>6</a:t>
                      </a:r>
                      <a:r>
                        <a:rPr lang="en-GB" sz="1200" baseline="30000" dirty="0">
                          <a:effectLst/>
                          <a:latin typeface="Arial"/>
                          <a:ea typeface="Times New Roman"/>
                          <a:cs typeface="Arial"/>
                        </a:rPr>
                        <a:t>th</a:t>
                      </a:r>
                      <a:r>
                        <a:rPr lang="en-GB" sz="1200" dirty="0">
                          <a:effectLst/>
                          <a:latin typeface="Arial"/>
                          <a:ea typeface="Times New Roman"/>
                          <a:cs typeface="Arial"/>
                        </a:rPr>
                        <a:t> Oct 2017 </a:t>
                      </a:r>
                      <a:endParaRPr lang="en-GB" sz="1100" dirty="0">
                        <a:effectLst/>
                        <a:latin typeface="Arial"/>
                        <a:ea typeface="Times New Roman"/>
                        <a:cs typeface="Mangal"/>
                      </a:endParaRPr>
                    </a:p>
                  </a:txBody>
                  <a:tcPr marL="68580" marR="68580" marT="0" marB="0"/>
                </a:tc>
              </a:tr>
            </a:tbl>
          </a:graphicData>
        </a:graphic>
      </p:graphicFrame>
      <p:sp>
        <p:nvSpPr>
          <p:cNvPr id="5" name="Slide Number Placeholder 4"/>
          <p:cNvSpPr>
            <a:spLocks noGrp="1"/>
          </p:cNvSpPr>
          <p:nvPr>
            <p:ph type="sldNum" sz="quarter" idx="12"/>
          </p:nvPr>
        </p:nvSpPr>
        <p:spPr/>
        <p:txBody>
          <a:bodyPr/>
          <a:lstStyle/>
          <a:p>
            <a:fld id="{7354CB0E-1A92-43D2-B5ED-FE98F63B0344}" type="slidenum">
              <a:rPr lang="en-GB" smtClean="0"/>
              <a:t>17</a:t>
            </a:fld>
            <a:endParaRPr lang="en-GB" dirty="0"/>
          </a:p>
        </p:txBody>
      </p:sp>
    </p:spTree>
    <p:extLst>
      <p:ext uri="{BB962C8B-B14F-4D97-AF65-F5344CB8AC3E}">
        <p14:creationId xmlns:p14="http://schemas.microsoft.com/office/powerpoint/2010/main" val="4318064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lgn="ctr">
              <a:spcBef>
                <a:spcPts val="1000"/>
              </a:spcBef>
            </a:pPr>
            <a:r>
              <a:rPr lang="en-GB" sz="2800" dirty="0"/>
              <a:t>Procurement of </a:t>
            </a:r>
            <a:r>
              <a:rPr lang="en-GB" sz="2800" dirty="0" smtClean="0"/>
              <a:t>the</a:t>
            </a:r>
            <a:br>
              <a:rPr lang="en-GB" sz="2800" dirty="0" smtClean="0"/>
            </a:br>
            <a:r>
              <a:rPr lang="en-GB" sz="2800" dirty="0" smtClean="0"/>
              <a:t> </a:t>
            </a:r>
            <a:r>
              <a:rPr lang="en-GB" sz="2800" cap="none" dirty="0">
                <a:solidFill>
                  <a:srgbClr val="00447C"/>
                </a:solidFill>
                <a:ea typeface="+mn-ea"/>
              </a:rPr>
              <a:t>Appraising different approaches to providing hydrogen appliances in UK homes </a:t>
            </a:r>
            <a:br>
              <a:rPr lang="en-GB" sz="2800" cap="none" dirty="0">
                <a:solidFill>
                  <a:srgbClr val="00447C"/>
                </a:solidFill>
                <a:ea typeface="+mn-ea"/>
              </a:rPr>
            </a:br>
            <a:r>
              <a:rPr lang="en-GB" sz="2800" dirty="0" smtClean="0"/>
              <a:t>contract</a:t>
            </a:r>
            <a:endParaRPr lang="en-GB" sz="2800" dirty="0"/>
          </a:p>
        </p:txBody>
      </p:sp>
      <p:sp>
        <p:nvSpPr>
          <p:cNvPr id="3" name="TextBox 2"/>
          <p:cNvSpPr txBox="1"/>
          <p:nvPr/>
        </p:nvSpPr>
        <p:spPr>
          <a:xfrm>
            <a:off x="683568" y="3501008"/>
            <a:ext cx="7344816" cy="369332"/>
          </a:xfrm>
          <a:prstGeom prst="rect">
            <a:avLst/>
          </a:prstGeom>
          <a:noFill/>
        </p:spPr>
        <p:txBody>
          <a:bodyPr wrap="square" rtlCol="0">
            <a:spAutoFit/>
          </a:bodyPr>
          <a:lstStyle/>
          <a:p>
            <a:r>
              <a:rPr lang="en-GB" dirty="0" smtClean="0"/>
              <a:t>Julie-Anne De Thomasis, BEIS</a:t>
            </a:r>
            <a:endParaRPr lang="en-GB" dirty="0"/>
          </a:p>
        </p:txBody>
      </p:sp>
    </p:spTree>
    <p:extLst>
      <p:ext uri="{BB962C8B-B14F-4D97-AF65-F5344CB8AC3E}">
        <p14:creationId xmlns:p14="http://schemas.microsoft.com/office/powerpoint/2010/main" val="314385423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783020409"/>
              </p:ext>
            </p:extLst>
          </p:nvPr>
        </p:nvGraphicFramePr>
        <p:xfrm>
          <a:off x="435556" y="1412777"/>
          <a:ext cx="8230596" cy="4158314"/>
        </p:xfrm>
        <a:graphic>
          <a:graphicData uri="http://schemas.openxmlformats.org/drawingml/2006/table">
            <a:tbl>
              <a:tblPr firstRow="1" firstCol="1" bandRow="1">
                <a:tableStyleId>{5C22544A-7EE6-4342-B048-85BDC9FD1C3A}</a:tableStyleId>
              </a:tblPr>
              <a:tblGrid>
                <a:gridCol w="3190036"/>
                <a:gridCol w="5040560"/>
              </a:tblGrid>
              <a:tr h="579074">
                <a:tc>
                  <a:txBody>
                    <a:bodyPr/>
                    <a:lstStyle/>
                    <a:p>
                      <a:pPr algn="just">
                        <a:lnSpc>
                          <a:spcPct val="120000"/>
                        </a:lnSpc>
                        <a:spcAft>
                          <a:spcPts val="1000"/>
                        </a:spcAft>
                      </a:pPr>
                      <a:r>
                        <a:rPr lang="en-GB" sz="1400" dirty="0" smtClean="0">
                          <a:effectLst/>
                        </a:rPr>
                        <a:t>Proposed Tender Timeline</a:t>
                      </a:r>
                      <a:endParaRPr lang="en-GB" sz="1400" dirty="0">
                        <a:effectLst/>
                        <a:latin typeface="Arial"/>
                        <a:ea typeface="Calibri"/>
                      </a:endParaRPr>
                    </a:p>
                  </a:txBody>
                  <a:tcPr marL="64546" marR="64546" marT="0" marB="0"/>
                </a:tc>
                <a:tc>
                  <a:txBody>
                    <a:bodyPr/>
                    <a:lstStyle/>
                    <a:p>
                      <a:pPr marL="0" marR="0" indent="0" algn="just" defTabSz="914400" rtl="0" eaLnBrk="1" fontAlgn="auto" latinLnBrk="0" hangingPunct="1">
                        <a:lnSpc>
                          <a:spcPct val="120000"/>
                        </a:lnSpc>
                        <a:spcBef>
                          <a:spcPts val="0"/>
                        </a:spcBef>
                        <a:spcAft>
                          <a:spcPts val="1000"/>
                        </a:spcAft>
                        <a:buClrTx/>
                        <a:buSzTx/>
                        <a:buFontTx/>
                        <a:buNone/>
                        <a:tabLst/>
                        <a:defRPr/>
                      </a:pPr>
                      <a:r>
                        <a:rPr lang="en-GB" sz="1400" dirty="0" smtClean="0">
                          <a:effectLst/>
                        </a:rPr>
                        <a:t>Indicative Dates (may be subject to change)</a:t>
                      </a:r>
                      <a:endParaRPr lang="en-GB" sz="1400" dirty="0" smtClean="0">
                        <a:effectLst/>
                        <a:latin typeface="+mn-lt"/>
                        <a:ea typeface="Calibri"/>
                      </a:endParaRPr>
                    </a:p>
                    <a:p>
                      <a:pPr algn="just">
                        <a:lnSpc>
                          <a:spcPct val="120000"/>
                        </a:lnSpc>
                        <a:spcAft>
                          <a:spcPts val="1000"/>
                        </a:spcAft>
                      </a:pPr>
                      <a:endParaRPr lang="en-GB" sz="1400" dirty="0">
                        <a:effectLst/>
                        <a:latin typeface="Arial"/>
                        <a:ea typeface="Calibri"/>
                      </a:endParaRPr>
                    </a:p>
                  </a:txBody>
                  <a:tcPr marL="64546" marR="64546" marT="0" marB="0"/>
                </a:tc>
              </a:tr>
              <a:tr h="459591">
                <a:tc>
                  <a:txBody>
                    <a:bodyPr/>
                    <a:lstStyle/>
                    <a:p>
                      <a:pPr algn="just">
                        <a:lnSpc>
                          <a:spcPct val="120000"/>
                        </a:lnSpc>
                        <a:spcAft>
                          <a:spcPts val="0"/>
                        </a:spcAft>
                      </a:pPr>
                      <a:r>
                        <a:rPr lang="en-GB" sz="1400" dirty="0">
                          <a:effectLst/>
                        </a:rPr>
                        <a:t>Advert and full invitation to tender issued</a:t>
                      </a:r>
                      <a:endParaRPr lang="en-GB" sz="1400" dirty="0">
                        <a:effectLst/>
                        <a:latin typeface="Arial"/>
                        <a:ea typeface="Calibri"/>
                      </a:endParaRPr>
                    </a:p>
                  </a:txBody>
                  <a:tcPr marL="64546" marR="64546" marT="0" marB="0"/>
                </a:tc>
                <a:tc>
                  <a:txBody>
                    <a:bodyPr/>
                    <a:lstStyle/>
                    <a:p>
                      <a:pPr hangingPunct="0">
                        <a:spcAft>
                          <a:spcPts val="0"/>
                        </a:spcAft>
                      </a:pPr>
                      <a:r>
                        <a:rPr lang="en-GB" sz="1400">
                          <a:effectLst/>
                          <a:latin typeface="+mn-lt"/>
                          <a:ea typeface="Times New Roman"/>
                          <a:cs typeface="Arial"/>
                        </a:rPr>
                        <a:t>21</a:t>
                      </a:r>
                      <a:r>
                        <a:rPr lang="en-GB" sz="1400" baseline="30000">
                          <a:effectLst/>
                          <a:latin typeface="+mn-lt"/>
                          <a:ea typeface="Times New Roman"/>
                          <a:cs typeface="Arial"/>
                        </a:rPr>
                        <a:t>st</a:t>
                      </a:r>
                      <a:r>
                        <a:rPr lang="en-GB" sz="1400">
                          <a:effectLst/>
                          <a:latin typeface="+mn-lt"/>
                          <a:ea typeface="Times New Roman"/>
                          <a:cs typeface="Arial"/>
                        </a:rPr>
                        <a:t> April 2017</a:t>
                      </a:r>
                      <a:endParaRPr lang="en-GB" sz="1400">
                        <a:effectLst/>
                        <a:latin typeface="+mn-lt"/>
                        <a:ea typeface="Times New Roman"/>
                        <a:cs typeface="Mangal"/>
                      </a:endParaRPr>
                    </a:p>
                  </a:txBody>
                  <a:tcPr marL="68580" marR="68580" marT="0" marB="0"/>
                </a:tc>
              </a:tr>
              <a:tr h="459591">
                <a:tc>
                  <a:txBody>
                    <a:bodyPr/>
                    <a:lstStyle/>
                    <a:p>
                      <a:pPr algn="just">
                        <a:lnSpc>
                          <a:spcPct val="120000"/>
                        </a:lnSpc>
                        <a:spcAft>
                          <a:spcPts val="0"/>
                        </a:spcAft>
                      </a:pPr>
                      <a:r>
                        <a:rPr lang="en-GB" sz="1400" dirty="0">
                          <a:effectLst/>
                        </a:rPr>
                        <a:t>Deadline for questions relating to the tender</a:t>
                      </a:r>
                      <a:endParaRPr lang="en-GB" sz="1400" dirty="0">
                        <a:effectLst/>
                        <a:latin typeface="Arial"/>
                        <a:ea typeface="Calibri"/>
                      </a:endParaRPr>
                    </a:p>
                  </a:txBody>
                  <a:tcPr marL="64546" marR="64546" marT="0" marB="0"/>
                </a:tc>
                <a:tc>
                  <a:txBody>
                    <a:bodyPr/>
                    <a:lstStyle/>
                    <a:p>
                      <a:pPr hangingPunct="0">
                        <a:spcAft>
                          <a:spcPts val="0"/>
                        </a:spcAft>
                      </a:pPr>
                      <a:r>
                        <a:rPr lang="en-GB" sz="1400">
                          <a:effectLst/>
                          <a:latin typeface="+mn-lt"/>
                          <a:ea typeface="Times New Roman"/>
                          <a:cs typeface="Arial"/>
                        </a:rPr>
                        <a:t>3</a:t>
                      </a:r>
                      <a:r>
                        <a:rPr lang="en-GB" sz="1400" baseline="30000">
                          <a:effectLst/>
                          <a:latin typeface="+mn-lt"/>
                          <a:ea typeface="Times New Roman"/>
                          <a:cs typeface="Arial"/>
                        </a:rPr>
                        <a:t>rd</a:t>
                      </a:r>
                      <a:r>
                        <a:rPr lang="en-GB" sz="1400">
                          <a:effectLst/>
                          <a:latin typeface="+mn-lt"/>
                          <a:ea typeface="Times New Roman"/>
                          <a:cs typeface="Arial"/>
                        </a:rPr>
                        <a:t>  May 2017</a:t>
                      </a:r>
                      <a:endParaRPr lang="en-GB" sz="1400">
                        <a:effectLst/>
                        <a:latin typeface="+mn-lt"/>
                        <a:ea typeface="Times New Roman"/>
                        <a:cs typeface="Mangal"/>
                      </a:endParaRPr>
                    </a:p>
                  </a:txBody>
                  <a:tcPr marL="68580" marR="68580" marT="0" marB="0"/>
                </a:tc>
              </a:tr>
              <a:tr h="311563">
                <a:tc>
                  <a:txBody>
                    <a:bodyPr/>
                    <a:lstStyle/>
                    <a:p>
                      <a:pPr algn="just">
                        <a:lnSpc>
                          <a:spcPct val="120000"/>
                        </a:lnSpc>
                        <a:spcAft>
                          <a:spcPts val="0"/>
                        </a:spcAft>
                      </a:pPr>
                      <a:r>
                        <a:rPr lang="en-GB" sz="1400" dirty="0">
                          <a:effectLst/>
                        </a:rPr>
                        <a:t>Responses to questions published </a:t>
                      </a:r>
                      <a:endParaRPr lang="en-GB" sz="1400" dirty="0">
                        <a:effectLst/>
                        <a:latin typeface="Arial"/>
                        <a:ea typeface="Calibri"/>
                      </a:endParaRPr>
                    </a:p>
                  </a:txBody>
                  <a:tcPr marL="64546" marR="64546" marT="0" marB="0"/>
                </a:tc>
                <a:tc>
                  <a:txBody>
                    <a:bodyPr/>
                    <a:lstStyle/>
                    <a:p>
                      <a:pPr hangingPunct="0">
                        <a:spcAft>
                          <a:spcPts val="0"/>
                        </a:spcAft>
                      </a:pPr>
                      <a:r>
                        <a:rPr lang="en-GB" sz="1400">
                          <a:effectLst/>
                          <a:latin typeface="+mn-lt"/>
                          <a:ea typeface="Times New Roman"/>
                          <a:cs typeface="Arial"/>
                        </a:rPr>
                        <a:t>9</a:t>
                      </a:r>
                      <a:r>
                        <a:rPr lang="en-GB" sz="1400" baseline="30000">
                          <a:effectLst/>
                          <a:latin typeface="+mn-lt"/>
                          <a:ea typeface="Times New Roman"/>
                          <a:cs typeface="Arial"/>
                        </a:rPr>
                        <a:t>th</a:t>
                      </a:r>
                      <a:r>
                        <a:rPr lang="en-GB" sz="1400">
                          <a:effectLst/>
                          <a:latin typeface="+mn-lt"/>
                          <a:ea typeface="Times New Roman"/>
                          <a:cs typeface="Arial"/>
                        </a:rPr>
                        <a:t>  May 2017</a:t>
                      </a:r>
                      <a:endParaRPr lang="en-GB" sz="1400">
                        <a:effectLst/>
                        <a:latin typeface="+mn-lt"/>
                        <a:ea typeface="Times New Roman"/>
                        <a:cs typeface="Mangal"/>
                      </a:endParaRPr>
                    </a:p>
                  </a:txBody>
                  <a:tcPr marL="68580" marR="68580" marT="0" marB="0"/>
                </a:tc>
              </a:tr>
              <a:tr h="285585">
                <a:tc>
                  <a:txBody>
                    <a:bodyPr/>
                    <a:lstStyle/>
                    <a:p>
                      <a:pPr algn="just">
                        <a:lnSpc>
                          <a:spcPct val="120000"/>
                        </a:lnSpc>
                        <a:spcAft>
                          <a:spcPts val="0"/>
                        </a:spcAft>
                      </a:pPr>
                      <a:r>
                        <a:rPr lang="en-GB" sz="1400" dirty="0">
                          <a:effectLst/>
                        </a:rPr>
                        <a:t>Deadline for receipt of tender</a:t>
                      </a:r>
                      <a:endParaRPr lang="en-GB" sz="1400" dirty="0">
                        <a:effectLst/>
                        <a:latin typeface="Arial"/>
                        <a:ea typeface="Calibri"/>
                      </a:endParaRPr>
                    </a:p>
                  </a:txBody>
                  <a:tcPr marL="64546" marR="64546" marT="0" marB="0"/>
                </a:tc>
                <a:tc>
                  <a:txBody>
                    <a:bodyPr/>
                    <a:lstStyle/>
                    <a:p>
                      <a:pPr hangingPunct="0">
                        <a:spcAft>
                          <a:spcPts val="0"/>
                        </a:spcAft>
                      </a:pPr>
                      <a:r>
                        <a:rPr lang="en-GB" sz="1400">
                          <a:effectLst/>
                          <a:latin typeface="+mn-lt"/>
                          <a:ea typeface="Times New Roman"/>
                          <a:cs typeface="Arial"/>
                        </a:rPr>
                        <a:t>11:00 Mon 22</a:t>
                      </a:r>
                      <a:r>
                        <a:rPr lang="en-GB" sz="1400" baseline="30000">
                          <a:effectLst/>
                          <a:latin typeface="+mn-lt"/>
                          <a:ea typeface="Times New Roman"/>
                          <a:cs typeface="Arial"/>
                        </a:rPr>
                        <a:t>nd</a:t>
                      </a:r>
                      <a:r>
                        <a:rPr lang="en-GB" sz="1400">
                          <a:effectLst/>
                          <a:latin typeface="+mn-lt"/>
                          <a:ea typeface="Times New Roman"/>
                          <a:cs typeface="Arial"/>
                        </a:rPr>
                        <a:t> May 2017</a:t>
                      </a:r>
                      <a:endParaRPr lang="en-GB" sz="1400">
                        <a:effectLst/>
                        <a:latin typeface="+mn-lt"/>
                        <a:ea typeface="Times New Roman"/>
                        <a:cs typeface="Mangal"/>
                      </a:endParaRPr>
                    </a:p>
                  </a:txBody>
                  <a:tcPr marL="68580" marR="68580" marT="0" marB="0"/>
                </a:tc>
              </a:tr>
              <a:tr h="459591">
                <a:tc>
                  <a:txBody>
                    <a:bodyPr/>
                    <a:lstStyle/>
                    <a:p>
                      <a:pPr algn="just">
                        <a:lnSpc>
                          <a:spcPct val="120000"/>
                        </a:lnSpc>
                        <a:spcAft>
                          <a:spcPts val="0"/>
                        </a:spcAft>
                      </a:pPr>
                      <a:r>
                        <a:rPr lang="en-GB" sz="1400" dirty="0">
                          <a:effectLst/>
                        </a:rPr>
                        <a:t>[If needed] contract clarification process </a:t>
                      </a:r>
                      <a:endParaRPr lang="en-GB" sz="1400" dirty="0">
                        <a:effectLst/>
                        <a:latin typeface="Arial"/>
                        <a:ea typeface="Calibri"/>
                      </a:endParaRPr>
                    </a:p>
                  </a:txBody>
                  <a:tcPr marL="64546" marR="64546" marT="0" marB="0"/>
                </a:tc>
                <a:tc>
                  <a:txBody>
                    <a:bodyPr/>
                    <a:lstStyle/>
                    <a:p>
                      <a:pPr hangingPunct="0">
                        <a:spcAft>
                          <a:spcPts val="0"/>
                        </a:spcAft>
                      </a:pPr>
                      <a:r>
                        <a:rPr lang="en-GB" sz="1400">
                          <a:effectLst/>
                          <a:latin typeface="+mn-lt"/>
                          <a:ea typeface="Times New Roman"/>
                          <a:cs typeface="Arial"/>
                        </a:rPr>
                        <a:t>31</a:t>
                      </a:r>
                      <a:r>
                        <a:rPr lang="en-GB" sz="1400" baseline="30000">
                          <a:effectLst/>
                          <a:latin typeface="+mn-lt"/>
                          <a:ea typeface="Times New Roman"/>
                          <a:cs typeface="Arial"/>
                        </a:rPr>
                        <a:t>st</a:t>
                      </a:r>
                      <a:r>
                        <a:rPr lang="en-GB" sz="1400">
                          <a:effectLst/>
                          <a:latin typeface="+mn-lt"/>
                          <a:ea typeface="Times New Roman"/>
                          <a:cs typeface="Arial"/>
                        </a:rPr>
                        <a:t> May – 2</a:t>
                      </a:r>
                      <a:r>
                        <a:rPr lang="en-GB" sz="1400" baseline="30000">
                          <a:effectLst/>
                          <a:latin typeface="+mn-lt"/>
                          <a:ea typeface="Times New Roman"/>
                          <a:cs typeface="Arial"/>
                        </a:rPr>
                        <a:t>nd</a:t>
                      </a:r>
                      <a:r>
                        <a:rPr lang="en-GB" sz="1400">
                          <a:effectLst/>
                          <a:latin typeface="+mn-lt"/>
                          <a:ea typeface="Times New Roman"/>
                          <a:cs typeface="Arial"/>
                        </a:rPr>
                        <a:t> June 2017</a:t>
                      </a:r>
                      <a:endParaRPr lang="en-GB" sz="1400">
                        <a:effectLst/>
                        <a:latin typeface="+mn-lt"/>
                        <a:ea typeface="Times New Roman"/>
                        <a:cs typeface="Mangal"/>
                      </a:endParaRPr>
                    </a:p>
                  </a:txBody>
                  <a:tcPr marL="68580" marR="68580" marT="0" marB="0"/>
                </a:tc>
              </a:tr>
              <a:tr h="283943">
                <a:tc>
                  <a:txBody>
                    <a:bodyPr/>
                    <a:lstStyle/>
                    <a:p>
                      <a:pPr algn="just">
                        <a:lnSpc>
                          <a:spcPct val="120000"/>
                        </a:lnSpc>
                        <a:spcAft>
                          <a:spcPts val="0"/>
                        </a:spcAft>
                      </a:pPr>
                      <a:r>
                        <a:rPr lang="en-GB" sz="1400" dirty="0">
                          <a:effectLst/>
                        </a:rPr>
                        <a:t>All suppliers alerted of </a:t>
                      </a:r>
                      <a:r>
                        <a:rPr lang="en-GB" sz="1400" dirty="0" smtClean="0">
                          <a:effectLst/>
                        </a:rPr>
                        <a:t>outcome</a:t>
                      </a:r>
                      <a:endParaRPr lang="en-GB" sz="1400" dirty="0">
                        <a:effectLst/>
                        <a:latin typeface="Arial"/>
                        <a:ea typeface="Calibri"/>
                      </a:endParaRPr>
                    </a:p>
                  </a:txBody>
                  <a:tcPr marL="64546" marR="64546" marT="0" marB="0"/>
                </a:tc>
                <a:tc>
                  <a:txBody>
                    <a:bodyPr/>
                    <a:lstStyle/>
                    <a:p>
                      <a:pPr hangingPunct="0">
                        <a:spcAft>
                          <a:spcPts val="0"/>
                        </a:spcAft>
                      </a:pPr>
                      <a:r>
                        <a:rPr lang="en-GB" sz="1400">
                          <a:effectLst/>
                          <a:latin typeface="+mn-lt"/>
                          <a:ea typeface="Times New Roman"/>
                          <a:cs typeface="Arial"/>
                        </a:rPr>
                        <a:t>By 15</a:t>
                      </a:r>
                      <a:r>
                        <a:rPr lang="en-GB" sz="1400" baseline="30000">
                          <a:effectLst/>
                          <a:latin typeface="+mn-lt"/>
                          <a:ea typeface="Times New Roman"/>
                          <a:cs typeface="Arial"/>
                        </a:rPr>
                        <a:t>th</a:t>
                      </a:r>
                      <a:r>
                        <a:rPr lang="en-GB" sz="1400">
                          <a:effectLst/>
                          <a:latin typeface="+mn-lt"/>
                          <a:ea typeface="Times New Roman"/>
                          <a:cs typeface="Arial"/>
                        </a:rPr>
                        <a:t> June 2017</a:t>
                      </a:r>
                      <a:endParaRPr lang="en-GB" sz="1400">
                        <a:effectLst/>
                        <a:latin typeface="+mn-lt"/>
                        <a:ea typeface="Times New Roman"/>
                        <a:cs typeface="Mangal"/>
                      </a:endParaRPr>
                    </a:p>
                  </a:txBody>
                  <a:tcPr marL="68580" marR="68580" marT="0" marB="0"/>
                </a:tc>
              </a:tr>
              <a:tr h="459591">
                <a:tc>
                  <a:txBody>
                    <a:bodyPr/>
                    <a:lstStyle/>
                    <a:p>
                      <a:pPr algn="just">
                        <a:lnSpc>
                          <a:spcPct val="120000"/>
                        </a:lnSpc>
                        <a:spcAft>
                          <a:spcPts val="0"/>
                        </a:spcAft>
                      </a:pPr>
                      <a:r>
                        <a:rPr lang="en-GB" sz="1400" dirty="0">
                          <a:effectLst/>
                        </a:rPr>
                        <a:t>Contract award on signature by both parties</a:t>
                      </a:r>
                      <a:endParaRPr lang="en-GB" sz="1400" dirty="0">
                        <a:effectLst/>
                        <a:latin typeface="Arial"/>
                        <a:ea typeface="Calibri"/>
                      </a:endParaRPr>
                    </a:p>
                  </a:txBody>
                  <a:tcPr marL="64546" marR="64546" marT="0" marB="0"/>
                </a:tc>
                <a:tc>
                  <a:txBody>
                    <a:bodyPr/>
                    <a:lstStyle/>
                    <a:p>
                      <a:pPr hangingPunct="0">
                        <a:spcAft>
                          <a:spcPts val="0"/>
                        </a:spcAft>
                      </a:pPr>
                      <a:r>
                        <a:rPr lang="en-GB" sz="1400">
                          <a:effectLst/>
                          <a:latin typeface="+mn-lt"/>
                          <a:ea typeface="Times New Roman"/>
                          <a:cs typeface="Arial"/>
                        </a:rPr>
                        <a:t>By 16</a:t>
                      </a:r>
                      <a:r>
                        <a:rPr lang="en-GB" sz="1400" baseline="30000">
                          <a:effectLst/>
                          <a:latin typeface="+mn-lt"/>
                          <a:ea typeface="Times New Roman"/>
                          <a:cs typeface="Arial"/>
                        </a:rPr>
                        <a:t>th</a:t>
                      </a:r>
                      <a:r>
                        <a:rPr lang="en-GB" sz="1400">
                          <a:effectLst/>
                          <a:latin typeface="+mn-lt"/>
                          <a:ea typeface="Times New Roman"/>
                          <a:cs typeface="Arial"/>
                        </a:rPr>
                        <a:t> June 2017</a:t>
                      </a:r>
                      <a:endParaRPr lang="en-GB" sz="1400">
                        <a:effectLst/>
                        <a:latin typeface="+mn-lt"/>
                        <a:ea typeface="Times New Roman"/>
                        <a:cs typeface="Mangal"/>
                      </a:endParaRPr>
                    </a:p>
                  </a:txBody>
                  <a:tcPr marL="68580" marR="68580" marT="0" marB="0"/>
                </a:tc>
              </a:tr>
              <a:tr h="589903">
                <a:tc>
                  <a:txBody>
                    <a:bodyPr/>
                    <a:lstStyle/>
                    <a:p>
                      <a:pPr algn="just">
                        <a:lnSpc>
                          <a:spcPct val="120000"/>
                        </a:lnSpc>
                        <a:spcAft>
                          <a:spcPts val="0"/>
                        </a:spcAft>
                      </a:pPr>
                      <a:r>
                        <a:rPr lang="en-GB" sz="1400" dirty="0" smtClean="0">
                          <a:effectLst/>
                        </a:rPr>
                        <a:t>Contract </a:t>
                      </a:r>
                      <a:r>
                        <a:rPr lang="en-GB" sz="1400" dirty="0">
                          <a:effectLst/>
                        </a:rPr>
                        <a:t>start </a:t>
                      </a:r>
                      <a:r>
                        <a:rPr lang="en-GB" sz="1400" dirty="0" smtClean="0">
                          <a:effectLst/>
                        </a:rPr>
                        <a:t>date</a:t>
                      </a:r>
                      <a:endParaRPr lang="en-GB" sz="1400" dirty="0">
                        <a:effectLst/>
                        <a:latin typeface="Arial"/>
                        <a:ea typeface="Calibri"/>
                      </a:endParaRPr>
                    </a:p>
                  </a:txBody>
                  <a:tcPr marL="64546" marR="64546" marT="0" marB="0"/>
                </a:tc>
                <a:tc>
                  <a:txBody>
                    <a:bodyPr/>
                    <a:lstStyle/>
                    <a:p>
                      <a:r>
                        <a:rPr lang="en-GB" sz="1400" kern="1200" dirty="0" smtClean="0">
                          <a:solidFill>
                            <a:schemeClr val="dk1"/>
                          </a:solidFill>
                          <a:effectLst/>
                          <a:latin typeface="+mn-lt"/>
                          <a:ea typeface="+mn-ea"/>
                          <a:cs typeface="+mn-cs"/>
                        </a:rPr>
                        <a:t>19</a:t>
                      </a:r>
                      <a:r>
                        <a:rPr lang="en-GB" sz="1400" kern="1200" baseline="30000" dirty="0" smtClean="0">
                          <a:solidFill>
                            <a:schemeClr val="dk1"/>
                          </a:solidFill>
                          <a:effectLst/>
                          <a:latin typeface="+mn-lt"/>
                          <a:ea typeface="+mn-ea"/>
                          <a:cs typeface="+mn-cs"/>
                        </a:rPr>
                        <a:t>th</a:t>
                      </a:r>
                      <a:r>
                        <a:rPr lang="en-GB" sz="1400" kern="1200" dirty="0" smtClean="0">
                          <a:solidFill>
                            <a:schemeClr val="dk1"/>
                          </a:solidFill>
                          <a:effectLst/>
                          <a:latin typeface="+mn-lt"/>
                          <a:ea typeface="+mn-ea"/>
                          <a:cs typeface="+mn-cs"/>
                        </a:rPr>
                        <a:t> June 2017</a:t>
                      </a:r>
                      <a:endParaRPr lang="en-GB" sz="1400" dirty="0">
                        <a:effectLst/>
                        <a:latin typeface="+mn-lt"/>
                        <a:cs typeface="Times New Roman"/>
                      </a:endParaRPr>
                    </a:p>
                  </a:txBody>
                  <a:tcPr marL="68580" marR="68580" marT="0" marB="0"/>
                </a:tc>
              </a:tr>
            </a:tbl>
          </a:graphicData>
        </a:graphic>
      </p:graphicFrame>
      <p:sp>
        <p:nvSpPr>
          <p:cNvPr id="3" name="TextBox 2"/>
          <p:cNvSpPr txBox="1"/>
          <p:nvPr/>
        </p:nvSpPr>
        <p:spPr>
          <a:xfrm>
            <a:off x="467544" y="548680"/>
            <a:ext cx="7632848" cy="584775"/>
          </a:xfrm>
          <a:prstGeom prst="rect">
            <a:avLst/>
          </a:prstGeom>
          <a:noFill/>
        </p:spPr>
        <p:txBody>
          <a:bodyPr wrap="square" rtlCol="0">
            <a:spAutoFit/>
          </a:bodyPr>
          <a:lstStyle/>
          <a:p>
            <a:r>
              <a:rPr lang="en-GB" sz="3200" dirty="0" smtClean="0"/>
              <a:t>Procurement</a:t>
            </a:r>
            <a:endParaRPr lang="en-GB" sz="3200" dirty="0"/>
          </a:p>
        </p:txBody>
      </p:sp>
      <p:sp>
        <p:nvSpPr>
          <p:cNvPr id="5" name="Slide Number Placeholder 4"/>
          <p:cNvSpPr>
            <a:spLocks noGrp="1"/>
          </p:cNvSpPr>
          <p:nvPr>
            <p:ph type="sldNum" sz="quarter" idx="4"/>
          </p:nvPr>
        </p:nvSpPr>
        <p:spPr/>
        <p:txBody>
          <a:bodyPr/>
          <a:lstStyle/>
          <a:p>
            <a:fld id="{7354CB0E-1A92-43D2-B5ED-FE98F63B0344}" type="slidenum">
              <a:rPr lang="en-GB" smtClean="0"/>
              <a:pPr/>
              <a:t>19</a:t>
            </a:fld>
            <a:endParaRPr lang="en-GB" dirty="0"/>
          </a:p>
        </p:txBody>
      </p:sp>
    </p:spTree>
    <p:extLst>
      <p:ext uri="{BB962C8B-B14F-4D97-AF65-F5344CB8AC3E}">
        <p14:creationId xmlns:p14="http://schemas.microsoft.com/office/powerpoint/2010/main" val="6455714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764704"/>
            <a:ext cx="8275129" cy="709614"/>
          </a:xfrm>
        </p:spPr>
        <p:txBody>
          <a:bodyPr/>
          <a:lstStyle/>
          <a:p>
            <a:r>
              <a:rPr lang="en-GB" dirty="0" smtClean="0"/>
              <a:t>Agenda</a:t>
            </a:r>
            <a:endParaRPr lang="en-GB" dirty="0"/>
          </a:p>
        </p:txBody>
      </p:sp>
      <p:sp>
        <p:nvSpPr>
          <p:cNvPr id="5" name="Slide Number Placeholder 4"/>
          <p:cNvSpPr>
            <a:spLocks noGrp="1"/>
          </p:cNvSpPr>
          <p:nvPr>
            <p:ph type="sldNum" sz="quarter" idx="12"/>
          </p:nvPr>
        </p:nvSpPr>
        <p:spPr/>
        <p:txBody>
          <a:bodyPr/>
          <a:lstStyle/>
          <a:p>
            <a:fld id="{7354CB0E-1A92-43D2-B5ED-FE98F63B0344}" type="slidenum">
              <a:rPr lang="en-GB" smtClean="0"/>
              <a:t>2</a:t>
            </a:fld>
            <a:endParaRPr lang="en-GB" dirty="0"/>
          </a:p>
        </p:txBody>
      </p:sp>
      <p:graphicFrame>
        <p:nvGraphicFramePr>
          <p:cNvPr id="7" name="Table 6"/>
          <p:cNvGraphicFramePr>
            <a:graphicFrameLocks noGrp="1"/>
          </p:cNvGraphicFramePr>
          <p:nvPr>
            <p:extLst>
              <p:ext uri="{D42A27DB-BD31-4B8C-83A1-F6EECF244321}">
                <p14:modId xmlns:p14="http://schemas.microsoft.com/office/powerpoint/2010/main" val="614352763"/>
              </p:ext>
            </p:extLst>
          </p:nvPr>
        </p:nvGraphicFramePr>
        <p:xfrm>
          <a:off x="467544" y="1628803"/>
          <a:ext cx="8064895" cy="4366538"/>
        </p:xfrm>
        <a:graphic>
          <a:graphicData uri="http://schemas.openxmlformats.org/drawingml/2006/table">
            <a:tbl>
              <a:tblPr firstRow="1" firstCol="1" bandRow="1">
                <a:tableStyleId>{5C22544A-7EE6-4342-B048-85BDC9FD1C3A}</a:tableStyleId>
              </a:tblPr>
              <a:tblGrid>
                <a:gridCol w="843888"/>
                <a:gridCol w="2120720"/>
                <a:gridCol w="3495228"/>
                <a:gridCol w="1605059"/>
              </a:tblGrid>
              <a:tr h="300851">
                <a:tc>
                  <a:txBody>
                    <a:bodyPr/>
                    <a:lstStyle/>
                    <a:p>
                      <a:pPr>
                        <a:lnSpc>
                          <a:spcPct val="115000"/>
                        </a:lnSpc>
                        <a:spcAft>
                          <a:spcPts val="0"/>
                        </a:spcAft>
                      </a:pPr>
                      <a:r>
                        <a:rPr lang="en-GB" sz="1100" dirty="0">
                          <a:effectLst/>
                        </a:rPr>
                        <a:t>Time</a:t>
                      </a:r>
                      <a:endParaRPr lang="en-GB" sz="1200" dirty="0">
                        <a:effectLst/>
                        <a:latin typeface="Arial"/>
                        <a:ea typeface="Calibri"/>
                      </a:endParaRPr>
                    </a:p>
                  </a:txBody>
                  <a:tcPr marL="68580" marR="68580" marT="0" marB="0"/>
                </a:tc>
                <a:tc>
                  <a:txBody>
                    <a:bodyPr/>
                    <a:lstStyle/>
                    <a:p>
                      <a:pPr>
                        <a:lnSpc>
                          <a:spcPct val="115000"/>
                        </a:lnSpc>
                        <a:spcAft>
                          <a:spcPts val="0"/>
                        </a:spcAft>
                      </a:pPr>
                      <a:r>
                        <a:rPr lang="en-GB" sz="1100">
                          <a:effectLst/>
                        </a:rPr>
                        <a:t>Activity</a:t>
                      </a:r>
                      <a:endParaRPr lang="en-GB" sz="1200">
                        <a:effectLst/>
                        <a:latin typeface="Arial"/>
                        <a:ea typeface="Calibri"/>
                      </a:endParaRPr>
                    </a:p>
                  </a:txBody>
                  <a:tcPr marL="68580" marR="68580" marT="0" marB="0"/>
                </a:tc>
                <a:tc>
                  <a:txBody>
                    <a:bodyPr/>
                    <a:lstStyle/>
                    <a:p>
                      <a:pPr>
                        <a:lnSpc>
                          <a:spcPct val="115000"/>
                        </a:lnSpc>
                        <a:spcAft>
                          <a:spcPts val="0"/>
                        </a:spcAft>
                      </a:pPr>
                      <a:r>
                        <a:rPr lang="en-GB" sz="1100" dirty="0">
                          <a:effectLst/>
                        </a:rPr>
                        <a:t>Supplier</a:t>
                      </a:r>
                      <a:endParaRPr lang="en-GB" sz="1200" dirty="0">
                        <a:effectLst/>
                        <a:latin typeface="Arial"/>
                        <a:ea typeface="Calibri"/>
                      </a:endParaRPr>
                    </a:p>
                  </a:txBody>
                  <a:tcPr marL="68580" marR="68580" marT="0" marB="0"/>
                </a:tc>
                <a:tc>
                  <a:txBody>
                    <a:bodyPr/>
                    <a:lstStyle/>
                    <a:p>
                      <a:pPr>
                        <a:lnSpc>
                          <a:spcPct val="115000"/>
                        </a:lnSpc>
                        <a:spcAft>
                          <a:spcPts val="0"/>
                        </a:spcAft>
                      </a:pPr>
                      <a:r>
                        <a:rPr lang="en-GB" sz="1100">
                          <a:effectLst/>
                        </a:rPr>
                        <a:t>BEIS</a:t>
                      </a:r>
                      <a:endParaRPr lang="en-GB" sz="1200">
                        <a:effectLst/>
                        <a:latin typeface="Arial"/>
                        <a:ea typeface="Calibri"/>
                      </a:endParaRPr>
                    </a:p>
                  </a:txBody>
                  <a:tcPr marL="68580" marR="68580" marT="0" marB="0"/>
                </a:tc>
              </a:tr>
              <a:tr h="635250">
                <a:tc>
                  <a:txBody>
                    <a:bodyPr/>
                    <a:lstStyle/>
                    <a:p>
                      <a:pPr>
                        <a:lnSpc>
                          <a:spcPct val="115000"/>
                        </a:lnSpc>
                        <a:spcAft>
                          <a:spcPts val="0"/>
                        </a:spcAft>
                      </a:pPr>
                      <a:r>
                        <a:rPr lang="en-GB" sz="1200" dirty="0">
                          <a:effectLst/>
                          <a:latin typeface="+mn-lt"/>
                        </a:rPr>
                        <a:t>10.00</a:t>
                      </a:r>
                      <a:endParaRPr lang="en-GB" sz="1200" dirty="0">
                        <a:effectLst/>
                        <a:latin typeface="+mn-lt"/>
                        <a:ea typeface="Calibri"/>
                      </a:endParaRPr>
                    </a:p>
                  </a:txBody>
                  <a:tcPr marL="68580" marR="68580" marT="0" marB="0"/>
                </a:tc>
                <a:tc>
                  <a:txBody>
                    <a:bodyPr/>
                    <a:lstStyle/>
                    <a:p>
                      <a:pPr>
                        <a:lnSpc>
                          <a:spcPct val="115000"/>
                        </a:lnSpc>
                        <a:spcAft>
                          <a:spcPts val="0"/>
                        </a:spcAft>
                      </a:pPr>
                      <a:r>
                        <a:rPr lang="en-GB" sz="1200" dirty="0">
                          <a:effectLst/>
                          <a:latin typeface="+mn-lt"/>
                        </a:rPr>
                        <a:t>Tea &amp; Coffee (provided)</a:t>
                      </a:r>
                      <a:endParaRPr lang="en-GB" sz="1200" dirty="0">
                        <a:effectLst/>
                        <a:latin typeface="+mn-lt"/>
                        <a:ea typeface="Calibri"/>
                      </a:endParaRPr>
                    </a:p>
                  </a:txBody>
                  <a:tcPr marL="68580" marR="68580" marT="0" marB="0"/>
                </a:tc>
                <a:tc>
                  <a:txBody>
                    <a:bodyPr/>
                    <a:lstStyle/>
                    <a:p>
                      <a:pPr>
                        <a:lnSpc>
                          <a:spcPct val="115000"/>
                        </a:lnSpc>
                        <a:spcAft>
                          <a:spcPts val="0"/>
                        </a:spcAft>
                      </a:pPr>
                      <a:r>
                        <a:rPr lang="en-GB" sz="1200">
                          <a:effectLst/>
                          <a:latin typeface="+mn-lt"/>
                        </a:rPr>
                        <a:t>All</a:t>
                      </a:r>
                      <a:endParaRPr lang="en-GB" sz="1200">
                        <a:effectLst/>
                        <a:latin typeface="+mn-lt"/>
                        <a:ea typeface="Calibri"/>
                      </a:endParaRPr>
                    </a:p>
                  </a:txBody>
                  <a:tcPr marL="68580" marR="68580" marT="0" marB="0"/>
                </a:tc>
                <a:tc>
                  <a:txBody>
                    <a:bodyPr/>
                    <a:lstStyle/>
                    <a:p>
                      <a:pPr>
                        <a:lnSpc>
                          <a:spcPct val="115000"/>
                        </a:lnSpc>
                        <a:spcAft>
                          <a:spcPts val="0"/>
                        </a:spcAft>
                      </a:pPr>
                      <a:r>
                        <a:rPr lang="en-GB" sz="1200">
                          <a:effectLst/>
                          <a:latin typeface="+mn-lt"/>
                        </a:rPr>
                        <a:t>All</a:t>
                      </a:r>
                      <a:endParaRPr lang="en-GB" sz="1200">
                        <a:effectLst/>
                        <a:latin typeface="+mn-lt"/>
                        <a:ea typeface="Calibri"/>
                      </a:endParaRPr>
                    </a:p>
                  </a:txBody>
                  <a:tcPr marL="68580" marR="68580" marT="0" marB="0"/>
                </a:tc>
              </a:tr>
              <a:tr h="629642">
                <a:tc>
                  <a:txBody>
                    <a:bodyPr/>
                    <a:lstStyle/>
                    <a:p>
                      <a:pPr>
                        <a:lnSpc>
                          <a:spcPct val="115000"/>
                        </a:lnSpc>
                        <a:spcAft>
                          <a:spcPts val="0"/>
                        </a:spcAft>
                      </a:pPr>
                      <a:r>
                        <a:rPr lang="en-GB" sz="1200">
                          <a:effectLst/>
                          <a:latin typeface="+mn-lt"/>
                        </a:rPr>
                        <a:t>10.15</a:t>
                      </a:r>
                      <a:endParaRPr lang="en-GB" sz="1200">
                        <a:effectLst/>
                        <a:latin typeface="+mn-lt"/>
                        <a:ea typeface="Calibri"/>
                      </a:endParaRPr>
                    </a:p>
                  </a:txBody>
                  <a:tcPr marL="68580" marR="68580" marT="0" marB="0"/>
                </a:tc>
                <a:tc>
                  <a:txBody>
                    <a:bodyPr/>
                    <a:lstStyle/>
                    <a:p>
                      <a:pPr>
                        <a:lnSpc>
                          <a:spcPct val="115000"/>
                        </a:lnSpc>
                        <a:spcAft>
                          <a:spcPts val="0"/>
                        </a:spcAft>
                      </a:pPr>
                      <a:r>
                        <a:rPr lang="en-GB" sz="1200" dirty="0">
                          <a:effectLst/>
                          <a:latin typeface="+mn-lt"/>
                        </a:rPr>
                        <a:t>Roundtable introductions</a:t>
                      </a:r>
                      <a:endParaRPr lang="en-GB" sz="1200" dirty="0">
                        <a:effectLst/>
                        <a:latin typeface="+mn-lt"/>
                        <a:ea typeface="Calibri"/>
                      </a:endParaRPr>
                    </a:p>
                  </a:txBody>
                  <a:tcPr marL="68580" marR="68580" marT="0" marB="0"/>
                </a:tc>
                <a:tc>
                  <a:txBody>
                    <a:bodyPr/>
                    <a:lstStyle/>
                    <a:p>
                      <a:pPr>
                        <a:lnSpc>
                          <a:spcPct val="115000"/>
                        </a:lnSpc>
                        <a:spcAft>
                          <a:spcPts val="0"/>
                        </a:spcAft>
                      </a:pPr>
                      <a:r>
                        <a:rPr lang="en-GB" sz="1200" dirty="0">
                          <a:effectLst/>
                          <a:latin typeface="+mn-lt"/>
                        </a:rPr>
                        <a:t>All</a:t>
                      </a:r>
                      <a:endParaRPr lang="en-GB" sz="1200" dirty="0">
                        <a:effectLst/>
                        <a:latin typeface="+mn-lt"/>
                        <a:ea typeface="Calibri"/>
                      </a:endParaRPr>
                    </a:p>
                  </a:txBody>
                  <a:tcPr marL="68580" marR="68580" marT="0" marB="0"/>
                </a:tc>
                <a:tc>
                  <a:txBody>
                    <a:bodyPr/>
                    <a:lstStyle/>
                    <a:p>
                      <a:pPr>
                        <a:lnSpc>
                          <a:spcPct val="115000"/>
                        </a:lnSpc>
                        <a:spcAft>
                          <a:spcPts val="0"/>
                        </a:spcAft>
                      </a:pPr>
                      <a:r>
                        <a:rPr lang="en-GB" sz="1200">
                          <a:effectLst/>
                          <a:latin typeface="+mn-lt"/>
                        </a:rPr>
                        <a:t>All</a:t>
                      </a:r>
                      <a:endParaRPr lang="en-GB" sz="1200">
                        <a:effectLst/>
                        <a:latin typeface="+mn-lt"/>
                        <a:ea typeface="Calibri"/>
                      </a:endParaRPr>
                    </a:p>
                  </a:txBody>
                  <a:tcPr marL="68580" marR="68580" marT="0" marB="0"/>
                </a:tc>
              </a:tr>
              <a:tr h="300851">
                <a:tc>
                  <a:txBody>
                    <a:bodyPr/>
                    <a:lstStyle/>
                    <a:p>
                      <a:pPr>
                        <a:lnSpc>
                          <a:spcPct val="115000"/>
                        </a:lnSpc>
                        <a:spcAft>
                          <a:spcPts val="0"/>
                        </a:spcAft>
                      </a:pPr>
                      <a:r>
                        <a:rPr lang="en-GB" sz="1200" dirty="0" smtClean="0">
                          <a:effectLst/>
                          <a:latin typeface="+mn-lt"/>
                          <a:ea typeface="Calibri"/>
                        </a:rPr>
                        <a:t>10.30</a:t>
                      </a:r>
                      <a:endParaRPr lang="en-GB" sz="1200" dirty="0">
                        <a:effectLst/>
                        <a:latin typeface="+mn-lt"/>
                        <a:ea typeface="Calibri"/>
                      </a:endParaRPr>
                    </a:p>
                  </a:txBody>
                  <a:tcPr marL="68580" marR="68580" marT="0" marB="0"/>
                </a:tc>
                <a:tc>
                  <a:txBody>
                    <a:bodyPr/>
                    <a:lstStyle/>
                    <a:p>
                      <a:pPr>
                        <a:lnSpc>
                          <a:spcPct val="115000"/>
                        </a:lnSpc>
                        <a:spcAft>
                          <a:spcPts val="0"/>
                        </a:spcAft>
                      </a:pPr>
                      <a:r>
                        <a:rPr lang="en-GB" sz="1200" dirty="0" smtClean="0">
                          <a:effectLst/>
                          <a:latin typeface="+mn-lt"/>
                          <a:ea typeface="Calibri"/>
                        </a:rPr>
                        <a:t>Introductory remarks</a:t>
                      </a:r>
                      <a:endParaRPr lang="en-GB" sz="1200" dirty="0">
                        <a:effectLst/>
                        <a:latin typeface="+mn-lt"/>
                        <a:ea typeface="Calibri"/>
                      </a:endParaRPr>
                    </a:p>
                  </a:txBody>
                  <a:tcPr marL="68580" marR="68580" marT="0" marB="0"/>
                </a:tc>
                <a:tc>
                  <a:txBody>
                    <a:bodyPr/>
                    <a:lstStyle/>
                    <a:p>
                      <a:pPr>
                        <a:lnSpc>
                          <a:spcPct val="115000"/>
                        </a:lnSpc>
                        <a:spcAft>
                          <a:spcPts val="0"/>
                        </a:spcAft>
                      </a:pPr>
                      <a:r>
                        <a:rPr lang="en-GB" sz="1200" dirty="0" smtClean="0">
                          <a:effectLst/>
                          <a:latin typeface="+mn-lt"/>
                          <a:ea typeface="Calibri"/>
                        </a:rPr>
                        <a:t>All</a:t>
                      </a:r>
                      <a:endParaRPr lang="en-GB" sz="1200" dirty="0">
                        <a:effectLst/>
                        <a:latin typeface="+mn-lt"/>
                        <a:ea typeface="Calibri"/>
                      </a:endParaRPr>
                    </a:p>
                  </a:txBody>
                  <a:tcPr marL="68580" marR="68580" marT="0" marB="0"/>
                </a:tc>
                <a:tc>
                  <a:txBody>
                    <a:bodyPr/>
                    <a:lstStyle/>
                    <a:p>
                      <a:pPr>
                        <a:lnSpc>
                          <a:spcPct val="115000"/>
                        </a:lnSpc>
                        <a:spcAft>
                          <a:spcPts val="0"/>
                        </a:spcAft>
                      </a:pPr>
                      <a:r>
                        <a:rPr lang="en-GB" sz="1200" dirty="0" smtClean="0">
                          <a:effectLst/>
                          <a:latin typeface="+mn-lt"/>
                          <a:ea typeface="Calibri"/>
                        </a:rPr>
                        <a:t>Richard</a:t>
                      </a:r>
                      <a:r>
                        <a:rPr lang="en-GB" sz="1200" baseline="0" dirty="0" smtClean="0">
                          <a:effectLst/>
                          <a:latin typeface="+mn-lt"/>
                          <a:ea typeface="Calibri"/>
                        </a:rPr>
                        <a:t> Leyland</a:t>
                      </a:r>
                      <a:endParaRPr lang="en-GB" sz="1200" dirty="0">
                        <a:effectLst/>
                        <a:latin typeface="+mn-lt"/>
                        <a:ea typeface="Calibri"/>
                      </a:endParaRPr>
                    </a:p>
                  </a:txBody>
                  <a:tcPr marL="68580" marR="68580" marT="0" marB="0"/>
                </a:tc>
              </a:tr>
              <a:tr h="469611">
                <a:tc>
                  <a:txBody>
                    <a:bodyPr/>
                    <a:lstStyle/>
                    <a:p>
                      <a:pPr>
                        <a:lnSpc>
                          <a:spcPct val="115000"/>
                        </a:lnSpc>
                        <a:spcAft>
                          <a:spcPts val="0"/>
                        </a:spcAft>
                      </a:pPr>
                      <a:r>
                        <a:rPr lang="en-GB" sz="1200" dirty="0" smtClean="0">
                          <a:effectLst/>
                          <a:latin typeface="+mn-lt"/>
                        </a:rPr>
                        <a:t>10.40</a:t>
                      </a:r>
                      <a:endParaRPr lang="en-GB" sz="1200" dirty="0">
                        <a:effectLst/>
                        <a:latin typeface="+mn-lt"/>
                        <a:ea typeface="Calibri"/>
                      </a:endParaRPr>
                    </a:p>
                  </a:txBody>
                  <a:tcPr marL="68580" marR="68580" marT="0" marB="0"/>
                </a:tc>
                <a:tc>
                  <a:txBody>
                    <a:bodyPr/>
                    <a:lstStyle/>
                    <a:p>
                      <a:pPr>
                        <a:lnSpc>
                          <a:spcPct val="115000"/>
                        </a:lnSpc>
                        <a:spcAft>
                          <a:spcPts val="0"/>
                        </a:spcAft>
                      </a:pPr>
                      <a:r>
                        <a:rPr lang="en-GB" sz="1200" dirty="0" smtClean="0">
                          <a:effectLst/>
                          <a:latin typeface="+mn-lt"/>
                          <a:ea typeface="Calibri"/>
                        </a:rPr>
                        <a:t>Introduction</a:t>
                      </a:r>
                      <a:r>
                        <a:rPr lang="en-GB" sz="1200" baseline="0" dirty="0" smtClean="0">
                          <a:effectLst/>
                          <a:latin typeface="+mn-lt"/>
                          <a:ea typeface="Calibri"/>
                        </a:rPr>
                        <a:t> to appraising different approaches to providing hydrogen appliances in UK homes</a:t>
                      </a:r>
                      <a:endParaRPr lang="en-GB" sz="1200" dirty="0">
                        <a:effectLst/>
                        <a:latin typeface="+mn-lt"/>
                        <a:ea typeface="Calibri"/>
                      </a:endParaRPr>
                    </a:p>
                  </a:txBody>
                  <a:tcPr marL="68580" marR="68580" marT="0" marB="0"/>
                </a:tc>
                <a:tc>
                  <a:txBody>
                    <a:bodyPr/>
                    <a:lstStyle/>
                    <a:p>
                      <a:pPr>
                        <a:lnSpc>
                          <a:spcPct val="115000"/>
                        </a:lnSpc>
                        <a:spcAft>
                          <a:spcPts val="0"/>
                        </a:spcAft>
                      </a:pPr>
                      <a:r>
                        <a:rPr lang="en-GB" sz="1200" dirty="0">
                          <a:effectLst/>
                          <a:latin typeface="+mn-lt"/>
                        </a:rPr>
                        <a:t>All</a:t>
                      </a:r>
                      <a:endParaRPr lang="en-GB" sz="1200" dirty="0">
                        <a:effectLst/>
                        <a:latin typeface="+mn-lt"/>
                        <a:ea typeface="Calibri"/>
                      </a:endParaRPr>
                    </a:p>
                  </a:txBody>
                  <a:tcPr marL="68580" marR="68580" marT="0" marB="0"/>
                </a:tc>
                <a:tc>
                  <a:txBody>
                    <a:bodyPr/>
                    <a:lstStyle/>
                    <a:p>
                      <a:pPr>
                        <a:lnSpc>
                          <a:spcPct val="115000"/>
                        </a:lnSpc>
                        <a:spcAft>
                          <a:spcPts val="0"/>
                        </a:spcAft>
                      </a:pPr>
                      <a:r>
                        <a:rPr lang="en-GB" sz="1200" dirty="0" smtClean="0">
                          <a:effectLst/>
                          <a:latin typeface="+mn-lt"/>
                          <a:ea typeface="+mn-ea"/>
                        </a:rPr>
                        <a:t>Jenna</a:t>
                      </a:r>
                      <a:r>
                        <a:rPr lang="en-GB" sz="1200" baseline="0" dirty="0" smtClean="0">
                          <a:effectLst/>
                          <a:latin typeface="+mn-lt"/>
                          <a:ea typeface="+mn-ea"/>
                        </a:rPr>
                        <a:t> Owen</a:t>
                      </a:r>
                      <a:endParaRPr lang="en-GB" sz="1200" dirty="0">
                        <a:effectLst/>
                        <a:latin typeface="+mn-lt"/>
                        <a:ea typeface="Calibri"/>
                      </a:endParaRPr>
                    </a:p>
                  </a:txBody>
                  <a:tcPr marL="68580" marR="68580" marT="0" marB="0"/>
                </a:tc>
              </a:tr>
              <a:tr h="303568">
                <a:tc>
                  <a:txBody>
                    <a:bodyPr/>
                    <a:lstStyle/>
                    <a:p>
                      <a:pPr>
                        <a:lnSpc>
                          <a:spcPct val="115000"/>
                        </a:lnSpc>
                        <a:spcAft>
                          <a:spcPts val="0"/>
                        </a:spcAft>
                      </a:pPr>
                      <a:r>
                        <a:rPr lang="en-GB" sz="1200" dirty="0" smtClean="0">
                          <a:effectLst/>
                          <a:latin typeface="+mn-lt"/>
                        </a:rPr>
                        <a:t>11:05</a:t>
                      </a:r>
                      <a:endParaRPr lang="en-GB" sz="1200" dirty="0">
                        <a:effectLst/>
                        <a:latin typeface="+mn-lt"/>
                        <a:ea typeface="Calibri"/>
                      </a:endParaRPr>
                    </a:p>
                  </a:txBody>
                  <a:tcPr marL="68580" marR="68580" marT="0" marB="0"/>
                </a:tc>
                <a:tc>
                  <a:txBody>
                    <a:bodyPr/>
                    <a:lstStyle/>
                    <a:p>
                      <a:pPr>
                        <a:lnSpc>
                          <a:spcPct val="115000"/>
                        </a:lnSpc>
                        <a:spcAft>
                          <a:spcPts val="0"/>
                        </a:spcAft>
                      </a:pPr>
                      <a:r>
                        <a:rPr lang="en-GB" sz="1200" dirty="0" smtClean="0">
                          <a:effectLst/>
                          <a:latin typeface="+mn-lt"/>
                        </a:rPr>
                        <a:t>Procurement</a:t>
                      </a:r>
                      <a:endParaRPr lang="en-GB" sz="1200" dirty="0">
                        <a:effectLst/>
                        <a:latin typeface="+mn-lt"/>
                        <a:ea typeface="Calibri"/>
                      </a:endParaRPr>
                    </a:p>
                  </a:txBody>
                  <a:tcPr marL="68580" marR="68580" marT="0" marB="0"/>
                </a:tc>
                <a:tc>
                  <a:txBody>
                    <a:bodyPr/>
                    <a:lstStyle/>
                    <a:p>
                      <a:pPr>
                        <a:lnSpc>
                          <a:spcPct val="115000"/>
                        </a:lnSpc>
                        <a:spcAft>
                          <a:spcPts val="0"/>
                        </a:spcAft>
                      </a:pPr>
                      <a:r>
                        <a:rPr lang="en-GB" sz="1200" dirty="0">
                          <a:effectLst/>
                          <a:latin typeface="+mn-lt"/>
                        </a:rPr>
                        <a:t>All</a:t>
                      </a:r>
                      <a:endParaRPr lang="en-GB" sz="1200" dirty="0">
                        <a:effectLst/>
                        <a:latin typeface="+mn-lt"/>
                        <a:ea typeface="Calibri"/>
                      </a:endParaRPr>
                    </a:p>
                  </a:txBody>
                  <a:tcPr marL="68580" marR="68580" marT="0" marB="0"/>
                </a:tc>
                <a:tc>
                  <a:txBody>
                    <a:bodyPr/>
                    <a:lstStyle/>
                    <a:p>
                      <a:pPr>
                        <a:lnSpc>
                          <a:spcPct val="115000"/>
                        </a:lnSpc>
                        <a:spcAft>
                          <a:spcPts val="0"/>
                        </a:spcAft>
                      </a:pPr>
                      <a:r>
                        <a:rPr lang="en-GB" sz="1200" dirty="0" smtClean="0">
                          <a:effectLst/>
                          <a:latin typeface="+mn-lt"/>
                          <a:ea typeface="Calibri"/>
                        </a:rPr>
                        <a:t>Julie-Anne</a:t>
                      </a:r>
                      <a:r>
                        <a:rPr lang="en-GB" sz="1200" baseline="0" dirty="0" smtClean="0">
                          <a:effectLst/>
                          <a:latin typeface="+mn-lt"/>
                          <a:ea typeface="Calibri"/>
                        </a:rPr>
                        <a:t> De Thomasis</a:t>
                      </a:r>
                      <a:endParaRPr lang="en-GB" sz="1200" dirty="0">
                        <a:effectLst/>
                        <a:latin typeface="+mn-lt"/>
                        <a:ea typeface="Calibri"/>
                      </a:endParaRPr>
                    </a:p>
                  </a:txBody>
                  <a:tcPr marL="68580" marR="68580" marT="0" marB="0"/>
                </a:tc>
              </a:tr>
              <a:tr h="303568">
                <a:tc>
                  <a:txBody>
                    <a:bodyPr/>
                    <a:lstStyle/>
                    <a:p>
                      <a:pPr>
                        <a:lnSpc>
                          <a:spcPct val="115000"/>
                        </a:lnSpc>
                        <a:spcAft>
                          <a:spcPts val="0"/>
                        </a:spcAft>
                      </a:pPr>
                      <a:r>
                        <a:rPr lang="en-GB" sz="1200" dirty="0" smtClean="0">
                          <a:effectLst/>
                          <a:latin typeface="+mn-lt"/>
                          <a:ea typeface="Calibri"/>
                        </a:rPr>
                        <a:t>11:10</a:t>
                      </a:r>
                      <a:endParaRPr lang="en-GB" sz="1200" dirty="0">
                        <a:effectLst/>
                        <a:latin typeface="+mn-lt"/>
                        <a:ea typeface="Calibri"/>
                      </a:endParaRPr>
                    </a:p>
                  </a:txBody>
                  <a:tcPr marL="68580" marR="68580" marT="0" marB="0"/>
                </a:tc>
                <a:tc>
                  <a:txBody>
                    <a:bodyPr/>
                    <a:lstStyle/>
                    <a:p>
                      <a:pPr>
                        <a:lnSpc>
                          <a:spcPct val="115000"/>
                        </a:lnSpc>
                        <a:spcAft>
                          <a:spcPts val="0"/>
                        </a:spcAft>
                      </a:pPr>
                      <a:r>
                        <a:rPr lang="en-GB" sz="1200" dirty="0" smtClean="0">
                          <a:effectLst/>
                          <a:latin typeface="+mn-lt"/>
                          <a:ea typeface="Calibri"/>
                        </a:rPr>
                        <a:t>Questions</a:t>
                      </a:r>
                      <a:endParaRPr lang="en-GB" sz="1200" dirty="0">
                        <a:effectLst/>
                        <a:latin typeface="+mn-lt"/>
                        <a:ea typeface="Calibri"/>
                      </a:endParaRPr>
                    </a:p>
                  </a:txBody>
                  <a:tcPr marL="68580" marR="68580" marT="0" marB="0"/>
                </a:tc>
                <a:tc>
                  <a:txBody>
                    <a:bodyPr/>
                    <a:lstStyle/>
                    <a:p>
                      <a:pPr>
                        <a:lnSpc>
                          <a:spcPct val="115000"/>
                        </a:lnSpc>
                        <a:spcAft>
                          <a:spcPts val="0"/>
                        </a:spcAft>
                      </a:pPr>
                      <a:r>
                        <a:rPr lang="en-GB" sz="1200" dirty="0" smtClean="0">
                          <a:effectLst/>
                          <a:latin typeface="+mn-lt"/>
                          <a:ea typeface="Calibri"/>
                        </a:rPr>
                        <a:t>All</a:t>
                      </a:r>
                      <a:endParaRPr lang="en-GB" sz="1200" dirty="0">
                        <a:effectLst/>
                        <a:latin typeface="+mn-lt"/>
                        <a:ea typeface="Calibri"/>
                      </a:endParaRPr>
                    </a:p>
                  </a:txBody>
                  <a:tcPr marL="68580" marR="68580" marT="0" marB="0"/>
                </a:tc>
                <a:tc>
                  <a:txBody>
                    <a:bodyPr/>
                    <a:lstStyle/>
                    <a:p>
                      <a:pPr>
                        <a:lnSpc>
                          <a:spcPct val="115000"/>
                        </a:lnSpc>
                        <a:spcAft>
                          <a:spcPts val="0"/>
                        </a:spcAft>
                      </a:pPr>
                      <a:r>
                        <a:rPr lang="en-GB" sz="1200" dirty="0" smtClean="0">
                          <a:effectLst/>
                          <a:latin typeface="+mn-lt"/>
                          <a:ea typeface="Calibri"/>
                        </a:rPr>
                        <a:t>All</a:t>
                      </a:r>
                      <a:endParaRPr lang="en-GB" sz="1200" dirty="0">
                        <a:effectLst/>
                        <a:latin typeface="+mn-lt"/>
                        <a:ea typeface="Calibri"/>
                      </a:endParaRPr>
                    </a:p>
                  </a:txBody>
                  <a:tcPr marL="68580" marR="68580" marT="0" marB="0"/>
                </a:tc>
              </a:tr>
              <a:tr h="303568">
                <a:tc>
                  <a:txBody>
                    <a:bodyPr/>
                    <a:lstStyle/>
                    <a:p>
                      <a:pPr>
                        <a:lnSpc>
                          <a:spcPct val="115000"/>
                        </a:lnSpc>
                        <a:spcAft>
                          <a:spcPts val="0"/>
                        </a:spcAft>
                      </a:pPr>
                      <a:r>
                        <a:rPr lang="en-GB" sz="1200" dirty="0" smtClean="0">
                          <a:effectLst/>
                          <a:latin typeface="+mn-lt"/>
                          <a:ea typeface="Calibri"/>
                        </a:rPr>
                        <a:t>11:30</a:t>
                      </a:r>
                      <a:endParaRPr lang="en-GB" sz="1200" dirty="0">
                        <a:effectLst/>
                        <a:latin typeface="+mn-lt"/>
                        <a:ea typeface="Calibri"/>
                      </a:endParaRPr>
                    </a:p>
                  </a:txBody>
                  <a:tcPr marL="68580" marR="68580" marT="0" marB="0"/>
                </a:tc>
                <a:tc>
                  <a:txBody>
                    <a:bodyPr/>
                    <a:lstStyle/>
                    <a:p>
                      <a:pPr>
                        <a:lnSpc>
                          <a:spcPct val="115000"/>
                        </a:lnSpc>
                        <a:spcAft>
                          <a:spcPts val="0"/>
                        </a:spcAft>
                      </a:pPr>
                      <a:r>
                        <a:rPr lang="en-GB" sz="1200" dirty="0" smtClean="0">
                          <a:effectLst/>
                          <a:latin typeface="+mn-lt"/>
                          <a:ea typeface="Calibri"/>
                        </a:rPr>
                        <a:t>Lunch</a:t>
                      </a:r>
                      <a:endParaRPr lang="en-GB" sz="1200" dirty="0">
                        <a:effectLst/>
                        <a:latin typeface="+mn-lt"/>
                        <a:ea typeface="Calibri"/>
                      </a:endParaRPr>
                    </a:p>
                  </a:txBody>
                  <a:tcPr marL="68580" marR="68580" marT="0" marB="0"/>
                </a:tc>
                <a:tc>
                  <a:txBody>
                    <a:bodyPr/>
                    <a:lstStyle/>
                    <a:p>
                      <a:pPr>
                        <a:lnSpc>
                          <a:spcPct val="115000"/>
                        </a:lnSpc>
                        <a:spcAft>
                          <a:spcPts val="0"/>
                        </a:spcAft>
                      </a:pPr>
                      <a:r>
                        <a:rPr lang="en-GB" sz="1200" dirty="0" smtClean="0">
                          <a:effectLst/>
                          <a:latin typeface="+mn-lt"/>
                          <a:ea typeface="Calibri"/>
                        </a:rPr>
                        <a:t>All</a:t>
                      </a:r>
                      <a:endParaRPr lang="en-GB" sz="1200" dirty="0">
                        <a:effectLst/>
                        <a:latin typeface="+mn-lt"/>
                        <a:ea typeface="Calibri"/>
                      </a:endParaRPr>
                    </a:p>
                  </a:txBody>
                  <a:tcPr marL="68580" marR="68580" marT="0" marB="0"/>
                </a:tc>
                <a:tc>
                  <a:txBody>
                    <a:bodyPr/>
                    <a:lstStyle/>
                    <a:p>
                      <a:pPr>
                        <a:lnSpc>
                          <a:spcPct val="115000"/>
                        </a:lnSpc>
                        <a:spcAft>
                          <a:spcPts val="0"/>
                        </a:spcAft>
                      </a:pPr>
                      <a:endParaRPr lang="en-GB" sz="1200" dirty="0">
                        <a:effectLst/>
                        <a:latin typeface="+mn-lt"/>
                        <a:ea typeface="Calibri"/>
                      </a:endParaRPr>
                    </a:p>
                  </a:txBody>
                  <a:tcPr marL="68580" marR="68580" marT="0" marB="0"/>
                </a:tc>
              </a:tr>
              <a:tr h="300851">
                <a:tc>
                  <a:txBody>
                    <a:bodyPr/>
                    <a:lstStyle/>
                    <a:p>
                      <a:pPr>
                        <a:lnSpc>
                          <a:spcPct val="115000"/>
                        </a:lnSpc>
                        <a:spcAft>
                          <a:spcPts val="0"/>
                        </a:spcAft>
                      </a:pPr>
                      <a:r>
                        <a:rPr lang="en-GB" sz="1200" dirty="0" smtClean="0">
                          <a:effectLst/>
                          <a:latin typeface="+mn-lt"/>
                        </a:rPr>
                        <a:t>11.45 onwards</a:t>
                      </a:r>
                      <a:endParaRPr lang="en-GB" sz="1200" dirty="0">
                        <a:effectLst/>
                        <a:latin typeface="+mn-lt"/>
                        <a:ea typeface="Calibri"/>
                      </a:endParaRPr>
                    </a:p>
                  </a:txBody>
                  <a:tcPr marL="68580" marR="68580" marT="0" marB="0"/>
                </a:tc>
                <a:tc>
                  <a:txBody>
                    <a:bodyPr/>
                    <a:lstStyle/>
                    <a:p>
                      <a:pPr>
                        <a:lnSpc>
                          <a:spcPct val="115000"/>
                        </a:lnSpc>
                        <a:spcAft>
                          <a:spcPts val="0"/>
                        </a:spcAft>
                      </a:pPr>
                      <a:r>
                        <a:rPr lang="en-GB" sz="1200" dirty="0" smtClean="0">
                          <a:effectLst/>
                          <a:latin typeface="+mn-lt"/>
                          <a:ea typeface="+mn-ea"/>
                        </a:rPr>
                        <a:t>1:1</a:t>
                      </a:r>
                      <a:r>
                        <a:rPr lang="en-GB" sz="1200" baseline="0" dirty="0" smtClean="0">
                          <a:effectLst/>
                          <a:latin typeface="+mn-lt"/>
                          <a:ea typeface="+mn-ea"/>
                        </a:rPr>
                        <a:t> sessions start</a:t>
                      </a:r>
                      <a:endParaRPr lang="en-GB" sz="1200" dirty="0" smtClean="0">
                        <a:effectLst/>
                        <a:latin typeface="+mn-lt"/>
                        <a:ea typeface="+mn-ea"/>
                      </a:endParaRPr>
                    </a:p>
                  </a:txBody>
                  <a:tcPr marL="68580" marR="68580" marT="0" marB="0"/>
                </a:tc>
                <a:tc>
                  <a:txBody>
                    <a:bodyPr/>
                    <a:lstStyle/>
                    <a:p>
                      <a:pPr>
                        <a:lnSpc>
                          <a:spcPct val="115000"/>
                        </a:lnSpc>
                        <a:spcAft>
                          <a:spcPts val="0"/>
                        </a:spcAft>
                      </a:pPr>
                      <a:r>
                        <a:rPr lang="en-GB" sz="1200" dirty="0" smtClean="0">
                          <a:effectLst/>
                          <a:latin typeface="+mn-lt"/>
                        </a:rPr>
                        <a:t>Interested</a:t>
                      </a:r>
                      <a:r>
                        <a:rPr lang="en-GB" sz="1200" baseline="0" dirty="0" smtClean="0">
                          <a:effectLst/>
                          <a:latin typeface="+mn-lt"/>
                        </a:rPr>
                        <a:t> parties</a:t>
                      </a:r>
                      <a:endParaRPr lang="en-GB" sz="1200" dirty="0">
                        <a:effectLst/>
                        <a:latin typeface="+mn-lt"/>
                        <a:ea typeface="Calibri"/>
                      </a:endParaRPr>
                    </a:p>
                  </a:txBody>
                  <a:tcPr marL="68580" marR="68580" marT="0" marB="0"/>
                </a:tc>
                <a:tc>
                  <a:txBody>
                    <a:bodyPr/>
                    <a:lstStyle/>
                    <a:p>
                      <a:pPr>
                        <a:lnSpc>
                          <a:spcPct val="115000"/>
                        </a:lnSpc>
                        <a:spcAft>
                          <a:spcPts val="0"/>
                        </a:spcAft>
                      </a:pPr>
                      <a:r>
                        <a:rPr lang="en-GB" sz="1200" dirty="0" smtClean="0">
                          <a:effectLst/>
                          <a:latin typeface="+mn-lt"/>
                          <a:ea typeface="+mn-ea"/>
                        </a:rPr>
                        <a:t>Jenna</a:t>
                      </a:r>
                      <a:r>
                        <a:rPr lang="en-GB" sz="1200" baseline="0" dirty="0" smtClean="0">
                          <a:effectLst/>
                          <a:latin typeface="+mn-lt"/>
                          <a:ea typeface="+mn-ea"/>
                        </a:rPr>
                        <a:t> Owen</a:t>
                      </a:r>
                    </a:p>
                    <a:p>
                      <a:pPr>
                        <a:lnSpc>
                          <a:spcPct val="115000"/>
                        </a:lnSpc>
                        <a:spcAft>
                          <a:spcPts val="0"/>
                        </a:spcAft>
                      </a:pPr>
                      <a:r>
                        <a:rPr lang="en-GB" sz="1200" baseline="0" dirty="0" smtClean="0">
                          <a:effectLst/>
                          <a:latin typeface="+mn-lt"/>
                          <a:ea typeface="+mn-ea"/>
                        </a:rPr>
                        <a:t>Amy Salisbury</a:t>
                      </a:r>
                    </a:p>
                    <a:p>
                      <a:pPr>
                        <a:lnSpc>
                          <a:spcPct val="115000"/>
                        </a:lnSpc>
                        <a:spcAft>
                          <a:spcPts val="0"/>
                        </a:spcAft>
                      </a:pPr>
                      <a:r>
                        <a:rPr lang="en-GB" sz="1200" baseline="0" dirty="0" smtClean="0">
                          <a:effectLst/>
                          <a:latin typeface="+mn-lt"/>
                          <a:ea typeface="+mn-ea"/>
                        </a:rPr>
                        <a:t>Richard Leyland</a:t>
                      </a:r>
                      <a:endParaRPr lang="en-GB" sz="1200" dirty="0">
                        <a:effectLst/>
                        <a:latin typeface="+mn-lt"/>
                        <a:ea typeface="Calibri"/>
                      </a:endParaRPr>
                    </a:p>
                  </a:txBody>
                  <a:tcPr marL="68580" marR="68580" marT="0" marB="0"/>
                </a:tc>
              </a:tr>
            </a:tbl>
          </a:graphicData>
        </a:graphic>
      </p:graphicFrame>
    </p:spTree>
    <p:extLst>
      <p:ext uri="{BB962C8B-B14F-4D97-AF65-F5344CB8AC3E}">
        <p14:creationId xmlns:p14="http://schemas.microsoft.com/office/powerpoint/2010/main" val="213029433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67544" y="1628800"/>
            <a:ext cx="7992888" cy="584775"/>
          </a:xfrm>
          <a:prstGeom prst="rect">
            <a:avLst/>
          </a:prstGeom>
          <a:noFill/>
        </p:spPr>
        <p:txBody>
          <a:bodyPr wrap="square" rtlCol="0">
            <a:spAutoFit/>
          </a:bodyPr>
          <a:lstStyle/>
          <a:p>
            <a:r>
              <a:rPr lang="en-GB" sz="3200" dirty="0" smtClean="0"/>
              <a:t>Transparency</a:t>
            </a:r>
            <a:endParaRPr lang="en-GB" sz="3200" dirty="0"/>
          </a:p>
        </p:txBody>
      </p:sp>
      <p:sp>
        <p:nvSpPr>
          <p:cNvPr id="4" name="Rectangle 3"/>
          <p:cNvSpPr/>
          <p:nvPr/>
        </p:nvSpPr>
        <p:spPr>
          <a:xfrm>
            <a:off x="467544" y="2551837"/>
            <a:ext cx="7992888" cy="1477328"/>
          </a:xfrm>
          <a:prstGeom prst="rect">
            <a:avLst/>
          </a:prstGeom>
        </p:spPr>
        <p:txBody>
          <a:bodyPr wrap="square">
            <a:spAutoFit/>
          </a:bodyPr>
          <a:lstStyle/>
          <a:p>
            <a:pPr marL="285750" indent="-285750">
              <a:buFont typeface="Arial" panose="020B0604020202020204" pitchFamily="34" charset="0"/>
              <a:buChar char="•"/>
            </a:pPr>
            <a:r>
              <a:rPr lang="en-GB" dirty="0">
                <a:solidFill>
                  <a:schemeClr val="tx2"/>
                </a:solidFill>
              </a:rPr>
              <a:t>In the interests of fairness, today’s information will be posted on the </a:t>
            </a:r>
            <a:r>
              <a:rPr lang="en-GB" dirty="0" smtClean="0">
                <a:solidFill>
                  <a:schemeClr val="tx2"/>
                </a:solidFill>
              </a:rPr>
              <a:t>Contracts Finder portal </a:t>
            </a:r>
            <a:r>
              <a:rPr lang="en-GB" dirty="0">
                <a:solidFill>
                  <a:schemeClr val="tx2"/>
                </a:solidFill>
              </a:rPr>
              <a:t>for all bidders, including those unable to attend today</a:t>
            </a:r>
            <a:r>
              <a:rPr lang="en-GB" dirty="0" smtClean="0">
                <a:solidFill>
                  <a:schemeClr val="tx2"/>
                </a:solidFill>
              </a:rPr>
              <a:t>.</a:t>
            </a:r>
          </a:p>
          <a:p>
            <a:endParaRPr lang="en-GB" dirty="0">
              <a:solidFill>
                <a:schemeClr val="tx2"/>
              </a:solidFill>
            </a:endParaRPr>
          </a:p>
          <a:p>
            <a:pPr marL="285750" indent="-285750">
              <a:buFont typeface="Arial" panose="020B0604020202020204" pitchFamily="34" charset="0"/>
              <a:buChar char="•"/>
            </a:pPr>
            <a:r>
              <a:rPr lang="en-GB" dirty="0">
                <a:solidFill>
                  <a:schemeClr val="tx2"/>
                </a:solidFill>
              </a:rPr>
              <a:t>Includes Q&amp;A from today (published in an anonymised form).</a:t>
            </a:r>
          </a:p>
        </p:txBody>
      </p:sp>
      <p:sp>
        <p:nvSpPr>
          <p:cNvPr id="5" name="Slide Number Placeholder 4"/>
          <p:cNvSpPr>
            <a:spLocks noGrp="1"/>
          </p:cNvSpPr>
          <p:nvPr>
            <p:ph type="sldNum" sz="quarter" idx="4"/>
          </p:nvPr>
        </p:nvSpPr>
        <p:spPr/>
        <p:txBody>
          <a:bodyPr/>
          <a:lstStyle/>
          <a:p>
            <a:fld id="{7354CB0E-1A92-43D2-B5ED-FE98F63B0344}" type="slidenum">
              <a:rPr lang="en-GB" smtClean="0"/>
              <a:pPr/>
              <a:t>20</a:t>
            </a:fld>
            <a:endParaRPr lang="en-GB" dirty="0"/>
          </a:p>
        </p:txBody>
      </p:sp>
    </p:spTree>
    <p:extLst>
      <p:ext uri="{BB962C8B-B14F-4D97-AF65-F5344CB8AC3E}">
        <p14:creationId xmlns:p14="http://schemas.microsoft.com/office/powerpoint/2010/main" val="390902519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39552" y="1772816"/>
            <a:ext cx="7920880" cy="584775"/>
          </a:xfrm>
          <a:prstGeom prst="rect">
            <a:avLst/>
          </a:prstGeom>
          <a:noFill/>
        </p:spPr>
        <p:txBody>
          <a:bodyPr wrap="square" rtlCol="0">
            <a:spAutoFit/>
          </a:bodyPr>
          <a:lstStyle/>
          <a:p>
            <a:r>
              <a:rPr lang="en-GB" sz="3200" dirty="0" smtClean="0"/>
              <a:t>Terms and conditions</a:t>
            </a:r>
            <a:endParaRPr lang="en-GB" sz="3200" dirty="0"/>
          </a:p>
        </p:txBody>
      </p:sp>
      <p:sp>
        <p:nvSpPr>
          <p:cNvPr id="4" name="Rectangle 3"/>
          <p:cNvSpPr/>
          <p:nvPr/>
        </p:nvSpPr>
        <p:spPr>
          <a:xfrm>
            <a:off x="539552" y="2413338"/>
            <a:ext cx="7920880" cy="1477328"/>
          </a:xfrm>
          <a:prstGeom prst="rect">
            <a:avLst/>
          </a:prstGeom>
        </p:spPr>
        <p:txBody>
          <a:bodyPr wrap="square">
            <a:spAutoFit/>
          </a:bodyPr>
          <a:lstStyle/>
          <a:p>
            <a:pPr marL="285750" indent="-285750">
              <a:buFont typeface="Arial" panose="020B0604020202020204" pitchFamily="34" charset="0"/>
              <a:buChar char="•"/>
            </a:pPr>
            <a:r>
              <a:rPr lang="en-GB" dirty="0">
                <a:solidFill>
                  <a:schemeClr val="tx2"/>
                </a:solidFill>
              </a:rPr>
              <a:t>Although </a:t>
            </a:r>
            <a:r>
              <a:rPr lang="en-GB" dirty="0" smtClean="0">
                <a:solidFill>
                  <a:schemeClr val="tx2"/>
                </a:solidFill>
              </a:rPr>
              <a:t>BEIS T&amp;Cs are expected to form </a:t>
            </a:r>
            <a:r>
              <a:rPr lang="en-GB" dirty="0">
                <a:solidFill>
                  <a:schemeClr val="tx2"/>
                </a:solidFill>
              </a:rPr>
              <a:t>the basis of the contract, we will publish the final version of the T&amp;Cs at the time of the ITT</a:t>
            </a:r>
            <a:r>
              <a:rPr lang="en-GB" dirty="0" smtClean="0">
                <a:solidFill>
                  <a:schemeClr val="tx2"/>
                </a:solidFill>
              </a:rPr>
              <a:t>.</a:t>
            </a:r>
          </a:p>
          <a:p>
            <a:endParaRPr lang="en-GB" dirty="0">
              <a:solidFill>
                <a:schemeClr val="tx2"/>
              </a:solidFill>
            </a:endParaRPr>
          </a:p>
          <a:p>
            <a:pPr marL="285750" indent="-285750">
              <a:buFont typeface="Arial" panose="020B0604020202020204" pitchFamily="34" charset="0"/>
              <a:buChar char="•"/>
            </a:pPr>
            <a:r>
              <a:rPr lang="en-GB" dirty="0">
                <a:solidFill>
                  <a:schemeClr val="tx2"/>
                </a:solidFill>
              </a:rPr>
              <a:t>They will be final and any bids submitted on condition that T&amp;Cs are amended will be effectively submitting a non-compliant bid.</a:t>
            </a:r>
          </a:p>
        </p:txBody>
      </p:sp>
      <p:sp>
        <p:nvSpPr>
          <p:cNvPr id="2" name="Slide Number Placeholder 1"/>
          <p:cNvSpPr>
            <a:spLocks noGrp="1"/>
          </p:cNvSpPr>
          <p:nvPr>
            <p:ph type="sldNum" sz="quarter" idx="4"/>
          </p:nvPr>
        </p:nvSpPr>
        <p:spPr/>
        <p:txBody>
          <a:bodyPr/>
          <a:lstStyle/>
          <a:p>
            <a:fld id="{7354CB0E-1A92-43D2-B5ED-FE98F63B0344}" type="slidenum">
              <a:rPr lang="en-GB" smtClean="0"/>
              <a:pPr/>
              <a:t>21</a:t>
            </a:fld>
            <a:endParaRPr lang="en-GB" dirty="0"/>
          </a:p>
        </p:txBody>
      </p:sp>
    </p:spTree>
    <p:extLst>
      <p:ext uri="{BB962C8B-B14F-4D97-AF65-F5344CB8AC3E}">
        <p14:creationId xmlns:p14="http://schemas.microsoft.com/office/powerpoint/2010/main" val="396806335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51920" y="2924944"/>
            <a:ext cx="1302725" cy="709614"/>
          </a:xfrm>
        </p:spPr>
        <p:txBody>
          <a:bodyPr/>
          <a:lstStyle/>
          <a:p>
            <a:r>
              <a:rPr lang="en-GB" dirty="0" smtClean="0"/>
              <a:t>Q&amp;A</a:t>
            </a:r>
            <a:endParaRPr lang="en-GB" dirty="0"/>
          </a:p>
        </p:txBody>
      </p:sp>
      <p:sp>
        <p:nvSpPr>
          <p:cNvPr id="4" name="Slide Number Placeholder 3"/>
          <p:cNvSpPr>
            <a:spLocks noGrp="1"/>
          </p:cNvSpPr>
          <p:nvPr>
            <p:ph type="sldNum" sz="quarter" idx="12"/>
          </p:nvPr>
        </p:nvSpPr>
        <p:spPr/>
        <p:txBody>
          <a:bodyPr/>
          <a:lstStyle/>
          <a:p>
            <a:fld id="{7354CB0E-1A92-43D2-B5ED-FE98F63B0344}" type="slidenum">
              <a:rPr lang="en-GB" smtClean="0"/>
              <a:t>22</a:t>
            </a:fld>
            <a:endParaRPr lang="en-GB" dirty="0"/>
          </a:p>
        </p:txBody>
      </p:sp>
    </p:spTree>
    <p:extLst>
      <p:ext uri="{BB962C8B-B14F-4D97-AF65-F5344CB8AC3E}">
        <p14:creationId xmlns:p14="http://schemas.microsoft.com/office/powerpoint/2010/main" val="145344550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BEIS Team</a:t>
            </a:r>
            <a:endParaRPr lang="en-GB" dirty="0"/>
          </a:p>
        </p:txBody>
      </p:sp>
      <p:sp>
        <p:nvSpPr>
          <p:cNvPr id="3" name="Content Placeholder 2"/>
          <p:cNvSpPr>
            <a:spLocks noGrp="1"/>
          </p:cNvSpPr>
          <p:nvPr>
            <p:ph idx="1"/>
          </p:nvPr>
        </p:nvSpPr>
        <p:spPr/>
        <p:txBody>
          <a:bodyPr>
            <a:normAutofit lnSpcReduction="10000"/>
          </a:bodyPr>
          <a:lstStyle/>
          <a:p>
            <a:r>
              <a:rPr lang="en-GB" dirty="0" smtClean="0"/>
              <a:t>Richard Leyland </a:t>
            </a:r>
          </a:p>
          <a:p>
            <a:pPr lvl="1"/>
            <a:r>
              <a:rPr lang="en-GB" i="1" dirty="0" smtClean="0"/>
              <a:t>Deputy Director for Heat Strategy</a:t>
            </a:r>
          </a:p>
          <a:p>
            <a:r>
              <a:rPr lang="en-GB" dirty="0" smtClean="0"/>
              <a:t>Jenna Owen</a:t>
            </a:r>
          </a:p>
          <a:p>
            <a:pPr lvl="1"/>
            <a:r>
              <a:rPr lang="en-GB" i="1" dirty="0" smtClean="0"/>
              <a:t>Policy advisor, Heat Strategy Team and lead for hydrogen appliances project </a:t>
            </a:r>
          </a:p>
          <a:p>
            <a:r>
              <a:rPr lang="en-GB" dirty="0" smtClean="0"/>
              <a:t>Julie-Anne De Thomasis</a:t>
            </a:r>
          </a:p>
          <a:p>
            <a:pPr lvl="1"/>
            <a:r>
              <a:rPr lang="en-GB" i="1" dirty="0" smtClean="0">
                <a:solidFill>
                  <a:schemeClr val="tx2">
                    <a:lumMod val="95000"/>
                    <a:lumOff val="5000"/>
                  </a:schemeClr>
                </a:solidFill>
              </a:rPr>
              <a:t>Procurement manager</a:t>
            </a:r>
          </a:p>
          <a:p>
            <a:r>
              <a:rPr lang="en-GB" i="1" dirty="0" smtClean="0">
                <a:solidFill>
                  <a:schemeClr val="tx2">
                    <a:lumMod val="95000"/>
                    <a:lumOff val="5000"/>
                  </a:schemeClr>
                </a:solidFill>
              </a:rPr>
              <a:t>Penny Dunbabin, </a:t>
            </a:r>
          </a:p>
          <a:p>
            <a:pPr lvl="1"/>
            <a:r>
              <a:rPr lang="en-GB" i="1" dirty="0" smtClean="0">
                <a:solidFill>
                  <a:schemeClr val="tx2">
                    <a:lumMod val="95000"/>
                    <a:lumOff val="5000"/>
                  </a:schemeClr>
                </a:solidFill>
              </a:rPr>
              <a:t>Senior Scientific Officer,  Science and Innovation for Climate Energy Directorate. </a:t>
            </a:r>
          </a:p>
          <a:p>
            <a:r>
              <a:rPr lang="en-GB" i="1" dirty="0" smtClean="0">
                <a:solidFill>
                  <a:schemeClr val="tx2">
                    <a:lumMod val="95000"/>
                    <a:lumOff val="5000"/>
                  </a:schemeClr>
                </a:solidFill>
              </a:rPr>
              <a:t>Amy Salisbury</a:t>
            </a:r>
          </a:p>
          <a:p>
            <a:pPr lvl="1"/>
            <a:r>
              <a:rPr lang="en-GB" i="1" dirty="0" smtClean="0">
                <a:solidFill>
                  <a:schemeClr val="tx2">
                    <a:lumMod val="95000"/>
                    <a:lumOff val="5000"/>
                  </a:schemeClr>
                </a:solidFill>
              </a:rPr>
              <a:t>Policy advisor, Heat Strategy Team</a:t>
            </a:r>
          </a:p>
          <a:p>
            <a:r>
              <a:rPr lang="en-GB" i="1" dirty="0" smtClean="0">
                <a:solidFill>
                  <a:schemeClr val="tx2">
                    <a:lumMod val="95000"/>
                    <a:lumOff val="5000"/>
                  </a:schemeClr>
                </a:solidFill>
              </a:rPr>
              <a:t>Carrie Heitmeyer</a:t>
            </a:r>
          </a:p>
          <a:p>
            <a:pPr lvl="1"/>
            <a:r>
              <a:rPr lang="en-GB" i="1" dirty="0" smtClean="0">
                <a:solidFill>
                  <a:schemeClr val="tx2">
                    <a:lumMod val="95000"/>
                    <a:lumOff val="5000"/>
                  </a:schemeClr>
                </a:solidFill>
              </a:rPr>
              <a:t>Social Researcher, Heat Strategy Team</a:t>
            </a:r>
          </a:p>
        </p:txBody>
      </p:sp>
      <p:sp>
        <p:nvSpPr>
          <p:cNvPr id="5" name="Slide Number Placeholder 4"/>
          <p:cNvSpPr>
            <a:spLocks noGrp="1"/>
          </p:cNvSpPr>
          <p:nvPr>
            <p:ph type="sldNum" sz="quarter" idx="12"/>
          </p:nvPr>
        </p:nvSpPr>
        <p:spPr/>
        <p:txBody>
          <a:bodyPr/>
          <a:lstStyle/>
          <a:p>
            <a:fld id="{7354CB0E-1A92-43D2-B5ED-FE98F63B0344}" type="slidenum">
              <a:rPr lang="en-GB" smtClean="0"/>
              <a:t>3</a:t>
            </a:fld>
            <a:endParaRPr lang="en-GB" dirty="0"/>
          </a:p>
        </p:txBody>
      </p:sp>
    </p:spTree>
    <p:extLst>
      <p:ext uri="{BB962C8B-B14F-4D97-AF65-F5344CB8AC3E}">
        <p14:creationId xmlns:p14="http://schemas.microsoft.com/office/powerpoint/2010/main" val="361736616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95536" y="2060848"/>
            <a:ext cx="8278688" cy="1470025"/>
          </a:xfrm>
        </p:spPr>
        <p:txBody>
          <a:bodyPr/>
          <a:lstStyle/>
          <a:p>
            <a:r>
              <a:rPr lang="en-GB" dirty="0" smtClean="0">
                <a:solidFill>
                  <a:schemeClr val="tx2"/>
                </a:solidFill>
              </a:rPr>
              <a:t>Introduction: Long-term heat decarbonisation</a:t>
            </a:r>
            <a:endParaRPr lang="en-GB" dirty="0">
              <a:solidFill>
                <a:schemeClr val="tx2"/>
              </a:solidFill>
            </a:endParaRPr>
          </a:p>
        </p:txBody>
      </p:sp>
      <p:sp>
        <p:nvSpPr>
          <p:cNvPr id="4" name="Text Placeholder 3"/>
          <p:cNvSpPr txBox="1">
            <a:spLocks/>
          </p:cNvSpPr>
          <p:nvPr/>
        </p:nvSpPr>
        <p:spPr>
          <a:xfrm>
            <a:off x="755576" y="5661248"/>
            <a:ext cx="2219325" cy="29527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dirty="0" smtClean="0">
                <a:solidFill>
                  <a:schemeClr val="tx2"/>
                </a:solidFill>
              </a:rPr>
              <a:t>Richard Leyland</a:t>
            </a:r>
            <a:endParaRPr lang="en-GB" dirty="0">
              <a:solidFill>
                <a:schemeClr val="tx2"/>
              </a:solidFill>
            </a:endParaRPr>
          </a:p>
        </p:txBody>
      </p:sp>
      <p:sp>
        <p:nvSpPr>
          <p:cNvPr id="3" name="Slide Number Placeholder 2"/>
          <p:cNvSpPr>
            <a:spLocks noGrp="1"/>
          </p:cNvSpPr>
          <p:nvPr>
            <p:ph type="sldNum" sz="quarter" idx="12"/>
          </p:nvPr>
        </p:nvSpPr>
        <p:spPr/>
        <p:txBody>
          <a:bodyPr/>
          <a:lstStyle/>
          <a:p>
            <a:fld id="{4AA24BC4-9493-42FA-A829-8771D310761B}" type="slidenum">
              <a:rPr lang="en-GB" smtClean="0"/>
              <a:t>4</a:t>
            </a:fld>
            <a:endParaRPr lang="en-GB"/>
          </a:p>
        </p:txBody>
      </p:sp>
    </p:spTree>
    <p:extLst>
      <p:ext uri="{BB962C8B-B14F-4D97-AF65-F5344CB8AC3E}">
        <p14:creationId xmlns:p14="http://schemas.microsoft.com/office/powerpoint/2010/main" val="242175755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1844824"/>
            <a:ext cx="5616624" cy="4536504"/>
          </a:xfrm>
        </p:spPr>
        <p:txBody>
          <a:bodyPr>
            <a:normAutofit/>
          </a:bodyPr>
          <a:lstStyle/>
          <a:p>
            <a:pPr marL="342900" lvl="1" indent="-342900">
              <a:buFont typeface="Wingdings" panose="05000000000000000000" pitchFamily="2" charset="2"/>
              <a:buChar char="q"/>
            </a:pPr>
            <a:endParaRPr lang="en-GB" sz="2000" b="1" dirty="0" smtClean="0">
              <a:solidFill>
                <a:schemeClr val="tx2"/>
              </a:solidFill>
            </a:endParaRPr>
          </a:p>
          <a:p>
            <a:pPr marL="342900" lvl="1" indent="-342900">
              <a:lnSpc>
                <a:spcPct val="100000"/>
              </a:lnSpc>
              <a:buFont typeface="Wingdings" panose="05000000000000000000" pitchFamily="2" charset="2"/>
              <a:buChar char="q"/>
            </a:pPr>
            <a:r>
              <a:rPr lang="en-GB" sz="1600" b="1" dirty="0" smtClean="0">
                <a:solidFill>
                  <a:schemeClr val="tx2"/>
                </a:solidFill>
              </a:rPr>
              <a:t>Heat </a:t>
            </a:r>
            <a:r>
              <a:rPr lang="en-GB" sz="1600" b="1" dirty="0">
                <a:solidFill>
                  <a:schemeClr val="tx2"/>
                </a:solidFill>
              </a:rPr>
              <a:t>is fundamental to our energy system and to our decarbonisation goals</a:t>
            </a:r>
            <a:r>
              <a:rPr lang="en-GB" sz="1600" dirty="0" smtClean="0">
                <a:solidFill>
                  <a:schemeClr val="tx2"/>
                </a:solidFill>
              </a:rPr>
              <a:t>. </a:t>
            </a:r>
            <a:r>
              <a:rPr lang="en-GB" sz="1400" dirty="0" smtClean="0">
                <a:solidFill>
                  <a:schemeClr val="tx2"/>
                </a:solidFill>
              </a:rPr>
              <a:t>It is the largest single user of energy in the UK, accounting for almost half of our energy use and around one third of UK carbon emissions. </a:t>
            </a:r>
            <a:endParaRPr lang="en-GB" sz="800" b="1" dirty="0" smtClean="0">
              <a:solidFill>
                <a:schemeClr val="tx2"/>
              </a:solidFill>
            </a:endParaRPr>
          </a:p>
          <a:p>
            <a:pPr marL="342900" lvl="1" indent="-342900">
              <a:lnSpc>
                <a:spcPct val="100000"/>
              </a:lnSpc>
              <a:buFont typeface="Wingdings" panose="05000000000000000000" pitchFamily="2" charset="2"/>
              <a:buChar char="q"/>
            </a:pPr>
            <a:r>
              <a:rPr lang="en-GB" sz="1600" b="1" dirty="0" smtClean="0">
                <a:solidFill>
                  <a:schemeClr val="tx2"/>
                </a:solidFill>
              </a:rPr>
              <a:t>Transformational heat decarbonisation is a </a:t>
            </a:r>
            <a:r>
              <a:rPr lang="en-GB" sz="1600" b="1" dirty="0">
                <a:solidFill>
                  <a:schemeClr val="tx2"/>
                </a:solidFill>
              </a:rPr>
              <a:t>complex </a:t>
            </a:r>
            <a:r>
              <a:rPr lang="en-GB" sz="1600" b="1" dirty="0" smtClean="0">
                <a:solidFill>
                  <a:schemeClr val="tx2"/>
                </a:solidFill>
              </a:rPr>
              <a:t>challenge with implications </a:t>
            </a:r>
            <a:r>
              <a:rPr lang="en-GB" sz="1600" b="1" dirty="0">
                <a:solidFill>
                  <a:schemeClr val="tx2"/>
                </a:solidFill>
              </a:rPr>
              <a:t>for major national infrastructure assets. </a:t>
            </a:r>
            <a:r>
              <a:rPr lang="en-GB" sz="1400" dirty="0">
                <a:solidFill>
                  <a:schemeClr val="tx2"/>
                </a:solidFill>
              </a:rPr>
              <a:t>We </a:t>
            </a:r>
            <a:r>
              <a:rPr lang="en-GB" sz="1400" dirty="0" smtClean="0">
                <a:solidFill>
                  <a:schemeClr val="tx2"/>
                </a:solidFill>
              </a:rPr>
              <a:t>currently rely </a:t>
            </a:r>
            <a:r>
              <a:rPr lang="en-GB" sz="1400" dirty="0">
                <a:solidFill>
                  <a:schemeClr val="tx2"/>
                </a:solidFill>
              </a:rPr>
              <a:t>on natural gas to fuel over 70% of heating (80% of domestic heating</a:t>
            </a:r>
            <a:r>
              <a:rPr lang="en-GB" sz="1400" dirty="0" smtClean="0">
                <a:solidFill>
                  <a:schemeClr val="tx2"/>
                </a:solidFill>
              </a:rPr>
              <a:t>), principally supplied through the national gas grid.  </a:t>
            </a:r>
            <a:endParaRPr lang="en-GB" sz="800" dirty="0">
              <a:solidFill>
                <a:schemeClr val="tx2"/>
              </a:solidFill>
            </a:endParaRPr>
          </a:p>
          <a:p>
            <a:pPr marL="342000" indent="-342000">
              <a:lnSpc>
                <a:spcPct val="100000"/>
              </a:lnSpc>
              <a:buFont typeface="Wingdings" panose="05000000000000000000" pitchFamily="2" charset="2"/>
              <a:buChar char="q"/>
            </a:pPr>
            <a:r>
              <a:rPr lang="en-GB" sz="1600" b="1" dirty="0">
                <a:solidFill>
                  <a:schemeClr val="tx2"/>
                </a:solidFill>
              </a:rPr>
              <a:t>It is not yet clear </a:t>
            </a:r>
            <a:r>
              <a:rPr lang="en-GB" sz="1600" b="1" dirty="0" smtClean="0">
                <a:solidFill>
                  <a:schemeClr val="tx2"/>
                </a:solidFill>
              </a:rPr>
              <a:t>which approach will </a:t>
            </a:r>
            <a:r>
              <a:rPr lang="en-GB" sz="1600" b="1" dirty="0">
                <a:solidFill>
                  <a:schemeClr val="tx2"/>
                </a:solidFill>
              </a:rPr>
              <a:t>work </a:t>
            </a:r>
            <a:r>
              <a:rPr lang="en-GB" sz="1600" b="1" dirty="0" smtClean="0">
                <a:solidFill>
                  <a:schemeClr val="tx2"/>
                </a:solidFill>
              </a:rPr>
              <a:t>best at the scale needed to achieve our 2050 carbon targets and keep </a:t>
            </a:r>
            <a:r>
              <a:rPr lang="en-GB" sz="1600" b="1" dirty="0">
                <a:solidFill>
                  <a:schemeClr val="tx2"/>
                </a:solidFill>
              </a:rPr>
              <a:t>costs down. </a:t>
            </a:r>
            <a:r>
              <a:rPr lang="en-GB" sz="1400" dirty="0" smtClean="0">
                <a:solidFill>
                  <a:schemeClr val="tx2"/>
                </a:solidFill>
              </a:rPr>
              <a:t>There </a:t>
            </a:r>
            <a:r>
              <a:rPr lang="en-GB" sz="1400" dirty="0">
                <a:solidFill>
                  <a:schemeClr val="tx2"/>
                </a:solidFill>
              </a:rPr>
              <a:t>are a number of options with </a:t>
            </a:r>
            <a:r>
              <a:rPr lang="en-GB" sz="1400" dirty="0" smtClean="0">
                <a:solidFill>
                  <a:schemeClr val="tx2"/>
                </a:solidFill>
              </a:rPr>
              <a:t>potential – including heat networks, heat pumps, hydrogen and biogas. </a:t>
            </a:r>
            <a:endParaRPr lang="en-GB" sz="1400" dirty="0" smtClean="0"/>
          </a:p>
          <a:p>
            <a:pPr>
              <a:buFont typeface="Wingdings" panose="05000000000000000000" pitchFamily="2" charset="2"/>
              <a:buChar char="q"/>
            </a:pPr>
            <a:endParaRPr lang="en-GB" sz="2000" dirty="0"/>
          </a:p>
        </p:txBody>
      </p:sp>
      <p:graphicFrame>
        <p:nvGraphicFramePr>
          <p:cNvPr id="5" name="Chart 4"/>
          <p:cNvGraphicFramePr>
            <a:graphicFrameLocks/>
          </p:cNvGraphicFramePr>
          <p:nvPr>
            <p:extLst>
              <p:ext uri="{D42A27DB-BD31-4B8C-83A1-F6EECF244321}">
                <p14:modId xmlns:p14="http://schemas.microsoft.com/office/powerpoint/2010/main" val="2458731245"/>
              </p:ext>
            </p:extLst>
          </p:nvPr>
        </p:nvGraphicFramePr>
        <p:xfrm>
          <a:off x="4749862" y="2791862"/>
          <a:ext cx="5292080" cy="3499599"/>
        </p:xfrm>
        <a:graphic>
          <a:graphicData uri="http://schemas.openxmlformats.org/drawingml/2006/chart">
            <c:chart xmlns:c="http://schemas.openxmlformats.org/drawingml/2006/chart" xmlns:r="http://schemas.openxmlformats.org/officeDocument/2006/relationships" r:id="rId3"/>
          </a:graphicData>
        </a:graphic>
      </p:graphicFrame>
      <p:sp>
        <p:nvSpPr>
          <p:cNvPr id="7" name="Rectangle 6"/>
          <p:cNvSpPr/>
          <p:nvPr/>
        </p:nvSpPr>
        <p:spPr>
          <a:xfrm>
            <a:off x="5364088" y="2536086"/>
            <a:ext cx="3707904" cy="446276"/>
          </a:xfrm>
          <a:prstGeom prst="rect">
            <a:avLst/>
          </a:prstGeom>
        </p:spPr>
        <p:txBody>
          <a:bodyPr wrap="square">
            <a:spAutoFit/>
          </a:bodyPr>
          <a:lstStyle/>
          <a:p>
            <a:pPr algn="ctr"/>
            <a:r>
              <a:rPr lang="en-GB" sz="1400" dirty="0" smtClean="0">
                <a:solidFill>
                  <a:schemeClr val="tx2">
                    <a:lumMod val="75000"/>
                  </a:schemeClr>
                </a:solidFill>
              </a:rPr>
              <a:t>Domestic energy use </a:t>
            </a:r>
          </a:p>
          <a:p>
            <a:pPr algn="ctr"/>
            <a:r>
              <a:rPr lang="en-GB" sz="900" i="1" dirty="0" smtClean="0">
                <a:solidFill>
                  <a:schemeClr val="tx2">
                    <a:lumMod val="75000"/>
                  </a:schemeClr>
                </a:solidFill>
              </a:rPr>
              <a:t>Energy Consumption in the UK data (2015)  published by BEIS</a:t>
            </a:r>
            <a:endParaRPr lang="en-GB" sz="900" i="1" dirty="0"/>
          </a:p>
        </p:txBody>
      </p:sp>
      <p:sp>
        <p:nvSpPr>
          <p:cNvPr id="9" name="Rounded Rectangular Callout 8"/>
          <p:cNvSpPr/>
          <p:nvPr/>
        </p:nvSpPr>
        <p:spPr>
          <a:xfrm>
            <a:off x="683568" y="620688"/>
            <a:ext cx="8132588" cy="1080120"/>
          </a:xfrm>
          <a:prstGeom prst="wedgeRoundRectCallout">
            <a:avLst>
              <a:gd name="adj1" fmla="val 38128"/>
              <a:gd name="adj2" fmla="val 70632"/>
              <a:gd name="adj3" fmla="val 16667"/>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200" b="1" dirty="0" smtClean="0">
                <a:solidFill>
                  <a:schemeClr val="bg1"/>
                </a:solidFill>
              </a:rPr>
              <a:t>“</a:t>
            </a:r>
            <a:r>
              <a:rPr lang="en-GB" sz="2200" b="1" dirty="0">
                <a:solidFill>
                  <a:schemeClr val="bg1"/>
                </a:solidFill>
              </a:rPr>
              <a:t>Our ambition is to be able to agree in the next few years, together, on the right long-term direction for heat policy.” </a:t>
            </a:r>
            <a:endParaRPr lang="en-GB" sz="2200" b="1" dirty="0" smtClean="0">
              <a:solidFill>
                <a:schemeClr val="bg1"/>
              </a:solidFill>
            </a:endParaRPr>
          </a:p>
          <a:p>
            <a:pPr algn="ctr"/>
            <a:r>
              <a:rPr lang="en-GB" sz="1500" dirty="0" smtClean="0">
                <a:solidFill>
                  <a:schemeClr val="bg1"/>
                </a:solidFill>
              </a:rPr>
              <a:t>Energy Minister, December 2016</a:t>
            </a:r>
          </a:p>
        </p:txBody>
      </p:sp>
      <p:sp>
        <p:nvSpPr>
          <p:cNvPr id="2" name="Slide Number Placeholder 1"/>
          <p:cNvSpPr>
            <a:spLocks noGrp="1"/>
          </p:cNvSpPr>
          <p:nvPr>
            <p:ph type="sldNum" sz="quarter" idx="12"/>
          </p:nvPr>
        </p:nvSpPr>
        <p:spPr/>
        <p:txBody>
          <a:bodyPr/>
          <a:lstStyle/>
          <a:p>
            <a:fld id="{7354CB0E-1A92-43D2-B5ED-FE98F63B0344}" type="slidenum">
              <a:rPr lang="en-GB" smtClean="0"/>
              <a:t>5</a:t>
            </a:fld>
            <a:endParaRPr lang="en-GB" dirty="0"/>
          </a:p>
        </p:txBody>
      </p:sp>
    </p:spTree>
    <p:extLst>
      <p:ext uri="{BB962C8B-B14F-4D97-AF65-F5344CB8AC3E}">
        <p14:creationId xmlns:p14="http://schemas.microsoft.com/office/powerpoint/2010/main" val="89037655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2472882" y="4509120"/>
            <a:ext cx="6120680" cy="172819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a:xfrm>
            <a:off x="395536" y="332656"/>
            <a:ext cx="8229600" cy="1143000"/>
          </a:xfrm>
        </p:spPr>
        <p:txBody>
          <a:bodyPr>
            <a:normAutofit/>
          </a:bodyPr>
          <a:lstStyle/>
          <a:p>
            <a:pPr>
              <a:lnSpc>
                <a:spcPct val="100000"/>
              </a:lnSpc>
            </a:pPr>
            <a:r>
              <a:rPr lang="en-GB" b="1" dirty="0" smtClean="0">
                <a:solidFill>
                  <a:schemeClr val="tx2"/>
                </a:solidFill>
              </a:rPr>
              <a:t>What needs to happen?</a:t>
            </a:r>
            <a:endParaRPr lang="en-GB" b="1" dirty="0">
              <a:solidFill>
                <a:schemeClr val="tx2"/>
              </a:solidFill>
            </a:endParaRPr>
          </a:p>
        </p:txBody>
      </p:sp>
      <p:graphicFrame>
        <p:nvGraphicFramePr>
          <p:cNvPr id="6" name="Diagram 5"/>
          <p:cNvGraphicFramePr/>
          <p:nvPr>
            <p:extLst>
              <p:ext uri="{D42A27DB-BD31-4B8C-83A1-F6EECF244321}">
                <p14:modId xmlns:p14="http://schemas.microsoft.com/office/powerpoint/2010/main" val="282995289"/>
              </p:ext>
            </p:extLst>
          </p:nvPr>
        </p:nvGraphicFramePr>
        <p:xfrm>
          <a:off x="323528" y="1153208"/>
          <a:ext cx="8496944" cy="537213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Slide Number Placeholder 2"/>
          <p:cNvSpPr>
            <a:spLocks noGrp="1"/>
          </p:cNvSpPr>
          <p:nvPr>
            <p:ph type="sldNum" sz="quarter" idx="12"/>
          </p:nvPr>
        </p:nvSpPr>
        <p:spPr/>
        <p:txBody>
          <a:bodyPr/>
          <a:lstStyle/>
          <a:p>
            <a:fld id="{7354CB0E-1A92-43D2-B5ED-FE98F63B0344}" type="slidenum">
              <a:rPr lang="en-GB" smtClean="0"/>
              <a:t>6</a:t>
            </a:fld>
            <a:endParaRPr lang="en-GB" dirty="0"/>
          </a:p>
        </p:txBody>
      </p:sp>
    </p:spTree>
    <p:extLst>
      <p:ext uri="{BB962C8B-B14F-4D97-AF65-F5344CB8AC3E}">
        <p14:creationId xmlns:p14="http://schemas.microsoft.com/office/powerpoint/2010/main" val="401521061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120204" y="120948"/>
            <a:ext cx="8893496" cy="1651868"/>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solidFill>
                  <a:schemeClr val="bg1"/>
                </a:solidFill>
              </a:rPr>
              <a:t>Over the course of the coming year we plan to:  </a:t>
            </a:r>
          </a:p>
          <a:p>
            <a:pPr marL="342900" indent="-342900">
              <a:buFont typeface="Wingdings" panose="05000000000000000000" pitchFamily="2" charset="2"/>
              <a:buChar char="ü"/>
            </a:pPr>
            <a:r>
              <a:rPr lang="en-GB" sz="1600" b="1" dirty="0" smtClean="0">
                <a:solidFill>
                  <a:schemeClr val="bg1"/>
                </a:solidFill>
              </a:rPr>
              <a:t>consolidate </a:t>
            </a:r>
            <a:r>
              <a:rPr lang="en-GB" sz="1600" b="1" dirty="0">
                <a:solidFill>
                  <a:schemeClr val="bg1"/>
                </a:solidFill>
              </a:rPr>
              <a:t>and review the evidence </a:t>
            </a:r>
            <a:r>
              <a:rPr lang="en-GB" sz="1600" b="1" dirty="0" smtClean="0">
                <a:solidFill>
                  <a:schemeClr val="bg1"/>
                </a:solidFill>
              </a:rPr>
              <a:t>base</a:t>
            </a:r>
          </a:p>
          <a:p>
            <a:pPr marL="342900" indent="-342900">
              <a:buFont typeface="Wingdings" panose="05000000000000000000" pitchFamily="2" charset="2"/>
              <a:buChar char="ü"/>
            </a:pPr>
            <a:r>
              <a:rPr lang="en-GB" sz="1600" b="1" dirty="0" smtClean="0">
                <a:solidFill>
                  <a:schemeClr val="bg1"/>
                </a:solidFill>
              </a:rPr>
              <a:t>strengthen </a:t>
            </a:r>
            <a:r>
              <a:rPr lang="en-GB" sz="1600" b="1" dirty="0">
                <a:solidFill>
                  <a:schemeClr val="bg1"/>
                </a:solidFill>
              </a:rPr>
              <a:t>our capability to model and assess </a:t>
            </a:r>
            <a:r>
              <a:rPr lang="en-GB" sz="1600" b="1" dirty="0" smtClean="0">
                <a:solidFill>
                  <a:schemeClr val="bg1"/>
                </a:solidFill>
              </a:rPr>
              <a:t>impacts </a:t>
            </a:r>
            <a:r>
              <a:rPr lang="en-GB" sz="1600" b="1" dirty="0">
                <a:solidFill>
                  <a:schemeClr val="bg1"/>
                </a:solidFill>
              </a:rPr>
              <a:t>of different </a:t>
            </a:r>
            <a:r>
              <a:rPr lang="en-GB" sz="1600" b="1" dirty="0" smtClean="0">
                <a:solidFill>
                  <a:schemeClr val="bg1"/>
                </a:solidFill>
              </a:rPr>
              <a:t>approaches</a:t>
            </a:r>
          </a:p>
          <a:p>
            <a:pPr marL="342900" indent="-342900">
              <a:buFont typeface="Wingdings" panose="05000000000000000000" pitchFamily="2" charset="2"/>
              <a:buChar char="ü"/>
            </a:pPr>
            <a:r>
              <a:rPr lang="en-GB" sz="1600" b="1" dirty="0" smtClean="0">
                <a:solidFill>
                  <a:schemeClr val="bg1"/>
                </a:solidFill>
              </a:rPr>
              <a:t>improve understanding of </a:t>
            </a:r>
            <a:r>
              <a:rPr lang="en-GB" sz="1600" b="1" dirty="0">
                <a:solidFill>
                  <a:schemeClr val="bg1"/>
                </a:solidFill>
              </a:rPr>
              <a:t>the barriers, risks and uncertainties involved</a:t>
            </a:r>
          </a:p>
        </p:txBody>
      </p:sp>
      <p:sp>
        <p:nvSpPr>
          <p:cNvPr id="10" name="Rectangle 9"/>
          <p:cNvSpPr/>
          <p:nvPr/>
        </p:nvSpPr>
        <p:spPr>
          <a:xfrm>
            <a:off x="107504" y="1844824"/>
            <a:ext cx="8700268" cy="4324261"/>
          </a:xfrm>
          <a:prstGeom prst="rect">
            <a:avLst/>
          </a:prstGeom>
        </p:spPr>
        <p:txBody>
          <a:bodyPr wrap="square">
            <a:spAutoFit/>
          </a:bodyPr>
          <a:lstStyle/>
          <a:p>
            <a:endParaRPr lang="en-GB" sz="1600" b="1" dirty="0" smtClean="0">
              <a:solidFill>
                <a:schemeClr val="tx2"/>
              </a:solidFill>
            </a:endParaRPr>
          </a:p>
          <a:p>
            <a:r>
              <a:rPr lang="en-GB" sz="1600" b="1" dirty="0" smtClean="0">
                <a:solidFill>
                  <a:schemeClr val="tx2"/>
                </a:solidFill>
              </a:rPr>
              <a:t>A combination of in-house work and procurement of external expertise will support this through projects including:</a:t>
            </a:r>
          </a:p>
          <a:p>
            <a:endParaRPr lang="en-GB" sz="1600" b="1" dirty="0" smtClean="0">
              <a:solidFill>
                <a:schemeClr val="tx2"/>
              </a:solidFill>
            </a:endParaRPr>
          </a:p>
          <a:p>
            <a:pPr marL="342900" indent="-342900">
              <a:spcAft>
                <a:spcPts val="600"/>
              </a:spcAft>
              <a:buFont typeface="Wingdings" panose="05000000000000000000" pitchFamily="2" charset="2"/>
              <a:buChar char="q"/>
            </a:pPr>
            <a:r>
              <a:rPr lang="en-GB" sz="1600" b="1" dirty="0" smtClean="0">
                <a:solidFill>
                  <a:schemeClr val="tx2"/>
                </a:solidFill>
              </a:rPr>
              <a:t>Heat </a:t>
            </a:r>
            <a:r>
              <a:rPr lang="en-GB" sz="1600" b="1" dirty="0">
                <a:solidFill>
                  <a:schemeClr val="tx2"/>
                </a:solidFill>
              </a:rPr>
              <a:t>demand </a:t>
            </a:r>
            <a:r>
              <a:rPr lang="en-GB" sz="1600" dirty="0">
                <a:solidFill>
                  <a:schemeClr val="tx2"/>
                </a:solidFill>
              </a:rPr>
              <a:t>projections under varying scenarios and assumptions about heat applications and demand </a:t>
            </a:r>
            <a:r>
              <a:rPr lang="en-GB" sz="1600" dirty="0" smtClean="0">
                <a:solidFill>
                  <a:schemeClr val="tx2"/>
                </a:solidFill>
              </a:rPr>
              <a:t>patterns.</a:t>
            </a:r>
          </a:p>
          <a:p>
            <a:pPr marL="342900" indent="-342900">
              <a:spcAft>
                <a:spcPts val="600"/>
              </a:spcAft>
              <a:buFont typeface="Wingdings" panose="05000000000000000000" pitchFamily="2" charset="2"/>
              <a:buChar char="q"/>
            </a:pPr>
            <a:r>
              <a:rPr lang="en-GB" sz="1600" b="1" dirty="0" smtClean="0">
                <a:solidFill>
                  <a:schemeClr val="tx2"/>
                </a:solidFill>
              </a:rPr>
              <a:t>Hydrogen</a:t>
            </a:r>
            <a:r>
              <a:rPr lang="en-GB" sz="1600" dirty="0" smtClean="0">
                <a:solidFill>
                  <a:schemeClr val="tx2"/>
                </a:solidFill>
              </a:rPr>
              <a:t> </a:t>
            </a:r>
            <a:r>
              <a:rPr lang="en-GB" sz="1600" dirty="0">
                <a:solidFill>
                  <a:schemeClr val="tx2"/>
                </a:solidFill>
              </a:rPr>
              <a:t>production and infrastructure costs; </a:t>
            </a:r>
            <a:r>
              <a:rPr lang="en-GB" sz="1600" dirty="0" smtClean="0">
                <a:solidFill>
                  <a:schemeClr val="tx2"/>
                </a:solidFill>
              </a:rPr>
              <a:t>potential </a:t>
            </a:r>
            <a:r>
              <a:rPr lang="en-GB" sz="1600" dirty="0">
                <a:solidFill>
                  <a:schemeClr val="tx2"/>
                </a:solidFill>
              </a:rPr>
              <a:t>hydrogen applications and conversion </a:t>
            </a:r>
            <a:r>
              <a:rPr lang="en-GB" sz="1600" dirty="0" smtClean="0">
                <a:solidFill>
                  <a:schemeClr val="tx2"/>
                </a:solidFill>
              </a:rPr>
              <a:t>practicalities.</a:t>
            </a:r>
          </a:p>
          <a:p>
            <a:pPr marL="342900" indent="-342900">
              <a:spcAft>
                <a:spcPts val="600"/>
              </a:spcAft>
              <a:buFont typeface="Wingdings" panose="05000000000000000000" pitchFamily="2" charset="2"/>
              <a:buChar char="q"/>
            </a:pPr>
            <a:r>
              <a:rPr lang="en-GB" sz="1600" b="1" dirty="0" smtClean="0">
                <a:solidFill>
                  <a:schemeClr val="tx2"/>
                </a:solidFill>
              </a:rPr>
              <a:t>Bioenergy</a:t>
            </a:r>
            <a:r>
              <a:rPr lang="en-GB" sz="1600" dirty="0" smtClean="0">
                <a:solidFill>
                  <a:schemeClr val="tx2"/>
                </a:solidFill>
              </a:rPr>
              <a:t> </a:t>
            </a:r>
            <a:r>
              <a:rPr lang="en-GB" sz="1600" dirty="0">
                <a:solidFill>
                  <a:schemeClr val="tx2"/>
                </a:solidFill>
              </a:rPr>
              <a:t>supply chain costs and potential for </a:t>
            </a:r>
            <a:r>
              <a:rPr lang="en-GB" sz="1600" dirty="0" smtClean="0">
                <a:solidFill>
                  <a:schemeClr val="tx2"/>
                </a:solidFill>
              </a:rPr>
              <a:t>heating.</a:t>
            </a:r>
          </a:p>
          <a:p>
            <a:pPr marL="342900" indent="-342900">
              <a:spcAft>
                <a:spcPts val="600"/>
              </a:spcAft>
              <a:buFont typeface="Wingdings" panose="05000000000000000000" pitchFamily="2" charset="2"/>
              <a:buChar char="q"/>
            </a:pPr>
            <a:r>
              <a:rPr lang="en-GB" sz="1600" dirty="0" smtClean="0">
                <a:solidFill>
                  <a:schemeClr val="tx2"/>
                </a:solidFill>
              </a:rPr>
              <a:t>Sources </a:t>
            </a:r>
            <a:r>
              <a:rPr lang="en-GB" sz="1600" dirty="0">
                <a:solidFill>
                  <a:schemeClr val="tx2"/>
                </a:solidFill>
              </a:rPr>
              <a:t>of low carbon heat supply for </a:t>
            </a:r>
            <a:r>
              <a:rPr lang="en-GB" sz="1600" b="1" dirty="0">
                <a:solidFill>
                  <a:schemeClr val="tx2"/>
                </a:solidFill>
              </a:rPr>
              <a:t>heat </a:t>
            </a:r>
            <a:r>
              <a:rPr lang="en-GB" sz="1600" b="1" dirty="0" smtClean="0">
                <a:solidFill>
                  <a:schemeClr val="tx2"/>
                </a:solidFill>
              </a:rPr>
              <a:t>networks</a:t>
            </a:r>
            <a:r>
              <a:rPr lang="en-GB" sz="1600" dirty="0" smtClean="0">
                <a:solidFill>
                  <a:schemeClr val="tx2"/>
                </a:solidFill>
              </a:rPr>
              <a:t>.</a:t>
            </a:r>
          </a:p>
          <a:p>
            <a:pPr marL="342900" indent="-342900">
              <a:spcAft>
                <a:spcPts val="600"/>
              </a:spcAft>
              <a:buFont typeface="Wingdings" panose="05000000000000000000" pitchFamily="2" charset="2"/>
              <a:buChar char="q"/>
            </a:pPr>
            <a:r>
              <a:rPr lang="en-GB" sz="1600" b="1" dirty="0" smtClean="0">
                <a:solidFill>
                  <a:schemeClr val="tx2"/>
                </a:solidFill>
              </a:rPr>
              <a:t>Hybrid </a:t>
            </a:r>
            <a:r>
              <a:rPr lang="en-GB" sz="1600" b="1" dirty="0">
                <a:solidFill>
                  <a:schemeClr val="tx2"/>
                </a:solidFill>
              </a:rPr>
              <a:t>heat pump </a:t>
            </a:r>
            <a:r>
              <a:rPr lang="en-GB" sz="1600" dirty="0">
                <a:solidFill>
                  <a:schemeClr val="tx2"/>
                </a:solidFill>
              </a:rPr>
              <a:t>costs and </a:t>
            </a:r>
            <a:r>
              <a:rPr lang="en-GB" sz="1600" dirty="0" smtClean="0">
                <a:solidFill>
                  <a:schemeClr val="tx2"/>
                </a:solidFill>
              </a:rPr>
              <a:t>performance.</a:t>
            </a:r>
          </a:p>
          <a:p>
            <a:pPr marL="342900" indent="-342900">
              <a:spcAft>
                <a:spcPts val="600"/>
              </a:spcAft>
              <a:buFont typeface="Wingdings" panose="05000000000000000000" pitchFamily="2" charset="2"/>
              <a:buChar char="q"/>
            </a:pPr>
            <a:r>
              <a:rPr lang="en-GB" sz="1600" b="1" dirty="0" smtClean="0">
                <a:solidFill>
                  <a:schemeClr val="tx2"/>
                </a:solidFill>
              </a:rPr>
              <a:t>Electricity</a:t>
            </a:r>
            <a:r>
              <a:rPr lang="en-GB" sz="1600" dirty="0" smtClean="0">
                <a:solidFill>
                  <a:schemeClr val="tx2"/>
                </a:solidFill>
              </a:rPr>
              <a:t> </a:t>
            </a:r>
            <a:r>
              <a:rPr lang="en-GB" sz="1600" dirty="0">
                <a:solidFill>
                  <a:schemeClr val="tx2"/>
                </a:solidFill>
              </a:rPr>
              <a:t>network reinforcement costs under different demand </a:t>
            </a:r>
            <a:r>
              <a:rPr lang="en-GB" sz="1600" dirty="0" smtClean="0">
                <a:solidFill>
                  <a:schemeClr val="tx2"/>
                </a:solidFill>
              </a:rPr>
              <a:t>scenarios.</a:t>
            </a:r>
          </a:p>
          <a:p>
            <a:pPr marL="342900" indent="-342900">
              <a:spcAft>
                <a:spcPts val="600"/>
              </a:spcAft>
              <a:buFont typeface="Wingdings" panose="05000000000000000000" pitchFamily="2" charset="2"/>
              <a:buChar char="q"/>
            </a:pPr>
            <a:r>
              <a:rPr lang="en-GB" sz="1600" dirty="0" smtClean="0">
                <a:solidFill>
                  <a:schemeClr val="tx2"/>
                </a:solidFill>
              </a:rPr>
              <a:t>Development </a:t>
            </a:r>
            <a:r>
              <a:rPr lang="en-GB" sz="1600" dirty="0">
                <a:solidFill>
                  <a:schemeClr val="tx2"/>
                </a:solidFill>
              </a:rPr>
              <a:t>work on </a:t>
            </a:r>
            <a:r>
              <a:rPr lang="en-GB" sz="1600" b="1" dirty="0">
                <a:solidFill>
                  <a:schemeClr val="tx2"/>
                </a:solidFill>
              </a:rPr>
              <a:t>variant scenarios and pathways </a:t>
            </a:r>
            <a:r>
              <a:rPr lang="en-GB" sz="1600" dirty="0">
                <a:solidFill>
                  <a:schemeClr val="tx2"/>
                </a:solidFill>
              </a:rPr>
              <a:t>to help understand the practical challenges, timescales and impacts involved in different approaches. </a:t>
            </a:r>
            <a:endParaRPr lang="en-GB" sz="1600" dirty="0" smtClean="0">
              <a:solidFill>
                <a:schemeClr val="tx2"/>
              </a:solidFill>
            </a:endParaRPr>
          </a:p>
          <a:p>
            <a:pPr marL="342900" indent="-342900">
              <a:spcAft>
                <a:spcPts val="600"/>
              </a:spcAft>
              <a:buFont typeface="Wingdings" panose="05000000000000000000" pitchFamily="2" charset="2"/>
              <a:buChar char="q"/>
            </a:pPr>
            <a:r>
              <a:rPr lang="en-GB" sz="1600" dirty="0" smtClean="0">
                <a:solidFill>
                  <a:schemeClr val="tx2"/>
                </a:solidFill>
              </a:rPr>
              <a:t>Initial </a:t>
            </a:r>
            <a:r>
              <a:rPr lang="en-GB" sz="1600" dirty="0">
                <a:solidFill>
                  <a:schemeClr val="tx2"/>
                </a:solidFill>
              </a:rPr>
              <a:t>long term futures thinking on </a:t>
            </a:r>
            <a:r>
              <a:rPr lang="en-GB" sz="1600" b="1" dirty="0">
                <a:solidFill>
                  <a:schemeClr val="tx2"/>
                </a:solidFill>
              </a:rPr>
              <a:t>market/regulatory frameworks.</a:t>
            </a:r>
          </a:p>
        </p:txBody>
      </p:sp>
      <p:sp>
        <p:nvSpPr>
          <p:cNvPr id="2" name="Slide Number Placeholder 1"/>
          <p:cNvSpPr>
            <a:spLocks noGrp="1"/>
          </p:cNvSpPr>
          <p:nvPr>
            <p:ph type="sldNum" sz="quarter" idx="12"/>
          </p:nvPr>
        </p:nvSpPr>
        <p:spPr/>
        <p:txBody>
          <a:bodyPr/>
          <a:lstStyle/>
          <a:p>
            <a:fld id="{7354CB0E-1A92-43D2-B5ED-FE98F63B0344}" type="slidenum">
              <a:rPr lang="en-GB" smtClean="0"/>
              <a:t>7</a:t>
            </a:fld>
            <a:endParaRPr lang="en-GB" dirty="0"/>
          </a:p>
        </p:txBody>
      </p:sp>
    </p:spTree>
    <p:extLst>
      <p:ext uri="{BB962C8B-B14F-4D97-AF65-F5344CB8AC3E}">
        <p14:creationId xmlns:p14="http://schemas.microsoft.com/office/powerpoint/2010/main" val="360690040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288" y="476672"/>
            <a:ext cx="9145016" cy="792088"/>
          </a:xfrm>
        </p:spPr>
        <p:txBody>
          <a:bodyPr>
            <a:noAutofit/>
          </a:bodyPr>
          <a:lstStyle/>
          <a:p>
            <a:pPr>
              <a:lnSpc>
                <a:spcPct val="100000"/>
              </a:lnSpc>
            </a:pPr>
            <a:r>
              <a:rPr lang="en-GB" sz="2400" dirty="0" smtClean="0">
                <a:solidFill>
                  <a:schemeClr val="tx2"/>
                </a:solidFill>
              </a:rPr>
              <a:t>Indicative timeline for this initial phase of work </a:t>
            </a:r>
            <a:endParaRPr lang="en-GB" sz="2400" dirty="0">
              <a:solidFill>
                <a:schemeClr val="tx2"/>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594551643"/>
              </p:ext>
            </p:extLst>
          </p:nvPr>
        </p:nvGraphicFramePr>
        <p:xfrm>
          <a:off x="179512" y="1052736"/>
          <a:ext cx="7272808" cy="9001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Right Arrow 5"/>
          <p:cNvSpPr/>
          <p:nvPr/>
        </p:nvSpPr>
        <p:spPr>
          <a:xfrm>
            <a:off x="323528" y="1869748"/>
            <a:ext cx="5544616" cy="864000"/>
          </a:xfrm>
          <a:prstGeom prst="rightArrow">
            <a:avLst/>
          </a:prstGeom>
          <a:solidFill>
            <a:schemeClr val="accent1">
              <a:lumMod val="60000"/>
              <a:lumOff val="40000"/>
            </a:schemeClr>
          </a:solidFill>
          <a:ln>
            <a:noFill/>
          </a:ln>
        </p:spPr>
        <p:style>
          <a:lnRef idx="1">
            <a:schemeClr val="dk1"/>
          </a:lnRef>
          <a:fillRef idx="2">
            <a:schemeClr val="dk1"/>
          </a:fillRef>
          <a:effectRef idx="1">
            <a:schemeClr val="dk1"/>
          </a:effectRef>
          <a:fontRef idx="minor">
            <a:schemeClr val="dk1"/>
          </a:fontRef>
        </p:style>
        <p:txBody>
          <a:bodyPr rtlCol="0" anchor="ctr"/>
          <a:lstStyle/>
          <a:p>
            <a:pPr algn="ctr"/>
            <a:r>
              <a:rPr lang="en-GB" sz="1400" b="1" dirty="0" smtClean="0">
                <a:solidFill>
                  <a:schemeClr val="tx2"/>
                </a:solidFill>
              </a:rPr>
              <a:t>Consolidate and review the evidence base</a:t>
            </a:r>
            <a:endParaRPr lang="en-GB" sz="1400" b="1" dirty="0">
              <a:solidFill>
                <a:schemeClr val="tx2"/>
              </a:solidFill>
            </a:endParaRPr>
          </a:p>
        </p:txBody>
      </p:sp>
      <p:sp>
        <p:nvSpPr>
          <p:cNvPr id="7" name="Rectangle 6"/>
          <p:cNvSpPr/>
          <p:nvPr/>
        </p:nvSpPr>
        <p:spPr>
          <a:xfrm>
            <a:off x="7502212" y="1268760"/>
            <a:ext cx="1440160" cy="4176464"/>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200" b="1" dirty="0">
              <a:solidFill>
                <a:schemeClr val="bg1"/>
              </a:solidFill>
            </a:endParaRPr>
          </a:p>
        </p:txBody>
      </p:sp>
      <p:sp>
        <p:nvSpPr>
          <p:cNvPr id="8" name="Right Arrow 7"/>
          <p:cNvSpPr/>
          <p:nvPr/>
        </p:nvSpPr>
        <p:spPr>
          <a:xfrm>
            <a:off x="323528" y="4869160"/>
            <a:ext cx="7056784" cy="864000"/>
          </a:xfrm>
          <a:prstGeom prst="rightArrow">
            <a:avLst/>
          </a:prstGeom>
          <a:solidFill>
            <a:schemeClr val="accent1">
              <a:lumMod val="60000"/>
              <a:lumOff val="40000"/>
            </a:schemeClr>
          </a:solidFill>
          <a:ln>
            <a:noFill/>
          </a:ln>
        </p:spPr>
        <p:style>
          <a:lnRef idx="1">
            <a:schemeClr val="dk1"/>
          </a:lnRef>
          <a:fillRef idx="2">
            <a:schemeClr val="dk1"/>
          </a:fillRef>
          <a:effectRef idx="1">
            <a:schemeClr val="dk1"/>
          </a:effectRef>
          <a:fontRef idx="minor">
            <a:schemeClr val="dk1"/>
          </a:fontRef>
        </p:style>
        <p:txBody>
          <a:bodyPr rtlCol="0" anchor="ctr"/>
          <a:lstStyle/>
          <a:p>
            <a:pPr algn="ctr"/>
            <a:r>
              <a:rPr lang="en-GB" sz="1400" b="1" dirty="0">
                <a:solidFill>
                  <a:schemeClr val="tx2"/>
                </a:solidFill>
              </a:rPr>
              <a:t>Engaging with </a:t>
            </a:r>
            <a:r>
              <a:rPr lang="en-GB" sz="1400" b="1" dirty="0" smtClean="0">
                <a:solidFill>
                  <a:schemeClr val="tx2"/>
                </a:solidFill>
              </a:rPr>
              <a:t>key </a:t>
            </a:r>
            <a:r>
              <a:rPr lang="en-GB" sz="1400" b="1" dirty="0">
                <a:solidFill>
                  <a:schemeClr val="tx2"/>
                </a:solidFill>
              </a:rPr>
              <a:t>stakeholders</a:t>
            </a:r>
          </a:p>
        </p:txBody>
      </p:sp>
      <p:sp>
        <p:nvSpPr>
          <p:cNvPr id="9" name="Right Arrow 8"/>
          <p:cNvSpPr/>
          <p:nvPr/>
        </p:nvSpPr>
        <p:spPr>
          <a:xfrm>
            <a:off x="1484492" y="2564904"/>
            <a:ext cx="3113838" cy="864000"/>
          </a:xfrm>
          <a:prstGeom prst="rightArrow">
            <a:avLst/>
          </a:prstGeom>
          <a:solidFill>
            <a:schemeClr val="accent1">
              <a:lumMod val="60000"/>
              <a:lumOff val="40000"/>
            </a:schemeClr>
          </a:solidFill>
          <a:ln>
            <a:noFill/>
          </a:ln>
        </p:spPr>
        <p:style>
          <a:lnRef idx="1">
            <a:schemeClr val="dk1"/>
          </a:lnRef>
          <a:fillRef idx="2">
            <a:schemeClr val="dk1"/>
          </a:fillRef>
          <a:effectRef idx="1">
            <a:schemeClr val="dk1"/>
          </a:effectRef>
          <a:fontRef idx="minor">
            <a:schemeClr val="dk1"/>
          </a:fontRef>
        </p:style>
        <p:txBody>
          <a:bodyPr rtlCol="0" anchor="ctr"/>
          <a:lstStyle/>
          <a:p>
            <a:pPr algn="ctr"/>
            <a:r>
              <a:rPr lang="en-GB" sz="1400" b="1" dirty="0" smtClean="0">
                <a:solidFill>
                  <a:schemeClr val="tx2"/>
                </a:solidFill>
              </a:rPr>
              <a:t>Strengthen </a:t>
            </a:r>
            <a:r>
              <a:rPr lang="en-GB" sz="1400" b="1" dirty="0">
                <a:solidFill>
                  <a:schemeClr val="tx2"/>
                </a:solidFill>
              </a:rPr>
              <a:t>modelling capability</a:t>
            </a:r>
          </a:p>
        </p:txBody>
      </p:sp>
      <p:sp>
        <p:nvSpPr>
          <p:cNvPr id="10" name="Rectangle 9"/>
          <p:cNvSpPr/>
          <p:nvPr/>
        </p:nvSpPr>
        <p:spPr>
          <a:xfrm>
            <a:off x="269464" y="5661248"/>
            <a:ext cx="8640960" cy="738664"/>
          </a:xfrm>
          <a:prstGeom prst="rect">
            <a:avLst/>
          </a:prstGeom>
        </p:spPr>
        <p:txBody>
          <a:bodyPr wrap="square">
            <a:spAutoFit/>
          </a:bodyPr>
          <a:lstStyle/>
          <a:p>
            <a:r>
              <a:rPr lang="en-GB" sz="1400" dirty="0">
                <a:solidFill>
                  <a:schemeClr val="tx2">
                    <a:lumMod val="75000"/>
                  </a:schemeClr>
                </a:solidFill>
              </a:rPr>
              <a:t>We plan to continue engagement with expert stakeholders as we progress this work, to share any significant updates and to draw on relevant knowledge and insights from industry and academia</a:t>
            </a:r>
            <a:r>
              <a:rPr lang="en-GB" sz="1400" dirty="0" smtClean="0">
                <a:solidFill>
                  <a:schemeClr val="tx2">
                    <a:lumMod val="75000"/>
                  </a:schemeClr>
                </a:solidFill>
              </a:rPr>
              <a:t>. </a:t>
            </a:r>
            <a:r>
              <a:rPr lang="en-GB" sz="1400" dirty="0" smtClean="0">
                <a:solidFill>
                  <a:schemeClr val="tx2">
                    <a:lumMod val="75000"/>
                  </a:schemeClr>
                </a:solidFill>
                <a:cs typeface="Arial" panose="020B0604020202020204" pitchFamily="34" charset="0"/>
              </a:rPr>
              <a:t>You </a:t>
            </a:r>
            <a:r>
              <a:rPr lang="en-GB" sz="1400" dirty="0">
                <a:solidFill>
                  <a:schemeClr val="tx2">
                    <a:lumMod val="75000"/>
                  </a:schemeClr>
                </a:solidFill>
                <a:cs typeface="Arial" panose="020B0604020202020204" pitchFamily="34" charset="0"/>
              </a:rPr>
              <a:t>can contact the long-term heat decarbonisation team </a:t>
            </a:r>
            <a:r>
              <a:rPr lang="en-GB" sz="1400" dirty="0" smtClean="0">
                <a:solidFill>
                  <a:schemeClr val="tx2">
                    <a:lumMod val="75000"/>
                  </a:schemeClr>
                </a:solidFill>
                <a:cs typeface="Arial" panose="020B0604020202020204" pitchFamily="34" charset="0"/>
              </a:rPr>
              <a:t>at </a:t>
            </a:r>
            <a:r>
              <a:rPr lang="en-GB" sz="1400" dirty="0" smtClean="0">
                <a:solidFill>
                  <a:schemeClr val="tx2"/>
                </a:solidFill>
                <a:hlinkClick r:id="rId7"/>
              </a:rPr>
              <a:t>heatpolicy@beis.gov.uk</a:t>
            </a:r>
            <a:r>
              <a:rPr lang="en-GB" sz="1400" dirty="0" smtClean="0">
                <a:solidFill>
                  <a:schemeClr val="tx2"/>
                </a:solidFill>
              </a:rPr>
              <a:t>. </a:t>
            </a:r>
            <a:endParaRPr lang="en-GB" sz="1400" dirty="0">
              <a:solidFill>
                <a:schemeClr val="tx2"/>
              </a:solidFill>
            </a:endParaRPr>
          </a:p>
        </p:txBody>
      </p:sp>
      <p:sp>
        <p:nvSpPr>
          <p:cNvPr id="11" name="TextBox 10"/>
          <p:cNvSpPr txBox="1"/>
          <p:nvPr/>
        </p:nvSpPr>
        <p:spPr>
          <a:xfrm>
            <a:off x="7506736" y="1617085"/>
            <a:ext cx="1440160" cy="3323987"/>
          </a:xfrm>
          <a:prstGeom prst="rect">
            <a:avLst/>
          </a:prstGeom>
          <a:noFill/>
        </p:spPr>
        <p:txBody>
          <a:bodyPr wrap="square" rtlCol="0">
            <a:spAutoFit/>
          </a:bodyPr>
          <a:lstStyle/>
          <a:p>
            <a:r>
              <a:rPr lang="en-GB" sz="1400" b="1" dirty="0" smtClean="0">
                <a:solidFill>
                  <a:schemeClr val="bg1"/>
                </a:solidFill>
              </a:rPr>
              <a:t>Improved shared understanding of  what the different options are and the costs and benefits, wider impacts, barriers, risks, uncertainties, and remaining evidence gaps associated with them. </a:t>
            </a:r>
            <a:endParaRPr lang="en-GB" sz="1400" b="1" dirty="0">
              <a:solidFill>
                <a:schemeClr val="bg1"/>
              </a:solidFill>
            </a:endParaRPr>
          </a:p>
        </p:txBody>
      </p:sp>
      <p:sp>
        <p:nvSpPr>
          <p:cNvPr id="12" name="Right Arrow 11"/>
          <p:cNvSpPr/>
          <p:nvPr/>
        </p:nvSpPr>
        <p:spPr>
          <a:xfrm>
            <a:off x="3095836" y="4077072"/>
            <a:ext cx="3852428" cy="864000"/>
          </a:xfrm>
          <a:prstGeom prst="rightArrow">
            <a:avLst/>
          </a:prstGeom>
          <a:solidFill>
            <a:schemeClr val="accent1">
              <a:lumMod val="60000"/>
              <a:lumOff val="40000"/>
            </a:schemeClr>
          </a:solidFill>
          <a:ln>
            <a:noFill/>
          </a:ln>
        </p:spPr>
        <p:style>
          <a:lnRef idx="1">
            <a:schemeClr val="dk1"/>
          </a:lnRef>
          <a:fillRef idx="2">
            <a:schemeClr val="dk1"/>
          </a:fillRef>
          <a:effectRef idx="1">
            <a:schemeClr val="dk1"/>
          </a:effectRef>
          <a:fontRef idx="minor">
            <a:schemeClr val="dk1"/>
          </a:fontRef>
        </p:style>
        <p:txBody>
          <a:bodyPr rtlCol="0" anchor="ctr"/>
          <a:lstStyle/>
          <a:p>
            <a:pPr algn="ctr"/>
            <a:r>
              <a:rPr lang="en-GB" sz="1400" b="1" dirty="0">
                <a:solidFill>
                  <a:schemeClr val="tx2"/>
                </a:solidFill>
              </a:rPr>
              <a:t>Analysis of emerging findings </a:t>
            </a:r>
          </a:p>
        </p:txBody>
      </p:sp>
      <p:sp>
        <p:nvSpPr>
          <p:cNvPr id="14" name="Right Arrow 13"/>
          <p:cNvSpPr/>
          <p:nvPr/>
        </p:nvSpPr>
        <p:spPr>
          <a:xfrm>
            <a:off x="2112386" y="3356992"/>
            <a:ext cx="3744416" cy="864000"/>
          </a:xfrm>
          <a:prstGeom prst="rightArrow">
            <a:avLst/>
          </a:prstGeom>
          <a:solidFill>
            <a:schemeClr val="accent1">
              <a:lumMod val="60000"/>
              <a:lumOff val="40000"/>
            </a:schemeClr>
          </a:solidFill>
          <a:ln>
            <a:noFill/>
          </a:ln>
        </p:spPr>
        <p:style>
          <a:lnRef idx="1">
            <a:schemeClr val="dk1"/>
          </a:lnRef>
          <a:fillRef idx="2">
            <a:schemeClr val="dk1"/>
          </a:fillRef>
          <a:effectRef idx="1">
            <a:schemeClr val="dk1"/>
          </a:effectRef>
          <a:fontRef idx="minor">
            <a:schemeClr val="dk1"/>
          </a:fontRef>
        </p:style>
        <p:txBody>
          <a:bodyPr rtlCol="0" anchor="ctr"/>
          <a:lstStyle/>
          <a:p>
            <a:pPr algn="ctr"/>
            <a:r>
              <a:rPr lang="en-GB" sz="1400" b="1" dirty="0" smtClean="0">
                <a:solidFill>
                  <a:schemeClr val="tx2"/>
                </a:solidFill>
              </a:rPr>
              <a:t>Assess impacts of different approaches </a:t>
            </a:r>
            <a:endParaRPr lang="en-GB" sz="1400" b="1" dirty="0">
              <a:solidFill>
                <a:schemeClr val="tx2"/>
              </a:solidFill>
            </a:endParaRPr>
          </a:p>
        </p:txBody>
      </p:sp>
      <p:sp>
        <p:nvSpPr>
          <p:cNvPr id="3" name="Slide Number Placeholder 2"/>
          <p:cNvSpPr>
            <a:spLocks noGrp="1"/>
          </p:cNvSpPr>
          <p:nvPr>
            <p:ph type="sldNum" sz="quarter" idx="12"/>
          </p:nvPr>
        </p:nvSpPr>
        <p:spPr/>
        <p:txBody>
          <a:bodyPr/>
          <a:lstStyle/>
          <a:p>
            <a:fld id="{7354CB0E-1A92-43D2-B5ED-FE98F63B0344}" type="slidenum">
              <a:rPr lang="en-GB" smtClean="0"/>
              <a:t>8</a:t>
            </a:fld>
            <a:endParaRPr lang="en-GB" dirty="0"/>
          </a:p>
        </p:txBody>
      </p:sp>
    </p:spTree>
    <p:extLst>
      <p:ext uri="{BB962C8B-B14F-4D97-AF65-F5344CB8AC3E}">
        <p14:creationId xmlns:p14="http://schemas.microsoft.com/office/powerpoint/2010/main" val="18817069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95536" y="2060848"/>
            <a:ext cx="8278688" cy="1470025"/>
          </a:xfrm>
        </p:spPr>
        <p:txBody>
          <a:bodyPr>
            <a:normAutofit fontScale="90000"/>
          </a:bodyPr>
          <a:lstStyle/>
          <a:p>
            <a:r>
              <a:rPr lang="en-GB" dirty="0" smtClean="0">
                <a:solidFill>
                  <a:schemeClr val="tx2"/>
                </a:solidFill>
              </a:rPr>
              <a:t>Introduction: </a:t>
            </a:r>
            <a:r>
              <a:rPr lang="en-GB" dirty="0" smtClean="0">
                <a:solidFill>
                  <a:schemeClr val="tx2">
                    <a:lumMod val="95000"/>
                    <a:lumOff val="5000"/>
                  </a:schemeClr>
                </a:solidFill>
              </a:rPr>
              <a:t>Appraising </a:t>
            </a:r>
            <a:r>
              <a:rPr lang="en-GB" dirty="0">
                <a:solidFill>
                  <a:schemeClr val="tx2">
                    <a:lumMod val="95000"/>
                    <a:lumOff val="5000"/>
                  </a:schemeClr>
                </a:solidFill>
              </a:rPr>
              <a:t>different approaches to providing hydrogen appliances in UK homes </a:t>
            </a:r>
            <a:r>
              <a:rPr lang="en-GB" dirty="0"/>
              <a:t/>
            </a:r>
            <a:br>
              <a:rPr lang="en-GB" dirty="0"/>
            </a:br>
            <a:endParaRPr lang="en-GB" dirty="0">
              <a:solidFill>
                <a:schemeClr val="tx2"/>
              </a:solidFill>
            </a:endParaRPr>
          </a:p>
        </p:txBody>
      </p:sp>
      <p:sp>
        <p:nvSpPr>
          <p:cNvPr id="4" name="Text Placeholder 3"/>
          <p:cNvSpPr txBox="1">
            <a:spLocks/>
          </p:cNvSpPr>
          <p:nvPr/>
        </p:nvSpPr>
        <p:spPr>
          <a:xfrm>
            <a:off x="755576" y="5661248"/>
            <a:ext cx="2219325" cy="29527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dirty="0" smtClean="0">
                <a:solidFill>
                  <a:schemeClr val="tx2"/>
                </a:solidFill>
              </a:rPr>
              <a:t>Jenna Owen</a:t>
            </a:r>
            <a:endParaRPr lang="en-GB" dirty="0">
              <a:solidFill>
                <a:schemeClr val="tx2"/>
              </a:solidFill>
            </a:endParaRPr>
          </a:p>
        </p:txBody>
      </p:sp>
      <p:sp>
        <p:nvSpPr>
          <p:cNvPr id="3" name="Slide Number Placeholder 2"/>
          <p:cNvSpPr>
            <a:spLocks noGrp="1"/>
          </p:cNvSpPr>
          <p:nvPr>
            <p:ph type="sldNum" sz="quarter" idx="12"/>
          </p:nvPr>
        </p:nvSpPr>
        <p:spPr/>
        <p:txBody>
          <a:bodyPr/>
          <a:lstStyle/>
          <a:p>
            <a:fld id="{4AA24BC4-9493-42FA-A829-8771D310761B}" type="slidenum">
              <a:rPr lang="en-GB" smtClean="0"/>
              <a:t>9</a:t>
            </a:fld>
            <a:endParaRPr lang="en-GB"/>
          </a:p>
        </p:txBody>
      </p:sp>
    </p:spTree>
    <p:extLst>
      <p:ext uri="{BB962C8B-B14F-4D97-AF65-F5344CB8AC3E}">
        <p14:creationId xmlns:p14="http://schemas.microsoft.com/office/powerpoint/2010/main" val="2452393968"/>
      </p:ext>
    </p:extLst>
  </p:cSld>
  <p:clrMapOvr>
    <a:masterClrMapping/>
  </p:clrMapOvr>
  <p:timing>
    <p:tnLst>
      <p:par>
        <p:cTn id="1" dur="indefinite" restart="never" nodeType="tmRoot"/>
      </p:par>
    </p:tnLst>
  </p:timing>
</p:sld>
</file>

<file path=ppt/theme/theme1.xml><?xml version="1.0" encoding="utf-8"?>
<a:theme xmlns:a="http://schemas.openxmlformats.org/drawingml/2006/main" name="Supplier Day Presentation">
  <a:themeElements>
    <a:clrScheme name="BEIS Colours">
      <a:dk1>
        <a:srgbClr val="00447C"/>
      </a:dk1>
      <a:lt1>
        <a:sysClr val="window" lastClr="FFFFFF"/>
      </a:lt1>
      <a:dk2>
        <a:srgbClr val="000000"/>
      </a:dk2>
      <a:lt2>
        <a:srgbClr val="009FDA"/>
      </a:lt2>
      <a:accent1>
        <a:srgbClr val="009FDA"/>
      </a:accent1>
      <a:accent2>
        <a:srgbClr val="E26EB2"/>
      </a:accent2>
      <a:accent3>
        <a:srgbClr val="69BE28"/>
      </a:accent3>
      <a:accent4>
        <a:srgbClr val="B382C7"/>
      </a:accent4>
      <a:accent5>
        <a:srgbClr val="FBB900"/>
      </a:accent5>
      <a:accent6>
        <a:srgbClr val="A8B8BE"/>
      </a:accent6>
      <a:hlink>
        <a:srgbClr val="0070C0"/>
      </a:hlink>
      <a:folHlink>
        <a:srgbClr val="954F72"/>
      </a:folHlink>
    </a:clrScheme>
    <a:fontScheme name="DECC Fonts">
      <a:majorFont>
        <a:latin typeface="Arial"/>
        <a:ea typeface=""/>
        <a:cs typeface=""/>
      </a:majorFont>
      <a:minorFont>
        <a:latin typeface="Arial"/>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6-2293_BEIS_PowerPoint_Template_Narrow_Logo_Standard_Size_Curve_Only_270716" id="{7F1E647D-BACF-4FBA-8BEB-055FABABD25E}" vid="{1F191C16-F462-43C6-B8AC-E463A2E3F90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Version=15.0.0.0, Culture=neutral, PublicKeyToken=71e9bce111e9429c</Assembly>
    <Class>Microsoft.Office.DocumentManagement.Internal.DocIdHandler</Class>
    <Data/>
    <Filter/>
  </Receiver>
</spe:Receiver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Document_x0020_Notes xmlns="f7e53c2a-c5c2-4bbb-ab47-6d506cb60401" xsi:nil="true"/>
    <Case_x0020_Reference_x0020_Number xmlns="f7e53c2a-c5c2-4bbb-ab47-6d506cb60401" xsi:nil="true"/>
    <Document_x0020_Security_x0020_Classification xmlns="f7e53c2a-c5c2-4bbb-ab47-6d506cb60401">Official</Document_x0020_Security_x0020_Classification>
    <Minister xmlns="f7e53c2a-c5c2-4bbb-ab47-6d506cb60401" xsi:nil="true"/>
    <Folder_x0020_Number xmlns="f7e53c2a-c5c2-4bbb-ab47-6d506cb60401" xsi:nil="true"/>
    <Folder_x0020_ID xmlns="f7e53c2a-c5c2-4bbb-ab47-6d506cb60401">CH-NWS-000504</Folder_x0020_ID>
    <Location_x0020_Of_x0020_Original_x0020_Source_x0020_Document xmlns="f7e53c2a-c5c2-4bbb-ab47-6d506cb60401" xsi:nil="true"/>
    <MP xmlns="f7e53c2a-c5c2-4bbb-ab47-6d506cb60401" xsi:nil="true"/>
    <Request_x0020_Type xmlns="f7e53c2a-c5c2-4bbb-ab47-6d506cb60401" xsi:nil="true"/>
    <Linked_x0020_Documents xmlns="f7e53c2a-c5c2-4bbb-ab47-6d506cb60401" xsi:nil="true"/>
    <_dlc_DocId xmlns="f7e53c2a-c5c2-4bbb-ab47-6d506cb60401">DECCCHJ-1662691415-16067</_dlc_DocId>
    <_dlc_DocIdUrl xmlns="f7e53c2a-c5c2-4bbb-ab47-6d506cb60401">
      <Url>https://edrms.decc.gsi.gov.uk/ch/nws/l/_layouts/15/DocIdRedir.aspx?ID=DECCCHJ-1662691415-16067</Url>
      <Description>DECCCHJ-1662691415-16067</Description>
    </_dlc_DocIdUrl>
    <_dlc_Exempt xmlns="http://schemas.microsoft.com/sharepoint/v3" xsi:nil="true"/>
  </documentManagement>
</p:properties>
</file>

<file path=customXml/item4.xml><?xml version="1.0" encoding="utf-8"?>
<?mso-contentType ?>
<SharedContentType xmlns="Microsoft.SharePoint.Taxonomy.ContentTypeSync" SourceId="9c6981cf-ca77-4d25-a722-9ba9d442762a" ContentTypeId="0x01010020B27A3BB4AD4E469BDEA344273B4F2201" PreviousValue="false"/>
</file>

<file path=customXml/item5.xml><?xml version="1.0" encoding="utf-8"?>
<ct:contentTypeSchema xmlns:ct="http://schemas.microsoft.com/office/2006/metadata/contentType" xmlns:ma="http://schemas.microsoft.com/office/2006/metadata/properties/metaAttributes" ct:_="" ma:_="" ma:contentTypeName="DECC Document" ma:contentTypeID="0x01010020B27A3BB4AD4E469BDEA344273B4F220100F14EB93F1D47214BAFC7BCC2A42ECD5C" ma:contentTypeVersion="10" ma:contentTypeDescription="DECC Microsoft Word Document Content Type" ma:contentTypeScope="" ma:versionID="89a458ae831b527e87f8cb30d3dc2c84">
  <xsd:schema xmlns:xsd="http://www.w3.org/2001/XMLSchema" xmlns:xs="http://www.w3.org/2001/XMLSchema" xmlns:p="http://schemas.microsoft.com/office/2006/metadata/properties" xmlns:ns1="http://schemas.microsoft.com/sharepoint/v3" xmlns:ns3="f7e53c2a-c5c2-4bbb-ab47-6d506cb60401" targetNamespace="http://schemas.microsoft.com/office/2006/metadata/properties" ma:root="true" ma:fieldsID="3f7304c004c559bbf108303be15fbbfd" ns1:_="" ns3:_="">
    <xsd:import namespace="http://schemas.microsoft.com/sharepoint/v3"/>
    <xsd:import namespace="f7e53c2a-c5c2-4bbb-ab47-6d506cb60401"/>
    <xsd:element name="properties">
      <xsd:complexType>
        <xsd:sequence>
          <xsd:element name="documentManagement">
            <xsd:complexType>
              <xsd:all>
                <xsd:element ref="ns3:_dlc_DocId" minOccurs="0"/>
                <xsd:element ref="ns3:_dlc_DocIdUrl" minOccurs="0"/>
                <xsd:element ref="ns3:_dlc_DocIdPersistId" minOccurs="0"/>
                <xsd:element ref="ns3:Document_x0020_Security_x0020_Classification" minOccurs="0"/>
                <xsd:element ref="ns3:Folder_x0020_ID" minOccurs="0"/>
                <xsd:element ref="ns3:Case_x0020_Reference_x0020_Number" minOccurs="0"/>
                <xsd:element ref="ns3:Request_x0020_Type" minOccurs="0"/>
                <xsd:element ref="ns3:MP" minOccurs="0"/>
                <xsd:element ref="ns3:Minister" minOccurs="0"/>
                <xsd:element ref="ns3:Linked_x0020_Documents" minOccurs="0"/>
                <xsd:element ref="ns3:Location_x0020_Of_x0020_Original_x0020_Source_x0020_Document" minOccurs="0"/>
                <xsd:element ref="ns3:Document_x0020_Notes" minOccurs="0"/>
                <xsd:element ref="ns3:Folder_x0020_Number" minOccurs="0"/>
                <xsd:element ref="ns1:_dlc_Exemp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dlc_Exempt" ma:index="22" nillable="true" ma:displayName="Exempt from Policy" ma:hidden="true" ma:internalName="_dlc_Exempt" ma:readOnly="fals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f7e53c2a-c5c2-4bbb-ab47-6d506cb60401"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Document_x0020_Security_x0020_Classification" ma:index="12" nillable="true" ma:displayName="Document Security Classification" ma:default="Official" ma:description="Please select the security classification." ma:format="Dropdown" ma:internalName="Document_x0020_Security_x0020_Classification" ma:readOnly="false">
      <xsd:simpleType>
        <xsd:restriction base="dms:Choice">
          <xsd:enumeration value="Official"/>
          <xsd:enumeration value="Official Sensitive"/>
          <xsd:enumeration value="Official Sensitive Personal"/>
          <xsd:enumeration value="Official Sensitive Commercial"/>
        </xsd:restriction>
      </xsd:simpleType>
    </xsd:element>
    <xsd:element name="Folder_x0020_ID" ma:index="13" nillable="true" ma:displayName="Folder ID" ma:internalName="Folder_x0020_ID" ma:readOnly="false">
      <xsd:simpleType>
        <xsd:restriction base="dms:Text">
          <xsd:maxLength value="255"/>
        </xsd:restriction>
      </xsd:simpleType>
    </xsd:element>
    <xsd:element name="Case_x0020_Reference_x0020_Number" ma:index="14" nillable="true" ma:displayName="Case Reference Number" ma:internalName="Case_x0020_Reference_x0020_Number" ma:readOnly="false">
      <xsd:simpleType>
        <xsd:restriction base="dms:Text">
          <xsd:maxLength value="255"/>
        </xsd:restriction>
      </xsd:simpleType>
    </xsd:element>
    <xsd:element name="Request_x0020_Type" ma:index="15" nillable="true" ma:displayName="Request Type" ma:description="Please select the request type." ma:format="Dropdown" ma:internalName="Request_x0020_Type" ma:readOnly="false">
      <xsd:simpleType>
        <xsd:restriction base="dms:Choice">
          <xsd:enumeration value="FOI"/>
          <xsd:enumeration value="EIR"/>
          <xsd:enumeration value="PQ"/>
          <xsd:enumeration value="MC"/>
        </xsd:restriction>
      </xsd:simpleType>
    </xsd:element>
    <xsd:element name="MP" ma:index="16" nillable="true" ma:displayName="MP" ma:description="Please enter the MP." ma:internalName="MP" ma:readOnly="false">
      <xsd:simpleType>
        <xsd:restriction base="dms:Text">
          <xsd:maxLength value="255"/>
        </xsd:restriction>
      </xsd:simpleType>
    </xsd:element>
    <xsd:element name="Minister" ma:index="17" nillable="true" ma:displayName="Minister" ma:description="Minister's Name" ma:internalName="Minister" ma:readOnly="false">
      <xsd:simpleType>
        <xsd:restriction base="dms:Text">
          <xsd:maxLength value="255"/>
        </xsd:restriction>
      </xsd:simpleType>
    </xsd:element>
    <xsd:element name="Linked_x0020_Documents" ma:index="18" nillable="true" ma:displayName="Linked Documents" ma:description="Documents linked to this item" ma:internalName="Linked_x0020_Documents" ma:readOnly="false">
      <xsd:simpleType>
        <xsd:restriction base="dms:Note"/>
      </xsd:simpleType>
    </xsd:element>
    <xsd:element name="Location_x0020_Of_x0020_Original_x0020_Source_x0020_Document" ma:index="19" nillable="true" ma:displayName="Location Of Original Source Document" ma:description="Please enter the location of the original source document." ma:internalName="Location_x0020_Of_x0020_Original_x0020_Source_x0020_Document" ma:readOnly="false">
      <xsd:simpleType>
        <xsd:restriction base="dms:Note">
          <xsd:maxLength value="255"/>
        </xsd:restriction>
      </xsd:simpleType>
    </xsd:element>
    <xsd:element name="Document_x0020_Notes" ma:index="20" nillable="true" ma:displayName="Document Notes" ma:description="Notes field for the item" ma:internalName="Document_x0020_Notes" ma:readOnly="false">
      <xsd:simpleType>
        <xsd:restriction base="dms:Note"/>
      </xsd:simpleType>
    </xsd:element>
    <xsd:element name="Folder_x0020_Number" ma:index="21" nillable="true" ma:displayName="Folder Number" ma:internalName="Folder_x0020_Number" ma:readOnly="false">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11" ma:displayName="Author"/>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0DFE630-BBF0-4E6D-BD9D-B12003E089B8}">
  <ds:schemaRefs>
    <ds:schemaRef ds:uri="http://schemas.microsoft.com/sharepoint/events"/>
  </ds:schemaRefs>
</ds:datastoreItem>
</file>

<file path=customXml/itemProps2.xml><?xml version="1.0" encoding="utf-8"?>
<ds:datastoreItem xmlns:ds="http://schemas.openxmlformats.org/officeDocument/2006/customXml" ds:itemID="{A06E2809-C0A6-4ABE-B437-20C6D55FA23E}">
  <ds:schemaRefs>
    <ds:schemaRef ds:uri="http://schemas.microsoft.com/sharepoint/v3/contenttype/forms"/>
  </ds:schemaRefs>
</ds:datastoreItem>
</file>

<file path=customXml/itemProps3.xml><?xml version="1.0" encoding="utf-8"?>
<ds:datastoreItem xmlns:ds="http://schemas.openxmlformats.org/officeDocument/2006/customXml" ds:itemID="{635E16B2-D5CC-4F82-88E9-1A8DF400ACD5}">
  <ds:schemaRefs>
    <ds:schemaRef ds:uri="http://purl.org/dc/terms/"/>
    <ds:schemaRef ds:uri="http://schemas.microsoft.com/office/2006/documentManagement/types"/>
    <ds:schemaRef ds:uri="http://purl.org/dc/dcmitype/"/>
    <ds:schemaRef ds:uri="http://www.w3.org/XML/1998/namespace"/>
    <ds:schemaRef ds:uri="http://schemas.openxmlformats.org/package/2006/metadata/core-properties"/>
    <ds:schemaRef ds:uri="http://purl.org/dc/elements/1.1/"/>
    <ds:schemaRef ds:uri="http://schemas.microsoft.com/office/2006/metadata/properties"/>
    <ds:schemaRef ds:uri="http://schemas.microsoft.com/office/infopath/2007/PartnerControls"/>
    <ds:schemaRef ds:uri="f7e53c2a-c5c2-4bbb-ab47-6d506cb60401"/>
    <ds:schemaRef ds:uri="http://schemas.microsoft.com/sharepoint/v3"/>
  </ds:schemaRefs>
</ds:datastoreItem>
</file>

<file path=customXml/itemProps4.xml><?xml version="1.0" encoding="utf-8"?>
<ds:datastoreItem xmlns:ds="http://schemas.openxmlformats.org/officeDocument/2006/customXml" ds:itemID="{31CF275D-DE50-4E55-B675-96A7E93E9BB8}">
  <ds:schemaRefs>
    <ds:schemaRef ds:uri="Microsoft.SharePoint.Taxonomy.ContentTypeSync"/>
  </ds:schemaRefs>
</ds:datastoreItem>
</file>

<file path=customXml/itemProps5.xml><?xml version="1.0" encoding="utf-8"?>
<ds:datastoreItem xmlns:ds="http://schemas.openxmlformats.org/officeDocument/2006/customXml" ds:itemID="{9EADF979-A4D2-4B24-9F45-F29614FD5D2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f7e53c2a-c5c2-4bbb-ab47-6d506cb6040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Supplier Day Presentation</Template>
  <TotalTime>8261</TotalTime>
  <Words>2134</Words>
  <Application>Microsoft Office PowerPoint</Application>
  <PresentationFormat>On-screen Show (4:3)</PresentationFormat>
  <Paragraphs>261</Paragraphs>
  <Slides>22</Slides>
  <Notes>12</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Supplier Day Presentation</vt:lpstr>
      <vt:lpstr>Hydrogen Appliances supplier event </vt:lpstr>
      <vt:lpstr>Agenda</vt:lpstr>
      <vt:lpstr>BEIS Team</vt:lpstr>
      <vt:lpstr>Introduction: Long-term heat decarbonisation</vt:lpstr>
      <vt:lpstr>PowerPoint Presentation</vt:lpstr>
      <vt:lpstr>What needs to happen?</vt:lpstr>
      <vt:lpstr>PowerPoint Presentation</vt:lpstr>
      <vt:lpstr>Indicative timeline for this initial phase of work </vt:lpstr>
      <vt:lpstr>Introduction: Appraising different approaches to providing hydrogen appliances in UK homes  </vt:lpstr>
      <vt:lpstr>Project Aims</vt:lpstr>
      <vt:lpstr>PowerPoint Presentation</vt:lpstr>
      <vt:lpstr>PowerPoint Presentation</vt:lpstr>
      <vt:lpstr>Methodology</vt:lpstr>
      <vt:lpstr>Key Challenges</vt:lpstr>
      <vt:lpstr>Skills and experience</vt:lpstr>
      <vt:lpstr>Conflicts of interest. </vt:lpstr>
      <vt:lpstr>Indicative Timetable (dates subject to change)</vt:lpstr>
      <vt:lpstr>Procurement of the  Appraising different approaches to providing hydrogen appliances in UK homes  contract</vt:lpstr>
      <vt:lpstr>PowerPoint Presentation</vt:lpstr>
      <vt:lpstr>PowerPoint Presentation</vt:lpstr>
      <vt:lpstr>PowerPoint Presentation</vt:lpstr>
      <vt:lpstr>Q&amp;A</vt:lpstr>
    </vt:vector>
  </TitlesOfParts>
  <Company>DECC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Hydrogen Appliances supplier event 21-04-17</dc:title>
  <dc:creator>Jenna Owen</dc:creator>
  <cp:lastModifiedBy>De Thomasis Julie-Anne (Science and Innovation)</cp:lastModifiedBy>
  <cp:revision>155</cp:revision>
  <cp:lastPrinted>2017-04-12T12:44:42Z</cp:lastPrinted>
  <dcterms:created xsi:type="dcterms:W3CDTF">2016-12-15T09:22:32Z</dcterms:created>
  <dcterms:modified xsi:type="dcterms:W3CDTF">2017-04-21T15:57:00Z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0x01010020B27A3BB4AD4E469BDEA344273B4F220100F14EB93F1D47214BAFC7BCC2A42ECD5C</vt:lpwstr>
  </property>
  <property fmtid="{D5CDD505-2E9C-101B-9397-08002B2CF9AE}" pid="3" name="_dlc_DocIdItemGuid">
    <vt:lpwstr>6fdd5a3b-d38f-4575-b0e8-5c6e01247f86</vt:lpwstr>
  </property>
  <property fmtid="{D5CDD505-2E9C-101B-9397-08002B2CF9AE}" pid="4" name="TitusGUID">
    <vt:lpwstr>f061f849-07d6-48ec-8b86-e29f95e0526c</vt:lpwstr>
  </property>
</Properties>
</file>