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2" r:id="rId2"/>
    <p:sldId id="293" r:id="rId3"/>
    <p:sldId id="277" r:id="rId4"/>
    <p:sldId id="290" r:id="rId5"/>
    <p:sldId id="289" r:id="rId6"/>
    <p:sldId id="288" r:id="rId7"/>
    <p:sldId id="286" r:id="rId8"/>
    <p:sldId id="268" r:id="rId9"/>
    <p:sldId id="287" r:id="rId10"/>
    <p:sldId id="295" r:id="rId11"/>
    <p:sldId id="294" r:id="rId12"/>
    <p:sldId id="296" r:id="rId13"/>
    <p:sldId id="297" r:id="rId14"/>
    <p:sldId id="298" r:id="rId15"/>
    <p:sldId id="262"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144" autoAdjust="0"/>
  </p:normalViewPr>
  <p:slideViewPr>
    <p:cSldViewPr snapToGrid="0">
      <p:cViewPr varScale="1">
        <p:scale>
          <a:sx n="124" d="100"/>
          <a:sy n="124" d="100"/>
        </p:scale>
        <p:origin x="383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3C9AF-D1F4-4C4F-82AD-2FC48AE2DD7D}" type="datetimeFigureOut">
              <a:rPr lang="en-GB" smtClean="0"/>
              <a:t>09/10/2025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82336-67A1-43FC-AF09-2C6A6FAF64A4}" type="slidenum">
              <a:rPr lang="en-GB" smtClean="0"/>
              <a:t>‹#›</a:t>
            </a:fld>
            <a:endParaRPr lang="en-GB"/>
          </a:p>
        </p:txBody>
      </p:sp>
    </p:spTree>
    <p:extLst>
      <p:ext uri="{BB962C8B-B14F-4D97-AF65-F5344CB8AC3E}">
        <p14:creationId xmlns:p14="http://schemas.microsoft.com/office/powerpoint/2010/main" val="294359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9AE58B58-3092-F945-930B-794B6CD2EF00}" type="slidenum">
              <a:rPr lang="en-US" smtClean="0"/>
              <a:t>3</a:t>
            </a:fld>
            <a:endParaRPr lang="en-US"/>
          </a:p>
        </p:txBody>
      </p:sp>
    </p:spTree>
    <p:extLst>
      <p:ext uri="{BB962C8B-B14F-4D97-AF65-F5344CB8AC3E}">
        <p14:creationId xmlns:p14="http://schemas.microsoft.com/office/powerpoint/2010/main" val="42101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D82336-67A1-43FC-AF09-2C6A6FAF64A4}" type="slidenum">
              <a:rPr lang="en-GB" smtClean="0"/>
              <a:t>7</a:t>
            </a:fld>
            <a:endParaRPr lang="en-GB"/>
          </a:p>
        </p:txBody>
      </p:sp>
    </p:spTree>
    <p:extLst>
      <p:ext uri="{BB962C8B-B14F-4D97-AF65-F5344CB8AC3E}">
        <p14:creationId xmlns:p14="http://schemas.microsoft.com/office/powerpoint/2010/main" val="111382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The CC is where this coproduction takes place. There is you, the community organisation, us the researcher community, and your local residents, service users, participants. We all bring different skills, knowledge and resources to the table to contribute to the research process. We see this very much as a coproduced initiative, not a consultation exercise. In order to achieve this, we envisage you as an organisation having someone as the key contact working closely with us to help plan the research, giving insight into what may or may not work with the specific communities, access to groups you may already run, recruiting people to be trained to be peer researchers, or creating a community steering group to help plan the research. </a:t>
            </a:r>
          </a:p>
        </p:txBody>
      </p:sp>
      <p:sp>
        <p:nvSpPr>
          <p:cNvPr id="4" name="Slide Number Placeholder 3"/>
          <p:cNvSpPr>
            <a:spLocks noGrp="1"/>
          </p:cNvSpPr>
          <p:nvPr>
            <p:ph type="sldNum" sz="quarter" idx="5"/>
          </p:nvPr>
        </p:nvSpPr>
        <p:spPr/>
        <p:txBody>
          <a:bodyPr/>
          <a:lstStyle/>
          <a:p>
            <a:fld id="{25D82336-67A1-43FC-AF09-2C6A6FAF64A4}" type="slidenum">
              <a:rPr lang="en-GB" smtClean="0"/>
              <a:t>8</a:t>
            </a:fld>
            <a:endParaRPr lang="en-GB"/>
          </a:p>
        </p:txBody>
      </p:sp>
    </p:spTree>
    <p:extLst>
      <p:ext uri="{BB962C8B-B14F-4D97-AF65-F5344CB8AC3E}">
        <p14:creationId xmlns:p14="http://schemas.microsoft.com/office/powerpoint/2010/main" val="86353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9E1B2-C9A9-579A-5E5E-9BCBC24A2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62D43-1EA5-7C91-82C9-3C62E9D10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C5050-B703-936A-BECB-95F276BA459B}"/>
              </a:ext>
            </a:extLst>
          </p:cNvPr>
          <p:cNvSpPr>
            <a:spLocks noGrp="1"/>
          </p:cNvSpPr>
          <p:nvPr>
            <p:ph type="body" idx="1"/>
          </p:nvPr>
        </p:nvSpPr>
        <p:spPr/>
        <p:txBody>
          <a:bodyPr/>
          <a:lstStyle/>
          <a:p>
            <a:endParaRPr lang="en-GB" sz="800" dirty="0"/>
          </a:p>
        </p:txBody>
      </p:sp>
      <p:sp>
        <p:nvSpPr>
          <p:cNvPr id="4" name="Slide Number Placeholder 3">
            <a:extLst>
              <a:ext uri="{FF2B5EF4-FFF2-40B4-BE49-F238E27FC236}">
                <a16:creationId xmlns:a16="http://schemas.microsoft.com/office/drawing/2014/main" id="{D8406C0A-E55E-1E36-A3FF-B34D3343EC4B}"/>
              </a:ext>
            </a:extLst>
          </p:cNvPr>
          <p:cNvSpPr>
            <a:spLocks noGrp="1"/>
          </p:cNvSpPr>
          <p:nvPr>
            <p:ph type="sldNum" sz="quarter" idx="5"/>
          </p:nvPr>
        </p:nvSpPr>
        <p:spPr/>
        <p:txBody>
          <a:bodyPr/>
          <a:lstStyle/>
          <a:p>
            <a:fld id="{25D82336-67A1-43FC-AF09-2C6A6FAF64A4}" type="slidenum">
              <a:rPr lang="en-GB" smtClean="0"/>
              <a:t>10</a:t>
            </a:fld>
            <a:endParaRPr lang="en-GB"/>
          </a:p>
        </p:txBody>
      </p:sp>
    </p:spTree>
    <p:extLst>
      <p:ext uri="{BB962C8B-B14F-4D97-AF65-F5344CB8AC3E}">
        <p14:creationId xmlns:p14="http://schemas.microsoft.com/office/powerpoint/2010/main" val="3914818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green and blue geometrical object&#10;&#10;Description automatically generated">
            <a:extLst>
              <a:ext uri="{FF2B5EF4-FFF2-40B4-BE49-F238E27FC236}">
                <a16:creationId xmlns:a16="http://schemas.microsoft.com/office/drawing/2014/main" id="{92E3A129-0328-3070-2DE7-47642705FC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692" r="18797"/>
          <a:stretch/>
        </p:blipFill>
        <p:spPr>
          <a:xfrm>
            <a:off x="1466850" y="0"/>
            <a:ext cx="10725150" cy="6858000"/>
          </a:xfrm>
          <a:prstGeom prst="rect">
            <a:avLst/>
          </a:prstGeom>
        </p:spPr>
      </p:pic>
      <p:pic>
        <p:nvPicPr>
          <p:cNvPr id="5" name="Picture 4" descr="A black and blue logo&#10;&#10;Description automatically generated">
            <a:extLst>
              <a:ext uri="{FF2B5EF4-FFF2-40B4-BE49-F238E27FC236}">
                <a16:creationId xmlns:a16="http://schemas.microsoft.com/office/drawing/2014/main" id="{2E20C4ED-8511-64DE-CC6E-5568B1758B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644" y="437519"/>
            <a:ext cx="4021221" cy="1012913"/>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806EE685-2E91-3C14-7C91-431CB70A30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644" y="5794626"/>
            <a:ext cx="3148552" cy="716872"/>
          </a:xfrm>
          <a:prstGeom prst="rect">
            <a:avLst/>
          </a:prstGeom>
        </p:spPr>
      </p:pic>
    </p:spTree>
    <p:extLst>
      <p:ext uri="{BB962C8B-B14F-4D97-AF65-F5344CB8AC3E}">
        <p14:creationId xmlns:p14="http://schemas.microsoft.com/office/powerpoint/2010/main" val="3441678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0D2025"/>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838735F0-7BAA-D001-BCC9-4F862F824631}"/>
              </a:ext>
            </a:extLst>
          </p:cNvPr>
          <p:cNvPicPr>
            <a:picLocks noChangeAspect="1"/>
          </p:cNvPicPr>
          <p:nvPr userDrawn="1"/>
        </p:nvPicPr>
        <p:blipFill>
          <a:blip r:embed="rId2"/>
          <a:stretch>
            <a:fillRect/>
          </a:stretch>
        </p:blipFill>
        <p:spPr>
          <a:xfrm>
            <a:off x="526144" y="2107568"/>
            <a:ext cx="7540068" cy="1899282"/>
          </a:xfrm>
          <a:prstGeom prst="rect">
            <a:avLst/>
          </a:prstGeom>
        </p:spPr>
      </p:pic>
    </p:spTree>
    <p:extLst>
      <p:ext uri="{BB962C8B-B14F-4D97-AF65-F5344CB8AC3E}">
        <p14:creationId xmlns:p14="http://schemas.microsoft.com/office/powerpoint/2010/main" val="2644790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4" descr="A black and blue logo&#10;&#10;Description automatically generated">
            <a:extLst>
              <a:ext uri="{FF2B5EF4-FFF2-40B4-BE49-F238E27FC236}">
                <a16:creationId xmlns:a16="http://schemas.microsoft.com/office/drawing/2014/main" id="{2E20C4ED-8511-64DE-CC6E-5568B1758B27}"/>
              </a:ext>
            </a:extLst>
          </p:cNvPr>
          <p:cNvPicPr>
            <a:picLocks noChangeAspect="1"/>
          </p:cNvPicPr>
          <p:nvPr userDrawn="1"/>
        </p:nvPicPr>
        <p:blipFill>
          <a:blip r:embed="rId2"/>
          <a:stretch>
            <a:fillRect/>
          </a:stretch>
        </p:blipFill>
        <p:spPr>
          <a:xfrm>
            <a:off x="655567" y="2165351"/>
            <a:ext cx="7613186" cy="1917700"/>
          </a:xfrm>
          <a:prstGeom prst="rect">
            <a:avLst/>
          </a:prstGeom>
        </p:spPr>
      </p:pic>
    </p:spTree>
    <p:extLst>
      <p:ext uri="{BB962C8B-B14F-4D97-AF65-F5344CB8AC3E}">
        <p14:creationId xmlns:p14="http://schemas.microsoft.com/office/powerpoint/2010/main" val="70273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4" name="Picture 3" descr="A black background with blue text&#10;&#10;Description automatically generated">
            <a:extLst>
              <a:ext uri="{FF2B5EF4-FFF2-40B4-BE49-F238E27FC236}">
                <a16:creationId xmlns:a16="http://schemas.microsoft.com/office/drawing/2014/main" id="{14933F80-532C-D0A7-9754-0E853B77B6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46" y="5963104"/>
            <a:ext cx="1803940" cy="531393"/>
          </a:xfrm>
          <a:prstGeom prst="rect">
            <a:avLst/>
          </a:prstGeom>
        </p:spPr>
      </p:pic>
    </p:spTree>
    <p:extLst>
      <p:ext uri="{BB962C8B-B14F-4D97-AF65-F5344CB8AC3E}">
        <p14:creationId xmlns:p14="http://schemas.microsoft.com/office/powerpoint/2010/main" val="388459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4A2F-1635-C84E-9C7C-83552476689B}"/>
              </a:ext>
            </a:extLst>
          </p:cNvPr>
          <p:cNvSpPr>
            <a:spLocks noGrp="1"/>
          </p:cNvSpPr>
          <p:nvPr>
            <p:ph type="title"/>
          </p:nvPr>
        </p:nvSpPr>
        <p:spPr>
          <a:xfrm>
            <a:off x="330200" y="555625"/>
            <a:ext cx="10515600" cy="13255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92252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D2025"/>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838735F0-7BAA-D001-BCC9-4F862F8246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644" y="437518"/>
            <a:ext cx="4021221" cy="1012913"/>
          </a:xfrm>
          <a:prstGeom prst="rect">
            <a:avLst/>
          </a:prstGeom>
        </p:spPr>
      </p:pic>
      <p:pic>
        <p:nvPicPr>
          <p:cNvPr id="4" name="Picture 3" descr="A black and white logo&#10;&#10;Description automatically generated">
            <a:extLst>
              <a:ext uri="{FF2B5EF4-FFF2-40B4-BE49-F238E27FC236}">
                <a16:creationId xmlns:a16="http://schemas.microsoft.com/office/drawing/2014/main" id="{A448CE0A-4CF2-3656-DC8C-56D22CB19B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644" y="5798289"/>
            <a:ext cx="3148552" cy="714430"/>
          </a:xfrm>
          <a:prstGeom prst="rect">
            <a:avLst/>
          </a:prstGeom>
        </p:spPr>
      </p:pic>
      <p:pic>
        <p:nvPicPr>
          <p:cNvPr id="9" name="Picture 8" descr="A green and black geometrical object&#10;&#10;Description automatically generated">
            <a:extLst>
              <a:ext uri="{FF2B5EF4-FFF2-40B4-BE49-F238E27FC236}">
                <a16:creationId xmlns:a16="http://schemas.microsoft.com/office/drawing/2014/main" id="{82AABA10-F505-FD54-1907-40139E95B24A}"/>
              </a:ext>
            </a:extLst>
          </p:cNvPr>
          <p:cNvPicPr>
            <a:picLocks noChangeAspect="1"/>
          </p:cNvPicPr>
          <p:nvPr userDrawn="1"/>
        </p:nvPicPr>
        <p:blipFill>
          <a:blip r:embed="rId4"/>
          <a:stretch>
            <a:fillRect/>
          </a:stretch>
        </p:blipFill>
        <p:spPr>
          <a:xfrm>
            <a:off x="0" y="1"/>
            <a:ext cx="12192000" cy="6858000"/>
          </a:xfrm>
          <a:prstGeom prst="rect">
            <a:avLst/>
          </a:prstGeom>
        </p:spPr>
      </p:pic>
    </p:spTree>
    <p:extLst>
      <p:ext uri="{BB962C8B-B14F-4D97-AF65-F5344CB8AC3E}">
        <p14:creationId xmlns:p14="http://schemas.microsoft.com/office/powerpoint/2010/main" val="1785814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7DA7-715B-E2B6-DB44-85F743195CBD}"/>
              </a:ext>
            </a:extLst>
          </p:cNvPr>
          <p:cNvSpPr>
            <a:spLocks noGrp="1"/>
          </p:cNvSpPr>
          <p:nvPr>
            <p:ph type="title"/>
          </p:nvPr>
        </p:nvSpPr>
        <p:spPr>
          <a:xfrm>
            <a:off x="323850" y="549275"/>
            <a:ext cx="10515600" cy="13255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8332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C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57337"/>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62" r:id="rId4"/>
    <p:sldLayoutId id="2147483667" r:id="rId5"/>
    <p:sldLayoutId id="2147483663"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tamis-1928.my.site.com/s/Welcome"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5.jpeg"/><Relationship Id="rId11" Type="http://schemas.openxmlformats.org/officeDocument/2006/relationships/image" Target="../media/image30.sv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svg"/><Relationship Id="rId9" Type="http://schemas.openxmlformats.org/officeDocument/2006/relationships/image" Target="../media/image28.jpeg"/><Relationship Id="rId14" Type="http://schemas.openxmlformats.org/officeDocument/2006/relationships/image" Target="../media/image33.svg"/><Relationship Id="rId22"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94B60-8DBA-CA90-209A-E16D7B78542A}"/>
              </a:ext>
            </a:extLst>
          </p:cNvPr>
          <p:cNvSpPr txBox="1"/>
          <p:nvPr/>
        </p:nvSpPr>
        <p:spPr>
          <a:xfrm>
            <a:off x="441436" y="2490952"/>
            <a:ext cx="5791200" cy="1569660"/>
          </a:xfrm>
          <a:prstGeom prst="rect">
            <a:avLst/>
          </a:prstGeom>
          <a:noFill/>
        </p:spPr>
        <p:txBody>
          <a:bodyPr wrap="square" rtlCol="0">
            <a:spAutoFit/>
          </a:bodyPr>
          <a:lstStyle/>
          <a:p>
            <a:r>
              <a:rPr lang="en-GB" sz="3200" b="1" dirty="0">
                <a:solidFill>
                  <a:schemeClr val="bg1"/>
                </a:solidFill>
              </a:rPr>
              <a:t>Healthy Urban Places Information Session</a:t>
            </a:r>
          </a:p>
          <a:p>
            <a:r>
              <a:rPr lang="en-GB" sz="3200" b="1" dirty="0">
                <a:solidFill>
                  <a:schemeClr val="bg1"/>
                </a:solidFill>
              </a:rPr>
              <a:t>- Parkside</a:t>
            </a:r>
          </a:p>
        </p:txBody>
      </p:sp>
    </p:spTree>
    <p:extLst>
      <p:ext uri="{BB962C8B-B14F-4D97-AF65-F5344CB8AC3E}">
        <p14:creationId xmlns:p14="http://schemas.microsoft.com/office/powerpoint/2010/main" val="5456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09BE-50DA-456B-E909-895D657047A1}"/>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2F5EF563-6A30-3978-9762-13AE48A24181}"/>
              </a:ext>
            </a:extLst>
          </p:cNvPr>
          <p:cNvPicPr>
            <a:picLocks noChangeAspect="1"/>
          </p:cNvPicPr>
          <p:nvPr/>
        </p:nvPicPr>
        <p:blipFill>
          <a:blip r:embed="rId3"/>
          <a:srcRect l="73281" b="38102"/>
          <a:stretch/>
        </p:blipFill>
        <p:spPr>
          <a:xfrm flipV="1">
            <a:off x="9686738" y="3429000"/>
            <a:ext cx="2631385" cy="3429000"/>
          </a:xfrm>
          <a:prstGeom prst="rect">
            <a:avLst/>
          </a:prstGeom>
        </p:spPr>
      </p:pic>
      <p:sp>
        <p:nvSpPr>
          <p:cNvPr id="7" name="TextBox 6">
            <a:extLst>
              <a:ext uri="{FF2B5EF4-FFF2-40B4-BE49-F238E27FC236}">
                <a16:creationId xmlns:a16="http://schemas.microsoft.com/office/drawing/2014/main" id="{6F9E39EB-31B1-DBEF-CA2A-C122BF7815E3}"/>
              </a:ext>
            </a:extLst>
          </p:cNvPr>
          <p:cNvSpPr txBox="1"/>
          <p:nvPr/>
        </p:nvSpPr>
        <p:spPr>
          <a:xfrm>
            <a:off x="369671" y="123677"/>
            <a:ext cx="11115734" cy="926920"/>
          </a:xfrm>
          <a:prstGeom prst="rect">
            <a:avLst/>
          </a:prstGeom>
          <a:noFill/>
        </p:spPr>
        <p:txBody>
          <a:bodyPr wrap="square" rtlCol="0">
            <a:spAutoFit/>
          </a:bodyPr>
          <a:lstStyle/>
          <a:p>
            <a:pPr>
              <a:lnSpc>
                <a:spcPct val="150000"/>
              </a:lnSpc>
            </a:pPr>
            <a:r>
              <a:rPr lang="en-GB" sz="4000" b="1" dirty="0">
                <a:latin typeface="+mj-lt"/>
              </a:rPr>
              <a:t>Core requirements</a:t>
            </a:r>
          </a:p>
        </p:txBody>
      </p:sp>
      <p:sp>
        <p:nvSpPr>
          <p:cNvPr id="2" name="TextBox 1">
            <a:extLst>
              <a:ext uri="{FF2B5EF4-FFF2-40B4-BE49-F238E27FC236}">
                <a16:creationId xmlns:a16="http://schemas.microsoft.com/office/drawing/2014/main" id="{87FAEC12-A596-D54D-1AAB-6B186C926664}"/>
              </a:ext>
            </a:extLst>
          </p:cNvPr>
          <p:cNvSpPr txBox="1"/>
          <p:nvPr/>
        </p:nvSpPr>
        <p:spPr>
          <a:xfrm>
            <a:off x="535578" y="1228397"/>
            <a:ext cx="10293531" cy="4524315"/>
          </a:xfrm>
          <a:prstGeom prst="rect">
            <a:avLst/>
          </a:prstGeom>
          <a:noFill/>
        </p:spPr>
        <p:txBody>
          <a:bodyPr wrap="square" rtlCol="0">
            <a:spAutoFit/>
          </a:bodyPr>
          <a:lstStyle/>
          <a:p>
            <a:pPr marL="342900" lvl="0" indent="-342900">
              <a:buFont typeface="Wingdings" panose="05000000000000000000" pitchFamily="2" charset="2"/>
              <a:buChar char="ü"/>
            </a:pPr>
            <a:r>
              <a:rPr lang="en-GB" sz="2400" dirty="0">
                <a:solidFill>
                  <a:schemeClr val="accent2">
                    <a:lumMod val="75000"/>
                  </a:schemeClr>
                </a:solidFill>
              </a:rPr>
              <a:t>Support the set-up and local coordination of the Community Collaboratives and participate in site-wide and cross-city events</a:t>
            </a:r>
            <a:r>
              <a:rPr lang="en-GB" sz="2400" dirty="0"/>
              <a:t>.</a:t>
            </a:r>
          </a:p>
          <a:p>
            <a:pPr marL="342900" lvl="0" indent="-342900">
              <a:buFont typeface="Wingdings" panose="05000000000000000000" pitchFamily="2" charset="2"/>
              <a:buChar char="ü"/>
            </a:pPr>
            <a:r>
              <a:rPr lang="en-GB" sz="2400" dirty="0">
                <a:solidFill>
                  <a:schemeClr val="accent5">
                    <a:lumMod val="50000"/>
                  </a:schemeClr>
                </a:solidFill>
              </a:rPr>
              <a:t>Recruit and support people interested in being involved in the research within your area. </a:t>
            </a:r>
          </a:p>
          <a:p>
            <a:pPr marL="342900" lvl="0" indent="-342900">
              <a:buFont typeface="Wingdings" panose="05000000000000000000" pitchFamily="2" charset="2"/>
              <a:buChar char="ü"/>
            </a:pPr>
            <a:r>
              <a:rPr lang="en-GB" sz="2400" dirty="0">
                <a:solidFill>
                  <a:schemeClr val="accent2">
                    <a:lumMod val="75000"/>
                  </a:schemeClr>
                </a:solidFill>
              </a:rPr>
              <a:t>Support the establishment of a community panel to provide feedback on research activities, including the recruitment of community representatives.</a:t>
            </a:r>
          </a:p>
          <a:p>
            <a:pPr marL="342900" lvl="0" indent="-342900">
              <a:buFont typeface="Wingdings" panose="05000000000000000000" pitchFamily="2" charset="2"/>
              <a:buChar char="ü"/>
            </a:pPr>
            <a:r>
              <a:rPr lang="en-GB" sz="2400" dirty="0">
                <a:solidFill>
                  <a:schemeClr val="accent5">
                    <a:lumMod val="50000"/>
                  </a:schemeClr>
                </a:solidFill>
              </a:rPr>
              <a:t>Help the research to be carried out by sharing knowledge on the local area, helping prioritize research topics, </a:t>
            </a:r>
          </a:p>
          <a:p>
            <a:pPr marL="342900" lvl="0" indent="-342900">
              <a:buFont typeface="Wingdings" panose="05000000000000000000" pitchFamily="2" charset="2"/>
              <a:buChar char="ü"/>
            </a:pPr>
            <a:r>
              <a:rPr lang="en-GB" sz="2400" dirty="0">
                <a:solidFill>
                  <a:schemeClr val="accent2">
                    <a:lumMod val="75000"/>
                  </a:schemeClr>
                </a:solidFill>
              </a:rPr>
              <a:t>Contribute to the evaluation of the Community Collaboratives, considering how the co-production process went – what was difficult, what was good.</a:t>
            </a:r>
          </a:p>
        </p:txBody>
      </p:sp>
    </p:spTree>
    <p:extLst>
      <p:ext uri="{BB962C8B-B14F-4D97-AF65-F5344CB8AC3E}">
        <p14:creationId xmlns:p14="http://schemas.microsoft.com/office/powerpoint/2010/main" val="394026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19A73-511A-5ECD-53C7-0E1A0E5B7187}"/>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F398BF53-D851-9152-A3CD-D86B305602D3}"/>
              </a:ext>
            </a:extLst>
          </p:cNvPr>
          <p:cNvPicPr>
            <a:picLocks noChangeAspect="1"/>
          </p:cNvPicPr>
          <p:nvPr/>
        </p:nvPicPr>
        <p:blipFill>
          <a:blip r:embed="rId2"/>
          <a:srcRect l="73281" b="38102"/>
          <a:stretch/>
        </p:blipFill>
        <p:spPr>
          <a:xfrm flipV="1">
            <a:off x="9686738" y="3429000"/>
            <a:ext cx="2631385" cy="3429000"/>
          </a:xfrm>
          <a:prstGeom prst="rect">
            <a:avLst/>
          </a:prstGeom>
        </p:spPr>
      </p:pic>
      <p:sp>
        <p:nvSpPr>
          <p:cNvPr id="6" name="TextBox 5">
            <a:extLst>
              <a:ext uri="{FF2B5EF4-FFF2-40B4-BE49-F238E27FC236}">
                <a16:creationId xmlns:a16="http://schemas.microsoft.com/office/drawing/2014/main" id="{DB65F145-26F2-6847-023D-5F55435E0383}"/>
              </a:ext>
            </a:extLst>
          </p:cNvPr>
          <p:cNvSpPr txBox="1"/>
          <p:nvPr/>
        </p:nvSpPr>
        <p:spPr>
          <a:xfrm>
            <a:off x="408859" y="410797"/>
            <a:ext cx="11595961" cy="646331"/>
          </a:xfrm>
          <a:prstGeom prst="rect">
            <a:avLst/>
          </a:prstGeom>
          <a:noFill/>
        </p:spPr>
        <p:txBody>
          <a:bodyPr wrap="square" rtlCol="0">
            <a:spAutoFit/>
          </a:bodyPr>
          <a:lstStyle/>
          <a:p>
            <a:pPr algn="l"/>
            <a:r>
              <a:rPr lang="en-GB" sz="3600" b="1" i="0" spc="-150" dirty="0">
                <a:solidFill>
                  <a:srgbClr val="0D2025"/>
                </a:solidFill>
                <a:effectLst/>
                <a:latin typeface="Arial" panose="020B0604020202020204" pitchFamily="34" charset="0"/>
                <a:cs typeface="Arial" panose="020B0604020202020204" pitchFamily="34" charset="0"/>
              </a:rPr>
              <a:t>What is the Tender Process?</a:t>
            </a:r>
          </a:p>
        </p:txBody>
      </p:sp>
      <p:sp>
        <p:nvSpPr>
          <p:cNvPr id="7" name="TextBox 6">
            <a:extLst>
              <a:ext uri="{FF2B5EF4-FFF2-40B4-BE49-F238E27FC236}">
                <a16:creationId xmlns:a16="http://schemas.microsoft.com/office/drawing/2014/main" id="{E352EF93-B84B-B48E-85D7-6BB131890E61}"/>
              </a:ext>
            </a:extLst>
          </p:cNvPr>
          <p:cNvSpPr txBox="1"/>
          <p:nvPr/>
        </p:nvSpPr>
        <p:spPr>
          <a:xfrm>
            <a:off x="408859" y="1318242"/>
            <a:ext cx="11115734" cy="39018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rPr>
              <a:t>Run under the Procurement Act 2023 regulations</a:t>
            </a:r>
          </a:p>
          <a:p>
            <a:pPr marL="342900" indent="-342900">
              <a:lnSpc>
                <a:spcPct val="150000"/>
              </a:lnSpc>
              <a:buFont typeface="Arial" panose="020B0604020202020204" pitchFamily="34" charset="0"/>
              <a:buChar char="•"/>
            </a:pPr>
            <a:r>
              <a:rPr lang="en-GB" sz="2400" dirty="0">
                <a:latin typeface="Arial" panose="020B0604020202020204" pitchFamily="34" charset="0"/>
              </a:rPr>
              <a:t>Pre-Market engagement</a:t>
            </a:r>
          </a:p>
          <a:p>
            <a:pPr marL="342900" indent="-342900">
              <a:lnSpc>
                <a:spcPct val="150000"/>
              </a:lnSpc>
              <a:buFont typeface="Arial" panose="020B0604020202020204" pitchFamily="34" charset="0"/>
              <a:buChar char="•"/>
            </a:pPr>
            <a:r>
              <a:rPr lang="en-GB" sz="2400" dirty="0">
                <a:latin typeface="Arial" panose="020B0604020202020204" pitchFamily="34" charset="0"/>
              </a:rPr>
              <a:t>Invitation to Tender (ITT) published</a:t>
            </a:r>
          </a:p>
          <a:p>
            <a:pPr marL="342900" indent="-342900">
              <a:lnSpc>
                <a:spcPct val="150000"/>
              </a:lnSpc>
              <a:buFont typeface="Arial" panose="020B0604020202020204" pitchFamily="34" charset="0"/>
              <a:buChar char="•"/>
            </a:pPr>
            <a:r>
              <a:rPr lang="en-GB" sz="2400" dirty="0">
                <a:latin typeface="Arial" panose="020B0604020202020204" pitchFamily="34" charset="0"/>
              </a:rPr>
              <a:t>ITT to be returned to the Trust by the deadline stated</a:t>
            </a:r>
          </a:p>
          <a:p>
            <a:pPr marL="342900" indent="-342900">
              <a:lnSpc>
                <a:spcPct val="150000"/>
              </a:lnSpc>
              <a:buFont typeface="Arial" panose="020B0604020202020204" pitchFamily="34" charset="0"/>
              <a:buChar char="•"/>
            </a:pPr>
            <a:r>
              <a:rPr lang="en-GB" sz="2400" dirty="0">
                <a:latin typeface="Arial" panose="020B0604020202020204" pitchFamily="34" charset="0"/>
              </a:rPr>
              <a:t>Suppliers who meet the mandatory requirements invited to do a presentation</a:t>
            </a:r>
          </a:p>
          <a:p>
            <a:pPr marL="342900" indent="-342900">
              <a:lnSpc>
                <a:spcPct val="150000"/>
              </a:lnSpc>
              <a:buFont typeface="Arial" panose="020B0604020202020204" pitchFamily="34" charset="0"/>
              <a:buChar char="•"/>
            </a:pPr>
            <a:r>
              <a:rPr lang="en-GB" sz="2400" dirty="0">
                <a:latin typeface="Arial" panose="020B0604020202020204" pitchFamily="34" charset="0"/>
              </a:rPr>
              <a:t>Responses evaluated and scored by the Trust</a:t>
            </a:r>
          </a:p>
          <a:p>
            <a:pPr marL="342900" indent="-342900">
              <a:lnSpc>
                <a:spcPct val="150000"/>
              </a:lnSpc>
              <a:buFont typeface="Arial" panose="020B0604020202020204" pitchFamily="34" charset="0"/>
              <a:buChar char="•"/>
            </a:pPr>
            <a:r>
              <a:rPr lang="en-GB" sz="2400" dirty="0">
                <a:latin typeface="Arial" panose="020B0604020202020204" pitchFamily="34" charset="0"/>
              </a:rPr>
              <a:t>Highest Scoring bidder is awarded the contract</a:t>
            </a:r>
          </a:p>
        </p:txBody>
      </p:sp>
    </p:spTree>
    <p:extLst>
      <p:ext uri="{BB962C8B-B14F-4D97-AF65-F5344CB8AC3E}">
        <p14:creationId xmlns:p14="http://schemas.microsoft.com/office/powerpoint/2010/main" val="244252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6B25-F90D-3C63-B645-AD601A3A272D}"/>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32237E24-D823-3D8B-C4F7-C6D94BE139F7}"/>
              </a:ext>
            </a:extLst>
          </p:cNvPr>
          <p:cNvPicPr>
            <a:picLocks noChangeAspect="1"/>
          </p:cNvPicPr>
          <p:nvPr/>
        </p:nvPicPr>
        <p:blipFill>
          <a:blip r:embed="rId2"/>
          <a:srcRect l="73281" b="38102"/>
          <a:stretch/>
        </p:blipFill>
        <p:spPr>
          <a:xfrm flipV="1">
            <a:off x="9686738" y="3429000"/>
            <a:ext cx="2631385" cy="3429000"/>
          </a:xfrm>
          <a:prstGeom prst="rect">
            <a:avLst/>
          </a:prstGeom>
        </p:spPr>
      </p:pic>
      <p:sp>
        <p:nvSpPr>
          <p:cNvPr id="6" name="TextBox 5">
            <a:extLst>
              <a:ext uri="{FF2B5EF4-FFF2-40B4-BE49-F238E27FC236}">
                <a16:creationId xmlns:a16="http://schemas.microsoft.com/office/drawing/2014/main" id="{06A1134F-888F-EDA8-4974-A23D50B6246C}"/>
              </a:ext>
            </a:extLst>
          </p:cNvPr>
          <p:cNvSpPr txBox="1"/>
          <p:nvPr/>
        </p:nvSpPr>
        <p:spPr>
          <a:xfrm>
            <a:off x="408859" y="410797"/>
            <a:ext cx="11595961"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What’s in the Tender Document Pack?</a:t>
            </a:r>
            <a:endParaRPr lang="en-GB" sz="3600" b="1" i="0" spc="-150" dirty="0">
              <a:solidFill>
                <a:srgbClr val="0D2025"/>
              </a:solidFill>
              <a:effectLst/>
              <a:latin typeface="Arial" panose="020B0604020202020204" pitchFamily="34" charset="0"/>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AAE24A91-F4DD-A47B-DAF7-47080D0A0084}"/>
              </a:ext>
            </a:extLst>
          </p:cNvPr>
          <p:cNvGraphicFramePr>
            <a:graphicFrameLocks/>
          </p:cNvGraphicFramePr>
          <p:nvPr/>
        </p:nvGraphicFramePr>
        <p:xfrm>
          <a:off x="408859" y="1225293"/>
          <a:ext cx="10546906" cy="4699245"/>
        </p:xfrm>
        <a:graphic>
          <a:graphicData uri="http://schemas.openxmlformats.org/drawingml/2006/table">
            <a:tbl>
              <a:tblPr firstRow="1" bandRow="1">
                <a:tableStyleId>{5C22544A-7EE6-4342-B048-85BDC9FD1C3A}</a:tableStyleId>
              </a:tblPr>
              <a:tblGrid>
                <a:gridCol w="6901180">
                  <a:extLst>
                    <a:ext uri="{9D8B030D-6E8A-4147-A177-3AD203B41FA5}">
                      <a16:colId xmlns:a16="http://schemas.microsoft.com/office/drawing/2014/main" val="309040045"/>
                    </a:ext>
                  </a:extLst>
                </a:gridCol>
                <a:gridCol w="3645726">
                  <a:extLst>
                    <a:ext uri="{9D8B030D-6E8A-4147-A177-3AD203B41FA5}">
                      <a16:colId xmlns:a16="http://schemas.microsoft.com/office/drawing/2014/main" val="928119720"/>
                    </a:ext>
                  </a:extLst>
                </a:gridCol>
              </a:tblGrid>
              <a:tr h="427469">
                <a:tc>
                  <a:txBody>
                    <a:bodyPr/>
                    <a:lstStyle/>
                    <a:p>
                      <a:r>
                        <a:rPr lang="en-GB" dirty="0"/>
                        <a:t>Document</a:t>
                      </a:r>
                    </a:p>
                  </a:txBody>
                  <a:tcPr/>
                </a:tc>
                <a:tc>
                  <a:txBody>
                    <a:bodyPr/>
                    <a:lstStyle/>
                    <a:p>
                      <a:r>
                        <a:rPr lang="en-GB" dirty="0"/>
                        <a:t>To be completed and returned?</a:t>
                      </a:r>
                    </a:p>
                  </a:txBody>
                  <a:tcPr/>
                </a:tc>
                <a:extLst>
                  <a:ext uri="{0D108BD9-81ED-4DB2-BD59-A6C34878D82A}">
                    <a16:rowId xmlns:a16="http://schemas.microsoft.com/office/drawing/2014/main" val="3427350952"/>
                  </a:ext>
                </a:extLst>
              </a:tr>
              <a:tr h="533972">
                <a:tc>
                  <a:txBody>
                    <a:bodyPr/>
                    <a:lstStyle/>
                    <a:p>
                      <a:r>
                        <a:rPr lang="en-GB" dirty="0"/>
                        <a:t>Document 1 - BTH25-204 Instructions and Guidance to Tenderers</a:t>
                      </a:r>
                    </a:p>
                  </a:txBody>
                  <a:tcPr/>
                </a:tc>
                <a:tc>
                  <a:txBody>
                    <a:bodyPr/>
                    <a:lstStyle/>
                    <a:p>
                      <a:pPr algn="ctr"/>
                      <a:r>
                        <a:rPr lang="en-GB" dirty="0"/>
                        <a:t>No, for reference only</a:t>
                      </a:r>
                    </a:p>
                  </a:txBody>
                  <a:tcPr/>
                </a:tc>
                <a:extLst>
                  <a:ext uri="{0D108BD9-81ED-4DB2-BD59-A6C34878D82A}">
                    <a16:rowId xmlns:a16="http://schemas.microsoft.com/office/drawing/2014/main" val="1695117873"/>
                  </a:ext>
                </a:extLst>
              </a:tr>
              <a:tr h="533972">
                <a:tc>
                  <a:txBody>
                    <a:bodyPr/>
                    <a:lstStyle/>
                    <a:p>
                      <a:r>
                        <a:rPr lang="en-GB" dirty="0"/>
                        <a:t>Document 2 - Specification</a:t>
                      </a:r>
                    </a:p>
                  </a:txBody>
                  <a:tcPr/>
                </a:tc>
                <a:tc>
                  <a:txBody>
                    <a:bodyPr/>
                    <a:lstStyle/>
                    <a:p>
                      <a:pPr algn="ctr"/>
                      <a:r>
                        <a:rPr lang="en-GB" dirty="0"/>
                        <a:t>No, for reference only</a:t>
                      </a:r>
                    </a:p>
                  </a:txBody>
                  <a:tcPr/>
                </a:tc>
                <a:extLst>
                  <a:ext uri="{0D108BD9-81ED-4DB2-BD59-A6C34878D82A}">
                    <a16:rowId xmlns:a16="http://schemas.microsoft.com/office/drawing/2014/main" val="2927559637"/>
                  </a:ext>
                </a:extLst>
              </a:tr>
              <a:tr h="533972">
                <a:tc>
                  <a:txBody>
                    <a:bodyPr/>
                    <a:lstStyle/>
                    <a:p>
                      <a:r>
                        <a:rPr lang="en-GB" dirty="0"/>
                        <a:t>Document 3 -  Form of Tender and Declarations</a:t>
                      </a:r>
                    </a:p>
                  </a:txBody>
                  <a:tcPr/>
                </a:tc>
                <a:tc>
                  <a:txBody>
                    <a:bodyPr/>
                    <a:lstStyle/>
                    <a:p>
                      <a:pPr algn="ctr"/>
                      <a:r>
                        <a:rPr lang="en-GB" dirty="0"/>
                        <a:t>Yes</a:t>
                      </a:r>
                    </a:p>
                  </a:txBody>
                  <a:tcPr/>
                </a:tc>
                <a:extLst>
                  <a:ext uri="{0D108BD9-81ED-4DB2-BD59-A6C34878D82A}">
                    <a16:rowId xmlns:a16="http://schemas.microsoft.com/office/drawing/2014/main" val="2669591447"/>
                  </a:ext>
                </a:extLst>
              </a:tr>
              <a:tr h="533972">
                <a:tc>
                  <a:txBody>
                    <a:bodyPr/>
                    <a:lstStyle/>
                    <a:p>
                      <a:r>
                        <a:rPr lang="en-GB" dirty="0"/>
                        <a:t>Questionnaire 1 - Technical and Social Value Questions</a:t>
                      </a:r>
                    </a:p>
                  </a:txBody>
                  <a:tcPr/>
                </a:tc>
                <a:tc>
                  <a:txBody>
                    <a:bodyPr/>
                    <a:lstStyle/>
                    <a:p>
                      <a:pPr algn="ctr"/>
                      <a:r>
                        <a:rPr lang="en-GB" dirty="0"/>
                        <a:t>Yes</a:t>
                      </a:r>
                    </a:p>
                  </a:txBody>
                  <a:tcPr/>
                </a:tc>
                <a:extLst>
                  <a:ext uri="{0D108BD9-81ED-4DB2-BD59-A6C34878D82A}">
                    <a16:rowId xmlns:a16="http://schemas.microsoft.com/office/drawing/2014/main" val="2796937564"/>
                  </a:ext>
                </a:extLst>
              </a:tr>
              <a:tr h="533972">
                <a:tc>
                  <a:txBody>
                    <a:bodyPr/>
                    <a:lstStyle/>
                    <a:p>
                      <a:r>
                        <a:rPr lang="en-GB" dirty="0"/>
                        <a:t>Questionnaire 2 – Commercial Schedule</a:t>
                      </a:r>
                    </a:p>
                  </a:txBody>
                  <a:tcPr/>
                </a:tc>
                <a:tc>
                  <a:txBody>
                    <a:bodyPr/>
                    <a:lstStyle/>
                    <a:p>
                      <a:pPr algn="ctr"/>
                      <a:r>
                        <a:rPr lang="en-GB" dirty="0"/>
                        <a:t>Yes</a:t>
                      </a:r>
                    </a:p>
                  </a:txBody>
                  <a:tcPr/>
                </a:tc>
                <a:extLst>
                  <a:ext uri="{0D108BD9-81ED-4DB2-BD59-A6C34878D82A}">
                    <a16:rowId xmlns:a16="http://schemas.microsoft.com/office/drawing/2014/main" val="4041678692"/>
                  </a:ext>
                </a:extLst>
              </a:tr>
              <a:tr h="533972">
                <a:tc>
                  <a:txBody>
                    <a:bodyPr/>
                    <a:lstStyle/>
                    <a:p>
                      <a:r>
                        <a:rPr lang="en-GB" dirty="0"/>
                        <a:t>Appendix A - Further Information on Community Collaboratives</a:t>
                      </a:r>
                    </a:p>
                  </a:txBody>
                  <a:tcPr/>
                </a:tc>
                <a:tc>
                  <a:txBody>
                    <a:bodyPr/>
                    <a:lstStyle/>
                    <a:p>
                      <a:pPr algn="ctr"/>
                      <a:r>
                        <a:rPr lang="en-GB" dirty="0"/>
                        <a:t>No, for reference only</a:t>
                      </a:r>
                    </a:p>
                  </a:txBody>
                  <a:tcPr/>
                </a:tc>
                <a:extLst>
                  <a:ext uri="{0D108BD9-81ED-4DB2-BD59-A6C34878D82A}">
                    <a16:rowId xmlns:a16="http://schemas.microsoft.com/office/drawing/2014/main" val="299272266"/>
                  </a:ext>
                </a:extLst>
              </a:tr>
              <a:tr h="533972">
                <a:tc>
                  <a:txBody>
                    <a:bodyPr/>
                    <a:lstStyle/>
                    <a:p>
                      <a:r>
                        <a:rPr lang="en-GB" dirty="0"/>
                        <a:t>Appendix B -  Further Information regarding Supplier Presentation</a:t>
                      </a:r>
                    </a:p>
                  </a:txBody>
                  <a:tcPr/>
                </a:tc>
                <a:tc>
                  <a:txBody>
                    <a:bodyPr/>
                    <a:lstStyle/>
                    <a:p>
                      <a:pPr algn="ctr"/>
                      <a:r>
                        <a:rPr lang="en-GB" dirty="0"/>
                        <a:t>No, for reference only</a:t>
                      </a:r>
                    </a:p>
                  </a:txBody>
                  <a:tcPr/>
                </a:tc>
                <a:extLst>
                  <a:ext uri="{0D108BD9-81ED-4DB2-BD59-A6C34878D82A}">
                    <a16:rowId xmlns:a16="http://schemas.microsoft.com/office/drawing/2014/main" val="3601412532"/>
                  </a:ext>
                </a:extLst>
              </a:tr>
              <a:tr h="533972">
                <a:tc>
                  <a:txBody>
                    <a:bodyPr/>
                    <a:lstStyle/>
                    <a:p>
                      <a:r>
                        <a:rPr lang="en-GB" dirty="0"/>
                        <a:t>Appendix C – Premarket engagement information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No, for reference only</a:t>
                      </a:r>
                    </a:p>
                  </a:txBody>
                  <a:tcPr/>
                </a:tc>
                <a:extLst>
                  <a:ext uri="{0D108BD9-81ED-4DB2-BD59-A6C34878D82A}">
                    <a16:rowId xmlns:a16="http://schemas.microsoft.com/office/drawing/2014/main" val="2355181803"/>
                  </a:ext>
                </a:extLst>
              </a:tr>
            </a:tbl>
          </a:graphicData>
        </a:graphic>
      </p:graphicFrame>
    </p:spTree>
    <p:extLst>
      <p:ext uri="{BB962C8B-B14F-4D97-AF65-F5344CB8AC3E}">
        <p14:creationId xmlns:p14="http://schemas.microsoft.com/office/powerpoint/2010/main" val="200322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69340-A57A-B1A0-7251-8029AE27B5A5}"/>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20B16FDA-AF89-3920-5F43-7A60E676186B}"/>
              </a:ext>
            </a:extLst>
          </p:cNvPr>
          <p:cNvPicPr>
            <a:picLocks noChangeAspect="1"/>
          </p:cNvPicPr>
          <p:nvPr/>
        </p:nvPicPr>
        <p:blipFill>
          <a:blip r:embed="rId2"/>
          <a:srcRect l="73281" b="38102"/>
          <a:stretch/>
        </p:blipFill>
        <p:spPr>
          <a:xfrm flipV="1">
            <a:off x="9686738" y="3429000"/>
            <a:ext cx="2631385" cy="3429000"/>
          </a:xfrm>
          <a:prstGeom prst="rect">
            <a:avLst/>
          </a:prstGeom>
        </p:spPr>
      </p:pic>
      <p:sp>
        <p:nvSpPr>
          <p:cNvPr id="6" name="TextBox 5">
            <a:extLst>
              <a:ext uri="{FF2B5EF4-FFF2-40B4-BE49-F238E27FC236}">
                <a16:creationId xmlns:a16="http://schemas.microsoft.com/office/drawing/2014/main" id="{F60790A5-CE81-CEA7-2DAC-456A6EDD62A5}"/>
              </a:ext>
            </a:extLst>
          </p:cNvPr>
          <p:cNvSpPr txBox="1"/>
          <p:nvPr/>
        </p:nvSpPr>
        <p:spPr>
          <a:xfrm>
            <a:off x="596039" y="419941"/>
            <a:ext cx="11595961" cy="646331"/>
          </a:xfrm>
          <a:prstGeom prst="rect">
            <a:avLst/>
          </a:prstGeom>
          <a:noFill/>
        </p:spPr>
        <p:txBody>
          <a:bodyPr wrap="square" rtlCol="0">
            <a:spAutoFit/>
          </a:bodyPr>
          <a:lstStyle/>
          <a:p>
            <a:pPr algn="l"/>
            <a:r>
              <a:rPr lang="en-GB" sz="3600" b="1" i="0" spc="-150" dirty="0">
                <a:solidFill>
                  <a:srgbClr val="0D2025"/>
                </a:solidFill>
                <a:effectLst/>
                <a:latin typeface="Arial" panose="020B0604020202020204" pitchFamily="34" charset="0"/>
                <a:cs typeface="Arial" panose="020B0604020202020204" pitchFamily="34" charset="0"/>
              </a:rPr>
              <a:t>How will the Responses be Evaluated?</a:t>
            </a:r>
          </a:p>
        </p:txBody>
      </p:sp>
      <p:sp>
        <p:nvSpPr>
          <p:cNvPr id="7" name="TextBox 6">
            <a:extLst>
              <a:ext uri="{FF2B5EF4-FFF2-40B4-BE49-F238E27FC236}">
                <a16:creationId xmlns:a16="http://schemas.microsoft.com/office/drawing/2014/main" id="{B702F28B-C2AD-914E-CA8C-DA148EC06753}"/>
              </a:ext>
            </a:extLst>
          </p:cNvPr>
          <p:cNvSpPr txBox="1"/>
          <p:nvPr/>
        </p:nvSpPr>
        <p:spPr>
          <a:xfrm>
            <a:off x="408859" y="1318242"/>
            <a:ext cx="11115734" cy="39018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rPr>
              <a:t>Mandatory questions are pass/fail</a:t>
            </a:r>
          </a:p>
          <a:p>
            <a:pPr marL="342900" indent="-342900">
              <a:lnSpc>
                <a:spcPct val="150000"/>
              </a:lnSpc>
              <a:buFont typeface="Arial" panose="020B0604020202020204" pitchFamily="34" charset="0"/>
              <a:buChar char="•"/>
            </a:pPr>
            <a:r>
              <a:rPr lang="en-GB" sz="2400" dirty="0">
                <a:latin typeface="Arial" panose="020B0604020202020204" pitchFamily="34" charset="0"/>
              </a:rPr>
              <a:t>Scored questions are marked from 0 to 4</a:t>
            </a:r>
          </a:p>
          <a:p>
            <a:pPr marL="342900" indent="-342900">
              <a:lnSpc>
                <a:spcPct val="150000"/>
              </a:lnSpc>
              <a:buFont typeface="Arial" panose="020B0604020202020204" pitchFamily="34" charset="0"/>
              <a:buChar char="•"/>
            </a:pPr>
            <a:r>
              <a:rPr lang="en-GB" sz="2400" dirty="0">
                <a:latin typeface="Arial" panose="020B0604020202020204" pitchFamily="34" charset="0"/>
              </a:rPr>
              <a:t>Price scores are calculated in relation to the lowest price submitted</a:t>
            </a:r>
          </a:p>
          <a:p>
            <a:pPr marL="342900" indent="-342900">
              <a:lnSpc>
                <a:spcPct val="150000"/>
              </a:lnSpc>
              <a:buFont typeface="Arial" panose="020B0604020202020204" pitchFamily="34" charset="0"/>
              <a:buChar char="•"/>
            </a:pPr>
            <a:r>
              <a:rPr lang="en-GB" sz="2400" dirty="0">
                <a:latin typeface="Arial" panose="020B0604020202020204" pitchFamily="34" charset="0"/>
              </a:rPr>
              <a:t>The scores are weighted:</a:t>
            </a:r>
          </a:p>
          <a:p>
            <a:pPr marL="1257300" lvl="2" indent="-342900">
              <a:lnSpc>
                <a:spcPct val="150000"/>
              </a:lnSpc>
              <a:buFont typeface="Arial" panose="020B0604020202020204" pitchFamily="34" charset="0"/>
              <a:buChar char="•"/>
            </a:pPr>
            <a:r>
              <a:rPr lang="en-GB" sz="2400" dirty="0">
                <a:latin typeface="Arial" panose="020B0604020202020204" pitchFamily="34" charset="0"/>
              </a:rPr>
              <a:t>Technical			70%</a:t>
            </a:r>
          </a:p>
          <a:p>
            <a:pPr marL="1257300" lvl="2" indent="-342900">
              <a:lnSpc>
                <a:spcPct val="150000"/>
              </a:lnSpc>
              <a:buFont typeface="Arial" panose="020B0604020202020204" pitchFamily="34" charset="0"/>
              <a:buChar char="•"/>
            </a:pPr>
            <a:r>
              <a:rPr lang="en-GB" sz="2400" dirty="0">
                <a:latin typeface="Arial" panose="020B0604020202020204" pitchFamily="34" charset="0"/>
              </a:rPr>
              <a:t>Price			20%</a:t>
            </a:r>
          </a:p>
          <a:p>
            <a:pPr marL="1257300" lvl="2" indent="-342900">
              <a:lnSpc>
                <a:spcPct val="150000"/>
              </a:lnSpc>
              <a:buFont typeface="Arial" panose="020B0604020202020204" pitchFamily="34" charset="0"/>
              <a:buChar char="•"/>
            </a:pPr>
            <a:r>
              <a:rPr lang="en-GB" sz="2400" dirty="0">
                <a:latin typeface="Arial" panose="020B0604020202020204" pitchFamily="34" charset="0"/>
              </a:rPr>
              <a:t>Social value		10%</a:t>
            </a:r>
          </a:p>
        </p:txBody>
      </p:sp>
    </p:spTree>
    <p:extLst>
      <p:ext uri="{BB962C8B-B14F-4D97-AF65-F5344CB8AC3E}">
        <p14:creationId xmlns:p14="http://schemas.microsoft.com/office/powerpoint/2010/main" val="236402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731D-66E8-63FD-C365-67814F7D8A6F}"/>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FD779F2D-B16C-52EA-1112-15376C02EDE0}"/>
              </a:ext>
            </a:extLst>
          </p:cNvPr>
          <p:cNvPicPr>
            <a:picLocks noChangeAspect="1"/>
          </p:cNvPicPr>
          <p:nvPr/>
        </p:nvPicPr>
        <p:blipFill>
          <a:blip r:embed="rId2"/>
          <a:srcRect l="73281" b="38102"/>
          <a:stretch/>
        </p:blipFill>
        <p:spPr>
          <a:xfrm flipV="1">
            <a:off x="9686738" y="3429000"/>
            <a:ext cx="2631385" cy="3429000"/>
          </a:xfrm>
          <a:prstGeom prst="rect">
            <a:avLst/>
          </a:prstGeom>
        </p:spPr>
      </p:pic>
      <p:sp>
        <p:nvSpPr>
          <p:cNvPr id="6" name="TextBox 5">
            <a:extLst>
              <a:ext uri="{FF2B5EF4-FFF2-40B4-BE49-F238E27FC236}">
                <a16:creationId xmlns:a16="http://schemas.microsoft.com/office/drawing/2014/main" id="{AAECC9AE-1618-F689-BBB8-441D4BD0217F}"/>
              </a:ext>
            </a:extLst>
          </p:cNvPr>
          <p:cNvSpPr txBox="1"/>
          <p:nvPr/>
        </p:nvSpPr>
        <p:spPr>
          <a:xfrm>
            <a:off x="596039" y="419941"/>
            <a:ext cx="11595961" cy="646331"/>
          </a:xfrm>
          <a:prstGeom prst="rect">
            <a:avLst/>
          </a:prstGeom>
          <a:noFill/>
        </p:spPr>
        <p:txBody>
          <a:bodyPr wrap="square" rtlCol="0">
            <a:spAutoFit/>
          </a:bodyPr>
          <a:lstStyle/>
          <a:p>
            <a:pPr algn="l"/>
            <a:r>
              <a:rPr lang="en-GB" sz="3600" b="1" i="0" spc="-150" dirty="0">
                <a:solidFill>
                  <a:srgbClr val="0D2025"/>
                </a:solidFill>
                <a:effectLst/>
                <a:latin typeface="Arial" panose="020B0604020202020204" pitchFamily="34" charset="0"/>
                <a:cs typeface="Arial" panose="020B0604020202020204" pitchFamily="34" charset="0"/>
              </a:rPr>
              <a:t>Next Steps</a:t>
            </a:r>
          </a:p>
        </p:txBody>
      </p:sp>
      <p:sp>
        <p:nvSpPr>
          <p:cNvPr id="7" name="TextBox 6">
            <a:extLst>
              <a:ext uri="{FF2B5EF4-FFF2-40B4-BE49-F238E27FC236}">
                <a16:creationId xmlns:a16="http://schemas.microsoft.com/office/drawing/2014/main" id="{AF996ED3-EF31-9084-425E-923BBF740FF8}"/>
              </a:ext>
            </a:extLst>
          </p:cNvPr>
          <p:cNvSpPr txBox="1"/>
          <p:nvPr/>
        </p:nvSpPr>
        <p:spPr>
          <a:xfrm>
            <a:off x="408859" y="1318242"/>
            <a:ext cx="11115734" cy="39018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rPr>
              <a:t>Register on Atamis (use CPV code: Research 1310000)</a:t>
            </a:r>
          </a:p>
          <a:p>
            <a:pPr>
              <a:lnSpc>
                <a:spcPct val="150000"/>
              </a:lnSpc>
            </a:pPr>
            <a:r>
              <a:rPr lang="en-GB" sz="2400" dirty="0">
                <a:latin typeface="Arial" panose="020B0604020202020204" pitchFamily="34" charset="0"/>
              </a:rPr>
              <a:t>	</a:t>
            </a:r>
            <a:r>
              <a:rPr lang="en-GB" dirty="0"/>
              <a:t> </a:t>
            </a:r>
            <a:r>
              <a:rPr lang="en-GB" u="sng" dirty="0">
                <a:hlinkClick r:id="rId3"/>
              </a:rPr>
              <a:t>https://atamis-1928.my.site.com/s/Welcome</a:t>
            </a:r>
            <a:endParaRPr lang="en-GB" u="sng" dirty="0"/>
          </a:p>
          <a:p>
            <a:pPr>
              <a:lnSpc>
                <a:spcPct val="150000"/>
              </a:lnSpc>
            </a:pPr>
            <a:r>
              <a:rPr lang="en-GB" sz="2400" dirty="0">
                <a:latin typeface="Arial" panose="020B0604020202020204" pitchFamily="34" charset="0"/>
              </a:rPr>
              <a:t>	</a:t>
            </a:r>
            <a:r>
              <a:rPr lang="en-GB" dirty="0"/>
              <a:t>“the Health Family Single </a:t>
            </a:r>
            <a:r>
              <a:rPr lang="en-GB" dirty="0" err="1"/>
              <a:t>eCommercial</a:t>
            </a:r>
            <a:r>
              <a:rPr lang="en-GB" dirty="0"/>
              <a:t> System”</a:t>
            </a:r>
          </a:p>
          <a:p>
            <a:pPr marL="342900" indent="-342900">
              <a:lnSpc>
                <a:spcPct val="150000"/>
              </a:lnSpc>
              <a:buFont typeface="Arial" panose="020B0604020202020204" pitchFamily="34" charset="0"/>
              <a:buChar char="•"/>
            </a:pPr>
            <a:r>
              <a:rPr lang="en-GB" sz="2400" dirty="0">
                <a:latin typeface="Arial" panose="020B0604020202020204" pitchFamily="34" charset="0"/>
              </a:rPr>
              <a:t>Register on Find a Tender Service (aka the Central Digital Platform)</a:t>
            </a:r>
          </a:p>
          <a:p>
            <a:pPr marL="342900" indent="-342900">
              <a:lnSpc>
                <a:spcPct val="150000"/>
              </a:lnSpc>
              <a:buFont typeface="Arial" panose="020B0604020202020204" pitchFamily="34" charset="0"/>
              <a:buChar char="•"/>
            </a:pPr>
            <a:r>
              <a:rPr lang="en-GB" sz="2400" dirty="0">
                <a:latin typeface="Arial" panose="020B0604020202020204" pitchFamily="34" charset="0"/>
              </a:rPr>
              <a:t>Download the ITT documents when published</a:t>
            </a:r>
          </a:p>
          <a:p>
            <a:pPr marL="342900" indent="-342900">
              <a:lnSpc>
                <a:spcPct val="150000"/>
              </a:lnSpc>
              <a:buFont typeface="Arial" panose="020B0604020202020204" pitchFamily="34" charset="0"/>
              <a:buChar char="•"/>
            </a:pPr>
            <a:r>
              <a:rPr lang="en-GB" sz="2400" dirty="0">
                <a:latin typeface="Arial" panose="020B0604020202020204" pitchFamily="34" charset="0"/>
              </a:rPr>
              <a:t>Read through the documents</a:t>
            </a:r>
          </a:p>
          <a:p>
            <a:pPr marL="342900" indent="-342900">
              <a:lnSpc>
                <a:spcPct val="150000"/>
              </a:lnSpc>
              <a:buFont typeface="Arial" panose="020B0604020202020204" pitchFamily="34" charset="0"/>
              <a:buChar char="•"/>
            </a:pPr>
            <a:r>
              <a:rPr lang="en-GB" sz="2400" dirty="0">
                <a:latin typeface="Arial" panose="020B0604020202020204" pitchFamily="34" charset="0"/>
              </a:rPr>
              <a:t>Respond by the deadline</a:t>
            </a:r>
          </a:p>
        </p:txBody>
      </p:sp>
    </p:spTree>
    <p:extLst>
      <p:ext uri="{BB962C8B-B14F-4D97-AF65-F5344CB8AC3E}">
        <p14:creationId xmlns:p14="http://schemas.microsoft.com/office/powerpoint/2010/main" val="70013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3F90-A889-3693-4268-CD496323E672}"/>
            </a:ext>
          </a:extLst>
        </p:cNvPr>
        <p:cNvGrpSpPr/>
        <p:nvPr/>
      </p:nvGrpSpPr>
      <p:grpSpPr>
        <a:xfrm>
          <a:off x="0" y="0"/>
          <a:ext cx="0" cy="0"/>
          <a:chOff x="0" y="0"/>
          <a:chExt cx="0" cy="0"/>
        </a:xfrm>
      </p:grpSpPr>
      <p:pic>
        <p:nvPicPr>
          <p:cNvPr id="3" name="Picture 2" descr="A black and blue logo&#10;&#10;Description automatically generated">
            <a:extLst>
              <a:ext uri="{FF2B5EF4-FFF2-40B4-BE49-F238E27FC236}">
                <a16:creationId xmlns:a16="http://schemas.microsoft.com/office/drawing/2014/main" id="{18328B84-A12B-FE21-8142-47A0D2A00CBE}"/>
              </a:ext>
            </a:extLst>
          </p:cNvPr>
          <p:cNvPicPr>
            <a:picLocks noChangeAspect="1"/>
          </p:cNvPicPr>
          <p:nvPr/>
        </p:nvPicPr>
        <p:blipFill>
          <a:blip r:embed="rId2"/>
          <a:stretch>
            <a:fillRect/>
          </a:stretch>
        </p:blipFill>
        <p:spPr>
          <a:xfrm>
            <a:off x="1439745" y="2590033"/>
            <a:ext cx="7337238" cy="1677934"/>
          </a:xfrm>
          <a:prstGeom prst="rect">
            <a:avLst/>
          </a:prstGeom>
        </p:spPr>
      </p:pic>
    </p:spTree>
    <p:extLst>
      <p:ext uri="{BB962C8B-B14F-4D97-AF65-F5344CB8AC3E}">
        <p14:creationId xmlns:p14="http://schemas.microsoft.com/office/powerpoint/2010/main" val="9817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9D9323-CDB7-2F1B-72CB-E123F02EB13C}"/>
              </a:ext>
            </a:extLst>
          </p:cNvPr>
          <p:cNvSpPr txBox="1"/>
          <p:nvPr/>
        </p:nvSpPr>
        <p:spPr>
          <a:xfrm>
            <a:off x="675515" y="2105561"/>
            <a:ext cx="5420485" cy="1323439"/>
          </a:xfrm>
          <a:prstGeom prst="rect">
            <a:avLst/>
          </a:prstGeom>
          <a:noFill/>
        </p:spPr>
        <p:txBody>
          <a:bodyPr wrap="square">
            <a:spAutoFit/>
          </a:bodyPr>
          <a:lstStyle/>
          <a:p>
            <a:pPr marL="342900" indent="-342900" algn="l">
              <a:buAutoNum type="arabicPeriod"/>
            </a:pPr>
            <a:r>
              <a:rPr lang="en-GB" sz="2000" dirty="0">
                <a:latin typeface="+mj-lt"/>
              </a:rPr>
              <a:t>Overview of Healthy Urban Places</a:t>
            </a:r>
          </a:p>
          <a:p>
            <a:pPr marL="342900" indent="-342900" algn="l">
              <a:buAutoNum type="arabicPeriod"/>
            </a:pPr>
            <a:r>
              <a:rPr lang="en-GB" sz="2000" b="0" i="0" u="none" strike="noStrike" baseline="0" dirty="0">
                <a:latin typeface="+mj-lt"/>
              </a:rPr>
              <a:t>Community Collaboratives</a:t>
            </a:r>
          </a:p>
          <a:p>
            <a:pPr marL="342900" indent="-342900" algn="l">
              <a:buAutoNum type="arabicPeriod"/>
            </a:pPr>
            <a:r>
              <a:rPr lang="en-GB" sz="2000" dirty="0">
                <a:latin typeface="+mj-lt"/>
              </a:rPr>
              <a:t>Tender Process</a:t>
            </a:r>
          </a:p>
          <a:p>
            <a:pPr marL="342900" indent="-342900" algn="l">
              <a:buAutoNum type="arabicPeriod"/>
            </a:pPr>
            <a:r>
              <a:rPr lang="en-GB" sz="2000" b="0" i="0" u="none" strike="noStrike" baseline="0" dirty="0">
                <a:latin typeface="+mj-lt"/>
              </a:rPr>
              <a:t>Questio</a:t>
            </a:r>
            <a:r>
              <a:rPr lang="en-GB" sz="2000" dirty="0">
                <a:latin typeface="+mj-lt"/>
              </a:rPr>
              <a:t>ns &amp; Answers</a:t>
            </a:r>
            <a:endParaRPr lang="en-GB" sz="2000" b="0" i="0" u="none" strike="noStrike" baseline="0" dirty="0">
              <a:latin typeface="+mj-lt"/>
            </a:endParaRPr>
          </a:p>
        </p:txBody>
      </p:sp>
      <p:sp>
        <p:nvSpPr>
          <p:cNvPr id="5" name="TextBox 4">
            <a:extLst>
              <a:ext uri="{FF2B5EF4-FFF2-40B4-BE49-F238E27FC236}">
                <a16:creationId xmlns:a16="http://schemas.microsoft.com/office/drawing/2014/main" id="{D8D3F622-4F6C-F600-6C85-2D9AE0976956}"/>
              </a:ext>
            </a:extLst>
          </p:cNvPr>
          <p:cNvSpPr txBox="1"/>
          <p:nvPr/>
        </p:nvSpPr>
        <p:spPr>
          <a:xfrm>
            <a:off x="675515" y="976727"/>
            <a:ext cx="6096000" cy="400110"/>
          </a:xfrm>
          <a:prstGeom prst="rect">
            <a:avLst/>
          </a:prstGeom>
          <a:noFill/>
        </p:spPr>
        <p:txBody>
          <a:bodyPr wrap="square">
            <a:spAutoFit/>
          </a:bodyPr>
          <a:lstStyle/>
          <a:p>
            <a:r>
              <a:rPr lang="en-GB" sz="2000" b="1" dirty="0"/>
              <a:t>Session outline</a:t>
            </a:r>
          </a:p>
        </p:txBody>
      </p:sp>
    </p:spTree>
    <p:extLst>
      <p:ext uri="{BB962C8B-B14F-4D97-AF65-F5344CB8AC3E}">
        <p14:creationId xmlns:p14="http://schemas.microsoft.com/office/powerpoint/2010/main" val="350002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2D828F8-A16C-A5C9-1D5F-0DA7B8D992DE}"/>
              </a:ext>
            </a:extLst>
          </p:cNvPr>
          <p:cNvGrpSpPr/>
          <p:nvPr/>
        </p:nvGrpSpPr>
        <p:grpSpPr>
          <a:xfrm>
            <a:off x="5007540" y="879091"/>
            <a:ext cx="7295567" cy="5280142"/>
            <a:chOff x="0" y="2977586"/>
            <a:chExt cx="5062722" cy="3664128"/>
          </a:xfrm>
        </p:grpSpPr>
        <p:sp>
          <p:nvSpPr>
            <p:cNvPr id="25" name="Rectangle 24">
              <a:extLst>
                <a:ext uri="{FF2B5EF4-FFF2-40B4-BE49-F238E27FC236}">
                  <a16:creationId xmlns:a16="http://schemas.microsoft.com/office/drawing/2014/main" id="{B2E8D9BE-15F8-0566-DBA6-006CEF611C51}"/>
                </a:ext>
              </a:extLst>
            </p:cNvPr>
            <p:cNvSpPr/>
            <p:nvPr/>
          </p:nvSpPr>
          <p:spPr>
            <a:xfrm>
              <a:off x="0" y="3067050"/>
              <a:ext cx="5062722" cy="3485200"/>
            </a:xfrm>
            <a:prstGeom prst="rect">
              <a:avLst/>
            </a:prstGeom>
            <a:noFill/>
            <a:ln>
              <a:noFill/>
            </a:ln>
          </p:spPr>
          <p:txBody>
            <a:bodyPr/>
            <a:lstStyle/>
            <a:p>
              <a:endParaRPr lang="en-GB"/>
            </a:p>
          </p:txBody>
        </p:sp>
        <p:sp>
          <p:nvSpPr>
            <p:cNvPr id="26" name="Freeform: Shape 25">
              <a:extLst>
                <a:ext uri="{FF2B5EF4-FFF2-40B4-BE49-F238E27FC236}">
                  <a16:creationId xmlns:a16="http://schemas.microsoft.com/office/drawing/2014/main" id="{1FDC4AEC-C3F3-FAAB-17F5-38BA17952DB9}"/>
                </a:ext>
              </a:extLst>
            </p:cNvPr>
            <p:cNvSpPr/>
            <p:nvPr/>
          </p:nvSpPr>
          <p:spPr>
            <a:xfrm>
              <a:off x="1965627" y="4226450"/>
              <a:ext cx="1135059" cy="1135059"/>
            </a:xfrm>
            <a:custGeom>
              <a:avLst/>
              <a:gdLst>
                <a:gd name="connsiteX0" fmla="*/ 0 w 1135059"/>
                <a:gd name="connsiteY0" fmla="*/ 567530 h 1135059"/>
                <a:gd name="connsiteX1" fmla="*/ 567530 w 1135059"/>
                <a:gd name="connsiteY1" fmla="*/ 0 h 1135059"/>
                <a:gd name="connsiteX2" fmla="*/ 1135060 w 1135059"/>
                <a:gd name="connsiteY2" fmla="*/ 567530 h 1135059"/>
                <a:gd name="connsiteX3" fmla="*/ 567530 w 1135059"/>
                <a:gd name="connsiteY3" fmla="*/ 1135060 h 1135059"/>
                <a:gd name="connsiteX4" fmla="*/ 0 w 1135059"/>
                <a:gd name="connsiteY4" fmla="*/ 567530 h 113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59" h="1135059">
                  <a:moveTo>
                    <a:pt x="0" y="567530"/>
                  </a:moveTo>
                  <a:cubicBezTo>
                    <a:pt x="0" y="254092"/>
                    <a:pt x="254092" y="0"/>
                    <a:pt x="567530" y="0"/>
                  </a:cubicBezTo>
                  <a:cubicBezTo>
                    <a:pt x="880968" y="0"/>
                    <a:pt x="1135060" y="254092"/>
                    <a:pt x="1135060" y="567530"/>
                  </a:cubicBezTo>
                  <a:cubicBezTo>
                    <a:pt x="1135060" y="880968"/>
                    <a:pt x="880968" y="1135060"/>
                    <a:pt x="567530" y="1135060"/>
                  </a:cubicBezTo>
                  <a:cubicBezTo>
                    <a:pt x="254092" y="1135060"/>
                    <a:pt x="0" y="880968"/>
                    <a:pt x="0" y="56753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175116" tIns="175116" rIns="175116" bIns="175116" numCol="1" spcCol="1270" anchor="ctr" anchorCtr="0">
              <a:noAutofit/>
            </a:bodyPr>
            <a:lstStyle/>
            <a:p>
              <a:pPr marL="0" lvl="0" indent="0" algn="ctr" defTabSz="622300">
                <a:lnSpc>
                  <a:spcPct val="90000"/>
                </a:lnSpc>
                <a:spcBef>
                  <a:spcPct val="0"/>
                </a:spcBef>
                <a:spcAft>
                  <a:spcPct val="35000"/>
                </a:spcAft>
                <a:buNone/>
              </a:pPr>
              <a:r>
                <a:rPr lang="en-GB" sz="1600" b="1" kern="1200" dirty="0">
                  <a:solidFill>
                    <a:schemeClr val="tx1"/>
                  </a:solidFill>
                </a:rPr>
                <a:t>What makes a healthy place?</a:t>
              </a:r>
            </a:p>
          </p:txBody>
        </p:sp>
        <p:sp>
          <p:nvSpPr>
            <p:cNvPr id="27" name="Freeform: Shape 26">
              <a:extLst>
                <a:ext uri="{FF2B5EF4-FFF2-40B4-BE49-F238E27FC236}">
                  <a16:creationId xmlns:a16="http://schemas.microsoft.com/office/drawing/2014/main" id="{6F5AC8E1-A933-5409-EFD3-BB68D1B949FB}"/>
                </a:ext>
              </a:extLst>
            </p:cNvPr>
            <p:cNvSpPr/>
            <p:nvPr/>
          </p:nvSpPr>
          <p:spPr>
            <a:xfrm rot="16200000">
              <a:off x="2476254" y="4152498"/>
              <a:ext cx="113805" cy="34096"/>
            </a:xfrm>
            <a:custGeom>
              <a:avLst/>
              <a:gdLst>
                <a:gd name="connsiteX0" fmla="*/ 0 w 113805"/>
                <a:gd name="connsiteY0" fmla="*/ 17048 h 34096"/>
                <a:gd name="connsiteX1" fmla="*/ 113805 w 113805"/>
                <a:gd name="connsiteY1" fmla="*/ 17048 h 34096"/>
              </a:gdLst>
              <a:ahLst/>
              <a:cxnLst>
                <a:cxn ang="0">
                  <a:pos x="connsiteX0" y="connsiteY0"/>
                </a:cxn>
                <a:cxn ang="0">
                  <a:pos x="connsiteX1" y="connsiteY1"/>
                </a:cxn>
              </a:cxnLst>
              <a:rect l="l" t="t" r="r" b="b"/>
              <a:pathLst>
                <a:path w="113805" h="34096">
                  <a:moveTo>
                    <a:pt x="0" y="17048"/>
                  </a:moveTo>
                  <a:lnTo>
                    <a:pt x="113805" y="17048"/>
                  </a:lnTo>
                </a:path>
              </a:pathLst>
            </a:custGeom>
            <a:noFill/>
            <a:ln w="3810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66756" tIns="14203" rIns="66759" bIns="14203"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28" name="Freeform: Shape 27">
              <a:extLst>
                <a:ext uri="{FF2B5EF4-FFF2-40B4-BE49-F238E27FC236}">
                  <a16:creationId xmlns:a16="http://schemas.microsoft.com/office/drawing/2014/main" id="{311210D4-B1E3-CB19-9F38-B231BBFA278E}"/>
                </a:ext>
              </a:extLst>
            </p:cNvPr>
            <p:cNvSpPr/>
            <p:nvPr/>
          </p:nvSpPr>
          <p:spPr>
            <a:xfrm>
              <a:off x="1932315" y="2977586"/>
              <a:ext cx="1201682" cy="1135059"/>
            </a:xfrm>
            <a:custGeom>
              <a:avLst/>
              <a:gdLst>
                <a:gd name="connsiteX0" fmla="*/ 0 w 1201682"/>
                <a:gd name="connsiteY0" fmla="*/ 567530 h 1135059"/>
                <a:gd name="connsiteX1" fmla="*/ 600841 w 1201682"/>
                <a:gd name="connsiteY1" fmla="*/ 0 h 1135059"/>
                <a:gd name="connsiteX2" fmla="*/ 1201682 w 1201682"/>
                <a:gd name="connsiteY2" fmla="*/ 567530 h 1135059"/>
                <a:gd name="connsiteX3" fmla="*/ 600841 w 1201682"/>
                <a:gd name="connsiteY3" fmla="*/ 1135060 h 1135059"/>
                <a:gd name="connsiteX4" fmla="*/ 0 w 1201682"/>
                <a:gd name="connsiteY4" fmla="*/ 567530 h 113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682" h="1135059">
                  <a:moveTo>
                    <a:pt x="0" y="567530"/>
                  </a:moveTo>
                  <a:cubicBezTo>
                    <a:pt x="0" y="254092"/>
                    <a:pt x="269006" y="0"/>
                    <a:pt x="600841" y="0"/>
                  </a:cubicBezTo>
                  <a:cubicBezTo>
                    <a:pt x="932676" y="0"/>
                    <a:pt x="1201682" y="254092"/>
                    <a:pt x="1201682" y="567530"/>
                  </a:cubicBezTo>
                  <a:cubicBezTo>
                    <a:pt x="1201682" y="880968"/>
                    <a:pt x="932676" y="1135060"/>
                    <a:pt x="600841" y="1135060"/>
                  </a:cubicBezTo>
                  <a:cubicBezTo>
                    <a:pt x="269006" y="1135060"/>
                    <a:pt x="0" y="880968"/>
                    <a:pt x="0" y="567530"/>
                  </a:cubicBezTo>
                  <a:close/>
                </a:path>
              </a:pathLst>
            </a:custGeom>
            <a:solidFill>
              <a:schemeClr val="bg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82332" tIns="172576" rIns="182332" bIns="172576"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rgbClr val="FFFFFF"/>
                  </a:solidFill>
                </a:rPr>
                <a:t>Natural environment</a:t>
              </a:r>
            </a:p>
          </p:txBody>
        </p:sp>
        <p:sp>
          <p:nvSpPr>
            <p:cNvPr id="29" name="Freeform: Shape 28">
              <a:extLst>
                <a:ext uri="{FF2B5EF4-FFF2-40B4-BE49-F238E27FC236}">
                  <a16:creationId xmlns:a16="http://schemas.microsoft.com/office/drawing/2014/main" id="{A6ECE43B-1F3D-65DB-81B2-4B1335643B5A}"/>
                </a:ext>
              </a:extLst>
            </p:cNvPr>
            <p:cNvSpPr/>
            <p:nvPr/>
          </p:nvSpPr>
          <p:spPr>
            <a:xfrm rot="19800000">
              <a:off x="3019456" y="4473778"/>
              <a:ext cx="77550" cy="34096"/>
            </a:xfrm>
            <a:custGeom>
              <a:avLst/>
              <a:gdLst>
                <a:gd name="connsiteX0" fmla="*/ 0 w 77550"/>
                <a:gd name="connsiteY0" fmla="*/ 17048 h 34096"/>
                <a:gd name="connsiteX1" fmla="*/ 77550 w 77550"/>
                <a:gd name="connsiteY1" fmla="*/ 17048 h 34096"/>
              </a:gdLst>
              <a:ahLst/>
              <a:cxnLst>
                <a:cxn ang="0">
                  <a:pos x="connsiteX0" y="connsiteY0"/>
                </a:cxn>
                <a:cxn ang="0">
                  <a:pos x="connsiteX1" y="connsiteY1"/>
                </a:cxn>
              </a:cxnLst>
              <a:rect l="l" t="t" r="r" b="b"/>
              <a:pathLst>
                <a:path w="77550" h="34096">
                  <a:moveTo>
                    <a:pt x="0" y="17048"/>
                  </a:moveTo>
                  <a:lnTo>
                    <a:pt x="77550" y="17048"/>
                  </a:lnTo>
                </a:path>
              </a:pathLst>
            </a:custGeom>
            <a:noFill/>
            <a:ln w="5715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49536" tIns="15110" rIns="49536" bIns="15108"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30" name="Freeform: Shape 29">
              <a:extLst>
                <a:ext uri="{FF2B5EF4-FFF2-40B4-BE49-F238E27FC236}">
                  <a16:creationId xmlns:a16="http://schemas.microsoft.com/office/drawing/2014/main" id="{7D53AA0E-762F-0321-377D-936CBDC87E18}"/>
                </a:ext>
              </a:extLst>
            </p:cNvPr>
            <p:cNvSpPr/>
            <p:nvPr/>
          </p:nvSpPr>
          <p:spPr>
            <a:xfrm>
              <a:off x="3005942" y="3579993"/>
              <a:ext cx="1217524" cy="1179106"/>
            </a:xfrm>
            <a:custGeom>
              <a:avLst/>
              <a:gdLst>
                <a:gd name="connsiteX0" fmla="*/ 0 w 1217524"/>
                <a:gd name="connsiteY0" fmla="*/ 589553 h 1179106"/>
                <a:gd name="connsiteX1" fmla="*/ 608762 w 1217524"/>
                <a:gd name="connsiteY1" fmla="*/ 0 h 1179106"/>
                <a:gd name="connsiteX2" fmla="*/ 1217524 w 1217524"/>
                <a:gd name="connsiteY2" fmla="*/ 589553 h 1179106"/>
                <a:gd name="connsiteX3" fmla="*/ 608762 w 1217524"/>
                <a:gd name="connsiteY3" fmla="*/ 1179106 h 1179106"/>
                <a:gd name="connsiteX4" fmla="*/ 0 w 1217524"/>
                <a:gd name="connsiteY4" fmla="*/ 589553 h 117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24" h="1179106">
                  <a:moveTo>
                    <a:pt x="0" y="589553"/>
                  </a:moveTo>
                  <a:cubicBezTo>
                    <a:pt x="0" y="263952"/>
                    <a:pt x="272552" y="0"/>
                    <a:pt x="608762" y="0"/>
                  </a:cubicBezTo>
                  <a:cubicBezTo>
                    <a:pt x="944972" y="0"/>
                    <a:pt x="1217524" y="263952"/>
                    <a:pt x="1217524" y="589553"/>
                  </a:cubicBezTo>
                  <a:cubicBezTo>
                    <a:pt x="1217524" y="915154"/>
                    <a:pt x="944972" y="1179106"/>
                    <a:pt x="608762" y="1179106"/>
                  </a:cubicBezTo>
                  <a:cubicBezTo>
                    <a:pt x="272552" y="1179106"/>
                    <a:pt x="0" y="915154"/>
                    <a:pt x="0" y="589553"/>
                  </a:cubicBezTo>
                  <a:close/>
                </a:path>
              </a:pathLst>
            </a:custGeom>
            <a:solidFill>
              <a:schemeClr val="accent6"/>
            </a:solidFill>
            <a:ln>
              <a:noFill/>
            </a:ln>
          </p:spPr>
          <p:style>
            <a:lnRef idx="2">
              <a:scrgbClr r="0" g="0" b="0"/>
            </a:lnRef>
            <a:fillRef idx="1">
              <a:scrgbClr r="0" g="0" b="0"/>
            </a:fillRef>
            <a:effectRef idx="0">
              <a:schemeClr val="accent5">
                <a:hueOff val="469371"/>
                <a:satOff val="0"/>
                <a:lumOff val="0"/>
                <a:alphaOff val="0"/>
              </a:schemeClr>
            </a:effectRef>
            <a:fontRef idx="minor">
              <a:schemeClr val="lt1"/>
            </a:fontRef>
          </p:style>
          <p:txBody>
            <a:bodyPr spcFirstLastPara="0" vert="horz" wrap="square" lIns="184652" tIns="179026" rIns="184652" bIns="179026"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chemeClr val="bg1"/>
                  </a:solidFill>
                </a:rPr>
                <a:t>Built environment (indoor and outdoor)</a:t>
              </a:r>
            </a:p>
          </p:txBody>
        </p:sp>
        <p:sp>
          <p:nvSpPr>
            <p:cNvPr id="31" name="Freeform: Shape 30">
              <a:extLst>
                <a:ext uri="{FF2B5EF4-FFF2-40B4-BE49-F238E27FC236}">
                  <a16:creationId xmlns:a16="http://schemas.microsoft.com/office/drawing/2014/main" id="{66AD6A24-F31A-3F31-6154-DCF0F77CA36A}"/>
                </a:ext>
              </a:extLst>
            </p:cNvPr>
            <p:cNvSpPr/>
            <p:nvPr/>
          </p:nvSpPr>
          <p:spPr>
            <a:xfrm rot="1800000">
              <a:off x="3017028" y="5089147"/>
              <a:ext cx="113805" cy="34096"/>
            </a:xfrm>
            <a:custGeom>
              <a:avLst/>
              <a:gdLst>
                <a:gd name="connsiteX0" fmla="*/ 0 w 113805"/>
                <a:gd name="connsiteY0" fmla="*/ 17048 h 34096"/>
                <a:gd name="connsiteX1" fmla="*/ 113805 w 113805"/>
                <a:gd name="connsiteY1" fmla="*/ 17048 h 34096"/>
              </a:gdLst>
              <a:ahLst/>
              <a:cxnLst>
                <a:cxn ang="0">
                  <a:pos x="connsiteX0" y="connsiteY0"/>
                </a:cxn>
                <a:cxn ang="0">
                  <a:pos x="connsiteX1" y="connsiteY1"/>
                </a:cxn>
              </a:cxnLst>
              <a:rect l="l" t="t" r="r" b="b"/>
              <a:pathLst>
                <a:path w="113805" h="34096">
                  <a:moveTo>
                    <a:pt x="0" y="17048"/>
                  </a:moveTo>
                  <a:lnTo>
                    <a:pt x="113805" y="17048"/>
                  </a:lnTo>
                </a:path>
              </a:pathLst>
            </a:custGeom>
            <a:noFill/>
            <a:ln w="5715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66757" tIns="14202" rIns="66758" bIns="14203"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32" name="Freeform: Shape 31">
              <a:extLst>
                <a:ext uri="{FF2B5EF4-FFF2-40B4-BE49-F238E27FC236}">
                  <a16:creationId xmlns:a16="http://schemas.microsoft.com/office/drawing/2014/main" id="{BC11EB16-E4D6-562D-ED94-940E4E6A1EBB}"/>
                </a:ext>
              </a:extLst>
            </p:cNvPr>
            <p:cNvSpPr/>
            <p:nvPr/>
          </p:nvSpPr>
          <p:spPr>
            <a:xfrm>
              <a:off x="3047175" y="4850882"/>
              <a:ext cx="1135059" cy="1135059"/>
            </a:xfrm>
            <a:custGeom>
              <a:avLst/>
              <a:gdLst>
                <a:gd name="connsiteX0" fmla="*/ 0 w 1135059"/>
                <a:gd name="connsiteY0" fmla="*/ 567530 h 1135059"/>
                <a:gd name="connsiteX1" fmla="*/ 567530 w 1135059"/>
                <a:gd name="connsiteY1" fmla="*/ 0 h 1135059"/>
                <a:gd name="connsiteX2" fmla="*/ 1135060 w 1135059"/>
                <a:gd name="connsiteY2" fmla="*/ 567530 h 1135059"/>
                <a:gd name="connsiteX3" fmla="*/ 567530 w 1135059"/>
                <a:gd name="connsiteY3" fmla="*/ 1135060 h 1135059"/>
                <a:gd name="connsiteX4" fmla="*/ 0 w 1135059"/>
                <a:gd name="connsiteY4" fmla="*/ 567530 h 113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59" h="1135059">
                  <a:moveTo>
                    <a:pt x="0" y="567530"/>
                  </a:moveTo>
                  <a:cubicBezTo>
                    <a:pt x="0" y="254092"/>
                    <a:pt x="254092" y="0"/>
                    <a:pt x="567530" y="0"/>
                  </a:cubicBezTo>
                  <a:cubicBezTo>
                    <a:pt x="880968" y="0"/>
                    <a:pt x="1135060" y="254092"/>
                    <a:pt x="1135060" y="567530"/>
                  </a:cubicBezTo>
                  <a:cubicBezTo>
                    <a:pt x="1135060" y="880968"/>
                    <a:pt x="880968" y="1135060"/>
                    <a:pt x="567530" y="1135060"/>
                  </a:cubicBezTo>
                  <a:cubicBezTo>
                    <a:pt x="254092" y="1135060"/>
                    <a:pt x="0" y="880968"/>
                    <a:pt x="0" y="567530"/>
                  </a:cubicBezTo>
                  <a:close/>
                </a:path>
              </a:pathLst>
            </a:custGeom>
            <a:solidFill>
              <a:schemeClr val="accent5"/>
            </a:solidFill>
            <a:ln>
              <a:noFill/>
            </a:ln>
          </p:spPr>
          <p:style>
            <a:lnRef idx="2">
              <a:scrgbClr r="0" g="0" b="0"/>
            </a:lnRef>
            <a:fillRef idx="1">
              <a:scrgbClr r="0" g="0" b="0"/>
            </a:fillRef>
            <a:effectRef idx="0">
              <a:schemeClr val="accent5">
                <a:hueOff val="938743"/>
                <a:satOff val="0"/>
                <a:lumOff val="0"/>
                <a:alphaOff val="0"/>
              </a:schemeClr>
            </a:effectRef>
            <a:fontRef idx="minor">
              <a:schemeClr val="lt1"/>
            </a:fontRef>
          </p:style>
          <p:txBody>
            <a:bodyPr spcFirstLastPara="0" vert="horz" wrap="square" lIns="172576" tIns="172576" rIns="172576" bIns="172576"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chemeClr val="tx1"/>
                  </a:solidFill>
                </a:rPr>
                <a:t>Services (e.g. health, education)</a:t>
              </a:r>
            </a:p>
          </p:txBody>
        </p:sp>
        <p:sp>
          <p:nvSpPr>
            <p:cNvPr id="33" name="Freeform: Shape 32">
              <a:extLst>
                <a:ext uri="{FF2B5EF4-FFF2-40B4-BE49-F238E27FC236}">
                  <a16:creationId xmlns:a16="http://schemas.microsoft.com/office/drawing/2014/main" id="{A4E2E25F-E5FF-2655-693E-DD47F07CA8BB}"/>
                </a:ext>
              </a:extLst>
            </p:cNvPr>
            <p:cNvSpPr/>
            <p:nvPr/>
          </p:nvSpPr>
          <p:spPr>
            <a:xfrm rot="5400000">
              <a:off x="2491924" y="5385693"/>
              <a:ext cx="82464" cy="34096"/>
            </a:xfrm>
            <a:custGeom>
              <a:avLst/>
              <a:gdLst>
                <a:gd name="connsiteX0" fmla="*/ 0 w 82464"/>
                <a:gd name="connsiteY0" fmla="*/ 17048 h 34096"/>
                <a:gd name="connsiteX1" fmla="*/ 82464 w 82464"/>
                <a:gd name="connsiteY1" fmla="*/ 17048 h 34096"/>
              </a:gdLst>
              <a:ahLst/>
              <a:cxnLst>
                <a:cxn ang="0">
                  <a:pos x="connsiteX0" y="connsiteY0"/>
                </a:cxn>
                <a:cxn ang="0">
                  <a:pos x="connsiteX1" y="connsiteY1"/>
                </a:cxn>
              </a:cxnLst>
              <a:rect l="l" t="t" r="r" b="b"/>
              <a:pathLst>
                <a:path w="82464" h="34096">
                  <a:moveTo>
                    <a:pt x="0" y="17048"/>
                  </a:moveTo>
                  <a:lnTo>
                    <a:pt x="82464" y="17048"/>
                  </a:lnTo>
                </a:path>
              </a:pathLst>
            </a:custGeom>
            <a:noFill/>
            <a:ln w="5715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51871" tIns="14986" rIns="51870" bIns="14987"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34" name="Freeform: Shape 33">
              <a:extLst>
                <a:ext uri="{FF2B5EF4-FFF2-40B4-BE49-F238E27FC236}">
                  <a16:creationId xmlns:a16="http://schemas.microsoft.com/office/drawing/2014/main" id="{0E305ABC-9641-29A1-7FE0-A1EF18819E1F}"/>
                </a:ext>
              </a:extLst>
            </p:cNvPr>
            <p:cNvSpPr/>
            <p:nvPr/>
          </p:nvSpPr>
          <p:spPr>
            <a:xfrm>
              <a:off x="1914957" y="5443974"/>
              <a:ext cx="1236398" cy="1197740"/>
            </a:xfrm>
            <a:custGeom>
              <a:avLst/>
              <a:gdLst>
                <a:gd name="connsiteX0" fmla="*/ 0 w 1236398"/>
                <a:gd name="connsiteY0" fmla="*/ 598870 h 1197740"/>
                <a:gd name="connsiteX1" fmla="*/ 618199 w 1236398"/>
                <a:gd name="connsiteY1" fmla="*/ 0 h 1197740"/>
                <a:gd name="connsiteX2" fmla="*/ 1236398 w 1236398"/>
                <a:gd name="connsiteY2" fmla="*/ 598870 h 1197740"/>
                <a:gd name="connsiteX3" fmla="*/ 618199 w 1236398"/>
                <a:gd name="connsiteY3" fmla="*/ 1197740 h 1197740"/>
                <a:gd name="connsiteX4" fmla="*/ 0 w 1236398"/>
                <a:gd name="connsiteY4" fmla="*/ 598870 h 11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398" h="1197740">
                  <a:moveTo>
                    <a:pt x="0" y="598870"/>
                  </a:moveTo>
                  <a:cubicBezTo>
                    <a:pt x="0" y="268123"/>
                    <a:pt x="276777" y="0"/>
                    <a:pt x="618199" y="0"/>
                  </a:cubicBezTo>
                  <a:cubicBezTo>
                    <a:pt x="959621" y="0"/>
                    <a:pt x="1236398" y="268123"/>
                    <a:pt x="1236398" y="598870"/>
                  </a:cubicBezTo>
                  <a:cubicBezTo>
                    <a:pt x="1236398" y="929617"/>
                    <a:pt x="959621" y="1197740"/>
                    <a:pt x="618199" y="1197740"/>
                  </a:cubicBezTo>
                  <a:cubicBezTo>
                    <a:pt x="276777" y="1197740"/>
                    <a:pt x="0" y="929617"/>
                    <a:pt x="0" y="598870"/>
                  </a:cubicBezTo>
                  <a:close/>
                </a:path>
              </a:pathLst>
            </a:custGeom>
            <a:solidFill>
              <a:schemeClr val="accent1"/>
            </a:solidFill>
            <a:ln>
              <a:noFill/>
            </a:ln>
          </p:spPr>
          <p:style>
            <a:lnRef idx="2">
              <a:scrgbClr r="0" g="0" b="0"/>
            </a:lnRef>
            <a:fillRef idx="1">
              <a:scrgbClr r="0" g="0" b="0"/>
            </a:fillRef>
            <a:effectRef idx="0">
              <a:schemeClr val="accent5">
                <a:hueOff val="1408114"/>
                <a:satOff val="0"/>
                <a:lumOff val="0"/>
                <a:alphaOff val="0"/>
              </a:schemeClr>
            </a:effectRef>
            <a:fontRef idx="minor">
              <a:schemeClr val="lt1"/>
            </a:fontRef>
          </p:style>
          <p:txBody>
            <a:bodyPr spcFirstLastPara="0" vert="horz" wrap="square" lIns="187416" tIns="181755" rIns="187416" bIns="181755"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chemeClr val="bg1"/>
                  </a:solidFill>
                </a:rPr>
                <a:t>Retail environment</a:t>
              </a:r>
            </a:p>
          </p:txBody>
        </p:sp>
        <p:sp>
          <p:nvSpPr>
            <p:cNvPr id="35" name="Freeform: Shape 34">
              <a:extLst>
                <a:ext uri="{FF2B5EF4-FFF2-40B4-BE49-F238E27FC236}">
                  <a16:creationId xmlns:a16="http://schemas.microsoft.com/office/drawing/2014/main" id="{0F1F0379-AB84-BDF2-5208-F3434B866B5E}"/>
                </a:ext>
              </a:extLst>
            </p:cNvPr>
            <p:cNvSpPr/>
            <p:nvPr/>
          </p:nvSpPr>
          <p:spPr>
            <a:xfrm rot="19800000">
              <a:off x="1935479" y="5089146"/>
              <a:ext cx="113806" cy="34097"/>
            </a:xfrm>
            <a:custGeom>
              <a:avLst/>
              <a:gdLst>
                <a:gd name="connsiteX0" fmla="*/ 0 w 113805"/>
                <a:gd name="connsiteY0" fmla="*/ 17048 h 34096"/>
                <a:gd name="connsiteX1" fmla="*/ 113805 w 113805"/>
                <a:gd name="connsiteY1" fmla="*/ 17048 h 34096"/>
              </a:gdLst>
              <a:ahLst/>
              <a:cxnLst>
                <a:cxn ang="0">
                  <a:pos x="connsiteX0" y="connsiteY0"/>
                </a:cxn>
                <a:cxn ang="0">
                  <a:pos x="connsiteX1" y="connsiteY1"/>
                </a:cxn>
              </a:cxnLst>
              <a:rect l="l" t="t" r="r" b="b"/>
              <a:pathLst>
                <a:path w="113805" h="34096">
                  <a:moveTo>
                    <a:pt x="113805" y="17048"/>
                  </a:moveTo>
                  <a:lnTo>
                    <a:pt x="0" y="17048"/>
                  </a:lnTo>
                </a:path>
              </a:pathLst>
            </a:custGeom>
            <a:noFill/>
            <a:ln w="5715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66757" tIns="14203" rIns="66758" bIns="14203"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36" name="Freeform: Shape 35">
              <a:extLst>
                <a:ext uri="{FF2B5EF4-FFF2-40B4-BE49-F238E27FC236}">
                  <a16:creationId xmlns:a16="http://schemas.microsoft.com/office/drawing/2014/main" id="{24B7D7AA-8B0F-9A22-700A-76D86DFEB6BC}"/>
                </a:ext>
              </a:extLst>
            </p:cNvPr>
            <p:cNvSpPr/>
            <p:nvPr/>
          </p:nvSpPr>
          <p:spPr>
            <a:xfrm>
              <a:off x="884078" y="4850882"/>
              <a:ext cx="1135059" cy="1135059"/>
            </a:xfrm>
            <a:custGeom>
              <a:avLst/>
              <a:gdLst>
                <a:gd name="connsiteX0" fmla="*/ 0 w 1135059"/>
                <a:gd name="connsiteY0" fmla="*/ 567530 h 1135059"/>
                <a:gd name="connsiteX1" fmla="*/ 567530 w 1135059"/>
                <a:gd name="connsiteY1" fmla="*/ 0 h 1135059"/>
                <a:gd name="connsiteX2" fmla="*/ 1135060 w 1135059"/>
                <a:gd name="connsiteY2" fmla="*/ 567530 h 1135059"/>
                <a:gd name="connsiteX3" fmla="*/ 567530 w 1135059"/>
                <a:gd name="connsiteY3" fmla="*/ 1135060 h 1135059"/>
                <a:gd name="connsiteX4" fmla="*/ 0 w 1135059"/>
                <a:gd name="connsiteY4" fmla="*/ 567530 h 113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59" h="1135059">
                  <a:moveTo>
                    <a:pt x="0" y="567530"/>
                  </a:moveTo>
                  <a:cubicBezTo>
                    <a:pt x="0" y="254092"/>
                    <a:pt x="254092" y="0"/>
                    <a:pt x="567530" y="0"/>
                  </a:cubicBezTo>
                  <a:cubicBezTo>
                    <a:pt x="880968" y="0"/>
                    <a:pt x="1135060" y="254092"/>
                    <a:pt x="1135060" y="567530"/>
                  </a:cubicBezTo>
                  <a:cubicBezTo>
                    <a:pt x="1135060" y="880968"/>
                    <a:pt x="880968" y="1135060"/>
                    <a:pt x="567530" y="1135060"/>
                  </a:cubicBezTo>
                  <a:cubicBezTo>
                    <a:pt x="254092" y="1135060"/>
                    <a:pt x="0" y="880968"/>
                    <a:pt x="0" y="56753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172576" tIns="172576" rIns="172576" bIns="172576"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chemeClr val="tx1"/>
                  </a:solidFill>
                </a:rPr>
                <a:t>Social and cultural assets</a:t>
              </a:r>
            </a:p>
          </p:txBody>
        </p:sp>
        <p:sp>
          <p:nvSpPr>
            <p:cNvPr id="37" name="Freeform: Shape 36">
              <a:extLst>
                <a:ext uri="{FF2B5EF4-FFF2-40B4-BE49-F238E27FC236}">
                  <a16:creationId xmlns:a16="http://schemas.microsoft.com/office/drawing/2014/main" id="{AC6DF5FE-F5B1-4677-10CB-972EDD9EA9F1}"/>
                </a:ext>
              </a:extLst>
            </p:cNvPr>
            <p:cNvSpPr/>
            <p:nvPr/>
          </p:nvSpPr>
          <p:spPr>
            <a:xfrm rot="23400000">
              <a:off x="1973189" y="4474818"/>
              <a:ext cx="73389" cy="34097"/>
            </a:xfrm>
            <a:custGeom>
              <a:avLst/>
              <a:gdLst>
                <a:gd name="connsiteX0" fmla="*/ 0 w 73388"/>
                <a:gd name="connsiteY0" fmla="*/ 17048 h 34096"/>
                <a:gd name="connsiteX1" fmla="*/ 73388 w 73388"/>
                <a:gd name="connsiteY1" fmla="*/ 17048 h 34096"/>
              </a:gdLst>
              <a:ahLst/>
              <a:cxnLst>
                <a:cxn ang="0">
                  <a:pos x="connsiteX0" y="connsiteY0"/>
                </a:cxn>
                <a:cxn ang="0">
                  <a:pos x="connsiteX1" y="connsiteY1"/>
                </a:cxn>
              </a:cxnLst>
              <a:rect l="l" t="t" r="r" b="b"/>
              <a:pathLst>
                <a:path w="73388" h="34096">
                  <a:moveTo>
                    <a:pt x="73388" y="17048"/>
                  </a:moveTo>
                  <a:lnTo>
                    <a:pt x="0" y="17048"/>
                  </a:lnTo>
                </a:path>
              </a:pathLst>
            </a:custGeom>
            <a:noFill/>
            <a:ln w="57150">
              <a:solidFill>
                <a:schemeClr val="accent2"/>
              </a:solidFill>
            </a:ln>
          </p:spPr>
          <p:style>
            <a:lnRef idx="1">
              <a:schemeClr val="accent4"/>
            </a:lnRef>
            <a:fillRef idx="0">
              <a:schemeClr val="accent4"/>
            </a:fillRef>
            <a:effectRef idx="0">
              <a:schemeClr val="accent4"/>
            </a:effectRef>
            <a:fontRef idx="minor">
              <a:schemeClr val="tx1">
                <a:hueOff val="0"/>
                <a:satOff val="0"/>
                <a:lumOff val="0"/>
                <a:alphaOff val="0"/>
              </a:schemeClr>
            </a:fontRef>
          </p:style>
          <p:txBody>
            <a:bodyPr spcFirstLastPara="0" vert="horz" wrap="square" lIns="47559" tIns="15214" rIns="47560" bIns="15213" numCol="1" spcCol="1270" anchor="ctr" anchorCtr="0">
              <a:noAutofit/>
            </a:bodyPr>
            <a:lstStyle/>
            <a:p>
              <a:pPr marL="0" lvl="0" indent="0" algn="ctr" defTabSz="88900">
                <a:lnSpc>
                  <a:spcPct val="90000"/>
                </a:lnSpc>
                <a:spcBef>
                  <a:spcPct val="0"/>
                </a:spcBef>
                <a:spcAft>
                  <a:spcPct val="35000"/>
                </a:spcAft>
                <a:buNone/>
              </a:pPr>
              <a:endParaRPr lang="en-GB" sz="200" kern="1200"/>
            </a:p>
          </p:txBody>
        </p:sp>
        <p:sp>
          <p:nvSpPr>
            <p:cNvPr id="38" name="Freeform: Shape 37">
              <a:extLst>
                <a:ext uri="{FF2B5EF4-FFF2-40B4-BE49-F238E27FC236}">
                  <a16:creationId xmlns:a16="http://schemas.microsoft.com/office/drawing/2014/main" id="{A40F3EA9-C414-695B-C947-0CBE50BD65CE}"/>
                </a:ext>
              </a:extLst>
            </p:cNvPr>
            <p:cNvSpPr/>
            <p:nvPr/>
          </p:nvSpPr>
          <p:spPr>
            <a:xfrm>
              <a:off x="839254" y="3574273"/>
              <a:ext cx="1224707" cy="1190547"/>
            </a:xfrm>
            <a:custGeom>
              <a:avLst/>
              <a:gdLst>
                <a:gd name="connsiteX0" fmla="*/ 0 w 1224707"/>
                <a:gd name="connsiteY0" fmla="*/ 595274 h 1190547"/>
                <a:gd name="connsiteX1" fmla="*/ 612354 w 1224707"/>
                <a:gd name="connsiteY1" fmla="*/ 0 h 1190547"/>
                <a:gd name="connsiteX2" fmla="*/ 1224708 w 1224707"/>
                <a:gd name="connsiteY2" fmla="*/ 595274 h 1190547"/>
                <a:gd name="connsiteX3" fmla="*/ 612354 w 1224707"/>
                <a:gd name="connsiteY3" fmla="*/ 1190548 h 1190547"/>
                <a:gd name="connsiteX4" fmla="*/ 0 w 1224707"/>
                <a:gd name="connsiteY4" fmla="*/ 595274 h 1190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707" h="1190547">
                  <a:moveTo>
                    <a:pt x="0" y="595274"/>
                  </a:moveTo>
                  <a:cubicBezTo>
                    <a:pt x="0" y="266513"/>
                    <a:pt x="274160" y="0"/>
                    <a:pt x="612354" y="0"/>
                  </a:cubicBezTo>
                  <a:cubicBezTo>
                    <a:pt x="950548" y="0"/>
                    <a:pt x="1224708" y="266513"/>
                    <a:pt x="1224708" y="595274"/>
                  </a:cubicBezTo>
                  <a:cubicBezTo>
                    <a:pt x="1224708" y="924035"/>
                    <a:pt x="950548" y="1190548"/>
                    <a:pt x="612354" y="1190548"/>
                  </a:cubicBezTo>
                  <a:cubicBezTo>
                    <a:pt x="274160" y="1190548"/>
                    <a:pt x="0" y="924035"/>
                    <a:pt x="0" y="595274"/>
                  </a:cubicBezTo>
                  <a:close/>
                </a:path>
              </a:pathLst>
            </a:custGeom>
            <a:solidFill>
              <a:schemeClr val="tx2"/>
            </a:solidFill>
            <a:ln>
              <a:noFill/>
            </a:ln>
          </p:spPr>
          <p:style>
            <a:lnRef idx="2">
              <a:scrgbClr r="0" g="0" b="0"/>
            </a:lnRef>
            <a:fillRef idx="1">
              <a:scrgbClr r="0" g="0" b="0"/>
            </a:fillRef>
            <a:effectRef idx="0">
              <a:schemeClr val="accent5">
                <a:hueOff val="2346856"/>
                <a:satOff val="0"/>
                <a:lumOff val="0"/>
                <a:alphaOff val="0"/>
              </a:schemeClr>
            </a:effectRef>
            <a:fontRef idx="minor">
              <a:schemeClr val="lt1"/>
            </a:fontRef>
          </p:style>
          <p:txBody>
            <a:bodyPr spcFirstLastPara="0" vert="horz" wrap="square" lIns="185704" tIns="180702" rIns="185704" bIns="180702" numCol="1" spcCol="1270" anchor="ctr" anchorCtr="0">
              <a:noAutofit/>
            </a:bodyPr>
            <a:lstStyle/>
            <a:p>
              <a:pPr marL="0" lvl="0" indent="0" algn="ctr" defTabSz="444500">
                <a:lnSpc>
                  <a:spcPct val="90000"/>
                </a:lnSpc>
                <a:spcBef>
                  <a:spcPct val="0"/>
                </a:spcBef>
                <a:spcAft>
                  <a:spcPct val="35000"/>
                </a:spcAft>
                <a:buNone/>
              </a:pPr>
              <a:r>
                <a:rPr lang="en-GB" sz="1600" b="1" kern="1200" dirty="0">
                  <a:solidFill>
                    <a:schemeClr val="tx1"/>
                  </a:solidFill>
                </a:rPr>
                <a:t>Economy and employment prospects</a:t>
              </a:r>
            </a:p>
          </p:txBody>
        </p:sp>
      </p:grpSp>
      <p:pic>
        <p:nvPicPr>
          <p:cNvPr id="14" name="Picture 13">
            <a:extLst>
              <a:ext uri="{FF2B5EF4-FFF2-40B4-BE49-F238E27FC236}">
                <a16:creationId xmlns:a16="http://schemas.microsoft.com/office/drawing/2014/main" id="{ADA70448-9338-A511-D915-3905292416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746" y="439235"/>
            <a:ext cx="4445938" cy="1116296"/>
          </a:xfrm>
          <a:prstGeom prst="rect">
            <a:avLst/>
          </a:prstGeom>
        </p:spPr>
      </p:pic>
      <p:sp>
        <p:nvSpPr>
          <p:cNvPr id="22" name="TextBox 21">
            <a:extLst>
              <a:ext uri="{FF2B5EF4-FFF2-40B4-BE49-F238E27FC236}">
                <a16:creationId xmlns:a16="http://schemas.microsoft.com/office/drawing/2014/main" id="{8677CBC2-2276-9CC0-7A29-0E22D4805443}"/>
              </a:ext>
            </a:extLst>
          </p:cNvPr>
          <p:cNvSpPr txBox="1"/>
          <p:nvPr/>
        </p:nvSpPr>
        <p:spPr>
          <a:xfrm>
            <a:off x="311713" y="2418153"/>
            <a:ext cx="5332821" cy="1508105"/>
          </a:xfrm>
          <a:prstGeom prst="rect">
            <a:avLst/>
          </a:prstGeom>
          <a:noFill/>
        </p:spPr>
        <p:txBody>
          <a:bodyPr wrap="square" rtlCol="0">
            <a:spAutoFit/>
          </a:bodyPr>
          <a:lstStyle/>
          <a:p>
            <a:r>
              <a:rPr lang="en-GB" b="1" dirty="0">
                <a:solidFill>
                  <a:schemeClr val="accent2"/>
                </a:solidFill>
                <a:latin typeface="+mj-lt"/>
              </a:rPr>
              <a:t>A research programme working to understand</a:t>
            </a:r>
            <a:r>
              <a:rPr lang="en-GB" sz="2000" b="1" dirty="0">
                <a:solidFill>
                  <a:schemeClr val="accent2"/>
                </a:solidFill>
                <a:latin typeface="+mj-lt"/>
              </a:rPr>
              <a:t>: </a:t>
            </a:r>
            <a:br>
              <a:rPr lang="en-GB" b="1" dirty="0">
                <a:latin typeface="+mj-lt"/>
              </a:rPr>
            </a:br>
            <a:r>
              <a:rPr lang="en-GB" sz="2400" b="1" dirty="0">
                <a:solidFill>
                  <a:srgbClr val="FFFFFF"/>
                </a:solidFill>
                <a:latin typeface="+mj-lt"/>
              </a:rPr>
              <a:t>How can we harness the power of the places we live as tools for population health?</a:t>
            </a:r>
            <a:endParaRPr lang="en-GB" b="1" dirty="0">
              <a:solidFill>
                <a:srgbClr val="FFFFFF"/>
              </a:solidFill>
              <a:latin typeface="+mj-lt"/>
            </a:endParaRPr>
          </a:p>
        </p:txBody>
      </p:sp>
      <p:pic>
        <p:nvPicPr>
          <p:cNvPr id="9" name="Picture 8" descr="A group of people with blue and green colors&#10;&#10;AI-generated content may be incorrect.">
            <a:extLst>
              <a:ext uri="{FF2B5EF4-FFF2-40B4-BE49-F238E27FC236}">
                <a16:creationId xmlns:a16="http://schemas.microsoft.com/office/drawing/2014/main" id="{CBDE0664-4718-5CDA-64FC-4D361D8BC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64" y="4275646"/>
            <a:ext cx="2620719" cy="2531881"/>
          </a:xfrm>
          <a:prstGeom prst="rect">
            <a:avLst/>
          </a:prstGeom>
        </p:spPr>
      </p:pic>
    </p:spTree>
    <p:extLst>
      <p:ext uri="{BB962C8B-B14F-4D97-AF65-F5344CB8AC3E}">
        <p14:creationId xmlns:p14="http://schemas.microsoft.com/office/powerpoint/2010/main" val="50612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397DFC-D2BF-6F9E-2950-8011A4FC57EB}"/>
              </a:ext>
            </a:extLst>
          </p:cNvPr>
          <p:cNvSpPr txBox="1"/>
          <p:nvPr/>
        </p:nvSpPr>
        <p:spPr>
          <a:xfrm>
            <a:off x="1127460" y="832876"/>
            <a:ext cx="4511340" cy="1815882"/>
          </a:xfrm>
          <a:prstGeom prst="rect">
            <a:avLst/>
          </a:prstGeom>
          <a:noFill/>
        </p:spPr>
        <p:txBody>
          <a:bodyPr wrap="square">
            <a:spAutoFit/>
          </a:bodyPr>
          <a:lstStyle/>
          <a:p>
            <a:pPr algn="l"/>
            <a:r>
              <a:rPr lang="en-GB" sz="2000" b="1" i="0" u="none" strike="noStrike" baseline="0" dirty="0">
                <a:solidFill>
                  <a:schemeClr val="accent1"/>
                </a:solidFill>
                <a:latin typeface="+mj-lt"/>
              </a:rPr>
              <a:t>How can we figure out what makes a place healthy?</a:t>
            </a:r>
          </a:p>
          <a:p>
            <a:pPr algn="l"/>
            <a:endParaRPr lang="en-GB" sz="1800" b="0" i="0" u="none" strike="noStrike" baseline="0" dirty="0">
              <a:latin typeface="+mj-lt"/>
            </a:endParaRPr>
          </a:p>
          <a:p>
            <a:pPr algn="l"/>
            <a:r>
              <a:rPr lang="en-GB" b="0" i="0" u="none" strike="noStrike" baseline="0" dirty="0">
                <a:latin typeface="+mj-lt"/>
              </a:rPr>
              <a:t>With communities, we will identify and measure features that contribute to a healthy environment.</a:t>
            </a:r>
          </a:p>
        </p:txBody>
      </p:sp>
      <p:sp>
        <p:nvSpPr>
          <p:cNvPr id="7" name="TextBox 6">
            <a:extLst>
              <a:ext uri="{FF2B5EF4-FFF2-40B4-BE49-F238E27FC236}">
                <a16:creationId xmlns:a16="http://schemas.microsoft.com/office/drawing/2014/main" id="{676F1871-9624-3506-6E7A-F524C272D140}"/>
              </a:ext>
            </a:extLst>
          </p:cNvPr>
          <p:cNvSpPr txBox="1"/>
          <p:nvPr/>
        </p:nvSpPr>
        <p:spPr>
          <a:xfrm>
            <a:off x="6836975" y="3620772"/>
            <a:ext cx="4926725" cy="2154436"/>
          </a:xfrm>
          <a:prstGeom prst="rect">
            <a:avLst/>
          </a:prstGeom>
          <a:noFill/>
        </p:spPr>
        <p:txBody>
          <a:bodyPr wrap="square">
            <a:spAutoFit/>
          </a:bodyPr>
          <a:lstStyle/>
          <a:p>
            <a:r>
              <a:rPr lang="en-GB" sz="2000" b="1" i="0" u="none" strike="noStrike" baseline="0" dirty="0">
                <a:solidFill>
                  <a:schemeClr val="accent4"/>
                </a:solidFill>
                <a:latin typeface="+mj-lt"/>
              </a:rPr>
              <a:t>What are </a:t>
            </a:r>
            <a:r>
              <a:rPr lang="en-GB" sz="2000" b="1" dirty="0">
                <a:solidFill>
                  <a:schemeClr val="accent4"/>
                </a:solidFill>
                <a:latin typeface="+mj-lt"/>
              </a:rPr>
              <a:t>the lasting benefits of improving </a:t>
            </a:r>
            <a:r>
              <a:rPr lang="en-GB" sz="2000" b="1" i="0" u="none" strike="noStrike" baseline="0" dirty="0">
                <a:solidFill>
                  <a:schemeClr val="accent4"/>
                </a:solidFill>
                <a:latin typeface="+mj-lt"/>
              </a:rPr>
              <a:t>places on our health and </a:t>
            </a:r>
            <a:r>
              <a:rPr lang="en-GB" sz="2000" b="1" dirty="0">
                <a:solidFill>
                  <a:schemeClr val="accent4"/>
                </a:solidFill>
                <a:latin typeface="+mj-lt"/>
              </a:rPr>
              <a:t>the </a:t>
            </a:r>
            <a:r>
              <a:rPr lang="en-GB" sz="2000" b="1" i="0" u="none" strike="noStrike" baseline="0" dirty="0">
                <a:solidFill>
                  <a:schemeClr val="accent4"/>
                </a:solidFill>
                <a:latin typeface="+mj-lt"/>
              </a:rPr>
              <a:t>local economy?</a:t>
            </a:r>
          </a:p>
          <a:p>
            <a:pPr algn="l"/>
            <a:endParaRPr lang="en-GB" sz="2000" b="1" i="0" u="none" strike="noStrike" baseline="0" dirty="0">
              <a:solidFill>
                <a:schemeClr val="accent4"/>
              </a:solidFill>
              <a:latin typeface="+mj-lt"/>
            </a:endParaRPr>
          </a:p>
          <a:p>
            <a:pPr algn="l"/>
            <a:r>
              <a:rPr lang="en-GB" sz="1800" b="0" i="0" u="none" strike="noStrike" baseline="0" dirty="0">
                <a:latin typeface="ArialMT"/>
              </a:rPr>
              <a:t>We will demonstrate how healthier places could lead to better health outcomes and economic improvements for everyone.</a:t>
            </a:r>
            <a:endParaRPr lang="en-GB" dirty="0"/>
          </a:p>
        </p:txBody>
      </p:sp>
      <p:sp>
        <p:nvSpPr>
          <p:cNvPr id="9" name="TextBox 8">
            <a:extLst>
              <a:ext uri="{FF2B5EF4-FFF2-40B4-BE49-F238E27FC236}">
                <a16:creationId xmlns:a16="http://schemas.microsoft.com/office/drawing/2014/main" id="{36F34CFA-D775-E210-B6A3-14AA66A1EFF5}"/>
              </a:ext>
            </a:extLst>
          </p:cNvPr>
          <p:cNvSpPr txBox="1"/>
          <p:nvPr/>
        </p:nvSpPr>
        <p:spPr>
          <a:xfrm>
            <a:off x="6836976" y="832876"/>
            <a:ext cx="4871547" cy="2092881"/>
          </a:xfrm>
          <a:prstGeom prst="rect">
            <a:avLst/>
          </a:prstGeom>
          <a:noFill/>
        </p:spPr>
        <p:txBody>
          <a:bodyPr wrap="square">
            <a:spAutoFit/>
          </a:bodyPr>
          <a:lstStyle/>
          <a:p>
            <a:pPr algn="l"/>
            <a:r>
              <a:rPr lang="en-GB" sz="2000" b="1" i="0" u="none" strike="noStrike" baseline="0" dirty="0">
                <a:solidFill>
                  <a:schemeClr val="accent6"/>
                </a:solidFill>
                <a:latin typeface="+mj-lt"/>
              </a:rPr>
              <a:t>How do changes to loca</a:t>
            </a:r>
            <a:r>
              <a:rPr lang="en-GB" sz="2000" b="1" dirty="0">
                <a:solidFill>
                  <a:schemeClr val="accent6"/>
                </a:solidFill>
                <a:latin typeface="+mj-lt"/>
              </a:rPr>
              <a:t>l </a:t>
            </a:r>
            <a:r>
              <a:rPr lang="en-GB" sz="2000" b="1" i="0" u="none" strike="noStrike" baseline="0" dirty="0">
                <a:solidFill>
                  <a:schemeClr val="accent6"/>
                </a:solidFill>
                <a:latin typeface="+mj-lt"/>
              </a:rPr>
              <a:t>places impact health and inequality?</a:t>
            </a:r>
          </a:p>
          <a:p>
            <a:pPr algn="l"/>
            <a:endParaRPr lang="en-GB" sz="1800" b="0" i="0" u="none" strike="noStrike" baseline="0" dirty="0">
              <a:latin typeface="+mj-lt"/>
            </a:endParaRPr>
          </a:p>
          <a:p>
            <a:pPr algn="l"/>
            <a:r>
              <a:rPr lang="en-GB" sz="1800" b="0" i="0" u="none" strike="noStrike" baseline="0" dirty="0">
                <a:latin typeface="+mj-lt"/>
              </a:rPr>
              <a:t>We will investigate how local changes, such as changes to roads and new parks, impact people's health and how changes can consider local needs.</a:t>
            </a:r>
          </a:p>
        </p:txBody>
      </p:sp>
      <p:sp>
        <p:nvSpPr>
          <p:cNvPr id="11" name="TextBox 10">
            <a:extLst>
              <a:ext uri="{FF2B5EF4-FFF2-40B4-BE49-F238E27FC236}">
                <a16:creationId xmlns:a16="http://schemas.microsoft.com/office/drawing/2014/main" id="{B6663AF3-F547-4FE7-0965-A294761FC965}"/>
              </a:ext>
            </a:extLst>
          </p:cNvPr>
          <p:cNvSpPr txBox="1"/>
          <p:nvPr/>
        </p:nvSpPr>
        <p:spPr>
          <a:xfrm>
            <a:off x="1127458" y="3620003"/>
            <a:ext cx="4511341" cy="2092881"/>
          </a:xfrm>
          <a:prstGeom prst="rect">
            <a:avLst/>
          </a:prstGeom>
          <a:noFill/>
        </p:spPr>
        <p:txBody>
          <a:bodyPr wrap="square">
            <a:spAutoFit/>
          </a:bodyPr>
          <a:lstStyle/>
          <a:p>
            <a:pPr algn="l"/>
            <a:r>
              <a:rPr lang="en-GB" sz="2000" b="1" i="0" u="none" strike="noStrike" baseline="0" dirty="0">
                <a:solidFill>
                  <a:schemeClr val="bg2"/>
                </a:solidFill>
                <a:latin typeface="+mj-lt"/>
              </a:rPr>
              <a:t>Which parts of our surroundings help keep us healthy?</a:t>
            </a:r>
          </a:p>
          <a:p>
            <a:pPr algn="l"/>
            <a:endParaRPr lang="en-GB" sz="1800" b="0" i="0" u="none" strike="noStrike" baseline="0" dirty="0">
              <a:latin typeface="+mj-lt"/>
            </a:endParaRPr>
          </a:p>
          <a:p>
            <a:pPr algn="l"/>
            <a:endParaRPr lang="en-GB" sz="1800" b="0" i="0" u="none" strike="noStrike" baseline="0" dirty="0">
              <a:latin typeface="+mj-lt"/>
            </a:endParaRPr>
          </a:p>
          <a:p>
            <a:pPr algn="l"/>
            <a:r>
              <a:rPr lang="en-GB" sz="1800" b="0" i="0" u="none" strike="noStrike" baseline="0" dirty="0">
                <a:latin typeface="+mj-lt"/>
              </a:rPr>
              <a:t>We will work to understand which things around us, like parks or air quality, are most important for our health.</a:t>
            </a:r>
          </a:p>
        </p:txBody>
      </p:sp>
      <p:pic>
        <p:nvPicPr>
          <p:cNvPr id="13" name="Graphic 12" descr="Badge 4 with solid fill">
            <a:extLst>
              <a:ext uri="{FF2B5EF4-FFF2-40B4-BE49-F238E27FC236}">
                <a16:creationId xmlns:a16="http://schemas.microsoft.com/office/drawing/2014/main" id="{6E2CF0DD-F252-1628-A712-DF137EC8BE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2575" y="3542756"/>
            <a:ext cx="914400" cy="914400"/>
          </a:xfrm>
          <a:prstGeom prst="rect">
            <a:avLst/>
          </a:prstGeom>
        </p:spPr>
      </p:pic>
      <p:pic>
        <p:nvPicPr>
          <p:cNvPr id="15" name="Graphic 14" descr="Badge 3 with solid fill">
            <a:extLst>
              <a:ext uri="{FF2B5EF4-FFF2-40B4-BE49-F238E27FC236}">
                <a16:creationId xmlns:a16="http://schemas.microsoft.com/office/drawing/2014/main" id="{762C9439-A0DB-6D55-52B3-81892190EC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576" y="687917"/>
            <a:ext cx="914400" cy="914400"/>
          </a:xfrm>
          <a:prstGeom prst="rect">
            <a:avLst/>
          </a:prstGeom>
        </p:spPr>
      </p:pic>
      <p:pic>
        <p:nvPicPr>
          <p:cNvPr id="17" name="Graphic 16" descr="Badge with solid fill">
            <a:extLst>
              <a:ext uri="{FF2B5EF4-FFF2-40B4-BE49-F238E27FC236}">
                <a16:creationId xmlns:a16="http://schemas.microsoft.com/office/drawing/2014/main" id="{CD1FE049-032F-F575-D83A-439E765560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058" y="3542756"/>
            <a:ext cx="914400" cy="914400"/>
          </a:xfrm>
          <a:prstGeom prst="rect">
            <a:avLst/>
          </a:prstGeom>
        </p:spPr>
      </p:pic>
      <p:pic>
        <p:nvPicPr>
          <p:cNvPr id="19" name="Graphic 18" descr="Badge 1 with solid fill">
            <a:extLst>
              <a:ext uri="{FF2B5EF4-FFF2-40B4-BE49-F238E27FC236}">
                <a16:creationId xmlns:a16="http://schemas.microsoft.com/office/drawing/2014/main" id="{74B75531-C298-3660-0D73-5E30D23033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059" y="727262"/>
            <a:ext cx="914400" cy="914400"/>
          </a:xfrm>
          <a:prstGeom prst="rect">
            <a:avLst/>
          </a:prstGeom>
        </p:spPr>
      </p:pic>
    </p:spTree>
    <p:extLst>
      <p:ext uri="{BB962C8B-B14F-4D97-AF65-F5344CB8AC3E}">
        <p14:creationId xmlns:p14="http://schemas.microsoft.com/office/powerpoint/2010/main" val="71267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DC4AE0-8794-8926-151C-FBFF6ECCB1BA}"/>
              </a:ext>
            </a:extLst>
          </p:cNvPr>
          <p:cNvPicPr>
            <a:picLocks noChangeAspect="1"/>
          </p:cNvPicPr>
          <p:nvPr/>
        </p:nvPicPr>
        <p:blipFill>
          <a:blip r:embed="rId2" cstate="screen">
            <a:extLst>
              <a:ext uri="{28A0092B-C50C-407E-A947-70E740481C1C}">
                <a14:useLocalDpi xmlns:a14="http://schemas.microsoft.com/office/drawing/2010/main"/>
              </a:ext>
            </a:extLst>
          </a:blip>
          <a:srcRect l="58108" t="9635"/>
          <a:stretch/>
        </p:blipFill>
        <p:spPr>
          <a:xfrm>
            <a:off x="798831" y="1686717"/>
            <a:ext cx="4383873" cy="4401222"/>
          </a:xfrm>
          <a:prstGeom prst="rect">
            <a:avLst/>
          </a:prstGeom>
          <a:ln>
            <a:solidFill>
              <a:schemeClr val="accent4"/>
            </a:solidFill>
          </a:ln>
        </p:spPr>
      </p:pic>
      <p:sp>
        <p:nvSpPr>
          <p:cNvPr id="4" name="TextBox 3">
            <a:extLst>
              <a:ext uri="{FF2B5EF4-FFF2-40B4-BE49-F238E27FC236}">
                <a16:creationId xmlns:a16="http://schemas.microsoft.com/office/drawing/2014/main" id="{CC325AEB-12B3-57B4-C2D4-665B63DF3FC1}"/>
              </a:ext>
            </a:extLst>
          </p:cNvPr>
          <p:cNvSpPr txBox="1"/>
          <p:nvPr/>
        </p:nvSpPr>
        <p:spPr>
          <a:xfrm>
            <a:off x="798831" y="770061"/>
            <a:ext cx="4600441" cy="707886"/>
          </a:xfrm>
          <a:prstGeom prst="rect">
            <a:avLst/>
          </a:prstGeom>
          <a:noFill/>
        </p:spPr>
        <p:txBody>
          <a:bodyPr wrap="square" rtlCol="0">
            <a:spAutoFit/>
          </a:bodyPr>
          <a:lstStyle/>
          <a:p>
            <a:r>
              <a:rPr lang="en-GB" sz="2000" b="1" dirty="0">
                <a:solidFill>
                  <a:schemeClr val="accent1"/>
                </a:solidFill>
              </a:rPr>
              <a:t>Data Infrastructure: Connected Spatial Environmental-Health Data</a:t>
            </a:r>
          </a:p>
        </p:txBody>
      </p:sp>
      <p:sp>
        <p:nvSpPr>
          <p:cNvPr id="5" name="TextBox 4">
            <a:extLst>
              <a:ext uri="{FF2B5EF4-FFF2-40B4-BE49-F238E27FC236}">
                <a16:creationId xmlns:a16="http://schemas.microsoft.com/office/drawing/2014/main" id="{D53B43CD-D475-0FE0-7A8B-B22495E364CD}"/>
              </a:ext>
            </a:extLst>
          </p:cNvPr>
          <p:cNvSpPr txBox="1"/>
          <p:nvPr/>
        </p:nvSpPr>
        <p:spPr>
          <a:xfrm>
            <a:off x="6944386" y="770061"/>
            <a:ext cx="4513694" cy="707886"/>
          </a:xfrm>
          <a:prstGeom prst="rect">
            <a:avLst/>
          </a:prstGeom>
          <a:noFill/>
        </p:spPr>
        <p:txBody>
          <a:bodyPr wrap="square" rtlCol="0">
            <a:spAutoFit/>
          </a:bodyPr>
          <a:lstStyle/>
          <a:p>
            <a:r>
              <a:rPr lang="en-GB" sz="2000" b="1" dirty="0">
                <a:solidFill>
                  <a:schemeClr val="accent1"/>
                </a:solidFill>
              </a:rPr>
              <a:t>Community Collaboratives:</a:t>
            </a:r>
            <a:br>
              <a:rPr lang="en-GB" sz="2000" b="1" dirty="0">
                <a:solidFill>
                  <a:schemeClr val="accent1"/>
                </a:solidFill>
              </a:rPr>
            </a:br>
            <a:r>
              <a:rPr lang="en-GB" sz="2000" b="1" dirty="0">
                <a:solidFill>
                  <a:schemeClr val="accent1"/>
                </a:solidFill>
              </a:rPr>
              <a:t>Co-produced research</a:t>
            </a:r>
          </a:p>
        </p:txBody>
      </p:sp>
      <p:pic>
        <p:nvPicPr>
          <p:cNvPr id="6" name="Picture 5" descr="A group of people sitting at a table with papers and markers&#10;&#10;Description automatically generated">
            <a:extLst>
              <a:ext uri="{FF2B5EF4-FFF2-40B4-BE49-F238E27FC236}">
                <a16:creationId xmlns:a16="http://schemas.microsoft.com/office/drawing/2014/main" id="{F6DEFEC2-7187-A2EB-68C6-8AAFED87FF16}"/>
              </a:ext>
            </a:extLst>
          </p:cNvPr>
          <p:cNvPicPr>
            <a:picLocks noChangeAspect="1"/>
          </p:cNvPicPr>
          <p:nvPr/>
        </p:nvPicPr>
        <p:blipFill>
          <a:blip r:embed="rId3">
            <a:extLst>
              <a:ext uri="{28A0092B-C50C-407E-A947-70E740481C1C}">
                <a14:useLocalDpi xmlns:a14="http://schemas.microsoft.com/office/drawing/2010/main"/>
              </a:ext>
            </a:extLst>
          </a:blip>
          <a:srcRect t="13853" b="27600"/>
          <a:stretch/>
        </p:blipFill>
        <p:spPr>
          <a:xfrm>
            <a:off x="7009297" y="1686719"/>
            <a:ext cx="4383872" cy="4401220"/>
          </a:xfrm>
          <a:prstGeom prst="rect">
            <a:avLst/>
          </a:prstGeom>
          <a:ln>
            <a:solidFill>
              <a:schemeClr val="accent5"/>
            </a:solidFill>
          </a:ln>
        </p:spPr>
      </p:pic>
    </p:spTree>
    <p:extLst>
      <p:ext uri="{BB962C8B-B14F-4D97-AF65-F5344CB8AC3E}">
        <p14:creationId xmlns:p14="http://schemas.microsoft.com/office/powerpoint/2010/main" val="343605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map of a city&#10;&#10;AI-generated content may be incorrect.">
            <a:extLst>
              <a:ext uri="{FF2B5EF4-FFF2-40B4-BE49-F238E27FC236}">
                <a16:creationId xmlns:a16="http://schemas.microsoft.com/office/drawing/2014/main" id="{F2105787-D660-FBFF-47E2-1EFC6C1DA0F1}"/>
              </a:ext>
            </a:extLst>
          </p:cNvPr>
          <p:cNvPicPr>
            <a:picLocks noChangeAspect="1"/>
          </p:cNvPicPr>
          <p:nvPr/>
        </p:nvPicPr>
        <p:blipFill>
          <a:blip r:embed="rId2">
            <a:extLst>
              <a:ext uri="{28A0092B-C50C-407E-A947-70E740481C1C}">
                <a14:useLocalDpi xmlns:a14="http://schemas.microsoft.com/office/drawing/2010/main" val="0"/>
              </a:ext>
            </a:extLst>
          </a:blip>
          <a:srcRect l="6792" t="3894" r="2324" b="5223"/>
          <a:stretch/>
        </p:blipFill>
        <p:spPr bwMode="auto">
          <a:xfrm>
            <a:off x="883760" y="1113811"/>
            <a:ext cx="4630377" cy="4630377"/>
          </a:xfrm>
          <a:prstGeom prst="rect">
            <a:avLst/>
          </a:prstGeom>
          <a:noFill/>
          <a:ln w="12700">
            <a:solidFill>
              <a:schemeClr val="accent3"/>
            </a:solidFill>
          </a:ln>
        </p:spPr>
      </p:pic>
      <p:pic>
        <p:nvPicPr>
          <p:cNvPr id="4" name="Picture 3" descr="A map of a city with black lines&#10;&#10;AI-generated content may be incorrect.">
            <a:extLst>
              <a:ext uri="{FF2B5EF4-FFF2-40B4-BE49-F238E27FC236}">
                <a16:creationId xmlns:a16="http://schemas.microsoft.com/office/drawing/2014/main" id="{3DE479AB-4EFD-F6F3-A6E5-636D621760D6}"/>
              </a:ext>
            </a:extLst>
          </p:cNvPr>
          <p:cNvPicPr>
            <a:picLocks noChangeAspect="1"/>
          </p:cNvPicPr>
          <p:nvPr/>
        </p:nvPicPr>
        <p:blipFill>
          <a:blip r:embed="rId3">
            <a:extLst>
              <a:ext uri="{28A0092B-C50C-407E-A947-70E740481C1C}">
                <a14:useLocalDpi xmlns:a14="http://schemas.microsoft.com/office/drawing/2010/main" val="0"/>
              </a:ext>
            </a:extLst>
          </a:blip>
          <a:srcRect l="6216" t="5088" r="4496" b="5884"/>
          <a:stretch/>
        </p:blipFill>
        <p:spPr bwMode="auto">
          <a:xfrm>
            <a:off x="6790574" y="1113811"/>
            <a:ext cx="4643790" cy="4630377"/>
          </a:xfrm>
          <a:prstGeom prst="rect">
            <a:avLst/>
          </a:prstGeom>
          <a:noFill/>
          <a:ln w="12700">
            <a:solidFill>
              <a:schemeClr val="bg2"/>
            </a:solidFill>
          </a:ln>
        </p:spPr>
      </p:pic>
    </p:spTree>
    <p:extLst>
      <p:ext uri="{BB962C8B-B14F-4D97-AF65-F5344CB8AC3E}">
        <p14:creationId xmlns:p14="http://schemas.microsoft.com/office/powerpoint/2010/main" val="96727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A338593-F8AA-B4CC-672A-37A690348D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8561" y="4177216"/>
            <a:ext cx="1364928" cy="720000"/>
          </a:xfrm>
          <a:prstGeom prst="rect">
            <a:avLst/>
          </a:prstGeom>
        </p:spPr>
      </p:pic>
      <p:pic>
        <p:nvPicPr>
          <p:cNvPr id="18" name="Picture 17" descr="A black and orange logo&#10;&#10;AI-generated content may be incorrect.">
            <a:extLst>
              <a:ext uri="{FF2B5EF4-FFF2-40B4-BE49-F238E27FC236}">
                <a16:creationId xmlns:a16="http://schemas.microsoft.com/office/drawing/2014/main" id="{65E938F6-0B86-781A-2841-963144CF0CE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63817" y="3304925"/>
            <a:ext cx="2434416" cy="635388"/>
          </a:xfrm>
          <a:prstGeom prst="rect">
            <a:avLst/>
          </a:prstGeom>
        </p:spPr>
      </p:pic>
      <p:pic>
        <p:nvPicPr>
          <p:cNvPr id="20" name="Picture 19" descr="A close up of a logo&#10;&#10;AI-generated content may be incorrect.">
            <a:extLst>
              <a:ext uri="{FF2B5EF4-FFF2-40B4-BE49-F238E27FC236}">
                <a16:creationId xmlns:a16="http://schemas.microsoft.com/office/drawing/2014/main" id="{458661B9-A2D2-5AB9-A981-47A17CAE1699}"/>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63817" y="2450323"/>
            <a:ext cx="2655090" cy="381038"/>
          </a:xfrm>
          <a:prstGeom prst="rect">
            <a:avLst/>
          </a:prstGeom>
        </p:spPr>
      </p:pic>
      <p:pic>
        <p:nvPicPr>
          <p:cNvPr id="22" name="Picture 21" descr="A black and white logo&#10;&#10;AI-generated content may be incorrect.">
            <a:extLst>
              <a:ext uri="{FF2B5EF4-FFF2-40B4-BE49-F238E27FC236}">
                <a16:creationId xmlns:a16="http://schemas.microsoft.com/office/drawing/2014/main" id="{5E50A998-ED8F-8C7F-07A2-278FF2CBA4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0397" y="3328151"/>
            <a:ext cx="2004892" cy="588936"/>
          </a:xfrm>
          <a:prstGeom prst="rect">
            <a:avLst/>
          </a:prstGeom>
        </p:spPr>
      </p:pic>
      <p:pic>
        <p:nvPicPr>
          <p:cNvPr id="24" name="Picture 23" descr="A black and white logo&#10;&#10;AI-generated content may be incorrect.">
            <a:extLst>
              <a:ext uri="{FF2B5EF4-FFF2-40B4-BE49-F238E27FC236}">
                <a16:creationId xmlns:a16="http://schemas.microsoft.com/office/drawing/2014/main" id="{F25A6379-A9A6-113C-1849-78FCE3B06ACC}"/>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1692" y="5280811"/>
            <a:ext cx="1569921" cy="720000"/>
          </a:xfrm>
          <a:prstGeom prst="rect">
            <a:avLst/>
          </a:prstGeom>
        </p:spPr>
      </p:pic>
      <p:pic>
        <p:nvPicPr>
          <p:cNvPr id="28" name="Picture 27" descr="A close-up of a logo&#10;&#10;AI-generated content may be incorrect.">
            <a:extLst>
              <a:ext uri="{FF2B5EF4-FFF2-40B4-BE49-F238E27FC236}">
                <a16:creationId xmlns:a16="http://schemas.microsoft.com/office/drawing/2014/main" id="{1FA29BD6-E5E7-5F84-BF4D-2BC400C1E66C}"/>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65490" y="4458553"/>
            <a:ext cx="1891316" cy="482838"/>
          </a:xfrm>
          <a:prstGeom prst="rect">
            <a:avLst/>
          </a:prstGeom>
        </p:spPr>
      </p:pic>
      <p:pic>
        <p:nvPicPr>
          <p:cNvPr id="30" name="Graphic 29">
            <a:extLst>
              <a:ext uri="{FF2B5EF4-FFF2-40B4-BE49-F238E27FC236}">
                <a16:creationId xmlns:a16="http://schemas.microsoft.com/office/drawing/2014/main" id="{33E45D9F-FF60-FC87-58AC-CE87DAE6C654}"/>
              </a:ext>
            </a:extLst>
          </p:cNvPr>
          <p:cNvPicPr>
            <a:picLocks noChangeAspect="1"/>
          </p:cNvPicPr>
          <p:nvPr/>
        </p:nvPicPr>
        <p:blipFill>
          <a:blip r:embed="rId10">
            <a:extLst>
              <a:ext uri="{96DAC541-7B7A-43D3-8B79-37D633B846F1}">
                <asvg:svgBlip xmlns:asvg="http://schemas.microsoft.com/office/drawing/2016/SVG/main" r:embed="rId11"/>
              </a:ext>
            </a:extLst>
          </a:blip>
          <a:srcRect t="5041" b="14788"/>
          <a:stretch/>
        </p:blipFill>
        <p:spPr>
          <a:xfrm>
            <a:off x="6430334" y="1386547"/>
            <a:ext cx="1761279" cy="632513"/>
          </a:xfrm>
          <a:prstGeom prst="rect">
            <a:avLst/>
          </a:prstGeom>
        </p:spPr>
      </p:pic>
      <p:pic>
        <p:nvPicPr>
          <p:cNvPr id="32" name="Picture 31" descr="Blue text on a black background&#10;&#10;AI-generated content may be incorrect.">
            <a:extLst>
              <a:ext uri="{FF2B5EF4-FFF2-40B4-BE49-F238E27FC236}">
                <a16:creationId xmlns:a16="http://schemas.microsoft.com/office/drawing/2014/main" id="{2D106E6D-9D80-1246-5385-871FAC37417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763817" y="1526815"/>
            <a:ext cx="2675341" cy="494361"/>
          </a:xfrm>
          <a:prstGeom prst="rect">
            <a:avLst/>
          </a:prstGeom>
        </p:spPr>
      </p:pic>
      <p:pic>
        <p:nvPicPr>
          <p:cNvPr id="35" name="Graphic 34">
            <a:extLst>
              <a:ext uri="{FF2B5EF4-FFF2-40B4-BE49-F238E27FC236}">
                <a16:creationId xmlns:a16="http://schemas.microsoft.com/office/drawing/2014/main" id="{9F20C873-0B10-1241-8362-818B2E03C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24639" y="2419826"/>
            <a:ext cx="2141092" cy="411535"/>
          </a:xfrm>
          <a:prstGeom prst="rect">
            <a:avLst/>
          </a:prstGeom>
        </p:spPr>
      </p:pic>
      <p:pic>
        <p:nvPicPr>
          <p:cNvPr id="37" name="Picture 36" descr="A logo for a family&#10;&#10;AI-generated content may be incorrect.">
            <a:extLst>
              <a:ext uri="{FF2B5EF4-FFF2-40B4-BE49-F238E27FC236}">
                <a16:creationId xmlns:a16="http://schemas.microsoft.com/office/drawing/2014/main" id="{DB136248-A4ED-C9CF-8ECD-0D7A75ACD21C}"/>
              </a:ext>
            </a:extLst>
          </p:cNvPr>
          <p:cNvPicPr>
            <a:picLocks noChangeAspect="1"/>
          </p:cNvPicPr>
          <p:nvPr/>
        </p:nvPicPr>
        <p:blipFill>
          <a:blip r:embed="rId15" cstate="screen">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3965490" y="1301176"/>
            <a:ext cx="1974706" cy="720000"/>
          </a:xfrm>
          <a:prstGeom prst="rect">
            <a:avLst/>
          </a:prstGeom>
        </p:spPr>
      </p:pic>
      <p:pic>
        <p:nvPicPr>
          <p:cNvPr id="38" name="Picture 37" descr="A black background with blue text&#10;&#10;Description automatically generated">
            <a:extLst>
              <a:ext uri="{FF2B5EF4-FFF2-40B4-BE49-F238E27FC236}">
                <a16:creationId xmlns:a16="http://schemas.microsoft.com/office/drawing/2014/main" id="{954AAFBC-CD50-F53D-0AC8-114AA5667FD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60863" y="2312017"/>
            <a:ext cx="2059390" cy="607202"/>
          </a:xfrm>
          <a:prstGeom prst="rect">
            <a:avLst/>
          </a:prstGeom>
        </p:spPr>
      </p:pic>
      <p:pic>
        <p:nvPicPr>
          <p:cNvPr id="43" name="Picture 42" descr="A close-up of a logo&#10;&#10;AI-generated content may be incorrect.">
            <a:extLst>
              <a:ext uri="{FF2B5EF4-FFF2-40B4-BE49-F238E27FC236}">
                <a16:creationId xmlns:a16="http://schemas.microsoft.com/office/drawing/2014/main" id="{5F8EB94E-0506-FD05-40FD-67A7BB73BBEC}"/>
              </a:ext>
            </a:extLst>
          </p:cNvPr>
          <p:cNvPicPr>
            <a:picLocks noChangeAspect="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6535" y="3304925"/>
            <a:ext cx="2136014" cy="591325"/>
          </a:xfrm>
          <a:prstGeom prst="rect">
            <a:avLst/>
          </a:prstGeom>
        </p:spPr>
      </p:pic>
      <p:pic>
        <p:nvPicPr>
          <p:cNvPr id="47" name="Picture 46" descr="A black sign with white text&#10;&#10;AI-generated content may be incorrect.">
            <a:extLst>
              <a:ext uri="{FF2B5EF4-FFF2-40B4-BE49-F238E27FC236}">
                <a16:creationId xmlns:a16="http://schemas.microsoft.com/office/drawing/2014/main" id="{273D755C-7AC3-AC54-CC72-845EDE85389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60995" y="2431857"/>
            <a:ext cx="1891317" cy="489473"/>
          </a:xfrm>
          <a:prstGeom prst="rect">
            <a:avLst/>
          </a:prstGeom>
        </p:spPr>
      </p:pic>
      <p:pic>
        <p:nvPicPr>
          <p:cNvPr id="49" name="Picture 48" descr="A black text on a white background&#10;&#10;AI-generated content may be incorrect.">
            <a:extLst>
              <a:ext uri="{FF2B5EF4-FFF2-40B4-BE49-F238E27FC236}">
                <a16:creationId xmlns:a16="http://schemas.microsoft.com/office/drawing/2014/main" id="{A972E921-D017-2F6B-A800-0BBE515A78AC}"/>
              </a:ext>
            </a:extLst>
          </p:cNvPr>
          <p:cNvPicPr>
            <a:picLocks noChangeAspect="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6758" y="4279845"/>
            <a:ext cx="2136014" cy="617371"/>
          </a:xfrm>
          <a:prstGeom prst="rect">
            <a:avLst/>
          </a:prstGeom>
        </p:spPr>
      </p:pic>
      <p:pic>
        <p:nvPicPr>
          <p:cNvPr id="53" name="Picture 52" descr="A black background with blue text&#10;&#10;Description automatically generated">
            <a:extLst>
              <a:ext uri="{FF2B5EF4-FFF2-40B4-BE49-F238E27FC236}">
                <a16:creationId xmlns:a16="http://schemas.microsoft.com/office/drawing/2014/main" id="{1648A199-CF72-6759-7586-AE52CB4AD0E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60863" y="1458068"/>
            <a:ext cx="2149802" cy="489473"/>
          </a:xfrm>
          <a:prstGeom prst="rect">
            <a:avLst/>
          </a:prstGeom>
        </p:spPr>
      </p:pic>
      <p:pic>
        <p:nvPicPr>
          <p:cNvPr id="3" name="Picture 2">
            <a:extLst>
              <a:ext uri="{FF2B5EF4-FFF2-40B4-BE49-F238E27FC236}">
                <a16:creationId xmlns:a16="http://schemas.microsoft.com/office/drawing/2014/main" id="{5BE07A0A-F4BB-5EF4-E306-699EAF50C1C4}"/>
              </a:ext>
            </a:extLst>
          </p:cNvPr>
          <p:cNvPicPr>
            <a:picLocks noChangeAspect="1"/>
          </p:cNvPicPr>
          <p:nvPr/>
        </p:nvPicPr>
        <p:blipFill>
          <a:blip r:embed="rId21">
            <a:clrChange>
              <a:clrFrom>
                <a:srgbClr val="FFFFFF"/>
              </a:clrFrom>
              <a:clrTo>
                <a:srgbClr val="FFFFFF">
                  <a:alpha val="0"/>
                </a:srgbClr>
              </a:clrTo>
            </a:clrChange>
          </a:blip>
          <a:srcRect t="31976" b="33640"/>
          <a:stretch/>
        </p:blipFill>
        <p:spPr>
          <a:xfrm>
            <a:off x="3924639" y="5284000"/>
            <a:ext cx="2093980" cy="720000"/>
          </a:xfrm>
          <a:prstGeom prst="rect">
            <a:avLst/>
          </a:prstGeom>
        </p:spPr>
      </p:pic>
      <p:pic>
        <p:nvPicPr>
          <p:cNvPr id="4" name="Picture 2" descr="Children Growing Up in Liverpool logo">
            <a:extLst>
              <a:ext uri="{FF2B5EF4-FFF2-40B4-BE49-F238E27FC236}">
                <a16:creationId xmlns:a16="http://schemas.microsoft.com/office/drawing/2014/main" id="{14E2F202-44C1-748A-95E1-777E9E0CF61C}"/>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8985003" y="5192148"/>
            <a:ext cx="2099335" cy="771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09CC2C-3F63-9761-EA40-C1E98BFAE36D}"/>
              </a:ext>
            </a:extLst>
          </p:cNvPr>
          <p:cNvSpPr txBox="1"/>
          <p:nvPr/>
        </p:nvSpPr>
        <p:spPr>
          <a:xfrm>
            <a:off x="3924639" y="715500"/>
            <a:ext cx="857927" cy="276999"/>
          </a:xfrm>
          <a:prstGeom prst="rect">
            <a:avLst/>
          </a:prstGeom>
          <a:noFill/>
        </p:spPr>
        <p:txBody>
          <a:bodyPr wrap="none" rtlCol="0">
            <a:spAutoFit/>
          </a:bodyPr>
          <a:lstStyle/>
          <a:p>
            <a:r>
              <a:rPr lang="en-GB" sz="1200" b="1" dirty="0"/>
              <a:t>Partners:</a:t>
            </a:r>
          </a:p>
        </p:txBody>
      </p:sp>
      <p:sp>
        <p:nvSpPr>
          <p:cNvPr id="9" name="TextBox 8">
            <a:extLst>
              <a:ext uri="{FF2B5EF4-FFF2-40B4-BE49-F238E27FC236}">
                <a16:creationId xmlns:a16="http://schemas.microsoft.com/office/drawing/2014/main" id="{B2181104-A0ED-2550-53C1-B9BAC280A555}"/>
              </a:ext>
            </a:extLst>
          </p:cNvPr>
          <p:cNvSpPr txBox="1"/>
          <p:nvPr/>
        </p:nvSpPr>
        <p:spPr>
          <a:xfrm>
            <a:off x="326184" y="715499"/>
            <a:ext cx="843501" cy="276999"/>
          </a:xfrm>
          <a:prstGeom prst="rect">
            <a:avLst/>
          </a:prstGeom>
          <a:noFill/>
        </p:spPr>
        <p:txBody>
          <a:bodyPr wrap="none" rtlCol="0">
            <a:spAutoFit/>
          </a:bodyPr>
          <a:lstStyle/>
          <a:p>
            <a:r>
              <a:rPr lang="en-GB" sz="1200" b="1" dirty="0"/>
              <a:t>Funders:</a:t>
            </a:r>
          </a:p>
        </p:txBody>
      </p:sp>
    </p:spTree>
    <p:extLst>
      <p:ext uri="{BB962C8B-B14F-4D97-AF65-F5344CB8AC3E}">
        <p14:creationId xmlns:p14="http://schemas.microsoft.com/office/powerpoint/2010/main" val="267466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0D4E-9EA3-DEAC-0A95-BC930D268BD7}"/>
            </a:ext>
          </a:extLst>
        </p:cNvPr>
        <p:cNvGrpSpPr/>
        <p:nvPr/>
      </p:nvGrpSpPr>
      <p:grpSpPr>
        <a:xfrm>
          <a:off x="0" y="0"/>
          <a:ext cx="0" cy="0"/>
          <a:chOff x="0" y="0"/>
          <a:chExt cx="0" cy="0"/>
        </a:xfrm>
      </p:grpSpPr>
      <p:pic>
        <p:nvPicPr>
          <p:cNvPr id="5" name="Picture 4" descr="A black background with a blue square&#10;&#10;Description automatically generated">
            <a:extLst>
              <a:ext uri="{FF2B5EF4-FFF2-40B4-BE49-F238E27FC236}">
                <a16:creationId xmlns:a16="http://schemas.microsoft.com/office/drawing/2014/main" id="{D36E2374-DED8-EE76-50E5-3312D3EEFBCA}"/>
              </a:ext>
            </a:extLst>
          </p:cNvPr>
          <p:cNvPicPr>
            <a:picLocks noChangeAspect="1"/>
          </p:cNvPicPr>
          <p:nvPr/>
        </p:nvPicPr>
        <p:blipFill>
          <a:blip r:embed="rId3"/>
          <a:srcRect l="73281" b="38102"/>
          <a:stretch/>
        </p:blipFill>
        <p:spPr>
          <a:xfrm flipV="1">
            <a:off x="9686738" y="3429000"/>
            <a:ext cx="2631385" cy="3429000"/>
          </a:xfrm>
          <a:prstGeom prst="rect">
            <a:avLst/>
          </a:prstGeom>
        </p:spPr>
      </p:pic>
      <p:sp>
        <p:nvSpPr>
          <p:cNvPr id="7" name="TextBox 6">
            <a:extLst>
              <a:ext uri="{FF2B5EF4-FFF2-40B4-BE49-F238E27FC236}">
                <a16:creationId xmlns:a16="http://schemas.microsoft.com/office/drawing/2014/main" id="{DBD70885-7A8C-2F35-E568-21861AFC4171}"/>
              </a:ext>
            </a:extLst>
          </p:cNvPr>
          <p:cNvSpPr txBox="1"/>
          <p:nvPr/>
        </p:nvSpPr>
        <p:spPr>
          <a:xfrm>
            <a:off x="369671" y="123677"/>
            <a:ext cx="11115734" cy="926920"/>
          </a:xfrm>
          <a:prstGeom prst="rect">
            <a:avLst/>
          </a:prstGeom>
          <a:noFill/>
        </p:spPr>
        <p:txBody>
          <a:bodyPr wrap="square" rtlCol="0">
            <a:spAutoFit/>
          </a:bodyPr>
          <a:lstStyle/>
          <a:p>
            <a:pPr>
              <a:lnSpc>
                <a:spcPct val="150000"/>
              </a:lnSpc>
            </a:pPr>
            <a:r>
              <a:rPr lang="en-GB" sz="4000" b="1" dirty="0">
                <a:latin typeface="+mj-lt"/>
              </a:rPr>
              <a:t>Community Collaboratives</a:t>
            </a:r>
          </a:p>
        </p:txBody>
      </p:sp>
      <p:sp>
        <p:nvSpPr>
          <p:cNvPr id="2" name="TextBox 1">
            <a:extLst>
              <a:ext uri="{FF2B5EF4-FFF2-40B4-BE49-F238E27FC236}">
                <a16:creationId xmlns:a16="http://schemas.microsoft.com/office/drawing/2014/main" id="{795DBA7F-E847-5DAD-6D45-DFF34CD27B9C}"/>
              </a:ext>
            </a:extLst>
          </p:cNvPr>
          <p:cNvSpPr txBox="1"/>
          <p:nvPr/>
        </p:nvSpPr>
        <p:spPr>
          <a:xfrm>
            <a:off x="535578" y="1228397"/>
            <a:ext cx="10293531" cy="4401205"/>
          </a:xfrm>
          <a:prstGeom prst="rect">
            <a:avLst/>
          </a:prstGeom>
          <a:noFill/>
        </p:spPr>
        <p:txBody>
          <a:bodyPr wrap="square" rtlCol="0">
            <a:spAutoFit/>
          </a:bodyPr>
          <a:lstStyle/>
          <a:p>
            <a:r>
              <a:rPr lang="en-GB" sz="2800" dirty="0"/>
              <a:t>Healthy Urban Places research is about </a:t>
            </a:r>
            <a:r>
              <a:rPr lang="en-GB" sz="2800" dirty="0">
                <a:solidFill>
                  <a:schemeClr val="accent5">
                    <a:lumMod val="75000"/>
                  </a:schemeClr>
                </a:solidFill>
              </a:rPr>
              <a:t>wellbeing</a:t>
            </a:r>
            <a:r>
              <a:rPr lang="en-GB" sz="2800" dirty="0"/>
              <a:t> and </a:t>
            </a:r>
            <a:r>
              <a:rPr lang="en-GB" sz="2800" dirty="0">
                <a:solidFill>
                  <a:schemeClr val="accent5">
                    <a:lumMod val="75000"/>
                  </a:schemeClr>
                </a:solidFill>
              </a:rPr>
              <a:t>place </a:t>
            </a:r>
            <a:r>
              <a:rPr lang="en-GB" sz="2800" dirty="0"/>
              <a:t>and</a:t>
            </a:r>
            <a:r>
              <a:rPr lang="en-GB" sz="2800" dirty="0">
                <a:solidFill>
                  <a:schemeClr val="accent5">
                    <a:lumMod val="75000"/>
                  </a:schemeClr>
                </a:solidFill>
              </a:rPr>
              <a:t> co-production</a:t>
            </a:r>
          </a:p>
          <a:p>
            <a:endParaRPr lang="en-GB" sz="2800" dirty="0">
              <a:solidFill>
                <a:schemeClr val="accent5">
                  <a:lumMod val="75000"/>
                </a:schemeClr>
              </a:solidFill>
            </a:endParaRPr>
          </a:p>
          <a:p>
            <a:r>
              <a:rPr lang="en-GB" sz="2800" dirty="0"/>
              <a:t>The Community Collaboratives are where this co-production will take place.</a:t>
            </a:r>
          </a:p>
          <a:p>
            <a:r>
              <a:rPr lang="en-GB" sz="2800" dirty="0"/>
              <a:t>Community collaboratives = you + us + local residents </a:t>
            </a:r>
          </a:p>
          <a:p>
            <a:endParaRPr lang="en-GB" sz="2800" dirty="0"/>
          </a:p>
          <a:p>
            <a:r>
              <a:rPr lang="en-GB" sz="2800" dirty="0"/>
              <a:t>CCs work at different scales – in the community, at a Bradford District level and at a project level, combining Bradford and Liverpool </a:t>
            </a:r>
          </a:p>
        </p:txBody>
      </p:sp>
    </p:spTree>
    <p:extLst>
      <p:ext uri="{BB962C8B-B14F-4D97-AF65-F5344CB8AC3E}">
        <p14:creationId xmlns:p14="http://schemas.microsoft.com/office/powerpoint/2010/main" val="398172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3E551-53F3-6AC3-444E-58C4951E3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893" y="809898"/>
            <a:ext cx="10750214" cy="4742848"/>
          </a:xfrm>
          <a:prstGeom prst="rect">
            <a:avLst/>
          </a:prstGeom>
          <a:noFill/>
        </p:spPr>
      </p:pic>
    </p:spTree>
    <p:extLst>
      <p:ext uri="{BB962C8B-B14F-4D97-AF65-F5344CB8AC3E}">
        <p14:creationId xmlns:p14="http://schemas.microsoft.com/office/powerpoint/2010/main" val="1741299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363b8661-108e-41a2-a3e3-e2c2bc4ad746"/>
  <p:tag name="SLIDO_EVENT_UUID" val="fc59ce7c-127a-4cba-8342-207d8c5e45a2"/>
  <p:tag name="SLIDO_EVENT_SECTION_UUID" val="cbb6fa74-b6bb-4b36-88fa-016e482907b0"/>
</p:tagLst>
</file>

<file path=ppt/theme/theme1.xml><?xml version="1.0" encoding="utf-8"?>
<a:theme xmlns:a="http://schemas.openxmlformats.org/drawingml/2006/main" name="1_Office Theme">
  <a:themeElements>
    <a:clrScheme name="Custom 3">
      <a:dk1>
        <a:srgbClr val="0D2025"/>
      </a:dk1>
      <a:lt1>
        <a:srgbClr val="EFECE4"/>
      </a:lt1>
      <a:dk2>
        <a:srgbClr val="FF8C7D"/>
      </a:dk2>
      <a:lt2>
        <a:srgbClr val="621670"/>
      </a:lt2>
      <a:accent1>
        <a:srgbClr val="14687C"/>
      </a:accent1>
      <a:accent2>
        <a:srgbClr val="1FC28C"/>
      </a:accent2>
      <a:accent3>
        <a:srgbClr val="F0D764"/>
      </a:accent3>
      <a:accent4>
        <a:srgbClr val="FF5D51"/>
      </a:accent4>
      <a:accent5>
        <a:srgbClr val="4ACDE8"/>
      </a:accent5>
      <a:accent6>
        <a:srgbClr val="4A66E8"/>
      </a:accent6>
      <a:hlink>
        <a:srgbClr val="FF8C7D"/>
      </a:hlink>
      <a:folHlink>
        <a:srgbClr val="6216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480900D-F0D3-204A-822E-9ABED64610A5}" vid="{699DF9AC-E310-E84E-B15E-8C2FAF262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TotalTime>
  <Words>805</Words>
  <Application>Microsoft Office PowerPoint</Application>
  <PresentationFormat>Widescreen</PresentationFormat>
  <Paragraphs>93</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ArialMT</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McEachan</dc:creator>
  <cp:lastModifiedBy>Alistair Stewart</cp:lastModifiedBy>
  <cp:revision>39</cp:revision>
  <dcterms:created xsi:type="dcterms:W3CDTF">2025-01-23T12:47:21Z</dcterms:created>
  <dcterms:modified xsi:type="dcterms:W3CDTF">2025-10-09T13:49:27Z</dcterms:modified>
</cp:coreProperties>
</file>