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Lst>
  <p:notesMasterIdLst>
    <p:notesMasterId r:id="rId36"/>
  </p:notesMasterIdLst>
  <p:handoutMasterIdLst>
    <p:handoutMasterId r:id="rId37"/>
  </p:handoutMasterIdLst>
  <p:sldIdLst>
    <p:sldId id="267" r:id="rId14"/>
    <p:sldId id="257" r:id="rId15"/>
    <p:sldId id="258" r:id="rId16"/>
    <p:sldId id="259" r:id="rId17"/>
    <p:sldId id="265" r:id="rId18"/>
    <p:sldId id="260" r:id="rId19"/>
    <p:sldId id="262" r:id="rId20"/>
    <p:sldId id="263" r:id="rId21"/>
    <p:sldId id="266" r:id="rId22"/>
    <p:sldId id="264"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E3C54-A08F-4AE0-9C15-A386D658D8DF}" type="doc">
      <dgm:prSet loTypeId="urn:microsoft.com/office/officeart/2005/8/layout/venn3" loCatId="relationship" qsTypeId="urn:microsoft.com/office/officeart/2005/8/quickstyle/simple2" qsCatId="simple" csTypeId="urn:microsoft.com/office/officeart/2005/8/colors/colorful5" csCatId="colorful" phldr="1"/>
      <dgm:spPr/>
      <dgm:t>
        <a:bodyPr/>
        <a:lstStyle/>
        <a:p>
          <a:endParaRPr lang="en-GB"/>
        </a:p>
      </dgm:t>
    </dgm:pt>
    <dgm:pt modelId="{0F42EC94-8974-4011-97B1-1E544D2D00C0}">
      <dgm:prSet phldrT="[Text]"/>
      <dgm:spPr/>
      <dgm:t>
        <a:bodyPr/>
        <a:lstStyle/>
        <a:p>
          <a:r>
            <a:rPr lang="en-GB" dirty="0" smtClean="0"/>
            <a:t>We want…to bring in fresh thinking</a:t>
          </a:r>
          <a:endParaRPr lang="en-GB" dirty="0"/>
        </a:p>
      </dgm:t>
    </dgm:pt>
    <dgm:pt modelId="{F55CAAB0-4143-49D3-8BC1-0E4A168DF3B2}" type="parTrans" cxnId="{B3EF1A98-CE58-4FAD-911E-16543E63E97F}">
      <dgm:prSet/>
      <dgm:spPr/>
      <dgm:t>
        <a:bodyPr/>
        <a:lstStyle/>
        <a:p>
          <a:endParaRPr lang="en-GB"/>
        </a:p>
      </dgm:t>
    </dgm:pt>
    <dgm:pt modelId="{5AAA5DD1-5041-4267-BB14-8DCB7ABE3026}" type="sibTrans" cxnId="{B3EF1A98-CE58-4FAD-911E-16543E63E97F}">
      <dgm:prSet/>
      <dgm:spPr/>
      <dgm:t>
        <a:bodyPr/>
        <a:lstStyle/>
        <a:p>
          <a:endParaRPr lang="en-GB"/>
        </a:p>
      </dgm:t>
    </dgm:pt>
    <dgm:pt modelId="{3D207E6D-799C-44AC-BF0F-85248E8494C9}">
      <dgm:prSet phldrT="[Text]"/>
      <dgm:spPr/>
      <dgm:t>
        <a:bodyPr/>
        <a:lstStyle/>
        <a:p>
          <a:r>
            <a:rPr lang="en-GB" dirty="0" smtClean="0"/>
            <a:t>…the voice of the sector to be heard</a:t>
          </a:r>
          <a:endParaRPr lang="en-GB" dirty="0"/>
        </a:p>
      </dgm:t>
    </dgm:pt>
    <dgm:pt modelId="{46C6DEA7-5183-4FB1-9ECA-BD3BB9A8C283}" type="parTrans" cxnId="{A55B78E8-A375-4DFD-A672-9927E7A1557D}">
      <dgm:prSet/>
      <dgm:spPr/>
      <dgm:t>
        <a:bodyPr/>
        <a:lstStyle/>
        <a:p>
          <a:endParaRPr lang="en-GB"/>
        </a:p>
      </dgm:t>
    </dgm:pt>
    <dgm:pt modelId="{77FCDE3B-C7D7-4949-9C79-EE9BA8F9B9D6}" type="sibTrans" cxnId="{A55B78E8-A375-4DFD-A672-9927E7A1557D}">
      <dgm:prSet/>
      <dgm:spPr/>
      <dgm:t>
        <a:bodyPr/>
        <a:lstStyle/>
        <a:p>
          <a:endParaRPr lang="en-GB"/>
        </a:p>
      </dgm:t>
    </dgm:pt>
    <dgm:pt modelId="{0D15010A-66FB-4FA4-B320-AD1D63F445E2}">
      <dgm:prSet/>
      <dgm:spPr/>
      <dgm:t>
        <a:bodyPr/>
        <a:lstStyle/>
        <a:p>
          <a:r>
            <a:rPr lang="en-GB" dirty="0" smtClean="0"/>
            <a:t>…a collaborative approach</a:t>
          </a:r>
          <a:endParaRPr lang="en-GB" dirty="0"/>
        </a:p>
      </dgm:t>
    </dgm:pt>
    <dgm:pt modelId="{EAF5792F-5897-493A-8ABC-3CC28BEB9741}" type="parTrans" cxnId="{B4D5E874-16DA-498A-B9A5-2C6E30A7823A}">
      <dgm:prSet/>
      <dgm:spPr/>
      <dgm:t>
        <a:bodyPr/>
        <a:lstStyle/>
        <a:p>
          <a:endParaRPr lang="en-GB"/>
        </a:p>
      </dgm:t>
    </dgm:pt>
    <dgm:pt modelId="{BCB3C0BD-5C22-403D-8253-07EDAA217ECA}" type="sibTrans" cxnId="{B4D5E874-16DA-498A-B9A5-2C6E30A7823A}">
      <dgm:prSet/>
      <dgm:spPr/>
      <dgm:t>
        <a:bodyPr/>
        <a:lstStyle/>
        <a:p>
          <a:endParaRPr lang="en-GB"/>
        </a:p>
      </dgm:t>
    </dgm:pt>
    <dgm:pt modelId="{6DE78713-FEA5-4FA5-912A-31D81DE17C91}" type="pres">
      <dgm:prSet presAssocID="{809E3C54-A08F-4AE0-9C15-A386D658D8DF}" presName="Name0" presStyleCnt="0">
        <dgm:presLayoutVars>
          <dgm:dir/>
          <dgm:resizeHandles val="exact"/>
        </dgm:presLayoutVars>
      </dgm:prSet>
      <dgm:spPr/>
      <dgm:t>
        <a:bodyPr/>
        <a:lstStyle/>
        <a:p>
          <a:endParaRPr lang="en-GB"/>
        </a:p>
      </dgm:t>
    </dgm:pt>
    <dgm:pt modelId="{3245036C-7D4C-4F96-8383-97F8315F2359}" type="pres">
      <dgm:prSet presAssocID="{0F42EC94-8974-4011-97B1-1E544D2D00C0}" presName="Name5" presStyleLbl="vennNode1" presStyleIdx="0" presStyleCnt="3">
        <dgm:presLayoutVars>
          <dgm:bulletEnabled val="1"/>
        </dgm:presLayoutVars>
      </dgm:prSet>
      <dgm:spPr/>
      <dgm:t>
        <a:bodyPr/>
        <a:lstStyle/>
        <a:p>
          <a:endParaRPr lang="en-GB"/>
        </a:p>
      </dgm:t>
    </dgm:pt>
    <dgm:pt modelId="{DB021ED0-2F19-4C89-9BC8-67D1D1BE7504}" type="pres">
      <dgm:prSet presAssocID="{5AAA5DD1-5041-4267-BB14-8DCB7ABE3026}" presName="space" presStyleCnt="0"/>
      <dgm:spPr/>
    </dgm:pt>
    <dgm:pt modelId="{3B114B0B-9ADD-4BE9-8369-F9FF42083566}" type="pres">
      <dgm:prSet presAssocID="{3D207E6D-799C-44AC-BF0F-85248E8494C9}" presName="Name5" presStyleLbl="vennNode1" presStyleIdx="1" presStyleCnt="3">
        <dgm:presLayoutVars>
          <dgm:bulletEnabled val="1"/>
        </dgm:presLayoutVars>
      </dgm:prSet>
      <dgm:spPr/>
      <dgm:t>
        <a:bodyPr/>
        <a:lstStyle/>
        <a:p>
          <a:endParaRPr lang="en-GB"/>
        </a:p>
      </dgm:t>
    </dgm:pt>
    <dgm:pt modelId="{92596F86-05B7-48B1-BA1B-6B8B44E70D8F}" type="pres">
      <dgm:prSet presAssocID="{77FCDE3B-C7D7-4949-9C79-EE9BA8F9B9D6}" presName="space" presStyleCnt="0"/>
      <dgm:spPr/>
    </dgm:pt>
    <dgm:pt modelId="{9AF9A561-1ECC-4BA3-8805-4E3301E3A5B9}" type="pres">
      <dgm:prSet presAssocID="{0D15010A-66FB-4FA4-B320-AD1D63F445E2}" presName="Name5" presStyleLbl="vennNode1" presStyleIdx="2" presStyleCnt="3">
        <dgm:presLayoutVars>
          <dgm:bulletEnabled val="1"/>
        </dgm:presLayoutVars>
      </dgm:prSet>
      <dgm:spPr/>
      <dgm:t>
        <a:bodyPr/>
        <a:lstStyle/>
        <a:p>
          <a:endParaRPr lang="en-GB"/>
        </a:p>
      </dgm:t>
    </dgm:pt>
  </dgm:ptLst>
  <dgm:cxnLst>
    <dgm:cxn modelId="{A1A53B3C-4C60-4D53-BB60-446FBE81296C}" type="presOf" srcId="{0D15010A-66FB-4FA4-B320-AD1D63F445E2}" destId="{9AF9A561-1ECC-4BA3-8805-4E3301E3A5B9}" srcOrd="0" destOrd="0" presId="urn:microsoft.com/office/officeart/2005/8/layout/venn3"/>
    <dgm:cxn modelId="{1BC4821E-A3BA-425F-9D25-C3C78B6E8C91}" type="presOf" srcId="{809E3C54-A08F-4AE0-9C15-A386D658D8DF}" destId="{6DE78713-FEA5-4FA5-912A-31D81DE17C91}" srcOrd="0" destOrd="0" presId="urn:microsoft.com/office/officeart/2005/8/layout/venn3"/>
    <dgm:cxn modelId="{B3EF1A98-CE58-4FAD-911E-16543E63E97F}" srcId="{809E3C54-A08F-4AE0-9C15-A386D658D8DF}" destId="{0F42EC94-8974-4011-97B1-1E544D2D00C0}" srcOrd="0" destOrd="0" parTransId="{F55CAAB0-4143-49D3-8BC1-0E4A168DF3B2}" sibTransId="{5AAA5DD1-5041-4267-BB14-8DCB7ABE3026}"/>
    <dgm:cxn modelId="{8C8068D8-9D4E-4B74-9750-0139BC1D0FE2}" type="presOf" srcId="{3D207E6D-799C-44AC-BF0F-85248E8494C9}" destId="{3B114B0B-9ADD-4BE9-8369-F9FF42083566}" srcOrd="0" destOrd="0" presId="urn:microsoft.com/office/officeart/2005/8/layout/venn3"/>
    <dgm:cxn modelId="{A55B78E8-A375-4DFD-A672-9927E7A1557D}" srcId="{809E3C54-A08F-4AE0-9C15-A386D658D8DF}" destId="{3D207E6D-799C-44AC-BF0F-85248E8494C9}" srcOrd="1" destOrd="0" parTransId="{46C6DEA7-5183-4FB1-9ECA-BD3BB9A8C283}" sibTransId="{77FCDE3B-C7D7-4949-9C79-EE9BA8F9B9D6}"/>
    <dgm:cxn modelId="{8AC00550-757C-4428-98F9-F89C6CA8A03A}" type="presOf" srcId="{0F42EC94-8974-4011-97B1-1E544D2D00C0}" destId="{3245036C-7D4C-4F96-8383-97F8315F2359}" srcOrd="0" destOrd="0" presId="urn:microsoft.com/office/officeart/2005/8/layout/venn3"/>
    <dgm:cxn modelId="{B4D5E874-16DA-498A-B9A5-2C6E30A7823A}" srcId="{809E3C54-A08F-4AE0-9C15-A386D658D8DF}" destId="{0D15010A-66FB-4FA4-B320-AD1D63F445E2}" srcOrd="2" destOrd="0" parTransId="{EAF5792F-5897-493A-8ABC-3CC28BEB9741}" sibTransId="{BCB3C0BD-5C22-403D-8253-07EDAA217ECA}"/>
    <dgm:cxn modelId="{4A2371D0-8C96-4694-BEE2-9E6A052ABBC1}" type="presParOf" srcId="{6DE78713-FEA5-4FA5-912A-31D81DE17C91}" destId="{3245036C-7D4C-4F96-8383-97F8315F2359}" srcOrd="0" destOrd="0" presId="urn:microsoft.com/office/officeart/2005/8/layout/venn3"/>
    <dgm:cxn modelId="{2D3ED67F-A333-4E43-9322-4BBBC8223BF6}" type="presParOf" srcId="{6DE78713-FEA5-4FA5-912A-31D81DE17C91}" destId="{DB021ED0-2F19-4C89-9BC8-67D1D1BE7504}" srcOrd="1" destOrd="0" presId="urn:microsoft.com/office/officeart/2005/8/layout/venn3"/>
    <dgm:cxn modelId="{D8F90F5E-EE1F-49EC-998C-5615CCFF80E0}" type="presParOf" srcId="{6DE78713-FEA5-4FA5-912A-31D81DE17C91}" destId="{3B114B0B-9ADD-4BE9-8369-F9FF42083566}" srcOrd="2" destOrd="0" presId="urn:microsoft.com/office/officeart/2005/8/layout/venn3"/>
    <dgm:cxn modelId="{A03BDC81-57AC-41A8-962E-0324DD04AA3A}" type="presParOf" srcId="{6DE78713-FEA5-4FA5-912A-31D81DE17C91}" destId="{92596F86-05B7-48B1-BA1B-6B8B44E70D8F}" srcOrd="3" destOrd="0" presId="urn:microsoft.com/office/officeart/2005/8/layout/venn3"/>
    <dgm:cxn modelId="{AB0F4BA1-D859-4D7E-9E84-50EB4703EF17}" type="presParOf" srcId="{6DE78713-FEA5-4FA5-912A-31D81DE17C91}" destId="{9AF9A561-1ECC-4BA3-8805-4E3301E3A5B9}"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13C30-D957-467B-BEE7-4B94A8E2B3BB}"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en-GB"/>
        </a:p>
      </dgm:t>
    </dgm:pt>
    <dgm:pt modelId="{F042B70E-B15C-4BC6-9E64-1EB7776C6FF2}">
      <dgm:prSet phldrT="[Text]"/>
      <dgm:spPr/>
      <dgm:t>
        <a:bodyPr/>
        <a:lstStyle/>
        <a:p>
          <a:r>
            <a:rPr lang="en-GB" dirty="0" smtClean="0"/>
            <a:t>One Agreement for up to three years</a:t>
          </a:r>
          <a:endParaRPr lang="en-GB" dirty="0"/>
        </a:p>
      </dgm:t>
    </dgm:pt>
    <dgm:pt modelId="{C332076D-8F9A-4855-A4C9-0EDD9DAB4331}" type="parTrans" cxnId="{BF2BB624-1D07-4021-9676-7B6B8AC2F7DC}">
      <dgm:prSet/>
      <dgm:spPr/>
      <dgm:t>
        <a:bodyPr/>
        <a:lstStyle/>
        <a:p>
          <a:endParaRPr lang="en-GB"/>
        </a:p>
      </dgm:t>
    </dgm:pt>
    <dgm:pt modelId="{33A72B5E-9A3F-4736-A408-C9D7DE701EE7}" type="sibTrans" cxnId="{BF2BB624-1D07-4021-9676-7B6B8AC2F7DC}">
      <dgm:prSet/>
      <dgm:spPr/>
      <dgm:t>
        <a:bodyPr/>
        <a:lstStyle/>
        <a:p>
          <a:endParaRPr lang="en-GB"/>
        </a:p>
      </dgm:t>
    </dgm:pt>
    <dgm:pt modelId="{52A56EC5-E06B-4C67-9013-3B48A1728003}">
      <dgm:prSet phldrT="[Text]"/>
      <dgm:spPr/>
      <dgm:t>
        <a:bodyPr/>
        <a:lstStyle/>
        <a:p>
          <a:r>
            <a:rPr lang="en-GB" dirty="0" smtClean="0"/>
            <a:t>9 Service Level Agreements</a:t>
          </a:r>
          <a:endParaRPr lang="en-GB" dirty="0"/>
        </a:p>
      </dgm:t>
    </dgm:pt>
    <dgm:pt modelId="{6DDFB212-3E62-42F2-B061-759410B3498B}" type="parTrans" cxnId="{9ED39582-753B-4BB1-A6C9-1C3162326DF7}">
      <dgm:prSet/>
      <dgm:spPr/>
      <dgm:t>
        <a:bodyPr/>
        <a:lstStyle/>
        <a:p>
          <a:endParaRPr lang="en-GB"/>
        </a:p>
      </dgm:t>
    </dgm:pt>
    <dgm:pt modelId="{503795C7-0F42-4063-828C-1EAE059AD064}" type="sibTrans" cxnId="{9ED39582-753B-4BB1-A6C9-1C3162326DF7}">
      <dgm:prSet/>
      <dgm:spPr/>
      <dgm:t>
        <a:bodyPr/>
        <a:lstStyle/>
        <a:p>
          <a:endParaRPr lang="en-GB"/>
        </a:p>
      </dgm:t>
    </dgm:pt>
    <dgm:pt modelId="{F282342F-79E8-4E30-BCE8-21A7A347E15A}">
      <dgm:prSet phldrT="[Text]"/>
      <dgm:spPr/>
      <dgm:t>
        <a:bodyPr/>
        <a:lstStyle/>
        <a:p>
          <a:r>
            <a:rPr lang="en-GB" dirty="0" smtClean="0"/>
            <a:t>A wide range of support services</a:t>
          </a:r>
          <a:endParaRPr lang="en-GB" dirty="0"/>
        </a:p>
      </dgm:t>
    </dgm:pt>
    <dgm:pt modelId="{B77CD358-75E8-4DD3-BCAE-CC5DFF87A4FF}" type="parTrans" cxnId="{67D54B83-AA7B-408E-99C2-11549E458CEC}">
      <dgm:prSet/>
      <dgm:spPr/>
      <dgm:t>
        <a:bodyPr/>
        <a:lstStyle/>
        <a:p>
          <a:endParaRPr lang="en-GB"/>
        </a:p>
      </dgm:t>
    </dgm:pt>
    <dgm:pt modelId="{D0B73663-0B12-443F-B056-7FBA496318B5}" type="sibTrans" cxnId="{67D54B83-AA7B-408E-99C2-11549E458CEC}">
      <dgm:prSet/>
      <dgm:spPr/>
      <dgm:t>
        <a:bodyPr/>
        <a:lstStyle/>
        <a:p>
          <a:endParaRPr lang="en-GB"/>
        </a:p>
      </dgm:t>
    </dgm:pt>
    <dgm:pt modelId="{9589E5D9-F366-4E6E-AB99-7108D384466B}">
      <dgm:prSet phldrT="[Text]"/>
      <dgm:spPr/>
      <dgm:t>
        <a:bodyPr/>
        <a:lstStyle/>
        <a:p>
          <a:r>
            <a:rPr lang="en-GB" dirty="0" smtClean="0"/>
            <a:t>1 Year Agreements</a:t>
          </a:r>
          <a:endParaRPr lang="en-GB" dirty="0"/>
        </a:p>
      </dgm:t>
    </dgm:pt>
    <dgm:pt modelId="{74C2880C-D77D-4F58-8F1C-BBECEAD2F201}" type="parTrans" cxnId="{D41CCE14-544D-46CF-B70D-83B6197567C5}">
      <dgm:prSet/>
      <dgm:spPr/>
      <dgm:t>
        <a:bodyPr/>
        <a:lstStyle/>
        <a:p>
          <a:endParaRPr lang="en-GB"/>
        </a:p>
      </dgm:t>
    </dgm:pt>
    <dgm:pt modelId="{3F71FB49-0098-47C1-8400-EF2FD4738EF4}" type="sibTrans" cxnId="{D41CCE14-544D-46CF-B70D-83B6197567C5}">
      <dgm:prSet/>
      <dgm:spPr/>
      <dgm:t>
        <a:bodyPr/>
        <a:lstStyle/>
        <a:p>
          <a:endParaRPr lang="en-GB"/>
        </a:p>
      </dgm:t>
    </dgm:pt>
    <dgm:pt modelId="{9BF5857F-0FF4-4111-A760-2FB6B4E0910B}" type="pres">
      <dgm:prSet presAssocID="{68E13C30-D957-467B-BEE7-4B94A8E2B3BB}" presName="Name0" presStyleCnt="0">
        <dgm:presLayoutVars>
          <dgm:chMax val="7"/>
          <dgm:dir val="rev"/>
          <dgm:animOne val="branch"/>
        </dgm:presLayoutVars>
      </dgm:prSet>
      <dgm:spPr/>
      <dgm:t>
        <a:bodyPr/>
        <a:lstStyle/>
        <a:p>
          <a:endParaRPr lang="en-GB"/>
        </a:p>
      </dgm:t>
    </dgm:pt>
    <dgm:pt modelId="{183034B2-39B6-4665-A4D3-8C6757F4F0F4}" type="pres">
      <dgm:prSet presAssocID="{F042B70E-B15C-4BC6-9E64-1EB7776C6FF2}" presName="parTx1" presStyleLbl="node1" presStyleIdx="0" presStyleCnt="1"/>
      <dgm:spPr/>
      <dgm:t>
        <a:bodyPr/>
        <a:lstStyle/>
        <a:p>
          <a:endParaRPr lang="en-GB"/>
        </a:p>
      </dgm:t>
    </dgm:pt>
    <dgm:pt modelId="{B31B9ADC-038C-4680-9616-08AC6F2E2A7B}" type="pres">
      <dgm:prSet presAssocID="{F042B70E-B15C-4BC6-9E64-1EB7776C6FF2}" presName="spPre1" presStyleCnt="0"/>
      <dgm:spPr/>
    </dgm:pt>
    <dgm:pt modelId="{478EC2AC-D288-42A9-B240-275F9BAC2E4C}" type="pres">
      <dgm:prSet presAssocID="{F042B70E-B15C-4BC6-9E64-1EB7776C6FF2}" presName="chLin1" presStyleCnt="0"/>
      <dgm:spPr/>
    </dgm:pt>
    <dgm:pt modelId="{B8B48220-BB73-4468-9E3F-D80264C58D25}" type="pres">
      <dgm:prSet presAssocID="{6DDFB212-3E62-42F2-B061-759410B3498B}" presName="Name11" presStyleLbl="parChTrans1D1" presStyleIdx="0" presStyleCnt="6"/>
      <dgm:spPr/>
    </dgm:pt>
    <dgm:pt modelId="{31F8B9C4-AB58-4990-ADF8-BC0779E94CEB}" type="pres">
      <dgm:prSet presAssocID="{52A56EC5-E06B-4C67-9013-3B48A1728003}" presName="txAndLines1" presStyleCnt="0"/>
      <dgm:spPr/>
    </dgm:pt>
    <dgm:pt modelId="{609EAE5B-95D3-42B3-8760-746086DC0719}" type="pres">
      <dgm:prSet presAssocID="{52A56EC5-E06B-4C67-9013-3B48A1728003}" presName="anchor1" presStyleCnt="0"/>
      <dgm:spPr/>
    </dgm:pt>
    <dgm:pt modelId="{863B3DA1-CBB5-4305-B772-B877A192947D}" type="pres">
      <dgm:prSet presAssocID="{52A56EC5-E06B-4C67-9013-3B48A1728003}" presName="backup1" presStyleCnt="0"/>
      <dgm:spPr/>
    </dgm:pt>
    <dgm:pt modelId="{8DD37297-9F54-45A7-899F-9AB617276C63}" type="pres">
      <dgm:prSet presAssocID="{52A56EC5-E06B-4C67-9013-3B48A1728003}" presName="preLine1" presStyleLbl="parChTrans1D1" presStyleIdx="1" presStyleCnt="6"/>
      <dgm:spPr/>
    </dgm:pt>
    <dgm:pt modelId="{73963EC9-D3D3-4C82-B9CC-023636E96AFE}" type="pres">
      <dgm:prSet presAssocID="{52A56EC5-E06B-4C67-9013-3B48A1728003}" presName="desTx1" presStyleLbl="revTx" presStyleIdx="0" presStyleCnt="0">
        <dgm:presLayoutVars>
          <dgm:bulletEnabled val="1"/>
        </dgm:presLayoutVars>
      </dgm:prSet>
      <dgm:spPr/>
      <dgm:t>
        <a:bodyPr/>
        <a:lstStyle/>
        <a:p>
          <a:endParaRPr lang="en-GB"/>
        </a:p>
      </dgm:t>
    </dgm:pt>
    <dgm:pt modelId="{1AE6E9EE-1589-4E1D-8D20-C75EB966A1F6}" type="pres">
      <dgm:prSet presAssocID="{B77CD358-75E8-4DD3-BCAE-CC5DFF87A4FF}" presName="Name11" presStyleLbl="parChTrans1D1" presStyleIdx="2" presStyleCnt="6"/>
      <dgm:spPr/>
    </dgm:pt>
    <dgm:pt modelId="{A1C425F6-83CA-4163-B04B-449EA07BD862}" type="pres">
      <dgm:prSet presAssocID="{F282342F-79E8-4E30-BCE8-21A7A347E15A}" presName="txAndLines1" presStyleCnt="0"/>
      <dgm:spPr/>
    </dgm:pt>
    <dgm:pt modelId="{A03CB297-DCCC-4B24-9539-83D5CBFBE210}" type="pres">
      <dgm:prSet presAssocID="{F282342F-79E8-4E30-BCE8-21A7A347E15A}" presName="anchor1" presStyleCnt="0"/>
      <dgm:spPr/>
    </dgm:pt>
    <dgm:pt modelId="{C8AE2F38-6EE4-4C07-A700-18859EF1B863}" type="pres">
      <dgm:prSet presAssocID="{F282342F-79E8-4E30-BCE8-21A7A347E15A}" presName="backup1" presStyleCnt="0"/>
      <dgm:spPr/>
    </dgm:pt>
    <dgm:pt modelId="{4FE35D9D-37FA-426B-9164-187C4C2AA13A}" type="pres">
      <dgm:prSet presAssocID="{F282342F-79E8-4E30-BCE8-21A7A347E15A}" presName="preLine1" presStyleLbl="parChTrans1D1" presStyleIdx="3" presStyleCnt="6"/>
      <dgm:spPr/>
    </dgm:pt>
    <dgm:pt modelId="{570464E4-90BA-4288-90CD-19755879CA1B}" type="pres">
      <dgm:prSet presAssocID="{F282342F-79E8-4E30-BCE8-21A7A347E15A}" presName="desTx1" presStyleLbl="revTx" presStyleIdx="0" presStyleCnt="0">
        <dgm:presLayoutVars>
          <dgm:bulletEnabled val="1"/>
        </dgm:presLayoutVars>
      </dgm:prSet>
      <dgm:spPr/>
      <dgm:t>
        <a:bodyPr/>
        <a:lstStyle/>
        <a:p>
          <a:endParaRPr lang="en-GB"/>
        </a:p>
      </dgm:t>
    </dgm:pt>
    <dgm:pt modelId="{591EC445-0A44-4C45-B683-ECA6C36E4980}" type="pres">
      <dgm:prSet presAssocID="{74C2880C-D77D-4F58-8F1C-BBECEAD2F201}" presName="Name11" presStyleLbl="parChTrans1D1" presStyleIdx="4" presStyleCnt="6"/>
      <dgm:spPr/>
    </dgm:pt>
    <dgm:pt modelId="{D19D2576-257D-453E-9157-A1AF8C992655}" type="pres">
      <dgm:prSet presAssocID="{9589E5D9-F366-4E6E-AB99-7108D384466B}" presName="txAndLines1" presStyleCnt="0"/>
      <dgm:spPr/>
    </dgm:pt>
    <dgm:pt modelId="{9C003989-C27D-4922-93F1-76D47C7EFCD3}" type="pres">
      <dgm:prSet presAssocID="{9589E5D9-F366-4E6E-AB99-7108D384466B}" presName="anchor1" presStyleCnt="0"/>
      <dgm:spPr/>
    </dgm:pt>
    <dgm:pt modelId="{B496FDDD-DA7B-488C-A724-F5D09AF4509E}" type="pres">
      <dgm:prSet presAssocID="{9589E5D9-F366-4E6E-AB99-7108D384466B}" presName="backup1" presStyleCnt="0"/>
      <dgm:spPr/>
    </dgm:pt>
    <dgm:pt modelId="{244D0B12-95C9-4664-B0AD-2C6FFA723CED}" type="pres">
      <dgm:prSet presAssocID="{9589E5D9-F366-4E6E-AB99-7108D384466B}" presName="preLine1" presStyleLbl="parChTrans1D1" presStyleIdx="5" presStyleCnt="6"/>
      <dgm:spPr/>
    </dgm:pt>
    <dgm:pt modelId="{008BD55F-89EC-4C38-A049-6ADFF1627FD4}" type="pres">
      <dgm:prSet presAssocID="{9589E5D9-F366-4E6E-AB99-7108D384466B}" presName="desTx1" presStyleLbl="revTx" presStyleIdx="0" presStyleCnt="0">
        <dgm:presLayoutVars>
          <dgm:bulletEnabled val="1"/>
        </dgm:presLayoutVars>
      </dgm:prSet>
      <dgm:spPr/>
      <dgm:t>
        <a:bodyPr/>
        <a:lstStyle/>
        <a:p>
          <a:endParaRPr lang="en-GB"/>
        </a:p>
      </dgm:t>
    </dgm:pt>
  </dgm:ptLst>
  <dgm:cxnLst>
    <dgm:cxn modelId="{0BE29579-FA9E-485D-8D60-60709813B3F3}" type="presOf" srcId="{9589E5D9-F366-4E6E-AB99-7108D384466B}" destId="{008BD55F-89EC-4C38-A049-6ADFF1627FD4}" srcOrd="0" destOrd="0" presId="urn:microsoft.com/office/officeart/2009/3/layout/SubStepProcess"/>
    <dgm:cxn modelId="{4B004CC3-AC6E-4542-B911-C9FF2B08EF49}" type="presOf" srcId="{F282342F-79E8-4E30-BCE8-21A7A347E15A}" destId="{570464E4-90BA-4288-90CD-19755879CA1B}" srcOrd="0" destOrd="0" presId="urn:microsoft.com/office/officeart/2009/3/layout/SubStepProcess"/>
    <dgm:cxn modelId="{8F3615DC-BDA3-4B69-B1FE-DB93FC357A1D}" type="presOf" srcId="{68E13C30-D957-467B-BEE7-4B94A8E2B3BB}" destId="{9BF5857F-0FF4-4111-A760-2FB6B4E0910B}" srcOrd="0" destOrd="0" presId="urn:microsoft.com/office/officeart/2009/3/layout/SubStepProcess"/>
    <dgm:cxn modelId="{D41CCE14-544D-46CF-B70D-83B6197567C5}" srcId="{F042B70E-B15C-4BC6-9E64-1EB7776C6FF2}" destId="{9589E5D9-F366-4E6E-AB99-7108D384466B}" srcOrd="2" destOrd="0" parTransId="{74C2880C-D77D-4F58-8F1C-BBECEAD2F201}" sibTransId="{3F71FB49-0098-47C1-8400-EF2FD4738EF4}"/>
    <dgm:cxn modelId="{BF2BB624-1D07-4021-9676-7B6B8AC2F7DC}" srcId="{68E13C30-D957-467B-BEE7-4B94A8E2B3BB}" destId="{F042B70E-B15C-4BC6-9E64-1EB7776C6FF2}" srcOrd="0" destOrd="0" parTransId="{C332076D-8F9A-4855-A4C9-0EDD9DAB4331}" sibTransId="{33A72B5E-9A3F-4736-A408-C9D7DE701EE7}"/>
    <dgm:cxn modelId="{9ED39582-753B-4BB1-A6C9-1C3162326DF7}" srcId="{F042B70E-B15C-4BC6-9E64-1EB7776C6FF2}" destId="{52A56EC5-E06B-4C67-9013-3B48A1728003}" srcOrd="0" destOrd="0" parTransId="{6DDFB212-3E62-42F2-B061-759410B3498B}" sibTransId="{503795C7-0F42-4063-828C-1EAE059AD064}"/>
    <dgm:cxn modelId="{67D54B83-AA7B-408E-99C2-11549E458CEC}" srcId="{F042B70E-B15C-4BC6-9E64-1EB7776C6FF2}" destId="{F282342F-79E8-4E30-BCE8-21A7A347E15A}" srcOrd="1" destOrd="0" parTransId="{B77CD358-75E8-4DD3-BCAE-CC5DFF87A4FF}" sibTransId="{D0B73663-0B12-443F-B056-7FBA496318B5}"/>
    <dgm:cxn modelId="{A9A8FF21-D5FE-4D7C-B7D2-182786E2B6C2}" type="presOf" srcId="{F042B70E-B15C-4BC6-9E64-1EB7776C6FF2}" destId="{183034B2-39B6-4665-A4D3-8C6757F4F0F4}" srcOrd="0" destOrd="0" presId="urn:microsoft.com/office/officeart/2009/3/layout/SubStepProcess"/>
    <dgm:cxn modelId="{FD293856-049B-4263-A1E0-1A80DB77FAB0}" type="presOf" srcId="{52A56EC5-E06B-4C67-9013-3B48A1728003}" destId="{73963EC9-D3D3-4C82-B9CC-023636E96AFE}" srcOrd="0" destOrd="0" presId="urn:microsoft.com/office/officeart/2009/3/layout/SubStepProcess"/>
    <dgm:cxn modelId="{AC9F93AE-5C5D-42A4-9EB2-61788EE5ABE1}" type="presParOf" srcId="{9BF5857F-0FF4-4111-A760-2FB6B4E0910B}" destId="{183034B2-39B6-4665-A4D3-8C6757F4F0F4}" srcOrd="0" destOrd="0" presId="urn:microsoft.com/office/officeart/2009/3/layout/SubStepProcess"/>
    <dgm:cxn modelId="{F2481C20-75B3-4894-8DB2-1D85E1F6690A}" type="presParOf" srcId="{9BF5857F-0FF4-4111-A760-2FB6B4E0910B}" destId="{B31B9ADC-038C-4680-9616-08AC6F2E2A7B}" srcOrd="1" destOrd="0" presId="urn:microsoft.com/office/officeart/2009/3/layout/SubStepProcess"/>
    <dgm:cxn modelId="{28769D2C-B991-4C96-B672-CF0DBEDCBC64}" type="presParOf" srcId="{9BF5857F-0FF4-4111-A760-2FB6B4E0910B}" destId="{478EC2AC-D288-42A9-B240-275F9BAC2E4C}" srcOrd="2" destOrd="0" presId="urn:microsoft.com/office/officeart/2009/3/layout/SubStepProcess"/>
    <dgm:cxn modelId="{132216BB-745D-4CDC-AC2B-BBBF722743DF}" type="presParOf" srcId="{478EC2AC-D288-42A9-B240-275F9BAC2E4C}" destId="{B8B48220-BB73-4468-9E3F-D80264C58D25}" srcOrd="0" destOrd="0" presId="urn:microsoft.com/office/officeart/2009/3/layout/SubStepProcess"/>
    <dgm:cxn modelId="{23AE6C42-89CB-4CF8-9D9C-6013FCEDBA29}" type="presParOf" srcId="{478EC2AC-D288-42A9-B240-275F9BAC2E4C}" destId="{31F8B9C4-AB58-4990-ADF8-BC0779E94CEB}" srcOrd="1" destOrd="0" presId="urn:microsoft.com/office/officeart/2009/3/layout/SubStepProcess"/>
    <dgm:cxn modelId="{BD68508E-D147-45D3-8A59-511F73543FEF}" type="presParOf" srcId="{31F8B9C4-AB58-4990-ADF8-BC0779E94CEB}" destId="{609EAE5B-95D3-42B3-8760-746086DC0719}" srcOrd="0" destOrd="0" presId="urn:microsoft.com/office/officeart/2009/3/layout/SubStepProcess"/>
    <dgm:cxn modelId="{97A74D70-4213-4DE9-B223-64E2FDB9B618}" type="presParOf" srcId="{31F8B9C4-AB58-4990-ADF8-BC0779E94CEB}" destId="{863B3DA1-CBB5-4305-B772-B877A192947D}" srcOrd="1" destOrd="0" presId="urn:microsoft.com/office/officeart/2009/3/layout/SubStepProcess"/>
    <dgm:cxn modelId="{767971E6-338B-4594-B41F-62F6E003EFD6}" type="presParOf" srcId="{31F8B9C4-AB58-4990-ADF8-BC0779E94CEB}" destId="{8DD37297-9F54-45A7-899F-9AB617276C63}" srcOrd="2" destOrd="0" presId="urn:microsoft.com/office/officeart/2009/3/layout/SubStepProcess"/>
    <dgm:cxn modelId="{3D008E30-8FD5-4706-8F99-7EC474F54D79}" type="presParOf" srcId="{31F8B9C4-AB58-4990-ADF8-BC0779E94CEB}" destId="{73963EC9-D3D3-4C82-B9CC-023636E96AFE}" srcOrd="3" destOrd="0" presId="urn:microsoft.com/office/officeart/2009/3/layout/SubStepProcess"/>
    <dgm:cxn modelId="{FA05F735-9E2F-4E75-93FF-3F85D4DC5A81}" type="presParOf" srcId="{478EC2AC-D288-42A9-B240-275F9BAC2E4C}" destId="{1AE6E9EE-1589-4E1D-8D20-C75EB966A1F6}" srcOrd="2" destOrd="0" presId="urn:microsoft.com/office/officeart/2009/3/layout/SubStepProcess"/>
    <dgm:cxn modelId="{908B9F86-FBF7-4F5E-9AE9-0E4DD14CA5BF}" type="presParOf" srcId="{478EC2AC-D288-42A9-B240-275F9BAC2E4C}" destId="{A1C425F6-83CA-4163-B04B-449EA07BD862}" srcOrd="3" destOrd="0" presId="urn:microsoft.com/office/officeart/2009/3/layout/SubStepProcess"/>
    <dgm:cxn modelId="{2A0D6F2D-BCED-46AD-A0D7-D6211EAAD3FB}" type="presParOf" srcId="{A1C425F6-83CA-4163-B04B-449EA07BD862}" destId="{A03CB297-DCCC-4B24-9539-83D5CBFBE210}" srcOrd="0" destOrd="0" presId="urn:microsoft.com/office/officeart/2009/3/layout/SubStepProcess"/>
    <dgm:cxn modelId="{5F431FEB-AAD6-4FAD-9A0C-A8648D8C7A19}" type="presParOf" srcId="{A1C425F6-83CA-4163-B04B-449EA07BD862}" destId="{C8AE2F38-6EE4-4C07-A700-18859EF1B863}" srcOrd="1" destOrd="0" presId="urn:microsoft.com/office/officeart/2009/3/layout/SubStepProcess"/>
    <dgm:cxn modelId="{F4A4A93F-CB81-420B-8492-DDE773F6CBA4}" type="presParOf" srcId="{A1C425F6-83CA-4163-B04B-449EA07BD862}" destId="{4FE35D9D-37FA-426B-9164-187C4C2AA13A}" srcOrd="2" destOrd="0" presId="urn:microsoft.com/office/officeart/2009/3/layout/SubStepProcess"/>
    <dgm:cxn modelId="{625F0BBF-2C9F-4AB0-BC12-A20FE88751A1}" type="presParOf" srcId="{A1C425F6-83CA-4163-B04B-449EA07BD862}" destId="{570464E4-90BA-4288-90CD-19755879CA1B}" srcOrd="3" destOrd="0" presId="urn:microsoft.com/office/officeart/2009/3/layout/SubStepProcess"/>
    <dgm:cxn modelId="{DC69F260-28CD-42DE-A30C-9C9F7B3708E5}" type="presParOf" srcId="{478EC2AC-D288-42A9-B240-275F9BAC2E4C}" destId="{591EC445-0A44-4C45-B683-ECA6C36E4980}" srcOrd="4" destOrd="0" presId="urn:microsoft.com/office/officeart/2009/3/layout/SubStepProcess"/>
    <dgm:cxn modelId="{0F5253A0-4115-41B8-BB35-47A308691924}" type="presParOf" srcId="{478EC2AC-D288-42A9-B240-275F9BAC2E4C}" destId="{D19D2576-257D-453E-9157-A1AF8C992655}" srcOrd="5" destOrd="0" presId="urn:microsoft.com/office/officeart/2009/3/layout/SubStepProcess"/>
    <dgm:cxn modelId="{57BF7084-3B2F-4F6D-B2A0-82489A957310}" type="presParOf" srcId="{D19D2576-257D-453E-9157-A1AF8C992655}" destId="{9C003989-C27D-4922-93F1-76D47C7EFCD3}" srcOrd="0" destOrd="0" presId="urn:microsoft.com/office/officeart/2009/3/layout/SubStepProcess"/>
    <dgm:cxn modelId="{B00111F2-0B06-426B-8AF0-2C312B32205B}" type="presParOf" srcId="{D19D2576-257D-453E-9157-A1AF8C992655}" destId="{B496FDDD-DA7B-488C-A724-F5D09AF4509E}" srcOrd="1" destOrd="0" presId="urn:microsoft.com/office/officeart/2009/3/layout/SubStepProcess"/>
    <dgm:cxn modelId="{628DEA6F-805F-43A4-82B8-FD9A3F7BC7E0}" type="presParOf" srcId="{D19D2576-257D-453E-9157-A1AF8C992655}" destId="{244D0B12-95C9-4664-B0AD-2C6FFA723CED}" srcOrd="2" destOrd="0" presId="urn:microsoft.com/office/officeart/2009/3/layout/SubStepProcess"/>
    <dgm:cxn modelId="{760C2680-4583-4BF3-BFA5-0A30E6F1B3E7}" type="presParOf" srcId="{D19D2576-257D-453E-9157-A1AF8C992655}" destId="{008BD55F-89EC-4C38-A049-6ADFF1627FD4}"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1E6C13-3C81-4EB8-A838-B6079AF94D6E}" type="doc">
      <dgm:prSet loTypeId="urn:microsoft.com/office/officeart/2005/8/layout/matrix1" loCatId="matrix" qsTypeId="urn:microsoft.com/office/officeart/2005/8/quickstyle/simple1" qsCatId="simple" csTypeId="urn:microsoft.com/office/officeart/2005/8/colors/accent3_1" csCatId="accent3" phldr="1"/>
      <dgm:spPr/>
      <dgm:t>
        <a:bodyPr/>
        <a:lstStyle/>
        <a:p>
          <a:endParaRPr lang="en-GB"/>
        </a:p>
      </dgm:t>
    </dgm:pt>
    <dgm:pt modelId="{0F121C81-57E8-4B4C-AB7C-8B590957710B}">
      <dgm:prSet phldrT="[Text]" custT="1"/>
      <dgm:spPr>
        <a:solidFill>
          <a:schemeClr val="bg2"/>
        </a:solidFill>
      </dgm:spPr>
      <dgm:t>
        <a:bodyPr/>
        <a:lstStyle/>
        <a:p>
          <a:r>
            <a:rPr lang="en-GB" sz="3200" b="1" dirty="0" smtClean="0">
              <a:solidFill>
                <a:schemeClr val="tx2"/>
              </a:solidFill>
            </a:rPr>
            <a:t>Key</a:t>
          </a:r>
        </a:p>
        <a:p>
          <a:r>
            <a:rPr lang="en-GB" sz="3200" b="1" dirty="0" smtClean="0">
              <a:solidFill>
                <a:schemeClr val="tx2"/>
              </a:solidFill>
            </a:rPr>
            <a:t>Outcomes</a:t>
          </a:r>
          <a:endParaRPr lang="en-GB" sz="3200" b="1" dirty="0">
            <a:solidFill>
              <a:schemeClr val="tx2"/>
            </a:solidFill>
          </a:endParaRPr>
        </a:p>
      </dgm:t>
    </dgm:pt>
    <dgm:pt modelId="{69F7156F-89FE-4447-99B2-4123A641F4F2}" type="parTrans" cxnId="{9BF9DA46-9BBC-4794-A7AF-E9E1F2C3D5AA}">
      <dgm:prSet/>
      <dgm:spPr/>
      <dgm:t>
        <a:bodyPr/>
        <a:lstStyle/>
        <a:p>
          <a:endParaRPr lang="en-GB"/>
        </a:p>
      </dgm:t>
    </dgm:pt>
    <dgm:pt modelId="{6A23532B-53A5-4921-94BD-1E0EB91ADCB1}" type="sibTrans" cxnId="{9BF9DA46-9BBC-4794-A7AF-E9E1F2C3D5AA}">
      <dgm:prSet/>
      <dgm:spPr/>
      <dgm:t>
        <a:bodyPr/>
        <a:lstStyle/>
        <a:p>
          <a:endParaRPr lang="en-GB"/>
        </a:p>
      </dgm:t>
    </dgm:pt>
    <dgm:pt modelId="{5CB6DC08-8331-46DD-9A65-2A934666E2D2}">
      <dgm:prSet phldrT="[Text]" custT="1"/>
      <dgm:spPr/>
      <dgm:t>
        <a:bodyPr/>
        <a:lstStyle/>
        <a:p>
          <a:r>
            <a:rPr lang="en-GB" sz="2000" dirty="0" smtClean="0"/>
            <a:t>To develop and maintain a strong, innovative, well networked and sustainable VCS in Cambridgeshire. A sector which facilitates social action that contributes to vibrant and resilient communities </a:t>
          </a:r>
          <a:endParaRPr lang="en-GB" sz="2000" dirty="0"/>
        </a:p>
      </dgm:t>
    </dgm:pt>
    <dgm:pt modelId="{1D53A8A8-F6AC-43CE-BA6D-A4F31D435A3D}" type="parTrans" cxnId="{A6D460A2-25DF-4AFE-9182-1C42E03705CF}">
      <dgm:prSet/>
      <dgm:spPr/>
      <dgm:t>
        <a:bodyPr/>
        <a:lstStyle/>
        <a:p>
          <a:endParaRPr lang="en-GB"/>
        </a:p>
      </dgm:t>
    </dgm:pt>
    <dgm:pt modelId="{D02313A5-DAFC-4260-9723-D1897A6B92DC}" type="sibTrans" cxnId="{A6D460A2-25DF-4AFE-9182-1C42E03705CF}">
      <dgm:prSet/>
      <dgm:spPr/>
      <dgm:t>
        <a:bodyPr/>
        <a:lstStyle/>
        <a:p>
          <a:endParaRPr lang="en-GB"/>
        </a:p>
      </dgm:t>
    </dgm:pt>
    <dgm:pt modelId="{D8841B1B-584E-4ED1-A11B-EAEEE5A38C4C}">
      <dgm:prSet phldrT="[Text]" custT="1"/>
      <dgm:spPr/>
      <dgm:t>
        <a:bodyPr/>
        <a:lstStyle/>
        <a:p>
          <a:r>
            <a:rPr lang="en-GB" sz="2000" dirty="0" smtClean="0"/>
            <a:t>To enable the VCS to effectively support Cambridgeshire’s communities to remain well and to live independently, in line with the Council’s Transforming Lives model and the Think Family approach, and the Community Resilience strategy: Stronger Together</a:t>
          </a:r>
          <a:endParaRPr lang="en-GB" sz="2000" dirty="0"/>
        </a:p>
      </dgm:t>
    </dgm:pt>
    <dgm:pt modelId="{A837B45C-3B41-4CED-AED7-08DAABE06425}" type="parTrans" cxnId="{46691F5C-1E21-4EF1-B75D-A2BCDE9A601B}">
      <dgm:prSet/>
      <dgm:spPr/>
      <dgm:t>
        <a:bodyPr/>
        <a:lstStyle/>
        <a:p>
          <a:endParaRPr lang="en-GB"/>
        </a:p>
      </dgm:t>
    </dgm:pt>
    <dgm:pt modelId="{6B982993-8DEA-4062-9473-1BC7D0D3041D}" type="sibTrans" cxnId="{46691F5C-1E21-4EF1-B75D-A2BCDE9A601B}">
      <dgm:prSet/>
      <dgm:spPr/>
      <dgm:t>
        <a:bodyPr/>
        <a:lstStyle/>
        <a:p>
          <a:endParaRPr lang="en-GB"/>
        </a:p>
      </dgm:t>
    </dgm:pt>
    <dgm:pt modelId="{E7C4ED75-8FF5-4D5C-9430-A85DFE4BBAD1}">
      <dgm:prSet phldrT="[Text]"/>
      <dgm:spPr/>
      <dgm:t>
        <a:bodyPr/>
        <a:lstStyle/>
        <a:p>
          <a:r>
            <a:rPr lang="en-GB" dirty="0" smtClean="0"/>
            <a:t>To enable Cambridgeshire’s VCS to make a positive contribution to the county’s economic prosperity, the environment and the overall health and wellbeing of its communities</a:t>
          </a:r>
          <a:endParaRPr lang="en-GB" dirty="0"/>
        </a:p>
      </dgm:t>
    </dgm:pt>
    <dgm:pt modelId="{DB22BB10-E2DA-4D86-858B-05D6C6BED553}" type="parTrans" cxnId="{4E014065-9217-4B76-8CFF-2FB6ED797227}">
      <dgm:prSet/>
      <dgm:spPr/>
      <dgm:t>
        <a:bodyPr/>
        <a:lstStyle/>
        <a:p>
          <a:endParaRPr lang="en-GB"/>
        </a:p>
      </dgm:t>
    </dgm:pt>
    <dgm:pt modelId="{905F5EAE-8AC5-4A52-B93E-F26472A7649C}" type="sibTrans" cxnId="{4E014065-9217-4B76-8CFF-2FB6ED797227}">
      <dgm:prSet/>
      <dgm:spPr/>
      <dgm:t>
        <a:bodyPr/>
        <a:lstStyle/>
        <a:p>
          <a:endParaRPr lang="en-GB"/>
        </a:p>
      </dgm:t>
    </dgm:pt>
    <dgm:pt modelId="{3F9DC579-4533-4313-AC82-4C4380EDABCD}">
      <dgm:prSet phldrT="[Text]"/>
      <dgm:spPr/>
      <dgm:t>
        <a:bodyPr/>
        <a:lstStyle/>
        <a:p>
          <a:r>
            <a:rPr lang="en-GB" dirty="0" smtClean="0"/>
            <a:t>To facilitate a representative ‘voice’ for the sector with demonstrable mechanisms to deliver this including effective two-way communication between CCC</a:t>
          </a:r>
          <a:r>
            <a:rPr lang="en-GB" b="1" dirty="0" smtClean="0"/>
            <a:t>, </a:t>
          </a:r>
          <a:r>
            <a:rPr lang="en-GB" dirty="0" smtClean="0"/>
            <a:t>the infrastructure organisation(s) and the wider sector </a:t>
          </a:r>
          <a:endParaRPr lang="en-GB" dirty="0"/>
        </a:p>
      </dgm:t>
    </dgm:pt>
    <dgm:pt modelId="{E7B283A2-1E67-494F-AD54-1027EA0F6720}" type="parTrans" cxnId="{4828BC9F-9CF6-4C94-8E19-B9952AD20BC8}">
      <dgm:prSet/>
      <dgm:spPr/>
      <dgm:t>
        <a:bodyPr/>
        <a:lstStyle/>
        <a:p>
          <a:endParaRPr lang="en-GB"/>
        </a:p>
      </dgm:t>
    </dgm:pt>
    <dgm:pt modelId="{B1B62EB7-0DD2-4F39-A176-3425A5A42C6E}" type="sibTrans" cxnId="{4828BC9F-9CF6-4C94-8E19-B9952AD20BC8}">
      <dgm:prSet/>
      <dgm:spPr/>
      <dgm:t>
        <a:bodyPr/>
        <a:lstStyle/>
        <a:p>
          <a:endParaRPr lang="en-GB"/>
        </a:p>
      </dgm:t>
    </dgm:pt>
    <dgm:pt modelId="{7CD499C0-1AA8-4F98-AC18-2C0AAF2273B4}" type="pres">
      <dgm:prSet presAssocID="{141E6C13-3C81-4EB8-A838-B6079AF94D6E}" presName="diagram" presStyleCnt="0">
        <dgm:presLayoutVars>
          <dgm:chMax val="1"/>
          <dgm:dir/>
          <dgm:animLvl val="ctr"/>
          <dgm:resizeHandles val="exact"/>
        </dgm:presLayoutVars>
      </dgm:prSet>
      <dgm:spPr/>
      <dgm:t>
        <a:bodyPr/>
        <a:lstStyle/>
        <a:p>
          <a:endParaRPr lang="en-GB"/>
        </a:p>
      </dgm:t>
    </dgm:pt>
    <dgm:pt modelId="{12F80CC2-1AE8-4FD1-BB62-F464EDA80878}" type="pres">
      <dgm:prSet presAssocID="{141E6C13-3C81-4EB8-A838-B6079AF94D6E}" presName="matrix" presStyleCnt="0"/>
      <dgm:spPr/>
      <dgm:t>
        <a:bodyPr/>
        <a:lstStyle/>
        <a:p>
          <a:endParaRPr lang="en-GB"/>
        </a:p>
      </dgm:t>
    </dgm:pt>
    <dgm:pt modelId="{B3E9FB54-D9D9-44CC-8F93-49630D4CF17D}" type="pres">
      <dgm:prSet presAssocID="{141E6C13-3C81-4EB8-A838-B6079AF94D6E}" presName="tile1" presStyleLbl="node1" presStyleIdx="0" presStyleCnt="4"/>
      <dgm:spPr/>
      <dgm:t>
        <a:bodyPr/>
        <a:lstStyle/>
        <a:p>
          <a:endParaRPr lang="en-GB"/>
        </a:p>
      </dgm:t>
    </dgm:pt>
    <dgm:pt modelId="{92C33E29-BEC0-4F0B-A8E2-C8598C333E1C}" type="pres">
      <dgm:prSet presAssocID="{141E6C13-3C81-4EB8-A838-B6079AF94D6E}" presName="tile1text" presStyleLbl="node1" presStyleIdx="0" presStyleCnt="4">
        <dgm:presLayoutVars>
          <dgm:chMax val="0"/>
          <dgm:chPref val="0"/>
          <dgm:bulletEnabled val="1"/>
        </dgm:presLayoutVars>
      </dgm:prSet>
      <dgm:spPr/>
      <dgm:t>
        <a:bodyPr/>
        <a:lstStyle/>
        <a:p>
          <a:endParaRPr lang="en-GB"/>
        </a:p>
      </dgm:t>
    </dgm:pt>
    <dgm:pt modelId="{8B05AEE0-F1AC-4542-9689-9D71EC6ACB3E}" type="pres">
      <dgm:prSet presAssocID="{141E6C13-3C81-4EB8-A838-B6079AF94D6E}" presName="tile2" presStyleLbl="node1" presStyleIdx="1" presStyleCnt="4"/>
      <dgm:spPr/>
      <dgm:t>
        <a:bodyPr/>
        <a:lstStyle/>
        <a:p>
          <a:endParaRPr lang="en-GB"/>
        </a:p>
      </dgm:t>
    </dgm:pt>
    <dgm:pt modelId="{73D88100-B9F0-41E2-9C6E-15D18F8DC51F}" type="pres">
      <dgm:prSet presAssocID="{141E6C13-3C81-4EB8-A838-B6079AF94D6E}" presName="tile2text" presStyleLbl="node1" presStyleIdx="1" presStyleCnt="4">
        <dgm:presLayoutVars>
          <dgm:chMax val="0"/>
          <dgm:chPref val="0"/>
          <dgm:bulletEnabled val="1"/>
        </dgm:presLayoutVars>
      </dgm:prSet>
      <dgm:spPr/>
      <dgm:t>
        <a:bodyPr/>
        <a:lstStyle/>
        <a:p>
          <a:endParaRPr lang="en-GB"/>
        </a:p>
      </dgm:t>
    </dgm:pt>
    <dgm:pt modelId="{C94220F5-3846-4A1B-B995-3BE0D9AECF67}" type="pres">
      <dgm:prSet presAssocID="{141E6C13-3C81-4EB8-A838-B6079AF94D6E}" presName="tile3" presStyleLbl="node1" presStyleIdx="2" presStyleCnt="4"/>
      <dgm:spPr/>
      <dgm:t>
        <a:bodyPr/>
        <a:lstStyle/>
        <a:p>
          <a:endParaRPr lang="en-GB"/>
        </a:p>
      </dgm:t>
    </dgm:pt>
    <dgm:pt modelId="{DEA247B1-326A-4A53-A000-29B685CB135F}" type="pres">
      <dgm:prSet presAssocID="{141E6C13-3C81-4EB8-A838-B6079AF94D6E}" presName="tile3text" presStyleLbl="node1" presStyleIdx="2" presStyleCnt="4">
        <dgm:presLayoutVars>
          <dgm:chMax val="0"/>
          <dgm:chPref val="0"/>
          <dgm:bulletEnabled val="1"/>
        </dgm:presLayoutVars>
      </dgm:prSet>
      <dgm:spPr/>
      <dgm:t>
        <a:bodyPr/>
        <a:lstStyle/>
        <a:p>
          <a:endParaRPr lang="en-GB"/>
        </a:p>
      </dgm:t>
    </dgm:pt>
    <dgm:pt modelId="{D075BC5C-8F57-4784-B23F-9F2EA526C6DC}" type="pres">
      <dgm:prSet presAssocID="{141E6C13-3C81-4EB8-A838-B6079AF94D6E}" presName="tile4" presStyleLbl="node1" presStyleIdx="3" presStyleCnt="4"/>
      <dgm:spPr/>
      <dgm:t>
        <a:bodyPr/>
        <a:lstStyle/>
        <a:p>
          <a:endParaRPr lang="en-GB"/>
        </a:p>
      </dgm:t>
    </dgm:pt>
    <dgm:pt modelId="{5CBBE28A-1500-40CA-9B14-F9D5BF543B73}" type="pres">
      <dgm:prSet presAssocID="{141E6C13-3C81-4EB8-A838-B6079AF94D6E}" presName="tile4text" presStyleLbl="node1" presStyleIdx="3" presStyleCnt="4">
        <dgm:presLayoutVars>
          <dgm:chMax val="0"/>
          <dgm:chPref val="0"/>
          <dgm:bulletEnabled val="1"/>
        </dgm:presLayoutVars>
      </dgm:prSet>
      <dgm:spPr/>
      <dgm:t>
        <a:bodyPr/>
        <a:lstStyle/>
        <a:p>
          <a:endParaRPr lang="en-GB"/>
        </a:p>
      </dgm:t>
    </dgm:pt>
    <dgm:pt modelId="{37D644B1-CF06-44CA-B1BC-6F6E84B8E09B}" type="pres">
      <dgm:prSet presAssocID="{141E6C13-3C81-4EB8-A838-B6079AF94D6E}" presName="centerTile" presStyleLbl="fgShp" presStyleIdx="0" presStyleCnt="1">
        <dgm:presLayoutVars>
          <dgm:chMax val="0"/>
          <dgm:chPref val="0"/>
        </dgm:presLayoutVars>
      </dgm:prSet>
      <dgm:spPr/>
      <dgm:t>
        <a:bodyPr/>
        <a:lstStyle/>
        <a:p>
          <a:endParaRPr lang="en-GB"/>
        </a:p>
      </dgm:t>
    </dgm:pt>
  </dgm:ptLst>
  <dgm:cxnLst>
    <dgm:cxn modelId="{469790F4-081F-43F0-A169-A10FC8130F6D}" type="presOf" srcId="{E7C4ED75-8FF5-4D5C-9430-A85DFE4BBAD1}" destId="{C94220F5-3846-4A1B-B995-3BE0D9AECF67}" srcOrd="0" destOrd="0" presId="urn:microsoft.com/office/officeart/2005/8/layout/matrix1"/>
    <dgm:cxn modelId="{46691F5C-1E21-4EF1-B75D-A2BCDE9A601B}" srcId="{0F121C81-57E8-4B4C-AB7C-8B590957710B}" destId="{D8841B1B-584E-4ED1-A11B-EAEEE5A38C4C}" srcOrd="1" destOrd="0" parTransId="{A837B45C-3B41-4CED-AED7-08DAABE06425}" sibTransId="{6B982993-8DEA-4062-9473-1BC7D0D3041D}"/>
    <dgm:cxn modelId="{D352BBD0-62D7-44FA-8676-C43E9B90D8B5}" type="presOf" srcId="{3F9DC579-4533-4313-AC82-4C4380EDABCD}" destId="{D075BC5C-8F57-4784-B23F-9F2EA526C6DC}" srcOrd="0" destOrd="0" presId="urn:microsoft.com/office/officeart/2005/8/layout/matrix1"/>
    <dgm:cxn modelId="{86013813-F91E-438E-8A5F-F95EDC092921}" type="presOf" srcId="{0F121C81-57E8-4B4C-AB7C-8B590957710B}" destId="{37D644B1-CF06-44CA-B1BC-6F6E84B8E09B}" srcOrd="0" destOrd="0" presId="urn:microsoft.com/office/officeart/2005/8/layout/matrix1"/>
    <dgm:cxn modelId="{6FD6A640-4C17-489C-B7CC-43E469A261CF}" type="presOf" srcId="{D8841B1B-584E-4ED1-A11B-EAEEE5A38C4C}" destId="{73D88100-B9F0-41E2-9C6E-15D18F8DC51F}" srcOrd="1" destOrd="0" presId="urn:microsoft.com/office/officeart/2005/8/layout/matrix1"/>
    <dgm:cxn modelId="{01CD960D-F229-4C5F-B39E-7C11F1ED3C1E}" type="presOf" srcId="{5CB6DC08-8331-46DD-9A65-2A934666E2D2}" destId="{B3E9FB54-D9D9-44CC-8F93-49630D4CF17D}" srcOrd="0" destOrd="0" presId="urn:microsoft.com/office/officeart/2005/8/layout/matrix1"/>
    <dgm:cxn modelId="{3720F165-724D-4EB3-A104-0BD0A053C8A7}" type="presOf" srcId="{D8841B1B-584E-4ED1-A11B-EAEEE5A38C4C}" destId="{8B05AEE0-F1AC-4542-9689-9D71EC6ACB3E}" srcOrd="0" destOrd="0" presId="urn:microsoft.com/office/officeart/2005/8/layout/matrix1"/>
    <dgm:cxn modelId="{A6D460A2-25DF-4AFE-9182-1C42E03705CF}" srcId="{0F121C81-57E8-4B4C-AB7C-8B590957710B}" destId="{5CB6DC08-8331-46DD-9A65-2A934666E2D2}" srcOrd="0" destOrd="0" parTransId="{1D53A8A8-F6AC-43CE-BA6D-A4F31D435A3D}" sibTransId="{D02313A5-DAFC-4260-9723-D1897A6B92DC}"/>
    <dgm:cxn modelId="{EBEE8FEF-39DD-4D35-A43A-78B868757824}" type="presOf" srcId="{3F9DC579-4533-4313-AC82-4C4380EDABCD}" destId="{5CBBE28A-1500-40CA-9B14-F9D5BF543B73}" srcOrd="1" destOrd="0" presId="urn:microsoft.com/office/officeart/2005/8/layout/matrix1"/>
    <dgm:cxn modelId="{5B4B6BCD-F6EE-4DD9-ABB1-D307B5FE52C6}" type="presOf" srcId="{E7C4ED75-8FF5-4D5C-9430-A85DFE4BBAD1}" destId="{DEA247B1-326A-4A53-A000-29B685CB135F}" srcOrd="1" destOrd="0" presId="urn:microsoft.com/office/officeart/2005/8/layout/matrix1"/>
    <dgm:cxn modelId="{4E014065-9217-4B76-8CFF-2FB6ED797227}" srcId="{0F121C81-57E8-4B4C-AB7C-8B590957710B}" destId="{E7C4ED75-8FF5-4D5C-9430-A85DFE4BBAD1}" srcOrd="2" destOrd="0" parTransId="{DB22BB10-E2DA-4D86-858B-05D6C6BED553}" sibTransId="{905F5EAE-8AC5-4A52-B93E-F26472A7649C}"/>
    <dgm:cxn modelId="{A8E88419-E230-442F-AA8D-3CE74146235E}" type="presOf" srcId="{141E6C13-3C81-4EB8-A838-B6079AF94D6E}" destId="{7CD499C0-1AA8-4F98-AC18-2C0AAF2273B4}" srcOrd="0" destOrd="0" presId="urn:microsoft.com/office/officeart/2005/8/layout/matrix1"/>
    <dgm:cxn modelId="{4828BC9F-9CF6-4C94-8E19-B9952AD20BC8}" srcId="{0F121C81-57E8-4B4C-AB7C-8B590957710B}" destId="{3F9DC579-4533-4313-AC82-4C4380EDABCD}" srcOrd="3" destOrd="0" parTransId="{E7B283A2-1E67-494F-AD54-1027EA0F6720}" sibTransId="{B1B62EB7-0DD2-4F39-A176-3425A5A42C6E}"/>
    <dgm:cxn modelId="{9BF9DA46-9BBC-4794-A7AF-E9E1F2C3D5AA}" srcId="{141E6C13-3C81-4EB8-A838-B6079AF94D6E}" destId="{0F121C81-57E8-4B4C-AB7C-8B590957710B}" srcOrd="0" destOrd="0" parTransId="{69F7156F-89FE-4447-99B2-4123A641F4F2}" sibTransId="{6A23532B-53A5-4921-94BD-1E0EB91ADCB1}"/>
    <dgm:cxn modelId="{3E2F6496-B352-4856-9B2B-AC4B51E4E631}" type="presOf" srcId="{5CB6DC08-8331-46DD-9A65-2A934666E2D2}" destId="{92C33E29-BEC0-4F0B-A8E2-C8598C333E1C}" srcOrd="1" destOrd="0" presId="urn:microsoft.com/office/officeart/2005/8/layout/matrix1"/>
    <dgm:cxn modelId="{9ED3BC23-E9C5-454B-9D3B-7CDDDBA5C1A9}" type="presParOf" srcId="{7CD499C0-1AA8-4F98-AC18-2C0AAF2273B4}" destId="{12F80CC2-1AE8-4FD1-BB62-F464EDA80878}" srcOrd="0" destOrd="0" presId="urn:microsoft.com/office/officeart/2005/8/layout/matrix1"/>
    <dgm:cxn modelId="{988DE7BA-B0E2-4FD1-9684-4474CC83F2DD}" type="presParOf" srcId="{12F80CC2-1AE8-4FD1-BB62-F464EDA80878}" destId="{B3E9FB54-D9D9-44CC-8F93-49630D4CF17D}" srcOrd="0" destOrd="0" presId="urn:microsoft.com/office/officeart/2005/8/layout/matrix1"/>
    <dgm:cxn modelId="{DEF6437A-351E-4975-AD52-6FB7918EC115}" type="presParOf" srcId="{12F80CC2-1AE8-4FD1-BB62-F464EDA80878}" destId="{92C33E29-BEC0-4F0B-A8E2-C8598C333E1C}" srcOrd="1" destOrd="0" presId="urn:microsoft.com/office/officeart/2005/8/layout/matrix1"/>
    <dgm:cxn modelId="{CE7131B0-BCAF-43D5-888E-9F58A39BC840}" type="presParOf" srcId="{12F80CC2-1AE8-4FD1-BB62-F464EDA80878}" destId="{8B05AEE0-F1AC-4542-9689-9D71EC6ACB3E}" srcOrd="2" destOrd="0" presId="urn:microsoft.com/office/officeart/2005/8/layout/matrix1"/>
    <dgm:cxn modelId="{7FFE6C31-BA99-4F60-8209-A53DA021DC09}" type="presParOf" srcId="{12F80CC2-1AE8-4FD1-BB62-F464EDA80878}" destId="{73D88100-B9F0-41E2-9C6E-15D18F8DC51F}" srcOrd="3" destOrd="0" presId="urn:microsoft.com/office/officeart/2005/8/layout/matrix1"/>
    <dgm:cxn modelId="{A4783BA5-41C6-4409-938F-F486B8B36A65}" type="presParOf" srcId="{12F80CC2-1AE8-4FD1-BB62-F464EDA80878}" destId="{C94220F5-3846-4A1B-B995-3BE0D9AECF67}" srcOrd="4" destOrd="0" presId="urn:microsoft.com/office/officeart/2005/8/layout/matrix1"/>
    <dgm:cxn modelId="{28C38E8D-7CA3-4B54-8B6E-DAF66FC42D4D}" type="presParOf" srcId="{12F80CC2-1AE8-4FD1-BB62-F464EDA80878}" destId="{DEA247B1-326A-4A53-A000-29B685CB135F}" srcOrd="5" destOrd="0" presId="urn:microsoft.com/office/officeart/2005/8/layout/matrix1"/>
    <dgm:cxn modelId="{EFB9A527-41BB-4D1F-B7AE-C62DA0FE8B5B}" type="presParOf" srcId="{12F80CC2-1AE8-4FD1-BB62-F464EDA80878}" destId="{D075BC5C-8F57-4784-B23F-9F2EA526C6DC}" srcOrd="6" destOrd="0" presId="urn:microsoft.com/office/officeart/2005/8/layout/matrix1"/>
    <dgm:cxn modelId="{42ABF42C-4CDE-48E7-85F7-7472077FC5C4}" type="presParOf" srcId="{12F80CC2-1AE8-4FD1-BB62-F464EDA80878}" destId="{5CBBE28A-1500-40CA-9B14-F9D5BF543B73}" srcOrd="7" destOrd="0" presId="urn:microsoft.com/office/officeart/2005/8/layout/matrix1"/>
    <dgm:cxn modelId="{3C88D93C-B3F0-4492-BB43-BA25DA4E3951}" type="presParOf" srcId="{7CD499C0-1AA8-4F98-AC18-2C0AAF2273B4}" destId="{37D644B1-CF06-44CA-B1BC-6F6E84B8E09B}" srcOrd="1" destOrd="0" presId="urn:microsoft.com/office/officeart/2005/8/layout/matrix1"/>
  </dgm:cxnLst>
  <dgm:bg/>
  <dgm:whole>
    <a:ln w="76200"/>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9DD5AB-4DE0-406D-AE62-8A1AD673227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D5A8557B-0B18-4ED4-BB3F-892DC2EBE527}">
      <dgm:prSet phldrT="[Text]"/>
      <dgm:spPr/>
      <dgm:t>
        <a:bodyPr/>
        <a:lstStyle/>
        <a:p>
          <a:pPr algn="ctr"/>
          <a:r>
            <a:rPr lang="en-GB" dirty="0" smtClean="0"/>
            <a:t>What we want to achieve…</a:t>
          </a:r>
          <a:endParaRPr lang="en-GB" dirty="0"/>
        </a:p>
      </dgm:t>
    </dgm:pt>
    <dgm:pt modelId="{C526BCC9-323C-42F8-9EE6-A38E4B2549D1}" type="parTrans" cxnId="{A5A28403-55AA-4A5E-957D-E62E1845ED91}">
      <dgm:prSet/>
      <dgm:spPr/>
      <dgm:t>
        <a:bodyPr/>
        <a:lstStyle/>
        <a:p>
          <a:endParaRPr lang="en-GB"/>
        </a:p>
      </dgm:t>
    </dgm:pt>
    <dgm:pt modelId="{6911CDCF-3A2D-4275-A0BC-63A16B77C5FB}" type="sibTrans" cxnId="{A5A28403-55AA-4A5E-957D-E62E1845ED91}">
      <dgm:prSet/>
      <dgm:spPr/>
      <dgm:t>
        <a:bodyPr/>
        <a:lstStyle/>
        <a:p>
          <a:endParaRPr lang="en-GB"/>
        </a:p>
      </dgm:t>
    </dgm:pt>
    <dgm:pt modelId="{54A13554-B6CC-45BB-A7A9-C1A7B8F8E9C4}">
      <dgm:prSet phldrT="[Text]"/>
      <dgm:spPr/>
      <dgm:t>
        <a:bodyPr/>
        <a:lstStyle/>
        <a:p>
          <a:pPr marL="265113" indent="-265113"/>
          <a:r>
            <a:rPr lang="en-GB" dirty="0" smtClean="0"/>
            <a:t>Sustainable, well-managed and effective organisations</a:t>
          </a:r>
          <a:endParaRPr lang="en-GB" dirty="0"/>
        </a:p>
      </dgm:t>
    </dgm:pt>
    <dgm:pt modelId="{EFC68997-07AC-4FE7-B54D-890892B4F46E}" type="parTrans" cxnId="{8BA2AE4B-ACE6-40DA-A940-D71AC6CC5D37}">
      <dgm:prSet/>
      <dgm:spPr/>
      <dgm:t>
        <a:bodyPr/>
        <a:lstStyle/>
        <a:p>
          <a:endParaRPr lang="en-GB"/>
        </a:p>
      </dgm:t>
    </dgm:pt>
    <dgm:pt modelId="{B09F1CD6-AB6A-4338-AB2E-06774B41773B}" type="sibTrans" cxnId="{8BA2AE4B-ACE6-40DA-A940-D71AC6CC5D37}">
      <dgm:prSet/>
      <dgm:spPr/>
      <dgm:t>
        <a:bodyPr/>
        <a:lstStyle/>
        <a:p>
          <a:endParaRPr lang="en-GB"/>
        </a:p>
      </dgm:t>
    </dgm:pt>
    <dgm:pt modelId="{3F60923B-07D7-4511-BB91-6AE6AA6EEF20}">
      <dgm:prSet phldrT="[Text]"/>
      <dgm:spPr/>
      <dgm:t>
        <a:bodyPr/>
        <a:lstStyle/>
        <a:p>
          <a:pPr marL="265113" indent="-265113"/>
          <a:r>
            <a:rPr lang="en-GB" dirty="0" smtClean="0"/>
            <a:t>New organisations, projects or networks are set up</a:t>
          </a:r>
          <a:endParaRPr lang="en-GB" dirty="0"/>
        </a:p>
      </dgm:t>
    </dgm:pt>
    <dgm:pt modelId="{6614AE65-7A10-4E66-B57B-899C3596A674}" type="parTrans" cxnId="{72BD353A-879E-4078-A3A0-8C55C9CC78B8}">
      <dgm:prSet/>
      <dgm:spPr/>
      <dgm:t>
        <a:bodyPr/>
        <a:lstStyle/>
        <a:p>
          <a:endParaRPr lang="en-GB"/>
        </a:p>
      </dgm:t>
    </dgm:pt>
    <dgm:pt modelId="{2BE5EEAC-704F-43BD-84F3-D78AC8F35A6E}" type="sibTrans" cxnId="{72BD353A-879E-4078-A3A0-8C55C9CC78B8}">
      <dgm:prSet/>
      <dgm:spPr/>
      <dgm:t>
        <a:bodyPr/>
        <a:lstStyle/>
        <a:p>
          <a:endParaRPr lang="en-GB"/>
        </a:p>
      </dgm:t>
    </dgm:pt>
    <dgm:pt modelId="{EB209278-08D9-4455-B89E-37576353163E}">
      <dgm:prSet phldrT="[Text]"/>
      <dgm:spPr/>
      <dgm:t>
        <a:bodyPr/>
        <a:lstStyle/>
        <a:p>
          <a:pPr marL="265113" indent="-265113"/>
          <a:r>
            <a:rPr lang="en-GB" dirty="0" smtClean="0"/>
            <a:t>The voice of the sector is heard</a:t>
          </a:r>
          <a:endParaRPr lang="en-GB" dirty="0"/>
        </a:p>
      </dgm:t>
    </dgm:pt>
    <dgm:pt modelId="{C946E05D-674B-4240-8528-C6106A80F7B1}" type="parTrans" cxnId="{43A361C3-2493-4D63-BBA7-81CD76E81953}">
      <dgm:prSet/>
      <dgm:spPr/>
      <dgm:t>
        <a:bodyPr/>
        <a:lstStyle/>
        <a:p>
          <a:endParaRPr lang="en-GB"/>
        </a:p>
      </dgm:t>
    </dgm:pt>
    <dgm:pt modelId="{A83C7B6B-1331-4012-92C4-274F68F77F20}" type="sibTrans" cxnId="{43A361C3-2493-4D63-BBA7-81CD76E81953}">
      <dgm:prSet/>
      <dgm:spPr/>
      <dgm:t>
        <a:bodyPr/>
        <a:lstStyle/>
        <a:p>
          <a:endParaRPr lang="en-GB"/>
        </a:p>
      </dgm:t>
    </dgm:pt>
    <dgm:pt modelId="{9A99B745-DBD1-4DBC-9B6F-55B19D9E57BF}">
      <dgm:prSet phldrT="[Text]"/>
      <dgm:spPr/>
      <dgm:t>
        <a:bodyPr/>
        <a:lstStyle/>
        <a:p>
          <a:pPr marL="265113" indent="-265113"/>
          <a:r>
            <a:rPr lang="en-GB" dirty="0" smtClean="0"/>
            <a:t>Effective Local Councils, Village Hall Committees &amp; community groups</a:t>
          </a:r>
          <a:endParaRPr lang="en-GB" dirty="0"/>
        </a:p>
      </dgm:t>
    </dgm:pt>
    <dgm:pt modelId="{8613D9C6-7930-43BA-99B5-569333CDF1E9}" type="parTrans" cxnId="{58DC7913-A2A6-46B0-BB03-C764EFF48705}">
      <dgm:prSet/>
      <dgm:spPr/>
      <dgm:t>
        <a:bodyPr/>
        <a:lstStyle/>
        <a:p>
          <a:endParaRPr lang="en-GB"/>
        </a:p>
      </dgm:t>
    </dgm:pt>
    <dgm:pt modelId="{C8C44B85-1231-45CD-8660-36F8D7B1D2CE}" type="sibTrans" cxnId="{58DC7913-A2A6-46B0-BB03-C764EFF48705}">
      <dgm:prSet/>
      <dgm:spPr/>
      <dgm:t>
        <a:bodyPr/>
        <a:lstStyle/>
        <a:p>
          <a:endParaRPr lang="en-GB"/>
        </a:p>
      </dgm:t>
    </dgm:pt>
    <dgm:pt modelId="{6D7C4919-8014-4873-8398-CC9D4F342F87}">
      <dgm:prSet phldrT="[Text]"/>
      <dgm:spPr/>
      <dgm:t>
        <a:bodyPr/>
        <a:lstStyle/>
        <a:p>
          <a:pPr marL="265113" indent="-265113"/>
          <a:r>
            <a:rPr lang="en-GB" dirty="0" smtClean="0"/>
            <a:t>Volunteering is supported and developed</a:t>
          </a:r>
          <a:endParaRPr lang="en-GB" dirty="0"/>
        </a:p>
      </dgm:t>
    </dgm:pt>
    <dgm:pt modelId="{89C66056-D346-4A87-BBBA-F5ED5329F71F}" type="parTrans" cxnId="{380022EE-D35A-4DED-AB77-C78ABACD6026}">
      <dgm:prSet/>
      <dgm:spPr/>
      <dgm:t>
        <a:bodyPr/>
        <a:lstStyle/>
        <a:p>
          <a:endParaRPr lang="en-GB"/>
        </a:p>
      </dgm:t>
    </dgm:pt>
    <dgm:pt modelId="{396DE545-71CE-4A0E-9250-B4F49CE64A71}" type="sibTrans" cxnId="{380022EE-D35A-4DED-AB77-C78ABACD6026}">
      <dgm:prSet/>
      <dgm:spPr/>
      <dgm:t>
        <a:bodyPr/>
        <a:lstStyle/>
        <a:p>
          <a:endParaRPr lang="en-GB"/>
        </a:p>
      </dgm:t>
    </dgm:pt>
    <dgm:pt modelId="{F8FCD246-B146-481E-94BC-B0D578194815}">
      <dgm:prSet phldrT="[Text]"/>
      <dgm:spPr/>
      <dgm:t>
        <a:bodyPr/>
        <a:lstStyle/>
        <a:p>
          <a:pPr marL="265113" indent="-265113"/>
          <a:r>
            <a:rPr lang="en-GB" dirty="0" smtClean="0"/>
            <a:t>Impact and value of the VCS is understood</a:t>
          </a:r>
          <a:endParaRPr lang="en-GB" dirty="0"/>
        </a:p>
      </dgm:t>
    </dgm:pt>
    <dgm:pt modelId="{A4F5E6A8-8167-4AD5-B422-DB3C2963FCA5}" type="parTrans" cxnId="{DFB7D6BC-B551-4078-98A8-1DF2AF8AD431}">
      <dgm:prSet/>
      <dgm:spPr/>
      <dgm:t>
        <a:bodyPr/>
        <a:lstStyle/>
        <a:p>
          <a:endParaRPr lang="en-GB"/>
        </a:p>
      </dgm:t>
    </dgm:pt>
    <dgm:pt modelId="{2B0093B6-7BAE-4380-B840-5D68DE582F14}" type="sibTrans" cxnId="{DFB7D6BC-B551-4078-98A8-1DF2AF8AD431}">
      <dgm:prSet/>
      <dgm:spPr/>
      <dgm:t>
        <a:bodyPr/>
        <a:lstStyle/>
        <a:p>
          <a:endParaRPr lang="en-GB"/>
        </a:p>
      </dgm:t>
    </dgm:pt>
    <dgm:pt modelId="{A7905B56-D30E-4462-80CC-910CADB66659}">
      <dgm:prSet phldrT="[Text]"/>
      <dgm:spPr/>
      <dgm:t>
        <a:bodyPr/>
        <a:lstStyle/>
        <a:p>
          <a:pPr marL="228600" indent="0"/>
          <a:endParaRPr lang="en-GB" dirty="0"/>
        </a:p>
      </dgm:t>
    </dgm:pt>
    <dgm:pt modelId="{7DD9DA11-F28A-4270-A92B-CB025AE5CB96}" type="parTrans" cxnId="{9F390439-9A68-4A1F-9B20-FF857ED934DE}">
      <dgm:prSet/>
      <dgm:spPr/>
      <dgm:t>
        <a:bodyPr/>
        <a:lstStyle/>
        <a:p>
          <a:endParaRPr lang="en-GB"/>
        </a:p>
      </dgm:t>
    </dgm:pt>
    <dgm:pt modelId="{FFA067FE-5016-444B-BD43-7E7610EA6C85}" type="sibTrans" cxnId="{9F390439-9A68-4A1F-9B20-FF857ED934DE}">
      <dgm:prSet/>
      <dgm:spPr/>
      <dgm:t>
        <a:bodyPr/>
        <a:lstStyle/>
        <a:p>
          <a:endParaRPr lang="en-GB"/>
        </a:p>
      </dgm:t>
    </dgm:pt>
    <dgm:pt modelId="{287E445A-6EF2-433D-99CF-D4BF897F2C89}">
      <dgm:prSet phldrT="[Text]"/>
      <dgm:spPr/>
      <dgm:t>
        <a:bodyPr/>
        <a:lstStyle/>
        <a:p>
          <a:pPr marL="265113" indent="-265113"/>
          <a:r>
            <a:rPr lang="en-GB" dirty="0" smtClean="0"/>
            <a:t>A sector characterised by partnership, that is well networked</a:t>
          </a:r>
          <a:endParaRPr lang="en-GB" dirty="0"/>
        </a:p>
      </dgm:t>
    </dgm:pt>
    <dgm:pt modelId="{7EC90C82-DB45-42CA-967A-7A9EC42E0C28}" type="parTrans" cxnId="{767FBEBF-FF5C-49E7-99E3-2A18E055BAB2}">
      <dgm:prSet/>
      <dgm:spPr/>
      <dgm:t>
        <a:bodyPr/>
        <a:lstStyle/>
        <a:p>
          <a:endParaRPr lang="en-GB"/>
        </a:p>
      </dgm:t>
    </dgm:pt>
    <dgm:pt modelId="{F4FC0AAC-F3FF-496D-85FF-8E65E705876C}" type="sibTrans" cxnId="{767FBEBF-FF5C-49E7-99E3-2A18E055BAB2}">
      <dgm:prSet/>
      <dgm:spPr/>
      <dgm:t>
        <a:bodyPr/>
        <a:lstStyle/>
        <a:p>
          <a:endParaRPr lang="en-GB"/>
        </a:p>
      </dgm:t>
    </dgm:pt>
    <dgm:pt modelId="{3979207A-E56A-4277-8129-DCFECBFFAA41}" type="pres">
      <dgm:prSet presAssocID="{F99DD5AB-4DE0-406D-AE62-8A1AD673227E}" presName="linear" presStyleCnt="0">
        <dgm:presLayoutVars>
          <dgm:animLvl val="lvl"/>
          <dgm:resizeHandles val="exact"/>
        </dgm:presLayoutVars>
      </dgm:prSet>
      <dgm:spPr/>
      <dgm:t>
        <a:bodyPr/>
        <a:lstStyle/>
        <a:p>
          <a:endParaRPr lang="en-GB"/>
        </a:p>
      </dgm:t>
    </dgm:pt>
    <dgm:pt modelId="{FA6D74F4-57C2-4E1F-B372-30213D91B281}" type="pres">
      <dgm:prSet presAssocID="{D5A8557B-0B18-4ED4-BB3F-892DC2EBE527}" presName="parentText" presStyleLbl="node1" presStyleIdx="0" presStyleCnt="1">
        <dgm:presLayoutVars>
          <dgm:chMax val="0"/>
          <dgm:bulletEnabled val="1"/>
        </dgm:presLayoutVars>
      </dgm:prSet>
      <dgm:spPr/>
      <dgm:t>
        <a:bodyPr/>
        <a:lstStyle/>
        <a:p>
          <a:endParaRPr lang="en-GB"/>
        </a:p>
      </dgm:t>
    </dgm:pt>
    <dgm:pt modelId="{C1D6163D-1F4D-4CB1-AF75-72304F08CFBB}" type="pres">
      <dgm:prSet presAssocID="{D5A8557B-0B18-4ED4-BB3F-892DC2EBE527}" presName="childText" presStyleLbl="revTx" presStyleIdx="0" presStyleCnt="1" custScaleY="111352">
        <dgm:presLayoutVars>
          <dgm:bulletEnabled val="1"/>
        </dgm:presLayoutVars>
      </dgm:prSet>
      <dgm:spPr/>
      <dgm:t>
        <a:bodyPr/>
        <a:lstStyle/>
        <a:p>
          <a:endParaRPr lang="en-GB"/>
        </a:p>
      </dgm:t>
    </dgm:pt>
  </dgm:ptLst>
  <dgm:cxnLst>
    <dgm:cxn modelId="{E3053365-7CC3-4FD1-A160-9E51455CE070}" type="presOf" srcId="{F99DD5AB-4DE0-406D-AE62-8A1AD673227E}" destId="{3979207A-E56A-4277-8129-DCFECBFFAA41}" srcOrd="0" destOrd="0" presId="urn:microsoft.com/office/officeart/2005/8/layout/vList2"/>
    <dgm:cxn modelId="{92F315CC-9508-42DA-B885-C27C756F59CD}" type="presOf" srcId="{A7905B56-D30E-4462-80CC-910CADB66659}" destId="{C1D6163D-1F4D-4CB1-AF75-72304F08CFBB}" srcOrd="0" destOrd="0" presId="urn:microsoft.com/office/officeart/2005/8/layout/vList2"/>
    <dgm:cxn modelId="{72BD353A-879E-4078-A3A0-8C55C9CC78B8}" srcId="{D5A8557B-0B18-4ED4-BB3F-892DC2EBE527}" destId="{3F60923B-07D7-4511-BB91-6AE6AA6EEF20}" srcOrd="2" destOrd="0" parTransId="{6614AE65-7A10-4E66-B57B-899C3596A674}" sibTransId="{2BE5EEAC-704F-43BD-84F3-D78AC8F35A6E}"/>
    <dgm:cxn modelId="{268927EA-204C-4F40-B6FE-5A51B73FB69B}" type="presOf" srcId="{D5A8557B-0B18-4ED4-BB3F-892DC2EBE527}" destId="{FA6D74F4-57C2-4E1F-B372-30213D91B281}" srcOrd="0" destOrd="0" presId="urn:microsoft.com/office/officeart/2005/8/layout/vList2"/>
    <dgm:cxn modelId="{A5A28403-55AA-4A5E-957D-E62E1845ED91}" srcId="{F99DD5AB-4DE0-406D-AE62-8A1AD673227E}" destId="{D5A8557B-0B18-4ED4-BB3F-892DC2EBE527}" srcOrd="0" destOrd="0" parTransId="{C526BCC9-323C-42F8-9EE6-A38E4B2549D1}" sibTransId="{6911CDCF-3A2D-4275-A0BC-63A16B77C5FB}"/>
    <dgm:cxn modelId="{EAB003C9-0747-4B29-BDDF-18A4FFCBD86B}" type="presOf" srcId="{287E445A-6EF2-433D-99CF-D4BF897F2C89}" destId="{C1D6163D-1F4D-4CB1-AF75-72304F08CFBB}" srcOrd="0" destOrd="5" presId="urn:microsoft.com/office/officeart/2005/8/layout/vList2"/>
    <dgm:cxn modelId="{88422D1E-4B88-4694-955E-E4DFB08DB6E4}" type="presOf" srcId="{6D7C4919-8014-4873-8398-CC9D4F342F87}" destId="{C1D6163D-1F4D-4CB1-AF75-72304F08CFBB}" srcOrd="0" destOrd="6" presId="urn:microsoft.com/office/officeart/2005/8/layout/vList2"/>
    <dgm:cxn modelId="{767FBEBF-FF5C-49E7-99E3-2A18E055BAB2}" srcId="{D5A8557B-0B18-4ED4-BB3F-892DC2EBE527}" destId="{287E445A-6EF2-433D-99CF-D4BF897F2C89}" srcOrd="5" destOrd="0" parTransId="{7EC90C82-DB45-42CA-967A-7A9EC42E0C28}" sibTransId="{F4FC0AAC-F3FF-496D-85FF-8E65E705876C}"/>
    <dgm:cxn modelId="{8BAE75C6-6DC1-46A1-AE3E-36801A293E11}" type="presOf" srcId="{F8FCD246-B146-481E-94BC-B0D578194815}" destId="{C1D6163D-1F4D-4CB1-AF75-72304F08CFBB}" srcOrd="0" destOrd="7" presId="urn:microsoft.com/office/officeart/2005/8/layout/vList2"/>
    <dgm:cxn modelId="{5809B946-E64F-4D32-B1C5-1D24FFAD0F21}" type="presOf" srcId="{9A99B745-DBD1-4DBC-9B6F-55B19D9E57BF}" destId="{C1D6163D-1F4D-4CB1-AF75-72304F08CFBB}" srcOrd="0" destOrd="4" presId="urn:microsoft.com/office/officeart/2005/8/layout/vList2"/>
    <dgm:cxn modelId="{8E4DF1D7-DBA9-4CC6-B60A-B07504D87D27}" type="presOf" srcId="{3F60923B-07D7-4511-BB91-6AE6AA6EEF20}" destId="{C1D6163D-1F4D-4CB1-AF75-72304F08CFBB}" srcOrd="0" destOrd="2" presId="urn:microsoft.com/office/officeart/2005/8/layout/vList2"/>
    <dgm:cxn modelId="{380022EE-D35A-4DED-AB77-C78ABACD6026}" srcId="{D5A8557B-0B18-4ED4-BB3F-892DC2EBE527}" destId="{6D7C4919-8014-4873-8398-CC9D4F342F87}" srcOrd="6" destOrd="0" parTransId="{89C66056-D346-4A87-BBBA-F5ED5329F71F}" sibTransId="{396DE545-71CE-4A0E-9250-B4F49CE64A71}"/>
    <dgm:cxn modelId="{7B503E27-87ED-4918-BD58-F5933969AF10}" type="presOf" srcId="{EB209278-08D9-4455-B89E-37576353163E}" destId="{C1D6163D-1F4D-4CB1-AF75-72304F08CFBB}" srcOrd="0" destOrd="3" presId="urn:microsoft.com/office/officeart/2005/8/layout/vList2"/>
    <dgm:cxn modelId="{43A361C3-2493-4D63-BBA7-81CD76E81953}" srcId="{D5A8557B-0B18-4ED4-BB3F-892DC2EBE527}" destId="{EB209278-08D9-4455-B89E-37576353163E}" srcOrd="3" destOrd="0" parTransId="{C946E05D-674B-4240-8528-C6106A80F7B1}" sibTransId="{A83C7B6B-1331-4012-92C4-274F68F77F20}"/>
    <dgm:cxn modelId="{9F390439-9A68-4A1F-9B20-FF857ED934DE}" srcId="{D5A8557B-0B18-4ED4-BB3F-892DC2EBE527}" destId="{A7905B56-D30E-4462-80CC-910CADB66659}" srcOrd="0" destOrd="0" parTransId="{7DD9DA11-F28A-4270-A92B-CB025AE5CB96}" sibTransId="{FFA067FE-5016-444B-BD43-7E7610EA6C85}"/>
    <dgm:cxn modelId="{8BA2AE4B-ACE6-40DA-A940-D71AC6CC5D37}" srcId="{D5A8557B-0B18-4ED4-BB3F-892DC2EBE527}" destId="{54A13554-B6CC-45BB-A7A9-C1A7B8F8E9C4}" srcOrd="1" destOrd="0" parTransId="{EFC68997-07AC-4FE7-B54D-890892B4F46E}" sibTransId="{B09F1CD6-AB6A-4338-AB2E-06774B41773B}"/>
    <dgm:cxn modelId="{58DC7913-A2A6-46B0-BB03-C764EFF48705}" srcId="{D5A8557B-0B18-4ED4-BB3F-892DC2EBE527}" destId="{9A99B745-DBD1-4DBC-9B6F-55B19D9E57BF}" srcOrd="4" destOrd="0" parTransId="{8613D9C6-7930-43BA-99B5-569333CDF1E9}" sibTransId="{C8C44B85-1231-45CD-8660-36F8D7B1D2CE}"/>
    <dgm:cxn modelId="{DFB7D6BC-B551-4078-98A8-1DF2AF8AD431}" srcId="{D5A8557B-0B18-4ED4-BB3F-892DC2EBE527}" destId="{F8FCD246-B146-481E-94BC-B0D578194815}" srcOrd="7" destOrd="0" parTransId="{A4F5E6A8-8167-4AD5-B422-DB3C2963FCA5}" sibTransId="{2B0093B6-7BAE-4380-B840-5D68DE582F14}"/>
    <dgm:cxn modelId="{853C473D-58C1-4FCA-9E93-648BD92C7C8F}" type="presOf" srcId="{54A13554-B6CC-45BB-A7A9-C1A7B8F8E9C4}" destId="{C1D6163D-1F4D-4CB1-AF75-72304F08CFBB}" srcOrd="0" destOrd="1" presId="urn:microsoft.com/office/officeart/2005/8/layout/vList2"/>
    <dgm:cxn modelId="{0CA5C098-6AED-4358-8EE3-EA5F822A0C0B}" type="presParOf" srcId="{3979207A-E56A-4277-8129-DCFECBFFAA41}" destId="{FA6D74F4-57C2-4E1F-B372-30213D91B281}" srcOrd="0" destOrd="0" presId="urn:microsoft.com/office/officeart/2005/8/layout/vList2"/>
    <dgm:cxn modelId="{426E52B7-317A-4909-B14D-865DC514217F}" type="presParOf" srcId="{3979207A-E56A-4277-8129-DCFECBFFAA41}" destId="{C1D6163D-1F4D-4CB1-AF75-72304F08CFB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5036C-7D4C-4F96-8383-97F8315F2359}">
      <dsp:nvSpPr>
        <dsp:cNvPr id="0" name=""/>
        <dsp:cNvSpPr/>
      </dsp:nvSpPr>
      <dsp:spPr>
        <a:xfrm>
          <a:off x="3797" y="24084"/>
          <a:ext cx="3320525" cy="3320525"/>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82740" tIns="36830" rIns="182740" bIns="36830" numCol="1" spcCol="1270" anchor="ctr" anchorCtr="0">
          <a:noAutofit/>
        </a:bodyPr>
        <a:lstStyle/>
        <a:p>
          <a:pPr lvl="0" algn="ctr" defTabSz="1289050">
            <a:lnSpc>
              <a:spcPct val="90000"/>
            </a:lnSpc>
            <a:spcBef>
              <a:spcPct val="0"/>
            </a:spcBef>
            <a:spcAft>
              <a:spcPct val="35000"/>
            </a:spcAft>
          </a:pPr>
          <a:r>
            <a:rPr lang="en-GB" sz="2900" kern="1200" dirty="0" smtClean="0"/>
            <a:t>We want…to bring in fresh thinking</a:t>
          </a:r>
          <a:endParaRPr lang="en-GB" sz="2900" kern="1200" dirty="0"/>
        </a:p>
      </dsp:txBody>
      <dsp:txXfrm>
        <a:off x="490077" y="510364"/>
        <a:ext cx="2347965" cy="2347965"/>
      </dsp:txXfrm>
    </dsp:sp>
    <dsp:sp modelId="{3B114B0B-9ADD-4BE9-8369-F9FF42083566}">
      <dsp:nvSpPr>
        <dsp:cNvPr id="0" name=""/>
        <dsp:cNvSpPr/>
      </dsp:nvSpPr>
      <dsp:spPr>
        <a:xfrm>
          <a:off x="2660217" y="24084"/>
          <a:ext cx="3320525" cy="3320525"/>
        </a:xfrm>
        <a:prstGeom prst="ellipse">
          <a:avLst/>
        </a:prstGeom>
        <a:solidFill>
          <a:schemeClr val="accent5">
            <a:alpha val="50000"/>
            <a:hueOff val="-4966938"/>
            <a:satOff val="19906"/>
            <a:lumOff val="431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82740" tIns="36830" rIns="182740" bIns="36830" numCol="1" spcCol="1270" anchor="ctr" anchorCtr="0">
          <a:noAutofit/>
        </a:bodyPr>
        <a:lstStyle/>
        <a:p>
          <a:pPr lvl="0" algn="ctr" defTabSz="1289050">
            <a:lnSpc>
              <a:spcPct val="90000"/>
            </a:lnSpc>
            <a:spcBef>
              <a:spcPct val="0"/>
            </a:spcBef>
            <a:spcAft>
              <a:spcPct val="35000"/>
            </a:spcAft>
          </a:pPr>
          <a:r>
            <a:rPr lang="en-GB" sz="2900" kern="1200" dirty="0" smtClean="0"/>
            <a:t>…the voice of the sector to be heard</a:t>
          </a:r>
          <a:endParaRPr lang="en-GB" sz="2900" kern="1200" dirty="0"/>
        </a:p>
      </dsp:txBody>
      <dsp:txXfrm>
        <a:off x="3146497" y="510364"/>
        <a:ext cx="2347965" cy="2347965"/>
      </dsp:txXfrm>
    </dsp:sp>
    <dsp:sp modelId="{9AF9A561-1ECC-4BA3-8805-4E3301E3A5B9}">
      <dsp:nvSpPr>
        <dsp:cNvPr id="0" name=""/>
        <dsp:cNvSpPr/>
      </dsp:nvSpPr>
      <dsp:spPr>
        <a:xfrm>
          <a:off x="5316637" y="24084"/>
          <a:ext cx="3320525" cy="3320525"/>
        </a:xfrm>
        <a:prstGeom prst="ellipse">
          <a:avLst/>
        </a:prstGeom>
        <a:solidFill>
          <a:schemeClr val="accent5">
            <a:alpha val="50000"/>
            <a:hueOff val="-9933876"/>
            <a:satOff val="39811"/>
            <a:lumOff val="862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82740" tIns="36830" rIns="182740" bIns="36830" numCol="1" spcCol="1270" anchor="ctr" anchorCtr="0">
          <a:noAutofit/>
        </a:bodyPr>
        <a:lstStyle/>
        <a:p>
          <a:pPr lvl="0" algn="ctr" defTabSz="1289050">
            <a:lnSpc>
              <a:spcPct val="90000"/>
            </a:lnSpc>
            <a:spcBef>
              <a:spcPct val="0"/>
            </a:spcBef>
            <a:spcAft>
              <a:spcPct val="35000"/>
            </a:spcAft>
          </a:pPr>
          <a:r>
            <a:rPr lang="en-GB" sz="2900" kern="1200" dirty="0" smtClean="0"/>
            <a:t>…a collaborative approach</a:t>
          </a:r>
          <a:endParaRPr lang="en-GB" sz="2900" kern="1200" dirty="0"/>
        </a:p>
      </dsp:txBody>
      <dsp:txXfrm>
        <a:off x="5802917" y="510364"/>
        <a:ext cx="2347965" cy="2347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034B2-39B6-4665-A4D3-8C6757F4F0F4}">
      <dsp:nvSpPr>
        <dsp:cNvPr id="0" name=""/>
        <dsp:cNvSpPr/>
      </dsp:nvSpPr>
      <dsp:spPr>
        <a:xfrm>
          <a:off x="4515269" y="406499"/>
          <a:ext cx="3712964" cy="37129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en-GB" sz="4500" kern="1200" dirty="0" smtClean="0"/>
            <a:t>One Agreement for up to three years</a:t>
          </a:r>
          <a:endParaRPr lang="en-GB" sz="4500" kern="1200" dirty="0"/>
        </a:p>
      </dsp:txBody>
      <dsp:txXfrm>
        <a:off x="5059020" y="950250"/>
        <a:ext cx="2625462" cy="2625462"/>
      </dsp:txXfrm>
    </dsp:sp>
    <dsp:sp modelId="{B8B48220-BB73-4468-9E3F-D80264C58D25}">
      <dsp:nvSpPr>
        <dsp:cNvPr id="0" name=""/>
        <dsp:cNvSpPr/>
      </dsp:nvSpPr>
      <dsp:spPr>
        <a:xfrm rot="14181737">
          <a:off x="3153536" y="1426745"/>
          <a:ext cx="1610689" cy="0"/>
        </a:xfrm>
        <a:custGeom>
          <a:avLst/>
          <a:gdLst/>
          <a:ahLst/>
          <a:cxnLst/>
          <a:rect l="0" t="0" r="0" b="0"/>
          <a:pathLst>
            <a:path>
              <a:moveTo>
                <a:pt x="0" y="0"/>
              </a:moveTo>
              <a:lnTo>
                <a:pt x="161068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37297-9F54-45A7-899F-9AB617276C63}">
      <dsp:nvSpPr>
        <dsp:cNvPr id="0" name=""/>
        <dsp:cNvSpPr/>
      </dsp:nvSpPr>
      <dsp:spPr>
        <a:xfrm>
          <a:off x="3078775" y="756250"/>
          <a:ext cx="433993"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963EC9-D3D3-4C82-B9CC-023636E96AFE}">
      <dsp:nvSpPr>
        <dsp:cNvPr id="0" name=""/>
        <dsp:cNvSpPr/>
      </dsp:nvSpPr>
      <dsp:spPr>
        <a:xfrm>
          <a:off x="1366" y="2884"/>
          <a:ext cx="3077408" cy="15067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smtClean="0"/>
            <a:t>9 Service Level Agreements</a:t>
          </a:r>
          <a:endParaRPr lang="en-GB" sz="3100" kern="1200" dirty="0"/>
        </a:p>
      </dsp:txBody>
      <dsp:txXfrm>
        <a:off x="1366" y="2884"/>
        <a:ext cx="3077408" cy="1506731"/>
      </dsp:txXfrm>
    </dsp:sp>
    <dsp:sp modelId="{1AE6E9EE-1589-4E1D-8D20-C75EB966A1F6}">
      <dsp:nvSpPr>
        <dsp:cNvPr id="0" name=""/>
        <dsp:cNvSpPr/>
      </dsp:nvSpPr>
      <dsp:spPr>
        <a:xfrm rot="10800000">
          <a:off x="3512768" y="2262981"/>
          <a:ext cx="892225" cy="0"/>
        </a:xfrm>
        <a:custGeom>
          <a:avLst/>
          <a:gdLst/>
          <a:ahLst/>
          <a:cxnLst/>
          <a:rect l="0" t="0" r="0" b="0"/>
          <a:pathLst>
            <a:path>
              <a:moveTo>
                <a:pt x="0" y="0"/>
              </a:moveTo>
              <a:lnTo>
                <a:pt x="89222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35D9D-37FA-426B-9164-187C4C2AA13A}">
      <dsp:nvSpPr>
        <dsp:cNvPr id="0" name=""/>
        <dsp:cNvSpPr/>
      </dsp:nvSpPr>
      <dsp:spPr>
        <a:xfrm>
          <a:off x="3078775" y="2262981"/>
          <a:ext cx="433993"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464E4-90BA-4288-90CD-19755879CA1B}">
      <dsp:nvSpPr>
        <dsp:cNvPr id="0" name=""/>
        <dsp:cNvSpPr/>
      </dsp:nvSpPr>
      <dsp:spPr>
        <a:xfrm>
          <a:off x="1366" y="1509615"/>
          <a:ext cx="3077408" cy="15067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smtClean="0"/>
            <a:t>A wide range of support services</a:t>
          </a:r>
          <a:endParaRPr lang="en-GB" sz="3100" kern="1200" dirty="0"/>
        </a:p>
      </dsp:txBody>
      <dsp:txXfrm>
        <a:off x="1366" y="1509615"/>
        <a:ext cx="3077408" cy="1506731"/>
      </dsp:txXfrm>
    </dsp:sp>
    <dsp:sp modelId="{591EC445-0A44-4C45-B683-ECA6C36E4980}">
      <dsp:nvSpPr>
        <dsp:cNvPr id="0" name=""/>
        <dsp:cNvSpPr/>
      </dsp:nvSpPr>
      <dsp:spPr>
        <a:xfrm rot="7418263">
          <a:off x="3153536" y="3099217"/>
          <a:ext cx="1610689" cy="0"/>
        </a:xfrm>
        <a:custGeom>
          <a:avLst/>
          <a:gdLst/>
          <a:ahLst/>
          <a:cxnLst/>
          <a:rect l="0" t="0" r="0" b="0"/>
          <a:pathLst>
            <a:path>
              <a:moveTo>
                <a:pt x="0" y="0"/>
              </a:moveTo>
              <a:lnTo>
                <a:pt x="161068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D0B12-95C9-4664-B0AD-2C6FFA723CED}">
      <dsp:nvSpPr>
        <dsp:cNvPr id="0" name=""/>
        <dsp:cNvSpPr/>
      </dsp:nvSpPr>
      <dsp:spPr>
        <a:xfrm>
          <a:off x="3078775" y="3769712"/>
          <a:ext cx="433993"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BD55F-89EC-4C38-A049-6ADFF1627FD4}">
      <dsp:nvSpPr>
        <dsp:cNvPr id="0" name=""/>
        <dsp:cNvSpPr/>
      </dsp:nvSpPr>
      <dsp:spPr>
        <a:xfrm>
          <a:off x="1366" y="3016347"/>
          <a:ext cx="3077408" cy="15067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smtClean="0"/>
            <a:t>1 Year Agreements</a:t>
          </a:r>
          <a:endParaRPr lang="en-GB" sz="3100" kern="1200" dirty="0"/>
        </a:p>
      </dsp:txBody>
      <dsp:txXfrm>
        <a:off x="1366" y="3016347"/>
        <a:ext cx="3077408" cy="1506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FB54-D9D9-44CC-8F93-49630D4CF17D}">
      <dsp:nvSpPr>
        <dsp:cNvPr id="0" name=""/>
        <dsp:cNvSpPr/>
      </dsp:nvSpPr>
      <dsp:spPr>
        <a:xfrm rot="16200000">
          <a:off x="882097" y="-882097"/>
          <a:ext cx="2700300" cy="4464496"/>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To develop and maintain a strong, innovative, well networked and sustainable VCS in Cambridgeshire. A sector which facilitates social action that contributes to vibrant and resilient communities </a:t>
          </a:r>
          <a:endParaRPr lang="en-GB" sz="2000" kern="1200" dirty="0"/>
        </a:p>
      </dsp:txBody>
      <dsp:txXfrm rot="5400000">
        <a:off x="0" y="0"/>
        <a:ext cx="4464496" cy="2025225"/>
      </dsp:txXfrm>
    </dsp:sp>
    <dsp:sp modelId="{8B05AEE0-F1AC-4542-9689-9D71EC6ACB3E}">
      <dsp:nvSpPr>
        <dsp:cNvPr id="0" name=""/>
        <dsp:cNvSpPr/>
      </dsp:nvSpPr>
      <dsp:spPr>
        <a:xfrm>
          <a:off x="4464496" y="0"/>
          <a:ext cx="4464496" cy="270030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To enable the VCS to effectively support Cambridgeshire’s communities to remain well and to live independently, in line with the Council’s Transforming Lives model and the Think Family approach, and the Community Resilience strategy: Stronger Together</a:t>
          </a:r>
          <a:endParaRPr lang="en-GB" sz="2000" kern="1200" dirty="0"/>
        </a:p>
      </dsp:txBody>
      <dsp:txXfrm>
        <a:off x="4464496" y="0"/>
        <a:ext cx="4464496" cy="2025225"/>
      </dsp:txXfrm>
    </dsp:sp>
    <dsp:sp modelId="{C94220F5-3846-4A1B-B995-3BE0D9AECF67}">
      <dsp:nvSpPr>
        <dsp:cNvPr id="0" name=""/>
        <dsp:cNvSpPr/>
      </dsp:nvSpPr>
      <dsp:spPr>
        <a:xfrm rot="10800000">
          <a:off x="0" y="2700300"/>
          <a:ext cx="4464496" cy="2700300"/>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To enable Cambridgeshire’s VCS to make a positive contribution to the county’s economic prosperity, the environment and the overall health and wellbeing of its communities</a:t>
          </a:r>
          <a:endParaRPr lang="en-GB" sz="2000" kern="1200" dirty="0"/>
        </a:p>
      </dsp:txBody>
      <dsp:txXfrm rot="10800000">
        <a:off x="0" y="3375375"/>
        <a:ext cx="4464496" cy="2025225"/>
      </dsp:txXfrm>
    </dsp:sp>
    <dsp:sp modelId="{D075BC5C-8F57-4784-B23F-9F2EA526C6DC}">
      <dsp:nvSpPr>
        <dsp:cNvPr id="0" name=""/>
        <dsp:cNvSpPr/>
      </dsp:nvSpPr>
      <dsp:spPr>
        <a:xfrm rot="5400000">
          <a:off x="5346594" y="1818202"/>
          <a:ext cx="2700300" cy="4464496"/>
        </a:xfrm>
        <a:prstGeom prst="round1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To facilitate a representative ‘voice’ for the sector with demonstrable mechanisms to deliver this including effective two-way communication between CCC</a:t>
          </a:r>
          <a:r>
            <a:rPr lang="en-GB" sz="2000" b="1" kern="1200" dirty="0" smtClean="0"/>
            <a:t>, </a:t>
          </a:r>
          <a:r>
            <a:rPr lang="en-GB" sz="2000" kern="1200" dirty="0" smtClean="0"/>
            <a:t>the infrastructure organisation(s) and the wider sector </a:t>
          </a:r>
          <a:endParaRPr lang="en-GB" sz="2000" kern="1200" dirty="0"/>
        </a:p>
      </dsp:txBody>
      <dsp:txXfrm rot="-5400000">
        <a:off x="4464496" y="3375374"/>
        <a:ext cx="4464496" cy="2025225"/>
      </dsp:txXfrm>
    </dsp:sp>
    <dsp:sp modelId="{37D644B1-CF06-44CA-B1BC-6F6E84B8E09B}">
      <dsp:nvSpPr>
        <dsp:cNvPr id="0" name=""/>
        <dsp:cNvSpPr/>
      </dsp:nvSpPr>
      <dsp:spPr>
        <a:xfrm>
          <a:off x="3125147" y="2025225"/>
          <a:ext cx="2678697" cy="1350150"/>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tx2"/>
              </a:solidFill>
            </a:rPr>
            <a:t>Key</a:t>
          </a:r>
        </a:p>
        <a:p>
          <a:pPr lvl="0" algn="ctr" defTabSz="1422400">
            <a:lnSpc>
              <a:spcPct val="90000"/>
            </a:lnSpc>
            <a:spcBef>
              <a:spcPct val="0"/>
            </a:spcBef>
            <a:spcAft>
              <a:spcPct val="35000"/>
            </a:spcAft>
          </a:pPr>
          <a:r>
            <a:rPr lang="en-GB" sz="3200" b="1" kern="1200" dirty="0" smtClean="0">
              <a:solidFill>
                <a:schemeClr val="tx2"/>
              </a:solidFill>
            </a:rPr>
            <a:t>Outcomes</a:t>
          </a:r>
          <a:endParaRPr lang="en-GB" sz="3200" b="1" kern="1200" dirty="0">
            <a:solidFill>
              <a:schemeClr val="tx2"/>
            </a:solidFill>
          </a:endParaRPr>
        </a:p>
      </dsp:txBody>
      <dsp:txXfrm>
        <a:off x="3191056" y="2091134"/>
        <a:ext cx="2546879" cy="1218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D74F4-57C2-4E1F-B372-30213D91B281}">
      <dsp:nvSpPr>
        <dsp:cNvPr id="0" name=""/>
        <dsp:cNvSpPr/>
      </dsp:nvSpPr>
      <dsp:spPr>
        <a:xfrm>
          <a:off x="0" y="292077"/>
          <a:ext cx="8280920" cy="7435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What we want to achieve…</a:t>
          </a:r>
          <a:endParaRPr lang="en-GB" sz="3100" kern="1200" dirty="0"/>
        </a:p>
      </dsp:txBody>
      <dsp:txXfrm>
        <a:off x="36296" y="328373"/>
        <a:ext cx="8208328" cy="670943"/>
      </dsp:txXfrm>
    </dsp:sp>
    <dsp:sp modelId="{C1D6163D-1F4D-4CB1-AF75-72304F08CFBB}">
      <dsp:nvSpPr>
        <dsp:cNvPr id="0" name=""/>
        <dsp:cNvSpPr/>
      </dsp:nvSpPr>
      <dsp:spPr>
        <a:xfrm>
          <a:off x="0" y="1035612"/>
          <a:ext cx="8280920" cy="4072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39370" rIns="220472" bIns="39370" numCol="1" spcCol="1270" anchor="t" anchorCtr="0">
          <a:noAutofit/>
        </a:bodyPr>
        <a:lstStyle/>
        <a:p>
          <a:pPr marL="228600" lvl="1" indent="0" algn="l" defTabSz="1066800">
            <a:lnSpc>
              <a:spcPct val="90000"/>
            </a:lnSpc>
            <a:spcBef>
              <a:spcPct val="0"/>
            </a:spcBef>
            <a:spcAft>
              <a:spcPct val="20000"/>
            </a:spcAft>
            <a:buChar char="••"/>
          </a:pPr>
          <a:endParaRPr lang="en-GB" sz="2400" kern="1200" dirty="0"/>
        </a:p>
        <a:p>
          <a:pPr marL="265113" lvl="1" indent="-265113" algn="l" defTabSz="1066800">
            <a:lnSpc>
              <a:spcPct val="90000"/>
            </a:lnSpc>
            <a:spcBef>
              <a:spcPct val="0"/>
            </a:spcBef>
            <a:spcAft>
              <a:spcPct val="20000"/>
            </a:spcAft>
            <a:buChar char="••"/>
          </a:pPr>
          <a:r>
            <a:rPr lang="en-GB" sz="2400" kern="1200" dirty="0" smtClean="0"/>
            <a:t>Sustainable, well-managed and effective organisations</a:t>
          </a:r>
          <a:endParaRPr lang="en-GB" sz="2400" kern="1200" dirty="0"/>
        </a:p>
        <a:p>
          <a:pPr marL="265113" lvl="1" indent="-265113" algn="l" defTabSz="1066800">
            <a:lnSpc>
              <a:spcPct val="90000"/>
            </a:lnSpc>
            <a:spcBef>
              <a:spcPct val="0"/>
            </a:spcBef>
            <a:spcAft>
              <a:spcPct val="20000"/>
            </a:spcAft>
            <a:buChar char="••"/>
          </a:pPr>
          <a:r>
            <a:rPr lang="en-GB" sz="2400" kern="1200" dirty="0" smtClean="0"/>
            <a:t>New organisations, projects or networks are set up</a:t>
          </a:r>
          <a:endParaRPr lang="en-GB" sz="2400" kern="1200" dirty="0"/>
        </a:p>
        <a:p>
          <a:pPr marL="265113" lvl="1" indent="-265113" algn="l" defTabSz="1066800">
            <a:lnSpc>
              <a:spcPct val="90000"/>
            </a:lnSpc>
            <a:spcBef>
              <a:spcPct val="0"/>
            </a:spcBef>
            <a:spcAft>
              <a:spcPct val="20000"/>
            </a:spcAft>
            <a:buChar char="••"/>
          </a:pPr>
          <a:r>
            <a:rPr lang="en-GB" sz="2400" kern="1200" dirty="0" smtClean="0"/>
            <a:t>The voice of the sector is heard</a:t>
          </a:r>
          <a:endParaRPr lang="en-GB" sz="2400" kern="1200" dirty="0"/>
        </a:p>
        <a:p>
          <a:pPr marL="265113" lvl="1" indent="-265113" algn="l" defTabSz="1066800">
            <a:lnSpc>
              <a:spcPct val="90000"/>
            </a:lnSpc>
            <a:spcBef>
              <a:spcPct val="0"/>
            </a:spcBef>
            <a:spcAft>
              <a:spcPct val="20000"/>
            </a:spcAft>
            <a:buChar char="••"/>
          </a:pPr>
          <a:r>
            <a:rPr lang="en-GB" sz="2400" kern="1200" dirty="0" smtClean="0"/>
            <a:t>Effective Local Councils, Village Hall Committees &amp; community groups</a:t>
          </a:r>
          <a:endParaRPr lang="en-GB" sz="2400" kern="1200" dirty="0"/>
        </a:p>
        <a:p>
          <a:pPr marL="265113" lvl="1" indent="-265113" algn="l" defTabSz="1066800">
            <a:lnSpc>
              <a:spcPct val="90000"/>
            </a:lnSpc>
            <a:spcBef>
              <a:spcPct val="0"/>
            </a:spcBef>
            <a:spcAft>
              <a:spcPct val="20000"/>
            </a:spcAft>
            <a:buChar char="••"/>
          </a:pPr>
          <a:r>
            <a:rPr lang="en-GB" sz="2400" kern="1200" dirty="0" smtClean="0"/>
            <a:t>A sector characterised by partnership, that is well networked</a:t>
          </a:r>
          <a:endParaRPr lang="en-GB" sz="2400" kern="1200" dirty="0"/>
        </a:p>
        <a:p>
          <a:pPr marL="265113" lvl="1" indent="-265113" algn="l" defTabSz="1066800">
            <a:lnSpc>
              <a:spcPct val="90000"/>
            </a:lnSpc>
            <a:spcBef>
              <a:spcPct val="0"/>
            </a:spcBef>
            <a:spcAft>
              <a:spcPct val="20000"/>
            </a:spcAft>
            <a:buChar char="••"/>
          </a:pPr>
          <a:r>
            <a:rPr lang="en-GB" sz="2400" kern="1200" dirty="0" smtClean="0"/>
            <a:t>Volunteering is supported and developed</a:t>
          </a:r>
          <a:endParaRPr lang="en-GB" sz="2400" kern="1200" dirty="0"/>
        </a:p>
        <a:p>
          <a:pPr marL="265113" lvl="1" indent="-265113" algn="l" defTabSz="1066800">
            <a:lnSpc>
              <a:spcPct val="90000"/>
            </a:lnSpc>
            <a:spcBef>
              <a:spcPct val="0"/>
            </a:spcBef>
            <a:spcAft>
              <a:spcPct val="20000"/>
            </a:spcAft>
            <a:buChar char="••"/>
          </a:pPr>
          <a:r>
            <a:rPr lang="en-GB" sz="2400" kern="1200" dirty="0" smtClean="0"/>
            <a:t>Impact and value of the VCS is understood</a:t>
          </a:r>
          <a:endParaRPr lang="en-GB" sz="2400" kern="1200" dirty="0"/>
        </a:p>
      </dsp:txBody>
      <dsp:txXfrm>
        <a:off x="0" y="1035612"/>
        <a:ext cx="8280920" cy="40729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1"/>
            <a:ext cx="2921582" cy="493633"/>
          </a:xfrm>
          <a:prstGeom prst="rect">
            <a:avLst/>
          </a:prstGeom>
        </p:spPr>
        <p:txBody>
          <a:bodyPr vert="horz" lIns="91440" tIns="45720" rIns="91440" bIns="45720" rtlCol="0"/>
          <a:lstStyle>
            <a:lvl1pPr algn="r">
              <a:defRPr sz="1200"/>
            </a:lvl1pPr>
          </a:lstStyle>
          <a:p>
            <a:fld id="{D58B4819-097D-4ED2-85D2-D76137C217FC}" type="datetimeFigureOut">
              <a:rPr lang="en-GB" smtClean="0"/>
              <a:t>11/03/2016</a:t>
            </a:fld>
            <a:endParaRPr lang="en-GB"/>
          </a:p>
        </p:txBody>
      </p:sp>
      <p:sp>
        <p:nvSpPr>
          <p:cNvPr id="4" name="Footer Placeholder 3"/>
          <p:cNvSpPr>
            <a:spLocks noGrp="1"/>
          </p:cNvSpPr>
          <p:nvPr>
            <p:ph type="ftr" sz="quarter" idx="2"/>
          </p:nvPr>
        </p:nvSpPr>
        <p:spPr>
          <a:xfrm>
            <a:off x="0" y="9377317"/>
            <a:ext cx="2921582"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7"/>
            <a:ext cx="2921582" cy="493633"/>
          </a:xfrm>
          <a:prstGeom prst="rect">
            <a:avLst/>
          </a:prstGeom>
        </p:spPr>
        <p:txBody>
          <a:bodyPr vert="horz" lIns="91440" tIns="45720" rIns="91440" bIns="45720" rtlCol="0" anchor="b"/>
          <a:lstStyle>
            <a:lvl1pPr algn="r">
              <a:defRPr sz="1200"/>
            </a:lvl1pPr>
          </a:lstStyle>
          <a:p>
            <a:fld id="{A2F9A041-A998-403A-B485-4D9BFEE57AFF}" type="slidenum">
              <a:rPr lang="en-GB" smtClean="0"/>
              <a:t>‹#›</a:t>
            </a:fld>
            <a:endParaRPr lang="en-GB"/>
          </a:p>
        </p:txBody>
      </p:sp>
    </p:spTree>
    <p:extLst>
      <p:ext uri="{BB962C8B-B14F-4D97-AF65-F5344CB8AC3E}">
        <p14:creationId xmlns:p14="http://schemas.microsoft.com/office/powerpoint/2010/main" val="2015820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0887"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621" y="1"/>
            <a:ext cx="2920887" cy="493713"/>
          </a:xfrm>
          <a:prstGeom prst="rect">
            <a:avLst/>
          </a:prstGeom>
        </p:spPr>
        <p:txBody>
          <a:bodyPr vert="horz" lIns="91440" tIns="45720" rIns="91440" bIns="45720" rtlCol="0"/>
          <a:lstStyle>
            <a:lvl1pPr algn="r">
              <a:defRPr sz="1200"/>
            </a:lvl1pPr>
          </a:lstStyle>
          <a:p>
            <a:fld id="{03981FA2-0D81-4210-8EBF-A4BC68DD456A}" type="datetimeFigureOut">
              <a:rPr lang="en-GB" smtClean="0"/>
              <a:t>11/03/2016</a:t>
            </a:fld>
            <a:endParaRPr lang="en-GB"/>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051" y="4689476"/>
            <a:ext cx="5394011"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20887"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621" y="9377363"/>
            <a:ext cx="2920887" cy="493712"/>
          </a:xfrm>
          <a:prstGeom prst="rect">
            <a:avLst/>
          </a:prstGeom>
        </p:spPr>
        <p:txBody>
          <a:bodyPr vert="horz" lIns="91440" tIns="45720" rIns="91440" bIns="45720" rtlCol="0" anchor="b"/>
          <a:lstStyle>
            <a:lvl1pPr algn="r">
              <a:defRPr sz="1200"/>
            </a:lvl1pPr>
          </a:lstStyle>
          <a:p>
            <a:fld id="{2A78E5FD-B4B1-424D-AB32-D6596CED0FB8}" type="slidenum">
              <a:rPr lang="en-GB" smtClean="0"/>
              <a:t>‹#›</a:t>
            </a:fld>
            <a:endParaRPr lang="en-GB"/>
          </a:p>
        </p:txBody>
      </p:sp>
    </p:spTree>
    <p:extLst>
      <p:ext uri="{BB962C8B-B14F-4D97-AF65-F5344CB8AC3E}">
        <p14:creationId xmlns:p14="http://schemas.microsoft.com/office/powerpoint/2010/main" val="224587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D9523-0972-4376-8BB5-B99FD02F655D}" type="slidenum">
              <a:rPr lang="en-US" altLang="en-US"/>
              <a:pPr/>
              <a:t>1</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275D87-355A-4922-923F-169C8D9EDAA3}" type="slidenum">
              <a:rPr lang="en-GB" altLang="en-US">
                <a:solidFill>
                  <a:prstClr val="black"/>
                </a:solidFill>
                <a:latin typeface="Arial" charset="0"/>
              </a:rPr>
              <a:pPr eaLnBrk="1" hangingPunct="1">
                <a:spcBef>
                  <a:spcPct val="0"/>
                </a:spcBef>
              </a:pPr>
              <a:t>11</a:t>
            </a:fld>
            <a:endParaRPr lang="en-GB" altLang="en-US">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Source Cambridgeshire – no longer using from January onwards</a:t>
            </a:r>
          </a:p>
        </p:txBody>
      </p:sp>
      <p:sp>
        <p:nvSpPr>
          <p:cNvPr id="16388" name="Slide Number Placeholder 3"/>
          <p:cNvSpPr txBox="1">
            <a:spLocks noGrp="1"/>
          </p:cNvSpPr>
          <p:nvPr/>
        </p:nvSpPr>
        <p:spPr bwMode="auto">
          <a:xfrm>
            <a:off x="3819621" y="9377363"/>
            <a:ext cx="29208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7572DA1F-B45F-4F81-80E3-D9FFBDDF1465}" type="slidenum">
              <a:rPr lang="en-GB" altLang="en-US" smtClean="0">
                <a:solidFill>
                  <a:prstClr val="black"/>
                </a:solidFill>
                <a:latin typeface="Arial" charset="0"/>
              </a:rPr>
              <a:pPr algn="r" eaLnBrk="1" fontAlgn="base" hangingPunct="1">
                <a:spcBef>
                  <a:spcPct val="0"/>
                </a:spcBef>
                <a:spcAft>
                  <a:spcPct val="0"/>
                </a:spcAft>
              </a:pPr>
              <a:t>14</a:t>
            </a:fld>
            <a:endParaRPr lang="en-GB" altLang="en-US"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D8BB3B-9BE5-4C95-B680-7FD37883C7B3}"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181009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D8BB3B-9BE5-4C95-B680-7FD37883C7B3}"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37980659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387541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661320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866543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8861056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1233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258534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63756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77280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999991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1068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D8BB3B-9BE5-4C95-B680-7FD37883C7B3}"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36829173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155347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10106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34707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68158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253362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305335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827371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762328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575031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59252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150" name="Picture 78" descr="PP_CC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15075" y="0"/>
            <a:ext cx="2828925" cy="1311275"/>
          </a:xfrm>
          <a:prstGeom prst="rect">
            <a:avLst/>
          </a:prstGeom>
          <a:noFill/>
          <a:extLst>
            <a:ext uri="{909E8E84-426E-40DD-AFC4-6F175D3DCCD1}">
              <a14:hiddenFill xmlns:a14="http://schemas.microsoft.com/office/drawing/2010/main">
                <a:solidFill>
                  <a:srgbClr val="FFFFFF"/>
                </a:solidFill>
              </a14:hiddenFill>
            </a:ext>
          </a:extLst>
        </p:spPr>
      </p:pic>
      <p:pic>
        <p:nvPicPr>
          <p:cNvPr id="3151" name="Picture 79" descr="PP_baseli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19788"/>
            <a:ext cx="9144000" cy="938212"/>
          </a:xfrm>
          <a:prstGeom prst="rect">
            <a:avLst/>
          </a:prstGeom>
          <a:noFill/>
          <a:extLst>
            <a:ext uri="{909E8E84-426E-40DD-AFC4-6F175D3DCCD1}">
              <a14:hiddenFill xmlns:a14="http://schemas.microsoft.com/office/drawing/2010/main">
                <a:solidFill>
                  <a:srgbClr val="FFFFFF"/>
                </a:solidFill>
              </a14:hiddenFill>
            </a:ext>
          </a:extLst>
        </p:spPr>
      </p:pic>
      <p:pic>
        <p:nvPicPr>
          <p:cNvPr id="3152" name="Picture 80" descr="PP_CC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1638" y="1668463"/>
            <a:ext cx="6076950" cy="2816225"/>
          </a:xfrm>
          <a:prstGeom prst="rect">
            <a:avLst/>
          </a:prstGeom>
          <a:noFill/>
          <a:extLst>
            <a:ext uri="{909E8E84-426E-40DD-AFC4-6F175D3DCCD1}">
              <a14:hiddenFill xmlns:a14="http://schemas.microsoft.com/office/drawing/2010/main">
                <a:solidFill>
                  <a:srgbClr val="FFFFFF"/>
                </a:solidFill>
              </a14:hiddenFill>
            </a:ext>
          </a:extLst>
        </p:spPr>
      </p:pic>
      <p:sp>
        <p:nvSpPr>
          <p:cNvPr id="3153" name="Rectangle 81"/>
          <p:cNvSpPr>
            <a:spLocks noChangeArrowheads="1"/>
          </p:cNvSpPr>
          <p:nvPr userDrawn="1"/>
        </p:nvSpPr>
        <p:spPr bwMode="auto">
          <a:xfrm>
            <a:off x="6081713" y="246063"/>
            <a:ext cx="2873375" cy="142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0112750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568755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349758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487308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629656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794947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887752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367269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797595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563848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7003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290878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90587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767216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496828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279115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79140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939819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558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290631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87822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5319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255035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847327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854234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57631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255504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0181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6048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87830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8660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8753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4032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D8BB3B-9BE5-4C95-B680-7FD37883C7B3}"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88240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95490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6146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6784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71741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91505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8016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45106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53553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76822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890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8BB3B-9BE5-4C95-B680-7FD37883C7B3}"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155762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26775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04415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3394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04907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54231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29324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22453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19409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64625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1139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D8BB3B-9BE5-4C95-B680-7FD37883C7B3}"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2368862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00245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04979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18610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86221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60508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523083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859171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64271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086800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6893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D8BB3B-9BE5-4C95-B680-7FD37883C7B3}" type="datetimeFigureOut">
              <a:rPr lang="en-GB" smtClean="0"/>
              <a:t>11/03/2016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2676830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55032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03697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34984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04830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70289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606909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323735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59604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50197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130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D8BB3B-9BE5-4C95-B680-7FD37883C7B3}" type="datetimeFigureOut">
              <a:rPr lang="en-GB" smtClean="0"/>
              <a:t>11/03/2016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18156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50127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9189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16385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96122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75061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97981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65336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56511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490875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8067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8BB3B-9BE5-4C95-B680-7FD37883C7B3}" type="datetimeFigureOut">
              <a:rPr lang="en-GB" smtClean="0"/>
              <a:t>11/03/2016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17910970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067293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48915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441655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34091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657894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33946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99524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41157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03600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8867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8BB3B-9BE5-4C95-B680-7FD37883C7B3}"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10294620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203648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500987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46444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347524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015299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321390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80082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48296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060197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106D75-4C2C-483B-9F52-41037F662970}"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FDBFB3-8D4F-4845-9C38-91379F6984E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7304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8BB3B-9BE5-4C95-B680-7FD37883C7B3}"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B97DD-FA2D-43B5-BF20-EADB05894463}" type="slidenum">
              <a:rPr lang="en-GB" smtClean="0"/>
              <a:t>‹#›</a:t>
            </a:fld>
            <a:endParaRPr lang="en-GB"/>
          </a:p>
        </p:txBody>
      </p:sp>
    </p:spTree>
    <p:extLst>
      <p:ext uri="{BB962C8B-B14F-4D97-AF65-F5344CB8AC3E}">
        <p14:creationId xmlns:p14="http://schemas.microsoft.com/office/powerpoint/2010/main" val="1684515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229E77E-97F6-4D66-952D-75195F747D2D}"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95A0E9-1977-43E8-A17B-57C05061A5E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51173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2631C3-1BAA-4C56-B09F-F9C2E8FAF10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9A037C-879B-4C92-927F-C8D9020C38B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724278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E0960-6CC7-4B64-813A-FB36CD9BE4C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E7B1F8-CC02-4E4C-90A2-302DFB9FE0A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019226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79638D-A2A1-4889-8A0B-1984230C496E}"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B5B666-2ED4-4DFE-A089-81D56F9CD52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07911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0756D7-C713-4B88-B83F-69BB33326CD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3370C6D-ED98-446B-B52B-AAA7AA39BA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11119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1FAADE-7405-4A6E-80E0-66181BED792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4DDAC-2105-4B48-AFD3-62FB6DCC5A4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277123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5607D2-E5E9-4860-9183-8A0FB90BF197}"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69A68B3-20DD-4812-B528-7AE6FD6C1D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040305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01AFE-EC27-419D-9780-1AD712704514}"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810D76-C90D-4831-A3F1-1D155F43AA0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995850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98FA8F-13E4-4857-A345-B092BFF6773C}"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9057AC-6339-48DC-920C-DA8D43285D2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630196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72667B-7C1D-488D-9060-12C939083DF6}"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1CF493-C8DC-4883-A951-868F4432DD7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9870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3.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3.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3.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3.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8BB3B-9BE5-4C95-B680-7FD37883C7B3}" type="datetimeFigureOut">
              <a:rPr lang="en-GB" smtClean="0"/>
              <a:t>11/03/2016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B97DD-FA2D-43B5-BF20-EADB05894463}" type="slidenum">
              <a:rPr lang="en-GB" smtClean="0"/>
              <a:t>‹#›</a:t>
            </a:fld>
            <a:endParaRPr lang="en-GB"/>
          </a:p>
        </p:txBody>
      </p:sp>
    </p:spTree>
    <p:extLst>
      <p:ext uri="{BB962C8B-B14F-4D97-AF65-F5344CB8AC3E}">
        <p14:creationId xmlns:p14="http://schemas.microsoft.com/office/powerpoint/2010/main" val="3994131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37264453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40758734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98161724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65253393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438062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554183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16673448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15112517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16235541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27200752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339029133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5775" y="15716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28625" y="3071813"/>
            <a:ext cx="82296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24A452-C9B3-417D-809D-FC4FD3AE60B5}" type="datetimeFigureOut">
              <a:rPr lang="en-US">
                <a:solidFill>
                  <a:prstClr val="black">
                    <a:tint val="75000"/>
                  </a:prstClr>
                </a:solidFill>
              </a:rPr>
              <a:pPr>
                <a:defRPr/>
              </a:pPr>
              <a:t>3/11/2016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0BDB28-FAE5-4DD5-8E94-83E34A38102C}" type="slidenum">
              <a:rPr lang="en-GB">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0" y="1028700"/>
            <a:ext cx="9144000" cy="1588"/>
          </a:xfrm>
          <a:prstGeom prst="line">
            <a:avLst/>
          </a:prstGeom>
          <a:ln>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000125"/>
            <a:ext cx="9144000" cy="15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33" name="Picture 10" descr="LGSS-logomedsiz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5413" y="285750"/>
            <a:ext cx="209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p:cNvSpPr txBox="1">
            <a:spLocks noChangeArrowheads="1"/>
          </p:cNvSpPr>
          <p:nvPr userDrawn="1"/>
        </p:nvSpPr>
        <p:spPr bwMode="auto">
          <a:xfrm>
            <a:off x="323850" y="549275"/>
            <a:ext cx="3671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altLang="en-US" sz="1400" b="1" i="1" smtClean="0">
                <a:solidFill>
                  <a:prstClr val="black"/>
                </a:solidFill>
                <a:latin typeface="Calibri" pitchFamily="34" charset="0"/>
              </a:rPr>
              <a:t>By the public sector, for the public sector</a:t>
            </a:r>
          </a:p>
        </p:txBody>
      </p:sp>
    </p:spTree>
    <p:extLst>
      <p:ext uri="{BB962C8B-B14F-4D97-AF65-F5344CB8AC3E}">
        <p14:creationId xmlns:p14="http://schemas.microsoft.com/office/powerpoint/2010/main" val="49578588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hyperlink" Target="http://www.contractsfinder.service.gov.uk/" TargetMode="External"/><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hyperlink" Target="http://www.lgssprocurementportal.co.uk/" TargetMode="Externa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hyperlink" Target="mailto:support@due-north.com" TargetMode="Externa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hyperlink" Target="http://www.cambridgeshireinsight.org.uk/V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txBox="1">
            <a:spLocks/>
          </p:cNvSpPr>
          <p:nvPr/>
        </p:nvSpPr>
        <p:spPr>
          <a:xfrm>
            <a:off x="697461" y="476672"/>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Supporting Cambridgeshire’s Voluntary &amp; Community Sector </a:t>
            </a:r>
            <a:endParaRPr lang="en-GB" b="1" dirty="0"/>
          </a:p>
        </p:txBody>
      </p:sp>
      <p:sp>
        <p:nvSpPr>
          <p:cNvPr id="3" name="Subtitle 2"/>
          <p:cNvSpPr txBox="1">
            <a:spLocks/>
          </p:cNvSpPr>
          <p:nvPr/>
        </p:nvSpPr>
        <p:spPr>
          <a:xfrm>
            <a:off x="1009328" y="4725144"/>
            <a:ext cx="712088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4000" b="1" dirty="0" smtClean="0"/>
              <a:t>Provider Event - 10 March 2016</a:t>
            </a:r>
            <a:endParaRPr lang="en-GB" sz="4000" b="1" dirty="0"/>
          </a:p>
        </p:txBody>
      </p:sp>
    </p:spTree>
    <p:extLst>
      <p:ext uri="{BB962C8B-B14F-4D97-AF65-F5344CB8AC3E}">
        <p14:creationId xmlns:p14="http://schemas.microsoft.com/office/powerpoint/2010/main" val="18783691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41168"/>
          </a:xfrm>
        </p:spPr>
        <p:txBody>
          <a:bodyPr>
            <a:normAutofit fontScale="85000" lnSpcReduction="20000"/>
          </a:bodyPr>
          <a:lstStyle/>
          <a:p>
            <a:pPr marL="0" indent="0">
              <a:buNone/>
            </a:pPr>
            <a:r>
              <a:rPr lang="en-GB" sz="3000" dirty="0"/>
              <a:t>The determination of key performance indicators, baseline data, and the mechanisms and measurement against these indicators, will be worked through with the successful organisation(s) following the award of the </a:t>
            </a:r>
            <a:r>
              <a:rPr lang="en-GB" sz="3000" dirty="0" smtClean="0"/>
              <a:t>grant.</a:t>
            </a:r>
          </a:p>
          <a:p>
            <a:r>
              <a:rPr lang="en-GB" sz="3000" dirty="0" smtClean="0"/>
              <a:t>Quarterly performance meetings will be held</a:t>
            </a:r>
          </a:p>
          <a:p>
            <a:r>
              <a:rPr lang="en-GB" sz="3000" dirty="0" smtClean="0"/>
              <a:t>Quarterly monitoring information will be provided</a:t>
            </a:r>
          </a:p>
          <a:p>
            <a:r>
              <a:rPr lang="en-GB" sz="3000" dirty="0" smtClean="0"/>
              <a:t>An annual report will be provided </a:t>
            </a:r>
          </a:p>
          <a:p>
            <a:r>
              <a:rPr lang="en-GB" sz="3000" dirty="0" smtClean="0"/>
              <a:t>An end-of-project lessons learned document will be produced prior to the end of the grant</a:t>
            </a:r>
          </a:p>
          <a:p>
            <a:pPr marL="0" indent="0">
              <a:buNone/>
            </a:pPr>
            <a:endParaRPr lang="en-US" sz="3000" dirty="0" smtClean="0"/>
          </a:p>
          <a:p>
            <a:pPr marL="0" indent="0">
              <a:buNone/>
            </a:pPr>
            <a:r>
              <a:rPr lang="en-US" sz="3000" dirty="0" smtClean="0"/>
              <a:t>District Councils and Health Partners </a:t>
            </a:r>
            <a:r>
              <a:rPr lang="en-US" sz="3000" dirty="0"/>
              <a:t>have expressed an interest in joint monitoring arrangements, therefore these </a:t>
            </a:r>
            <a:r>
              <a:rPr lang="en-US" sz="3000" dirty="0" smtClean="0"/>
              <a:t>meetings </a:t>
            </a:r>
            <a:r>
              <a:rPr lang="en-US" sz="3000" dirty="0"/>
              <a:t>will be open to </a:t>
            </a:r>
            <a:r>
              <a:rPr lang="en-US" sz="3000" dirty="0" smtClean="0"/>
              <a:t>key partners. </a:t>
            </a:r>
            <a:endParaRPr lang="en-GB" sz="3000" dirty="0"/>
          </a:p>
          <a:p>
            <a:endParaRPr lang="en-GB" dirty="0"/>
          </a:p>
        </p:txBody>
      </p:sp>
      <p:grpSp>
        <p:nvGrpSpPr>
          <p:cNvPr id="4" name="Group 3"/>
          <p:cNvGrpSpPr/>
          <p:nvPr/>
        </p:nvGrpSpPr>
        <p:grpSpPr>
          <a:xfrm>
            <a:off x="438241" y="404664"/>
            <a:ext cx="8280920" cy="743535"/>
            <a:chOff x="0" y="113440"/>
            <a:chExt cx="8280920" cy="743535"/>
          </a:xfrm>
        </p:grpSpPr>
        <p:sp>
          <p:nvSpPr>
            <p:cNvPr id="5" name="Rounded Rectangle 4"/>
            <p:cNvSpPr/>
            <p:nvPr/>
          </p:nvSpPr>
          <p:spPr>
            <a:xfrm>
              <a:off x="0" y="113440"/>
              <a:ext cx="8280920" cy="74353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ounded Rectangle 4"/>
            <p:cNvSpPr/>
            <p:nvPr/>
          </p:nvSpPr>
          <p:spPr>
            <a:xfrm>
              <a:off x="36296" y="149736"/>
              <a:ext cx="8208328"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Performance and Monitoring</a:t>
              </a:r>
              <a:endParaRPr lang="en-GB" sz="3100" kern="1200" dirty="0"/>
            </a:p>
          </p:txBody>
        </p:sp>
      </p:grpSp>
    </p:spTree>
    <p:extLst>
      <p:ext uri="{BB962C8B-B14F-4D97-AF65-F5344CB8AC3E}">
        <p14:creationId xmlns:p14="http://schemas.microsoft.com/office/powerpoint/2010/main" val="654824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684213" y="2060575"/>
            <a:ext cx="7775575" cy="3232150"/>
          </a:xfrm>
          <a:prstGeom prst="rect">
            <a:avLst/>
          </a:prstGeom>
          <a:noFill/>
          <a:ln w="9525">
            <a:noFill/>
            <a:miter lim="800000"/>
            <a:headEnd/>
            <a:tailEnd/>
          </a:ln>
        </p:spPr>
        <p:txBody>
          <a:bodyPr>
            <a:spAutoFit/>
          </a:bodyPr>
          <a:lstStyle/>
          <a:p>
            <a:pPr algn="ctr">
              <a:spcBef>
                <a:spcPct val="50000"/>
              </a:spcBef>
              <a:defRPr/>
            </a:pPr>
            <a:r>
              <a:rPr lang="en-GB" sz="4800" dirty="0">
                <a:solidFill>
                  <a:srgbClr val="990099"/>
                </a:solidFill>
              </a:rPr>
              <a:t>Procurement Process and </a:t>
            </a:r>
          </a:p>
          <a:p>
            <a:pPr algn="ctr">
              <a:spcBef>
                <a:spcPct val="50000"/>
              </a:spcBef>
              <a:defRPr/>
            </a:pPr>
            <a:r>
              <a:rPr lang="en-GB" sz="4800" dirty="0">
                <a:solidFill>
                  <a:srgbClr val="990099"/>
                </a:solidFill>
              </a:rPr>
              <a:t>Electronic Tendering  </a:t>
            </a:r>
            <a:endParaRPr lang="en-US" sz="4800" dirty="0">
              <a:solidFill>
                <a:srgbClr val="990099"/>
              </a:solidFill>
            </a:endParaRPr>
          </a:p>
          <a:p>
            <a:pPr algn="ctr">
              <a:spcBef>
                <a:spcPct val="50000"/>
              </a:spcBef>
              <a:defRPr/>
            </a:pPr>
            <a:r>
              <a:rPr lang="en-US" sz="2800" dirty="0">
                <a:solidFill>
                  <a:srgbClr val="1F497D">
                    <a:lumMod val="60000"/>
                    <a:lumOff val="40000"/>
                  </a:srgbClr>
                </a:solidFill>
              </a:rPr>
              <a:t>Sarah Fuller</a:t>
            </a:r>
          </a:p>
          <a:p>
            <a:pPr algn="ctr">
              <a:spcBef>
                <a:spcPct val="50000"/>
              </a:spcBef>
              <a:defRPr/>
            </a:pPr>
            <a:r>
              <a:rPr lang="en-US" sz="2800" dirty="0">
                <a:solidFill>
                  <a:srgbClr val="1F497D">
                    <a:lumMod val="60000"/>
                    <a:lumOff val="40000"/>
                  </a:srgbClr>
                </a:solidFill>
              </a:rPr>
              <a:t>LGSS Procurement</a:t>
            </a:r>
          </a:p>
        </p:txBody>
      </p:sp>
    </p:spTree>
    <p:extLst>
      <p:ext uri="{BB962C8B-B14F-4D97-AF65-F5344CB8AC3E}">
        <p14:creationId xmlns:p14="http://schemas.microsoft.com/office/powerpoint/2010/main" val="79263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txBox="1">
            <a:spLocks/>
          </p:cNvSpPr>
          <p:nvPr/>
        </p:nvSpPr>
        <p:spPr bwMode="auto">
          <a:xfrm>
            <a:off x="611188" y="1125538"/>
            <a:ext cx="8137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6" name="TextBox 5"/>
          <p:cNvSpPr txBox="1"/>
          <p:nvPr/>
        </p:nvSpPr>
        <p:spPr>
          <a:xfrm>
            <a:off x="684213" y="1341438"/>
            <a:ext cx="7848600" cy="708025"/>
          </a:xfrm>
          <a:prstGeom prst="rect">
            <a:avLst/>
          </a:prstGeom>
          <a:noFill/>
        </p:spPr>
        <p:txBody>
          <a:bodyPr>
            <a:spAutoFit/>
          </a:bodyPr>
          <a:lstStyle/>
          <a:p>
            <a:pPr algn="ctr" fontAlgn="base">
              <a:spcBef>
                <a:spcPct val="0"/>
              </a:spcBef>
              <a:spcAft>
                <a:spcPct val="0"/>
              </a:spcAft>
              <a:defRPr/>
            </a:pPr>
            <a:r>
              <a:rPr lang="en-GB" sz="4000" dirty="0">
                <a:solidFill>
                  <a:srgbClr val="990099"/>
                </a:solidFill>
              </a:rPr>
              <a:t>Indicative Tender Timetable</a:t>
            </a:r>
          </a:p>
        </p:txBody>
      </p:sp>
      <p:graphicFrame>
        <p:nvGraphicFramePr>
          <p:cNvPr id="2" name="Table 1"/>
          <p:cNvGraphicFramePr>
            <a:graphicFrameLocks noGrp="1"/>
          </p:cNvGraphicFramePr>
          <p:nvPr/>
        </p:nvGraphicFramePr>
        <p:xfrm>
          <a:off x="1187450" y="2636838"/>
          <a:ext cx="6842125" cy="2693986"/>
        </p:xfrm>
        <a:graphic>
          <a:graphicData uri="http://schemas.openxmlformats.org/drawingml/2006/table">
            <a:tbl>
              <a:tblPr firstRow="1" bandRow="1">
                <a:tableStyleId>{5C22544A-7EE6-4342-B048-85BDC9FD1C3A}</a:tableStyleId>
              </a:tblPr>
              <a:tblGrid>
                <a:gridCol w="4283539"/>
                <a:gridCol w="2558586"/>
              </a:tblGrid>
              <a:tr h="443861">
                <a:tc>
                  <a:txBody>
                    <a:bodyPr/>
                    <a:lstStyle/>
                    <a:p>
                      <a:r>
                        <a:rPr lang="en-GB" sz="1800" dirty="0" smtClean="0"/>
                        <a:t>Event</a:t>
                      </a:r>
                      <a:endParaRPr lang="en-GB" sz="1800" dirty="0"/>
                    </a:p>
                  </a:txBody>
                  <a:tcPr marL="91458" marR="91458" marT="45721" marB="45721"/>
                </a:tc>
                <a:tc>
                  <a:txBody>
                    <a:bodyPr/>
                    <a:lstStyle/>
                    <a:p>
                      <a:r>
                        <a:rPr lang="en-GB" sz="1800" dirty="0" smtClean="0"/>
                        <a:t>Date</a:t>
                      </a:r>
                      <a:endParaRPr lang="en-GB" sz="1800" dirty="0"/>
                    </a:p>
                  </a:txBody>
                  <a:tcPr marL="91458" marR="91458" marT="45721" marB="45721"/>
                </a:tc>
              </a:tr>
              <a:tr h="450025">
                <a:tc>
                  <a:txBody>
                    <a:bodyPr/>
                    <a:lstStyle/>
                    <a:p>
                      <a:r>
                        <a:rPr lang="en-GB" sz="1800" dirty="0" smtClean="0"/>
                        <a:t>Tender launch</a:t>
                      </a:r>
                      <a:endParaRPr lang="en-GB" sz="1800" dirty="0"/>
                    </a:p>
                  </a:txBody>
                  <a:tcPr marL="91458" marR="91458" marT="45721" marB="45721"/>
                </a:tc>
                <a:tc>
                  <a:txBody>
                    <a:bodyPr/>
                    <a:lstStyle/>
                    <a:p>
                      <a:r>
                        <a:rPr lang="en-GB" sz="1800" dirty="0" smtClean="0"/>
                        <a:t>5</a:t>
                      </a:r>
                      <a:r>
                        <a:rPr lang="en-GB" sz="1800" baseline="30000" dirty="0" smtClean="0"/>
                        <a:t>th</a:t>
                      </a:r>
                      <a:r>
                        <a:rPr lang="en-GB" sz="1800" dirty="0" smtClean="0"/>
                        <a:t> April 2016</a:t>
                      </a:r>
                      <a:endParaRPr lang="en-GB" sz="1800" dirty="0"/>
                    </a:p>
                  </a:txBody>
                  <a:tcPr marL="91458" marR="91458" marT="45721" marB="45721"/>
                </a:tc>
              </a:tr>
              <a:tr h="450025">
                <a:tc>
                  <a:txBody>
                    <a:bodyPr/>
                    <a:lstStyle/>
                    <a:p>
                      <a:r>
                        <a:rPr lang="en-GB" sz="1800" dirty="0" smtClean="0"/>
                        <a:t>Clarification submission</a:t>
                      </a:r>
                      <a:r>
                        <a:rPr lang="en-GB" sz="1800" baseline="0" dirty="0" smtClean="0"/>
                        <a:t> deadline</a:t>
                      </a:r>
                      <a:endParaRPr lang="en-GB" sz="1800" dirty="0"/>
                    </a:p>
                  </a:txBody>
                  <a:tcPr marL="91458" marR="91458" marT="45721" marB="45721"/>
                </a:tc>
                <a:tc>
                  <a:txBody>
                    <a:bodyPr/>
                    <a:lstStyle/>
                    <a:p>
                      <a:r>
                        <a:rPr lang="en-GB" sz="1800" dirty="0" smtClean="0"/>
                        <a:t>2</a:t>
                      </a:r>
                      <a:r>
                        <a:rPr lang="en-GB" sz="1800" baseline="30000" dirty="0" smtClean="0"/>
                        <a:t>nd</a:t>
                      </a:r>
                      <a:r>
                        <a:rPr lang="en-GB" sz="1800" dirty="0" smtClean="0"/>
                        <a:t> May 2016</a:t>
                      </a:r>
                      <a:endParaRPr lang="en-GB" sz="1800" dirty="0"/>
                    </a:p>
                  </a:txBody>
                  <a:tcPr marL="91458" marR="91458" marT="45721" marB="45721"/>
                </a:tc>
              </a:tr>
              <a:tr h="450025">
                <a:tc>
                  <a:txBody>
                    <a:bodyPr/>
                    <a:lstStyle/>
                    <a:p>
                      <a:r>
                        <a:rPr lang="en-GB" sz="1800" dirty="0" smtClean="0"/>
                        <a:t>Tender submission deadline</a:t>
                      </a:r>
                      <a:endParaRPr lang="en-GB" sz="1800" dirty="0"/>
                    </a:p>
                  </a:txBody>
                  <a:tcPr marL="91458" marR="91458" marT="45721" marB="45721"/>
                </a:tc>
                <a:tc>
                  <a:txBody>
                    <a:bodyPr/>
                    <a:lstStyle/>
                    <a:p>
                      <a:r>
                        <a:rPr lang="en-GB" sz="1800" dirty="0" smtClean="0"/>
                        <a:t>9</a:t>
                      </a:r>
                      <a:r>
                        <a:rPr lang="en-GB" sz="1800" baseline="30000" dirty="0" smtClean="0"/>
                        <a:t>th</a:t>
                      </a:r>
                      <a:r>
                        <a:rPr lang="en-GB" sz="1800" dirty="0" smtClean="0"/>
                        <a:t> May 2016</a:t>
                      </a:r>
                      <a:endParaRPr lang="en-GB" sz="1800" dirty="0"/>
                    </a:p>
                  </a:txBody>
                  <a:tcPr marL="91458" marR="91458" marT="45721" marB="45721"/>
                </a:tc>
              </a:tr>
              <a:tr h="450025">
                <a:tc>
                  <a:txBody>
                    <a:bodyPr/>
                    <a:lstStyle/>
                    <a:p>
                      <a:r>
                        <a:rPr lang="en-GB" sz="1800" dirty="0" smtClean="0"/>
                        <a:t>Tender outcome notification</a:t>
                      </a:r>
                      <a:endParaRPr lang="en-GB" sz="1800" dirty="0"/>
                    </a:p>
                  </a:txBody>
                  <a:tcPr marL="91458" marR="91458" marT="45721" marB="45721"/>
                </a:tc>
                <a:tc>
                  <a:txBody>
                    <a:bodyPr/>
                    <a:lstStyle/>
                    <a:p>
                      <a:r>
                        <a:rPr lang="en-GB" sz="1800" dirty="0" smtClean="0"/>
                        <a:t>Early</a:t>
                      </a:r>
                      <a:r>
                        <a:rPr lang="en-GB" sz="1800" baseline="0" dirty="0" smtClean="0"/>
                        <a:t> July 2016</a:t>
                      </a:r>
                      <a:endParaRPr lang="en-GB" sz="1800" dirty="0"/>
                    </a:p>
                  </a:txBody>
                  <a:tcPr marL="91458" marR="91458" marT="45721" marB="45721"/>
                </a:tc>
              </a:tr>
              <a:tr h="450025">
                <a:tc>
                  <a:txBody>
                    <a:bodyPr/>
                    <a:lstStyle/>
                    <a:p>
                      <a:r>
                        <a:rPr lang="en-GB" sz="1800" dirty="0" smtClean="0"/>
                        <a:t>Grant start</a:t>
                      </a:r>
                      <a:endParaRPr lang="en-GB" sz="1800" dirty="0"/>
                    </a:p>
                  </a:txBody>
                  <a:tcPr marL="91458" marR="91458" marT="45721" marB="45721"/>
                </a:tc>
                <a:tc>
                  <a:txBody>
                    <a:bodyPr/>
                    <a:lstStyle/>
                    <a:p>
                      <a:r>
                        <a:rPr lang="en-GB" sz="1800" dirty="0" smtClean="0"/>
                        <a:t>1</a:t>
                      </a:r>
                      <a:r>
                        <a:rPr lang="en-GB" sz="1800" baseline="30000" dirty="0" smtClean="0"/>
                        <a:t>st</a:t>
                      </a:r>
                      <a:r>
                        <a:rPr lang="en-GB" sz="1800" dirty="0" smtClean="0"/>
                        <a:t> September</a:t>
                      </a:r>
                      <a:r>
                        <a:rPr lang="en-GB" sz="1800" baseline="0" dirty="0" smtClean="0"/>
                        <a:t> 2016</a:t>
                      </a:r>
                      <a:endParaRPr lang="en-GB" sz="1800" dirty="0"/>
                    </a:p>
                  </a:txBody>
                  <a:tcPr marL="91458" marR="91458" marT="45721" marB="45721"/>
                </a:tc>
              </a:tr>
            </a:tbl>
          </a:graphicData>
        </a:graphic>
      </p:graphicFrame>
    </p:spTree>
    <p:extLst>
      <p:ext uri="{BB962C8B-B14F-4D97-AF65-F5344CB8AC3E}">
        <p14:creationId xmlns:p14="http://schemas.microsoft.com/office/powerpoint/2010/main" val="332785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txBox="1">
            <a:spLocks/>
          </p:cNvSpPr>
          <p:nvPr/>
        </p:nvSpPr>
        <p:spPr bwMode="auto">
          <a:xfrm>
            <a:off x="539750" y="1700213"/>
            <a:ext cx="81375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buFont typeface="Arial" charset="0"/>
              <a:buNone/>
            </a:pPr>
            <a:endParaRPr lang="en-GB" altLang="en-US" u="sng" smtClean="0">
              <a:solidFill>
                <a:prstClr val="black"/>
              </a:solidFill>
            </a:endParaRPr>
          </a:p>
          <a:p>
            <a:pPr eaLnBrk="1" fontAlgn="base" hangingPunct="1">
              <a:spcAft>
                <a:spcPct val="0"/>
              </a:spcAft>
              <a:buFont typeface="Arial" charset="0"/>
              <a:buNone/>
            </a:pPr>
            <a:endParaRPr lang="en-GB" altLang="en-US" u="sng" smtClean="0">
              <a:solidFill>
                <a:prstClr val="black"/>
              </a:solidFill>
            </a:endParaRPr>
          </a:p>
          <a:p>
            <a:pPr eaLnBrk="1" fontAlgn="base" hangingPunct="1">
              <a:spcAft>
                <a:spcPct val="0"/>
              </a:spcAft>
              <a:buFont typeface="Arial" charset="0"/>
              <a:buNone/>
            </a:pPr>
            <a:endParaRPr lang="en-GB" altLang="en-US" u="sng" smtClean="0">
              <a:solidFill>
                <a:prstClr val="black"/>
              </a:solidFill>
            </a:endParaRPr>
          </a:p>
          <a:p>
            <a:pPr algn="ctr" eaLnBrk="1" fontAlgn="base" hangingPunct="1">
              <a:spcAft>
                <a:spcPct val="0"/>
              </a:spcAft>
              <a:buFontTx/>
              <a:buNone/>
            </a:pPr>
            <a:endParaRPr lang="en-GB" altLang="en-US" sz="2800" u="sng" smtClean="0">
              <a:solidFill>
                <a:prstClr val="black"/>
              </a:solidFill>
            </a:endParaRPr>
          </a:p>
          <a:p>
            <a:pPr algn="ctr" eaLnBrk="1" fontAlgn="base" hangingPunct="1">
              <a:spcAft>
                <a:spcPct val="0"/>
              </a:spcAft>
              <a:buFontTx/>
              <a:buNone/>
            </a:pPr>
            <a:endParaRPr lang="en-GB" altLang="en-US" smtClean="0">
              <a:solidFill>
                <a:prstClr val="black"/>
              </a:solidFill>
            </a:endParaRPr>
          </a:p>
          <a:p>
            <a:pPr algn="ctr" eaLnBrk="1" fontAlgn="base" hangingPunct="1">
              <a:spcAft>
                <a:spcPct val="0"/>
              </a:spcAft>
              <a:buFontTx/>
              <a:buNone/>
            </a:pPr>
            <a:endParaRPr lang="en-GB" altLang="en-US" smtClean="0">
              <a:solidFill>
                <a:prstClr val="black"/>
              </a:solidFill>
            </a:endParaRPr>
          </a:p>
          <a:p>
            <a:pPr eaLnBrk="1" fontAlgn="base" hangingPunct="1">
              <a:spcAft>
                <a:spcPct val="0"/>
              </a:spcAft>
              <a:buFont typeface="Arial" charset="0"/>
              <a:buNone/>
            </a:pPr>
            <a:endParaRPr lang="en-GB" altLang="en-US" smtClean="0">
              <a:solidFill>
                <a:prstClr val="black"/>
              </a:solidFill>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133600"/>
            <a:ext cx="28797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349500"/>
            <a:ext cx="199866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5650" y="1268413"/>
            <a:ext cx="7848600" cy="831850"/>
          </a:xfrm>
          <a:prstGeom prst="rect">
            <a:avLst/>
          </a:prstGeom>
          <a:noFill/>
        </p:spPr>
        <p:txBody>
          <a:bodyPr>
            <a:spAutoFit/>
          </a:bodyPr>
          <a:lstStyle/>
          <a:p>
            <a:pPr algn="ctr" fontAlgn="base">
              <a:spcBef>
                <a:spcPct val="0"/>
              </a:spcBef>
              <a:spcAft>
                <a:spcPct val="0"/>
              </a:spcAft>
              <a:defRPr/>
            </a:pPr>
            <a:r>
              <a:rPr lang="en-GB" sz="4800" dirty="0">
                <a:solidFill>
                  <a:srgbClr val="990099"/>
                </a:solidFill>
              </a:rPr>
              <a:t>Jargon Busting</a:t>
            </a:r>
          </a:p>
        </p:txBody>
      </p:sp>
      <p:sp>
        <p:nvSpPr>
          <p:cNvPr id="8" name="TextBox 7"/>
          <p:cNvSpPr txBox="1"/>
          <p:nvPr/>
        </p:nvSpPr>
        <p:spPr>
          <a:xfrm>
            <a:off x="4138613" y="4287838"/>
            <a:ext cx="3240087" cy="523875"/>
          </a:xfrm>
          <a:prstGeom prst="rect">
            <a:avLst/>
          </a:prstGeom>
          <a:noFill/>
        </p:spPr>
        <p:txBody>
          <a:bodyPr>
            <a:spAutoFit/>
          </a:bodyPr>
          <a:lstStyle/>
          <a:p>
            <a:pPr fontAlgn="base">
              <a:spcBef>
                <a:spcPct val="0"/>
              </a:spcBef>
              <a:spcAft>
                <a:spcPct val="0"/>
              </a:spcAft>
              <a:defRPr/>
            </a:pPr>
            <a:r>
              <a:rPr lang="en-GB" sz="2800" b="1" i="1" dirty="0">
                <a:solidFill>
                  <a:srgbClr val="9BBB59">
                    <a:lumMod val="75000"/>
                  </a:srgbClr>
                </a:solidFill>
                <a:latin typeface="Arial" charset="0"/>
              </a:rPr>
              <a:t>eSourcing Portal</a:t>
            </a:r>
          </a:p>
        </p:txBody>
      </p:sp>
      <p:sp>
        <p:nvSpPr>
          <p:cNvPr id="9" name="TextBox 8"/>
          <p:cNvSpPr txBox="1"/>
          <p:nvPr/>
        </p:nvSpPr>
        <p:spPr>
          <a:xfrm>
            <a:off x="1223963" y="3500438"/>
            <a:ext cx="3240087" cy="523875"/>
          </a:xfrm>
          <a:prstGeom prst="rect">
            <a:avLst/>
          </a:prstGeom>
          <a:noFill/>
        </p:spPr>
        <p:txBody>
          <a:bodyPr>
            <a:spAutoFit/>
          </a:bodyPr>
          <a:lstStyle/>
          <a:p>
            <a:pPr fontAlgn="base">
              <a:spcBef>
                <a:spcPct val="0"/>
              </a:spcBef>
              <a:spcAft>
                <a:spcPct val="0"/>
              </a:spcAft>
              <a:defRPr/>
            </a:pPr>
            <a:r>
              <a:rPr lang="en-GB" sz="2800" b="1" i="1" dirty="0">
                <a:solidFill>
                  <a:srgbClr val="4BACC6">
                    <a:lumMod val="75000"/>
                  </a:srgbClr>
                </a:solidFill>
                <a:latin typeface="Arial" charset="0"/>
              </a:rPr>
              <a:t>Contracts Finder</a:t>
            </a:r>
          </a:p>
        </p:txBody>
      </p:sp>
      <p:sp>
        <p:nvSpPr>
          <p:cNvPr id="10" name="TextBox 9"/>
          <p:cNvSpPr txBox="1"/>
          <p:nvPr/>
        </p:nvSpPr>
        <p:spPr>
          <a:xfrm>
            <a:off x="1979613" y="5084763"/>
            <a:ext cx="1438275" cy="523875"/>
          </a:xfrm>
          <a:prstGeom prst="rect">
            <a:avLst/>
          </a:prstGeom>
          <a:noFill/>
        </p:spPr>
        <p:txBody>
          <a:bodyPr>
            <a:spAutoFit/>
          </a:bodyPr>
          <a:lstStyle/>
          <a:p>
            <a:pPr fontAlgn="base">
              <a:spcBef>
                <a:spcPct val="0"/>
              </a:spcBef>
              <a:spcAft>
                <a:spcPct val="0"/>
              </a:spcAft>
              <a:defRPr/>
            </a:pPr>
            <a:r>
              <a:rPr lang="en-GB" sz="2800" b="1" i="1" dirty="0">
                <a:solidFill>
                  <a:srgbClr val="8064A2">
                    <a:lumMod val="75000"/>
                  </a:srgbClr>
                </a:solidFill>
                <a:latin typeface="Arial" charset="0"/>
              </a:rPr>
              <a:t>OJEU</a:t>
            </a:r>
          </a:p>
        </p:txBody>
      </p:sp>
    </p:spTree>
    <p:extLst>
      <p:ext uri="{BB962C8B-B14F-4D97-AF65-F5344CB8AC3E}">
        <p14:creationId xmlns:p14="http://schemas.microsoft.com/office/powerpoint/2010/main" val="2166588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idx="4294967295"/>
          </p:nvPr>
        </p:nvSpPr>
        <p:spPr>
          <a:xfrm>
            <a:off x="684213" y="1052513"/>
            <a:ext cx="7488237" cy="1008062"/>
          </a:xfrm>
        </p:spPr>
        <p:txBody>
          <a:bodyPr/>
          <a:lstStyle/>
          <a:p>
            <a:r>
              <a:rPr lang="en-GB" altLang="en-US" sz="4800" smtClean="0">
                <a:solidFill>
                  <a:srgbClr val="990099"/>
                </a:solidFill>
              </a:rPr>
              <a:t>Contracts Finder</a:t>
            </a:r>
          </a:p>
        </p:txBody>
      </p:sp>
      <p:sp>
        <p:nvSpPr>
          <p:cNvPr id="5" name="Slide Number Placeholder 4"/>
          <p:cNvSpPr>
            <a:spLocks noGrp="1"/>
          </p:cNvSpPr>
          <p:nvPr>
            <p:ph type="sldNum" sz="quarter" idx="12"/>
          </p:nvPr>
        </p:nvSpPr>
        <p:spPr/>
        <p:txBody>
          <a:bodyPr/>
          <a:lstStyle/>
          <a:p>
            <a:pPr>
              <a:defRPr/>
            </a:pPr>
            <a:fld id="{E63B595B-D909-4B50-A44E-CB85BD83B02D}" type="slidenum">
              <a:rPr lang="en-GB" smtClean="0">
                <a:solidFill>
                  <a:prstClr val="black">
                    <a:tint val="75000"/>
                  </a:prstClr>
                </a:solidFill>
              </a:rPr>
              <a:pPr>
                <a:defRPr/>
              </a:pPr>
              <a:t>14</a:t>
            </a:fld>
            <a:endParaRPr lang="en-GB">
              <a:solidFill>
                <a:prstClr val="black">
                  <a:tint val="75000"/>
                </a:prstClr>
              </a:solidFill>
            </a:endParaRPr>
          </a:p>
        </p:txBody>
      </p:sp>
      <p:sp>
        <p:nvSpPr>
          <p:cNvPr id="3" name="TextBox 2"/>
          <p:cNvSpPr txBox="1"/>
          <p:nvPr/>
        </p:nvSpPr>
        <p:spPr>
          <a:xfrm>
            <a:off x="611188" y="2041525"/>
            <a:ext cx="7777162" cy="400050"/>
          </a:xfrm>
          <a:prstGeom prst="rect">
            <a:avLst/>
          </a:prstGeom>
          <a:noFill/>
        </p:spPr>
        <p:txBody>
          <a:bodyPr>
            <a:spAutoFit/>
          </a:bodyPr>
          <a:lstStyle/>
          <a:p>
            <a:pPr fontAlgn="base">
              <a:spcBef>
                <a:spcPct val="0"/>
              </a:spcBef>
              <a:spcAft>
                <a:spcPct val="0"/>
              </a:spcAft>
              <a:defRPr/>
            </a:pPr>
            <a:r>
              <a:rPr lang="en-GB" sz="2000" dirty="0">
                <a:solidFill>
                  <a:prstClr val="black"/>
                </a:solidFill>
                <a:hlinkClick r:id="rId3"/>
              </a:rPr>
              <a:t>www.contractsfinder.service.gov.uk</a:t>
            </a:r>
            <a:r>
              <a:rPr lang="en-GB" sz="2000" dirty="0">
                <a:solidFill>
                  <a:prstClr val="black"/>
                </a:solidFill>
              </a:rPr>
              <a:t> </a:t>
            </a:r>
          </a:p>
        </p:txBody>
      </p:sp>
      <p:pic>
        <p:nvPicPr>
          <p:cNvPr id="5125" name="Picture 5" descr="Contracts Finder - Internet Explorer provided by Cambridgeshire County Council - I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475" y="2441575"/>
            <a:ext cx="5113338"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
          <p:cNvSpPr txBox="1">
            <a:spLocks noChangeArrowheads="1"/>
          </p:cNvSpPr>
          <p:nvPr/>
        </p:nvSpPr>
        <p:spPr bwMode="auto">
          <a:xfrm>
            <a:off x="611188" y="3141663"/>
            <a:ext cx="26654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400" smtClean="0">
                <a:solidFill>
                  <a:prstClr val="black"/>
                </a:solidFill>
                <a:latin typeface="Arial" charset="0"/>
              </a:rPr>
              <a:t>Used to advertise all contracts over £10,000.</a:t>
            </a:r>
          </a:p>
          <a:p>
            <a:pPr eaLnBrk="1" fontAlgn="base" hangingPunct="1">
              <a:spcBef>
                <a:spcPct val="0"/>
              </a:spcBef>
              <a:spcAft>
                <a:spcPct val="0"/>
              </a:spcAft>
              <a:buFontTx/>
              <a:buNone/>
            </a:pPr>
            <a:endParaRPr lang="en-GB" altLang="en-US" sz="1400" smtClean="0">
              <a:solidFill>
                <a:prstClr val="black"/>
              </a:solidFill>
              <a:latin typeface="Arial" charset="0"/>
            </a:endParaRPr>
          </a:p>
          <a:p>
            <a:pPr eaLnBrk="1" fontAlgn="base" hangingPunct="1">
              <a:spcBef>
                <a:spcPct val="0"/>
              </a:spcBef>
              <a:spcAft>
                <a:spcPct val="0"/>
              </a:spcAft>
              <a:buFontTx/>
              <a:buNone/>
            </a:pPr>
            <a:r>
              <a:rPr lang="en-GB" altLang="en-US" sz="1400" smtClean="0">
                <a:solidFill>
                  <a:prstClr val="black"/>
                </a:solidFill>
                <a:latin typeface="Arial" charset="0"/>
              </a:rPr>
              <a:t>Mandatory for all public sector contract opportunities</a:t>
            </a:r>
          </a:p>
          <a:p>
            <a:pPr eaLnBrk="1" fontAlgn="base" hangingPunct="1">
              <a:spcBef>
                <a:spcPct val="0"/>
              </a:spcBef>
              <a:spcAft>
                <a:spcPct val="0"/>
              </a:spcAft>
              <a:buFontTx/>
              <a:buNone/>
            </a:pPr>
            <a:endParaRPr lang="en-GB" altLang="en-US" sz="1400" smtClean="0">
              <a:solidFill>
                <a:prstClr val="black"/>
              </a:solidFill>
              <a:latin typeface="Arial" charset="0"/>
            </a:endParaRPr>
          </a:p>
          <a:p>
            <a:pPr eaLnBrk="1" fontAlgn="base" hangingPunct="1">
              <a:spcBef>
                <a:spcPct val="0"/>
              </a:spcBef>
              <a:spcAft>
                <a:spcPct val="0"/>
              </a:spcAft>
              <a:buFontTx/>
              <a:buNone/>
            </a:pPr>
            <a:r>
              <a:rPr lang="en-GB" altLang="en-US" sz="1400" smtClean="0">
                <a:solidFill>
                  <a:prstClr val="black"/>
                </a:solidFill>
                <a:latin typeface="Arial" charset="0"/>
              </a:rPr>
              <a:t>Register to receive alerts</a:t>
            </a:r>
          </a:p>
        </p:txBody>
      </p:sp>
    </p:spTree>
    <p:extLst>
      <p:ext uri="{BB962C8B-B14F-4D97-AF65-F5344CB8AC3E}">
        <p14:creationId xmlns:p14="http://schemas.microsoft.com/office/powerpoint/2010/main" val="32350097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213" y="1341438"/>
            <a:ext cx="7848600" cy="708025"/>
          </a:xfrm>
          <a:prstGeom prst="rect">
            <a:avLst/>
          </a:prstGeom>
          <a:noFill/>
        </p:spPr>
        <p:txBody>
          <a:bodyPr>
            <a:spAutoFit/>
          </a:bodyPr>
          <a:lstStyle/>
          <a:p>
            <a:pPr algn="ctr" fontAlgn="base">
              <a:spcBef>
                <a:spcPct val="0"/>
              </a:spcBef>
              <a:spcAft>
                <a:spcPct val="0"/>
              </a:spcAft>
              <a:defRPr/>
            </a:pPr>
            <a:r>
              <a:rPr lang="en-GB" sz="4000" dirty="0">
                <a:solidFill>
                  <a:srgbClr val="990099"/>
                </a:solidFill>
                <a:hlinkClick r:id="rId2"/>
              </a:rPr>
              <a:t>www.lgssprocurementportal.co.uk</a:t>
            </a:r>
            <a:r>
              <a:rPr lang="en-GB" sz="4000" dirty="0">
                <a:solidFill>
                  <a:srgbClr val="990099"/>
                </a:solidFill>
              </a:rPr>
              <a:t> </a:t>
            </a:r>
          </a:p>
        </p:txBody>
      </p:sp>
      <p:sp>
        <p:nvSpPr>
          <p:cNvPr id="8195" name="Content Placeholder 2"/>
          <p:cNvSpPr txBox="1">
            <a:spLocks/>
          </p:cNvSpPr>
          <p:nvPr/>
        </p:nvSpPr>
        <p:spPr bwMode="auto">
          <a:xfrm>
            <a:off x="539750" y="2133600"/>
            <a:ext cx="81375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fontAlgn="base" hangingPunct="1">
              <a:spcAft>
                <a:spcPct val="0"/>
              </a:spcAft>
              <a:buFont typeface="Arial" charset="0"/>
              <a:buNone/>
              <a:defRPr/>
            </a:pPr>
            <a:endParaRPr lang="en-GB" altLang="en-US" sz="2800" dirty="0" smtClean="0">
              <a:solidFill>
                <a:prstClr val="black"/>
              </a:solidFill>
            </a:endParaRPr>
          </a:p>
          <a:p>
            <a:pPr eaLnBrk="1" fontAlgn="base" hangingPunct="1">
              <a:spcAft>
                <a:spcPct val="0"/>
              </a:spcAft>
              <a:defRPr/>
            </a:pPr>
            <a:r>
              <a:rPr lang="en-GB" altLang="en-US" sz="2800" dirty="0" smtClean="0">
                <a:solidFill>
                  <a:prstClr val="black"/>
                </a:solidFill>
              </a:rPr>
              <a:t>Audit trail</a:t>
            </a:r>
          </a:p>
          <a:p>
            <a:pPr eaLnBrk="1" fontAlgn="base" hangingPunct="1">
              <a:spcAft>
                <a:spcPct val="0"/>
              </a:spcAft>
              <a:defRPr/>
            </a:pPr>
            <a:r>
              <a:rPr lang="en-GB" altLang="en-US" sz="2800" dirty="0" smtClean="0">
                <a:solidFill>
                  <a:prstClr val="black"/>
                </a:solidFill>
              </a:rPr>
              <a:t>Streamlined process</a:t>
            </a:r>
          </a:p>
          <a:p>
            <a:pPr eaLnBrk="1" fontAlgn="base" hangingPunct="1">
              <a:spcAft>
                <a:spcPct val="0"/>
              </a:spcAft>
              <a:defRPr/>
            </a:pPr>
            <a:r>
              <a:rPr lang="en-GB" altLang="en-US" sz="2800" dirty="0" smtClean="0">
                <a:solidFill>
                  <a:prstClr val="black"/>
                </a:solidFill>
              </a:rPr>
              <a:t>Reduced costs</a:t>
            </a:r>
          </a:p>
          <a:p>
            <a:pPr eaLnBrk="1" fontAlgn="base" hangingPunct="1">
              <a:spcAft>
                <a:spcPct val="0"/>
              </a:spcAft>
              <a:defRPr/>
            </a:pPr>
            <a:r>
              <a:rPr lang="en-GB" altLang="en-US" sz="2800" dirty="0" smtClean="0">
                <a:solidFill>
                  <a:prstClr val="black"/>
                </a:solidFill>
              </a:rPr>
              <a:t>Time saving</a:t>
            </a:r>
          </a:p>
          <a:p>
            <a:pPr eaLnBrk="1" fontAlgn="base" hangingPunct="1">
              <a:spcAft>
                <a:spcPct val="0"/>
              </a:spcAft>
              <a:buFontTx/>
              <a:buNone/>
              <a:defRPr/>
            </a:pPr>
            <a:endParaRPr lang="en-GB" altLang="en-US" sz="2800" dirty="0" smtClean="0">
              <a:solidFill>
                <a:prstClr val="black"/>
              </a:solidFill>
            </a:endParaRPr>
          </a:p>
          <a:p>
            <a:pPr eaLnBrk="1" fontAlgn="base" hangingPunct="1">
              <a:spcAft>
                <a:spcPct val="0"/>
              </a:spcAft>
              <a:defRPr/>
            </a:pPr>
            <a:r>
              <a:rPr lang="en-GB" altLang="en-US" sz="2800" i="1" dirty="0" smtClean="0">
                <a:solidFill>
                  <a:prstClr val="black"/>
                </a:solidFill>
              </a:rPr>
              <a:t>Market feedback – supplier responses saved</a:t>
            </a:r>
          </a:p>
          <a:p>
            <a:pPr eaLnBrk="1" fontAlgn="base" hangingPunct="1">
              <a:spcAft>
                <a:spcPct val="0"/>
              </a:spcAft>
              <a:buFontTx/>
              <a:buNone/>
              <a:defRPr/>
            </a:pPr>
            <a:endParaRPr lang="en-GB" altLang="en-US" sz="2800" b="1" dirty="0" smtClean="0">
              <a:solidFill>
                <a:prstClr val="black"/>
              </a:solidFill>
            </a:endParaRPr>
          </a:p>
          <a:p>
            <a:pPr eaLnBrk="1" fontAlgn="base" hangingPunct="1">
              <a:spcAft>
                <a:spcPct val="0"/>
              </a:spcAft>
              <a:buFontTx/>
              <a:buNone/>
              <a:defRPr/>
            </a:pPr>
            <a:endParaRPr lang="en-GB" altLang="en-US" sz="2800" dirty="0" smtClean="0">
              <a:solidFill>
                <a:prstClr val="black"/>
              </a:solidFill>
            </a:endParaRPr>
          </a:p>
          <a:p>
            <a:pPr eaLnBrk="1" fontAlgn="base" hangingPunct="1">
              <a:spcAft>
                <a:spcPct val="0"/>
              </a:spcAft>
              <a:defRPr/>
            </a:pPr>
            <a:endParaRPr lang="en-GB" altLang="en-US" sz="2800" dirty="0" smtClean="0">
              <a:solidFill>
                <a:prstClr val="black"/>
              </a:solidFill>
            </a:endParaRPr>
          </a:p>
          <a:p>
            <a:pPr lvl="1" eaLnBrk="1" fontAlgn="base" hangingPunct="1">
              <a:spcAft>
                <a:spcPct val="0"/>
              </a:spcAft>
              <a:buFont typeface="Arial" charset="0"/>
              <a:buNone/>
              <a:defRPr/>
            </a:pPr>
            <a:endParaRPr lang="en-GB" altLang="en-US" dirty="0" smtClean="0">
              <a:solidFill>
                <a:prstClr val="black"/>
              </a:solidFill>
            </a:endParaRPr>
          </a:p>
          <a:p>
            <a:pPr lvl="1" eaLnBrk="1" fontAlgn="base" hangingPunct="1">
              <a:spcAft>
                <a:spcPct val="0"/>
              </a:spcAft>
              <a:buFont typeface="Arial" charset="0"/>
              <a:buNone/>
              <a:defRPr/>
            </a:pPr>
            <a:endParaRPr lang="en-GB" altLang="en-US" dirty="0" smtClean="0">
              <a:solidFill>
                <a:prstClr val="black"/>
              </a:solidFill>
            </a:endParaRPr>
          </a:p>
          <a:p>
            <a:pPr lvl="1" eaLnBrk="1" fontAlgn="base" hangingPunct="1">
              <a:spcAft>
                <a:spcPct val="0"/>
              </a:spcAft>
              <a:buFont typeface="Arial" charset="0"/>
              <a:buNone/>
              <a:defRPr/>
            </a:pPr>
            <a:endParaRPr lang="en-GB" altLang="en-US" dirty="0" smtClean="0">
              <a:solidFill>
                <a:prstClr val="black"/>
              </a:solidFill>
            </a:endParaRPr>
          </a:p>
        </p:txBody>
      </p:sp>
    </p:spTree>
    <p:extLst>
      <p:ext uri="{BB962C8B-B14F-4D97-AF65-F5344CB8AC3E}">
        <p14:creationId xmlns:p14="http://schemas.microsoft.com/office/powerpoint/2010/main" val="1733201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395288" y="2205038"/>
            <a:ext cx="81375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pPr>
            <a:r>
              <a:rPr lang="en-GB" altLang="en-US" sz="2800" b="1" smtClean="0">
                <a:solidFill>
                  <a:prstClr val="black"/>
                </a:solidFill>
              </a:rPr>
              <a:t>User Guide explaining:</a:t>
            </a:r>
          </a:p>
          <a:p>
            <a:pPr lvl="1" eaLnBrk="1" fontAlgn="base" hangingPunct="1">
              <a:spcAft>
                <a:spcPct val="0"/>
              </a:spcAft>
            </a:pPr>
            <a:r>
              <a:rPr lang="en-GB" altLang="en-US" sz="2400" smtClean="0">
                <a:solidFill>
                  <a:prstClr val="black"/>
                </a:solidFill>
              </a:rPr>
              <a:t>Registering an Account</a:t>
            </a:r>
          </a:p>
          <a:p>
            <a:pPr lvl="1" eaLnBrk="1" fontAlgn="base" hangingPunct="1">
              <a:spcAft>
                <a:spcPct val="0"/>
              </a:spcAft>
            </a:pPr>
            <a:r>
              <a:rPr lang="en-GB" altLang="en-US" sz="2400" smtClean="0">
                <a:solidFill>
                  <a:prstClr val="black"/>
                </a:solidFill>
              </a:rPr>
              <a:t>Logging In and Accessing Contract Opportunities</a:t>
            </a:r>
          </a:p>
          <a:p>
            <a:pPr lvl="1" eaLnBrk="1" fontAlgn="base" hangingPunct="1">
              <a:spcAft>
                <a:spcPct val="0"/>
              </a:spcAft>
            </a:pPr>
            <a:r>
              <a:rPr lang="en-GB" altLang="en-US" sz="2400" smtClean="0">
                <a:solidFill>
                  <a:prstClr val="black"/>
                </a:solidFill>
              </a:rPr>
              <a:t>Drafting and Submitting a Response</a:t>
            </a:r>
          </a:p>
          <a:p>
            <a:pPr lvl="1" eaLnBrk="1" fontAlgn="base" hangingPunct="1">
              <a:spcAft>
                <a:spcPct val="0"/>
              </a:spcAft>
            </a:pPr>
            <a:r>
              <a:rPr lang="en-GB" altLang="en-US" sz="2400" smtClean="0">
                <a:solidFill>
                  <a:prstClr val="black"/>
                </a:solidFill>
              </a:rPr>
              <a:t>Contacting the Buyer and Due North</a:t>
            </a:r>
          </a:p>
          <a:p>
            <a:pPr lvl="1" eaLnBrk="1" fontAlgn="base" hangingPunct="1">
              <a:spcAft>
                <a:spcPct val="0"/>
              </a:spcAft>
              <a:buFontTx/>
              <a:buNone/>
            </a:pPr>
            <a:endParaRPr lang="en-GB" altLang="en-US" sz="2400" smtClean="0">
              <a:solidFill>
                <a:prstClr val="black"/>
              </a:solidFill>
            </a:endParaRPr>
          </a:p>
          <a:p>
            <a:pPr lvl="1" eaLnBrk="1" fontAlgn="base" hangingPunct="1">
              <a:spcAft>
                <a:spcPct val="0"/>
              </a:spcAft>
              <a:buFont typeface="Arial" charset="0"/>
              <a:buNone/>
            </a:pPr>
            <a:endParaRPr lang="en-GB" altLang="en-US" sz="1600" i="1"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3" name="TextBox 2"/>
          <p:cNvSpPr txBox="1"/>
          <p:nvPr/>
        </p:nvSpPr>
        <p:spPr>
          <a:xfrm>
            <a:off x="684213" y="1052513"/>
            <a:ext cx="7848600" cy="831850"/>
          </a:xfrm>
          <a:prstGeom prst="rect">
            <a:avLst/>
          </a:prstGeom>
          <a:noFill/>
        </p:spPr>
        <p:txBody>
          <a:bodyPr>
            <a:spAutoFit/>
          </a:bodyPr>
          <a:lstStyle/>
          <a:p>
            <a:pPr algn="ctr" fontAlgn="base">
              <a:spcBef>
                <a:spcPct val="0"/>
              </a:spcBef>
              <a:spcAft>
                <a:spcPct val="0"/>
              </a:spcAft>
              <a:defRPr/>
            </a:pPr>
            <a:r>
              <a:rPr lang="en-GB" sz="4800" dirty="0">
                <a:solidFill>
                  <a:srgbClr val="990099"/>
                </a:solidFill>
              </a:rPr>
              <a:t>Support Available </a:t>
            </a:r>
          </a:p>
        </p:txBody>
      </p:sp>
    </p:spTree>
    <p:extLst>
      <p:ext uri="{BB962C8B-B14F-4D97-AF65-F5344CB8AC3E}">
        <p14:creationId xmlns:p14="http://schemas.microsoft.com/office/powerpoint/2010/main" val="2882202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txBox="1">
            <a:spLocks/>
          </p:cNvSpPr>
          <p:nvPr/>
        </p:nvSpPr>
        <p:spPr bwMode="auto">
          <a:xfrm>
            <a:off x="611188" y="1125538"/>
            <a:ext cx="813752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19459" name="TextBox 6"/>
          <p:cNvSpPr txBox="1">
            <a:spLocks noChangeArrowheads="1"/>
          </p:cNvSpPr>
          <p:nvPr/>
        </p:nvSpPr>
        <p:spPr bwMode="auto">
          <a:xfrm>
            <a:off x="250825" y="1125538"/>
            <a:ext cx="8642350" cy="3600450"/>
          </a:xfrm>
          <a:prstGeom prst="rect">
            <a:avLst/>
          </a:prstGeom>
          <a:noFill/>
          <a:ln w="9525">
            <a:noFill/>
            <a:miter lim="800000"/>
            <a:headEnd/>
            <a:tailEnd/>
          </a:ln>
        </p:spPr>
        <p:txBody>
          <a:bodyPr>
            <a:spAutoFit/>
          </a:bodyPr>
          <a:lstStyle/>
          <a:p>
            <a:pPr algn="ctr" fontAlgn="base">
              <a:spcBef>
                <a:spcPct val="0"/>
              </a:spcBef>
              <a:spcAft>
                <a:spcPct val="0"/>
              </a:spcAft>
              <a:defRPr/>
            </a:pPr>
            <a:r>
              <a:rPr lang="en-GB" sz="4800" dirty="0">
                <a:solidFill>
                  <a:srgbClr val="990099"/>
                </a:solidFill>
              </a:rPr>
              <a:t>Technical Support Available</a:t>
            </a:r>
          </a:p>
          <a:p>
            <a:pPr algn="ctr" fontAlgn="base">
              <a:spcBef>
                <a:spcPct val="0"/>
              </a:spcBef>
              <a:spcAft>
                <a:spcPct val="0"/>
              </a:spcAft>
              <a:defRPr/>
            </a:pPr>
            <a:endParaRPr lang="en-GB" sz="3000" dirty="0">
              <a:solidFill>
                <a:prstClr val="black"/>
              </a:solidFill>
            </a:endParaRPr>
          </a:p>
          <a:p>
            <a:pPr algn="ctr" fontAlgn="base">
              <a:spcBef>
                <a:spcPct val="0"/>
              </a:spcBef>
              <a:spcAft>
                <a:spcPct val="0"/>
              </a:spcAft>
              <a:defRPr/>
            </a:pPr>
            <a:endParaRPr lang="en-GB" sz="3000" dirty="0">
              <a:solidFill>
                <a:prstClr val="black"/>
              </a:solidFill>
            </a:endParaRPr>
          </a:p>
          <a:p>
            <a:pPr fontAlgn="base">
              <a:spcBef>
                <a:spcPct val="0"/>
              </a:spcBef>
              <a:spcAft>
                <a:spcPct val="0"/>
              </a:spcAft>
              <a:defRPr/>
            </a:pPr>
            <a:r>
              <a:rPr lang="en-GB" sz="3000" b="1" dirty="0">
                <a:solidFill>
                  <a:prstClr val="black"/>
                </a:solidFill>
              </a:rPr>
              <a:t>Due North Helpdesk</a:t>
            </a:r>
            <a:endParaRPr lang="en-GB" sz="3000" dirty="0">
              <a:solidFill>
                <a:prstClr val="black"/>
              </a:solidFill>
            </a:endParaRPr>
          </a:p>
          <a:p>
            <a:pPr fontAlgn="base">
              <a:spcBef>
                <a:spcPct val="0"/>
              </a:spcBef>
              <a:spcAft>
                <a:spcPct val="0"/>
              </a:spcAft>
              <a:defRPr/>
            </a:pPr>
            <a:r>
              <a:rPr lang="en-GB" sz="3000" dirty="0">
                <a:solidFill>
                  <a:prstClr val="black"/>
                </a:solidFill>
              </a:rPr>
              <a:t>Tel: 01670 597 137</a:t>
            </a:r>
          </a:p>
          <a:p>
            <a:pPr fontAlgn="base">
              <a:spcBef>
                <a:spcPct val="0"/>
              </a:spcBef>
              <a:spcAft>
                <a:spcPct val="0"/>
              </a:spcAft>
              <a:defRPr/>
            </a:pPr>
            <a:r>
              <a:rPr lang="en-GB" sz="3000" dirty="0">
                <a:solidFill>
                  <a:prstClr val="black"/>
                </a:solidFill>
              </a:rPr>
              <a:t>Email: </a:t>
            </a:r>
            <a:r>
              <a:rPr lang="en-GB" sz="3000" u="sng" dirty="0">
                <a:solidFill>
                  <a:prstClr val="black"/>
                </a:solidFill>
                <a:hlinkClick r:id="rId2"/>
              </a:rPr>
              <a:t>support@due-north.com</a:t>
            </a:r>
            <a:endParaRPr lang="en-GB" sz="3000" u="sng" dirty="0">
              <a:solidFill>
                <a:prstClr val="black"/>
              </a:solidFill>
            </a:endParaRPr>
          </a:p>
          <a:p>
            <a:pPr fontAlgn="base">
              <a:spcBef>
                <a:spcPct val="0"/>
              </a:spcBef>
              <a:spcAft>
                <a:spcPct val="0"/>
              </a:spcAft>
              <a:defRPr/>
            </a:pPr>
            <a:r>
              <a:rPr lang="en-GB" sz="3000" dirty="0">
                <a:solidFill>
                  <a:prstClr val="black"/>
                </a:solidFill>
              </a:rPr>
              <a:t>Opening Times: 08:30 – 17:30 (Mon – Fri)</a:t>
            </a:r>
          </a:p>
        </p:txBody>
      </p:sp>
    </p:spTree>
    <p:extLst>
      <p:ext uri="{BB962C8B-B14F-4D97-AF65-F5344CB8AC3E}">
        <p14:creationId xmlns:p14="http://schemas.microsoft.com/office/powerpoint/2010/main" val="20908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4213" y="1341438"/>
            <a:ext cx="7848600" cy="830262"/>
          </a:xfrm>
          <a:prstGeom prst="rect">
            <a:avLst/>
          </a:prstGeom>
          <a:noFill/>
        </p:spPr>
        <p:txBody>
          <a:bodyPr>
            <a:spAutoFit/>
          </a:bodyPr>
          <a:lstStyle/>
          <a:p>
            <a:pPr algn="ctr" fontAlgn="base">
              <a:spcBef>
                <a:spcPct val="0"/>
              </a:spcBef>
              <a:spcAft>
                <a:spcPct val="0"/>
              </a:spcAft>
              <a:defRPr/>
            </a:pPr>
            <a:r>
              <a:rPr lang="en-GB" sz="4800" dirty="0">
                <a:solidFill>
                  <a:srgbClr val="990099"/>
                </a:solidFill>
              </a:rPr>
              <a:t>Last thing...</a:t>
            </a:r>
          </a:p>
        </p:txBody>
      </p:sp>
      <p:sp>
        <p:nvSpPr>
          <p:cNvPr id="9219" name="Content Placeholder 2"/>
          <p:cNvSpPr txBox="1">
            <a:spLocks/>
          </p:cNvSpPr>
          <p:nvPr/>
        </p:nvSpPr>
        <p:spPr bwMode="auto">
          <a:xfrm>
            <a:off x="395288" y="2349500"/>
            <a:ext cx="81375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pPr>
            <a:r>
              <a:rPr lang="en-GB" altLang="en-US" sz="2800" b="1" smtClean="0">
                <a:solidFill>
                  <a:prstClr val="black"/>
                </a:solidFill>
              </a:rPr>
              <a:t>Additional accounts: </a:t>
            </a:r>
            <a:r>
              <a:rPr lang="en-GB" altLang="en-US" sz="2800" smtClean="0">
                <a:solidFill>
                  <a:prstClr val="black"/>
                </a:solidFill>
              </a:rPr>
              <a:t>You can register a primary account and additional sub-accounts. However, each one acts individually and only the person who registered their interest in a contract will receive notifications.</a:t>
            </a:r>
          </a:p>
          <a:p>
            <a:pPr eaLnBrk="1" fontAlgn="base" hangingPunct="1">
              <a:spcAft>
                <a:spcPct val="0"/>
              </a:spcAft>
            </a:pPr>
            <a:endParaRPr lang="en-GB" altLang="en-US" sz="2800" b="1" smtClean="0">
              <a:solidFill>
                <a:prstClr val="black"/>
              </a:solidFill>
            </a:endParaRPr>
          </a:p>
          <a:p>
            <a:pPr eaLnBrk="1" fontAlgn="base" hangingPunct="1">
              <a:spcAft>
                <a:spcPct val="0"/>
              </a:spcAft>
            </a:pPr>
            <a:r>
              <a:rPr lang="en-GB" altLang="en-US" sz="2800" smtClean="0">
                <a:solidFill>
                  <a:prstClr val="black"/>
                </a:solidFill>
              </a:rPr>
              <a:t>We recommend that if you want more than one person to work on a tender then you use a central email address that each person has access to.</a:t>
            </a:r>
          </a:p>
          <a:p>
            <a:pPr lvl="1" eaLnBrk="1" fontAlgn="base" hangingPunct="1">
              <a:spcAft>
                <a:spcPct val="0"/>
              </a:spcAft>
              <a:buFontTx/>
              <a:buNone/>
            </a:pPr>
            <a:endParaRPr lang="en-GB" altLang="en-US" sz="2400" smtClean="0">
              <a:solidFill>
                <a:prstClr val="black"/>
              </a:solidFill>
            </a:endParaRPr>
          </a:p>
          <a:p>
            <a:pPr lvl="1" eaLnBrk="1" fontAlgn="base" hangingPunct="1">
              <a:spcAft>
                <a:spcPct val="0"/>
              </a:spcAft>
              <a:buFont typeface="Arial" charset="0"/>
              <a:buNone/>
            </a:pPr>
            <a:endParaRPr lang="en-GB" altLang="en-US" sz="1600" i="1"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Tree>
    <p:extLst>
      <p:ext uri="{BB962C8B-B14F-4D97-AF65-F5344CB8AC3E}">
        <p14:creationId xmlns:p14="http://schemas.microsoft.com/office/powerpoint/2010/main" val="1788799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611188" y="1125538"/>
            <a:ext cx="813752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10243" name="Content Placeholder 2"/>
          <p:cNvSpPr txBox="1">
            <a:spLocks/>
          </p:cNvSpPr>
          <p:nvPr/>
        </p:nvSpPr>
        <p:spPr bwMode="auto">
          <a:xfrm>
            <a:off x="755650" y="1773238"/>
            <a:ext cx="74803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pPr>
            <a:endParaRPr lang="en-GB" altLang="en-US" sz="2400"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7" name="Content Placeholder 2"/>
          <p:cNvSpPr txBox="1">
            <a:spLocks/>
          </p:cNvSpPr>
          <p:nvPr/>
        </p:nvSpPr>
        <p:spPr>
          <a:xfrm>
            <a:off x="323850" y="2205038"/>
            <a:ext cx="8424863" cy="4319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a:pPr>
            <a:r>
              <a:rPr lang="en-GB" sz="2800" dirty="0" smtClean="0">
                <a:solidFill>
                  <a:prstClr val="black"/>
                </a:solidFill>
              </a:rPr>
              <a:t>Register on Contracts Finder</a:t>
            </a:r>
          </a:p>
          <a:p>
            <a:pPr marL="914400" lvl="1" indent="-514350">
              <a:buFont typeface="Arial" pitchFamily="34" charset="0"/>
              <a:buChar char="•"/>
              <a:defRPr/>
            </a:pPr>
            <a:r>
              <a:rPr lang="en-GB" sz="2400" dirty="0" smtClean="0">
                <a:solidFill>
                  <a:prstClr val="black"/>
                </a:solidFill>
              </a:rPr>
              <a:t>Set-up alerts</a:t>
            </a:r>
          </a:p>
          <a:p>
            <a:pPr marL="914400" lvl="1" indent="-514350">
              <a:buFont typeface="Arial" pitchFamily="34" charset="0"/>
              <a:buNone/>
              <a:defRPr/>
            </a:pPr>
            <a:endParaRPr lang="en-GB" sz="2400" dirty="0" smtClean="0">
              <a:solidFill>
                <a:prstClr val="black"/>
              </a:solidFill>
            </a:endParaRPr>
          </a:p>
          <a:p>
            <a:pPr marL="514350" indent="-514350">
              <a:buFont typeface="+mj-lt"/>
              <a:buAutoNum type="arabicPeriod"/>
              <a:defRPr/>
            </a:pPr>
            <a:r>
              <a:rPr lang="en-GB" sz="2800" dirty="0" smtClean="0">
                <a:solidFill>
                  <a:prstClr val="black"/>
                </a:solidFill>
              </a:rPr>
              <a:t>Register on the LGSS eSourcing Portal</a:t>
            </a:r>
          </a:p>
          <a:p>
            <a:pPr marL="914400" lvl="1" indent="-514350">
              <a:buFont typeface="Arial" pitchFamily="34" charset="0"/>
              <a:buChar char="•"/>
              <a:defRPr/>
            </a:pPr>
            <a:r>
              <a:rPr lang="en-GB" sz="2400" dirty="0" smtClean="0">
                <a:solidFill>
                  <a:prstClr val="black"/>
                </a:solidFill>
              </a:rPr>
              <a:t>Await emails for login details</a:t>
            </a:r>
          </a:p>
          <a:p>
            <a:pPr marL="914400" lvl="1" indent="-514350">
              <a:buFont typeface="Arial" pitchFamily="34" charset="0"/>
              <a:buChar char="•"/>
              <a:defRPr/>
            </a:pPr>
            <a:r>
              <a:rPr lang="en-GB" sz="2400" dirty="0" smtClean="0">
                <a:solidFill>
                  <a:prstClr val="black"/>
                </a:solidFill>
              </a:rPr>
              <a:t>Login to the Due North portal</a:t>
            </a:r>
          </a:p>
          <a:p>
            <a:pPr marL="914400" lvl="1" indent="-514350">
              <a:buFont typeface="Arial" pitchFamily="34" charset="0"/>
              <a:buChar char="•"/>
              <a:defRPr/>
            </a:pPr>
            <a:r>
              <a:rPr lang="en-GB" sz="2400" dirty="0" smtClean="0">
                <a:solidFill>
                  <a:prstClr val="black"/>
                </a:solidFill>
              </a:rPr>
              <a:t>Register interest in the contract opportunity</a:t>
            </a:r>
          </a:p>
          <a:p>
            <a:pPr marL="914400" lvl="1" indent="-514350">
              <a:buFont typeface="Arial" pitchFamily="34" charset="0"/>
              <a:buChar char="•"/>
              <a:defRPr/>
            </a:pPr>
            <a:r>
              <a:rPr lang="en-GB" sz="2400" dirty="0" smtClean="0">
                <a:solidFill>
                  <a:prstClr val="black"/>
                </a:solidFill>
              </a:rPr>
              <a:t>Draft response</a:t>
            </a:r>
          </a:p>
          <a:p>
            <a:pPr marL="914400" lvl="1" indent="-514350">
              <a:buFont typeface="Arial" pitchFamily="34" charset="0"/>
              <a:buChar char="•"/>
              <a:defRPr/>
            </a:pPr>
            <a:r>
              <a:rPr lang="en-GB" sz="2400" dirty="0" smtClean="0">
                <a:solidFill>
                  <a:prstClr val="black"/>
                </a:solidFill>
              </a:rPr>
              <a:t>Submit response</a:t>
            </a:r>
            <a:endParaRPr lang="en-GB" dirty="0" smtClean="0">
              <a:solidFill>
                <a:prstClr val="black"/>
              </a:solidFill>
            </a:endParaRPr>
          </a:p>
          <a:p>
            <a:pPr>
              <a:defRPr/>
            </a:pPr>
            <a:endParaRPr lang="en-GB" sz="2400" dirty="0" smtClean="0">
              <a:solidFill>
                <a:prstClr val="black"/>
              </a:solidFill>
            </a:endParaRPr>
          </a:p>
          <a:p>
            <a:pPr lvl="1">
              <a:buFont typeface="Arial" pitchFamily="34" charset="0"/>
              <a:buNone/>
              <a:defRPr/>
            </a:pPr>
            <a:endParaRPr lang="en-GB" dirty="0" smtClean="0">
              <a:solidFill>
                <a:prstClr val="black"/>
              </a:solidFill>
            </a:endParaRPr>
          </a:p>
          <a:p>
            <a:pPr lvl="1">
              <a:buFont typeface="Arial" pitchFamily="34" charset="0"/>
              <a:buNone/>
              <a:defRPr/>
            </a:pPr>
            <a:endParaRPr lang="en-GB" dirty="0" smtClean="0">
              <a:solidFill>
                <a:prstClr val="black"/>
              </a:solidFill>
            </a:endParaRPr>
          </a:p>
          <a:p>
            <a:pPr lvl="1">
              <a:buFont typeface="Arial" pitchFamily="34" charset="0"/>
              <a:buNone/>
              <a:defRPr/>
            </a:pPr>
            <a:endParaRPr lang="en-GB" dirty="0" smtClean="0">
              <a:solidFill>
                <a:prstClr val="black"/>
              </a:solidFill>
            </a:endParaRPr>
          </a:p>
        </p:txBody>
      </p:sp>
      <p:sp>
        <p:nvSpPr>
          <p:cNvPr id="6" name="TextBox 5"/>
          <p:cNvSpPr txBox="1"/>
          <p:nvPr/>
        </p:nvSpPr>
        <p:spPr>
          <a:xfrm>
            <a:off x="684213" y="1341438"/>
            <a:ext cx="7848600" cy="830262"/>
          </a:xfrm>
          <a:prstGeom prst="rect">
            <a:avLst/>
          </a:prstGeom>
          <a:noFill/>
        </p:spPr>
        <p:txBody>
          <a:bodyPr>
            <a:spAutoFit/>
          </a:bodyPr>
          <a:lstStyle/>
          <a:p>
            <a:pPr algn="ctr" fontAlgn="base">
              <a:spcBef>
                <a:spcPct val="0"/>
              </a:spcBef>
              <a:spcAft>
                <a:spcPct val="0"/>
              </a:spcAft>
              <a:defRPr/>
            </a:pPr>
            <a:r>
              <a:rPr lang="en-GB" sz="4800" dirty="0">
                <a:solidFill>
                  <a:srgbClr val="990099"/>
                </a:solidFill>
              </a:rPr>
              <a:t>What next...</a:t>
            </a:r>
          </a:p>
        </p:txBody>
      </p:sp>
    </p:spTree>
    <p:extLst>
      <p:ext uri="{BB962C8B-B14F-4D97-AF65-F5344CB8AC3E}">
        <p14:creationId xmlns:p14="http://schemas.microsoft.com/office/powerpoint/2010/main" val="262711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60648"/>
            <a:ext cx="7776864" cy="1384995"/>
          </a:xfrm>
          <a:prstGeom prst="rect">
            <a:avLst/>
          </a:prstGeom>
          <a:noFill/>
        </p:spPr>
        <p:txBody>
          <a:bodyPr wrap="square" rtlCol="0">
            <a:spAutoFit/>
          </a:bodyPr>
          <a:lstStyle/>
          <a:p>
            <a:pPr algn="ctr"/>
            <a:r>
              <a:rPr lang="en-GB" sz="2800" b="1" dirty="0" smtClean="0">
                <a:solidFill>
                  <a:schemeClr val="tx2"/>
                </a:solidFill>
              </a:rPr>
              <a:t>The County Council is seeking an innovative Provider(s) to deliver infrastructure services to the VCS and to facilitate representation</a:t>
            </a:r>
            <a:endParaRPr lang="en-GB" sz="2800" b="1" dirty="0">
              <a:solidFill>
                <a:schemeClr val="tx2"/>
              </a:solidFill>
            </a:endParaRPr>
          </a:p>
        </p:txBody>
      </p:sp>
      <p:graphicFrame>
        <p:nvGraphicFramePr>
          <p:cNvPr id="8" name="Diagram 7"/>
          <p:cNvGraphicFramePr/>
          <p:nvPr>
            <p:extLst>
              <p:ext uri="{D42A27DB-BD31-4B8C-83A1-F6EECF244321}">
                <p14:modId xmlns:p14="http://schemas.microsoft.com/office/powerpoint/2010/main" val="4153475338"/>
              </p:ext>
            </p:extLst>
          </p:nvPr>
        </p:nvGraphicFramePr>
        <p:xfrm>
          <a:off x="251520" y="2076530"/>
          <a:ext cx="8640960" cy="336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12208" y="5786027"/>
            <a:ext cx="7776864" cy="830997"/>
          </a:xfrm>
          <a:prstGeom prst="rect">
            <a:avLst/>
          </a:prstGeom>
          <a:noFill/>
        </p:spPr>
        <p:txBody>
          <a:bodyPr wrap="square" rtlCol="0">
            <a:spAutoFit/>
          </a:bodyPr>
          <a:lstStyle/>
          <a:p>
            <a:pPr algn="ctr"/>
            <a:r>
              <a:rPr lang="en-GB" sz="2400" b="1" dirty="0" smtClean="0"/>
              <a:t>We are offering a grant agreement for up to </a:t>
            </a:r>
            <a:r>
              <a:rPr lang="en-GB" sz="2400" b="1" dirty="0"/>
              <a:t>three </a:t>
            </a:r>
            <a:r>
              <a:rPr lang="en-GB" sz="2400" b="1" dirty="0" smtClean="0"/>
              <a:t>years </a:t>
            </a:r>
            <a:r>
              <a:rPr lang="en-GB" sz="2400" b="1" dirty="0"/>
              <a:t>– </a:t>
            </a:r>
            <a:r>
              <a:rPr lang="en-GB" sz="2400" b="1" dirty="0" smtClean="0"/>
              <a:t>up to £120,000 p.a. (up to £360k by August 2019) </a:t>
            </a:r>
            <a:endParaRPr lang="en-GB" sz="2400" b="1" dirty="0"/>
          </a:p>
        </p:txBody>
      </p:sp>
    </p:spTree>
    <p:extLst>
      <p:ext uri="{BB962C8B-B14F-4D97-AF65-F5344CB8AC3E}">
        <p14:creationId xmlns:p14="http://schemas.microsoft.com/office/powerpoint/2010/main" val="1477906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611188" y="1125538"/>
            <a:ext cx="813752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11267" name="Content Placeholder 2"/>
          <p:cNvSpPr txBox="1">
            <a:spLocks/>
          </p:cNvSpPr>
          <p:nvPr/>
        </p:nvSpPr>
        <p:spPr bwMode="auto">
          <a:xfrm>
            <a:off x="755650" y="1773238"/>
            <a:ext cx="74803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pPr>
            <a:endParaRPr lang="en-GB" altLang="en-US" sz="2400"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7" name="Content Placeholder 2"/>
          <p:cNvSpPr txBox="1">
            <a:spLocks/>
          </p:cNvSpPr>
          <p:nvPr/>
        </p:nvSpPr>
        <p:spPr>
          <a:xfrm>
            <a:off x="323850" y="2205038"/>
            <a:ext cx="8424863" cy="4319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defRPr/>
            </a:pPr>
            <a:r>
              <a:rPr lang="en-GB" sz="2400" dirty="0" smtClean="0">
                <a:solidFill>
                  <a:prstClr val="black"/>
                </a:solidFill>
              </a:rPr>
              <a:t>Read all of the tender documents carefully</a:t>
            </a:r>
          </a:p>
          <a:p>
            <a:pPr>
              <a:buFontTx/>
              <a:buChar char="-"/>
              <a:defRPr/>
            </a:pPr>
            <a:r>
              <a:rPr lang="en-GB" sz="2400" dirty="0" smtClean="0">
                <a:solidFill>
                  <a:prstClr val="black"/>
                </a:solidFill>
              </a:rPr>
              <a:t>Answer the question!</a:t>
            </a:r>
          </a:p>
          <a:p>
            <a:pPr>
              <a:buFontTx/>
              <a:buChar char="-"/>
              <a:defRPr/>
            </a:pPr>
            <a:r>
              <a:rPr lang="en-GB" sz="2400" dirty="0" smtClean="0">
                <a:solidFill>
                  <a:prstClr val="black"/>
                </a:solidFill>
              </a:rPr>
              <a:t>Refer back to the specification</a:t>
            </a:r>
          </a:p>
          <a:p>
            <a:pPr>
              <a:buFontTx/>
              <a:buChar char="-"/>
              <a:defRPr/>
            </a:pPr>
            <a:r>
              <a:rPr lang="en-GB" sz="2400" dirty="0" smtClean="0">
                <a:solidFill>
                  <a:prstClr val="black"/>
                </a:solidFill>
              </a:rPr>
              <a:t>Look at any information in the “Description” and “Supplier Help”</a:t>
            </a:r>
          </a:p>
          <a:p>
            <a:pPr>
              <a:buFontTx/>
              <a:buChar char="-"/>
              <a:defRPr/>
            </a:pPr>
            <a:r>
              <a:rPr lang="en-GB" sz="2400" dirty="0" smtClean="0">
                <a:solidFill>
                  <a:prstClr val="black"/>
                </a:solidFill>
              </a:rPr>
              <a:t>Include relevant examples</a:t>
            </a:r>
          </a:p>
          <a:p>
            <a:pPr>
              <a:buFontTx/>
              <a:buChar char="-"/>
              <a:defRPr/>
            </a:pPr>
            <a:r>
              <a:rPr lang="en-GB" sz="2400" dirty="0" smtClean="0">
                <a:solidFill>
                  <a:prstClr val="black"/>
                </a:solidFill>
              </a:rPr>
              <a:t>Ask a clarification question if you’re not sure</a:t>
            </a:r>
          </a:p>
          <a:p>
            <a:pPr>
              <a:buFontTx/>
              <a:buChar char="-"/>
              <a:defRPr/>
            </a:pPr>
            <a:r>
              <a:rPr lang="en-GB" sz="2400" dirty="0" smtClean="0">
                <a:solidFill>
                  <a:prstClr val="black"/>
                </a:solidFill>
              </a:rPr>
              <a:t>Check your attachments</a:t>
            </a:r>
          </a:p>
          <a:p>
            <a:pPr marL="0" indent="0">
              <a:buFont typeface="Arial" pitchFamily="34" charset="0"/>
              <a:buNone/>
              <a:defRPr/>
            </a:pPr>
            <a:endParaRPr lang="en-GB" sz="2400" dirty="0" smtClean="0">
              <a:solidFill>
                <a:prstClr val="black"/>
              </a:solidFill>
            </a:endParaRPr>
          </a:p>
          <a:p>
            <a:pPr lvl="1">
              <a:buFont typeface="Arial" pitchFamily="34" charset="0"/>
              <a:buNone/>
              <a:defRPr/>
            </a:pPr>
            <a:endParaRPr lang="en-GB" dirty="0" smtClean="0">
              <a:solidFill>
                <a:prstClr val="black"/>
              </a:solidFill>
            </a:endParaRPr>
          </a:p>
          <a:p>
            <a:pPr lvl="1">
              <a:buFont typeface="Arial" pitchFamily="34" charset="0"/>
              <a:buNone/>
              <a:defRPr/>
            </a:pPr>
            <a:endParaRPr lang="en-GB" dirty="0" smtClean="0">
              <a:solidFill>
                <a:prstClr val="black"/>
              </a:solidFill>
            </a:endParaRPr>
          </a:p>
          <a:p>
            <a:pPr lvl="1">
              <a:buFont typeface="Arial" pitchFamily="34" charset="0"/>
              <a:buNone/>
              <a:defRPr/>
            </a:pPr>
            <a:endParaRPr lang="en-GB" dirty="0" smtClean="0">
              <a:solidFill>
                <a:prstClr val="black"/>
              </a:solidFill>
            </a:endParaRPr>
          </a:p>
        </p:txBody>
      </p:sp>
      <p:sp>
        <p:nvSpPr>
          <p:cNvPr id="6" name="TextBox 5"/>
          <p:cNvSpPr txBox="1"/>
          <p:nvPr/>
        </p:nvSpPr>
        <p:spPr>
          <a:xfrm>
            <a:off x="684213" y="1341438"/>
            <a:ext cx="7848600" cy="830262"/>
          </a:xfrm>
          <a:prstGeom prst="rect">
            <a:avLst/>
          </a:prstGeom>
          <a:noFill/>
        </p:spPr>
        <p:txBody>
          <a:bodyPr>
            <a:spAutoFit/>
          </a:bodyPr>
          <a:lstStyle/>
          <a:p>
            <a:pPr algn="ctr" fontAlgn="base">
              <a:spcBef>
                <a:spcPct val="0"/>
              </a:spcBef>
              <a:spcAft>
                <a:spcPct val="0"/>
              </a:spcAft>
              <a:defRPr/>
            </a:pPr>
            <a:r>
              <a:rPr lang="en-GB" sz="4800" dirty="0">
                <a:solidFill>
                  <a:srgbClr val="990099"/>
                </a:solidFill>
              </a:rPr>
              <a:t>Do</a:t>
            </a:r>
          </a:p>
        </p:txBody>
      </p:sp>
    </p:spTree>
    <p:extLst>
      <p:ext uri="{BB962C8B-B14F-4D97-AF65-F5344CB8AC3E}">
        <p14:creationId xmlns:p14="http://schemas.microsoft.com/office/powerpoint/2010/main" val="3804065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txBox="1">
            <a:spLocks/>
          </p:cNvSpPr>
          <p:nvPr/>
        </p:nvSpPr>
        <p:spPr bwMode="auto">
          <a:xfrm>
            <a:off x="611188" y="1125538"/>
            <a:ext cx="813752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12291" name="Content Placeholder 2"/>
          <p:cNvSpPr txBox="1">
            <a:spLocks/>
          </p:cNvSpPr>
          <p:nvPr/>
        </p:nvSpPr>
        <p:spPr bwMode="auto">
          <a:xfrm>
            <a:off x="755650" y="1773238"/>
            <a:ext cx="74803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fontAlgn="base" hangingPunct="1">
              <a:spcAft>
                <a:spcPct val="0"/>
              </a:spcAft>
            </a:pPr>
            <a:endParaRPr lang="en-GB" altLang="en-US" sz="2400"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12292" name="Content Placeholder 2"/>
          <p:cNvSpPr txBox="1">
            <a:spLocks/>
          </p:cNvSpPr>
          <p:nvPr/>
        </p:nvSpPr>
        <p:spPr bwMode="auto">
          <a:xfrm>
            <a:off x="323850" y="2205038"/>
            <a:ext cx="842486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Aft>
                <a:spcPct val="0"/>
              </a:spcAft>
              <a:buFontTx/>
              <a:buChar char="-"/>
            </a:pPr>
            <a:r>
              <a:rPr lang="en-GB" altLang="en-US" sz="2400" smtClean="0">
                <a:solidFill>
                  <a:prstClr val="black"/>
                </a:solidFill>
              </a:rPr>
              <a:t>Contact any council officers unless specifically asked to</a:t>
            </a:r>
          </a:p>
          <a:p>
            <a:pPr eaLnBrk="1" fontAlgn="base" hangingPunct="1">
              <a:spcAft>
                <a:spcPct val="0"/>
              </a:spcAft>
              <a:buFontTx/>
              <a:buChar char="-"/>
            </a:pPr>
            <a:r>
              <a:rPr lang="en-GB" altLang="en-US" sz="2400" smtClean="0">
                <a:solidFill>
                  <a:prstClr val="black"/>
                </a:solidFill>
              </a:rPr>
              <a:t>Go over the word limit</a:t>
            </a:r>
          </a:p>
          <a:p>
            <a:pPr eaLnBrk="1" fontAlgn="base" hangingPunct="1">
              <a:spcAft>
                <a:spcPct val="0"/>
              </a:spcAft>
              <a:buFontTx/>
              <a:buChar char="-"/>
            </a:pPr>
            <a:r>
              <a:rPr lang="en-GB" altLang="en-US" sz="2400" smtClean="0">
                <a:solidFill>
                  <a:prstClr val="black"/>
                </a:solidFill>
              </a:rPr>
              <a:t>Attach sales material</a:t>
            </a:r>
          </a:p>
          <a:p>
            <a:pPr eaLnBrk="1" fontAlgn="base" hangingPunct="1">
              <a:spcAft>
                <a:spcPct val="0"/>
              </a:spcAft>
              <a:buFontTx/>
              <a:buChar char="-"/>
            </a:pPr>
            <a:r>
              <a:rPr lang="en-GB" altLang="en-US" sz="2400" smtClean="0">
                <a:solidFill>
                  <a:prstClr val="black"/>
                </a:solidFill>
              </a:rPr>
              <a:t>Cut and paste from other documents or from the internet</a:t>
            </a:r>
          </a:p>
          <a:p>
            <a:pPr eaLnBrk="1" fontAlgn="base" hangingPunct="1">
              <a:spcAft>
                <a:spcPct val="0"/>
              </a:spcAft>
              <a:buFontTx/>
              <a:buChar char="-"/>
            </a:pPr>
            <a:r>
              <a:rPr lang="en-GB" altLang="en-US" sz="2400" smtClean="0">
                <a:solidFill>
                  <a:prstClr val="black"/>
                </a:solidFill>
              </a:rPr>
              <a:t>Repeat yourself – ask if you’re not sure</a:t>
            </a:r>
          </a:p>
          <a:p>
            <a:pPr eaLnBrk="1" fontAlgn="base" hangingPunct="1">
              <a:spcAft>
                <a:spcPct val="0"/>
              </a:spcAft>
              <a:buFontTx/>
              <a:buChar char="-"/>
            </a:pPr>
            <a:r>
              <a:rPr lang="en-GB" altLang="en-US" sz="2400" smtClean="0">
                <a:solidFill>
                  <a:prstClr val="black"/>
                </a:solidFill>
              </a:rPr>
              <a:t>Be late!</a:t>
            </a: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a:p>
            <a:pPr lvl="1" eaLnBrk="1" fontAlgn="base" hangingPunct="1">
              <a:spcAft>
                <a:spcPct val="0"/>
              </a:spcAft>
              <a:buFont typeface="Arial" charset="0"/>
              <a:buNone/>
            </a:pPr>
            <a:endParaRPr lang="en-GB" altLang="en-US" smtClean="0">
              <a:solidFill>
                <a:prstClr val="black"/>
              </a:solidFill>
            </a:endParaRPr>
          </a:p>
        </p:txBody>
      </p:sp>
      <p:sp>
        <p:nvSpPr>
          <p:cNvPr id="6" name="TextBox 5"/>
          <p:cNvSpPr txBox="1"/>
          <p:nvPr/>
        </p:nvSpPr>
        <p:spPr>
          <a:xfrm>
            <a:off x="684213" y="1341438"/>
            <a:ext cx="7848600" cy="830262"/>
          </a:xfrm>
          <a:prstGeom prst="rect">
            <a:avLst/>
          </a:prstGeom>
          <a:noFill/>
        </p:spPr>
        <p:txBody>
          <a:bodyPr>
            <a:spAutoFit/>
          </a:bodyPr>
          <a:lstStyle/>
          <a:p>
            <a:pPr algn="ctr" fontAlgn="base">
              <a:spcBef>
                <a:spcPct val="0"/>
              </a:spcBef>
              <a:spcAft>
                <a:spcPct val="0"/>
              </a:spcAft>
              <a:defRPr/>
            </a:pPr>
            <a:r>
              <a:rPr lang="en-GB" sz="4800" dirty="0">
                <a:solidFill>
                  <a:srgbClr val="990099"/>
                </a:solidFill>
              </a:rPr>
              <a:t>Don’t</a:t>
            </a:r>
          </a:p>
        </p:txBody>
      </p:sp>
    </p:spTree>
    <p:extLst>
      <p:ext uri="{BB962C8B-B14F-4D97-AF65-F5344CB8AC3E}">
        <p14:creationId xmlns:p14="http://schemas.microsoft.com/office/powerpoint/2010/main" val="1912992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9750" y="2636838"/>
            <a:ext cx="8229600" cy="2079625"/>
          </a:xfrm>
        </p:spPr>
        <p:txBody>
          <a:bodyPr rtlCol="0">
            <a:normAutofit fontScale="90000"/>
          </a:bodyPr>
          <a:lstStyle/>
          <a:p>
            <a:pPr fontAlgn="auto">
              <a:spcAft>
                <a:spcPts val="0"/>
              </a:spcAft>
              <a:defRPr/>
            </a:pPr>
            <a:r>
              <a:rPr lang="en-GB" sz="6000" dirty="0" smtClean="0">
                <a:solidFill>
                  <a:srgbClr val="990099"/>
                </a:solidFill>
              </a:rPr>
              <a:t>Thanks for listening</a:t>
            </a:r>
            <a:r>
              <a:rPr lang="en-GB" sz="6000" dirty="0" smtClean="0"/>
              <a:t/>
            </a:r>
            <a:br>
              <a:rPr lang="en-GB" sz="6000" dirty="0" smtClean="0"/>
            </a:br>
            <a:r>
              <a:rPr lang="en-GB" sz="6000" dirty="0" smtClean="0"/>
              <a:t/>
            </a:r>
            <a:br>
              <a:rPr lang="en-GB" sz="6000" dirty="0" smtClean="0"/>
            </a:br>
            <a:r>
              <a:rPr lang="en-GB" sz="6000" dirty="0" smtClean="0">
                <a:solidFill>
                  <a:schemeClr val="tx2">
                    <a:lumMod val="60000"/>
                    <a:lumOff val="40000"/>
                  </a:schemeClr>
                </a:solidFill>
              </a:rPr>
              <a:t>Any Questions?</a:t>
            </a:r>
          </a:p>
        </p:txBody>
      </p:sp>
    </p:spTree>
    <p:extLst>
      <p:ext uri="{BB962C8B-B14F-4D97-AF65-F5344CB8AC3E}">
        <p14:creationId xmlns:p14="http://schemas.microsoft.com/office/powerpoint/2010/main" val="120004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02" y="178197"/>
            <a:ext cx="8229600" cy="1143000"/>
          </a:xfrm>
        </p:spPr>
        <p:txBody>
          <a:bodyPr/>
          <a:lstStyle/>
          <a:p>
            <a:r>
              <a:rPr lang="en-GB" b="1" dirty="0" smtClean="0">
                <a:solidFill>
                  <a:schemeClr val="tx2"/>
                </a:solidFill>
              </a:rPr>
              <a:t>National and Local Context</a:t>
            </a:r>
            <a:endParaRPr lang="en-GB" b="1" dirty="0">
              <a:solidFill>
                <a:schemeClr val="tx2"/>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368" t="32258" r="13323" b="38958"/>
          <a:stretch/>
        </p:blipFill>
        <p:spPr bwMode="auto">
          <a:xfrm>
            <a:off x="4961966" y="2373810"/>
            <a:ext cx="3767753" cy="2615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27" t="7159" r="40931" b="21116"/>
          <a:stretch/>
        </p:blipFill>
        <p:spPr bwMode="auto">
          <a:xfrm>
            <a:off x="429969" y="1340768"/>
            <a:ext cx="4278254" cy="3667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399" y="5136806"/>
            <a:ext cx="4121835" cy="1323439"/>
          </a:xfrm>
          <a:prstGeom prst="rect">
            <a:avLst/>
          </a:prstGeom>
          <a:noFill/>
        </p:spPr>
        <p:txBody>
          <a:bodyPr wrap="square" rtlCol="0">
            <a:spAutoFit/>
          </a:bodyPr>
          <a:lstStyle/>
          <a:p>
            <a:r>
              <a:rPr lang="en-GB" sz="2000" dirty="0" smtClean="0"/>
              <a:t>Our challenge is understanding and responding to the impact of cuts in the fastest growing county in the country…</a:t>
            </a:r>
            <a:endParaRPr lang="en-GB" sz="2000" dirty="0"/>
          </a:p>
        </p:txBody>
      </p:sp>
      <p:sp>
        <p:nvSpPr>
          <p:cNvPr id="7" name="TextBox 6"/>
          <p:cNvSpPr txBox="1"/>
          <p:nvPr/>
        </p:nvSpPr>
        <p:spPr>
          <a:xfrm>
            <a:off x="4981019" y="1360260"/>
            <a:ext cx="3642871" cy="923330"/>
          </a:xfrm>
          <a:prstGeom prst="rect">
            <a:avLst/>
          </a:prstGeom>
          <a:noFill/>
        </p:spPr>
        <p:txBody>
          <a:bodyPr wrap="square" rtlCol="0">
            <a:spAutoFit/>
          </a:bodyPr>
          <a:lstStyle/>
          <a:p>
            <a:r>
              <a:rPr lang="en-GB" dirty="0" smtClean="0"/>
              <a:t>Service provision as we know it will change radically, and the role of the VCS is critical to that.</a:t>
            </a:r>
            <a:endParaRPr lang="en-GB" dirty="0"/>
          </a:p>
        </p:txBody>
      </p:sp>
      <p:sp>
        <p:nvSpPr>
          <p:cNvPr id="8" name="TextBox 7"/>
          <p:cNvSpPr txBox="1"/>
          <p:nvPr/>
        </p:nvSpPr>
        <p:spPr>
          <a:xfrm>
            <a:off x="4961966" y="5136806"/>
            <a:ext cx="3767753" cy="1200329"/>
          </a:xfrm>
          <a:prstGeom prst="rect">
            <a:avLst/>
          </a:prstGeom>
          <a:noFill/>
        </p:spPr>
        <p:txBody>
          <a:bodyPr wrap="square" rtlCol="0">
            <a:spAutoFit/>
          </a:bodyPr>
          <a:lstStyle/>
          <a:p>
            <a:pPr algn="ctr"/>
            <a:r>
              <a:rPr lang="en-GB" sz="2400" b="1" dirty="0" smtClean="0"/>
              <a:t>The only way to meet this challenge is to work together</a:t>
            </a:r>
            <a:endParaRPr lang="en-GB" sz="2400" b="1" dirty="0"/>
          </a:p>
        </p:txBody>
      </p:sp>
    </p:spTree>
    <p:extLst>
      <p:ext uri="{BB962C8B-B14F-4D97-AF65-F5344CB8AC3E}">
        <p14:creationId xmlns:p14="http://schemas.microsoft.com/office/powerpoint/2010/main" val="2790405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smtClean="0">
                <a:solidFill>
                  <a:schemeClr val="tx2"/>
                </a:solidFill>
              </a:rPr>
              <a:t>Moving from our current position</a:t>
            </a:r>
            <a:endParaRPr lang="en-GB"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758247"/>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384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17743369"/>
              </p:ext>
            </p:extLst>
          </p:nvPr>
        </p:nvGraphicFramePr>
        <p:xfrm>
          <a:off x="107504" y="1196752"/>
          <a:ext cx="892899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323528" y="303926"/>
            <a:ext cx="8280920" cy="743535"/>
            <a:chOff x="-5813" y="592344"/>
            <a:chExt cx="8280920" cy="743535"/>
          </a:xfrm>
        </p:grpSpPr>
        <p:sp>
          <p:nvSpPr>
            <p:cNvPr id="5" name="Rounded Rectangle 4"/>
            <p:cNvSpPr/>
            <p:nvPr/>
          </p:nvSpPr>
          <p:spPr>
            <a:xfrm>
              <a:off x="-5813" y="592344"/>
              <a:ext cx="8280920" cy="74353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ounded Rectangle 4"/>
            <p:cNvSpPr/>
            <p:nvPr/>
          </p:nvSpPr>
          <p:spPr>
            <a:xfrm>
              <a:off x="66779" y="664936"/>
              <a:ext cx="8208328"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What we want to achieve…</a:t>
              </a:r>
              <a:endParaRPr lang="en-GB" sz="3100" kern="1200" dirty="0"/>
            </a:p>
          </p:txBody>
        </p:sp>
      </p:grpSp>
    </p:spTree>
    <p:extLst>
      <p:ext uri="{BB962C8B-B14F-4D97-AF65-F5344CB8AC3E}">
        <p14:creationId xmlns:p14="http://schemas.microsoft.com/office/powerpoint/2010/main" val="59211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3528" y="5445224"/>
            <a:ext cx="8424936" cy="830997"/>
          </a:xfrm>
          <a:prstGeom prst="rect">
            <a:avLst/>
          </a:prstGeom>
          <a:noFill/>
        </p:spPr>
        <p:txBody>
          <a:bodyPr wrap="square" rtlCol="0">
            <a:spAutoFit/>
          </a:bodyPr>
          <a:lstStyle/>
          <a:p>
            <a:pPr algn="ctr"/>
            <a:r>
              <a:rPr lang="en-GB" sz="2400" b="1" dirty="0" smtClean="0">
                <a:solidFill>
                  <a:schemeClr val="tx2"/>
                </a:solidFill>
              </a:rPr>
              <a:t>Importantly, we do not want to </a:t>
            </a:r>
          </a:p>
          <a:p>
            <a:pPr algn="ctr"/>
            <a:r>
              <a:rPr lang="en-GB" sz="2400" b="1" dirty="0" smtClean="0">
                <a:solidFill>
                  <a:schemeClr val="tx2"/>
                </a:solidFill>
              </a:rPr>
              <a:t>prescribe </a:t>
            </a:r>
            <a:r>
              <a:rPr lang="en-GB" sz="2400" b="1" i="1" dirty="0" smtClean="0">
                <a:solidFill>
                  <a:schemeClr val="tx2"/>
                </a:solidFill>
              </a:rPr>
              <a:t>how</a:t>
            </a:r>
            <a:r>
              <a:rPr lang="en-GB" sz="2400" b="1" dirty="0" smtClean="0">
                <a:solidFill>
                  <a:schemeClr val="tx2"/>
                </a:solidFill>
              </a:rPr>
              <a:t> this should be achieved</a:t>
            </a:r>
            <a:endParaRPr lang="en-GB" sz="2400" b="1" dirty="0">
              <a:solidFill>
                <a:schemeClr val="tx2"/>
              </a:solidFill>
            </a:endParaRPr>
          </a:p>
        </p:txBody>
      </p:sp>
      <p:graphicFrame>
        <p:nvGraphicFramePr>
          <p:cNvPr id="3" name="Diagram 2"/>
          <p:cNvGraphicFramePr/>
          <p:nvPr>
            <p:extLst>
              <p:ext uri="{D42A27DB-BD31-4B8C-83A1-F6EECF244321}">
                <p14:modId xmlns:p14="http://schemas.microsoft.com/office/powerpoint/2010/main" val="3258732040"/>
              </p:ext>
            </p:extLst>
          </p:nvPr>
        </p:nvGraphicFramePr>
        <p:xfrm>
          <a:off x="395536" y="260648"/>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832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12776"/>
            <a:ext cx="8136904" cy="4401205"/>
          </a:xfrm>
          <a:prstGeom prst="rect">
            <a:avLst/>
          </a:prstGeom>
          <a:noFill/>
        </p:spPr>
        <p:txBody>
          <a:bodyPr wrap="square" rtlCol="0">
            <a:spAutoFit/>
          </a:bodyPr>
          <a:lstStyle/>
          <a:p>
            <a:r>
              <a:rPr lang="en-GB" sz="2000" dirty="0" smtClean="0"/>
              <a:t>We define the VCS in its widest sense; including charities, residents, associations, community and self-help groups, social enterprises, village hall organisations and Local Councils (there are 232 Town and Parish Councils in Cambridgeshire).</a:t>
            </a:r>
          </a:p>
          <a:p>
            <a:endParaRPr lang="en-US" sz="2000" dirty="0"/>
          </a:p>
          <a:p>
            <a:r>
              <a:rPr lang="en-US" sz="2000" dirty="0" smtClean="0"/>
              <a:t>It </a:t>
            </a:r>
            <a:r>
              <a:rPr lang="en-US" sz="2000" dirty="0"/>
              <a:t>is estimated that: </a:t>
            </a:r>
            <a:endParaRPr lang="en-GB" sz="2000" dirty="0"/>
          </a:p>
          <a:p>
            <a:pPr marL="342900" lvl="0" indent="-342900">
              <a:buFont typeface="Arial" panose="020B0604020202020204" pitchFamily="34" charset="0"/>
              <a:buChar char="•"/>
            </a:pPr>
            <a:r>
              <a:rPr lang="en-US" sz="2000" dirty="0"/>
              <a:t>3000 groups are loosely connected to infrastructure services, but many more are not; </a:t>
            </a:r>
            <a:endParaRPr lang="en-GB" sz="2000" dirty="0"/>
          </a:p>
          <a:p>
            <a:pPr marL="342900" lvl="0" indent="-342900">
              <a:buFont typeface="Arial" panose="020B0604020202020204" pitchFamily="34" charset="0"/>
              <a:buChar char="•"/>
            </a:pPr>
            <a:r>
              <a:rPr lang="en-US" sz="2000" dirty="0"/>
              <a:t>More than half of these groups have turnover of less than £10,000 and are run entirely on volunteers with 80% of the remainder having fewer than 5 staff members;</a:t>
            </a:r>
            <a:endParaRPr lang="en-GB" sz="2000" dirty="0"/>
          </a:p>
          <a:p>
            <a:pPr marL="342900" indent="-342900">
              <a:buFont typeface="Arial" panose="020B0604020202020204" pitchFamily="34" charset="0"/>
              <a:buChar char="•"/>
            </a:pPr>
            <a:r>
              <a:rPr lang="en-GB" sz="2000" dirty="0"/>
              <a:t>15% manage a turnover of £100,000 or </a:t>
            </a:r>
            <a:r>
              <a:rPr lang="en-GB" sz="2000" dirty="0" smtClean="0"/>
              <a:t>more.</a:t>
            </a:r>
          </a:p>
          <a:p>
            <a:r>
              <a:rPr lang="en-GB" sz="2000" dirty="0" smtClean="0"/>
              <a:t>(Source: </a:t>
            </a:r>
            <a:r>
              <a:rPr lang="en-GB" sz="2000" dirty="0" smtClean="0">
                <a:hlinkClick r:id="rId2"/>
              </a:rPr>
              <a:t>http</a:t>
            </a:r>
            <a:r>
              <a:rPr lang="en-GB" sz="2000" dirty="0">
                <a:hlinkClick r:id="rId2"/>
              </a:rPr>
              <a:t>://</a:t>
            </a:r>
            <a:r>
              <a:rPr lang="en-GB" sz="2000" dirty="0" smtClean="0">
                <a:hlinkClick r:id="rId2"/>
              </a:rPr>
              <a:t>www.cambridgeshireinsight.org.uk/VCS</a:t>
            </a:r>
            <a:r>
              <a:rPr lang="en-GB" sz="2000" dirty="0" smtClean="0"/>
              <a:t>)</a:t>
            </a:r>
          </a:p>
          <a:p>
            <a:endParaRPr lang="en-GB" sz="2000" dirty="0"/>
          </a:p>
        </p:txBody>
      </p:sp>
      <p:grpSp>
        <p:nvGrpSpPr>
          <p:cNvPr id="5" name="Group 4"/>
          <p:cNvGrpSpPr/>
          <p:nvPr/>
        </p:nvGrpSpPr>
        <p:grpSpPr>
          <a:xfrm>
            <a:off x="563213" y="332656"/>
            <a:ext cx="8280920" cy="743535"/>
            <a:chOff x="95669" y="-894672"/>
            <a:chExt cx="8280920" cy="743535"/>
          </a:xfrm>
        </p:grpSpPr>
        <p:sp>
          <p:nvSpPr>
            <p:cNvPr id="6" name="Rounded Rectangle 5"/>
            <p:cNvSpPr/>
            <p:nvPr/>
          </p:nvSpPr>
          <p:spPr>
            <a:xfrm>
              <a:off x="95669" y="-894672"/>
              <a:ext cx="8280920" cy="74353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ounded Rectangle 4"/>
            <p:cNvSpPr/>
            <p:nvPr/>
          </p:nvSpPr>
          <p:spPr>
            <a:xfrm>
              <a:off x="131965" y="-858377"/>
              <a:ext cx="8208328"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dirty="0" smtClean="0"/>
                <a:t>Defining the sector</a:t>
              </a:r>
              <a:endParaRPr lang="en-GB" sz="3100" kern="1200" dirty="0"/>
            </a:p>
          </p:txBody>
        </p:sp>
      </p:grpSp>
    </p:spTree>
    <p:extLst>
      <p:ext uri="{BB962C8B-B14F-4D97-AF65-F5344CB8AC3E}">
        <p14:creationId xmlns:p14="http://schemas.microsoft.com/office/powerpoint/2010/main" val="2404689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710" y="1340767"/>
            <a:ext cx="3979221" cy="25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424" y="3933056"/>
            <a:ext cx="395050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95537" y="1340768"/>
            <a:ext cx="4680520" cy="5400600"/>
          </a:xfrm>
        </p:spPr>
        <p:txBody>
          <a:bodyPr>
            <a:normAutofit fontScale="70000" lnSpcReduction="20000"/>
          </a:bodyPr>
          <a:lstStyle/>
          <a:p>
            <a:pPr marL="0" indent="0">
              <a:buNone/>
            </a:pPr>
            <a:r>
              <a:rPr lang="en-GB" dirty="0" smtClean="0"/>
              <a:t>An outcome-based approach (non-prescriptive) but important principles are:</a:t>
            </a:r>
          </a:p>
          <a:p>
            <a:r>
              <a:rPr lang="en-GB" dirty="0" smtClean="0"/>
              <a:t>Resources to be allocated at District level, taking account of deprivation and population</a:t>
            </a:r>
          </a:p>
          <a:p>
            <a:r>
              <a:rPr lang="en-GB" dirty="0" smtClean="0"/>
              <a:t>Further collaboration amongst VCS infrastructure organisations</a:t>
            </a:r>
          </a:p>
          <a:p>
            <a:r>
              <a:rPr lang="en-GB" dirty="0" smtClean="0"/>
              <a:t>Effective model for VCS representation and engagement</a:t>
            </a:r>
          </a:p>
          <a:p>
            <a:r>
              <a:rPr lang="en-GB" dirty="0" smtClean="0"/>
              <a:t>Providing information and advice</a:t>
            </a:r>
          </a:p>
          <a:p>
            <a:r>
              <a:rPr lang="en-GB" dirty="0" smtClean="0"/>
              <a:t>Good partnership working across sectors</a:t>
            </a:r>
          </a:p>
          <a:p>
            <a:r>
              <a:rPr lang="en-GB" dirty="0" smtClean="0"/>
              <a:t>Deliver efficient services across </a:t>
            </a:r>
            <a:r>
              <a:rPr lang="en-GB" dirty="0"/>
              <a:t>the county</a:t>
            </a:r>
          </a:p>
          <a:p>
            <a:pPr marL="0" indent="0">
              <a:buNone/>
            </a:pPr>
            <a:endParaRPr lang="en-GB" dirty="0"/>
          </a:p>
        </p:txBody>
      </p:sp>
      <p:grpSp>
        <p:nvGrpSpPr>
          <p:cNvPr id="10" name="Group 9"/>
          <p:cNvGrpSpPr/>
          <p:nvPr/>
        </p:nvGrpSpPr>
        <p:grpSpPr>
          <a:xfrm>
            <a:off x="395244" y="332656"/>
            <a:ext cx="8280920" cy="743535"/>
            <a:chOff x="0" y="113440"/>
            <a:chExt cx="8280920" cy="743535"/>
          </a:xfrm>
        </p:grpSpPr>
        <p:sp>
          <p:nvSpPr>
            <p:cNvPr id="11" name="Rounded Rectangle 10"/>
            <p:cNvSpPr/>
            <p:nvPr/>
          </p:nvSpPr>
          <p:spPr>
            <a:xfrm>
              <a:off x="0" y="113440"/>
              <a:ext cx="8280920" cy="74353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ounded Rectangle 4"/>
            <p:cNvSpPr/>
            <p:nvPr/>
          </p:nvSpPr>
          <p:spPr>
            <a:xfrm>
              <a:off x="36296" y="149736"/>
              <a:ext cx="8208328"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Service Delivery</a:t>
              </a:r>
              <a:endParaRPr lang="en-GB" sz="3100" kern="1200" dirty="0"/>
            </a:p>
          </p:txBody>
        </p:sp>
      </p:grpSp>
    </p:spTree>
    <p:extLst>
      <p:ext uri="{BB962C8B-B14F-4D97-AF65-F5344CB8AC3E}">
        <p14:creationId xmlns:p14="http://schemas.microsoft.com/office/powerpoint/2010/main" val="392184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Clr>
                <a:srgbClr val="92D050"/>
              </a:buClr>
            </a:pPr>
            <a:r>
              <a:rPr lang="en-GB" dirty="0" smtClean="0"/>
              <a:t>Be progressive and entrepreneurial in its vision and its practice</a:t>
            </a:r>
          </a:p>
          <a:p>
            <a:pPr>
              <a:buClr>
                <a:srgbClr val="92D050"/>
              </a:buClr>
            </a:pPr>
            <a:r>
              <a:rPr lang="en-GB" dirty="0" smtClean="0"/>
              <a:t>Demonstrate </a:t>
            </a:r>
            <a:r>
              <a:rPr lang="en-GB" dirty="0"/>
              <a:t>its own effectiveness, sustainability, breadth of income base, good practice as an employer of staff and </a:t>
            </a:r>
            <a:r>
              <a:rPr lang="en-GB" dirty="0" smtClean="0"/>
              <a:t>volunteers</a:t>
            </a:r>
          </a:p>
          <a:p>
            <a:pPr>
              <a:buClr>
                <a:srgbClr val="92D050"/>
              </a:buClr>
            </a:pPr>
            <a:r>
              <a:rPr lang="en-GB" dirty="0"/>
              <a:t>D</a:t>
            </a:r>
            <a:r>
              <a:rPr lang="en-GB" dirty="0" smtClean="0"/>
              <a:t>emonstrate </a:t>
            </a:r>
            <a:r>
              <a:rPr lang="en-GB" dirty="0"/>
              <a:t>leading edge practice </a:t>
            </a:r>
            <a:endParaRPr lang="en-GB" dirty="0" smtClean="0"/>
          </a:p>
          <a:p>
            <a:pPr>
              <a:buClr>
                <a:srgbClr val="92D050"/>
              </a:buClr>
            </a:pPr>
            <a:r>
              <a:rPr lang="en-GB" dirty="0" smtClean="0"/>
              <a:t>Have an effective </a:t>
            </a:r>
            <a:r>
              <a:rPr lang="en-GB" dirty="0"/>
              <a:t>online presence </a:t>
            </a:r>
            <a:endParaRPr lang="en-GB" dirty="0" smtClean="0"/>
          </a:p>
          <a:p>
            <a:pPr>
              <a:buClr>
                <a:srgbClr val="92D050"/>
              </a:buClr>
            </a:pPr>
            <a:r>
              <a:rPr lang="en-GB" dirty="0"/>
              <a:t>E</a:t>
            </a:r>
            <a:r>
              <a:rPr lang="en-GB" dirty="0" smtClean="0"/>
              <a:t>mpower </a:t>
            </a:r>
            <a:r>
              <a:rPr lang="en-GB" dirty="0"/>
              <a:t>and enable organisations to generate ideas, to harness </a:t>
            </a:r>
            <a:r>
              <a:rPr lang="en-GB" dirty="0" smtClean="0"/>
              <a:t>resources</a:t>
            </a:r>
          </a:p>
          <a:p>
            <a:pPr>
              <a:buClr>
                <a:srgbClr val="92D050"/>
              </a:buClr>
            </a:pPr>
            <a:r>
              <a:rPr lang="en-GB" dirty="0" smtClean="0"/>
              <a:t>Be a learning organisation</a:t>
            </a:r>
          </a:p>
          <a:p>
            <a:pPr>
              <a:buClr>
                <a:srgbClr val="92D050"/>
              </a:buClr>
            </a:pPr>
            <a:r>
              <a:rPr lang="en-GB" dirty="0" smtClean="0"/>
              <a:t>Be well </a:t>
            </a:r>
            <a:r>
              <a:rPr lang="en-GB" dirty="0"/>
              <a:t>networked </a:t>
            </a:r>
            <a:endParaRPr lang="en-GB" dirty="0" smtClean="0"/>
          </a:p>
          <a:p>
            <a:pPr>
              <a:buClr>
                <a:srgbClr val="92D050"/>
              </a:buClr>
            </a:pPr>
            <a:r>
              <a:rPr lang="en-GB" dirty="0" smtClean="0"/>
              <a:t>Provide </a:t>
            </a:r>
            <a:r>
              <a:rPr lang="en-GB" dirty="0"/>
              <a:t>challenge to organisations they support </a:t>
            </a:r>
            <a:endParaRPr lang="en-GB" dirty="0" smtClean="0"/>
          </a:p>
          <a:p>
            <a:pPr>
              <a:buClr>
                <a:srgbClr val="92D050"/>
              </a:buClr>
            </a:pPr>
            <a:r>
              <a:rPr lang="en-GB" dirty="0"/>
              <a:t>B</a:t>
            </a:r>
            <a:r>
              <a:rPr lang="en-GB" dirty="0" smtClean="0"/>
              <a:t>roker </a:t>
            </a:r>
            <a:r>
              <a:rPr lang="en-GB" dirty="0"/>
              <a:t>relationships between </a:t>
            </a:r>
            <a:r>
              <a:rPr lang="en-GB" dirty="0" smtClean="0"/>
              <a:t>different sectors</a:t>
            </a:r>
          </a:p>
          <a:p>
            <a:pPr marL="0" indent="0">
              <a:buClr>
                <a:srgbClr val="92D050"/>
              </a:buClr>
              <a:buNone/>
            </a:pPr>
            <a:endParaRPr lang="en-GB" dirty="0"/>
          </a:p>
          <a:p>
            <a:r>
              <a:rPr lang="en-GB" dirty="0" smtClean="0"/>
              <a:t>Weighted </a:t>
            </a:r>
            <a:r>
              <a:rPr lang="en-GB" dirty="0"/>
              <a:t>to bidders with knowledge and experience of working in the </a:t>
            </a:r>
            <a:r>
              <a:rPr lang="en-GB" dirty="0" smtClean="0"/>
              <a:t>county</a:t>
            </a:r>
            <a:endParaRPr lang="en-GB" dirty="0"/>
          </a:p>
        </p:txBody>
      </p:sp>
      <p:grpSp>
        <p:nvGrpSpPr>
          <p:cNvPr id="5" name="Group 4"/>
          <p:cNvGrpSpPr/>
          <p:nvPr/>
        </p:nvGrpSpPr>
        <p:grpSpPr>
          <a:xfrm>
            <a:off x="522978" y="404664"/>
            <a:ext cx="8280920" cy="743535"/>
            <a:chOff x="0" y="113440"/>
            <a:chExt cx="8280920" cy="743535"/>
          </a:xfrm>
        </p:grpSpPr>
        <p:sp>
          <p:nvSpPr>
            <p:cNvPr id="6" name="Rounded Rectangle 5"/>
            <p:cNvSpPr/>
            <p:nvPr/>
          </p:nvSpPr>
          <p:spPr>
            <a:xfrm>
              <a:off x="0" y="113440"/>
              <a:ext cx="8280920" cy="743535"/>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Rounded Rectangle 4"/>
            <p:cNvSpPr/>
            <p:nvPr/>
          </p:nvSpPr>
          <p:spPr>
            <a:xfrm>
              <a:off x="36296" y="149736"/>
              <a:ext cx="8208328"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We expect the successful provider to…</a:t>
              </a:r>
              <a:endParaRPr lang="en-GB" sz="3100" kern="1200" dirty="0"/>
            </a:p>
          </p:txBody>
        </p:sp>
      </p:grpSp>
    </p:spTree>
    <p:extLst>
      <p:ext uri="{BB962C8B-B14F-4D97-AF65-F5344CB8AC3E}">
        <p14:creationId xmlns:p14="http://schemas.microsoft.com/office/powerpoint/2010/main" val="30067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1058</Words>
  <Application>Microsoft Office PowerPoint</Application>
  <PresentationFormat>On-screen Show (4:3)</PresentationFormat>
  <Paragraphs>182</Paragraphs>
  <Slides>22</Slides>
  <Notes>3</Notes>
  <HiddenSlides>0</HiddenSlides>
  <MMClips>0</MMClips>
  <ScaleCrop>false</ScaleCrop>
  <HeadingPairs>
    <vt:vector size="4" baseType="variant">
      <vt:variant>
        <vt:lpstr>Theme</vt:lpstr>
      </vt:variant>
      <vt:variant>
        <vt:i4>13</vt:i4>
      </vt:variant>
      <vt:variant>
        <vt:lpstr>Slide Titles</vt:lpstr>
      </vt:variant>
      <vt:variant>
        <vt:i4>22</vt:i4>
      </vt:variant>
    </vt:vector>
  </HeadingPairs>
  <TitlesOfParts>
    <vt:vector size="35"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PowerPoint Presentation</vt:lpstr>
      <vt:lpstr>PowerPoint Presentation</vt:lpstr>
      <vt:lpstr>National and Local Context</vt:lpstr>
      <vt:lpstr>Moving from our current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Contracts Finder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  Any Questions?</vt:lpstr>
    </vt:vector>
  </TitlesOfParts>
  <Company>Cambridgeshire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Thorp Daniel</dc:creator>
  <cp:lastModifiedBy>Sarah Fuller</cp:lastModifiedBy>
  <cp:revision>22</cp:revision>
  <cp:lastPrinted>2016-03-10T12:22:43Z</cp:lastPrinted>
  <dcterms:created xsi:type="dcterms:W3CDTF">2016-03-08T14:22:21Z</dcterms:created>
  <dcterms:modified xsi:type="dcterms:W3CDTF">2016-03-11T14:14:28Z</dcterms:modified>
</cp:coreProperties>
</file>