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5"/>
  </p:sldMasterIdLst>
  <p:notesMasterIdLst>
    <p:notesMasterId r:id="rId14"/>
  </p:notesMasterIdLst>
  <p:handoutMasterIdLst>
    <p:handoutMasterId r:id="rId15"/>
  </p:handoutMasterIdLst>
  <p:sldIdLst>
    <p:sldId id="257" r:id="rId6"/>
    <p:sldId id="296" r:id="rId7"/>
    <p:sldId id="295" r:id="rId8"/>
    <p:sldId id="307" r:id="rId9"/>
    <p:sldId id="303" r:id="rId10"/>
    <p:sldId id="305" r:id="rId11"/>
    <p:sldId id="306" r:id="rId12"/>
    <p:sldId id="304" r:id="rId13"/>
  </p:sldIdLst>
  <p:sldSz cx="12192000" cy="6858000"/>
  <p:notesSz cx="6731000" cy="9855200"/>
  <p:defaultTex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66FF"/>
    <a:srgbClr val="C9A4E4"/>
    <a:srgbClr val="BEB0D0"/>
    <a:srgbClr val="8064A2"/>
    <a:srgbClr val="DAC2E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97" autoAdjust="0"/>
    <p:restoredTop sz="94660"/>
  </p:normalViewPr>
  <p:slideViewPr>
    <p:cSldViewPr snapToGrid="0">
      <p:cViewPr varScale="1">
        <p:scale>
          <a:sx n="90" d="100"/>
          <a:sy n="90" d="100"/>
        </p:scale>
        <p:origin x="432" y="90"/>
      </p:cViewPr>
      <p:guideLst/>
    </p:cSldViewPr>
  </p:slideViewPr>
  <p:notesTextViewPr>
    <p:cViewPr>
      <p:scale>
        <a:sx n="1" d="1"/>
        <a:sy n="1" d="1"/>
      </p:scale>
      <p:origin x="0" y="0"/>
    </p:cViewPr>
  </p:notesTextViewPr>
  <p:notesViewPr>
    <p:cSldViewPr snapToGrid="0">
      <p:cViewPr varScale="1">
        <p:scale>
          <a:sx n="64" d="100"/>
          <a:sy n="64" d="100"/>
        </p:scale>
        <p:origin x="3402"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handoutMaster" Target="handoutMasters/handoutMaster1.xml"/><Relationship Id="rId10" Type="http://schemas.openxmlformats.org/officeDocument/2006/relationships/slide" Target="slides/slide5.xml"/><Relationship Id="rId19" Type="http://schemas.openxmlformats.org/officeDocument/2006/relationships/tableStyles" Target="tableStyle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13A7B11-7600-4855-A9B6-BD4D888826DC}" type="doc">
      <dgm:prSet loTypeId="urn:microsoft.com/office/officeart/2005/8/layout/target1" loCatId="relationship" qsTypeId="urn:microsoft.com/office/officeart/2005/8/quickstyle/simple1" qsCatId="simple" csTypeId="urn:microsoft.com/office/officeart/2005/8/colors/accent1_2" csCatId="accent1" phldr="1"/>
      <dgm:spPr/>
    </dgm:pt>
    <dgm:pt modelId="{4FB64881-B645-42D0-B74C-0216027737BB}">
      <dgm:prSet phldrT="[Text]" custT="1"/>
      <dgm:spPr/>
      <dgm:t>
        <a:bodyPr/>
        <a:lstStyle/>
        <a:p>
          <a:pPr algn="l">
            <a:lnSpc>
              <a:spcPct val="100000"/>
            </a:lnSpc>
            <a:spcAft>
              <a:spcPts val="0"/>
            </a:spcAft>
          </a:pPr>
          <a:r>
            <a:rPr lang="en-GB" sz="1400" b="1" dirty="0">
              <a:solidFill>
                <a:schemeClr val="tx1"/>
              </a:solidFill>
            </a:rPr>
            <a:t>‘Hub’</a:t>
          </a:r>
        </a:p>
        <a:p>
          <a:pPr algn="l">
            <a:lnSpc>
              <a:spcPct val="100000"/>
            </a:lnSpc>
            <a:spcAft>
              <a:spcPts val="0"/>
            </a:spcAft>
          </a:pPr>
          <a:r>
            <a:rPr lang="en-GB" sz="1400" b="1" dirty="0">
              <a:solidFill>
                <a:schemeClr val="tx1"/>
              </a:solidFill>
            </a:rPr>
            <a:t>Care Group Co-Ordination Centre</a:t>
          </a:r>
        </a:p>
        <a:p>
          <a:pPr algn="l">
            <a:lnSpc>
              <a:spcPct val="100000"/>
            </a:lnSpc>
            <a:spcAft>
              <a:spcPts val="0"/>
            </a:spcAft>
          </a:pPr>
          <a:endParaRPr lang="en-GB" sz="1200" dirty="0">
            <a:solidFill>
              <a:schemeClr val="accent6">
                <a:lumMod val="50000"/>
              </a:schemeClr>
            </a:solidFill>
          </a:endParaRPr>
        </a:p>
        <a:p>
          <a:pPr algn="l">
            <a:lnSpc>
              <a:spcPct val="100000"/>
            </a:lnSpc>
            <a:spcAft>
              <a:spcPts val="0"/>
            </a:spcAft>
          </a:pPr>
          <a:r>
            <a:rPr lang="en-GB" sz="1200" b="1" dirty="0">
              <a:solidFill>
                <a:schemeClr val="accent6">
                  <a:lumMod val="50000"/>
                </a:schemeClr>
              </a:solidFill>
            </a:rPr>
            <a:t>Standardisation</a:t>
          </a:r>
        </a:p>
        <a:p>
          <a:pPr algn="l">
            <a:lnSpc>
              <a:spcPct val="100000"/>
            </a:lnSpc>
            <a:spcAft>
              <a:spcPts val="0"/>
            </a:spcAft>
          </a:pPr>
          <a:r>
            <a:rPr lang="en-GB" sz="1200" b="1" dirty="0">
              <a:solidFill>
                <a:schemeClr val="accent6">
                  <a:lumMod val="50000"/>
                </a:schemeClr>
              </a:solidFill>
            </a:rPr>
            <a:t>Demand &amp; Capacity Modelling</a:t>
          </a:r>
        </a:p>
        <a:p>
          <a:pPr algn="l">
            <a:lnSpc>
              <a:spcPct val="100000"/>
            </a:lnSpc>
            <a:spcAft>
              <a:spcPts val="0"/>
            </a:spcAft>
          </a:pPr>
          <a:r>
            <a:rPr lang="en-GB" sz="1200" b="1" dirty="0">
              <a:solidFill>
                <a:schemeClr val="accent6">
                  <a:lumMod val="50000"/>
                </a:schemeClr>
              </a:solidFill>
            </a:rPr>
            <a:t>Scheduling</a:t>
          </a:r>
        </a:p>
        <a:p>
          <a:pPr algn="l">
            <a:lnSpc>
              <a:spcPct val="100000"/>
            </a:lnSpc>
            <a:spcAft>
              <a:spcPts val="0"/>
            </a:spcAft>
          </a:pPr>
          <a:r>
            <a:rPr lang="en-GB" sz="1200" b="1" dirty="0">
              <a:solidFill>
                <a:schemeClr val="accent6">
                  <a:lumMod val="50000"/>
                </a:schemeClr>
              </a:solidFill>
            </a:rPr>
            <a:t>Resource Management</a:t>
          </a:r>
        </a:p>
        <a:p>
          <a:pPr algn="l">
            <a:lnSpc>
              <a:spcPct val="100000"/>
            </a:lnSpc>
            <a:spcAft>
              <a:spcPts val="0"/>
            </a:spcAft>
          </a:pPr>
          <a:r>
            <a:rPr lang="en-GB" sz="1200" b="1" dirty="0">
              <a:solidFill>
                <a:schemeClr val="accent6">
                  <a:lumMod val="50000"/>
                </a:schemeClr>
              </a:solidFill>
            </a:rPr>
            <a:t>Data Ownership</a:t>
          </a:r>
        </a:p>
        <a:p>
          <a:pPr algn="l">
            <a:lnSpc>
              <a:spcPct val="100000"/>
            </a:lnSpc>
            <a:spcAft>
              <a:spcPts val="0"/>
            </a:spcAft>
          </a:pPr>
          <a:r>
            <a:rPr lang="en-GB" sz="1200" b="1" dirty="0">
              <a:solidFill>
                <a:schemeClr val="accent6">
                  <a:lumMod val="50000"/>
                </a:schemeClr>
              </a:solidFill>
            </a:rPr>
            <a:t>Service Improvement</a:t>
          </a:r>
        </a:p>
      </dgm:t>
    </dgm:pt>
    <dgm:pt modelId="{EA7D2CFD-B0AF-45D3-95C3-92E5E6CE1B89}" type="parTrans" cxnId="{8C211914-305B-4984-961A-B1DAA0F05BBB}">
      <dgm:prSet/>
      <dgm:spPr/>
      <dgm:t>
        <a:bodyPr/>
        <a:lstStyle/>
        <a:p>
          <a:endParaRPr lang="en-GB"/>
        </a:p>
      </dgm:t>
    </dgm:pt>
    <dgm:pt modelId="{54E0E85A-DBE7-49B4-B38E-5AF4940876DB}" type="sibTrans" cxnId="{8C211914-305B-4984-961A-B1DAA0F05BBB}">
      <dgm:prSet/>
      <dgm:spPr/>
      <dgm:t>
        <a:bodyPr/>
        <a:lstStyle/>
        <a:p>
          <a:endParaRPr lang="en-GB"/>
        </a:p>
      </dgm:t>
    </dgm:pt>
    <dgm:pt modelId="{26ED794E-D78B-4AB6-8DC7-F1ADBE6A5DAC}">
      <dgm:prSet phldrT="[Text]" custT="1"/>
      <dgm:spPr/>
      <dgm:t>
        <a:bodyPr/>
        <a:lstStyle/>
        <a:p>
          <a:r>
            <a:rPr lang="en-GB" sz="1200" b="1" dirty="0">
              <a:solidFill>
                <a:schemeClr val="accent6">
                  <a:lumMod val="75000"/>
                </a:schemeClr>
              </a:solidFill>
            </a:rPr>
            <a:t>Standard Operating Procedures</a:t>
          </a:r>
        </a:p>
        <a:p>
          <a:r>
            <a:rPr lang="en-GB" sz="1200" b="1" dirty="0">
              <a:solidFill>
                <a:schemeClr val="accent6">
                  <a:lumMod val="75000"/>
                </a:schemeClr>
              </a:solidFill>
            </a:rPr>
            <a:t>Data Architecture</a:t>
          </a:r>
        </a:p>
        <a:p>
          <a:r>
            <a:rPr lang="en-GB" sz="1200" b="1" dirty="0">
              <a:solidFill>
                <a:schemeClr val="accent6">
                  <a:lumMod val="75000"/>
                </a:schemeClr>
              </a:solidFill>
            </a:rPr>
            <a:t>Digital Solutions</a:t>
          </a:r>
        </a:p>
        <a:p>
          <a:r>
            <a:rPr lang="en-GB" sz="1200" b="1" dirty="0">
              <a:solidFill>
                <a:schemeClr val="accent6">
                  <a:lumMod val="75000"/>
                </a:schemeClr>
              </a:solidFill>
            </a:rPr>
            <a:t>Access to Resources</a:t>
          </a:r>
        </a:p>
      </dgm:t>
    </dgm:pt>
    <dgm:pt modelId="{4481E53E-FD93-4A87-8B30-8B3EE186BE3B}" type="parTrans" cxnId="{D508EAEF-A894-4737-BA54-4EB8349DBC0A}">
      <dgm:prSet/>
      <dgm:spPr/>
      <dgm:t>
        <a:bodyPr/>
        <a:lstStyle/>
        <a:p>
          <a:endParaRPr lang="en-GB"/>
        </a:p>
      </dgm:t>
    </dgm:pt>
    <dgm:pt modelId="{DC899439-6577-48C7-A6B5-2E4191299320}" type="sibTrans" cxnId="{D508EAEF-A894-4737-BA54-4EB8349DBC0A}">
      <dgm:prSet/>
      <dgm:spPr/>
      <dgm:t>
        <a:bodyPr/>
        <a:lstStyle/>
        <a:p>
          <a:endParaRPr lang="en-GB"/>
        </a:p>
      </dgm:t>
    </dgm:pt>
    <dgm:pt modelId="{DD2BBFD2-19A1-436D-ACD0-75185CB21E9B}">
      <dgm:prSet phldrT="[Text]" custT="1"/>
      <dgm:spPr/>
      <dgm:t>
        <a:bodyPr/>
        <a:lstStyle/>
        <a:p>
          <a:r>
            <a:rPr lang="en-GB" sz="1200" b="1" dirty="0">
              <a:solidFill>
                <a:srgbClr val="92D050"/>
              </a:solidFill>
            </a:rPr>
            <a:t>Care &amp; Safety Policies</a:t>
          </a:r>
        </a:p>
        <a:p>
          <a:r>
            <a:rPr lang="en-GB" sz="1200" b="1" dirty="0">
              <a:solidFill>
                <a:srgbClr val="92D050"/>
              </a:solidFill>
            </a:rPr>
            <a:t>Flexible Workforce Policies</a:t>
          </a:r>
        </a:p>
        <a:p>
          <a:r>
            <a:rPr lang="en-GB" sz="1200" b="1" dirty="0">
              <a:solidFill>
                <a:srgbClr val="92D050"/>
              </a:solidFill>
            </a:rPr>
            <a:t>Patient Empowerment Policies</a:t>
          </a:r>
        </a:p>
        <a:p>
          <a:endParaRPr lang="en-GB" sz="1200" dirty="0"/>
        </a:p>
      </dgm:t>
    </dgm:pt>
    <dgm:pt modelId="{2D939A1A-4279-42DF-84CA-E7C61082200E}" type="parTrans" cxnId="{70D652AA-915D-46B7-A87B-0A256305DB0A}">
      <dgm:prSet/>
      <dgm:spPr/>
      <dgm:t>
        <a:bodyPr/>
        <a:lstStyle/>
        <a:p>
          <a:endParaRPr lang="en-GB"/>
        </a:p>
      </dgm:t>
    </dgm:pt>
    <dgm:pt modelId="{C45CFB09-C68D-4C45-BBC1-7DD4A002877E}" type="sibTrans" cxnId="{70D652AA-915D-46B7-A87B-0A256305DB0A}">
      <dgm:prSet/>
      <dgm:spPr/>
      <dgm:t>
        <a:bodyPr/>
        <a:lstStyle/>
        <a:p>
          <a:endParaRPr lang="en-GB"/>
        </a:p>
      </dgm:t>
    </dgm:pt>
    <dgm:pt modelId="{23688388-F709-45F2-8A50-D9D0DF598E5E}" type="pres">
      <dgm:prSet presAssocID="{113A7B11-7600-4855-A9B6-BD4D888826DC}" presName="composite" presStyleCnt="0">
        <dgm:presLayoutVars>
          <dgm:chMax val="5"/>
          <dgm:dir/>
          <dgm:resizeHandles val="exact"/>
        </dgm:presLayoutVars>
      </dgm:prSet>
      <dgm:spPr/>
    </dgm:pt>
    <dgm:pt modelId="{57633CD7-96A8-47C3-947C-0FE322ADD30D}" type="pres">
      <dgm:prSet presAssocID="{4FB64881-B645-42D0-B74C-0216027737BB}" presName="circle1" presStyleLbl="lnNode1" presStyleIdx="0" presStyleCnt="3" custLinFactNeighborX="1688" custLinFactNeighborY="3414"/>
      <dgm:spPr>
        <a:solidFill>
          <a:schemeClr val="accent6">
            <a:lumMod val="50000"/>
          </a:schemeClr>
        </a:solidFill>
      </dgm:spPr>
    </dgm:pt>
    <dgm:pt modelId="{8E977A52-3AFC-4F34-9C5A-3B68A23B7AD1}" type="pres">
      <dgm:prSet presAssocID="{4FB64881-B645-42D0-B74C-0216027737BB}" presName="text1" presStyleLbl="revTx" presStyleIdx="0" presStyleCnt="3" custScaleY="202221" custLinFactNeighborX="22074" custLinFactNeighborY="78088">
        <dgm:presLayoutVars>
          <dgm:bulletEnabled val="1"/>
        </dgm:presLayoutVars>
      </dgm:prSet>
      <dgm:spPr/>
    </dgm:pt>
    <dgm:pt modelId="{FC3EF4C8-73DA-4A61-8F31-704D2AF5AAF7}" type="pres">
      <dgm:prSet presAssocID="{4FB64881-B645-42D0-B74C-0216027737BB}" presName="line1" presStyleLbl="callout" presStyleIdx="0" presStyleCnt="6" custFlipVert="0" custFlipHor="1" custSzY="74242" custScaleX="78374" custLinFactY="1494930" custLinFactNeighborX="-88783" custLinFactNeighborY="1500000"/>
      <dgm:spPr>
        <a:ln>
          <a:solidFill>
            <a:schemeClr val="accent6">
              <a:lumMod val="50000"/>
            </a:schemeClr>
          </a:solidFill>
        </a:ln>
      </dgm:spPr>
    </dgm:pt>
    <dgm:pt modelId="{85CECDEE-094D-47EA-A46A-FC932D3DDE97}" type="pres">
      <dgm:prSet presAssocID="{4FB64881-B645-42D0-B74C-0216027737BB}" presName="d1" presStyleLbl="callout" presStyleIdx="1" presStyleCnt="6" custScaleX="134863" custScaleY="35594" custLinFactNeighborX="23226" custLinFactNeighborY="22759"/>
      <dgm:spPr>
        <a:ln>
          <a:solidFill>
            <a:schemeClr val="accent6">
              <a:lumMod val="50000"/>
            </a:schemeClr>
          </a:solidFill>
        </a:ln>
      </dgm:spPr>
    </dgm:pt>
    <dgm:pt modelId="{C354E33A-D669-4A4F-A89E-D2406AC95D31}" type="pres">
      <dgm:prSet presAssocID="{26ED794E-D78B-4AB6-8DC7-F1ADBE6A5DAC}" presName="circle2" presStyleLbl="lnNode1" presStyleIdx="1" presStyleCnt="3" custLinFactNeighborX="647" custLinFactNeighborY="1456"/>
      <dgm:spPr>
        <a:solidFill>
          <a:schemeClr val="accent6">
            <a:lumMod val="75000"/>
          </a:schemeClr>
        </a:solidFill>
        <a:ln>
          <a:solidFill>
            <a:schemeClr val="accent6">
              <a:lumMod val="75000"/>
            </a:schemeClr>
          </a:solidFill>
        </a:ln>
      </dgm:spPr>
    </dgm:pt>
    <dgm:pt modelId="{C339AB6E-4C33-48FC-BB37-D1CD49DDEF1E}" type="pres">
      <dgm:prSet presAssocID="{26ED794E-D78B-4AB6-8DC7-F1ADBE6A5DAC}" presName="text2" presStyleLbl="revTx" presStyleIdx="1" presStyleCnt="3" custLinFactY="9845" custLinFactNeighborX="23386" custLinFactNeighborY="100000">
        <dgm:presLayoutVars>
          <dgm:bulletEnabled val="1"/>
        </dgm:presLayoutVars>
      </dgm:prSet>
      <dgm:spPr/>
    </dgm:pt>
    <dgm:pt modelId="{C3D11404-C163-41DA-BBF2-CF8C1A7CD31A}" type="pres">
      <dgm:prSet presAssocID="{26ED794E-D78B-4AB6-8DC7-F1ADBE6A5DAC}" presName="line2" presStyleLbl="callout" presStyleIdx="2" presStyleCnt="6" custLinFactY="2100000" custLinFactNeighborX="37846" custLinFactNeighborY="2168846"/>
      <dgm:spPr/>
    </dgm:pt>
    <dgm:pt modelId="{1B363439-EF1C-496A-A94D-6F9F658903D4}" type="pres">
      <dgm:prSet presAssocID="{26ED794E-D78B-4AB6-8DC7-F1ADBE6A5DAC}" presName="d2" presStyleLbl="callout" presStyleIdx="3" presStyleCnt="6" custFlipHor="0" custScaleX="165073" custScaleY="21876" custLinFactNeighborX="29762" custLinFactNeighborY="28861"/>
      <dgm:spPr>
        <a:ln>
          <a:solidFill>
            <a:schemeClr val="accent6">
              <a:lumMod val="75000"/>
            </a:schemeClr>
          </a:solidFill>
        </a:ln>
      </dgm:spPr>
    </dgm:pt>
    <dgm:pt modelId="{19EEB675-FEB6-4D8B-AC9C-CFA50559ACA1}" type="pres">
      <dgm:prSet presAssocID="{DD2BBFD2-19A1-436D-ACD0-75185CB21E9B}" presName="circle3" presStyleLbl="lnNode1" presStyleIdx="2" presStyleCnt="3"/>
      <dgm:spPr>
        <a:solidFill>
          <a:schemeClr val="accent6">
            <a:lumMod val="60000"/>
            <a:lumOff val="40000"/>
          </a:schemeClr>
        </a:solidFill>
      </dgm:spPr>
    </dgm:pt>
    <dgm:pt modelId="{FA76812F-EBA1-4FCA-9F22-2948F1990E32}" type="pres">
      <dgm:prSet presAssocID="{DD2BBFD2-19A1-436D-ACD0-75185CB21E9B}" presName="text3" presStyleLbl="revTx" presStyleIdx="2" presStyleCnt="3" custScaleY="132320" custLinFactY="14808" custLinFactNeighborX="23674" custLinFactNeighborY="100000">
        <dgm:presLayoutVars>
          <dgm:bulletEnabled val="1"/>
        </dgm:presLayoutVars>
      </dgm:prSet>
      <dgm:spPr/>
    </dgm:pt>
    <dgm:pt modelId="{9F4B02D8-2361-4F13-A40E-237761D63A31}" type="pres">
      <dgm:prSet presAssocID="{DD2BBFD2-19A1-436D-ACD0-75185CB21E9B}" presName="line3" presStyleLbl="callout" presStyleIdx="4" presStyleCnt="6" custLinFactY="2719166" custLinFactNeighborX="-72292" custLinFactNeighborY="2800000"/>
      <dgm:spPr/>
    </dgm:pt>
    <dgm:pt modelId="{AD889F1D-6FF2-42D5-B427-2B4D80247877}" type="pres">
      <dgm:prSet presAssocID="{DD2BBFD2-19A1-436D-ACD0-75185CB21E9B}" presName="d3" presStyleLbl="callout" presStyleIdx="5" presStyleCnt="6" custScaleX="166483" custScaleY="4036" custLinFactNeighborX="53376" custLinFactNeighborY="14446"/>
      <dgm:spPr>
        <a:ln>
          <a:solidFill>
            <a:schemeClr val="accent6">
              <a:lumMod val="60000"/>
              <a:lumOff val="40000"/>
            </a:schemeClr>
          </a:solidFill>
        </a:ln>
      </dgm:spPr>
    </dgm:pt>
  </dgm:ptLst>
  <dgm:cxnLst>
    <dgm:cxn modelId="{8C211914-305B-4984-961A-B1DAA0F05BBB}" srcId="{113A7B11-7600-4855-A9B6-BD4D888826DC}" destId="{4FB64881-B645-42D0-B74C-0216027737BB}" srcOrd="0" destOrd="0" parTransId="{EA7D2CFD-B0AF-45D3-95C3-92E5E6CE1B89}" sibTransId="{54E0E85A-DBE7-49B4-B38E-5AF4940876DB}"/>
    <dgm:cxn modelId="{84270354-4464-4003-BA17-2571DD4D7089}" type="presOf" srcId="{26ED794E-D78B-4AB6-8DC7-F1ADBE6A5DAC}" destId="{C339AB6E-4C33-48FC-BB37-D1CD49DDEF1E}" srcOrd="0" destOrd="0" presId="urn:microsoft.com/office/officeart/2005/8/layout/target1"/>
    <dgm:cxn modelId="{389075A1-2D66-4CEC-8B74-3607B99EAC29}" type="presOf" srcId="{113A7B11-7600-4855-A9B6-BD4D888826DC}" destId="{23688388-F709-45F2-8A50-D9D0DF598E5E}" srcOrd="0" destOrd="0" presId="urn:microsoft.com/office/officeart/2005/8/layout/target1"/>
    <dgm:cxn modelId="{70D652AA-915D-46B7-A87B-0A256305DB0A}" srcId="{113A7B11-7600-4855-A9B6-BD4D888826DC}" destId="{DD2BBFD2-19A1-436D-ACD0-75185CB21E9B}" srcOrd="2" destOrd="0" parTransId="{2D939A1A-4279-42DF-84CA-E7C61082200E}" sibTransId="{C45CFB09-C68D-4C45-BBC1-7DD4A002877E}"/>
    <dgm:cxn modelId="{3F7E22AE-342C-4593-9481-4525A24EA4F7}" type="presOf" srcId="{DD2BBFD2-19A1-436D-ACD0-75185CB21E9B}" destId="{FA76812F-EBA1-4FCA-9F22-2948F1990E32}" srcOrd="0" destOrd="0" presId="urn:microsoft.com/office/officeart/2005/8/layout/target1"/>
    <dgm:cxn modelId="{314F64DD-5917-401B-BB84-138697DA30BB}" type="presOf" srcId="{4FB64881-B645-42D0-B74C-0216027737BB}" destId="{8E977A52-3AFC-4F34-9C5A-3B68A23B7AD1}" srcOrd="0" destOrd="0" presId="urn:microsoft.com/office/officeart/2005/8/layout/target1"/>
    <dgm:cxn modelId="{D508EAEF-A894-4737-BA54-4EB8349DBC0A}" srcId="{113A7B11-7600-4855-A9B6-BD4D888826DC}" destId="{26ED794E-D78B-4AB6-8DC7-F1ADBE6A5DAC}" srcOrd="1" destOrd="0" parTransId="{4481E53E-FD93-4A87-8B30-8B3EE186BE3B}" sibTransId="{DC899439-6577-48C7-A6B5-2E4191299320}"/>
    <dgm:cxn modelId="{10485123-521F-4BF0-823A-91030ABA046A}" type="presParOf" srcId="{23688388-F709-45F2-8A50-D9D0DF598E5E}" destId="{57633CD7-96A8-47C3-947C-0FE322ADD30D}" srcOrd="0" destOrd="0" presId="urn:microsoft.com/office/officeart/2005/8/layout/target1"/>
    <dgm:cxn modelId="{AB3172E4-8550-4652-8573-ABB14FCE5BDA}" type="presParOf" srcId="{23688388-F709-45F2-8A50-D9D0DF598E5E}" destId="{8E977A52-3AFC-4F34-9C5A-3B68A23B7AD1}" srcOrd="1" destOrd="0" presId="urn:microsoft.com/office/officeart/2005/8/layout/target1"/>
    <dgm:cxn modelId="{5D0342BA-B61D-4279-AAF0-08DED890D805}" type="presParOf" srcId="{23688388-F709-45F2-8A50-D9D0DF598E5E}" destId="{FC3EF4C8-73DA-4A61-8F31-704D2AF5AAF7}" srcOrd="2" destOrd="0" presId="urn:microsoft.com/office/officeart/2005/8/layout/target1"/>
    <dgm:cxn modelId="{48C769C9-6DAC-4CB5-92EA-B57CE38BA68E}" type="presParOf" srcId="{23688388-F709-45F2-8A50-D9D0DF598E5E}" destId="{85CECDEE-094D-47EA-A46A-FC932D3DDE97}" srcOrd="3" destOrd="0" presId="urn:microsoft.com/office/officeart/2005/8/layout/target1"/>
    <dgm:cxn modelId="{A1E15762-B3B4-431E-85A9-FC762D9F125F}" type="presParOf" srcId="{23688388-F709-45F2-8A50-D9D0DF598E5E}" destId="{C354E33A-D669-4A4F-A89E-D2406AC95D31}" srcOrd="4" destOrd="0" presId="urn:microsoft.com/office/officeart/2005/8/layout/target1"/>
    <dgm:cxn modelId="{C78EFF03-ACFA-4181-AB07-94E34B3B0FF4}" type="presParOf" srcId="{23688388-F709-45F2-8A50-D9D0DF598E5E}" destId="{C339AB6E-4C33-48FC-BB37-D1CD49DDEF1E}" srcOrd="5" destOrd="0" presId="urn:microsoft.com/office/officeart/2005/8/layout/target1"/>
    <dgm:cxn modelId="{F3067154-69F4-4ECE-A464-827EEB7D6CFB}" type="presParOf" srcId="{23688388-F709-45F2-8A50-D9D0DF598E5E}" destId="{C3D11404-C163-41DA-BBF2-CF8C1A7CD31A}" srcOrd="6" destOrd="0" presId="urn:microsoft.com/office/officeart/2005/8/layout/target1"/>
    <dgm:cxn modelId="{B2BC6C98-2288-45A1-8192-012FC6B80A98}" type="presParOf" srcId="{23688388-F709-45F2-8A50-D9D0DF598E5E}" destId="{1B363439-EF1C-496A-A94D-6F9F658903D4}" srcOrd="7" destOrd="0" presId="urn:microsoft.com/office/officeart/2005/8/layout/target1"/>
    <dgm:cxn modelId="{B624ECC5-E747-4E4A-A73C-6D2064052821}" type="presParOf" srcId="{23688388-F709-45F2-8A50-D9D0DF598E5E}" destId="{19EEB675-FEB6-4D8B-AC9C-CFA50559ACA1}" srcOrd="8" destOrd="0" presId="urn:microsoft.com/office/officeart/2005/8/layout/target1"/>
    <dgm:cxn modelId="{582720EF-DD01-480A-9F0E-146AD117DCB1}" type="presParOf" srcId="{23688388-F709-45F2-8A50-D9D0DF598E5E}" destId="{FA76812F-EBA1-4FCA-9F22-2948F1990E32}" srcOrd="9" destOrd="0" presId="urn:microsoft.com/office/officeart/2005/8/layout/target1"/>
    <dgm:cxn modelId="{5D7D1E3E-FA54-4631-A7EB-1392E9CD8602}" type="presParOf" srcId="{23688388-F709-45F2-8A50-D9D0DF598E5E}" destId="{9F4B02D8-2361-4F13-A40E-237761D63A31}" srcOrd="10" destOrd="0" presId="urn:microsoft.com/office/officeart/2005/8/layout/target1"/>
    <dgm:cxn modelId="{4BE2D82F-FC77-4F4C-B3C4-AF01ED32A507}" type="presParOf" srcId="{23688388-F709-45F2-8A50-D9D0DF598E5E}" destId="{AD889F1D-6FF2-42D5-B427-2B4D80247877}" srcOrd="11" destOrd="0" presId="urn:microsoft.com/office/officeart/2005/8/layout/target1"/>
  </dgm:cxnLst>
  <dgm:bg/>
  <dgm:whole>
    <a:ln>
      <a:noFill/>
    </a:ln>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9EEB675-FEB6-4D8B-AC9C-CFA50559ACA1}">
      <dsp:nvSpPr>
        <dsp:cNvPr id="0" name=""/>
        <dsp:cNvSpPr/>
      </dsp:nvSpPr>
      <dsp:spPr>
        <a:xfrm>
          <a:off x="677333" y="1657581"/>
          <a:ext cx="4064000" cy="4064000"/>
        </a:xfrm>
        <a:prstGeom prst="ellipse">
          <a:avLst/>
        </a:prstGeom>
        <a:solidFill>
          <a:schemeClr val="accent6">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354E33A-D669-4A4F-A89E-D2406AC95D31}">
      <dsp:nvSpPr>
        <dsp:cNvPr id="0" name=""/>
        <dsp:cNvSpPr/>
      </dsp:nvSpPr>
      <dsp:spPr>
        <a:xfrm>
          <a:off x="1505909" y="2505884"/>
          <a:ext cx="2438400" cy="2438400"/>
        </a:xfrm>
        <a:prstGeom prst="ellipse">
          <a:avLst/>
        </a:prstGeom>
        <a:solidFill>
          <a:schemeClr val="accent6">
            <a:lumMod val="75000"/>
          </a:schemeClr>
        </a:solidFill>
        <a:ln w="12700" cap="flat" cmpd="sng" algn="ctr">
          <a:solidFill>
            <a:schemeClr val="accent6">
              <a:lumMod val="7500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7633CD7-96A8-47C3-947C-0FE322ADD30D}">
      <dsp:nvSpPr>
        <dsp:cNvPr id="0" name=""/>
        <dsp:cNvSpPr/>
      </dsp:nvSpPr>
      <dsp:spPr>
        <a:xfrm>
          <a:off x="2316653" y="3310930"/>
          <a:ext cx="812800" cy="812800"/>
        </a:xfrm>
        <a:prstGeom prst="ellipse">
          <a:avLst/>
        </a:prstGeom>
        <a:solidFill>
          <a:schemeClr val="accent6">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E977A52-3AFC-4F34-9C5A-3B68A23B7AD1}">
      <dsp:nvSpPr>
        <dsp:cNvPr id="0" name=""/>
        <dsp:cNvSpPr/>
      </dsp:nvSpPr>
      <dsp:spPr>
        <a:xfrm>
          <a:off x="5867210" y="622688"/>
          <a:ext cx="2032000" cy="23969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17780" rIns="17780" bIns="17780" numCol="1" spcCol="1270" anchor="ctr" anchorCtr="0">
          <a:noAutofit/>
        </a:bodyPr>
        <a:lstStyle/>
        <a:p>
          <a:pPr marL="0" lvl="0" indent="0" algn="l" defTabSz="622300">
            <a:lnSpc>
              <a:spcPct val="100000"/>
            </a:lnSpc>
            <a:spcBef>
              <a:spcPct val="0"/>
            </a:spcBef>
            <a:spcAft>
              <a:spcPts val="0"/>
            </a:spcAft>
            <a:buNone/>
          </a:pPr>
          <a:r>
            <a:rPr lang="en-GB" sz="1400" b="1" kern="1200" dirty="0">
              <a:solidFill>
                <a:schemeClr val="tx1"/>
              </a:solidFill>
            </a:rPr>
            <a:t>‘Hub’</a:t>
          </a:r>
        </a:p>
        <a:p>
          <a:pPr marL="0" lvl="0" indent="0" algn="l" defTabSz="622300">
            <a:lnSpc>
              <a:spcPct val="100000"/>
            </a:lnSpc>
            <a:spcBef>
              <a:spcPct val="0"/>
            </a:spcBef>
            <a:spcAft>
              <a:spcPts val="0"/>
            </a:spcAft>
            <a:buNone/>
          </a:pPr>
          <a:r>
            <a:rPr lang="en-GB" sz="1400" b="1" kern="1200" dirty="0">
              <a:solidFill>
                <a:schemeClr val="tx1"/>
              </a:solidFill>
            </a:rPr>
            <a:t>Care Group Co-Ordination Centre</a:t>
          </a:r>
        </a:p>
        <a:p>
          <a:pPr marL="0" lvl="0" indent="0" algn="l" defTabSz="622300">
            <a:lnSpc>
              <a:spcPct val="100000"/>
            </a:lnSpc>
            <a:spcBef>
              <a:spcPct val="0"/>
            </a:spcBef>
            <a:spcAft>
              <a:spcPts val="0"/>
            </a:spcAft>
            <a:buNone/>
          </a:pPr>
          <a:endParaRPr lang="en-GB" sz="1200" kern="1200" dirty="0">
            <a:solidFill>
              <a:schemeClr val="accent6">
                <a:lumMod val="50000"/>
              </a:schemeClr>
            </a:solidFill>
          </a:endParaRPr>
        </a:p>
        <a:p>
          <a:pPr marL="0" lvl="0" indent="0" algn="l" defTabSz="622300">
            <a:lnSpc>
              <a:spcPct val="100000"/>
            </a:lnSpc>
            <a:spcBef>
              <a:spcPct val="0"/>
            </a:spcBef>
            <a:spcAft>
              <a:spcPts val="0"/>
            </a:spcAft>
            <a:buNone/>
          </a:pPr>
          <a:r>
            <a:rPr lang="en-GB" sz="1200" b="1" kern="1200" dirty="0">
              <a:solidFill>
                <a:schemeClr val="accent6">
                  <a:lumMod val="50000"/>
                </a:schemeClr>
              </a:solidFill>
            </a:rPr>
            <a:t>Standardisation</a:t>
          </a:r>
        </a:p>
        <a:p>
          <a:pPr marL="0" lvl="0" indent="0" algn="l" defTabSz="622300">
            <a:lnSpc>
              <a:spcPct val="100000"/>
            </a:lnSpc>
            <a:spcBef>
              <a:spcPct val="0"/>
            </a:spcBef>
            <a:spcAft>
              <a:spcPts val="0"/>
            </a:spcAft>
            <a:buNone/>
          </a:pPr>
          <a:r>
            <a:rPr lang="en-GB" sz="1200" b="1" kern="1200" dirty="0">
              <a:solidFill>
                <a:schemeClr val="accent6">
                  <a:lumMod val="50000"/>
                </a:schemeClr>
              </a:solidFill>
            </a:rPr>
            <a:t>Demand &amp; Capacity Modelling</a:t>
          </a:r>
        </a:p>
        <a:p>
          <a:pPr marL="0" lvl="0" indent="0" algn="l" defTabSz="622300">
            <a:lnSpc>
              <a:spcPct val="100000"/>
            </a:lnSpc>
            <a:spcBef>
              <a:spcPct val="0"/>
            </a:spcBef>
            <a:spcAft>
              <a:spcPts val="0"/>
            </a:spcAft>
            <a:buNone/>
          </a:pPr>
          <a:r>
            <a:rPr lang="en-GB" sz="1200" b="1" kern="1200" dirty="0">
              <a:solidFill>
                <a:schemeClr val="accent6">
                  <a:lumMod val="50000"/>
                </a:schemeClr>
              </a:solidFill>
            </a:rPr>
            <a:t>Scheduling</a:t>
          </a:r>
        </a:p>
        <a:p>
          <a:pPr marL="0" lvl="0" indent="0" algn="l" defTabSz="622300">
            <a:lnSpc>
              <a:spcPct val="100000"/>
            </a:lnSpc>
            <a:spcBef>
              <a:spcPct val="0"/>
            </a:spcBef>
            <a:spcAft>
              <a:spcPts val="0"/>
            </a:spcAft>
            <a:buNone/>
          </a:pPr>
          <a:r>
            <a:rPr lang="en-GB" sz="1200" b="1" kern="1200" dirty="0">
              <a:solidFill>
                <a:schemeClr val="accent6">
                  <a:lumMod val="50000"/>
                </a:schemeClr>
              </a:solidFill>
            </a:rPr>
            <a:t>Resource Management</a:t>
          </a:r>
        </a:p>
        <a:p>
          <a:pPr marL="0" lvl="0" indent="0" algn="l" defTabSz="622300">
            <a:lnSpc>
              <a:spcPct val="100000"/>
            </a:lnSpc>
            <a:spcBef>
              <a:spcPct val="0"/>
            </a:spcBef>
            <a:spcAft>
              <a:spcPts val="0"/>
            </a:spcAft>
            <a:buNone/>
          </a:pPr>
          <a:r>
            <a:rPr lang="en-GB" sz="1200" b="1" kern="1200" dirty="0">
              <a:solidFill>
                <a:schemeClr val="accent6">
                  <a:lumMod val="50000"/>
                </a:schemeClr>
              </a:solidFill>
            </a:rPr>
            <a:t>Data Ownership</a:t>
          </a:r>
        </a:p>
        <a:p>
          <a:pPr marL="0" lvl="0" indent="0" algn="l" defTabSz="622300">
            <a:lnSpc>
              <a:spcPct val="100000"/>
            </a:lnSpc>
            <a:spcBef>
              <a:spcPct val="0"/>
            </a:spcBef>
            <a:spcAft>
              <a:spcPts val="0"/>
            </a:spcAft>
            <a:buNone/>
          </a:pPr>
          <a:r>
            <a:rPr lang="en-GB" sz="1200" b="1" kern="1200" dirty="0">
              <a:solidFill>
                <a:schemeClr val="accent6">
                  <a:lumMod val="50000"/>
                </a:schemeClr>
              </a:solidFill>
            </a:rPr>
            <a:t>Service Improvement</a:t>
          </a:r>
        </a:p>
      </dsp:txBody>
      <dsp:txXfrm>
        <a:off x="5867210" y="622688"/>
        <a:ext cx="2032000" cy="2396993"/>
      </dsp:txXfrm>
    </dsp:sp>
    <dsp:sp modelId="{FC3EF4C8-73DA-4A61-8F31-704D2AF5AAF7}">
      <dsp:nvSpPr>
        <dsp:cNvPr id="0" name=""/>
        <dsp:cNvSpPr/>
      </dsp:nvSpPr>
      <dsp:spPr>
        <a:xfrm flipH="1">
          <a:off x="4514579" y="1936635"/>
          <a:ext cx="398139" cy="74242"/>
        </a:xfrm>
        <a:prstGeom prst="line">
          <a:avLst/>
        </a:prstGeom>
        <a:solidFill>
          <a:schemeClr val="accent1">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dsp:style>
    </dsp:sp>
    <dsp:sp modelId="{85CECDEE-094D-47EA-A46A-FC932D3DDE97}">
      <dsp:nvSpPr>
        <dsp:cNvPr id="0" name=""/>
        <dsp:cNvSpPr/>
      </dsp:nvSpPr>
      <dsp:spPr>
        <a:xfrm rot="5400000">
          <a:off x="3822666" y="1445630"/>
          <a:ext cx="994255" cy="2966043"/>
        </a:xfrm>
        <a:prstGeom prst="line">
          <a:avLst/>
        </a:prstGeom>
        <a:solidFill>
          <a:schemeClr val="accent1">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dsp:style>
    </dsp:sp>
    <dsp:sp modelId="{C339AB6E-4C33-48FC-BB37-D1CD49DDEF1E}">
      <dsp:nvSpPr>
        <dsp:cNvPr id="0" name=""/>
        <dsp:cNvSpPr/>
      </dsp:nvSpPr>
      <dsp:spPr>
        <a:xfrm>
          <a:off x="5893870" y="2790277"/>
          <a:ext cx="2032000" cy="11853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5344" tIns="15240" rIns="15240" bIns="15240" numCol="1" spcCol="1270" anchor="ctr" anchorCtr="0">
          <a:noAutofit/>
        </a:bodyPr>
        <a:lstStyle/>
        <a:p>
          <a:pPr marL="0" lvl="0" indent="0" algn="l" defTabSz="533400">
            <a:lnSpc>
              <a:spcPct val="90000"/>
            </a:lnSpc>
            <a:spcBef>
              <a:spcPct val="0"/>
            </a:spcBef>
            <a:spcAft>
              <a:spcPct val="35000"/>
            </a:spcAft>
            <a:buNone/>
          </a:pPr>
          <a:r>
            <a:rPr lang="en-GB" sz="1200" b="1" kern="1200" dirty="0">
              <a:solidFill>
                <a:schemeClr val="accent6">
                  <a:lumMod val="75000"/>
                </a:schemeClr>
              </a:solidFill>
            </a:rPr>
            <a:t>Standard Operating Procedures</a:t>
          </a:r>
        </a:p>
        <a:p>
          <a:pPr marL="0" lvl="0" indent="0" algn="l" defTabSz="533400">
            <a:lnSpc>
              <a:spcPct val="90000"/>
            </a:lnSpc>
            <a:spcBef>
              <a:spcPct val="0"/>
            </a:spcBef>
            <a:spcAft>
              <a:spcPct val="35000"/>
            </a:spcAft>
            <a:buNone/>
          </a:pPr>
          <a:r>
            <a:rPr lang="en-GB" sz="1200" b="1" kern="1200" dirty="0">
              <a:solidFill>
                <a:schemeClr val="accent6">
                  <a:lumMod val="75000"/>
                </a:schemeClr>
              </a:solidFill>
            </a:rPr>
            <a:t>Data Architecture</a:t>
          </a:r>
        </a:p>
        <a:p>
          <a:pPr marL="0" lvl="0" indent="0" algn="l" defTabSz="533400">
            <a:lnSpc>
              <a:spcPct val="90000"/>
            </a:lnSpc>
            <a:spcBef>
              <a:spcPct val="0"/>
            </a:spcBef>
            <a:spcAft>
              <a:spcPct val="35000"/>
            </a:spcAft>
            <a:buNone/>
          </a:pPr>
          <a:r>
            <a:rPr lang="en-GB" sz="1200" b="1" kern="1200" dirty="0">
              <a:solidFill>
                <a:schemeClr val="accent6">
                  <a:lumMod val="75000"/>
                </a:schemeClr>
              </a:solidFill>
            </a:rPr>
            <a:t>Digital Solutions</a:t>
          </a:r>
        </a:p>
        <a:p>
          <a:pPr marL="0" lvl="0" indent="0" algn="l" defTabSz="533400">
            <a:lnSpc>
              <a:spcPct val="90000"/>
            </a:lnSpc>
            <a:spcBef>
              <a:spcPct val="0"/>
            </a:spcBef>
            <a:spcAft>
              <a:spcPct val="35000"/>
            </a:spcAft>
            <a:buNone/>
          </a:pPr>
          <a:r>
            <a:rPr lang="en-GB" sz="1200" b="1" kern="1200" dirty="0">
              <a:solidFill>
                <a:schemeClr val="accent6">
                  <a:lumMod val="75000"/>
                </a:schemeClr>
              </a:solidFill>
            </a:rPr>
            <a:t>Access to Resources</a:t>
          </a:r>
        </a:p>
      </dsp:txBody>
      <dsp:txXfrm>
        <a:off x="5893870" y="2790277"/>
        <a:ext cx="2032000" cy="1185333"/>
      </dsp:txXfrm>
    </dsp:sp>
    <dsp:sp modelId="{C3D11404-C163-41DA-BBF2-CF8C1A7CD31A}">
      <dsp:nvSpPr>
        <dsp:cNvPr id="0" name=""/>
        <dsp:cNvSpPr/>
      </dsp:nvSpPr>
      <dsp:spPr>
        <a:xfrm>
          <a:off x="5102924" y="3617699"/>
          <a:ext cx="508000"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B363439-EF1C-496A-A94D-6F9F658903D4}">
      <dsp:nvSpPr>
        <dsp:cNvPr id="0" name=""/>
        <dsp:cNvSpPr/>
      </dsp:nvSpPr>
      <dsp:spPr>
        <a:xfrm rot="5400000">
          <a:off x="4343342" y="2462274"/>
          <a:ext cx="476170" cy="2668891"/>
        </a:xfrm>
        <a:prstGeom prst="line">
          <a:avLst/>
        </a:prstGeom>
        <a:solidFill>
          <a:schemeClr val="accent1">
            <a:hueOff val="0"/>
            <a:satOff val="0"/>
            <a:lumOff val="0"/>
            <a:alphaOff val="0"/>
          </a:schemeClr>
        </a:solidFill>
        <a:ln w="12700" cap="flat" cmpd="sng" algn="ctr">
          <a:solidFill>
            <a:schemeClr val="accent6">
              <a:lumMod val="75000"/>
            </a:schemeClr>
          </a:solidFill>
          <a:prstDash val="solid"/>
          <a:miter lim="800000"/>
        </a:ln>
        <a:effectLst/>
      </dsp:spPr>
      <dsp:style>
        <a:lnRef idx="2">
          <a:scrgbClr r="0" g="0" b="0"/>
        </a:lnRef>
        <a:fillRef idx="1">
          <a:scrgbClr r="0" g="0" b="0"/>
        </a:fillRef>
        <a:effectRef idx="0">
          <a:scrgbClr r="0" g="0" b="0"/>
        </a:effectRef>
        <a:fontRef idx="minor"/>
      </dsp:style>
    </dsp:sp>
    <dsp:sp modelId="{FA76812F-EBA1-4FCA-9F22-2948F1990E32}">
      <dsp:nvSpPr>
        <dsp:cNvPr id="0" name=""/>
        <dsp:cNvSpPr/>
      </dsp:nvSpPr>
      <dsp:spPr>
        <a:xfrm>
          <a:off x="5899722" y="3842889"/>
          <a:ext cx="2032000" cy="15684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5344" tIns="15240" rIns="15240" bIns="15240" numCol="1" spcCol="1270" anchor="ctr" anchorCtr="0">
          <a:noAutofit/>
        </a:bodyPr>
        <a:lstStyle/>
        <a:p>
          <a:pPr marL="0" lvl="0" indent="0" algn="l" defTabSz="533400">
            <a:lnSpc>
              <a:spcPct val="90000"/>
            </a:lnSpc>
            <a:spcBef>
              <a:spcPct val="0"/>
            </a:spcBef>
            <a:spcAft>
              <a:spcPct val="35000"/>
            </a:spcAft>
            <a:buNone/>
          </a:pPr>
          <a:r>
            <a:rPr lang="en-GB" sz="1200" b="1" kern="1200" dirty="0">
              <a:solidFill>
                <a:srgbClr val="92D050"/>
              </a:solidFill>
            </a:rPr>
            <a:t>Care &amp; Safety Policies</a:t>
          </a:r>
        </a:p>
        <a:p>
          <a:pPr marL="0" lvl="0" indent="0" algn="l" defTabSz="533400">
            <a:lnSpc>
              <a:spcPct val="90000"/>
            </a:lnSpc>
            <a:spcBef>
              <a:spcPct val="0"/>
            </a:spcBef>
            <a:spcAft>
              <a:spcPct val="35000"/>
            </a:spcAft>
            <a:buNone/>
          </a:pPr>
          <a:r>
            <a:rPr lang="en-GB" sz="1200" b="1" kern="1200" dirty="0">
              <a:solidFill>
                <a:srgbClr val="92D050"/>
              </a:solidFill>
            </a:rPr>
            <a:t>Flexible Workforce Policies</a:t>
          </a:r>
        </a:p>
        <a:p>
          <a:pPr marL="0" lvl="0" indent="0" algn="l" defTabSz="533400">
            <a:lnSpc>
              <a:spcPct val="90000"/>
            </a:lnSpc>
            <a:spcBef>
              <a:spcPct val="0"/>
            </a:spcBef>
            <a:spcAft>
              <a:spcPct val="35000"/>
            </a:spcAft>
            <a:buNone/>
          </a:pPr>
          <a:r>
            <a:rPr lang="en-GB" sz="1200" b="1" kern="1200" dirty="0">
              <a:solidFill>
                <a:srgbClr val="92D050"/>
              </a:solidFill>
            </a:rPr>
            <a:t>Patient Empowerment Policies</a:t>
          </a:r>
        </a:p>
        <a:p>
          <a:pPr marL="0" lvl="0" indent="0" algn="l" defTabSz="533400">
            <a:lnSpc>
              <a:spcPct val="90000"/>
            </a:lnSpc>
            <a:spcBef>
              <a:spcPct val="0"/>
            </a:spcBef>
            <a:spcAft>
              <a:spcPct val="35000"/>
            </a:spcAft>
            <a:buNone/>
          </a:pPr>
          <a:endParaRPr lang="en-GB" sz="1200" kern="1200" dirty="0"/>
        </a:p>
      </dsp:txBody>
      <dsp:txXfrm>
        <a:off x="5899722" y="3842889"/>
        <a:ext cx="2032000" cy="1568433"/>
      </dsp:txXfrm>
    </dsp:sp>
    <dsp:sp modelId="{9F4B02D8-2361-4F13-A40E-237761D63A31}">
      <dsp:nvSpPr>
        <dsp:cNvPr id="0" name=""/>
        <dsp:cNvSpPr/>
      </dsp:nvSpPr>
      <dsp:spPr>
        <a:xfrm>
          <a:off x="4543423" y="5253148"/>
          <a:ext cx="508000"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AD889F1D-6FF2-42D5-B427-2B4D80247877}">
      <dsp:nvSpPr>
        <dsp:cNvPr id="0" name=""/>
        <dsp:cNvSpPr/>
      </dsp:nvSpPr>
      <dsp:spPr>
        <a:xfrm rot="5400000">
          <a:off x="4910475" y="3406850"/>
          <a:ext cx="62766" cy="1721913"/>
        </a:xfrm>
        <a:prstGeom prst="line">
          <a:avLst/>
        </a:prstGeom>
        <a:solidFill>
          <a:schemeClr val="accent1">
            <a:hueOff val="0"/>
            <a:satOff val="0"/>
            <a:lumOff val="0"/>
            <a:alphaOff val="0"/>
          </a:schemeClr>
        </a:solidFill>
        <a:ln w="12700" cap="flat" cmpd="sng" algn="ctr">
          <a:solidFill>
            <a:schemeClr val="accent6">
              <a:lumMod val="60000"/>
              <a:lumOff val="4000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target1">
  <dgm:title val=""/>
  <dgm:desc val=""/>
  <dgm:catLst>
    <dgm:cat type="relationship" pri="25000"/>
    <dgm:cat type="convert" pri="2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ite">
    <dgm:varLst>
      <dgm:chMax val="5"/>
      <dgm:dir/>
      <dgm:resizeHandles val="exact"/>
    </dgm:varLst>
    <dgm:alg type="composite">
      <dgm:param type="ar" val="1.25"/>
    </dgm:alg>
    <dgm:shape xmlns:r="http://schemas.openxmlformats.org/officeDocument/2006/relationships" r:blip="">
      <dgm:adjLst/>
    </dgm:shape>
    <dgm:presOf/>
    <dgm:choose name="Name0">
      <dgm:if name="Name1" func="var" arg="dir" op="equ" val="norm">
        <dgm:choose name="Name2">
          <dgm:if name="Name3" axis="ch" ptType="node" func="cnt" op="equ" val="0">
            <dgm:constrLst/>
          </dgm:if>
          <dgm:if name="Name4" axis="ch" ptType="node" func="cnt" op="equ" val="1">
            <dgm:constrLst>
              <dgm:constr type="primFontSz" for="des" ptType="node" op="equ" val="65"/>
              <dgm:constr type="w" for="ch" forName="circle1" refType="w" fact="0.6"/>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3125"/>
              <dgm:constr type="r" for="ch" forName="text1" refType="w"/>
              <dgm:constr type="t" for="ch" forName="text1"/>
              <dgm:constr type="l" for="ch" forName="line1" refType="w" fact="0.625"/>
              <dgm:constr type="ctrY" for="ch" forName="line1" refType="ctrY" refFor="ch" refForName="text1"/>
              <dgm:constr type="r" for="ch" forName="line1" refType="l" refFor="ch" refForName="text1"/>
              <dgm:constr type="h" for="ch" forName="line1"/>
              <dgm:constr type="l" for="ch" forName="d1" refType="w" fact="0.3"/>
              <dgm:constr type="b" for="ch" forName="d1" refType="h" fact="0.625"/>
              <dgm:constr type="w" for="ch" forName="d1" refType="w" fact="0.32475"/>
              <dgm:constr type="h" for="ch" forName="d1" refType="h" fact="0.469"/>
            </dgm:constrLst>
          </dgm:if>
          <dgm:if name="Name5" axis="ch" ptType="node" func="cnt" op="equ" val="2">
            <dgm:constrLst>
              <dgm:constr type="primFontSz" for="des" ptType="node" op="equ" val="65"/>
              <dgm:constr type="w" for="ch" forName="circle1" refType="w" fact="0.2"/>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3125"/>
              <dgm:constr type="r" for="ch" forName="text1" refType="w"/>
              <dgm:constr type="t" for="ch" forName="text1"/>
              <dgm:constr type="l" for="ch" forName="line1" refType="w" fact="0.625"/>
              <dgm:constr type="ctrY" for="ch" forName="line1" refType="ctrY" refFor="ch" refForName="text1"/>
              <dgm:constr type="w" for="ch" forName="line1" refType="w" fact="0.075"/>
              <dgm:constr type="h" for="ch" forName="line1"/>
              <dgm:constr type="l" for="ch" forName="d1" refType="w" fact="0.3"/>
              <dgm:constr type="b" for="ch" forName="d1" refType="h" fact="0.625"/>
              <dgm:constr type="w" for="ch" forName="d1" refType="w" fact="0.32475"/>
              <dgm:constr type="h" for="ch" forName="d1" refType="h" fact="0.469"/>
              <dgm:constr type="w" for="ch" forName="circle2" refType="w" fact="0.6"/>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3125"/>
              <dgm:constr type="r" for="ch" forName="text2" refType="w"/>
              <dgm:constr type="t" for="ch" forName="text2" refType="b" refFor="ch" refForName="text1"/>
              <dgm:constr type="l" for="ch" forName="line2" refType="w" fact="0.625"/>
              <dgm:constr type="ctrY" for="ch" forName="line2" refType="ctrY" refFor="ch" refForName="text2"/>
              <dgm:constr type="w" for="ch" forName="line2" refType="w" fact="0.075"/>
              <dgm:constr type="h" for="ch" forName="line2"/>
              <dgm:constr type="l" for="ch" forName="d2" refType="w" fact="0.44325"/>
              <dgm:constr type="b" for="ch" forName="d2" refType="h" fact="0.7975"/>
              <dgm:constr type="w" for="ch" forName="d2" refType="w" fact="0.1815"/>
              <dgm:constr type="h" for="ch" forName="d2" refType="h" fact="0.3283"/>
            </dgm:constrLst>
          </dgm:if>
          <dgm:if name="Name6" axis="ch" ptType="node" func="cnt" op="equ" val="3">
            <dgm:constrLst>
              <dgm:constr type="primFontSz" for="des" ptType="node" op="equ" val="65"/>
              <dgm:constr type="w" for="ch" forName="circle1" refType="w" fact="0.12"/>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21875"/>
              <dgm:constr type="r" for="ch" forName="text1" refType="w"/>
              <dgm:constr type="t" for="ch" forName="text1"/>
              <dgm:constr type="l" for="ch" forName="line1" refType="w" fact="0.625"/>
              <dgm:constr type="ctrY" for="ch" forName="line1" refType="ctrY" refFor="ch" refForName="text1"/>
              <dgm:constr type="w" for="ch" forName="line1" refType="w" fact="0.075"/>
              <dgm:constr type="h" for="ch" forName="line1"/>
              <dgm:constr type="l" for="ch" forName="d1" refType="w" fact="0.3"/>
              <dgm:constr type="b" for="ch" forName="d1" refType="h" fact="0.625"/>
              <dgm:constr type="w" for="ch" forName="d1" refType="w" fact="0.3247"/>
              <dgm:constr type="h" for="ch" forName="d1" refType="h" fact="0.5155"/>
              <dgm:constr type="w" for="ch" forName="circle2" refType="w" fact="0.36"/>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21875"/>
              <dgm:constr type="r" for="ch" forName="text2" refType="w"/>
              <dgm:constr type="t" for="ch" forName="text2" refType="b" refFor="ch" refForName="text1"/>
              <dgm:constr type="l" for="ch" forName="line2" refType="w" fact="0.625"/>
              <dgm:constr type="ctrY" for="ch" forName="line2" refType="ctrY" refFor="ch" refForName="text2"/>
              <dgm:constr type="w" for="ch" forName="line2" refType="w" fact="0.075"/>
              <dgm:constr type="h" for="ch" forName="line2"/>
              <dgm:constr type="l" for="ch" forName="d2" refType="w" fact="0.386"/>
              <dgm:constr type="b" for="ch" forName="d2" refType="h" fact="0.72969"/>
              <dgm:constr type="w" for="ch" forName="d2" refType="w" fact="0.2387"/>
              <dgm:constr type="h" for="ch" forName="d2" refType="h" fact="0.4017"/>
              <dgm:constr type="w" for="ch" forName="circle3" refType="w" fact="0.6"/>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21875"/>
              <dgm:constr type="r" for="ch" forName="text3" refType="w"/>
              <dgm:constr type="t" for="ch" forName="text3" refType="b" refFor="ch" refForName="text2"/>
              <dgm:constr type="l" for="ch" forName="line3" refType="w" fact="0.625"/>
              <dgm:constr type="ctrY" for="ch" forName="line3" refType="ctrY" refFor="ch" refForName="text3"/>
              <dgm:constr type="w" for="ch" forName="line3" refType="w" fact="0.075"/>
              <dgm:constr type="h" for="ch" forName="line3"/>
              <dgm:constr type="l" for="ch" forName="d3" refType="w" fact="0.47175"/>
              <dgm:constr type="b" for="ch" forName="d3" refType="h" fact="0.83375"/>
              <dgm:constr type="w" for="ch" forName="d3" refType="w" fact="0.1527"/>
              <dgm:constr type="h" for="ch" forName="d3" refType="h" fact="0.287"/>
            </dgm:constrLst>
          </dgm:if>
          <dgm:if name="Name7" axis="ch" ptType="node" func="cnt" op="equ" val="4">
            <dgm:constrLst>
              <dgm:constr type="primFontSz" for="des" ptType="node" op="equ" val="65"/>
              <dgm:constr type="w" for="ch" forName="circle1" refType="w" fact="0.0857"/>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17938"/>
              <dgm:constr type="r" for="ch" forName="text1" refType="w"/>
              <dgm:constr type="t" for="ch" forName="text1"/>
              <dgm:constr type="l" for="ch" forName="line1" refType="w" fact="0.625"/>
              <dgm:constr type="ctrY" for="ch" forName="line1" refType="ctrY" refFor="ch" refForName="text1"/>
              <dgm:constr type="w" for="ch" forName="line1" refType="w" fact="0.075"/>
              <dgm:constr type="h" for="ch" forName="line1"/>
              <dgm:constr type="l" for="ch" forName="d1" refType="w" fact="0.295"/>
              <dgm:constr type="b" for="ch" forName="d1" refType="h" fact="0.62"/>
              <dgm:constr type="w" for="ch" forName="d1" refType="w" fact="0.33"/>
              <dgm:constr type="h" for="ch" forName="d1" refType="h" fact="0.53"/>
              <dgm:constr type="w" for="ch" forName="circle2" refType="w" fact="0.2571"/>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17938"/>
              <dgm:constr type="r" for="ch" forName="text2" refType="w"/>
              <dgm:constr type="t" for="ch" forName="text2" refType="b" refFor="ch" refForName="text1"/>
              <dgm:constr type="l" for="ch" forName="line2" refType="w" fact="0.625"/>
              <dgm:constr type="ctrY" for="ch" forName="line2" refType="ctrY" refFor="ch" refForName="text2"/>
              <dgm:constr type="w" for="ch" forName="line2" refType="w" fact="0.075"/>
              <dgm:constr type="h" for="ch" forName="line2"/>
              <dgm:constr type="l" for="ch" forName="d2" refType="w" fact="0.36625"/>
              <dgm:constr type="b" for="ch" forName="d2" refType="h" fact="0.70438"/>
              <dgm:constr type="w" for="ch" forName="d2" refType="w" fact="0.2585"/>
              <dgm:constr type="h" for="ch" forName="d2" refType="h" fact="0.43525"/>
              <dgm:constr type="w" for="ch" forName="circle3" refType="w" fact="0.4285"/>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7938"/>
              <dgm:constr type="r" for="ch" forName="text3" refType="w"/>
              <dgm:constr type="t" for="ch" forName="text3" refType="b" refFor="ch" refForName="text2"/>
              <dgm:constr type="l" for="ch" forName="line3" refType="w" fact="0.625"/>
              <dgm:constr type="ctrY" for="ch" forName="line3" refType="ctrY" refFor="ch" refForName="text3"/>
              <dgm:constr type="w" for="ch" forName="line3" refType="w" fact="0.075"/>
              <dgm:constr type="h" for="ch" forName="line3"/>
              <dgm:constr type="l" for="ch" forName="d3" refType="w" fact="0.4255"/>
              <dgm:constr type="b" for="ch" forName="d3" refType="h" fact="0.78031"/>
              <dgm:constr type="w" for="ch" forName="d3" refType="w" fact="0.1995"/>
              <dgm:constr type="h" for="ch" forName="d3" refType="h" fact="0.332"/>
              <dgm:constr type="w" for="ch" forName="circle4" refType="w" fact="0.6"/>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7938"/>
              <dgm:constr type="r" for="ch" forName="text4" refType="w"/>
              <dgm:constr type="t" for="ch" forName="text4" refType="b" refFor="ch" refForName="text3"/>
              <dgm:constr type="l" for="ch" forName="line4" refType="w" fact="0.625"/>
              <dgm:constr type="ctrY" for="ch" forName="line4" refType="ctrY" refFor="ch" refForName="text4"/>
              <dgm:constr type="w" for="ch" forName="line4" refType="w" fact="0.075"/>
              <dgm:constr type="h" for="ch" forName="line4"/>
              <dgm:constr type="l" for="ch" forName="d4" refType="w" fact="0.48525"/>
              <dgm:constr type="b" for="ch" forName="d4" refType="h" fact="0.85594"/>
              <dgm:constr type="w" for="ch" forName="d4" refType="w" fact="0.1394"/>
              <dgm:constr type="h" for="ch" forName="d4" refType="h" fact="0.2282"/>
            </dgm:constrLst>
          </dgm:if>
          <dgm:if name="Name8" axis="ch" ptType="node" func="cnt" op="gte" val="5">
            <dgm:constrLst>
              <dgm:constr type="primFontSz" for="des" ptType="node" op="equ" val="65"/>
              <dgm:constr type="w" for="ch" forName="circle1" refType="w" fact="0.0667"/>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1324"/>
              <dgm:constr type="r" for="ch" forName="text1" refType="w"/>
              <dgm:constr type="ctrY" for="ch" forName="text1" refType="h" fact="0.13"/>
              <dgm:constr type="l" for="ch" forName="line1" refType="w" fact="0.625"/>
              <dgm:constr type="ctrY" for="ch" forName="line1" refType="ctrY" refFor="ch" refForName="text1"/>
              <dgm:constr type="w" for="ch" forName="line1" refType="w" fact="0.075"/>
              <dgm:constr type="h" for="ch" forName="line1"/>
              <dgm:constr type="l" for="ch" forName="d1" refType="w" fact="0.3"/>
              <dgm:constr type="b" for="ch" forName="d1" refType="h" fact="0.625"/>
              <dgm:constr type="w" for="ch" forName="d1" refType="w" fact="0.3245"/>
              <dgm:constr type="h" for="ch" forName="d1" refType="h" fact="0.495"/>
              <dgm:constr type="w" for="ch" forName="circle2" refType="w" fact="0.2"/>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1324"/>
              <dgm:constr type="r" for="ch" forName="text2" refType="w"/>
              <dgm:constr type="ctrY" for="ch" forName="text2" refType="h" fact="0.27"/>
              <dgm:constr type="l" for="ch" forName="line2" refType="w" fact="0.625"/>
              <dgm:constr type="ctrY" for="ch" forName="line2" refType="ctrY" refFor="ch" refForName="text2"/>
              <dgm:constr type="w" for="ch" forName="line2" refType="w" fact="0.075"/>
              <dgm:constr type="h" for="ch" forName="line2"/>
              <dgm:constr type="l" for="ch" forName="d2" refType="w" fact="0.3498"/>
              <dgm:constr type="b" for="ch" forName="d2" refType="h" fact="0.682"/>
              <dgm:constr type="w" for="ch" forName="d2" refType="w" fact="0.275"/>
              <dgm:constr type="h" for="ch" forName="d2" refType="h" fact="0.41215"/>
              <dgm:constr type="w" for="ch" forName="circle3" refType="w" fact="0.3334"/>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324"/>
              <dgm:constr type="r" for="ch" forName="text3" refType="w"/>
              <dgm:constr type="ctrY" for="ch" forName="text3" refType="h" fact="0.41"/>
              <dgm:constr type="l" for="ch" forName="line3" refType="w" fact="0.625"/>
              <dgm:constr type="ctrY" for="ch" forName="line3" refType="ctrY" refFor="ch" refForName="text3"/>
              <dgm:constr type="w" for="ch" forName="line3" refType="w" fact="0.075"/>
              <dgm:constr type="h" for="ch" forName="line3"/>
              <dgm:constr type="l" for="ch" forName="d3" refType="w" fact="0.394"/>
              <dgm:constr type="b" for="ch" forName="d3" refType="h" fact="0.735"/>
              <dgm:constr type="w" for="ch" forName="d3" refType="w" fact="0.231"/>
              <dgm:constr type="h" for="ch" forName="d3" refType="h" fact="0.325"/>
              <dgm:constr type="w" for="ch" forName="circle4" refType="w" fact="0.4667"/>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324"/>
              <dgm:constr type="r" for="ch" forName="text4" refType="w"/>
              <dgm:constr type="ctrY" for="ch" forName="text4" refType="h" fact="0.547"/>
              <dgm:constr type="l" for="ch" forName="line4" refType="w" fact="0.625"/>
              <dgm:constr type="ctrY" for="ch" forName="line4" refType="ctrY" refFor="ch" refForName="text4"/>
              <dgm:constr type="w" for="ch" forName="line4" refType="w" fact="0.075"/>
              <dgm:constr type="h" for="ch" forName="line4"/>
              <dgm:constr type="l" for="ch" forName="d4" refType="w" fact="0.446"/>
              <dgm:constr type="b" for="ch" forName="d4" refType="h" fact="0.795"/>
              <dgm:constr type="w" for="ch" forName="d4" refType="w" fact="0.179"/>
              <dgm:constr type="h" for="ch" forName="d4" refType="h" fact="0.248"/>
              <dgm:constr type="w" for="ch" forName="circle5" refType="w" fact="0.6"/>
              <dgm:constr type="h" for="ch" forName="circle5" refType="w" refFor="ch" refForName="circle5"/>
              <dgm:constr type="ctrX" for="ch" forName="circle5" refType="ctrX" refFor="ch" refForName="circle1"/>
              <dgm:constr type="ctrY" for="ch" forName="circle5" refType="ctrY" refFor="ch" refForName="circle1"/>
              <dgm:constr type="w" for="ch" forName="text5" refType="w" fact="0.3"/>
              <dgm:constr type="h" for="ch" forName="text5" refType="h" fact="0.1324"/>
              <dgm:constr type="r" for="ch" forName="text5" refType="w"/>
              <dgm:constr type="ctrY" for="ch" forName="text5" refType="h" fact="0.68"/>
              <dgm:constr type="l" for="ch" forName="line5" refType="w" fact="0.625"/>
              <dgm:constr type="ctrY" for="ch" forName="line5" refType="ctrY" refFor="ch" refForName="text5"/>
              <dgm:constr type="w" for="ch" forName="line5" refType="w" fact="0.075"/>
              <dgm:constr type="h" for="ch" forName="line5"/>
              <dgm:constr type="l" for="ch" forName="d5" refType="w" fact="0.495"/>
              <dgm:constr type="b" for="ch" forName="d5" refType="h" fact="0.855"/>
              <dgm:constr type="w" for="ch" forName="d5" refType="w" fact="0.13"/>
              <dgm:constr type="h" for="ch" forName="d5" refType="h" fact="0.175"/>
            </dgm:constrLst>
          </dgm:if>
          <dgm:else name="Name9"/>
        </dgm:choose>
      </dgm:if>
      <dgm:else name="Name10">
        <dgm:choose name="Name11">
          <dgm:if name="Name12" axis="ch" ptType="node" func="cnt" op="equ" val="0">
            <dgm:constrLst/>
          </dgm:if>
          <dgm:if name="Name13" axis="ch" ptType="node" func="cnt" op="equ" val="1">
            <dgm:constrLst>
              <dgm:constr type="primFontSz" for="des" ptType="node" op="equ" val="65"/>
              <dgm:constr type="w" for="ch" forName="circle1" refType="w" fact="0.6"/>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3125"/>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75"/>
              <dgm:constr type="h" for="ch" forName="d1" refType="h" fact="0.469"/>
            </dgm:constrLst>
          </dgm:if>
          <dgm:if name="Name14" axis="ch" ptType="node" func="cnt" op="equ" val="2">
            <dgm:constrLst>
              <dgm:constr type="primFontSz" for="des" ptType="node" op="equ" val="65"/>
              <dgm:constr type="w" for="ch" forName="circle1" refType="w" fact="0.2"/>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3125"/>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75"/>
              <dgm:constr type="h" for="ch" forName="d1" refType="h" fact="0.469"/>
              <dgm:constr type="w" for="ch" forName="circle2" refType="w" fact="0.6"/>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3125"/>
              <dgm:constr type="l" for="ch" forName="text2"/>
              <dgm:constr type="t" for="ch" forName="text2" refType="b" refFor="ch" refForName="text1"/>
              <dgm:constr type="l" for="ch" forName="line2" refType="r" refFor="ch" refForName="text2"/>
              <dgm:constr type="ctrY" for="ch" forName="line2" refType="ctrY" refFor="ch" refForName="text2"/>
              <dgm:constr type="r" for="ch" forName="line2" refType="w" fact="0.375"/>
              <dgm:constr type="h" for="ch" forName="line2"/>
              <dgm:constr type="r" for="ch" forName="d2" refType="w" fact="0.55675"/>
              <dgm:constr type="b" for="ch" forName="d2" refType="h" fact="0.7975"/>
              <dgm:constr type="w" for="ch" forName="d2" refType="w" fact="0.1815"/>
              <dgm:constr type="h" for="ch" forName="d2" refType="h" fact="0.3283"/>
            </dgm:constrLst>
          </dgm:if>
          <dgm:if name="Name15" axis="ch" ptType="node" func="cnt" op="equ" val="3">
            <dgm:constrLst>
              <dgm:constr type="primFontSz" for="des" ptType="node" op="equ" val="65"/>
              <dgm:constr type="w" for="ch" forName="circle1" refType="w" fact="0.12"/>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21875"/>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7"/>
              <dgm:constr type="h" for="ch" forName="d1" refType="h" fact="0.5155"/>
              <dgm:constr type="w" for="ch" forName="circle2" refType="w" fact="0.36"/>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21875"/>
              <dgm:constr type="l" for="ch" forName="text2"/>
              <dgm:constr type="t" for="ch" forName="text2" refType="b" refFor="ch" refForName="text1"/>
              <dgm:constr type="l" for="ch" forName="line2" refType="r" refFor="ch" refForName="text2"/>
              <dgm:constr type="ctrY" for="ch" forName="line2" refType="ctrY" refFor="ch" refForName="text2"/>
              <dgm:constr type="r" for="ch" forName="line2" refType="w" fact="0.375"/>
              <dgm:constr type="h" for="ch" forName="line2"/>
              <dgm:constr type="r" for="ch" forName="d2" refType="w" fact="0.614"/>
              <dgm:constr type="b" for="ch" forName="d2" refType="h" fact="0.72969"/>
              <dgm:constr type="w" for="ch" forName="d2" refType="w" fact="0.2387"/>
              <dgm:constr type="h" for="ch" forName="d2" refType="h" fact="0.4017"/>
              <dgm:constr type="w" for="ch" forName="circle3" refType="w" fact="0.6"/>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21875"/>
              <dgm:constr type="l" for="ch" forName="text3"/>
              <dgm:constr type="t" for="ch" forName="text3" refType="b" refFor="ch" refForName="text2"/>
              <dgm:constr type="l" for="ch" forName="line3" refType="r" refFor="ch" refForName="text3"/>
              <dgm:constr type="ctrY" for="ch" forName="line3" refType="ctrY" refFor="ch" refForName="text3"/>
              <dgm:constr type="r" for="ch" forName="line3" refType="w" fact="0.375"/>
              <dgm:constr type="h" for="ch" forName="line3"/>
              <dgm:constr type="r" for="ch" forName="d3" refType="w" fact="0.52825"/>
              <dgm:constr type="b" for="ch" forName="d3" refType="h" fact="0.83375"/>
              <dgm:constr type="w" for="ch" forName="d3" refType="w" fact="0.1527"/>
              <dgm:constr type="h" for="ch" forName="d3" refType="h" fact="0.287"/>
            </dgm:constrLst>
          </dgm:if>
          <dgm:if name="Name16" axis="ch" ptType="node" func="cnt" op="equ" val="4">
            <dgm:constrLst>
              <dgm:constr type="primFontSz" for="des" ptType="node" op="equ" val="65"/>
              <dgm:constr type="w" for="ch" forName="circle1" refType="w" fact="0.0857"/>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17938"/>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05"/>
              <dgm:constr type="b" for="ch" forName="d1" refType="h" fact="0.62"/>
              <dgm:constr type="w" for="ch" forName="d1" refType="w" fact="0.33"/>
              <dgm:constr type="h" for="ch" forName="d1" refType="h" fact="0.53"/>
              <dgm:constr type="w" for="ch" forName="circle2" refType="w" fact="0.2571"/>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17938"/>
              <dgm:constr type="l" for="ch" forName="text2"/>
              <dgm:constr type="t" for="ch" forName="text2" refType="b" refFor="ch" refForName="text1"/>
              <dgm:constr type="l" for="ch" forName="line2" refType="r" refFor="ch" refForName="text2"/>
              <dgm:constr type="ctrY" for="ch" forName="line2" refType="ctrY" refFor="ch" refForName="text2"/>
              <dgm:constr type="r" for="ch" forName="line2" refType="w" fact="0.375"/>
              <dgm:constr type="h" for="ch" forName="line2"/>
              <dgm:constr type="r" for="ch" forName="d2" refType="w" fact="0.63375"/>
              <dgm:constr type="b" for="ch" forName="d2" refType="h" fact="0.70438"/>
              <dgm:constr type="w" for="ch" forName="d2" refType="w" fact="0.2585"/>
              <dgm:constr type="h" for="ch" forName="d2" refType="h" fact="0.43525"/>
              <dgm:constr type="w" for="ch" forName="circle3" refType="w" fact="0.4285"/>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7938"/>
              <dgm:constr type="l" for="ch" forName="text3"/>
              <dgm:constr type="t" for="ch" forName="text3" refType="b" refFor="ch" refForName="text2"/>
              <dgm:constr type="l" for="ch" forName="line3" refType="r" refFor="ch" refForName="text3"/>
              <dgm:constr type="ctrY" for="ch" forName="line3" refType="ctrY" refFor="ch" refForName="text3"/>
              <dgm:constr type="r" for="ch" forName="line3" refType="w" fact="0.375"/>
              <dgm:constr type="h" for="ch" forName="line3"/>
              <dgm:constr type="r" for="ch" forName="d3" refType="w" fact="0.5745"/>
              <dgm:constr type="b" for="ch" forName="d3" refType="h" fact="0.78031"/>
              <dgm:constr type="w" for="ch" forName="d3" refType="w" fact="0.1995"/>
              <dgm:constr type="h" for="ch" forName="d3" refType="h" fact="0.332"/>
              <dgm:constr type="w" for="ch" forName="circle4" refType="w" fact="0.6"/>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7938"/>
              <dgm:constr type="l" for="ch" forName="text4"/>
              <dgm:constr type="t" for="ch" forName="text4" refType="b" refFor="ch" refForName="text3"/>
              <dgm:constr type="l" for="ch" forName="line4" refType="r" refFor="ch" refForName="text4"/>
              <dgm:constr type="ctrY" for="ch" forName="line4" refType="ctrY" refFor="ch" refForName="text4"/>
              <dgm:constr type="r" for="ch" forName="line4" refType="w" fact="0.375"/>
              <dgm:constr type="h" for="ch" forName="line4"/>
              <dgm:constr type="r" for="ch" forName="d4" refType="w" fact="0.51475"/>
              <dgm:constr type="b" for="ch" forName="d4" refType="h" fact="0.85594"/>
              <dgm:constr type="w" for="ch" forName="d4" refType="w" fact="0.1394"/>
              <dgm:constr type="h" for="ch" forName="d4" refType="h" fact="0.2282"/>
            </dgm:constrLst>
          </dgm:if>
          <dgm:if name="Name17" axis="ch" ptType="node" func="cnt" op="gte" val="5">
            <dgm:constrLst>
              <dgm:constr type="primFontSz" for="des" ptType="node" op="equ" val="65"/>
              <dgm:constr type="w" for="ch" forName="circle1" refType="w" fact="0.0667"/>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1324"/>
              <dgm:constr type="l" for="ch" forName="text1"/>
              <dgm:constr type="ctrY" for="ch" forName="text1" refType="h" fact="0.13"/>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5"/>
              <dgm:constr type="h" for="ch" forName="d1" refType="h" fact="0.495"/>
              <dgm:constr type="w" for="ch" forName="circle2" refType="w" fact="0.2"/>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1324"/>
              <dgm:constr type="l" for="ch" forName="text2"/>
              <dgm:constr type="ctrY" for="ch" forName="text2" refType="h" fact="0.27"/>
              <dgm:constr type="l" for="ch" forName="line2" refType="r" refFor="ch" refForName="text2"/>
              <dgm:constr type="ctrY" for="ch" forName="line2" refType="ctrY" refFor="ch" refForName="text2"/>
              <dgm:constr type="r" for="ch" forName="line2" refType="w" fact="0.375"/>
              <dgm:constr type="h" for="ch" forName="line2"/>
              <dgm:constr type="r" for="ch" forName="d2" refType="w" fact="0.6502"/>
              <dgm:constr type="b" for="ch" forName="d2" refType="h" fact="0.682"/>
              <dgm:constr type="w" for="ch" forName="d2" refType="w" fact="0.275"/>
              <dgm:constr type="h" for="ch" forName="d2" refType="h" fact="0.41215"/>
              <dgm:constr type="w" for="ch" forName="circle3" refType="w" fact="0.3334"/>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324"/>
              <dgm:constr type="l" for="ch" forName="text3"/>
              <dgm:constr type="ctrY" for="ch" forName="text3" refType="h" fact="0.41"/>
              <dgm:constr type="l" for="ch" forName="line3" refType="r" refFor="ch" refForName="text3"/>
              <dgm:constr type="ctrY" for="ch" forName="line3" refType="ctrY" refFor="ch" refForName="text3"/>
              <dgm:constr type="r" for="ch" forName="line3" refType="w" fact="0.375"/>
              <dgm:constr type="h" for="ch" forName="line3"/>
              <dgm:constr type="r" for="ch" forName="d3" refType="w" fact="0.606"/>
              <dgm:constr type="b" for="ch" forName="d3" refType="h" fact="0.735"/>
              <dgm:constr type="w" for="ch" forName="d3" refType="w" fact="0.231"/>
              <dgm:constr type="h" for="ch" forName="d3" refType="h" fact="0.325"/>
              <dgm:constr type="w" for="ch" forName="circle4" refType="w" fact="0.4667"/>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324"/>
              <dgm:constr type="l" for="ch" forName="text4"/>
              <dgm:constr type="ctrY" for="ch" forName="text4" refType="h" fact="0.547"/>
              <dgm:constr type="l" for="ch" forName="line4" refType="r" refFor="ch" refForName="text4"/>
              <dgm:constr type="ctrY" for="ch" forName="line4" refType="ctrY" refFor="ch" refForName="text4"/>
              <dgm:constr type="r" for="ch" forName="line4" refType="w" fact="0.375"/>
              <dgm:constr type="h" for="ch" forName="line4"/>
              <dgm:constr type="r" for="ch" forName="d4" refType="w" fact="0.554"/>
              <dgm:constr type="b" for="ch" forName="d4" refType="h" fact="0.795"/>
              <dgm:constr type="w" for="ch" forName="d4" refType="w" fact="0.179"/>
              <dgm:constr type="h" for="ch" forName="d4" refType="h" fact="0.248"/>
              <dgm:constr type="w" for="ch" forName="circle5" refType="w" fact="0.6"/>
              <dgm:constr type="h" for="ch" forName="circle5" refType="w" refFor="ch" refForName="circle5"/>
              <dgm:constr type="ctrX" for="ch" forName="circle5" refType="ctrX" refFor="ch" refForName="circle1"/>
              <dgm:constr type="ctrY" for="ch" forName="circle5" refType="ctrY" refFor="ch" refForName="circle1"/>
              <dgm:constr type="w" for="ch" forName="text5" refType="w" fact="0.3"/>
              <dgm:constr type="h" for="ch" forName="text5" refType="h" fact="0.1324"/>
              <dgm:constr type="l" for="ch" forName="text5"/>
              <dgm:constr type="ctrY" for="ch" forName="text5" refType="h" fact="0.68"/>
              <dgm:constr type="l" for="ch" forName="line5" refType="r" refFor="ch" refForName="text5"/>
              <dgm:constr type="ctrY" for="ch" forName="line5" refType="ctrY" refFor="ch" refForName="text5"/>
              <dgm:constr type="r" for="ch" forName="line5" refType="w" fact="0.375"/>
              <dgm:constr type="h" for="ch" forName="line5"/>
              <dgm:constr type="r" for="ch" forName="d5" refType="w" fact="0.505"/>
              <dgm:constr type="b" for="ch" forName="d5" refType="h" fact="0.855"/>
              <dgm:constr type="w" for="ch" forName="d5" refType="w" fact="0.13"/>
              <dgm:constr type="h" for="ch" forName="d5" refType="h" fact="0.175"/>
            </dgm:constrLst>
          </dgm:if>
          <dgm:else name="Name18"/>
        </dgm:choose>
      </dgm:else>
    </dgm:choose>
    <dgm:ruleLst/>
    <dgm:forEach name="Name19" axis="ch" ptType="node" cnt="1">
      <dgm:layoutNode name="circle1" styleLbl="lnNode1">
        <dgm:alg type="sp"/>
        <dgm:shape xmlns:r="http://schemas.openxmlformats.org/officeDocument/2006/relationships" type="ellipse" r:blip="">
          <dgm:adjLst/>
        </dgm:shape>
        <dgm:presOf/>
        <dgm:constrLst/>
        <dgm:ruleLst/>
      </dgm:layoutNode>
      <dgm:layoutNode name="text1" styleLbl="revTx">
        <dgm:varLst>
          <dgm:bulletEnabled val="1"/>
        </dgm:varLst>
        <dgm:choose name="Name20">
          <dgm:if name="Name21" func="var" arg="dir" op="equ" val="norm">
            <dgm:choose name="Name22">
              <dgm:if name="Name23" axis="root des" ptType="all node" func="maxDepth" op="gt" val="1">
                <dgm:alg type="tx">
                  <dgm:param type="parTxLTRAlign" val="l"/>
                  <dgm:param type="parTxRTLAlign" val="r"/>
                </dgm:alg>
              </dgm:if>
              <dgm:else name="Name24">
                <dgm:alg type="tx">
                  <dgm:param type="parTxLTRAlign" val="l"/>
                  <dgm:param type="parTxRTLAlign" val="l"/>
                </dgm:alg>
              </dgm:else>
            </dgm:choose>
          </dgm:if>
          <dgm:else name="Name25">
            <dgm:choose name="Name26">
              <dgm:if name="Name27" axis="root des" ptType="all node" func="maxDepth" op="gt" val="1">
                <dgm:alg type="tx">
                  <dgm:param type="parTxLTRAlign" val="l"/>
                  <dgm:param type="parTxRTLAlign" val="r"/>
                </dgm:alg>
              </dgm:if>
              <dgm:else name="Name28">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29">
          <dgm:if name="Name30" func="var" arg="dir" op="equ" val="norm">
            <dgm:constrLst>
              <dgm:constr type="tMarg" refType="primFontSz" fact="0.1"/>
              <dgm:constr type="bMarg" refType="primFontSz" fact="0.1"/>
              <dgm:constr type="rMarg" refType="primFontSz" fact="0.1"/>
            </dgm:constrLst>
          </dgm:if>
          <dgm:else name="Name31">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1" styleLbl="callout">
        <dgm:alg type="sp"/>
        <dgm:shape xmlns:r="http://schemas.openxmlformats.org/officeDocument/2006/relationships" type="line" r:blip="">
          <dgm:adjLst/>
        </dgm:shape>
        <dgm:presOf/>
        <dgm:constrLst/>
        <dgm:ruleLst/>
      </dgm:layoutNode>
      <dgm:layoutNode name="d1" styleLbl="callout">
        <dgm:alg type="sp"/>
        <dgm:choose name="Name32">
          <dgm:if name="Name33" func="var" arg="dir" op="equ" val="norm">
            <dgm:shape xmlns:r="http://schemas.openxmlformats.org/officeDocument/2006/relationships" rot="90" type="line" r:blip="">
              <dgm:adjLst/>
            </dgm:shape>
          </dgm:if>
          <dgm:else name="Name34">
            <dgm:shape xmlns:r="http://schemas.openxmlformats.org/officeDocument/2006/relationships" rot="180" type="line" r:blip="">
              <dgm:adjLst/>
            </dgm:shape>
          </dgm:else>
        </dgm:choose>
        <dgm:presOf/>
        <dgm:constrLst/>
        <dgm:ruleLst/>
      </dgm:layoutNode>
    </dgm:forEach>
    <dgm:forEach name="Name35" axis="ch" ptType="node" st="2" cnt="1">
      <dgm:layoutNode name="circle2" styleLbl="lnNode1">
        <dgm:alg type="sp"/>
        <dgm:shape xmlns:r="http://schemas.openxmlformats.org/officeDocument/2006/relationships" type="ellipse" r:blip="" zOrderOff="-5">
          <dgm:adjLst/>
        </dgm:shape>
        <dgm:presOf/>
        <dgm:constrLst/>
        <dgm:ruleLst/>
      </dgm:layoutNode>
      <dgm:layoutNode name="text2" styleLbl="revTx">
        <dgm:varLst>
          <dgm:bulletEnabled val="1"/>
        </dgm:varLst>
        <dgm:choose name="Name36">
          <dgm:if name="Name37" func="var" arg="dir" op="equ" val="norm">
            <dgm:choose name="Name38">
              <dgm:if name="Name39" axis="root des" ptType="all node" func="maxDepth" op="gt" val="1">
                <dgm:alg type="tx">
                  <dgm:param type="parTxLTRAlign" val="l"/>
                  <dgm:param type="parTxRTLAlign" val="r"/>
                </dgm:alg>
              </dgm:if>
              <dgm:else name="Name40">
                <dgm:alg type="tx">
                  <dgm:param type="parTxLTRAlign" val="l"/>
                  <dgm:param type="parTxRTLAlign" val="l"/>
                </dgm:alg>
              </dgm:else>
            </dgm:choose>
          </dgm:if>
          <dgm:else name="Name41">
            <dgm:choose name="Name42">
              <dgm:if name="Name43" axis="root des" ptType="all node" func="maxDepth" op="gt" val="1">
                <dgm:alg type="tx">
                  <dgm:param type="parTxLTRAlign" val="l"/>
                  <dgm:param type="parTxRTLAlign" val="r"/>
                </dgm:alg>
              </dgm:if>
              <dgm:else name="Name44">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45">
          <dgm:if name="Name46" func="var" arg="dir" op="equ" val="norm">
            <dgm:constrLst>
              <dgm:constr type="tMarg" refType="primFontSz" fact="0.1"/>
              <dgm:constr type="bMarg" refType="primFontSz" fact="0.1"/>
              <dgm:constr type="rMarg" refType="primFontSz" fact="0.1"/>
            </dgm:constrLst>
          </dgm:if>
          <dgm:else name="Name47">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2" styleLbl="callout">
        <dgm:alg type="sp"/>
        <dgm:shape xmlns:r="http://schemas.openxmlformats.org/officeDocument/2006/relationships" type="line" r:blip="">
          <dgm:adjLst/>
        </dgm:shape>
        <dgm:presOf/>
        <dgm:constrLst/>
        <dgm:ruleLst/>
      </dgm:layoutNode>
      <dgm:layoutNode name="d2" styleLbl="callout">
        <dgm:alg type="sp"/>
        <dgm:choose name="Name48">
          <dgm:if name="Name49" func="var" arg="dir" op="equ" val="norm">
            <dgm:shape xmlns:r="http://schemas.openxmlformats.org/officeDocument/2006/relationships" rot="90" type="line" r:blip="">
              <dgm:adjLst/>
            </dgm:shape>
          </dgm:if>
          <dgm:else name="Name50">
            <dgm:shape xmlns:r="http://schemas.openxmlformats.org/officeDocument/2006/relationships" rot="180" type="line" r:blip="">
              <dgm:adjLst/>
            </dgm:shape>
          </dgm:else>
        </dgm:choose>
        <dgm:presOf/>
        <dgm:constrLst/>
        <dgm:ruleLst/>
      </dgm:layoutNode>
    </dgm:forEach>
    <dgm:forEach name="Name51" axis="ch" ptType="node" st="3" cnt="1">
      <dgm:layoutNode name="circle3" styleLbl="lnNode1">
        <dgm:alg type="sp"/>
        <dgm:shape xmlns:r="http://schemas.openxmlformats.org/officeDocument/2006/relationships" type="ellipse" r:blip="" zOrderOff="-10">
          <dgm:adjLst/>
        </dgm:shape>
        <dgm:presOf/>
        <dgm:constrLst/>
        <dgm:ruleLst/>
      </dgm:layoutNode>
      <dgm:layoutNode name="text3" styleLbl="revTx">
        <dgm:varLst>
          <dgm:bulletEnabled val="1"/>
        </dgm:varLst>
        <dgm:choose name="Name52">
          <dgm:if name="Name53" func="var" arg="dir" op="equ" val="norm">
            <dgm:choose name="Name54">
              <dgm:if name="Name55" axis="root des" ptType="all node" func="maxDepth" op="gt" val="1">
                <dgm:alg type="tx">
                  <dgm:param type="parTxLTRAlign" val="l"/>
                  <dgm:param type="parTxRTLAlign" val="r"/>
                </dgm:alg>
              </dgm:if>
              <dgm:else name="Name56">
                <dgm:alg type="tx">
                  <dgm:param type="parTxLTRAlign" val="l"/>
                  <dgm:param type="parTxRTLAlign" val="l"/>
                </dgm:alg>
              </dgm:else>
            </dgm:choose>
          </dgm:if>
          <dgm:else name="Name57">
            <dgm:choose name="Name58">
              <dgm:if name="Name59" axis="root des" ptType="all node" func="maxDepth" op="gt" val="1">
                <dgm:alg type="tx">
                  <dgm:param type="parTxLTRAlign" val="l"/>
                  <dgm:param type="parTxRTLAlign" val="r"/>
                </dgm:alg>
              </dgm:if>
              <dgm:else name="Name60">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61">
          <dgm:if name="Name62" func="var" arg="dir" op="equ" val="norm">
            <dgm:constrLst>
              <dgm:constr type="tMarg" refType="primFontSz" fact="0.1"/>
              <dgm:constr type="bMarg" refType="primFontSz" fact="0.1"/>
              <dgm:constr type="rMarg" refType="primFontSz" fact="0.1"/>
            </dgm:constrLst>
          </dgm:if>
          <dgm:else name="Name63">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3" styleLbl="callout">
        <dgm:alg type="sp"/>
        <dgm:shape xmlns:r="http://schemas.openxmlformats.org/officeDocument/2006/relationships" type="line" r:blip="">
          <dgm:adjLst/>
        </dgm:shape>
        <dgm:presOf/>
        <dgm:constrLst/>
        <dgm:ruleLst/>
      </dgm:layoutNode>
      <dgm:layoutNode name="d3" styleLbl="callout">
        <dgm:alg type="sp"/>
        <dgm:choose name="Name64">
          <dgm:if name="Name65" func="var" arg="dir" op="equ" val="norm">
            <dgm:shape xmlns:r="http://schemas.openxmlformats.org/officeDocument/2006/relationships" rot="90" type="line" r:blip="">
              <dgm:adjLst/>
            </dgm:shape>
          </dgm:if>
          <dgm:else name="Name66">
            <dgm:shape xmlns:r="http://schemas.openxmlformats.org/officeDocument/2006/relationships" rot="180" type="line" r:blip="">
              <dgm:adjLst/>
            </dgm:shape>
          </dgm:else>
        </dgm:choose>
        <dgm:presOf/>
        <dgm:constrLst/>
        <dgm:ruleLst/>
      </dgm:layoutNode>
    </dgm:forEach>
    <dgm:forEach name="Name67" axis="ch" ptType="node" st="4" cnt="1">
      <dgm:layoutNode name="circle4" styleLbl="lnNode1">
        <dgm:alg type="sp"/>
        <dgm:shape xmlns:r="http://schemas.openxmlformats.org/officeDocument/2006/relationships" type="ellipse" r:blip="" zOrderOff="-15">
          <dgm:adjLst/>
        </dgm:shape>
        <dgm:presOf/>
        <dgm:constrLst/>
        <dgm:ruleLst/>
      </dgm:layoutNode>
      <dgm:layoutNode name="text4" styleLbl="revTx">
        <dgm:varLst>
          <dgm:bulletEnabled val="1"/>
        </dgm:varLst>
        <dgm:choose name="Name68">
          <dgm:if name="Name69" func="var" arg="dir" op="equ" val="norm">
            <dgm:choose name="Name70">
              <dgm:if name="Name71" axis="root des" ptType="all node" func="maxDepth" op="gt" val="1">
                <dgm:alg type="tx">
                  <dgm:param type="parTxLTRAlign" val="l"/>
                  <dgm:param type="parTxRTLAlign" val="r"/>
                </dgm:alg>
              </dgm:if>
              <dgm:else name="Name72">
                <dgm:alg type="tx">
                  <dgm:param type="parTxLTRAlign" val="l"/>
                  <dgm:param type="parTxRTLAlign" val="l"/>
                </dgm:alg>
              </dgm:else>
            </dgm:choose>
          </dgm:if>
          <dgm:else name="Name73">
            <dgm:choose name="Name74">
              <dgm:if name="Name75" axis="root des" ptType="all node" func="maxDepth" op="gt" val="1">
                <dgm:alg type="tx">
                  <dgm:param type="parTxLTRAlign" val="l"/>
                  <dgm:param type="parTxRTLAlign" val="r"/>
                </dgm:alg>
              </dgm:if>
              <dgm:else name="Name76">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77">
          <dgm:if name="Name78" func="var" arg="dir" op="equ" val="norm">
            <dgm:constrLst>
              <dgm:constr type="tMarg" refType="primFontSz" fact="0.1"/>
              <dgm:constr type="bMarg" refType="primFontSz" fact="0.1"/>
              <dgm:constr type="rMarg" refType="primFontSz" fact="0.1"/>
            </dgm:constrLst>
          </dgm:if>
          <dgm:else name="Name79">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4" styleLbl="callout">
        <dgm:alg type="sp"/>
        <dgm:shape xmlns:r="http://schemas.openxmlformats.org/officeDocument/2006/relationships" type="line" r:blip="">
          <dgm:adjLst/>
        </dgm:shape>
        <dgm:presOf/>
        <dgm:constrLst/>
        <dgm:ruleLst/>
      </dgm:layoutNode>
      <dgm:layoutNode name="d4" styleLbl="callout">
        <dgm:alg type="sp"/>
        <dgm:choose name="Name80">
          <dgm:if name="Name81" func="var" arg="dir" op="equ" val="norm">
            <dgm:shape xmlns:r="http://schemas.openxmlformats.org/officeDocument/2006/relationships" rot="90" type="line" r:blip="">
              <dgm:adjLst/>
            </dgm:shape>
          </dgm:if>
          <dgm:else name="Name82">
            <dgm:shape xmlns:r="http://schemas.openxmlformats.org/officeDocument/2006/relationships" rot="180" type="line" r:blip="">
              <dgm:adjLst/>
            </dgm:shape>
          </dgm:else>
        </dgm:choose>
        <dgm:presOf/>
        <dgm:constrLst/>
        <dgm:ruleLst/>
      </dgm:layoutNode>
    </dgm:forEach>
    <dgm:forEach name="Name83" axis="ch" ptType="node" st="5" cnt="1">
      <dgm:layoutNode name="circle5" styleLbl="lnNode1">
        <dgm:alg type="sp"/>
        <dgm:shape xmlns:r="http://schemas.openxmlformats.org/officeDocument/2006/relationships" type="ellipse" r:blip="" zOrderOff="-20">
          <dgm:adjLst/>
        </dgm:shape>
        <dgm:presOf/>
        <dgm:constrLst/>
        <dgm:ruleLst/>
      </dgm:layoutNode>
      <dgm:layoutNode name="text5" styleLbl="revTx">
        <dgm:varLst>
          <dgm:bulletEnabled val="1"/>
        </dgm:varLst>
        <dgm:choose name="Name84">
          <dgm:if name="Name85" func="var" arg="dir" op="equ" val="norm">
            <dgm:choose name="Name86">
              <dgm:if name="Name87" axis="root des" ptType="all node" func="maxDepth" op="gt" val="1">
                <dgm:alg type="tx">
                  <dgm:param type="parTxLTRAlign" val="l"/>
                  <dgm:param type="parTxRTLAlign" val="r"/>
                </dgm:alg>
              </dgm:if>
              <dgm:else name="Name88">
                <dgm:alg type="tx">
                  <dgm:param type="parTxLTRAlign" val="l"/>
                  <dgm:param type="parTxRTLAlign" val="l"/>
                </dgm:alg>
              </dgm:else>
            </dgm:choose>
          </dgm:if>
          <dgm:else name="Name89">
            <dgm:choose name="Name90">
              <dgm:if name="Name91" axis="root des" ptType="all node" func="maxDepth" op="gt" val="1">
                <dgm:alg type="tx">
                  <dgm:param type="parTxLTRAlign" val="l"/>
                  <dgm:param type="parTxRTLAlign" val="r"/>
                </dgm:alg>
              </dgm:if>
              <dgm:else name="Name92">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tMarg" refType="primFontSz" fact="0.1"/>
              <dgm:constr type="bMarg" refType="primFontSz" fact="0.1"/>
              <dgm:constr type="rMarg" refType="primFontSz" fact="0.1"/>
            </dgm:constrLst>
          </dgm:if>
          <dgm:else name="Name95">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5" styleLbl="callout">
        <dgm:alg type="sp"/>
        <dgm:shape xmlns:r="http://schemas.openxmlformats.org/officeDocument/2006/relationships" type="line" r:blip="">
          <dgm:adjLst/>
        </dgm:shape>
        <dgm:presOf/>
        <dgm:constrLst/>
        <dgm:ruleLst/>
      </dgm:layoutNode>
      <dgm:layoutNode name="d5" styleLbl="callout">
        <dgm:alg type="sp"/>
        <dgm:choose name="Name96">
          <dgm:if name="Name97" func="var" arg="dir" op="equ" val="norm">
            <dgm:shape xmlns:r="http://schemas.openxmlformats.org/officeDocument/2006/relationships" rot="90" type="line" r:blip="">
              <dgm:adjLst/>
            </dgm:shape>
          </dgm:if>
          <dgm:else name="Name98">
            <dgm:shape xmlns:r="http://schemas.openxmlformats.org/officeDocument/2006/relationships" rot="180" type="line" r:blip="">
              <dgm:adjLst/>
            </dgm:shape>
          </dgm:else>
        </dgm:choose>
        <dgm:presOf/>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68D3BB9-4C9E-4339-BAE7-B595C6C0B5A2}"/>
              </a:ext>
            </a:extLst>
          </p:cNvPr>
          <p:cNvSpPr>
            <a:spLocks noGrp="1"/>
          </p:cNvSpPr>
          <p:nvPr>
            <p:ph type="hdr" sz="quarter"/>
          </p:nvPr>
        </p:nvSpPr>
        <p:spPr>
          <a:xfrm>
            <a:off x="0" y="0"/>
            <a:ext cx="2916238" cy="493713"/>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F6E823B8-5E7D-4F32-9C29-556EE97C8397}"/>
              </a:ext>
            </a:extLst>
          </p:cNvPr>
          <p:cNvSpPr>
            <a:spLocks noGrp="1"/>
          </p:cNvSpPr>
          <p:nvPr>
            <p:ph type="dt" sz="quarter" idx="1"/>
          </p:nvPr>
        </p:nvSpPr>
        <p:spPr>
          <a:xfrm>
            <a:off x="3813175" y="0"/>
            <a:ext cx="2916238" cy="493713"/>
          </a:xfrm>
          <a:prstGeom prst="rect">
            <a:avLst/>
          </a:prstGeom>
        </p:spPr>
        <p:txBody>
          <a:bodyPr vert="horz" lIns="91440" tIns="45720" rIns="91440" bIns="45720" rtlCol="0"/>
          <a:lstStyle>
            <a:lvl1pPr algn="r">
              <a:defRPr sz="1200"/>
            </a:lvl1pPr>
          </a:lstStyle>
          <a:p>
            <a:fld id="{7B7B40A1-42DD-4435-AC78-DEA1B71144CB}" type="datetimeFigureOut">
              <a:rPr lang="en-GB" smtClean="0"/>
              <a:t>17/04/2019</a:t>
            </a:fld>
            <a:endParaRPr lang="en-GB"/>
          </a:p>
        </p:txBody>
      </p:sp>
      <p:sp>
        <p:nvSpPr>
          <p:cNvPr id="4" name="Footer Placeholder 3">
            <a:extLst>
              <a:ext uri="{FF2B5EF4-FFF2-40B4-BE49-F238E27FC236}">
                <a16:creationId xmlns:a16="http://schemas.microsoft.com/office/drawing/2014/main" id="{8E5F8670-10B7-4DE7-A864-67DDB9493030}"/>
              </a:ext>
            </a:extLst>
          </p:cNvPr>
          <p:cNvSpPr>
            <a:spLocks noGrp="1"/>
          </p:cNvSpPr>
          <p:nvPr>
            <p:ph type="ftr" sz="quarter" idx="2"/>
          </p:nvPr>
        </p:nvSpPr>
        <p:spPr>
          <a:xfrm>
            <a:off x="0" y="9361488"/>
            <a:ext cx="2916238" cy="493712"/>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0FF4F8A9-8BCE-45AD-8D95-3C7A753930E1}"/>
              </a:ext>
            </a:extLst>
          </p:cNvPr>
          <p:cNvSpPr>
            <a:spLocks noGrp="1"/>
          </p:cNvSpPr>
          <p:nvPr>
            <p:ph type="sldNum" sz="quarter" idx="3"/>
          </p:nvPr>
        </p:nvSpPr>
        <p:spPr>
          <a:xfrm>
            <a:off x="3813175" y="9361488"/>
            <a:ext cx="2916238" cy="493712"/>
          </a:xfrm>
          <a:prstGeom prst="rect">
            <a:avLst/>
          </a:prstGeom>
        </p:spPr>
        <p:txBody>
          <a:bodyPr vert="horz" lIns="91440" tIns="45720" rIns="91440" bIns="45720" rtlCol="0" anchor="b"/>
          <a:lstStyle>
            <a:lvl1pPr algn="r">
              <a:defRPr sz="1200"/>
            </a:lvl1pPr>
          </a:lstStyle>
          <a:p>
            <a:fld id="{6228697D-7B3C-45BE-B1C0-46AB75412628}" type="slidenum">
              <a:rPr lang="en-GB" smtClean="0"/>
              <a:t>‹#›</a:t>
            </a:fld>
            <a:endParaRPr lang="en-GB"/>
          </a:p>
        </p:txBody>
      </p:sp>
    </p:spTree>
    <p:extLst>
      <p:ext uri="{BB962C8B-B14F-4D97-AF65-F5344CB8AC3E}">
        <p14:creationId xmlns:p14="http://schemas.microsoft.com/office/powerpoint/2010/main" val="62390019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6767" cy="49447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12676" y="0"/>
            <a:ext cx="2916767" cy="494472"/>
          </a:xfrm>
          <a:prstGeom prst="rect">
            <a:avLst/>
          </a:prstGeom>
        </p:spPr>
        <p:txBody>
          <a:bodyPr vert="horz" lIns="91440" tIns="45720" rIns="91440" bIns="45720" rtlCol="0"/>
          <a:lstStyle>
            <a:lvl1pPr algn="r">
              <a:defRPr sz="1200"/>
            </a:lvl1pPr>
          </a:lstStyle>
          <a:p>
            <a:fld id="{F5484C9B-8485-4600-870A-04EDCEEE267D}" type="datetimeFigureOut">
              <a:rPr lang="en-GB" smtClean="0"/>
              <a:t>17/04/2019</a:t>
            </a:fld>
            <a:endParaRPr lang="en-GB"/>
          </a:p>
        </p:txBody>
      </p:sp>
      <p:sp>
        <p:nvSpPr>
          <p:cNvPr id="4" name="Slide Image Placeholder 3"/>
          <p:cNvSpPr>
            <a:spLocks noGrp="1" noRot="1" noChangeAspect="1"/>
          </p:cNvSpPr>
          <p:nvPr>
            <p:ph type="sldImg" idx="2"/>
          </p:nvPr>
        </p:nvSpPr>
        <p:spPr>
          <a:xfrm>
            <a:off x="409575" y="1231900"/>
            <a:ext cx="5911850" cy="3325813"/>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3100" y="4742815"/>
            <a:ext cx="5384800" cy="3880485"/>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360730"/>
            <a:ext cx="2916767" cy="49447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12676" y="9360730"/>
            <a:ext cx="2916767" cy="494470"/>
          </a:xfrm>
          <a:prstGeom prst="rect">
            <a:avLst/>
          </a:prstGeom>
        </p:spPr>
        <p:txBody>
          <a:bodyPr vert="horz" lIns="91440" tIns="45720" rIns="91440" bIns="45720" rtlCol="0" anchor="b"/>
          <a:lstStyle>
            <a:lvl1pPr algn="r">
              <a:defRPr sz="1200"/>
            </a:lvl1pPr>
          </a:lstStyle>
          <a:p>
            <a:fld id="{B46943DE-517E-46B8-BB1D-5CA6E53462AB}" type="slidenum">
              <a:rPr lang="en-GB" smtClean="0"/>
              <a:t>‹#›</a:t>
            </a:fld>
            <a:endParaRPr lang="en-GB"/>
          </a:p>
        </p:txBody>
      </p:sp>
    </p:spTree>
    <p:extLst>
      <p:ext uri="{BB962C8B-B14F-4D97-AF65-F5344CB8AC3E}">
        <p14:creationId xmlns:p14="http://schemas.microsoft.com/office/powerpoint/2010/main" val="41223609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122363"/>
            <a:ext cx="103632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433E0FF-AF98-4906-9F6C-F8E181332B83}" type="datetimeFigureOut">
              <a:rPr lang="en-GB" smtClean="0">
                <a:solidFill>
                  <a:prstClr val="black">
                    <a:tint val="75000"/>
                  </a:prstClr>
                </a:solidFill>
              </a:rPr>
              <a:pPr/>
              <a:t>17/04/2019</a:t>
            </a:fld>
            <a:endParaRPr lang="en-GB"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GB"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BCB28C61-D847-4813-A620-A592EA0B7999}" type="slidenum">
              <a:rPr lang="en-GB" smtClean="0">
                <a:solidFill>
                  <a:prstClr val="black">
                    <a:tint val="75000"/>
                  </a:prstClr>
                </a:solidFill>
              </a:rPr>
              <a:pPr/>
              <a:t>‹#›</a:t>
            </a:fld>
            <a:endParaRPr lang="en-GB" dirty="0">
              <a:solidFill>
                <a:prstClr val="black">
                  <a:tint val="75000"/>
                </a:prstClr>
              </a:solidFill>
            </a:endParaRPr>
          </a:p>
        </p:txBody>
      </p:sp>
    </p:spTree>
    <p:extLst>
      <p:ext uri="{BB962C8B-B14F-4D97-AF65-F5344CB8AC3E}">
        <p14:creationId xmlns:p14="http://schemas.microsoft.com/office/powerpoint/2010/main" val="24254281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33E0FF-AF98-4906-9F6C-F8E181332B83}" type="datetimeFigureOut">
              <a:rPr lang="en-GB" smtClean="0">
                <a:solidFill>
                  <a:prstClr val="black">
                    <a:tint val="75000"/>
                  </a:prstClr>
                </a:solidFill>
              </a:rPr>
              <a:pPr/>
              <a:t>17/04/2019</a:t>
            </a:fld>
            <a:endParaRPr lang="en-GB"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GB"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BCB28C61-D847-4813-A620-A592EA0B7999}" type="slidenum">
              <a:rPr lang="en-GB" smtClean="0">
                <a:solidFill>
                  <a:prstClr val="black">
                    <a:tint val="75000"/>
                  </a:prstClr>
                </a:solidFill>
              </a:rPr>
              <a:pPr/>
              <a:t>‹#›</a:t>
            </a:fld>
            <a:endParaRPr lang="en-GB" dirty="0">
              <a:solidFill>
                <a:prstClr val="black">
                  <a:tint val="75000"/>
                </a:prstClr>
              </a:solidFill>
            </a:endParaRPr>
          </a:p>
        </p:txBody>
      </p:sp>
    </p:spTree>
    <p:extLst>
      <p:ext uri="{BB962C8B-B14F-4D97-AF65-F5344CB8AC3E}">
        <p14:creationId xmlns:p14="http://schemas.microsoft.com/office/powerpoint/2010/main" val="3093539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2"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2"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33E0FF-AF98-4906-9F6C-F8E181332B83}" type="datetimeFigureOut">
              <a:rPr lang="en-GB" smtClean="0">
                <a:solidFill>
                  <a:prstClr val="black">
                    <a:tint val="75000"/>
                  </a:prstClr>
                </a:solidFill>
              </a:rPr>
              <a:pPr/>
              <a:t>17/04/2019</a:t>
            </a:fld>
            <a:endParaRPr lang="en-GB"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GB"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BCB28C61-D847-4813-A620-A592EA0B7999}" type="slidenum">
              <a:rPr lang="en-GB" smtClean="0">
                <a:solidFill>
                  <a:prstClr val="black">
                    <a:tint val="75000"/>
                  </a:prstClr>
                </a:solidFill>
              </a:rPr>
              <a:pPr/>
              <a:t>‹#›</a:t>
            </a:fld>
            <a:endParaRPr lang="en-GB" dirty="0">
              <a:solidFill>
                <a:prstClr val="black">
                  <a:tint val="75000"/>
                </a:prstClr>
              </a:solidFill>
            </a:endParaRPr>
          </a:p>
        </p:txBody>
      </p:sp>
    </p:spTree>
    <p:extLst>
      <p:ext uri="{BB962C8B-B14F-4D97-AF65-F5344CB8AC3E}">
        <p14:creationId xmlns:p14="http://schemas.microsoft.com/office/powerpoint/2010/main" val="17428858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7" name="Rectangle 6"/>
          <p:cNvSpPr/>
          <p:nvPr userDrawn="1"/>
        </p:nvSpPr>
        <p:spPr>
          <a:xfrm>
            <a:off x="0" y="2628107"/>
            <a:ext cx="12192000" cy="1601788"/>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14" fontAlgn="auto">
              <a:spcBef>
                <a:spcPts val="0"/>
              </a:spcBef>
              <a:spcAft>
                <a:spcPts val="0"/>
              </a:spcAft>
            </a:pPr>
            <a:endParaRPr lang="en-GB" sz="1720" dirty="0">
              <a:solidFill>
                <a:prstClr val="white"/>
              </a:solidFill>
            </a:endParaRPr>
          </a:p>
        </p:txBody>
      </p:sp>
      <p:sp>
        <p:nvSpPr>
          <p:cNvPr id="3" name="TextBox 2"/>
          <p:cNvSpPr txBox="1"/>
          <p:nvPr userDrawn="1"/>
        </p:nvSpPr>
        <p:spPr>
          <a:xfrm>
            <a:off x="5223769" y="6535919"/>
            <a:ext cx="1417376" cy="276999"/>
          </a:xfrm>
          <a:prstGeom prst="rect">
            <a:avLst/>
          </a:prstGeom>
          <a:noFill/>
        </p:spPr>
        <p:txBody>
          <a:bodyPr wrap="none" rtlCol="0">
            <a:spAutoFit/>
          </a:bodyPr>
          <a:lstStyle/>
          <a:p>
            <a:pPr defTabSz="914314" fontAlgn="auto">
              <a:spcBef>
                <a:spcPts val="0"/>
              </a:spcBef>
              <a:spcAft>
                <a:spcPts val="0"/>
              </a:spcAft>
            </a:pPr>
            <a:r>
              <a:rPr lang="en-GB" sz="1200" dirty="0">
                <a:solidFill>
                  <a:prstClr val="black"/>
                </a:solidFill>
                <a:latin typeface="Calibri" panose="020F0502020204030204"/>
              </a:rPr>
              <a:t>OFFICIAL-SENSITIVE</a:t>
            </a:r>
          </a:p>
        </p:txBody>
      </p:sp>
      <p:sp>
        <p:nvSpPr>
          <p:cNvPr id="4" name="TextBox 3"/>
          <p:cNvSpPr txBox="1"/>
          <p:nvPr userDrawn="1"/>
        </p:nvSpPr>
        <p:spPr>
          <a:xfrm>
            <a:off x="5223769" y="45088"/>
            <a:ext cx="1417376" cy="276999"/>
          </a:xfrm>
          <a:prstGeom prst="rect">
            <a:avLst/>
          </a:prstGeom>
          <a:noFill/>
        </p:spPr>
        <p:txBody>
          <a:bodyPr wrap="none" rtlCol="0">
            <a:spAutoFit/>
          </a:bodyPr>
          <a:lstStyle/>
          <a:p>
            <a:pPr defTabSz="914314" fontAlgn="auto">
              <a:spcBef>
                <a:spcPts val="0"/>
              </a:spcBef>
              <a:spcAft>
                <a:spcPts val="0"/>
              </a:spcAft>
            </a:pPr>
            <a:r>
              <a:rPr lang="en-GB" sz="1200" dirty="0">
                <a:solidFill>
                  <a:prstClr val="black"/>
                </a:solidFill>
                <a:latin typeface="Calibri" panose="020F0502020204030204"/>
              </a:rPr>
              <a:t>OFFICIAL-SENSITIVE</a:t>
            </a:r>
          </a:p>
        </p:txBody>
      </p:sp>
    </p:spTree>
    <p:extLst>
      <p:ext uri="{BB962C8B-B14F-4D97-AF65-F5344CB8AC3E}">
        <p14:creationId xmlns:p14="http://schemas.microsoft.com/office/powerpoint/2010/main" val="18513867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33E0FF-AF98-4906-9F6C-F8E181332B83}" type="datetimeFigureOut">
              <a:rPr lang="en-GB" smtClean="0">
                <a:solidFill>
                  <a:prstClr val="black">
                    <a:tint val="75000"/>
                  </a:prstClr>
                </a:solidFill>
              </a:rPr>
              <a:pPr/>
              <a:t>17/04/2019</a:t>
            </a:fld>
            <a:endParaRPr lang="en-GB"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GB"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BCB28C61-D847-4813-A620-A592EA0B7999}" type="slidenum">
              <a:rPr lang="en-GB" smtClean="0">
                <a:solidFill>
                  <a:prstClr val="black">
                    <a:tint val="75000"/>
                  </a:prstClr>
                </a:solidFill>
              </a:rPr>
              <a:pPr/>
              <a:t>‹#›</a:t>
            </a:fld>
            <a:endParaRPr lang="en-GB" dirty="0">
              <a:solidFill>
                <a:prstClr val="black">
                  <a:tint val="75000"/>
                </a:prstClr>
              </a:solidFill>
            </a:endParaRPr>
          </a:p>
        </p:txBody>
      </p:sp>
      <p:sp>
        <p:nvSpPr>
          <p:cNvPr id="7" name="Rectangle 6"/>
          <p:cNvSpPr/>
          <p:nvPr userDrawn="1"/>
        </p:nvSpPr>
        <p:spPr>
          <a:xfrm>
            <a:off x="0" y="6448424"/>
            <a:ext cx="12192000" cy="409576"/>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914314" fontAlgn="auto">
              <a:spcBef>
                <a:spcPts val="0"/>
              </a:spcBef>
              <a:spcAft>
                <a:spcPts val="0"/>
              </a:spcAft>
            </a:pPr>
            <a:r>
              <a:rPr lang="en-GB" sz="1463" dirty="0">
                <a:solidFill>
                  <a:prstClr val="white"/>
                </a:solidFill>
              </a:rPr>
              <a:t>        </a:t>
            </a:r>
            <a:endParaRPr lang="en-GB" sz="1720" dirty="0">
              <a:solidFill>
                <a:prstClr val="white"/>
              </a:solidFill>
            </a:endParaRPr>
          </a:p>
        </p:txBody>
      </p:sp>
      <p:sp>
        <p:nvSpPr>
          <p:cNvPr id="11" name="TextBox 10"/>
          <p:cNvSpPr txBox="1"/>
          <p:nvPr userDrawn="1"/>
        </p:nvSpPr>
        <p:spPr>
          <a:xfrm>
            <a:off x="11382012" y="6496211"/>
            <a:ext cx="367408" cy="276999"/>
          </a:xfrm>
          <a:prstGeom prst="rect">
            <a:avLst/>
          </a:prstGeom>
          <a:noFill/>
        </p:spPr>
        <p:txBody>
          <a:bodyPr wrap="none" rtlCol="0">
            <a:spAutoFit/>
          </a:bodyPr>
          <a:lstStyle/>
          <a:p>
            <a:pPr defTabSz="914314" fontAlgn="auto">
              <a:spcBef>
                <a:spcPts val="0"/>
              </a:spcBef>
              <a:spcAft>
                <a:spcPts val="0"/>
              </a:spcAft>
            </a:pPr>
            <a:fld id="{89A5A70B-F6F1-4C4A-82D5-5047DB1D01B8}" type="slidenum">
              <a:rPr lang="en-GB" sz="1200" smtClean="0">
                <a:solidFill>
                  <a:prstClr val="white"/>
                </a:solidFill>
                <a:latin typeface="Calibri" panose="020F0502020204030204"/>
              </a:rPr>
              <a:pPr defTabSz="914314" fontAlgn="auto">
                <a:spcBef>
                  <a:spcPts val="0"/>
                </a:spcBef>
                <a:spcAft>
                  <a:spcPts val="0"/>
                </a:spcAft>
              </a:pPr>
              <a:t>‹#›</a:t>
            </a:fld>
            <a:endParaRPr lang="en-GB" sz="1200" dirty="0">
              <a:solidFill>
                <a:prstClr val="white"/>
              </a:solidFill>
              <a:latin typeface="Calibri" panose="020F0502020204030204"/>
            </a:endParaRPr>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5793" y="6451996"/>
            <a:ext cx="377372" cy="402433"/>
          </a:xfrm>
          <a:prstGeom prst="rect">
            <a:avLst/>
          </a:prstGeom>
        </p:spPr>
      </p:pic>
    </p:spTree>
    <p:extLst>
      <p:ext uri="{BB962C8B-B14F-4D97-AF65-F5344CB8AC3E}">
        <p14:creationId xmlns:p14="http://schemas.microsoft.com/office/powerpoint/2010/main" val="36484229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2" y="1709742"/>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2" y="4589467"/>
            <a:ext cx="105156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33E0FF-AF98-4906-9F6C-F8E181332B83}" type="datetimeFigureOut">
              <a:rPr lang="en-GB" smtClean="0">
                <a:solidFill>
                  <a:prstClr val="black">
                    <a:tint val="75000"/>
                  </a:prstClr>
                </a:solidFill>
              </a:rPr>
              <a:pPr/>
              <a:t>17/04/2019</a:t>
            </a:fld>
            <a:endParaRPr lang="en-GB"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GB"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BCB28C61-D847-4813-A620-A592EA0B7999}" type="slidenum">
              <a:rPr lang="en-GB" smtClean="0">
                <a:solidFill>
                  <a:prstClr val="black">
                    <a:tint val="75000"/>
                  </a:prstClr>
                </a:solidFill>
              </a:rPr>
              <a:pPr/>
              <a:t>‹#›</a:t>
            </a:fld>
            <a:endParaRPr lang="en-GB" dirty="0">
              <a:solidFill>
                <a:prstClr val="black">
                  <a:tint val="75000"/>
                </a:prstClr>
              </a:solidFill>
            </a:endParaRPr>
          </a:p>
        </p:txBody>
      </p:sp>
    </p:spTree>
    <p:extLst>
      <p:ext uri="{BB962C8B-B14F-4D97-AF65-F5344CB8AC3E}">
        <p14:creationId xmlns:p14="http://schemas.microsoft.com/office/powerpoint/2010/main" val="10343904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433E0FF-AF98-4906-9F6C-F8E181332B83}" type="datetimeFigureOut">
              <a:rPr lang="en-GB" smtClean="0">
                <a:solidFill>
                  <a:prstClr val="black">
                    <a:tint val="75000"/>
                  </a:prstClr>
                </a:solidFill>
              </a:rPr>
              <a:pPr/>
              <a:t>17/04/2019</a:t>
            </a:fld>
            <a:endParaRPr lang="en-GB"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GB"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BCB28C61-D847-4813-A620-A592EA0B7999}" type="slidenum">
              <a:rPr lang="en-GB" smtClean="0">
                <a:solidFill>
                  <a:prstClr val="black">
                    <a:tint val="75000"/>
                  </a:prstClr>
                </a:solidFill>
              </a:rPr>
              <a:pPr/>
              <a:t>‹#›</a:t>
            </a:fld>
            <a:endParaRPr lang="en-GB" dirty="0">
              <a:solidFill>
                <a:prstClr val="black">
                  <a:tint val="75000"/>
                </a:prstClr>
              </a:solidFill>
            </a:endParaRPr>
          </a:p>
        </p:txBody>
      </p:sp>
    </p:spTree>
    <p:extLst>
      <p:ext uri="{BB962C8B-B14F-4D97-AF65-F5344CB8AC3E}">
        <p14:creationId xmlns:p14="http://schemas.microsoft.com/office/powerpoint/2010/main" val="35624443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9" y="365129"/>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1"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433E0FF-AF98-4906-9F6C-F8E181332B83}" type="datetimeFigureOut">
              <a:rPr lang="en-GB" smtClean="0">
                <a:solidFill>
                  <a:prstClr val="black">
                    <a:tint val="75000"/>
                  </a:prstClr>
                </a:solidFill>
              </a:rPr>
              <a:pPr/>
              <a:t>17/04/2019</a:t>
            </a:fld>
            <a:endParaRPr lang="en-GB"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GB"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BCB28C61-D847-4813-A620-A592EA0B7999}" type="slidenum">
              <a:rPr lang="en-GB" smtClean="0">
                <a:solidFill>
                  <a:prstClr val="black">
                    <a:tint val="75000"/>
                  </a:prstClr>
                </a:solidFill>
              </a:rPr>
              <a:pPr/>
              <a:t>‹#›</a:t>
            </a:fld>
            <a:endParaRPr lang="en-GB" dirty="0">
              <a:solidFill>
                <a:prstClr val="black">
                  <a:tint val="75000"/>
                </a:prstClr>
              </a:solidFill>
            </a:endParaRPr>
          </a:p>
        </p:txBody>
      </p:sp>
    </p:spTree>
    <p:extLst>
      <p:ext uri="{BB962C8B-B14F-4D97-AF65-F5344CB8AC3E}">
        <p14:creationId xmlns:p14="http://schemas.microsoft.com/office/powerpoint/2010/main" val="4246226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433E0FF-AF98-4906-9F6C-F8E181332B83}" type="datetimeFigureOut">
              <a:rPr lang="en-GB" smtClean="0">
                <a:solidFill>
                  <a:prstClr val="black">
                    <a:tint val="75000"/>
                  </a:prstClr>
                </a:solidFill>
              </a:rPr>
              <a:pPr/>
              <a:t>17/04/2019</a:t>
            </a:fld>
            <a:endParaRPr lang="en-GB"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GB"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BCB28C61-D847-4813-A620-A592EA0B7999}" type="slidenum">
              <a:rPr lang="en-GB" smtClean="0">
                <a:solidFill>
                  <a:prstClr val="black">
                    <a:tint val="75000"/>
                  </a:prstClr>
                </a:solidFill>
              </a:rPr>
              <a:pPr/>
              <a:t>‹#›</a:t>
            </a:fld>
            <a:endParaRPr lang="en-GB" dirty="0">
              <a:solidFill>
                <a:prstClr val="black">
                  <a:tint val="75000"/>
                </a:prstClr>
              </a:solidFill>
            </a:endParaRPr>
          </a:p>
        </p:txBody>
      </p:sp>
    </p:spTree>
    <p:extLst>
      <p:ext uri="{BB962C8B-B14F-4D97-AF65-F5344CB8AC3E}">
        <p14:creationId xmlns:p14="http://schemas.microsoft.com/office/powerpoint/2010/main" val="4523938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33E0FF-AF98-4906-9F6C-F8E181332B83}" type="datetimeFigureOut">
              <a:rPr lang="en-GB" smtClean="0">
                <a:solidFill>
                  <a:prstClr val="black">
                    <a:tint val="75000"/>
                  </a:prstClr>
                </a:solidFill>
              </a:rPr>
              <a:pPr/>
              <a:t>17/04/2019</a:t>
            </a:fld>
            <a:endParaRPr lang="en-GB"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GB"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BCB28C61-D847-4813-A620-A592EA0B7999}" type="slidenum">
              <a:rPr lang="en-GB" smtClean="0">
                <a:solidFill>
                  <a:prstClr val="black">
                    <a:tint val="75000"/>
                  </a:prstClr>
                </a:solidFill>
              </a:rPr>
              <a:pPr/>
              <a:t>‹#›</a:t>
            </a:fld>
            <a:endParaRPr lang="en-GB" dirty="0">
              <a:solidFill>
                <a:prstClr val="black">
                  <a:tint val="75000"/>
                </a:prstClr>
              </a:solidFill>
            </a:endParaRPr>
          </a:p>
        </p:txBody>
      </p:sp>
    </p:spTree>
    <p:extLst>
      <p:ext uri="{BB962C8B-B14F-4D97-AF65-F5344CB8AC3E}">
        <p14:creationId xmlns:p14="http://schemas.microsoft.com/office/powerpoint/2010/main" val="28503732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90"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8"/>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90"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33E0FF-AF98-4906-9F6C-F8E181332B83}" type="datetimeFigureOut">
              <a:rPr lang="en-GB" smtClean="0">
                <a:solidFill>
                  <a:prstClr val="black">
                    <a:tint val="75000"/>
                  </a:prstClr>
                </a:solidFill>
              </a:rPr>
              <a:pPr/>
              <a:t>17/04/2019</a:t>
            </a:fld>
            <a:endParaRPr lang="en-GB"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GB"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BCB28C61-D847-4813-A620-A592EA0B7999}" type="slidenum">
              <a:rPr lang="en-GB" smtClean="0">
                <a:solidFill>
                  <a:prstClr val="black">
                    <a:tint val="75000"/>
                  </a:prstClr>
                </a:solidFill>
              </a:rPr>
              <a:pPr/>
              <a:t>‹#›</a:t>
            </a:fld>
            <a:endParaRPr lang="en-GB" dirty="0">
              <a:solidFill>
                <a:prstClr val="black">
                  <a:tint val="75000"/>
                </a:prstClr>
              </a:solidFill>
            </a:endParaRPr>
          </a:p>
        </p:txBody>
      </p:sp>
    </p:spTree>
    <p:extLst>
      <p:ext uri="{BB962C8B-B14F-4D97-AF65-F5344CB8AC3E}">
        <p14:creationId xmlns:p14="http://schemas.microsoft.com/office/powerpoint/2010/main" val="15842027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90"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8"/>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90"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33E0FF-AF98-4906-9F6C-F8E181332B83}" type="datetimeFigureOut">
              <a:rPr lang="en-GB" smtClean="0">
                <a:solidFill>
                  <a:prstClr val="black">
                    <a:tint val="75000"/>
                  </a:prstClr>
                </a:solidFill>
              </a:rPr>
              <a:pPr/>
              <a:t>17/04/2019</a:t>
            </a:fld>
            <a:endParaRPr lang="en-GB"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GB"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BCB28C61-D847-4813-A620-A592EA0B7999}" type="slidenum">
              <a:rPr lang="en-GB" smtClean="0">
                <a:solidFill>
                  <a:prstClr val="black">
                    <a:tint val="75000"/>
                  </a:prstClr>
                </a:solidFill>
              </a:rPr>
              <a:pPr/>
              <a:t>‹#›</a:t>
            </a:fld>
            <a:endParaRPr lang="en-GB" dirty="0">
              <a:solidFill>
                <a:prstClr val="black">
                  <a:tint val="75000"/>
                </a:prstClr>
              </a:solidFill>
            </a:endParaRPr>
          </a:p>
        </p:txBody>
      </p:sp>
    </p:spTree>
    <p:extLst>
      <p:ext uri="{BB962C8B-B14F-4D97-AF65-F5344CB8AC3E}">
        <p14:creationId xmlns:p14="http://schemas.microsoft.com/office/powerpoint/2010/main" val="970567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1" y="365129"/>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1"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defTabSz="914314"/>
            <a:fld id="{8433E0FF-AF98-4906-9F6C-F8E181332B83}" type="datetimeFigureOut">
              <a:rPr lang="en-GB" smtClean="0">
                <a:solidFill>
                  <a:prstClr val="black">
                    <a:tint val="75000"/>
                  </a:prstClr>
                </a:solidFill>
              </a:rPr>
              <a:pPr defTabSz="914314"/>
              <a:t>17/04/2019</a:t>
            </a:fld>
            <a:endParaRPr lang="en-GB" dirty="0">
              <a:solidFill>
                <a:prstClr val="black">
                  <a:tint val="75000"/>
                </a:prstClr>
              </a:solidFill>
            </a:endParaRPr>
          </a:p>
        </p:txBody>
      </p:sp>
      <p:sp>
        <p:nvSpPr>
          <p:cNvPr id="5" name="Footer Placeholder 4"/>
          <p:cNvSpPr>
            <a:spLocks noGrp="1"/>
          </p:cNvSpPr>
          <p:nvPr>
            <p:ph type="ftr" sz="quarter" idx="3"/>
          </p:nvPr>
        </p:nvSpPr>
        <p:spPr>
          <a:xfrm>
            <a:off x="4038601" y="63563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914314"/>
            <a:endParaRPr lang="en-GB" dirty="0">
              <a:solidFill>
                <a:prstClr val="black">
                  <a:tint val="75000"/>
                </a:prstClr>
              </a:solidFill>
            </a:endParaRPr>
          </a:p>
        </p:txBody>
      </p:sp>
      <p:sp>
        <p:nvSpPr>
          <p:cNvPr id="6" name="Slide Number Placeholder 5"/>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914314"/>
            <a:fld id="{BCB28C61-D847-4813-A620-A592EA0B7999}" type="slidenum">
              <a:rPr lang="en-GB" smtClean="0">
                <a:solidFill>
                  <a:prstClr val="black">
                    <a:tint val="75000"/>
                  </a:prstClr>
                </a:solidFill>
              </a:rPr>
              <a:pPr defTabSz="914314"/>
              <a:t>‹#›</a:t>
            </a:fld>
            <a:endParaRPr lang="en-GB" dirty="0">
              <a:solidFill>
                <a:prstClr val="black">
                  <a:tint val="75000"/>
                </a:prstClr>
              </a:solidFill>
            </a:endParaRPr>
          </a:p>
        </p:txBody>
      </p:sp>
    </p:spTree>
    <p:extLst>
      <p:ext uri="{BB962C8B-B14F-4D97-AF65-F5344CB8AC3E}">
        <p14:creationId xmlns:p14="http://schemas.microsoft.com/office/powerpoint/2010/main" val="264215546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3.jpeg"/><Relationship Id="rId7" Type="http://schemas.openxmlformats.org/officeDocument/2006/relationships/diagramColors" Target="../diagrams/colors1.xml"/><Relationship Id="rId2" Type="http://schemas.openxmlformats.org/officeDocument/2006/relationships/image" Target="../media/image5.png"/><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B8C7A20-489C-4110-9AB1-8040A156E7D6}"/>
              </a:ext>
            </a:extLst>
          </p:cNvPr>
          <p:cNvSpPr txBox="1"/>
          <p:nvPr/>
        </p:nvSpPr>
        <p:spPr>
          <a:xfrm>
            <a:off x="1600932" y="3932046"/>
            <a:ext cx="9363555" cy="1231106"/>
          </a:xfrm>
          <a:prstGeom prst="rect">
            <a:avLst/>
          </a:prstGeom>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fontAlgn="base">
              <a:spcBef>
                <a:spcPct val="0"/>
              </a:spcBef>
              <a:spcAft>
                <a:spcPct val="0"/>
              </a:spcAft>
            </a:pPr>
            <a:r>
              <a:rPr lang="en-US" sz="2800" i="1" dirty="0">
                <a:solidFill>
                  <a:prstClr val="black"/>
                </a:solidFill>
                <a:latin typeface="Arial" charset="0"/>
                <a:cs typeface="Arial" charset="0"/>
              </a:rPr>
              <a:t>DHDO – IHS Challenge</a:t>
            </a:r>
            <a:endParaRPr lang="en-US" sz="1400" i="1" dirty="0">
              <a:solidFill>
                <a:prstClr val="black"/>
              </a:solidFill>
              <a:latin typeface="Arial" charset="0"/>
              <a:cs typeface="Arial" charset="0"/>
            </a:endParaRPr>
          </a:p>
          <a:p>
            <a:pPr algn="ctr" fontAlgn="base">
              <a:spcBef>
                <a:spcPct val="0"/>
              </a:spcBef>
              <a:spcAft>
                <a:spcPct val="0"/>
              </a:spcAft>
            </a:pPr>
            <a:endParaRPr lang="en-US" sz="2800" i="1" dirty="0">
              <a:solidFill>
                <a:prstClr val="black"/>
              </a:solidFill>
              <a:latin typeface="Arial" charset="0"/>
              <a:cs typeface="Arial" charset="0"/>
            </a:endParaRPr>
          </a:p>
          <a:p>
            <a:pPr algn="ctr" fontAlgn="base">
              <a:spcBef>
                <a:spcPct val="0"/>
              </a:spcBef>
              <a:spcAft>
                <a:spcPct val="0"/>
              </a:spcAft>
            </a:pPr>
            <a:r>
              <a:rPr lang="en-US" dirty="0">
                <a:solidFill>
                  <a:prstClr val="black"/>
                </a:solidFill>
                <a:latin typeface="Arial"/>
                <a:cs typeface="Arial"/>
              </a:rPr>
              <a:t>15 Apr 19</a:t>
            </a:r>
            <a:endParaRPr lang="en-US" dirty="0">
              <a:solidFill>
                <a:prstClr val="black"/>
              </a:solidFill>
              <a:latin typeface="Arial" charset="0"/>
              <a:cs typeface="Arial" charset="0"/>
            </a:endParaRPr>
          </a:p>
        </p:txBody>
      </p:sp>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l="13051" t="23513" r="12629" b="13586"/>
          <a:stretch/>
        </p:blipFill>
        <p:spPr>
          <a:xfrm>
            <a:off x="3739894" y="1676892"/>
            <a:ext cx="4730146" cy="1890551"/>
          </a:xfrm>
          <a:prstGeom prst="rect">
            <a:avLst/>
          </a:prstGeom>
        </p:spPr>
      </p:pic>
    </p:spTree>
    <p:extLst>
      <p:ext uri="{BB962C8B-B14F-4D97-AF65-F5344CB8AC3E}">
        <p14:creationId xmlns:p14="http://schemas.microsoft.com/office/powerpoint/2010/main" val="19789500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67909" y="5790622"/>
            <a:ext cx="1571780" cy="608850"/>
          </a:xfrm>
          <a:prstGeom prst="rect">
            <a:avLst/>
          </a:prstGeom>
        </p:spPr>
      </p:pic>
      <p:sp>
        <p:nvSpPr>
          <p:cNvPr id="4" name="Rectangle 3">
            <a:extLst>
              <a:ext uri="{FF2B5EF4-FFF2-40B4-BE49-F238E27FC236}">
                <a16:creationId xmlns:a16="http://schemas.microsoft.com/office/drawing/2014/main" id="{0BD2EB45-1617-4045-BF99-9513005E6499}"/>
              </a:ext>
            </a:extLst>
          </p:cNvPr>
          <p:cNvSpPr/>
          <p:nvPr/>
        </p:nvSpPr>
        <p:spPr>
          <a:xfrm>
            <a:off x="383458" y="685800"/>
            <a:ext cx="10734366" cy="5486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800" b="1" dirty="0">
                <a:solidFill>
                  <a:schemeClr val="tx1"/>
                </a:solidFill>
              </a:rPr>
              <a:t>The Status Quo</a:t>
            </a:r>
          </a:p>
          <a:p>
            <a:endParaRPr lang="en-GB" sz="1600" dirty="0">
              <a:solidFill>
                <a:schemeClr val="tx1"/>
              </a:solidFill>
            </a:endParaRPr>
          </a:p>
          <a:p>
            <a:pPr marL="171450" indent="-171450">
              <a:buFont typeface="Arial" panose="020B0604020202020204" pitchFamily="34" charset="0"/>
              <a:buChar char="•"/>
            </a:pPr>
            <a:r>
              <a:rPr lang="en-GB" dirty="0">
                <a:solidFill>
                  <a:schemeClr val="tx1"/>
                </a:solidFill>
              </a:rPr>
              <a:t>The UK Joint Medical Group (JMG) manages a largely traditional ‘face-to-face’, Doctor/Dentist led, primary healthcare (PHC) service</a:t>
            </a:r>
          </a:p>
          <a:p>
            <a:pPr marL="171450" indent="-171450">
              <a:buFont typeface="Arial" panose="020B0604020202020204" pitchFamily="34" charset="0"/>
              <a:buChar char="•"/>
            </a:pPr>
            <a:endParaRPr lang="en-GB" dirty="0">
              <a:solidFill>
                <a:schemeClr val="tx1"/>
              </a:solidFill>
            </a:endParaRPr>
          </a:p>
          <a:p>
            <a:pPr marL="171450" indent="-171450">
              <a:buFont typeface="Arial" panose="020B0604020202020204" pitchFamily="34" charset="0"/>
              <a:buChar char="•"/>
            </a:pPr>
            <a:r>
              <a:rPr lang="en-GB" dirty="0">
                <a:solidFill>
                  <a:schemeClr val="tx1"/>
                </a:solidFill>
              </a:rPr>
              <a:t>Delivering occupationally focussed PHC (including force preparation e.g. vaccinations ahead of deployments), GP Services, Dental, Community Rehab and Mental Health services</a:t>
            </a:r>
          </a:p>
          <a:p>
            <a:pPr marL="171450" indent="-171450">
              <a:buFont typeface="Arial" panose="020B0604020202020204" pitchFamily="34" charset="0"/>
              <a:buChar char="•"/>
            </a:pPr>
            <a:endParaRPr lang="en-GB" dirty="0">
              <a:solidFill>
                <a:schemeClr val="tx1"/>
              </a:solidFill>
            </a:endParaRPr>
          </a:p>
          <a:p>
            <a:pPr marL="171450" indent="-171450">
              <a:buFont typeface="Arial" panose="020B0604020202020204" pitchFamily="34" charset="0"/>
              <a:buChar char="•"/>
            </a:pPr>
            <a:r>
              <a:rPr lang="en-GB" dirty="0">
                <a:solidFill>
                  <a:schemeClr val="tx1"/>
                </a:solidFill>
              </a:rPr>
              <a:t>To a Population at Risk of 230k regular and reserve personnel (and in some cases, their families)</a:t>
            </a:r>
          </a:p>
          <a:p>
            <a:pPr marL="171450" indent="-171450">
              <a:buFont typeface="Arial" panose="020B0604020202020204" pitchFamily="34" charset="0"/>
              <a:buChar char="•"/>
            </a:pPr>
            <a:endParaRPr lang="en-GB" dirty="0">
              <a:solidFill>
                <a:schemeClr val="tx1"/>
              </a:solidFill>
            </a:endParaRPr>
          </a:p>
          <a:p>
            <a:pPr marL="171450" indent="-171450">
              <a:buFont typeface="Arial" panose="020B0604020202020204" pitchFamily="34" charset="0"/>
              <a:buChar char="•"/>
            </a:pPr>
            <a:r>
              <a:rPr lang="en-GB" dirty="0">
                <a:solidFill>
                  <a:schemeClr val="tx1"/>
                </a:solidFill>
              </a:rPr>
              <a:t>Within &gt;150 Treatment Facilities across the UK </a:t>
            </a:r>
          </a:p>
          <a:p>
            <a:pPr marL="171450" indent="-171450">
              <a:buFont typeface="Arial" panose="020B0604020202020204" pitchFamily="34" charset="0"/>
              <a:buChar char="•"/>
            </a:pPr>
            <a:endParaRPr lang="en-GB" dirty="0">
              <a:solidFill>
                <a:schemeClr val="tx1"/>
              </a:solidFill>
            </a:endParaRPr>
          </a:p>
          <a:p>
            <a:pPr marL="171450" indent="-171450">
              <a:buFont typeface="Arial" panose="020B0604020202020204" pitchFamily="34" charset="0"/>
              <a:buChar char="•"/>
            </a:pPr>
            <a:r>
              <a:rPr lang="en-GB" dirty="0">
                <a:solidFill>
                  <a:schemeClr val="tx1"/>
                </a:solidFill>
              </a:rPr>
              <a:t>Via a uniformed and civilian contingent of &gt;4000 clinicians, leaders and administrators</a:t>
            </a:r>
          </a:p>
          <a:p>
            <a:pPr marL="171450" indent="-171450">
              <a:buFont typeface="Arial" panose="020B0604020202020204" pitchFamily="34" charset="0"/>
              <a:buChar char="•"/>
            </a:pPr>
            <a:endParaRPr lang="en-GB" dirty="0">
              <a:solidFill>
                <a:schemeClr val="tx1"/>
              </a:solidFill>
            </a:endParaRPr>
          </a:p>
          <a:p>
            <a:pPr marL="171450" indent="-171450">
              <a:buFont typeface="Arial" panose="020B0604020202020204" pitchFamily="34" charset="0"/>
              <a:buChar char="•"/>
            </a:pPr>
            <a:r>
              <a:rPr lang="en-GB" dirty="0">
                <a:solidFill>
                  <a:schemeClr val="tx1"/>
                </a:solidFill>
              </a:rPr>
              <a:t>Supported by an online integrated healthcare record (DMICP) accessible by authorised clinicians</a:t>
            </a:r>
          </a:p>
          <a:p>
            <a:endParaRPr lang="en-GB" dirty="0">
              <a:solidFill>
                <a:schemeClr val="tx1"/>
              </a:solidFill>
            </a:endParaRPr>
          </a:p>
          <a:p>
            <a:pPr marL="171450" indent="-171450">
              <a:buFont typeface="Arial" panose="020B0604020202020204" pitchFamily="34" charset="0"/>
              <a:buChar char="•"/>
            </a:pPr>
            <a:r>
              <a:rPr lang="en-GB" dirty="0">
                <a:solidFill>
                  <a:schemeClr val="tx1"/>
                </a:solidFill>
              </a:rPr>
              <a:t>PHC services are overseen by Defence Primary Healthcare (DPHC) on behalf of the single Services (Royal Navy, Army &amp; Royal Air Force).</a:t>
            </a:r>
          </a:p>
          <a:p>
            <a:endParaRPr lang="en-GB" sz="1600" dirty="0">
              <a:solidFill>
                <a:schemeClr val="tx1"/>
              </a:solidFill>
            </a:endParaRPr>
          </a:p>
        </p:txBody>
      </p:sp>
    </p:spTree>
    <p:extLst>
      <p:ext uri="{BB962C8B-B14F-4D97-AF65-F5344CB8AC3E}">
        <p14:creationId xmlns:p14="http://schemas.microsoft.com/office/powerpoint/2010/main" val="6313149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67909" y="5790622"/>
            <a:ext cx="1571780" cy="608850"/>
          </a:xfrm>
          <a:prstGeom prst="rect">
            <a:avLst/>
          </a:prstGeom>
        </p:spPr>
      </p:pic>
      <p:sp>
        <p:nvSpPr>
          <p:cNvPr id="8" name="Rectangle 7">
            <a:extLst>
              <a:ext uri="{FF2B5EF4-FFF2-40B4-BE49-F238E27FC236}">
                <a16:creationId xmlns:a16="http://schemas.microsoft.com/office/drawing/2014/main" id="{AEFA42FB-98CB-4913-99EB-A306286E5058}"/>
              </a:ext>
            </a:extLst>
          </p:cNvPr>
          <p:cNvSpPr/>
          <p:nvPr/>
        </p:nvSpPr>
        <p:spPr>
          <a:xfrm>
            <a:off x="1740310" y="3746089"/>
            <a:ext cx="2559462" cy="2348957"/>
          </a:xfrm>
          <a:prstGeom prst="rect">
            <a:avLst/>
          </a:prstGeom>
          <a:ln>
            <a:noFill/>
          </a:ln>
          <a:effectLst>
            <a:outerShdw blurRad="225425" dist="50800" dir="5220000" algn="ctr">
              <a:srgbClr val="000000">
                <a:alpha val="33000"/>
              </a:srgbClr>
            </a:outerShdw>
          </a:effectLst>
          <a:scene3d>
            <a:camera prst="isometricOffAxis1Right"/>
            <a:lightRig rig="harsh" dir="t">
              <a:rot lat="0" lon="0" rev="3000000"/>
            </a:lightRig>
          </a:scene3d>
          <a:sp3d extrusionH="254000" contourW="19050">
            <a:bevelT w="82550" h="44450" prst="angle"/>
            <a:bevelB w="82550" h="44450" prst="angle"/>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solidFill>
                  <a:schemeClr val="bg1"/>
                </a:solidFill>
              </a:rPr>
              <a:t>Current State</a:t>
            </a:r>
          </a:p>
          <a:p>
            <a:pPr algn="ctr"/>
            <a:endParaRPr lang="en-GB" sz="1400" dirty="0">
              <a:solidFill>
                <a:schemeClr val="bg1"/>
              </a:solidFill>
            </a:endParaRPr>
          </a:p>
          <a:p>
            <a:pPr algn="ctr"/>
            <a:r>
              <a:rPr lang="en-GB" sz="1400" dirty="0">
                <a:solidFill>
                  <a:schemeClr val="bg1"/>
                </a:solidFill>
              </a:rPr>
              <a:t>Pockets of Excellence</a:t>
            </a:r>
          </a:p>
          <a:p>
            <a:pPr algn="ctr"/>
            <a:r>
              <a:rPr lang="en-GB" sz="1400" dirty="0">
                <a:solidFill>
                  <a:schemeClr val="bg1"/>
                </a:solidFill>
              </a:rPr>
              <a:t>Excellent Patient Satisfaction</a:t>
            </a:r>
          </a:p>
          <a:p>
            <a:pPr algn="ctr"/>
            <a:r>
              <a:rPr lang="en-GB" sz="1400" b="1" dirty="0">
                <a:solidFill>
                  <a:schemeClr val="bg1"/>
                </a:solidFill>
              </a:rPr>
              <a:t>but:</a:t>
            </a:r>
          </a:p>
          <a:p>
            <a:pPr algn="ctr"/>
            <a:r>
              <a:rPr lang="en-GB" sz="1400" dirty="0">
                <a:solidFill>
                  <a:schemeClr val="bg1"/>
                </a:solidFill>
              </a:rPr>
              <a:t>Inefficient </a:t>
            </a:r>
          </a:p>
          <a:p>
            <a:pPr algn="ctr"/>
            <a:r>
              <a:rPr lang="en-GB" sz="1400" dirty="0">
                <a:solidFill>
                  <a:schemeClr val="bg1"/>
                </a:solidFill>
              </a:rPr>
              <a:t>In-flexible</a:t>
            </a:r>
          </a:p>
          <a:p>
            <a:pPr algn="ctr"/>
            <a:r>
              <a:rPr lang="en-GB" sz="1400" dirty="0">
                <a:solidFill>
                  <a:schemeClr val="bg1"/>
                </a:solidFill>
              </a:rPr>
              <a:t>Stressed/stretched</a:t>
            </a:r>
          </a:p>
          <a:p>
            <a:pPr algn="ctr"/>
            <a:r>
              <a:rPr lang="en-GB" sz="1400" dirty="0">
                <a:solidFill>
                  <a:schemeClr val="bg1"/>
                </a:solidFill>
              </a:rPr>
              <a:t>Manpower Reliant</a:t>
            </a:r>
          </a:p>
          <a:p>
            <a:pPr algn="ctr"/>
            <a:r>
              <a:rPr lang="en-GB" sz="1400" dirty="0">
                <a:solidFill>
                  <a:schemeClr val="bg1"/>
                </a:solidFill>
              </a:rPr>
              <a:t>Unwarranted Variation </a:t>
            </a:r>
          </a:p>
        </p:txBody>
      </p:sp>
      <p:sp>
        <p:nvSpPr>
          <p:cNvPr id="9" name="Rectangle 8">
            <a:extLst>
              <a:ext uri="{FF2B5EF4-FFF2-40B4-BE49-F238E27FC236}">
                <a16:creationId xmlns:a16="http://schemas.microsoft.com/office/drawing/2014/main" id="{8BA4EB29-D1F7-4AED-A869-A1B6750DA8A9}"/>
              </a:ext>
            </a:extLst>
          </p:cNvPr>
          <p:cNvSpPr/>
          <p:nvPr/>
        </p:nvSpPr>
        <p:spPr>
          <a:xfrm>
            <a:off x="6967502" y="3696673"/>
            <a:ext cx="2559462" cy="2348957"/>
          </a:xfrm>
          <a:prstGeom prst="rect">
            <a:avLst/>
          </a:prstGeom>
          <a:solidFill>
            <a:schemeClr val="accent6">
              <a:lumMod val="75000"/>
            </a:schemeClr>
          </a:solidFill>
          <a:ln>
            <a:noFill/>
          </a:ln>
          <a:effectLst>
            <a:outerShdw blurRad="225425" dist="50800" dir="5220000" algn="ctr">
              <a:srgbClr val="000000">
                <a:alpha val="33000"/>
              </a:srgbClr>
            </a:outerShdw>
          </a:effectLst>
          <a:scene3d>
            <a:camera prst="isometricOffAxis2Left"/>
            <a:lightRig rig="harsh" dir="t">
              <a:rot lat="0" lon="0" rev="3000000"/>
            </a:lightRig>
          </a:scene3d>
          <a:sp3d extrusionH="254000" contourW="19050">
            <a:bevelT w="82550" h="44450" prst="angle"/>
            <a:bevelB w="82550" h="44450" prst="angle"/>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solidFill>
                  <a:schemeClr val="bg1"/>
                </a:solidFill>
              </a:rPr>
              <a:t>Desired State</a:t>
            </a:r>
          </a:p>
          <a:p>
            <a:pPr algn="ctr"/>
            <a:endParaRPr lang="en-GB" sz="1400" dirty="0">
              <a:solidFill>
                <a:schemeClr val="bg1"/>
              </a:solidFill>
            </a:endParaRPr>
          </a:p>
          <a:p>
            <a:pPr algn="ctr"/>
            <a:r>
              <a:rPr lang="en-GB" sz="1400" dirty="0">
                <a:solidFill>
                  <a:schemeClr val="bg1"/>
                </a:solidFill>
              </a:rPr>
              <a:t>Efficient</a:t>
            </a:r>
          </a:p>
          <a:p>
            <a:pPr algn="ctr"/>
            <a:r>
              <a:rPr lang="en-GB" sz="1400" dirty="0">
                <a:solidFill>
                  <a:schemeClr val="bg1"/>
                </a:solidFill>
              </a:rPr>
              <a:t>Modern</a:t>
            </a:r>
          </a:p>
          <a:p>
            <a:pPr algn="ctr"/>
            <a:r>
              <a:rPr lang="en-GB" sz="1400" dirty="0">
                <a:solidFill>
                  <a:schemeClr val="bg1"/>
                </a:solidFill>
              </a:rPr>
              <a:t>Flexible</a:t>
            </a:r>
          </a:p>
          <a:p>
            <a:pPr algn="ctr"/>
            <a:r>
              <a:rPr lang="en-GB" sz="1400" dirty="0">
                <a:solidFill>
                  <a:schemeClr val="bg1"/>
                </a:solidFill>
              </a:rPr>
              <a:t>Resilient</a:t>
            </a:r>
          </a:p>
          <a:p>
            <a:pPr algn="ctr"/>
            <a:r>
              <a:rPr lang="en-GB" sz="1400" dirty="0">
                <a:solidFill>
                  <a:schemeClr val="bg1"/>
                </a:solidFill>
              </a:rPr>
              <a:t>Maximised</a:t>
            </a:r>
          </a:p>
          <a:p>
            <a:pPr algn="ctr"/>
            <a:r>
              <a:rPr lang="en-GB" sz="1400" dirty="0">
                <a:solidFill>
                  <a:schemeClr val="bg1"/>
                </a:solidFill>
              </a:rPr>
              <a:t>Standardised</a:t>
            </a:r>
          </a:p>
        </p:txBody>
      </p:sp>
      <p:sp>
        <p:nvSpPr>
          <p:cNvPr id="20" name="Rectangle 19">
            <a:extLst>
              <a:ext uri="{FF2B5EF4-FFF2-40B4-BE49-F238E27FC236}">
                <a16:creationId xmlns:a16="http://schemas.microsoft.com/office/drawing/2014/main" id="{D3B684B4-DA4C-4869-BD9C-099BD6111D97}"/>
              </a:ext>
            </a:extLst>
          </p:cNvPr>
          <p:cNvSpPr/>
          <p:nvPr/>
        </p:nvSpPr>
        <p:spPr>
          <a:xfrm>
            <a:off x="340909" y="577432"/>
            <a:ext cx="9975491" cy="27313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800" b="1" dirty="0">
                <a:solidFill>
                  <a:schemeClr val="tx1"/>
                </a:solidFill>
              </a:rPr>
              <a:t>The Ambition</a:t>
            </a:r>
          </a:p>
          <a:p>
            <a:endParaRPr lang="en-GB" dirty="0">
              <a:solidFill>
                <a:schemeClr val="tx1"/>
              </a:solidFill>
            </a:endParaRPr>
          </a:p>
          <a:p>
            <a:r>
              <a:rPr lang="en-GB" dirty="0">
                <a:solidFill>
                  <a:schemeClr val="tx1"/>
                </a:solidFill>
              </a:rPr>
              <a:t>MOD aims for DPHC to take advantage of its unique potential to create a standardised primary healthcare service to the UK armed forces. A recent independent study (the DHDO Study) identified considerable opportunity to optimise and modernise the way in which PHC is delivered by exploiting proven technology, maximising the workforce and grouping care facilities to create ‘Care Groups’, overseen by ‘Care Group Co-Ordination Centres’ (also known as ‘Group Hubs’) that undertake demand and capacity planning, analytics, scheduling, resource management, ensuring standardisation/reducing unwarranted variation and encouraging service improvement.</a:t>
            </a:r>
          </a:p>
        </p:txBody>
      </p:sp>
      <p:sp>
        <p:nvSpPr>
          <p:cNvPr id="22" name="Arrow: Right 21">
            <a:extLst>
              <a:ext uri="{FF2B5EF4-FFF2-40B4-BE49-F238E27FC236}">
                <a16:creationId xmlns:a16="http://schemas.microsoft.com/office/drawing/2014/main" id="{693447C9-5498-4AA3-92B0-B1D9B8E8BF20}"/>
              </a:ext>
            </a:extLst>
          </p:cNvPr>
          <p:cNvSpPr/>
          <p:nvPr/>
        </p:nvSpPr>
        <p:spPr>
          <a:xfrm>
            <a:off x="4643561" y="4060360"/>
            <a:ext cx="2119132" cy="1246493"/>
          </a:xfrm>
          <a:prstGeom prst="rightArrow">
            <a:avLst/>
          </a:prstGeom>
          <a:solidFill>
            <a:schemeClr val="accent6">
              <a:lumMod val="75000"/>
            </a:schemeClr>
          </a:solidFill>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7" name="Picture 16">
            <a:extLst>
              <a:ext uri="{FF2B5EF4-FFF2-40B4-BE49-F238E27FC236}">
                <a16:creationId xmlns:a16="http://schemas.microsoft.com/office/drawing/2014/main" id="{DEE709F5-E0B0-4984-8772-4484A7648656}"/>
              </a:ext>
            </a:extLst>
          </p:cNvPr>
          <p:cNvPicPr/>
          <p:nvPr/>
        </p:nvPicPr>
        <p:blipFill>
          <a:blip r:embed="rId3" cstate="print">
            <a:extLst>
              <a:ext uri="{28A0092B-C50C-407E-A947-70E740481C1C}">
                <a14:useLocalDpi xmlns:a14="http://schemas.microsoft.com/office/drawing/2010/main" val="0"/>
              </a:ext>
            </a:extLst>
          </a:blip>
          <a:srcRect l="11365" r="11362"/>
          <a:stretch>
            <a:fillRect/>
          </a:stretch>
        </p:blipFill>
        <p:spPr bwMode="auto">
          <a:xfrm>
            <a:off x="4626392" y="3564909"/>
            <a:ext cx="1398516" cy="852544"/>
          </a:xfrm>
          <a:prstGeom prst="rect">
            <a:avLst/>
          </a:prstGeom>
          <a:noFill/>
          <a:ln>
            <a:noFill/>
          </a:ln>
        </p:spPr>
      </p:pic>
    </p:spTree>
    <p:extLst>
      <p:ext uri="{BB962C8B-B14F-4D97-AF65-F5344CB8AC3E}">
        <p14:creationId xmlns:p14="http://schemas.microsoft.com/office/powerpoint/2010/main" val="21112860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67909" y="5790622"/>
            <a:ext cx="1571780" cy="608850"/>
          </a:xfrm>
          <a:prstGeom prst="rect">
            <a:avLst/>
          </a:prstGeom>
        </p:spPr>
      </p:pic>
      <p:sp>
        <p:nvSpPr>
          <p:cNvPr id="5" name="TextBox 4">
            <a:extLst>
              <a:ext uri="{FF2B5EF4-FFF2-40B4-BE49-F238E27FC236}">
                <a16:creationId xmlns:a16="http://schemas.microsoft.com/office/drawing/2014/main" id="{B6D0F60D-F711-479A-B6E4-516129D70CAF}"/>
              </a:ext>
            </a:extLst>
          </p:cNvPr>
          <p:cNvSpPr txBox="1"/>
          <p:nvPr/>
        </p:nvSpPr>
        <p:spPr>
          <a:xfrm>
            <a:off x="456170" y="1753149"/>
            <a:ext cx="10111739" cy="3693319"/>
          </a:xfrm>
          <a:prstGeom prst="rect">
            <a:avLst/>
          </a:prstGeom>
          <a:noFill/>
        </p:spPr>
        <p:txBody>
          <a:bodyPr wrap="square" rtlCol="0">
            <a:spAutoFit/>
          </a:bodyPr>
          <a:lstStyle/>
          <a:p>
            <a:endParaRPr lang="en-GB" dirty="0"/>
          </a:p>
          <a:p>
            <a:r>
              <a:rPr lang="en-GB" dirty="0"/>
              <a:t>The ‘Care Group’ concept, not dissimilar to the NHS Network approach, will see the grouping of a number of closely located medical treatment facilities (‘care centres’). Where this model differs to the majority of NHS GP partnerships, is that each ‘Care Group’ will be overseen and enabled by ‘Care Group Co-Ordination Centres’ or ‘Group Hubs’, for short. Through the proactive use of data and building relationships with customers/demanders (the single Services), the ‘Hubs’ will take an evidence based approach to demand and capacity planning. The ‘Hubs’ will be responsible for coordinating and distributing specific healthcare services across the ‘Group’ in an agile fashion, with resources shared between ‘Care Centres’ (military and MOD civilian clinicians, supplemented by temporary healthcare workers), supported by technology such as remote consultation tools (where appropriate), in order to provide the right care in the right place at the right time. </a:t>
            </a:r>
            <a:endParaRPr lang="en-GB" b="1" dirty="0"/>
          </a:p>
          <a:p>
            <a:pPr marL="342900" indent="-342900">
              <a:buFont typeface="Arial" panose="020B0604020202020204" pitchFamily="34" charset="0"/>
              <a:buChar char="•"/>
            </a:pPr>
            <a:endParaRPr lang="en-GB" b="1" dirty="0"/>
          </a:p>
          <a:p>
            <a:endParaRPr lang="en-GB" dirty="0"/>
          </a:p>
        </p:txBody>
      </p:sp>
      <p:sp>
        <p:nvSpPr>
          <p:cNvPr id="7" name="Rectangle 6">
            <a:extLst>
              <a:ext uri="{FF2B5EF4-FFF2-40B4-BE49-F238E27FC236}">
                <a16:creationId xmlns:a16="http://schemas.microsoft.com/office/drawing/2014/main" id="{8A9C67FB-A18A-45D2-8838-99AA509972C1}"/>
              </a:ext>
            </a:extLst>
          </p:cNvPr>
          <p:cNvSpPr/>
          <p:nvPr/>
        </p:nvSpPr>
        <p:spPr>
          <a:xfrm>
            <a:off x="456170" y="933666"/>
            <a:ext cx="3808863" cy="523220"/>
          </a:xfrm>
          <a:prstGeom prst="rect">
            <a:avLst/>
          </a:prstGeom>
        </p:spPr>
        <p:txBody>
          <a:bodyPr wrap="none">
            <a:spAutoFit/>
          </a:bodyPr>
          <a:lstStyle/>
          <a:p>
            <a:r>
              <a:rPr lang="en-GB" sz="2800" b="1" dirty="0"/>
              <a:t>The Care Group Concept</a:t>
            </a:r>
          </a:p>
        </p:txBody>
      </p:sp>
    </p:spTree>
    <p:extLst>
      <p:ext uri="{BB962C8B-B14F-4D97-AF65-F5344CB8AC3E}">
        <p14:creationId xmlns:p14="http://schemas.microsoft.com/office/powerpoint/2010/main" val="10400108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E2D976B-BBF7-4D9C-8914-C849C9C47CC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67332" y="1840388"/>
            <a:ext cx="1800053" cy="2781081"/>
          </a:xfrm>
          <a:prstGeom prst="rect">
            <a:avLst/>
          </a:prstGeom>
          <a:ln>
            <a:solidFill>
              <a:schemeClr val="tx1"/>
            </a:solidFill>
          </a:ln>
        </p:spPr>
      </p:pic>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67909" y="5790622"/>
            <a:ext cx="1571780" cy="608850"/>
          </a:xfrm>
          <a:prstGeom prst="rect">
            <a:avLst/>
          </a:prstGeom>
        </p:spPr>
      </p:pic>
      <p:sp>
        <p:nvSpPr>
          <p:cNvPr id="71" name="TextBox 70">
            <a:extLst>
              <a:ext uri="{FF2B5EF4-FFF2-40B4-BE49-F238E27FC236}">
                <a16:creationId xmlns:a16="http://schemas.microsoft.com/office/drawing/2014/main" id="{974AD350-444B-465C-9E14-85BB1E48138B}"/>
              </a:ext>
            </a:extLst>
          </p:cNvPr>
          <p:cNvSpPr txBox="1"/>
          <p:nvPr/>
        </p:nvSpPr>
        <p:spPr>
          <a:xfrm>
            <a:off x="581284" y="1439537"/>
            <a:ext cx="1565031" cy="369332"/>
          </a:xfrm>
          <a:prstGeom prst="rect">
            <a:avLst/>
          </a:prstGeom>
          <a:noFill/>
        </p:spPr>
        <p:txBody>
          <a:bodyPr wrap="square" rtlCol="0">
            <a:spAutoFit/>
          </a:bodyPr>
          <a:lstStyle/>
          <a:p>
            <a:pPr algn="ctr"/>
            <a:r>
              <a:rPr lang="en-GB" dirty="0"/>
              <a:t>UK Footprint</a:t>
            </a:r>
          </a:p>
        </p:txBody>
      </p:sp>
      <p:sp>
        <p:nvSpPr>
          <p:cNvPr id="76" name="TextBox 75">
            <a:extLst>
              <a:ext uri="{FF2B5EF4-FFF2-40B4-BE49-F238E27FC236}">
                <a16:creationId xmlns:a16="http://schemas.microsoft.com/office/drawing/2014/main" id="{A46DBD5F-8CA5-4974-BC5A-4367EEEC3072}"/>
              </a:ext>
            </a:extLst>
          </p:cNvPr>
          <p:cNvSpPr txBox="1"/>
          <p:nvPr/>
        </p:nvSpPr>
        <p:spPr>
          <a:xfrm>
            <a:off x="527131" y="4697268"/>
            <a:ext cx="1694545" cy="1477328"/>
          </a:xfrm>
          <a:prstGeom prst="rect">
            <a:avLst/>
          </a:prstGeom>
          <a:noFill/>
        </p:spPr>
        <p:txBody>
          <a:bodyPr wrap="square" rtlCol="0">
            <a:spAutoFit/>
          </a:bodyPr>
          <a:lstStyle/>
          <a:p>
            <a:pPr algn="ctr"/>
            <a:r>
              <a:rPr lang="en-GB" dirty="0"/>
              <a:t>For illustrative purposes only -  Hub locations yet to be agreed</a:t>
            </a:r>
          </a:p>
        </p:txBody>
      </p:sp>
      <p:graphicFrame>
        <p:nvGraphicFramePr>
          <p:cNvPr id="65" name="Diagram 64">
            <a:extLst>
              <a:ext uri="{FF2B5EF4-FFF2-40B4-BE49-F238E27FC236}">
                <a16:creationId xmlns:a16="http://schemas.microsoft.com/office/drawing/2014/main" id="{8ACC24FD-2BCE-4D86-8863-2D4935340F7A}"/>
              </a:ext>
            </a:extLst>
          </p:cNvPr>
          <p:cNvGraphicFramePr/>
          <p:nvPr>
            <p:extLst>
              <p:ext uri="{D42A27DB-BD31-4B8C-83A1-F6EECF244321}">
                <p14:modId xmlns:p14="http://schemas.microsoft.com/office/powerpoint/2010/main" val="2176461400"/>
              </p:ext>
            </p:extLst>
          </p:nvPr>
        </p:nvGraphicFramePr>
        <p:xfrm>
          <a:off x="4009228" y="-308379"/>
          <a:ext cx="8128000" cy="5418667"/>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70" name="Oval 69">
            <a:extLst>
              <a:ext uri="{FF2B5EF4-FFF2-40B4-BE49-F238E27FC236}">
                <a16:creationId xmlns:a16="http://schemas.microsoft.com/office/drawing/2014/main" id="{8D33FA33-CFD6-4AAB-AA5D-586BF495AEAE}"/>
              </a:ext>
            </a:extLst>
          </p:cNvPr>
          <p:cNvSpPr/>
          <p:nvPr/>
        </p:nvSpPr>
        <p:spPr>
          <a:xfrm>
            <a:off x="6286894" y="381248"/>
            <a:ext cx="927240" cy="867330"/>
          </a:xfrm>
          <a:prstGeom prst="ellipse">
            <a:avLst/>
          </a:prstGeom>
          <a:solidFill>
            <a:schemeClr val="accent6">
              <a:lumMod val="40000"/>
              <a:lumOff val="60000"/>
            </a:schemeClr>
          </a:solidFill>
          <a:ln w="28575">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chemeClr val="tx1"/>
                </a:solidFill>
              </a:rPr>
              <a:t>Care Centre</a:t>
            </a:r>
            <a:endParaRPr lang="en-GB" sz="1200" dirty="0">
              <a:solidFill>
                <a:schemeClr val="tx1"/>
              </a:solidFill>
            </a:endParaRPr>
          </a:p>
        </p:txBody>
      </p:sp>
      <p:sp>
        <p:nvSpPr>
          <p:cNvPr id="72" name="Oval 71">
            <a:extLst>
              <a:ext uri="{FF2B5EF4-FFF2-40B4-BE49-F238E27FC236}">
                <a16:creationId xmlns:a16="http://schemas.microsoft.com/office/drawing/2014/main" id="{D7C49E2D-B237-40AD-A345-EBEBC7E18069}"/>
              </a:ext>
            </a:extLst>
          </p:cNvPr>
          <p:cNvSpPr/>
          <p:nvPr/>
        </p:nvSpPr>
        <p:spPr>
          <a:xfrm>
            <a:off x="4388877" y="1175725"/>
            <a:ext cx="927240" cy="867330"/>
          </a:xfrm>
          <a:prstGeom prst="ellipse">
            <a:avLst/>
          </a:prstGeom>
          <a:solidFill>
            <a:schemeClr val="accent6">
              <a:lumMod val="40000"/>
              <a:lumOff val="60000"/>
            </a:schemeClr>
          </a:solidFill>
          <a:ln w="28575">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chemeClr val="tx1"/>
                </a:solidFill>
              </a:rPr>
              <a:t>Care Centre</a:t>
            </a:r>
            <a:endParaRPr lang="en-GB" sz="1200" dirty="0">
              <a:solidFill>
                <a:schemeClr val="tx1"/>
              </a:solidFill>
            </a:endParaRPr>
          </a:p>
        </p:txBody>
      </p:sp>
      <p:sp>
        <p:nvSpPr>
          <p:cNvPr id="75" name="Oval 74">
            <a:extLst>
              <a:ext uri="{FF2B5EF4-FFF2-40B4-BE49-F238E27FC236}">
                <a16:creationId xmlns:a16="http://schemas.microsoft.com/office/drawing/2014/main" id="{B5B0D158-6869-443E-A585-95602F12225D}"/>
              </a:ext>
            </a:extLst>
          </p:cNvPr>
          <p:cNvSpPr/>
          <p:nvPr/>
        </p:nvSpPr>
        <p:spPr>
          <a:xfrm>
            <a:off x="4265228" y="4762387"/>
            <a:ext cx="927240" cy="867330"/>
          </a:xfrm>
          <a:prstGeom prst="ellipse">
            <a:avLst/>
          </a:prstGeom>
          <a:solidFill>
            <a:schemeClr val="accent6">
              <a:lumMod val="40000"/>
              <a:lumOff val="60000"/>
            </a:schemeClr>
          </a:solidFill>
          <a:ln w="28575">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chemeClr val="tx1"/>
                </a:solidFill>
              </a:rPr>
              <a:t>Care Centre</a:t>
            </a:r>
            <a:endParaRPr lang="en-GB" sz="1200" dirty="0">
              <a:solidFill>
                <a:schemeClr val="tx1"/>
              </a:solidFill>
            </a:endParaRPr>
          </a:p>
        </p:txBody>
      </p:sp>
      <p:sp>
        <p:nvSpPr>
          <p:cNvPr id="79" name="Oval 78">
            <a:extLst>
              <a:ext uri="{FF2B5EF4-FFF2-40B4-BE49-F238E27FC236}">
                <a16:creationId xmlns:a16="http://schemas.microsoft.com/office/drawing/2014/main" id="{E8FD3972-CD60-43CA-A8DA-47954178588A}"/>
              </a:ext>
            </a:extLst>
          </p:cNvPr>
          <p:cNvSpPr/>
          <p:nvPr/>
        </p:nvSpPr>
        <p:spPr>
          <a:xfrm>
            <a:off x="6271476" y="5532142"/>
            <a:ext cx="927240" cy="867330"/>
          </a:xfrm>
          <a:prstGeom prst="ellipse">
            <a:avLst/>
          </a:prstGeom>
          <a:solidFill>
            <a:schemeClr val="accent6">
              <a:lumMod val="40000"/>
              <a:lumOff val="60000"/>
            </a:schemeClr>
          </a:solidFill>
          <a:ln w="28575">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chemeClr val="tx1"/>
                </a:solidFill>
              </a:rPr>
              <a:t>Care Centre</a:t>
            </a:r>
            <a:endParaRPr lang="en-GB" sz="1200" dirty="0">
              <a:solidFill>
                <a:schemeClr val="tx1"/>
              </a:solidFill>
            </a:endParaRPr>
          </a:p>
        </p:txBody>
      </p:sp>
      <p:sp>
        <p:nvSpPr>
          <p:cNvPr id="80" name="Oval 79">
            <a:extLst>
              <a:ext uri="{FF2B5EF4-FFF2-40B4-BE49-F238E27FC236}">
                <a16:creationId xmlns:a16="http://schemas.microsoft.com/office/drawing/2014/main" id="{0FBE8223-3275-475A-BA5B-0BF4AC692ABA}"/>
              </a:ext>
            </a:extLst>
          </p:cNvPr>
          <p:cNvSpPr/>
          <p:nvPr/>
        </p:nvSpPr>
        <p:spPr>
          <a:xfrm>
            <a:off x="8221123" y="4688347"/>
            <a:ext cx="927240" cy="867330"/>
          </a:xfrm>
          <a:prstGeom prst="ellipse">
            <a:avLst/>
          </a:prstGeom>
          <a:solidFill>
            <a:schemeClr val="accent6">
              <a:lumMod val="40000"/>
              <a:lumOff val="60000"/>
            </a:schemeClr>
          </a:solidFill>
          <a:ln w="28575">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chemeClr val="tx1"/>
                </a:solidFill>
              </a:rPr>
              <a:t>Care Centre</a:t>
            </a:r>
            <a:endParaRPr lang="en-GB" sz="1200" dirty="0">
              <a:solidFill>
                <a:schemeClr val="tx1"/>
              </a:solidFill>
            </a:endParaRPr>
          </a:p>
        </p:txBody>
      </p:sp>
      <p:sp>
        <p:nvSpPr>
          <p:cNvPr id="81" name="Oval 80">
            <a:extLst>
              <a:ext uri="{FF2B5EF4-FFF2-40B4-BE49-F238E27FC236}">
                <a16:creationId xmlns:a16="http://schemas.microsoft.com/office/drawing/2014/main" id="{423AFF47-4245-41A8-9C89-52DF2619FC39}"/>
              </a:ext>
            </a:extLst>
          </p:cNvPr>
          <p:cNvSpPr/>
          <p:nvPr/>
        </p:nvSpPr>
        <p:spPr>
          <a:xfrm>
            <a:off x="8884804" y="2998220"/>
            <a:ext cx="927240" cy="867330"/>
          </a:xfrm>
          <a:prstGeom prst="ellipse">
            <a:avLst/>
          </a:prstGeom>
          <a:solidFill>
            <a:schemeClr val="accent6">
              <a:lumMod val="40000"/>
              <a:lumOff val="60000"/>
            </a:schemeClr>
          </a:solidFill>
          <a:ln w="28575">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chemeClr val="tx1"/>
                </a:solidFill>
              </a:rPr>
              <a:t>Care Centre</a:t>
            </a:r>
            <a:endParaRPr lang="en-GB" sz="1200" dirty="0">
              <a:solidFill>
                <a:schemeClr val="tx1"/>
              </a:solidFill>
            </a:endParaRPr>
          </a:p>
        </p:txBody>
      </p:sp>
      <p:sp>
        <p:nvSpPr>
          <p:cNvPr id="82" name="Oval 81">
            <a:extLst>
              <a:ext uri="{FF2B5EF4-FFF2-40B4-BE49-F238E27FC236}">
                <a16:creationId xmlns:a16="http://schemas.microsoft.com/office/drawing/2014/main" id="{0661C401-1396-4B73-B958-7916764A73A2}"/>
              </a:ext>
            </a:extLst>
          </p:cNvPr>
          <p:cNvSpPr/>
          <p:nvPr/>
        </p:nvSpPr>
        <p:spPr>
          <a:xfrm>
            <a:off x="8184911" y="1240112"/>
            <a:ext cx="927240" cy="867330"/>
          </a:xfrm>
          <a:prstGeom prst="ellipse">
            <a:avLst/>
          </a:prstGeom>
          <a:solidFill>
            <a:schemeClr val="accent6">
              <a:lumMod val="40000"/>
              <a:lumOff val="60000"/>
            </a:schemeClr>
          </a:solidFill>
          <a:ln w="28575">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chemeClr val="tx1"/>
                </a:solidFill>
              </a:rPr>
              <a:t>Care Centre</a:t>
            </a:r>
            <a:endParaRPr lang="en-GB" sz="1200" dirty="0">
              <a:solidFill>
                <a:schemeClr val="tx1"/>
              </a:solidFill>
            </a:endParaRPr>
          </a:p>
        </p:txBody>
      </p:sp>
      <p:cxnSp>
        <p:nvCxnSpPr>
          <p:cNvPr id="8" name="Straight Connector 7">
            <a:extLst>
              <a:ext uri="{FF2B5EF4-FFF2-40B4-BE49-F238E27FC236}">
                <a16:creationId xmlns:a16="http://schemas.microsoft.com/office/drawing/2014/main" id="{6266C7A1-233D-4807-BD79-86615203C02F}"/>
              </a:ext>
            </a:extLst>
          </p:cNvPr>
          <p:cNvCxnSpPr>
            <a:cxnSpLocks/>
          </p:cNvCxnSpPr>
          <p:nvPr/>
        </p:nvCxnSpPr>
        <p:spPr>
          <a:xfrm flipV="1">
            <a:off x="1750166" y="3313471"/>
            <a:ext cx="4984931" cy="76932"/>
          </a:xfrm>
          <a:prstGeom prst="line">
            <a:avLst/>
          </a:prstGeom>
          <a:ln>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BC911B14-844C-4244-BB5A-7BD906126BF5}"/>
              </a:ext>
            </a:extLst>
          </p:cNvPr>
          <p:cNvCxnSpPr>
            <a:cxnSpLocks/>
          </p:cNvCxnSpPr>
          <p:nvPr/>
        </p:nvCxnSpPr>
        <p:spPr>
          <a:xfrm flipV="1">
            <a:off x="1438053" y="3353164"/>
            <a:ext cx="5238051" cy="518600"/>
          </a:xfrm>
          <a:prstGeom prst="line">
            <a:avLst/>
          </a:prstGeom>
          <a:ln>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9238AC8E-5AEA-4401-868C-C5A67E5F8446}"/>
              </a:ext>
            </a:extLst>
          </p:cNvPr>
          <p:cNvCxnSpPr>
            <a:cxnSpLocks/>
          </p:cNvCxnSpPr>
          <p:nvPr/>
        </p:nvCxnSpPr>
        <p:spPr>
          <a:xfrm flipV="1">
            <a:off x="1064428" y="3328401"/>
            <a:ext cx="5611676" cy="9832"/>
          </a:xfrm>
          <a:prstGeom prst="line">
            <a:avLst/>
          </a:prstGeom>
          <a:ln>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C2849200-3983-4C1D-B7E6-CD460E5C947C}"/>
              </a:ext>
            </a:extLst>
          </p:cNvPr>
          <p:cNvCxnSpPr>
            <a:cxnSpLocks/>
          </p:cNvCxnSpPr>
          <p:nvPr/>
        </p:nvCxnSpPr>
        <p:spPr>
          <a:xfrm>
            <a:off x="1438053" y="3111048"/>
            <a:ext cx="5247883" cy="258704"/>
          </a:xfrm>
          <a:prstGeom prst="line">
            <a:avLst/>
          </a:prstGeom>
          <a:ln>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069DAF8C-DD46-4F57-8241-4EB7C9B929E8}"/>
              </a:ext>
            </a:extLst>
          </p:cNvPr>
          <p:cNvCxnSpPr>
            <a:cxnSpLocks/>
          </p:cNvCxnSpPr>
          <p:nvPr/>
        </p:nvCxnSpPr>
        <p:spPr>
          <a:xfrm flipV="1">
            <a:off x="1750166" y="3369752"/>
            <a:ext cx="4809454" cy="741698"/>
          </a:xfrm>
          <a:prstGeom prst="line">
            <a:avLst/>
          </a:prstGeom>
          <a:ln>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1E960080-EF05-4B2E-8DF2-978E412E71A1}"/>
              </a:ext>
            </a:extLst>
          </p:cNvPr>
          <p:cNvCxnSpPr>
            <a:cxnSpLocks/>
          </p:cNvCxnSpPr>
          <p:nvPr/>
        </p:nvCxnSpPr>
        <p:spPr>
          <a:xfrm flipV="1">
            <a:off x="1750166" y="3338233"/>
            <a:ext cx="4925938" cy="564961"/>
          </a:xfrm>
          <a:prstGeom prst="line">
            <a:avLst/>
          </a:prstGeom>
          <a:ln>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cxnSp>
        <p:nvCxnSpPr>
          <p:cNvPr id="175" name="Straight Connector 174">
            <a:extLst>
              <a:ext uri="{FF2B5EF4-FFF2-40B4-BE49-F238E27FC236}">
                <a16:creationId xmlns:a16="http://schemas.microsoft.com/office/drawing/2014/main" id="{711FD7EE-D2CD-4BB8-A3D6-CF5A2FCD1F01}"/>
              </a:ext>
            </a:extLst>
          </p:cNvPr>
          <p:cNvCxnSpPr>
            <a:cxnSpLocks/>
          </p:cNvCxnSpPr>
          <p:nvPr/>
        </p:nvCxnSpPr>
        <p:spPr>
          <a:xfrm flipV="1">
            <a:off x="2077150" y="3328401"/>
            <a:ext cx="4667780" cy="519367"/>
          </a:xfrm>
          <a:prstGeom prst="line">
            <a:avLst/>
          </a:prstGeom>
          <a:ln>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sp>
        <p:nvSpPr>
          <p:cNvPr id="74" name="Oval 73">
            <a:extLst>
              <a:ext uri="{FF2B5EF4-FFF2-40B4-BE49-F238E27FC236}">
                <a16:creationId xmlns:a16="http://schemas.microsoft.com/office/drawing/2014/main" id="{758BD838-2D12-470B-B40F-6AAD77E0E9D2}"/>
              </a:ext>
            </a:extLst>
          </p:cNvPr>
          <p:cNvSpPr/>
          <p:nvPr/>
        </p:nvSpPr>
        <p:spPr>
          <a:xfrm>
            <a:off x="3657514" y="2917824"/>
            <a:ext cx="927240" cy="867330"/>
          </a:xfrm>
          <a:prstGeom prst="ellipse">
            <a:avLst/>
          </a:prstGeom>
          <a:solidFill>
            <a:schemeClr val="accent6">
              <a:lumMod val="40000"/>
              <a:lumOff val="60000"/>
            </a:schemeClr>
          </a:solidFill>
          <a:ln w="28575">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chemeClr val="tx1"/>
                </a:solidFill>
              </a:rPr>
              <a:t>Care Centre</a:t>
            </a:r>
            <a:endParaRPr lang="en-GB" sz="1200" dirty="0">
              <a:solidFill>
                <a:schemeClr val="tx1"/>
              </a:solidFill>
            </a:endParaRPr>
          </a:p>
        </p:txBody>
      </p:sp>
      <p:sp>
        <p:nvSpPr>
          <p:cNvPr id="242" name="Rectangle 241">
            <a:extLst>
              <a:ext uri="{FF2B5EF4-FFF2-40B4-BE49-F238E27FC236}">
                <a16:creationId xmlns:a16="http://schemas.microsoft.com/office/drawing/2014/main" id="{7B8EFEE7-8166-4A7E-A59E-9D58633A7AEF}"/>
              </a:ext>
            </a:extLst>
          </p:cNvPr>
          <p:cNvSpPr/>
          <p:nvPr/>
        </p:nvSpPr>
        <p:spPr>
          <a:xfrm>
            <a:off x="393484" y="306840"/>
            <a:ext cx="4191270" cy="954107"/>
          </a:xfrm>
          <a:prstGeom prst="rect">
            <a:avLst/>
          </a:prstGeom>
        </p:spPr>
        <p:txBody>
          <a:bodyPr wrap="square">
            <a:spAutoFit/>
          </a:bodyPr>
          <a:lstStyle/>
          <a:p>
            <a:r>
              <a:rPr lang="en-GB" sz="2800" b="1" dirty="0"/>
              <a:t>Care Group Co-Ordination Centre Concept</a:t>
            </a:r>
          </a:p>
        </p:txBody>
      </p:sp>
      <p:sp>
        <p:nvSpPr>
          <p:cNvPr id="243" name="TextBox 242">
            <a:extLst>
              <a:ext uri="{FF2B5EF4-FFF2-40B4-BE49-F238E27FC236}">
                <a16:creationId xmlns:a16="http://schemas.microsoft.com/office/drawing/2014/main" id="{CBC9FEE3-057E-44E2-8B92-F5FEF74150C5}"/>
              </a:ext>
            </a:extLst>
          </p:cNvPr>
          <p:cNvSpPr txBox="1"/>
          <p:nvPr/>
        </p:nvSpPr>
        <p:spPr>
          <a:xfrm>
            <a:off x="6356463" y="3194982"/>
            <a:ext cx="727772" cy="461665"/>
          </a:xfrm>
          <a:prstGeom prst="rect">
            <a:avLst/>
          </a:prstGeom>
          <a:noFill/>
        </p:spPr>
        <p:txBody>
          <a:bodyPr wrap="square" rtlCol="0">
            <a:spAutoFit/>
          </a:bodyPr>
          <a:lstStyle/>
          <a:p>
            <a:pPr algn="ctr"/>
            <a:r>
              <a:rPr lang="en-GB" sz="1400" b="1" dirty="0">
                <a:solidFill>
                  <a:schemeClr val="bg1"/>
                </a:solidFill>
              </a:rPr>
              <a:t>‘Hub’</a:t>
            </a:r>
          </a:p>
          <a:p>
            <a:pPr algn="ctr"/>
            <a:r>
              <a:rPr lang="en-GB" sz="1000" b="1" dirty="0">
                <a:solidFill>
                  <a:schemeClr val="bg1"/>
                </a:solidFill>
              </a:rPr>
              <a:t>Delivering</a:t>
            </a:r>
          </a:p>
        </p:txBody>
      </p:sp>
      <p:sp>
        <p:nvSpPr>
          <p:cNvPr id="244" name="TextBox 243">
            <a:extLst>
              <a:ext uri="{FF2B5EF4-FFF2-40B4-BE49-F238E27FC236}">
                <a16:creationId xmlns:a16="http://schemas.microsoft.com/office/drawing/2014/main" id="{69164BB8-8F66-44BF-9D74-51CAA1337373}"/>
              </a:ext>
            </a:extLst>
          </p:cNvPr>
          <p:cNvSpPr txBox="1"/>
          <p:nvPr/>
        </p:nvSpPr>
        <p:spPr>
          <a:xfrm>
            <a:off x="6294403" y="2586053"/>
            <a:ext cx="956683" cy="246221"/>
          </a:xfrm>
          <a:prstGeom prst="rect">
            <a:avLst/>
          </a:prstGeom>
          <a:noFill/>
        </p:spPr>
        <p:txBody>
          <a:bodyPr wrap="square" rtlCol="0">
            <a:spAutoFit/>
          </a:bodyPr>
          <a:lstStyle/>
          <a:p>
            <a:r>
              <a:rPr lang="en-GB" sz="1000" b="1" dirty="0">
                <a:solidFill>
                  <a:schemeClr val="bg1"/>
                </a:solidFill>
              </a:rPr>
              <a:t>Supported by</a:t>
            </a:r>
          </a:p>
        </p:txBody>
      </p:sp>
      <p:sp>
        <p:nvSpPr>
          <p:cNvPr id="245" name="TextBox 244">
            <a:extLst>
              <a:ext uri="{FF2B5EF4-FFF2-40B4-BE49-F238E27FC236}">
                <a16:creationId xmlns:a16="http://schemas.microsoft.com/office/drawing/2014/main" id="{5D564ECA-A2F8-4BAE-AAB7-C80E642E59D2}"/>
              </a:ext>
            </a:extLst>
          </p:cNvPr>
          <p:cNvSpPr txBox="1"/>
          <p:nvPr/>
        </p:nvSpPr>
        <p:spPr>
          <a:xfrm>
            <a:off x="6153315" y="1756727"/>
            <a:ext cx="1183230" cy="246221"/>
          </a:xfrm>
          <a:prstGeom prst="rect">
            <a:avLst/>
          </a:prstGeom>
          <a:noFill/>
        </p:spPr>
        <p:txBody>
          <a:bodyPr wrap="square" rtlCol="0">
            <a:spAutoFit/>
          </a:bodyPr>
          <a:lstStyle/>
          <a:p>
            <a:r>
              <a:rPr lang="en-GB" sz="1000" b="1" dirty="0">
                <a:solidFill>
                  <a:schemeClr val="bg1"/>
                </a:solidFill>
              </a:rPr>
              <a:t>Underpinned with</a:t>
            </a:r>
          </a:p>
        </p:txBody>
      </p:sp>
      <p:sp>
        <p:nvSpPr>
          <p:cNvPr id="3" name="Arrow: Curved Left 2">
            <a:extLst>
              <a:ext uri="{FF2B5EF4-FFF2-40B4-BE49-F238E27FC236}">
                <a16:creationId xmlns:a16="http://schemas.microsoft.com/office/drawing/2014/main" id="{6A4331AD-7129-48C3-AC01-3DE3CECFCEF9}"/>
              </a:ext>
            </a:extLst>
          </p:cNvPr>
          <p:cNvSpPr/>
          <p:nvPr/>
        </p:nvSpPr>
        <p:spPr>
          <a:xfrm rot="11592785">
            <a:off x="3856437" y="1912764"/>
            <a:ext cx="411114" cy="784656"/>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28" name="Arrow: Curved Left 27">
            <a:extLst>
              <a:ext uri="{FF2B5EF4-FFF2-40B4-BE49-F238E27FC236}">
                <a16:creationId xmlns:a16="http://schemas.microsoft.com/office/drawing/2014/main" id="{43D28D0A-2366-43D9-ACE8-5B9695290C60}"/>
              </a:ext>
            </a:extLst>
          </p:cNvPr>
          <p:cNvSpPr/>
          <p:nvPr/>
        </p:nvSpPr>
        <p:spPr>
          <a:xfrm rot="14779695">
            <a:off x="5445010" y="442928"/>
            <a:ext cx="411114" cy="784656"/>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29" name="Arrow: Curved Left 28">
            <a:extLst>
              <a:ext uri="{FF2B5EF4-FFF2-40B4-BE49-F238E27FC236}">
                <a16:creationId xmlns:a16="http://schemas.microsoft.com/office/drawing/2014/main" id="{1A032662-7CAF-4E3E-AF38-7A371793545D}"/>
              </a:ext>
            </a:extLst>
          </p:cNvPr>
          <p:cNvSpPr/>
          <p:nvPr/>
        </p:nvSpPr>
        <p:spPr>
          <a:xfrm rot="17849184">
            <a:off x="7635286" y="649383"/>
            <a:ext cx="411114" cy="784656"/>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31" name="Arrow: Curved Left 30">
            <a:extLst>
              <a:ext uri="{FF2B5EF4-FFF2-40B4-BE49-F238E27FC236}">
                <a16:creationId xmlns:a16="http://schemas.microsoft.com/office/drawing/2014/main" id="{DAD256B0-8D1D-4827-A8AE-71D559657FD3}"/>
              </a:ext>
            </a:extLst>
          </p:cNvPr>
          <p:cNvSpPr/>
          <p:nvPr/>
        </p:nvSpPr>
        <p:spPr>
          <a:xfrm rot="20386619">
            <a:off x="9044892" y="2094631"/>
            <a:ext cx="411114" cy="784656"/>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33" name="Arrow: Curved Left 32">
            <a:extLst>
              <a:ext uri="{FF2B5EF4-FFF2-40B4-BE49-F238E27FC236}">
                <a16:creationId xmlns:a16="http://schemas.microsoft.com/office/drawing/2014/main" id="{D293D013-1B0C-4E11-A803-A9593CE27789}"/>
              </a:ext>
            </a:extLst>
          </p:cNvPr>
          <p:cNvSpPr/>
          <p:nvPr/>
        </p:nvSpPr>
        <p:spPr>
          <a:xfrm rot="1330435">
            <a:off x="9092498" y="3991130"/>
            <a:ext cx="411114" cy="784656"/>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34" name="Arrow: Curved Left 33">
            <a:extLst>
              <a:ext uri="{FF2B5EF4-FFF2-40B4-BE49-F238E27FC236}">
                <a16:creationId xmlns:a16="http://schemas.microsoft.com/office/drawing/2014/main" id="{FDB00E16-0088-4578-AD63-7B7ACB0CB93B}"/>
              </a:ext>
            </a:extLst>
          </p:cNvPr>
          <p:cNvSpPr/>
          <p:nvPr/>
        </p:nvSpPr>
        <p:spPr>
          <a:xfrm rot="3643732">
            <a:off x="7635111" y="5414741"/>
            <a:ext cx="411114" cy="784656"/>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35" name="Arrow: Curved Left 34">
            <a:extLst>
              <a:ext uri="{FF2B5EF4-FFF2-40B4-BE49-F238E27FC236}">
                <a16:creationId xmlns:a16="http://schemas.microsoft.com/office/drawing/2014/main" id="{7B1D2C61-5233-4696-8B1F-0C91FEB2AA4F}"/>
              </a:ext>
            </a:extLst>
          </p:cNvPr>
          <p:cNvSpPr/>
          <p:nvPr/>
        </p:nvSpPr>
        <p:spPr>
          <a:xfrm rot="9022454">
            <a:off x="4059671" y="3913580"/>
            <a:ext cx="411114" cy="784656"/>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36" name="Arrow: Curved Left 35">
            <a:extLst>
              <a:ext uri="{FF2B5EF4-FFF2-40B4-BE49-F238E27FC236}">
                <a16:creationId xmlns:a16="http://schemas.microsoft.com/office/drawing/2014/main" id="{97721C3B-3D9E-4524-8FB4-6BA54EBBBF33}"/>
              </a:ext>
            </a:extLst>
          </p:cNvPr>
          <p:cNvSpPr/>
          <p:nvPr/>
        </p:nvSpPr>
        <p:spPr>
          <a:xfrm rot="6854134">
            <a:off x="5422993" y="5392091"/>
            <a:ext cx="411114" cy="784656"/>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5" name="TextBox 4">
            <a:extLst>
              <a:ext uri="{FF2B5EF4-FFF2-40B4-BE49-F238E27FC236}">
                <a16:creationId xmlns:a16="http://schemas.microsoft.com/office/drawing/2014/main" id="{0B489753-30B2-412C-8454-10264D212D0A}"/>
              </a:ext>
            </a:extLst>
          </p:cNvPr>
          <p:cNvSpPr txBox="1"/>
          <p:nvPr/>
        </p:nvSpPr>
        <p:spPr>
          <a:xfrm>
            <a:off x="2548771" y="5507115"/>
            <a:ext cx="1350578" cy="646331"/>
          </a:xfrm>
          <a:prstGeom prst="rect">
            <a:avLst/>
          </a:prstGeom>
          <a:noFill/>
          <a:ln>
            <a:solidFill>
              <a:schemeClr val="tx1"/>
            </a:solidFill>
          </a:ln>
        </p:spPr>
        <p:txBody>
          <a:bodyPr wrap="square" rtlCol="0">
            <a:spAutoFit/>
          </a:bodyPr>
          <a:lstStyle/>
          <a:p>
            <a:pPr algn="ctr"/>
            <a:r>
              <a:rPr lang="en-GB" sz="1200" b="1" dirty="0"/>
              <a:t>Sharing Resources</a:t>
            </a:r>
          </a:p>
          <a:p>
            <a:pPr algn="ctr"/>
            <a:r>
              <a:rPr lang="en-GB" sz="1200" b="1" dirty="0"/>
              <a:t>&amp;</a:t>
            </a:r>
          </a:p>
          <a:p>
            <a:pPr algn="ctr"/>
            <a:r>
              <a:rPr lang="en-GB" sz="1200" b="1" dirty="0"/>
              <a:t>Flexing Services</a:t>
            </a:r>
          </a:p>
        </p:txBody>
      </p:sp>
      <p:cxnSp>
        <p:nvCxnSpPr>
          <p:cNvPr id="7" name="Straight Connector 6">
            <a:extLst>
              <a:ext uri="{FF2B5EF4-FFF2-40B4-BE49-F238E27FC236}">
                <a16:creationId xmlns:a16="http://schemas.microsoft.com/office/drawing/2014/main" id="{ABEC6499-FF87-4523-B60A-63E42D9A7B9E}"/>
              </a:ext>
            </a:extLst>
          </p:cNvPr>
          <p:cNvCxnSpPr>
            <a:cxnSpLocks/>
            <a:stCxn id="5" idx="3"/>
            <a:endCxn id="75" idx="3"/>
          </p:cNvCxnSpPr>
          <p:nvPr/>
        </p:nvCxnSpPr>
        <p:spPr>
          <a:xfrm flipV="1">
            <a:off x="3899349" y="5502699"/>
            <a:ext cx="501670" cy="327582"/>
          </a:xfrm>
          <a:prstGeom prst="line">
            <a:avLst/>
          </a:prstGeom>
        </p:spPr>
        <p:style>
          <a:lnRef idx="1">
            <a:schemeClr val="accent1"/>
          </a:lnRef>
          <a:fillRef idx="0">
            <a:schemeClr val="accent1"/>
          </a:fillRef>
          <a:effectRef idx="0">
            <a:schemeClr val="accent1"/>
          </a:effectRef>
          <a:fontRef idx="minor">
            <a:schemeClr val="tx1"/>
          </a:fontRef>
        </p:style>
      </p:cxnSp>
      <p:sp>
        <p:nvSpPr>
          <p:cNvPr id="37" name="Oval 36">
            <a:extLst>
              <a:ext uri="{FF2B5EF4-FFF2-40B4-BE49-F238E27FC236}">
                <a16:creationId xmlns:a16="http://schemas.microsoft.com/office/drawing/2014/main" id="{1EADC4FB-8199-4C19-B573-A832D9761EED}"/>
              </a:ext>
            </a:extLst>
          </p:cNvPr>
          <p:cNvSpPr/>
          <p:nvPr/>
        </p:nvSpPr>
        <p:spPr>
          <a:xfrm>
            <a:off x="1784047" y="3967006"/>
            <a:ext cx="239610" cy="220243"/>
          </a:xfrm>
          <a:prstGeom prst="ellipse">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8" name="TextBox 37">
            <a:extLst>
              <a:ext uri="{FF2B5EF4-FFF2-40B4-BE49-F238E27FC236}">
                <a16:creationId xmlns:a16="http://schemas.microsoft.com/office/drawing/2014/main" id="{05421D85-623C-478A-B8F0-B36F0EEA24D3}"/>
              </a:ext>
            </a:extLst>
          </p:cNvPr>
          <p:cNvSpPr txBox="1"/>
          <p:nvPr/>
        </p:nvSpPr>
        <p:spPr>
          <a:xfrm>
            <a:off x="2555519" y="4274053"/>
            <a:ext cx="1337083" cy="769441"/>
          </a:xfrm>
          <a:prstGeom prst="rect">
            <a:avLst/>
          </a:prstGeom>
          <a:noFill/>
          <a:ln>
            <a:solidFill>
              <a:schemeClr val="tx1"/>
            </a:solidFill>
          </a:ln>
        </p:spPr>
        <p:txBody>
          <a:bodyPr wrap="square" rtlCol="0">
            <a:spAutoFit/>
          </a:bodyPr>
          <a:lstStyle/>
          <a:p>
            <a:pPr algn="ctr"/>
            <a:r>
              <a:rPr lang="en-GB" sz="1100" b="1" dirty="0"/>
              <a:t>Pilot area to test the new Hub concept between Apr 19 &amp; Apr 20</a:t>
            </a:r>
          </a:p>
        </p:txBody>
      </p:sp>
      <p:cxnSp>
        <p:nvCxnSpPr>
          <p:cNvPr id="9" name="Straight Arrow Connector 8">
            <a:extLst>
              <a:ext uri="{FF2B5EF4-FFF2-40B4-BE49-F238E27FC236}">
                <a16:creationId xmlns:a16="http://schemas.microsoft.com/office/drawing/2014/main" id="{E6639401-ACA6-4C31-9864-6F0E38A4BD1E}"/>
              </a:ext>
            </a:extLst>
          </p:cNvPr>
          <p:cNvCxnSpPr>
            <a:stCxn id="38" idx="1"/>
            <a:endCxn id="37" idx="5"/>
          </p:cNvCxnSpPr>
          <p:nvPr/>
        </p:nvCxnSpPr>
        <p:spPr>
          <a:xfrm flipH="1" flipV="1">
            <a:off x="1988567" y="4154995"/>
            <a:ext cx="566952" cy="503779"/>
          </a:xfrm>
          <a:prstGeom prst="straightConnector1">
            <a:avLst/>
          </a:prstGeom>
          <a:ln>
            <a:solidFill>
              <a:schemeClr val="accent6">
                <a:lumMod val="75000"/>
              </a:schemeClr>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174956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67909" y="5790622"/>
            <a:ext cx="1571780" cy="608850"/>
          </a:xfrm>
          <a:prstGeom prst="rect">
            <a:avLst/>
          </a:prstGeom>
        </p:spPr>
      </p:pic>
      <p:sp>
        <p:nvSpPr>
          <p:cNvPr id="5" name="TextBox 4">
            <a:extLst>
              <a:ext uri="{FF2B5EF4-FFF2-40B4-BE49-F238E27FC236}">
                <a16:creationId xmlns:a16="http://schemas.microsoft.com/office/drawing/2014/main" id="{B6D0F60D-F711-479A-B6E4-516129D70CAF}"/>
              </a:ext>
            </a:extLst>
          </p:cNvPr>
          <p:cNvSpPr txBox="1"/>
          <p:nvPr/>
        </p:nvSpPr>
        <p:spPr>
          <a:xfrm>
            <a:off x="456170" y="713495"/>
            <a:ext cx="10111739" cy="5632311"/>
          </a:xfrm>
          <a:prstGeom prst="rect">
            <a:avLst/>
          </a:prstGeom>
          <a:noFill/>
        </p:spPr>
        <p:txBody>
          <a:bodyPr wrap="square" rtlCol="0">
            <a:spAutoFit/>
          </a:bodyPr>
          <a:lstStyle/>
          <a:p>
            <a:endParaRPr lang="en-GB" sz="1500" dirty="0"/>
          </a:p>
          <a:p>
            <a:r>
              <a:rPr lang="en-GB" sz="1500" dirty="0"/>
              <a:t>The ‘Hub’ will act as the coordinating function, overseeing and enabling all of the care centres within a specific ‘Group’. It is proposed that the ‘Hub’ will be responsible for the following activities: </a:t>
            </a:r>
          </a:p>
          <a:p>
            <a:pPr marL="342900" indent="-342900">
              <a:buFont typeface="Arial" panose="020B0604020202020204" pitchFamily="34" charset="0"/>
              <a:buChar char="•"/>
            </a:pPr>
            <a:endParaRPr lang="en-GB" sz="1500" dirty="0"/>
          </a:p>
          <a:p>
            <a:pPr marL="342900" indent="-342900">
              <a:buAutoNum type="arabicPeriod"/>
            </a:pPr>
            <a:r>
              <a:rPr lang="en-GB" sz="1500" b="1" dirty="0"/>
              <a:t>Triage: </a:t>
            </a:r>
            <a:r>
              <a:rPr lang="en-GB" sz="1500" dirty="0"/>
              <a:t>Managing a defined triage service to ensure that patients access healthcare at the most appropriate level (self care, remote consultation, face-to-face consultation, secondary healthcare etc). This service may be preceded by a digital triage capability.</a:t>
            </a:r>
          </a:p>
          <a:p>
            <a:pPr marL="342900" indent="-342900">
              <a:buAutoNum type="arabicPeriod"/>
            </a:pPr>
            <a:endParaRPr lang="en-GB" sz="1500" dirty="0"/>
          </a:p>
          <a:p>
            <a:pPr marL="342900" indent="-342900">
              <a:buAutoNum type="arabicPeriod"/>
            </a:pPr>
            <a:r>
              <a:rPr lang="en-GB" sz="1500" b="1" dirty="0"/>
              <a:t>Analytics:</a:t>
            </a:r>
            <a:r>
              <a:rPr lang="en-GB" sz="1500" dirty="0"/>
              <a:t> Collating and exploiting healthcare data across the group to drive improvement and report on performance.</a:t>
            </a:r>
          </a:p>
          <a:p>
            <a:pPr marL="342900" indent="-342900">
              <a:buAutoNum type="arabicPeriod"/>
            </a:pPr>
            <a:endParaRPr lang="en-GB" sz="1500" dirty="0"/>
          </a:p>
          <a:p>
            <a:pPr marL="342900" indent="-342900">
              <a:buAutoNum type="arabicPeriod"/>
            </a:pPr>
            <a:r>
              <a:rPr lang="en-GB" sz="1500" b="1" dirty="0"/>
              <a:t>Demand Planning: </a:t>
            </a:r>
            <a:r>
              <a:rPr lang="en-GB" sz="1500" dirty="0"/>
              <a:t>Further exploiting data and working with customers to predict healthcare demand across the group</a:t>
            </a:r>
          </a:p>
          <a:p>
            <a:pPr marL="342900" indent="-342900">
              <a:buAutoNum type="arabicPeriod"/>
            </a:pPr>
            <a:endParaRPr lang="en-GB" sz="1500" dirty="0"/>
          </a:p>
          <a:p>
            <a:pPr marL="342900" indent="-342900">
              <a:buAutoNum type="arabicPeriod"/>
            </a:pPr>
            <a:r>
              <a:rPr lang="en-GB" sz="1500" b="1" dirty="0"/>
              <a:t>Capacity Planning: </a:t>
            </a:r>
          </a:p>
          <a:p>
            <a:pPr marL="2171700" lvl="4" indent="-342900">
              <a:buAutoNum type="alphaLcPeriod"/>
            </a:pPr>
            <a:r>
              <a:rPr lang="en-GB" sz="1500" b="1" dirty="0"/>
              <a:t>Scheduling: </a:t>
            </a:r>
            <a:r>
              <a:rPr lang="en-GB" sz="1500" dirty="0"/>
              <a:t>Scheduling primary healthcare services (including ‘remote/digital’ options) to deliver against the demand via the most effective and efficient method, considering resources available (people, technology, facilities)</a:t>
            </a:r>
          </a:p>
          <a:p>
            <a:pPr marL="2171700" lvl="4" indent="-342900">
              <a:buAutoNum type="alphaLcPeriod"/>
            </a:pPr>
            <a:r>
              <a:rPr lang="en-GB" sz="1500" b="1" dirty="0"/>
              <a:t>Rostering: </a:t>
            </a:r>
            <a:r>
              <a:rPr lang="en-GB" sz="1500" dirty="0"/>
              <a:t>Defining the resource requirement for each service and assigning roles to deliver </a:t>
            </a:r>
          </a:p>
          <a:p>
            <a:pPr marL="2171700" lvl="4" indent="-342900">
              <a:buAutoNum type="alphaLcPeriod"/>
            </a:pPr>
            <a:r>
              <a:rPr lang="en-GB" sz="1500" b="1" dirty="0"/>
              <a:t>Rota </a:t>
            </a:r>
            <a:r>
              <a:rPr lang="en-GB" sz="1500" b="1" dirty="0" err="1"/>
              <a:t>Mgmt</a:t>
            </a:r>
            <a:r>
              <a:rPr lang="en-GB" sz="1500" b="1" dirty="0"/>
              <a:t>: </a:t>
            </a:r>
            <a:r>
              <a:rPr lang="en-GB" sz="1500" dirty="0"/>
              <a:t>Managing resources across the Group to ensure the services are manned appropriately</a:t>
            </a:r>
          </a:p>
          <a:p>
            <a:pPr marL="2171700" lvl="4" indent="-342900">
              <a:buAutoNum type="alphaLcPeriod"/>
            </a:pPr>
            <a:endParaRPr lang="en-GB" sz="1500" dirty="0"/>
          </a:p>
          <a:p>
            <a:pPr marL="342900" indent="-342900">
              <a:buAutoNum type="arabicPeriod" startAt="5"/>
            </a:pPr>
            <a:r>
              <a:rPr lang="en-GB" sz="1500" b="1" dirty="0"/>
              <a:t>Driving Improvement: </a:t>
            </a:r>
            <a:r>
              <a:rPr lang="en-GB" sz="1500" dirty="0"/>
              <a:t>Reporting issues and risks through the chain of command, working with other ‘Hubs’ to share best practice and lessons identified, as well as enabling the sharing of best practice and lessons identified across the ‘Care Centres’. </a:t>
            </a:r>
          </a:p>
          <a:p>
            <a:pPr marL="342900" indent="-342900">
              <a:buAutoNum type="arabicPeriod" startAt="5"/>
            </a:pPr>
            <a:endParaRPr lang="en-GB" sz="1500" b="1" dirty="0"/>
          </a:p>
          <a:p>
            <a:pPr marL="342900" indent="-342900">
              <a:buAutoNum type="arabicPeriod" startAt="5"/>
            </a:pPr>
            <a:r>
              <a:rPr lang="en-GB" sz="1500" b="1" dirty="0"/>
              <a:t>Budgetary: </a:t>
            </a:r>
            <a:r>
              <a:rPr lang="en-GB" sz="1500" dirty="0"/>
              <a:t>Managing the assigned budget, to include spend on temporary healthcare workers</a:t>
            </a:r>
          </a:p>
        </p:txBody>
      </p:sp>
      <p:sp>
        <p:nvSpPr>
          <p:cNvPr id="7" name="Rectangle 6">
            <a:extLst>
              <a:ext uri="{FF2B5EF4-FFF2-40B4-BE49-F238E27FC236}">
                <a16:creationId xmlns:a16="http://schemas.microsoft.com/office/drawing/2014/main" id="{8A9C67FB-A18A-45D2-8838-99AA509972C1}"/>
              </a:ext>
            </a:extLst>
          </p:cNvPr>
          <p:cNvSpPr/>
          <p:nvPr/>
        </p:nvSpPr>
        <p:spPr>
          <a:xfrm>
            <a:off x="456170" y="451885"/>
            <a:ext cx="8485143" cy="523220"/>
          </a:xfrm>
          <a:prstGeom prst="rect">
            <a:avLst/>
          </a:prstGeom>
        </p:spPr>
        <p:txBody>
          <a:bodyPr wrap="none">
            <a:spAutoFit/>
          </a:bodyPr>
          <a:lstStyle/>
          <a:p>
            <a:r>
              <a:rPr lang="en-GB" sz="2800" b="1" dirty="0"/>
              <a:t>Care Group Co-Ordination Centre/’Hub’ Responsibilities</a:t>
            </a:r>
          </a:p>
        </p:txBody>
      </p:sp>
    </p:spTree>
    <p:extLst>
      <p:ext uri="{BB962C8B-B14F-4D97-AF65-F5344CB8AC3E}">
        <p14:creationId xmlns:p14="http://schemas.microsoft.com/office/powerpoint/2010/main" val="22485165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67909" y="5790622"/>
            <a:ext cx="1571780" cy="608850"/>
          </a:xfrm>
          <a:prstGeom prst="rect">
            <a:avLst/>
          </a:prstGeom>
        </p:spPr>
      </p:pic>
      <p:sp>
        <p:nvSpPr>
          <p:cNvPr id="5" name="TextBox 4">
            <a:extLst>
              <a:ext uri="{FF2B5EF4-FFF2-40B4-BE49-F238E27FC236}">
                <a16:creationId xmlns:a16="http://schemas.microsoft.com/office/drawing/2014/main" id="{B6D0F60D-F711-479A-B6E4-516129D70CAF}"/>
              </a:ext>
            </a:extLst>
          </p:cNvPr>
          <p:cNvSpPr txBox="1"/>
          <p:nvPr/>
        </p:nvSpPr>
        <p:spPr>
          <a:xfrm>
            <a:off x="456170" y="1753149"/>
            <a:ext cx="8106805" cy="2862322"/>
          </a:xfrm>
          <a:prstGeom prst="rect">
            <a:avLst/>
          </a:prstGeom>
          <a:noFill/>
        </p:spPr>
        <p:txBody>
          <a:bodyPr wrap="square" rtlCol="0">
            <a:spAutoFit/>
          </a:bodyPr>
          <a:lstStyle/>
          <a:p>
            <a:pPr marL="457200" indent="-457200">
              <a:buAutoNum type="arabicPeriod"/>
            </a:pPr>
            <a:r>
              <a:rPr lang="en-GB" sz="2000" b="1" dirty="0"/>
              <a:t>To further develop the concept of the Care Group Co-Ordination Centre function </a:t>
            </a:r>
            <a:r>
              <a:rPr lang="en-GB" sz="2000" dirty="0"/>
              <a:t>(is it achievable? Practical? What are the challenges? What have we missed? What do we need to consider?)</a:t>
            </a:r>
          </a:p>
          <a:p>
            <a:pPr marL="457200" indent="-457200">
              <a:buAutoNum type="arabicPeriod"/>
            </a:pPr>
            <a:endParaRPr lang="en-GB" sz="2000" b="1" dirty="0"/>
          </a:p>
          <a:p>
            <a:pPr marL="457200" indent="-457200">
              <a:buAutoNum type="arabicPeriod"/>
            </a:pPr>
            <a:r>
              <a:rPr lang="en-GB" sz="2000" b="1" dirty="0"/>
              <a:t>To understand the capability and appetite of the independent healthcare sector to support its delivery </a:t>
            </a:r>
            <a:r>
              <a:rPr lang="en-GB" sz="2000" dirty="0"/>
              <a:t>(capability to deliver the whole requirement? Better to break the requirement into specific elements? Tools and training only?)</a:t>
            </a:r>
          </a:p>
          <a:p>
            <a:endParaRPr lang="en-GB" sz="2000" dirty="0"/>
          </a:p>
        </p:txBody>
      </p:sp>
      <p:sp>
        <p:nvSpPr>
          <p:cNvPr id="7" name="Rectangle 6">
            <a:extLst>
              <a:ext uri="{FF2B5EF4-FFF2-40B4-BE49-F238E27FC236}">
                <a16:creationId xmlns:a16="http://schemas.microsoft.com/office/drawing/2014/main" id="{8A9C67FB-A18A-45D2-8838-99AA509972C1}"/>
              </a:ext>
            </a:extLst>
          </p:cNvPr>
          <p:cNvSpPr/>
          <p:nvPr/>
        </p:nvSpPr>
        <p:spPr>
          <a:xfrm>
            <a:off x="456170" y="933666"/>
            <a:ext cx="2275944" cy="523220"/>
          </a:xfrm>
          <a:prstGeom prst="rect">
            <a:avLst/>
          </a:prstGeom>
        </p:spPr>
        <p:txBody>
          <a:bodyPr wrap="none">
            <a:spAutoFit/>
          </a:bodyPr>
          <a:lstStyle/>
          <a:p>
            <a:r>
              <a:rPr lang="en-GB" sz="2800" b="1" dirty="0"/>
              <a:t>The Challenge</a:t>
            </a:r>
          </a:p>
        </p:txBody>
      </p:sp>
    </p:spTree>
    <p:extLst>
      <p:ext uri="{BB962C8B-B14F-4D97-AF65-F5344CB8AC3E}">
        <p14:creationId xmlns:p14="http://schemas.microsoft.com/office/powerpoint/2010/main" val="12422890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67909" y="5790622"/>
            <a:ext cx="1571780" cy="608850"/>
          </a:xfrm>
          <a:prstGeom prst="rect">
            <a:avLst/>
          </a:prstGeom>
        </p:spPr>
      </p:pic>
      <p:sp>
        <p:nvSpPr>
          <p:cNvPr id="5" name="TextBox 4">
            <a:extLst>
              <a:ext uri="{FF2B5EF4-FFF2-40B4-BE49-F238E27FC236}">
                <a16:creationId xmlns:a16="http://schemas.microsoft.com/office/drawing/2014/main" id="{B6D0F60D-F711-479A-B6E4-516129D70CAF}"/>
              </a:ext>
            </a:extLst>
          </p:cNvPr>
          <p:cNvSpPr txBox="1"/>
          <p:nvPr/>
        </p:nvSpPr>
        <p:spPr>
          <a:xfrm>
            <a:off x="360920" y="1029598"/>
            <a:ext cx="10111739" cy="5755422"/>
          </a:xfrm>
          <a:prstGeom prst="rect">
            <a:avLst/>
          </a:prstGeom>
          <a:noFill/>
        </p:spPr>
        <p:txBody>
          <a:bodyPr wrap="square" rtlCol="0">
            <a:spAutoFit/>
          </a:bodyPr>
          <a:lstStyle/>
          <a:p>
            <a:r>
              <a:rPr lang="en-GB" sz="1600" b="1" dirty="0"/>
              <a:t>Unwarranted Variation – </a:t>
            </a:r>
            <a:r>
              <a:rPr lang="en-GB" sz="1600" dirty="0"/>
              <a:t>Whilst PHC facilities come under the Command of a single organisation (DPHC) and work to SOPs and policies, there is a considerable amount of unwarranted variation across the facilities, partly due to the legacy of having been split under x3 different Commands prior to April 2013. This will need to be addressed.</a:t>
            </a:r>
          </a:p>
          <a:p>
            <a:endParaRPr lang="en-GB" sz="1600" b="1" dirty="0"/>
          </a:p>
          <a:p>
            <a:r>
              <a:rPr lang="en-GB" sz="1600" b="1" dirty="0"/>
              <a:t>Operational Requirements </a:t>
            </a:r>
            <a:r>
              <a:rPr lang="en-GB" sz="1600" dirty="0"/>
              <a:t>– The eventual operating model will need to take account of the clinical expertise and maintenance of skills required for Exercises and Operations. i.e. the model will need to ensure military staff receive the appropriate experiences to prepare them for delivering care on Ops. There is, however, opportunity through this programme to re-shape how that requirement will be met.</a:t>
            </a:r>
          </a:p>
          <a:p>
            <a:endParaRPr lang="en-GB" sz="1600" dirty="0"/>
          </a:p>
          <a:p>
            <a:r>
              <a:rPr lang="en-GB" sz="1600" b="1" dirty="0"/>
              <a:t>Digital Compatibility </a:t>
            </a:r>
            <a:r>
              <a:rPr lang="en-GB" sz="1600" dirty="0"/>
              <a:t>– Any new digital solutions will need to work through the MOD gateway and be serviceable through MOD IT equipment.</a:t>
            </a:r>
          </a:p>
          <a:p>
            <a:endParaRPr lang="en-GB" sz="1600" dirty="0"/>
          </a:p>
          <a:p>
            <a:r>
              <a:rPr lang="en-GB" sz="1600" b="1" dirty="0"/>
              <a:t>Culture Change </a:t>
            </a:r>
            <a:r>
              <a:rPr lang="en-GB" sz="1600" dirty="0"/>
              <a:t>– Currently, Med Centres are readily accessible and generally staffed 8am-5pm, patients can usually present for a same day appointment with a GP. The potential changes will require deliverers to undertake new ways of working, thinking and innovating whilst patients will need to think about different ways of accessing healthcare.</a:t>
            </a:r>
          </a:p>
          <a:p>
            <a:endParaRPr lang="en-GB" sz="1600" b="1" dirty="0"/>
          </a:p>
          <a:p>
            <a:r>
              <a:rPr lang="en-GB" sz="1600" b="1" dirty="0"/>
              <a:t>Cortisone</a:t>
            </a:r>
            <a:r>
              <a:rPr lang="en-GB" sz="1600" dirty="0"/>
              <a:t> – A new Integrated Healthcare Record (Cortisone) is already in development scheduled for delivery in 2021. DHDO needs to be cognisant of any changes this will present, and ensure DHDO concepts and tools are considered and compatible. </a:t>
            </a:r>
          </a:p>
          <a:p>
            <a:endParaRPr lang="en-GB" sz="1600" dirty="0"/>
          </a:p>
          <a:p>
            <a:r>
              <a:rPr lang="en-GB" sz="1600" b="1" dirty="0"/>
              <a:t>Clinical Resources</a:t>
            </a:r>
            <a:r>
              <a:rPr lang="en-GB" sz="1600" dirty="0"/>
              <a:t>– For the purposes of this exercise, MOD will resource all ‘care giver’ roles within the ‘Care Group’ concept. </a:t>
            </a:r>
          </a:p>
          <a:p>
            <a:endParaRPr lang="en-GB" sz="1600" dirty="0"/>
          </a:p>
        </p:txBody>
      </p:sp>
      <p:sp>
        <p:nvSpPr>
          <p:cNvPr id="7" name="Rectangle 6">
            <a:extLst>
              <a:ext uri="{FF2B5EF4-FFF2-40B4-BE49-F238E27FC236}">
                <a16:creationId xmlns:a16="http://schemas.microsoft.com/office/drawing/2014/main" id="{8A9C67FB-A18A-45D2-8838-99AA509972C1}"/>
              </a:ext>
            </a:extLst>
          </p:cNvPr>
          <p:cNvSpPr/>
          <p:nvPr/>
        </p:nvSpPr>
        <p:spPr>
          <a:xfrm>
            <a:off x="360920" y="436652"/>
            <a:ext cx="3020186" cy="523220"/>
          </a:xfrm>
          <a:prstGeom prst="rect">
            <a:avLst/>
          </a:prstGeom>
        </p:spPr>
        <p:txBody>
          <a:bodyPr wrap="none">
            <a:spAutoFit/>
          </a:bodyPr>
          <a:lstStyle/>
          <a:p>
            <a:r>
              <a:rPr lang="en-GB" sz="2800" b="1" dirty="0"/>
              <a:t>Key Considerations</a:t>
            </a:r>
          </a:p>
        </p:txBody>
      </p:sp>
    </p:spTree>
    <p:extLst>
      <p:ext uri="{BB962C8B-B14F-4D97-AF65-F5344CB8AC3E}">
        <p14:creationId xmlns:p14="http://schemas.microsoft.com/office/powerpoint/2010/main" val="3824283791"/>
      </p:ext>
    </p:extLst>
  </p:cSld>
  <p:clrMapOvr>
    <a:masterClrMapping/>
  </p:clrMapOvr>
</p:sld>
</file>

<file path=ppt/theme/theme1.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0D3DA12C7BB854291A16E52DBF6707C" ma:contentTypeVersion="6" ma:contentTypeDescription="Create a new document." ma:contentTypeScope="" ma:versionID="c9e9e6a8f3797589af4f9f6f335b818b">
  <xsd:schema xmlns:xsd="http://www.w3.org/2001/XMLSchema" xmlns:xs="http://www.w3.org/2001/XMLSchema" xmlns:p="http://schemas.microsoft.com/office/2006/metadata/properties" xmlns:ns2="14608b3f-272c-4449-8423-daaabe641f28" xmlns:ns3="01f1d632-d3a8-42f2-b2a8-f000d35ad601" targetNamespace="http://schemas.microsoft.com/office/2006/metadata/properties" ma:root="true" ma:fieldsID="151d716f11770c3f9f6a91a111d089b4" ns2:_="" ns3:_="">
    <xsd:import namespace="14608b3f-272c-4449-8423-daaabe641f28"/>
    <xsd:import namespace="01f1d632-d3a8-42f2-b2a8-f000d35ad601"/>
    <xsd:element name="properties">
      <xsd:complexType>
        <xsd:sequence>
          <xsd:element name="documentManagement">
            <xsd:complexType>
              <xsd:all>
                <xsd:element ref="ns2:_dlc_DocId" minOccurs="0"/>
                <xsd:element ref="ns2:_dlc_DocIdUrl" minOccurs="0"/>
                <xsd:element ref="ns2:_dlc_DocIdPersistId" minOccurs="0"/>
                <xsd:element ref="ns2:SharedWithUsers" minOccurs="0"/>
                <xsd:element ref="ns2:SharedWithDetails" minOccurs="0"/>
                <xsd:element ref="ns3:MediaServiceMetadata" minOccurs="0"/>
                <xsd:element ref="ns3:MediaServiceFastMetadata" minOccurs="0"/>
                <xsd:element ref="ns3:MediaServiceAutoTags"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4608b3f-272c-4449-8423-daaabe641f28"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01f1d632-d3a8-42f2-b2a8-f000d35ad601" elementFormDefault="qualified">
    <xsd:import namespace="http://schemas.microsoft.com/office/2006/documentManagement/types"/>
    <xsd:import namespace="http://schemas.microsoft.com/office/infopath/2007/PartnerControls"/>
    <xsd:element name="MediaServiceMetadata" ma:index="13" nillable="true" ma:displayName="MediaServiceMetadata" ma:hidden="true" ma:internalName="MediaServiceMetadata" ma:readOnly="true">
      <xsd:simpleType>
        <xsd:restriction base="dms:Note"/>
      </xsd:simpleType>
    </xsd:element>
    <xsd:element name="MediaServiceFastMetadata" ma:index="14" nillable="true" ma:displayName="MediaServiceFastMetadata" ma:hidden="true" ma:internalName="MediaServiceFastMetadata" ma:readOnly="true">
      <xsd:simpleType>
        <xsd:restriction base="dms:Note"/>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_dlc_DocId xmlns="14608b3f-272c-4449-8423-daaabe641f28">JMGHQ-1334446892-2008</_dlc_DocId>
    <_dlc_DocIdUrl xmlns="14608b3f-272c-4449-8423-daaabe641f28">
      <Url>https://modgovuk.sharepoint.com/teams/3695/DefenceHealthcareDeliveryOptimisation/_layouts/15/DocIdRedir.aspx?ID=JMGHQ-1334446892-2008</Url>
      <Description>JMGHQ-1334446892-2008</Description>
    </_dlc_DocIdUrl>
    <SharedWithUsers xmlns="14608b3f-272c-4449-8423-daaabe641f28">
      <UserInfo>
        <DisplayName>Adamson, Simon B1 (SG HDel Trg-FtreHC-DepHd)</DisplayName>
        <AccountId>1768</AccountId>
        <AccountType/>
      </UserInfo>
      <UserInfo>
        <DisplayName>Hampton, Paul C1 (SG HDel Trg-FtreHC-Proj Exp C1)</DisplayName>
        <AccountId>4667</AccountId>
        <AccountType/>
      </UserInfo>
      <UserInfo>
        <DisplayName>Evans, Sam D (SG BusMgt-PSO SPT)</DisplayName>
        <AccountId>77</AccountId>
        <AccountType/>
      </UserInfo>
      <UserInfo>
        <DisplayName>Harding, Blake Mr</DisplayName>
        <AccountId>5044</AccountId>
        <AccountType/>
      </UserInfo>
    </SharedWithUsers>
  </documentManagement>
</p:properties>
</file>

<file path=customXml/itemProps1.xml><?xml version="1.0" encoding="utf-8"?>
<ds:datastoreItem xmlns:ds="http://schemas.openxmlformats.org/officeDocument/2006/customXml" ds:itemID="{332FF63D-F1FD-4D52-9B5F-6B030C6EB32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4608b3f-272c-4449-8423-daaabe641f28"/>
    <ds:schemaRef ds:uri="01f1d632-d3a8-42f2-b2a8-f000d35ad60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5A16DF3-C574-403B-A1F5-A1053C0B3703}">
  <ds:schemaRefs>
    <ds:schemaRef ds:uri="http://schemas.microsoft.com/sharepoint/events"/>
  </ds:schemaRefs>
</ds:datastoreItem>
</file>

<file path=customXml/itemProps3.xml><?xml version="1.0" encoding="utf-8"?>
<ds:datastoreItem xmlns:ds="http://schemas.openxmlformats.org/officeDocument/2006/customXml" ds:itemID="{9654A2C1-4925-4F6F-9D04-8DFA7E3D4847}">
  <ds:schemaRefs>
    <ds:schemaRef ds:uri="http://schemas.microsoft.com/sharepoint/v3/contenttype/forms"/>
  </ds:schemaRefs>
</ds:datastoreItem>
</file>

<file path=customXml/itemProps4.xml><?xml version="1.0" encoding="utf-8"?>
<ds:datastoreItem xmlns:ds="http://schemas.openxmlformats.org/officeDocument/2006/customXml" ds:itemID="{888CDFEA-49B4-4C6D-A309-5F1F7E91185B}">
  <ds:schemaRefs>
    <ds:schemaRef ds:uri="http://schemas.microsoft.com/office/2006/metadata/properties"/>
    <ds:schemaRef ds:uri="http://purl.org/dc/terms/"/>
    <ds:schemaRef ds:uri="http://purl.org/dc/dcmitype/"/>
    <ds:schemaRef ds:uri="14608b3f-272c-4449-8423-daaabe641f28"/>
    <ds:schemaRef ds:uri="http://purl.org/dc/elements/1.1/"/>
    <ds:schemaRef ds:uri="http://schemas.microsoft.com/office/infopath/2007/PartnerControls"/>
    <ds:schemaRef ds:uri="http://schemas.microsoft.com/office/2006/documentManagement/types"/>
    <ds:schemaRef ds:uri="http://schemas.openxmlformats.org/package/2006/metadata/core-properties"/>
    <ds:schemaRef ds:uri="01f1d632-d3a8-42f2-b2a8-f000d35ad601"/>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office theme</Template>
  <TotalTime>18309</TotalTime>
  <Words>1176</Words>
  <Application>Microsoft Office PowerPoint</Application>
  <PresentationFormat>Widescreen</PresentationFormat>
  <Paragraphs>111</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Hampton, Paul C1 (SG HDel Trg-FtreHC-Proj Exp C1)</dc:creator>
  <cp:lastModifiedBy>Harding, Blake Mr</cp:lastModifiedBy>
  <cp:revision>320</cp:revision>
  <cp:lastPrinted>2019-03-20T14:46:48Z</cp:lastPrinted>
  <dcterms:created xsi:type="dcterms:W3CDTF">2013-07-15T20:26:40Z</dcterms:created>
  <dcterms:modified xsi:type="dcterms:W3CDTF">2019-04-17T10:35:09Z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uthorIds_UIVersion_512">
    <vt:lpwstr>3488</vt:lpwstr>
  </property>
  <property fmtid="{D5CDD505-2E9C-101B-9397-08002B2CF9AE}" pid="3" name="ContentTypeId">
    <vt:lpwstr>0x01010030D3DA12C7BB854291A16E52DBF6707C</vt:lpwstr>
  </property>
  <property fmtid="{D5CDD505-2E9C-101B-9397-08002B2CF9AE}" pid="4" name="_dlc_DocIdItemGuid">
    <vt:lpwstr>38602b3a-8030-497d-81d9-87fcc603e071</vt:lpwstr>
  </property>
  <property fmtid="{D5CDD505-2E9C-101B-9397-08002B2CF9AE}" pid="5" name="AuthorIds_UIVersion_2560">
    <vt:lpwstr>3488</vt:lpwstr>
  </property>
</Properties>
</file>