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606" r:id="rId6"/>
    <p:sldId id="622" r:id="rId7"/>
    <p:sldId id="296" r:id="rId8"/>
    <p:sldId id="639" r:id="rId9"/>
    <p:sldId id="267" r:id="rId10"/>
    <p:sldId id="642" r:id="rId11"/>
    <p:sldId id="64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9" autoAdjust="0"/>
    <p:restoredTop sz="94660"/>
  </p:normalViewPr>
  <p:slideViewPr>
    <p:cSldViewPr>
      <p:cViewPr varScale="1">
        <p:scale>
          <a:sx n="67" d="100"/>
          <a:sy n="67" d="100"/>
        </p:scale>
        <p:origin x="1092"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phie Swadling" userId="c0459761-0659-41d1-84d6-f9c225ff82ee" providerId="ADAL" clId="{2286D238-85A8-42C1-8696-470CF8C7E99C}"/>
    <pc:docChg chg="custSel modSld">
      <pc:chgData name="Sophie Swadling" userId="c0459761-0659-41d1-84d6-f9c225ff82ee" providerId="ADAL" clId="{2286D238-85A8-42C1-8696-470CF8C7E99C}" dt="2021-06-10T09:26:06.850" v="39" actId="20577"/>
      <pc:docMkLst>
        <pc:docMk/>
      </pc:docMkLst>
      <pc:sldChg chg="modSp mod">
        <pc:chgData name="Sophie Swadling" userId="c0459761-0659-41d1-84d6-f9c225ff82ee" providerId="ADAL" clId="{2286D238-85A8-42C1-8696-470CF8C7E99C}" dt="2021-06-10T09:26:06.850" v="39" actId="20577"/>
        <pc:sldMkLst>
          <pc:docMk/>
          <pc:sldMk cId="1158987564" sldId="640"/>
        </pc:sldMkLst>
        <pc:spChg chg="mod">
          <ac:chgData name="Sophie Swadling" userId="c0459761-0659-41d1-84d6-f9c225ff82ee" providerId="ADAL" clId="{2286D238-85A8-42C1-8696-470CF8C7E99C}" dt="2021-06-10T08:50:50.312" v="11" actId="20577"/>
          <ac:spMkLst>
            <pc:docMk/>
            <pc:sldMk cId="1158987564" sldId="640"/>
            <ac:spMk id="2" creationId="{5803E6C0-6E90-435B-AEBE-E5996384AC7E}"/>
          </ac:spMkLst>
        </pc:spChg>
        <pc:spChg chg="mod">
          <ac:chgData name="Sophie Swadling" userId="c0459761-0659-41d1-84d6-f9c225ff82ee" providerId="ADAL" clId="{2286D238-85A8-42C1-8696-470CF8C7E99C}" dt="2021-06-10T09:26:06.850" v="39" actId="20577"/>
          <ac:spMkLst>
            <pc:docMk/>
            <pc:sldMk cId="1158987564" sldId="640"/>
            <ac:spMk id="5" creationId="{5F7544CF-CC1A-4D6B-90A0-707BEF40F9B8}"/>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RBWM 65+</a:t>
            </a:r>
            <a:r>
              <a:rPr lang="en-GB" baseline="0"/>
              <a:t> population change over time</a:t>
            </a:r>
            <a:r>
              <a:rPr lang="en-GB"/>
              <a:t>e</a:t>
            </a:r>
          </a:p>
        </c:rich>
      </c:tx>
      <c:layout>
        <c:manualLayout>
          <c:xMode val="edge"/>
          <c:yMode val="edge"/>
          <c:x val="0.17290966754155734"/>
          <c:y val="5.0925925925925923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24838145231846"/>
          <c:y val="0.18560185185185185"/>
          <c:w val="0.85862729658792647"/>
          <c:h val="0.51327099737532811"/>
        </c:manualLayout>
      </c:layout>
      <c:barChart>
        <c:barDir val="col"/>
        <c:grouping val="clustered"/>
        <c:varyColors val="0"/>
        <c:ser>
          <c:idx val="0"/>
          <c:order val="0"/>
          <c:tx>
            <c:strRef>
              <c:f>'poppi_Population_by_age_17-05-2'!$B$4</c:f>
              <c:strCache>
                <c:ptCount val="1"/>
                <c:pt idx="0">
                  <c:v>2020</c:v>
                </c:pt>
              </c:strCache>
            </c:strRef>
          </c:tx>
          <c:spPr>
            <a:solidFill>
              <a:schemeClr val="accent1"/>
            </a:solidFill>
            <a:ln>
              <a:noFill/>
            </a:ln>
            <a:effectLst/>
          </c:spPr>
          <c:invertIfNegative val="0"/>
          <c:cat>
            <c:strRef>
              <c:f>'poppi_Population_by_age_17-05-2'!$A$5:$A$11</c:f>
              <c:strCache>
                <c:ptCount val="7"/>
                <c:pt idx="0">
                  <c:v>People aged 65-69</c:v>
                </c:pt>
                <c:pt idx="1">
                  <c:v>People aged 70-74</c:v>
                </c:pt>
                <c:pt idx="2">
                  <c:v>People aged 75-79</c:v>
                </c:pt>
                <c:pt idx="3">
                  <c:v>People aged 80-84</c:v>
                </c:pt>
                <c:pt idx="4">
                  <c:v>People aged 85-89</c:v>
                </c:pt>
                <c:pt idx="5">
                  <c:v>People aged 90 and over</c:v>
                </c:pt>
                <c:pt idx="6">
                  <c:v>Total population 65 and over</c:v>
                </c:pt>
              </c:strCache>
            </c:strRef>
          </c:cat>
          <c:val>
            <c:numRef>
              <c:f>'poppi_Population_by_age_17-05-2'!$B$5:$B$11</c:f>
              <c:numCache>
                <c:formatCode>#,##0</c:formatCode>
                <c:ptCount val="7"/>
                <c:pt idx="0">
                  <c:v>7000</c:v>
                </c:pt>
                <c:pt idx="1">
                  <c:v>7400</c:v>
                </c:pt>
                <c:pt idx="2">
                  <c:v>5500</c:v>
                </c:pt>
                <c:pt idx="3">
                  <c:v>4200</c:v>
                </c:pt>
                <c:pt idx="4">
                  <c:v>2800</c:v>
                </c:pt>
                <c:pt idx="5">
                  <c:v>1800</c:v>
                </c:pt>
                <c:pt idx="6">
                  <c:v>28700</c:v>
                </c:pt>
              </c:numCache>
            </c:numRef>
          </c:val>
          <c:extLst>
            <c:ext xmlns:c16="http://schemas.microsoft.com/office/drawing/2014/chart" uri="{C3380CC4-5D6E-409C-BE32-E72D297353CC}">
              <c16:uniqueId val="{00000000-61EB-460B-A83F-152EEC4AF683}"/>
            </c:ext>
          </c:extLst>
        </c:ser>
        <c:ser>
          <c:idx val="1"/>
          <c:order val="1"/>
          <c:tx>
            <c:strRef>
              <c:f>'poppi_Population_by_age_17-05-2'!$C$4</c:f>
              <c:strCache>
                <c:ptCount val="1"/>
                <c:pt idx="0">
                  <c:v>2025</c:v>
                </c:pt>
              </c:strCache>
            </c:strRef>
          </c:tx>
          <c:spPr>
            <a:solidFill>
              <a:schemeClr val="accent2"/>
            </a:solidFill>
            <a:ln>
              <a:noFill/>
            </a:ln>
            <a:effectLst/>
          </c:spPr>
          <c:invertIfNegative val="0"/>
          <c:cat>
            <c:strRef>
              <c:f>'poppi_Population_by_age_17-05-2'!$A$5:$A$11</c:f>
              <c:strCache>
                <c:ptCount val="7"/>
                <c:pt idx="0">
                  <c:v>People aged 65-69</c:v>
                </c:pt>
                <c:pt idx="1">
                  <c:v>People aged 70-74</c:v>
                </c:pt>
                <c:pt idx="2">
                  <c:v>People aged 75-79</c:v>
                </c:pt>
                <c:pt idx="3">
                  <c:v>People aged 80-84</c:v>
                </c:pt>
                <c:pt idx="4">
                  <c:v>People aged 85-89</c:v>
                </c:pt>
                <c:pt idx="5">
                  <c:v>People aged 90 and over</c:v>
                </c:pt>
                <c:pt idx="6">
                  <c:v>Total population 65 and over</c:v>
                </c:pt>
              </c:strCache>
            </c:strRef>
          </c:cat>
          <c:val>
            <c:numRef>
              <c:f>'poppi_Population_by_age_17-05-2'!$C$5:$C$11</c:f>
              <c:numCache>
                <c:formatCode>#,##0</c:formatCode>
                <c:ptCount val="7"/>
                <c:pt idx="0">
                  <c:v>7700</c:v>
                </c:pt>
                <c:pt idx="1">
                  <c:v>6600</c:v>
                </c:pt>
                <c:pt idx="2">
                  <c:v>6700</c:v>
                </c:pt>
                <c:pt idx="3">
                  <c:v>4700</c:v>
                </c:pt>
                <c:pt idx="4">
                  <c:v>3100</c:v>
                </c:pt>
                <c:pt idx="5">
                  <c:v>2100</c:v>
                </c:pt>
                <c:pt idx="6">
                  <c:v>30900</c:v>
                </c:pt>
              </c:numCache>
            </c:numRef>
          </c:val>
          <c:extLst>
            <c:ext xmlns:c16="http://schemas.microsoft.com/office/drawing/2014/chart" uri="{C3380CC4-5D6E-409C-BE32-E72D297353CC}">
              <c16:uniqueId val="{00000001-61EB-460B-A83F-152EEC4AF683}"/>
            </c:ext>
          </c:extLst>
        </c:ser>
        <c:ser>
          <c:idx val="2"/>
          <c:order val="2"/>
          <c:tx>
            <c:strRef>
              <c:f>'poppi_Population_by_age_17-05-2'!$D$4</c:f>
              <c:strCache>
                <c:ptCount val="1"/>
                <c:pt idx="0">
                  <c:v>2030</c:v>
                </c:pt>
              </c:strCache>
            </c:strRef>
          </c:tx>
          <c:spPr>
            <a:solidFill>
              <a:schemeClr val="accent3"/>
            </a:solidFill>
            <a:ln>
              <a:noFill/>
            </a:ln>
            <a:effectLst/>
          </c:spPr>
          <c:invertIfNegative val="0"/>
          <c:cat>
            <c:strRef>
              <c:f>'poppi_Population_by_age_17-05-2'!$A$5:$A$11</c:f>
              <c:strCache>
                <c:ptCount val="7"/>
                <c:pt idx="0">
                  <c:v>People aged 65-69</c:v>
                </c:pt>
                <c:pt idx="1">
                  <c:v>People aged 70-74</c:v>
                </c:pt>
                <c:pt idx="2">
                  <c:v>People aged 75-79</c:v>
                </c:pt>
                <c:pt idx="3">
                  <c:v>People aged 80-84</c:v>
                </c:pt>
                <c:pt idx="4">
                  <c:v>People aged 85-89</c:v>
                </c:pt>
                <c:pt idx="5">
                  <c:v>People aged 90 and over</c:v>
                </c:pt>
                <c:pt idx="6">
                  <c:v>Total population 65 and over</c:v>
                </c:pt>
              </c:strCache>
            </c:strRef>
          </c:cat>
          <c:val>
            <c:numRef>
              <c:f>'poppi_Population_by_age_17-05-2'!$D$5:$D$11</c:f>
              <c:numCache>
                <c:formatCode>#,##0</c:formatCode>
                <c:ptCount val="7"/>
                <c:pt idx="0">
                  <c:v>9200</c:v>
                </c:pt>
                <c:pt idx="1">
                  <c:v>7200</c:v>
                </c:pt>
                <c:pt idx="2">
                  <c:v>6000</c:v>
                </c:pt>
                <c:pt idx="3">
                  <c:v>5700</c:v>
                </c:pt>
                <c:pt idx="4">
                  <c:v>3500</c:v>
                </c:pt>
                <c:pt idx="5">
                  <c:v>2500</c:v>
                </c:pt>
                <c:pt idx="6">
                  <c:v>34100</c:v>
                </c:pt>
              </c:numCache>
            </c:numRef>
          </c:val>
          <c:extLst>
            <c:ext xmlns:c16="http://schemas.microsoft.com/office/drawing/2014/chart" uri="{C3380CC4-5D6E-409C-BE32-E72D297353CC}">
              <c16:uniqueId val="{00000002-61EB-460B-A83F-152EEC4AF683}"/>
            </c:ext>
          </c:extLst>
        </c:ser>
        <c:ser>
          <c:idx val="3"/>
          <c:order val="3"/>
          <c:tx>
            <c:strRef>
              <c:f>'poppi_Population_by_age_17-05-2'!$E$4</c:f>
              <c:strCache>
                <c:ptCount val="1"/>
                <c:pt idx="0">
                  <c:v>2035</c:v>
                </c:pt>
              </c:strCache>
            </c:strRef>
          </c:tx>
          <c:spPr>
            <a:solidFill>
              <a:schemeClr val="accent4"/>
            </a:solidFill>
            <a:ln>
              <a:noFill/>
            </a:ln>
            <a:effectLst/>
          </c:spPr>
          <c:invertIfNegative val="0"/>
          <c:cat>
            <c:strRef>
              <c:f>'poppi_Population_by_age_17-05-2'!$A$5:$A$11</c:f>
              <c:strCache>
                <c:ptCount val="7"/>
                <c:pt idx="0">
                  <c:v>People aged 65-69</c:v>
                </c:pt>
                <c:pt idx="1">
                  <c:v>People aged 70-74</c:v>
                </c:pt>
                <c:pt idx="2">
                  <c:v>People aged 75-79</c:v>
                </c:pt>
                <c:pt idx="3">
                  <c:v>People aged 80-84</c:v>
                </c:pt>
                <c:pt idx="4">
                  <c:v>People aged 85-89</c:v>
                </c:pt>
                <c:pt idx="5">
                  <c:v>People aged 90 and over</c:v>
                </c:pt>
                <c:pt idx="6">
                  <c:v>Total population 65 and over</c:v>
                </c:pt>
              </c:strCache>
            </c:strRef>
          </c:cat>
          <c:val>
            <c:numRef>
              <c:f>'poppi_Population_by_age_17-05-2'!$E$5:$E$11</c:f>
              <c:numCache>
                <c:formatCode>#,##0</c:formatCode>
                <c:ptCount val="7"/>
                <c:pt idx="0">
                  <c:v>9500</c:v>
                </c:pt>
                <c:pt idx="1">
                  <c:v>8600</c:v>
                </c:pt>
                <c:pt idx="2">
                  <c:v>6600</c:v>
                </c:pt>
                <c:pt idx="3">
                  <c:v>5200</c:v>
                </c:pt>
                <c:pt idx="4">
                  <c:v>4400</c:v>
                </c:pt>
                <c:pt idx="5">
                  <c:v>3000</c:v>
                </c:pt>
                <c:pt idx="6">
                  <c:v>37300</c:v>
                </c:pt>
              </c:numCache>
            </c:numRef>
          </c:val>
          <c:extLst>
            <c:ext xmlns:c16="http://schemas.microsoft.com/office/drawing/2014/chart" uri="{C3380CC4-5D6E-409C-BE32-E72D297353CC}">
              <c16:uniqueId val="{00000003-61EB-460B-A83F-152EEC4AF683}"/>
            </c:ext>
          </c:extLst>
        </c:ser>
        <c:ser>
          <c:idx val="4"/>
          <c:order val="4"/>
          <c:tx>
            <c:strRef>
              <c:f>'poppi_Population_by_age_17-05-2'!$F$4</c:f>
              <c:strCache>
                <c:ptCount val="1"/>
                <c:pt idx="0">
                  <c:v>2040</c:v>
                </c:pt>
              </c:strCache>
            </c:strRef>
          </c:tx>
          <c:spPr>
            <a:solidFill>
              <a:schemeClr val="accent5"/>
            </a:solidFill>
            <a:ln>
              <a:noFill/>
            </a:ln>
            <a:effectLst/>
          </c:spPr>
          <c:invertIfNegative val="0"/>
          <c:cat>
            <c:strRef>
              <c:f>'poppi_Population_by_age_17-05-2'!$A$5:$A$11</c:f>
              <c:strCache>
                <c:ptCount val="7"/>
                <c:pt idx="0">
                  <c:v>People aged 65-69</c:v>
                </c:pt>
                <c:pt idx="1">
                  <c:v>People aged 70-74</c:v>
                </c:pt>
                <c:pt idx="2">
                  <c:v>People aged 75-79</c:v>
                </c:pt>
                <c:pt idx="3">
                  <c:v>People aged 80-84</c:v>
                </c:pt>
                <c:pt idx="4">
                  <c:v>People aged 85-89</c:v>
                </c:pt>
                <c:pt idx="5">
                  <c:v>People aged 90 and over</c:v>
                </c:pt>
                <c:pt idx="6">
                  <c:v>Total population 65 and over</c:v>
                </c:pt>
              </c:strCache>
            </c:strRef>
          </c:cat>
          <c:val>
            <c:numRef>
              <c:f>'poppi_Population_by_age_17-05-2'!$F$5:$F$11</c:f>
              <c:numCache>
                <c:formatCode>#,##0</c:formatCode>
                <c:ptCount val="7"/>
                <c:pt idx="0">
                  <c:v>9500</c:v>
                </c:pt>
                <c:pt idx="1">
                  <c:v>9000</c:v>
                </c:pt>
                <c:pt idx="2">
                  <c:v>7900</c:v>
                </c:pt>
                <c:pt idx="3">
                  <c:v>5800</c:v>
                </c:pt>
                <c:pt idx="4">
                  <c:v>4100</c:v>
                </c:pt>
                <c:pt idx="5">
                  <c:v>3700</c:v>
                </c:pt>
                <c:pt idx="6">
                  <c:v>40000</c:v>
                </c:pt>
              </c:numCache>
            </c:numRef>
          </c:val>
          <c:extLst>
            <c:ext xmlns:c16="http://schemas.microsoft.com/office/drawing/2014/chart" uri="{C3380CC4-5D6E-409C-BE32-E72D297353CC}">
              <c16:uniqueId val="{00000004-61EB-460B-A83F-152EEC4AF683}"/>
            </c:ext>
          </c:extLst>
        </c:ser>
        <c:dLbls>
          <c:showLegendKey val="0"/>
          <c:showVal val="0"/>
          <c:showCatName val="0"/>
          <c:showSerName val="0"/>
          <c:showPercent val="0"/>
          <c:showBubbleSize val="0"/>
        </c:dLbls>
        <c:gapWidth val="219"/>
        <c:overlap val="-27"/>
        <c:axId val="457375776"/>
        <c:axId val="457378072"/>
      </c:barChart>
      <c:catAx>
        <c:axId val="457375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57378072"/>
        <c:crosses val="autoZero"/>
        <c:auto val="1"/>
        <c:lblAlgn val="ctr"/>
        <c:lblOffset val="100"/>
        <c:noMultiLvlLbl val="0"/>
      </c:catAx>
      <c:valAx>
        <c:axId val="4573780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573757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E4648A-8AB1-4584-BF94-5B5E3B9D2AE1}" type="datetimeFigureOut">
              <a:rPr lang="en-GB" smtClean="0"/>
              <a:t>10/06/2021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BEC057-2C51-4F03-9B0F-B7FD8F609166}" type="slidenum">
              <a:rPr lang="en-GB" smtClean="0"/>
              <a:t>‹#›</a:t>
            </a:fld>
            <a:endParaRPr lang="en-GB"/>
          </a:p>
        </p:txBody>
      </p:sp>
    </p:spTree>
    <p:extLst>
      <p:ext uri="{BB962C8B-B14F-4D97-AF65-F5344CB8AC3E}">
        <p14:creationId xmlns:p14="http://schemas.microsoft.com/office/powerpoint/2010/main" val="1421914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a:cs typeface="Calibri"/>
              </a:rPr>
              <a:t>Add in for framework </a:t>
            </a:r>
            <a:endParaRPr lang="en-GB"/>
          </a:p>
        </p:txBody>
      </p:sp>
      <p:sp>
        <p:nvSpPr>
          <p:cNvPr id="4" name="Slide Number Placeholder 3"/>
          <p:cNvSpPr>
            <a:spLocks noGrp="1"/>
          </p:cNvSpPr>
          <p:nvPr>
            <p:ph type="sldNum" sz="quarter" idx="5"/>
          </p:nvPr>
        </p:nvSpPr>
        <p:spPr/>
        <p:txBody>
          <a:bodyPr/>
          <a:lstStyle/>
          <a:p>
            <a:fld id="{1759EA4E-F2BE-4323-88F6-6C89A3934818}" type="slidenum">
              <a:rPr lang="en-GB" smtClean="0"/>
              <a:t>2</a:t>
            </a:fld>
            <a:endParaRPr lang="en-GB"/>
          </a:p>
        </p:txBody>
      </p:sp>
    </p:spTree>
    <p:extLst>
      <p:ext uri="{BB962C8B-B14F-4D97-AF65-F5344CB8AC3E}">
        <p14:creationId xmlns:p14="http://schemas.microsoft.com/office/powerpoint/2010/main" val="40023157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759EA4E-F2BE-4323-88F6-6C89A3934818}"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45188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000">
                <a:solidFill>
                  <a:schemeClr val="tx1"/>
                </a:solidFill>
                <a:latin typeface="Arial" pitchFamily="34" charset="0"/>
              </a:defRPr>
            </a:lvl1pPr>
            <a:lvl2pPr marL="691472" indent="-265300" eaLnBrk="0" hangingPunct="0">
              <a:spcBef>
                <a:spcPct val="30000"/>
              </a:spcBef>
              <a:defRPr sz="1000">
                <a:solidFill>
                  <a:schemeClr val="tx1"/>
                </a:solidFill>
                <a:latin typeface="Arial" pitchFamily="34" charset="0"/>
              </a:defRPr>
            </a:lvl2pPr>
            <a:lvl3pPr marL="1064021" indent="-211675" eaLnBrk="0" hangingPunct="0">
              <a:spcBef>
                <a:spcPct val="30000"/>
              </a:spcBef>
              <a:defRPr sz="1000">
                <a:solidFill>
                  <a:schemeClr val="tx1"/>
                </a:solidFill>
                <a:latin typeface="Arial" pitchFamily="34" charset="0"/>
              </a:defRPr>
            </a:lvl3pPr>
            <a:lvl4pPr marL="1490194" indent="-211675" eaLnBrk="0" hangingPunct="0">
              <a:spcBef>
                <a:spcPct val="30000"/>
              </a:spcBef>
              <a:defRPr sz="1000">
                <a:solidFill>
                  <a:schemeClr val="tx1"/>
                </a:solidFill>
                <a:latin typeface="Arial" pitchFamily="34" charset="0"/>
              </a:defRPr>
            </a:lvl4pPr>
            <a:lvl5pPr marL="1914956" indent="-211675" eaLnBrk="0" hangingPunct="0">
              <a:spcBef>
                <a:spcPct val="30000"/>
              </a:spcBef>
              <a:defRPr sz="1000">
                <a:solidFill>
                  <a:schemeClr val="tx1"/>
                </a:solidFill>
                <a:latin typeface="Arial" pitchFamily="34" charset="0"/>
              </a:defRPr>
            </a:lvl5pPr>
            <a:lvl6pPr marL="2321372" indent="-211675" eaLnBrk="0" fontAlgn="base" hangingPunct="0">
              <a:spcBef>
                <a:spcPct val="30000"/>
              </a:spcBef>
              <a:spcAft>
                <a:spcPct val="0"/>
              </a:spcAft>
              <a:defRPr sz="1000">
                <a:solidFill>
                  <a:schemeClr val="tx1"/>
                </a:solidFill>
                <a:latin typeface="Arial" pitchFamily="34" charset="0"/>
              </a:defRPr>
            </a:lvl6pPr>
            <a:lvl7pPr marL="2727789" indent="-211675" eaLnBrk="0" fontAlgn="base" hangingPunct="0">
              <a:spcBef>
                <a:spcPct val="30000"/>
              </a:spcBef>
              <a:spcAft>
                <a:spcPct val="0"/>
              </a:spcAft>
              <a:defRPr sz="1000">
                <a:solidFill>
                  <a:schemeClr val="tx1"/>
                </a:solidFill>
                <a:latin typeface="Arial" pitchFamily="34" charset="0"/>
              </a:defRPr>
            </a:lvl7pPr>
            <a:lvl8pPr marL="3134205" indent="-211675" eaLnBrk="0" fontAlgn="base" hangingPunct="0">
              <a:spcBef>
                <a:spcPct val="30000"/>
              </a:spcBef>
              <a:spcAft>
                <a:spcPct val="0"/>
              </a:spcAft>
              <a:defRPr sz="1000">
                <a:solidFill>
                  <a:schemeClr val="tx1"/>
                </a:solidFill>
                <a:latin typeface="Arial" pitchFamily="34" charset="0"/>
              </a:defRPr>
            </a:lvl8pPr>
            <a:lvl9pPr marL="3540621" indent="-211675" eaLnBrk="0" fontAlgn="base" hangingPunct="0">
              <a:spcBef>
                <a:spcPct val="30000"/>
              </a:spcBef>
              <a:spcAft>
                <a:spcPct val="0"/>
              </a:spcAft>
              <a:defRPr sz="1000">
                <a:solidFill>
                  <a:schemeClr val="tx1"/>
                </a:solidFill>
                <a:latin typeface="Arial" pitchFamily="34" charset="0"/>
              </a:defRPr>
            </a:lvl9pPr>
          </a:lstStyle>
          <a:p>
            <a:pPr eaLnBrk="1" hangingPunct="1">
              <a:spcBef>
                <a:spcPct val="0"/>
              </a:spcBef>
            </a:pPr>
            <a:fld id="{81CAFCCE-062F-4FB2-B19E-F13D4B206FB2}" type="slidenum">
              <a:rPr lang="en-GB" altLang="en-US" sz="1200">
                <a:solidFill>
                  <a:prstClr val="black"/>
                </a:solidFill>
              </a:rPr>
              <a:pPr eaLnBrk="1" hangingPunct="1">
                <a:spcBef>
                  <a:spcPct val="0"/>
                </a:spcBef>
              </a:pPr>
              <a:t>4</a:t>
            </a:fld>
            <a:endParaRPr lang="en-GB" altLang="en-US" sz="1200" dirty="0">
              <a:solidFill>
                <a:prstClr val="black"/>
              </a:solidFill>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pPr eaLnBrk="1" hangingPunct="1"/>
            <a:endParaRPr lang="en-GB" altLang="en-US" dirty="0">
              <a:latin typeface="Arial" pitchFamily="34" charset="0"/>
              <a:cs typeface="Arial" pitchFamily="34" charset="0"/>
            </a:endParaRPr>
          </a:p>
        </p:txBody>
      </p:sp>
    </p:spTree>
    <p:extLst>
      <p:ext uri="{BB962C8B-B14F-4D97-AF65-F5344CB8AC3E}">
        <p14:creationId xmlns:p14="http://schemas.microsoft.com/office/powerpoint/2010/main" val="4054854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587C8BD-786F-4253-83DC-AC5E0A614340}" type="slidenum">
              <a:rPr lang="en-GB" smtClean="0"/>
              <a:t>5</a:t>
            </a:fld>
            <a:endParaRPr lang="en-GB"/>
          </a:p>
        </p:txBody>
      </p:sp>
    </p:spTree>
    <p:extLst>
      <p:ext uri="{BB962C8B-B14F-4D97-AF65-F5344CB8AC3E}">
        <p14:creationId xmlns:p14="http://schemas.microsoft.com/office/powerpoint/2010/main" val="4405171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627F21C-19EE-4685-920B-55153F34CF03}" type="datetimeFigureOut">
              <a:rPr lang="en-GB" smtClean="0"/>
              <a:t>10/06/2021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ED9625-BBE4-49F9-B2E5-7E4F325E190A}" type="slidenum">
              <a:rPr lang="en-GB" smtClean="0"/>
              <a:t>‹#›</a:t>
            </a:fld>
            <a:endParaRPr lang="en-GB"/>
          </a:p>
        </p:txBody>
      </p:sp>
    </p:spTree>
    <p:extLst>
      <p:ext uri="{BB962C8B-B14F-4D97-AF65-F5344CB8AC3E}">
        <p14:creationId xmlns:p14="http://schemas.microsoft.com/office/powerpoint/2010/main" val="286435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27F21C-19EE-4685-920B-55153F34CF03}" type="datetimeFigureOut">
              <a:rPr lang="en-GB" smtClean="0"/>
              <a:t>10/06/2021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ED9625-BBE4-49F9-B2E5-7E4F325E190A}" type="slidenum">
              <a:rPr lang="en-GB" smtClean="0"/>
              <a:t>‹#›</a:t>
            </a:fld>
            <a:endParaRPr lang="en-GB"/>
          </a:p>
        </p:txBody>
      </p:sp>
    </p:spTree>
    <p:extLst>
      <p:ext uri="{BB962C8B-B14F-4D97-AF65-F5344CB8AC3E}">
        <p14:creationId xmlns:p14="http://schemas.microsoft.com/office/powerpoint/2010/main" val="2370045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27F21C-19EE-4685-920B-55153F34CF03}" type="datetimeFigureOut">
              <a:rPr lang="en-GB" smtClean="0"/>
              <a:t>10/06/2021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ED9625-BBE4-49F9-B2E5-7E4F325E190A}" type="slidenum">
              <a:rPr lang="en-GB" smtClean="0"/>
              <a:t>‹#›</a:t>
            </a:fld>
            <a:endParaRPr lang="en-GB"/>
          </a:p>
        </p:txBody>
      </p:sp>
    </p:spTree>
    <p:extLst>
      <p:ext uri="{BB962C8B-B14F-4D97-AF65-F5344CB8AC3E}">
        <p14:creationId xmlns:p14="http://schemas.microsoft.com/office/powerpoint/2010/main" val="798760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91200"/>
          </a:xfrm>
          <a:prstGeom prst="rect">
            <a:avLst/>
          </a:prstGeom>
        </p:spPr>
        <p:style>
          <a:lnRef idx="2">
            <a:schemeClr val="accent1">
              <a:shade val="50000"/>
            </a:schemeClr>
          </a:lnRef>
          <a:fillRef idx="1">
            <a:schemeClr val="accent1"/>
          </a:fillRef>
          <a:effectRef idx="0">
            <a:schemeClr val="accent1"/>
          </a:effectRef>
          <a:fontRef idx="none"/>
        </p:style>
        <p:txBody>
          <a:bodyPr anchor="ctr"/>
          <a:lstStyle>
            <a:lvl1pPr>
              <a:defRPr sz="2400">
                <a:solidFill>
                  <a:schemeClr val="bg1"/>
                </a:solidFill>
              </a:defRPr>
            </a:lvl1pPr>
          </a:lstStyle>
          <a:p>
            <a:r>
              <a:rPr lang="en-US"/>
              <a:t>Click to edit Master title style</a:t>
            </a:r>
            <a:endParaRPr lang="en-GB"/>
          </a:p>
        </p:txBody>
      </p:sp>
    </p:spTree>
    <p:extLst>
      <p:ext uri="{BB962C8B-B14F-4D97-AF65-F5344CB8AC3E}">
        <p14:creationId xmlns:p14="http://schemas.microsoft.com/office/powerpoint/2010/main" val="17900454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91200"/>
          </a:xfrm>
          <a:prstGeom prst="rect">
            <a:avLst/>
          </a:prstGeom>
        </p:spPr>
        <p:style>
          <a:lnRef idx="2">
            <a:schemeClr val="accent1">
              <a:shade val="50000"/>
            </a:schemeClr>
          </a:lnRef>
          <a:fillRef idx="1">
            <a:schemeClr val="accent1"/>
          </a:fillRef>
          <a:effectRef idx="0">
            <a:schemeClr val="accent1"/>
          </a:effectRef>
          <a:fontRef idx="none"/>
        </p:style>
        <p:txBody>
          <a:bodyPr anchor="ctr"/>
          <a:lstStyle>
            <a:lvl1pPr>
              <a:defRPr sz="2400">
                <a:solidFill>
                  <a:schemeClr val="bg1"/>
                </a:solidFill>
              </a:defRPr>
            </a:lvl1pPr>
          </a:lstStyle>
          <a:p>
            <a:r>
              <a:rPr lang="en-US"/>
              <a:t>Click to edit Master title style</a:t>
            </a:r>
            <a:endParaRPr lang="en-GB"/>
          </a:p>
        </p:txBody>
      </p:sp>
    </p:spTree>
    <p:extLst>
      <p:ext uri="{BB962C8B-B14F-4D97-AF65-F5344CB8AC3E}">
        <p14:creationId xmlns:p14="http://schemas.microsoft.com/office/powerpoint/2010/main" val="815238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27F21C-19EE-4685-920B-55153F34CF03}" type="datetimeFigureOut">
              <a:rPr lang="en-GB" smtClean="0"/>
              <a:t>10/06/2021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ED9625-BBE4-49F9-B2E5-7E4F325E190A}" type="slidenum">
              <a:rPr lang="en-GB" smtClean="0"/>
              <a:t>‹#›</a:t>
            </a:fld>
            <a:endParaRPr lang="en-GB"/>
          </a:p>
        </p:txBody>
      </p:sp>
    </p:spTree>
    <p:extLst>
      <p:ext uri="{BB962C8B-B14F-4D97-AF65-F5344CB8AC3E}">
        <p14:creationId xmlns:p14="http://schemas.microsoft.com/office/powerpoint/2010/main" val="2715903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27F21C-19EE-4685-920B-55153F34CF03}" type="datetimeFigureOut">
              <a:rPr lang="en-GB" smtClean="0"/>
              <a:t>10/06/2021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ED9625-BBE4-49F9-B2E5-7E4F325E190A}" type="slidenum">
              <a:rPr lang="en-GB" smtClean="0"/>
              <a:t>‹#›</a:t>
            </a:fld>
            <a:endParaRPr lang="en-GB"/>
          </a:p>
        </p:txBody>
      </p:sp>
    </p:spTree>
    <p:extLst>
      <p:ext uri="{BB962C8B-B14F-4D97-AF65-F5344CB8AC3E}">
        <p14:creationId xmlns:p14="http://schemas.microsoft.com/office/powerpoint/2010/main" val="4252219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627F21C-19EE-4685-920B-55153F34CF03}" type="datetimeFigureOut">
              <a:rPr lang="en-GB" smtClean="0"/>
              <a:t>10/06/2021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ED9625-BBE4-49F9-B2E5-7E4F325E190A}" type="slidenum">
              <a:rPr lang="en-GB" smtClean="0"/>
              <a:t>‹#›</a:t>
            </a:fld>
            <a:endParaRPr lang="en-GB"/>
          </a:p>
        </p:txBody>
      </p:sp>
    </p:spTree>
    <p:extLst>
      <p:ext uri="{BB962C8B-B14F-4D97-AF65-F5344CB8AC3E}">
        <p14:creationId xmlns:p14="http://schemas.microsoft.com/office/powerpoint/2010/main" val="3372852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627F21C-19EE-4685-920B-55153F34CF03}" type="datetimeFigureOut">
              <a:rPr lang="en-GB" smtClean="0"/>
              <a:t>10/06/2021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CED9625-BBE4-49F9-B2E5-7E4F325E190A}" type="slidenum">
              <a:rPr lang="en-GB" smtClean="0"/>
              <a:t>‹#›</a:t>
            </a:fld>
            <a:endParaRPr lang="en-GB"/>
          </a:p>
        </p:txBody>
      </p:sp>
    </p:spTree>
    <p:extLst>
      <p:ext uri="{BB962C8B-B14F-4D97-AF65-F5344CB8AC3E}">
        <p14:creationId xmlns:p14="http://schemas.microsoft.com/office/powerpoint/2010/main" val="2756251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627F21C-19EE-4685-920B-55153F34CF03}" type="datetimeFigureOut">
              <a:rPr lang="en-GB" smtClean="0"/>
              <a:t>10/06/2021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CED9625-BBE4-49F9-B2E5-7E4F325E190A}" type="slidenum">
              <a:rPr lang="en-GB" smtClean="0"/>
              <a:t>‹#›</a:t>
            </a:fld>
            <a:endParaRPr lang="en-GB"/>
          </a:p>
        </p:txBody>
      </p:sp>
    </p:spTree>
    <p:extLst>
      <p:ext uri="{BB962C8B-B14F-4D97-AF65-F5344CB8AC3E}">
        <p14:creationId xmlns:p14="http://schemas.microsoft.com/office/powerpoint/2010/main" val="2265524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27F21C-19EE-4685-920B-55153F34CF03}" type="datetimeFigureOut">
              <a:rPr lang="en-GB" smtClean="0"/>
              <a:t>10/06/2021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CED9625-BBE4-49F9-B2E5-7E4F325E190A}" type="slidenum">
              <a:rPr lang="en-GB" smtClean="0"/>
              <a:t>‹#›</a:t>
            </a:fld>
            <a:endParaRPr lang="en-GB"/>
          </a:p>
        </p:txBody>
      </p:sp>
    </p:spTree>
    <p:extLst>
      <p:ext uri="{BB962C8B-B14F-4D97-AF65-F5344CB8AC3E}">
        <p14:creationId xmlns:p14="http://schemas.microsoft.com/office/powerpoint/2010/main" val="2574246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27F21C-19EE-4685-920B-55153F34CF03}" type="datetimeFigureOut">
              <a:rPr lang="en-GB" smtClean="0"/>
              <a:t>10/06/2021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ED9625-BBE4-49F9-B2E5-7E4F325E190A}" type="slidenum">
              <a:rPr lang="en-GB" smtClean="0"/>
              <a:t>‹#›</a:t>
            </a:fld>
            <a:endParaRPr lang="en-GB"/>
          </a:p>
        </p:txBody>
      </p:sp>
    </p:spTree>
    <p:extLst>
      <p:ext uri="{BB962C8B-B14F-4D97-AF65-F5344CB8AC3E}">
        <p14:creationId xmlns:p14="http://schemas.microsoft.com/office/powerpoint/2010/main" val="1550822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27F21C-19EE-4685-920B-55153F34CF03}" type="datetimeFigureOut">
              <a:rPr lang="en-GB" smtClean="0"/>
              <a:t>10/06/2021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ED9625-BBE4-49F9-B2E5-7E4F325E190A}" type="slidenum">
              <a:rPr lang="en-GB" smtClean="0"/>
              <a:t>‹#›</a:t>
            </a:fld>
            <a:endParaRPr lang="en-GB"/>
          </a:p>
        </p:txBody>
      </p:sp>
    </p:spTree>
    <p:extLst>
      <p:ext uri="{BB962C8B-B14F-4D97-AF65-F5344CB8AC3E}">
        <p14:creationId xmlns:p14="http://schemas.microsoft.com/office/powerpoint/2010/main" val="1980764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27F21C-19EE-4685-920B-55153F34CF03}" type="datetimeFigureOut">
              <a:rPr lang="en-GB" smtClean="0"/>
              <a:t>10/06/2021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ED9625-BBE4-49F9-B2E5-7E4F325E190A}" type="slidenum">
              <a:rPr lang="en-GB" smtClean="0"/>
              <a:t>‹#›</a:t>
            </a:fld>
            <a:endParaRPr lang="en-GB"/>
          </a:p>
        </p:txBody>
      </p:sp>
    </p:spTree>
    <p:extLst>
      <p:ext uri="{BB962C8B-B14F-4D97-AF65-F5344CB8AC3E}">
        <p14:creationId xmlns:p14="http://schemas.microsoft.com/office/powerpoint/2010/main" val="1483527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11.jpeg"/><Relationship Id="rId4" Type="http://schemas.openxmlformats.org/officeDocument/2006/relationships/hyperlink" Target="https://www.google.co.uk/url?sa=i&amp;url=https%3A%2F%2Fwww.volkerhighways.co.uk%2Fen%2Fnews%2Fdetail%2Froyal-borough-of-windsor-maidenhead-awards-volkerhighways-with-new-385-million-contract&amp;psig=AOvVaw3nwNz7V5mixytJnnQ7Riwv&amp;ust=1621347143271000&amp;source=images&amp;cd=vfe&amp;ved=0CAIQjRxqFwoTCLDf5dHy0PACFQAAAAAdAAAAABAD"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3E443FD7-A66B-4AA0-872D-B088B9BC5F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820571" y="851517"/>
            <a:ext cx="3928849" cy="2991416"/>
          </a:xfrm>
        </p:spPr>
        <p:txBody>
          <a:bodyPr anchor="b">
            <a:normAutofit/>
          </a:bodyPr>
          <a:lstStyle/>
          <a:p>
            <a:pPr algn="l">
              <a:lnSpc>
                <a:spcPct val="90000"/>
              </a:lnSpc>
            </a:pPr>
            <a:r>
              <a:rPr lang="en-GB" sz="3700" dirty="0">
                <a:latin typeface="Arial" panose="020B0604020202020204" pitchFamily="34" charset="0"/>
                <a:cs typeface="Arial" panose="020B0604020202020204" pitchFamily="34" charset="0"/>
              </a:rPr>
              <a:t>RBWM Domiciliary Care – stakeholder consultation</a:t>
            </a:r>
          </a:p>
        </p:txBody>
      </p:sp>
      <p:sp>
        <p:nvSpPr>
          <p:cNvPr id="3" name="Subtitle 2"/>
          <p:cNvSpPr>
            <a:spLocks noGrp="1"/>
          </p:cNvSpPr>
          <p:nvPr>
            <p:ph type="subTitle" idx="1"/>
          </p:nvPr>
        </p:nvSpPr>
        <p:spPr>
          <a:xfrm>
            <a:off x="820572" y="3842932"/>
            <a:ext cx="3125336" cy="2163551"/>
          </a:xfrm>
        </p:spPr>
        <p:txBody>
          <a:bodyPr anchor="t">
            <a:normAutofit/>
          </a:bodyPr>
          <a:lstStyle/>
          <a:p>
            <a:pPr algn="l"/>
            <a:r>
              <a:rPr lang="en-GB" dirty="0">
                <a:latin typeface="Arial" panose="020B0604020202020204" pitchFamily="34" charset="0"/>
                <a:cs typeface="Arial" panose="020B0604020202020204" pitchFamily="34" charset="0"/>
              </a:rPr>
              <a:t>Discussion points– market engagement</a:t>
            </a:r>
          </a:p>
        </p:txBody>
      </p:sp>
      <p:sp>
        <p:nvSpPr>
          <p:cNvPr id="21" name="Freeform: Shape 20">
            <a:extLst>
              <a:ext uri="{FF2B5EF4-FFF2-40B4-BE49-F238E27FC236}">
                <a16:creationId xmlns:a16="http://schemas.microsoft.com/office/drawing/2014/main" id="{C04BE0EF-3561-49B4-9A29-F283168A9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32777" y="851518"/>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0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3 h 5154967"/>
              <a:gd name="connsiteX37" fmla="*/ 1625714 w 6184806"/>
              <a:gd name="connsiteY37" fmla="*/ 109243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2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0"/>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3"/>
                  <a:pt x="2445216" y="109243"/>
                </a:cubicBezTo>
                <a:cubicBezTo>
                  <a:pt x="1625714" y="109243"/>
                  <a:pt x="1625714" y="109243"/>
                  <a:pt x="1625714" y="109243"/>
                </a:cubicBezTo>
                <a:cubicBezTo>
                  <a:pt x="1572615" y="109243"/>
                  <a:pt x="1524825" y="137459"/>
                  <a:pt x="1498276" y="183309"/>
                </a:cubicBezTo>
                <a:cubicBezTo>
                  <a:pt x="1089410" y="890450"/>
                  <a:pt x="1089410" y="890450"/>
                  <a:pt x="1089410" y="890450"/>
                </a:cubicBezTo>
                <a:cubicBezTo>
                  <a:pt x="1062860" y="934537"/>
                  <a:pt x="1062860" y="990967"/>
                  <a:pt x="1089410" y="1035054"/>
                </a:cubicBezTo>
                <a:cubicBezTo>
                  <a:pt x="1498276" y="1742196"/>
                  <a:pt x="1498276" y="1742196"/>
                  <a:pt x="1498276" y="1742196"/>
                </a:cubicBezTo>
                <a:cubicBezTo>
                  <a:pt x="1511551" y="1765121"/>
                  <a:pt x="1530135" y="1783637"/>
                  <a:pt x="1552039" y="1796422"/>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Magnifying glass">
            <a:extLst>
              <a:ext uri="{FF2B5EF4-FFF2-40B4-BE49-F238E27FC236}">
                <a16:creationId xmlns:a16="http://schemas.microsoft.com/office/drawing/2014/main" id="{4FE9C9ED-D254-4308-8D47-DE44022DADE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5648627" y="2531473"/>
            <a:ext cx="2413000" cy="2413000"/>
          </a:xfrm>
          <a:prstGeom prst="rect">
            <a:avLst/>
          </a:prstGeom>
        </p:spPr>
      </p:pic>
      <p:pic>
        <p:nvPicPr>
          <p:cNvPr id="8" name="Picture 7" descr="Text&#10;&#10;Description automatically generated">
            <a:extLst>
              <a:ext uri="{FF2B5EF4-FFF2-40B4-BE49-F238E27FC236}">
                <a16:creationId xmlns:a16="http://schemas.microsoft.com/office/drawing/2014/main" id="{B007CEE2-B784-4222-B697-98C695B3688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47170" y="375826"/>
            <a:ext cx="1594367" cy="1729888"/>
          </a:xfrm>
          <a:prstGeom prst="rect">
            <a:avLst/>
          </a:prstGeom>
        </p:spPr>
      </p:pic>
    </p:spTree>
    <p:extLst>
      <p:ext uri="{BB962C8B-B14F-4D97-AF65-F5344CB8AC3E}">
        <p14:creationId xmlns:p14="http://schemas.microsoft.com/office/powerpoint/2010/main" val="4226796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a:ln>
            <a:noFill/>
          </a:ln>
        </p:spPr>
        <p:txBody>
          <a:bodyPr/>
          <a:lstStyle/>
          <a:p>
            <a:pPr algn="l"/>
            <a:r>
              <a:rPr lang="en-GB" dirty="0"/>
              <a:t>    </a:t>
            </a:r>
            <a:r>
              <a:rPr lang="en-GB" b="1" dirty="0"/>
              <a:t>Royal Borough of Windsor and Maidenhead </a:t>
            </a:r>
          </a:p>
        </p:txBody>
      </p:sp>
      <p:sp>
        <p:nvSpPr>
          <p:cNvPr id="3" name="Rectangle 2">
            <a:extLst>
              <a:ext uri="{FF2B5EF4-FFF2-40B4-BE49-F238E27FC236}">
                <a16:creationId xmlns:a16="http://schemas.microsoft.com/office/drawing/2014/main" id="{3E8838D9-A742-4818-A3D0-386740A72340}"/>
              </a:ext>
            </a:extLst>
          </p:cNvPr>
          <p:cNvSpPr/>
          <p:nvPr/>
        </p:nvSpPr>
        <p:spPr>
          <a:xfrm>
            <a:off x="139369" y="1409346"/>
            <a:ext cx="8762189" cy="323165"/>
          </a:xfrm>
          <a:prstGeom prst="rect">
            <a:avLst/>
          </a:prstGeom>
        </p:spPr>
        <p:txBody>
          <a:bodyPr wrap="square">
            <a:spAutoFit/>
          </a:bodyPr>
          <a:lstStyle/>
          <a:p>
            <a:pPr>
              <a:spcAft>
                <a:spcPts val="1350"/>
              </a:spcAft>
            </a:pPr>
            <a:r>
              <a:rPr lang="en-GB" sz="1500" b="1">
                <a:ea typeface="Calibri" panose="020F0502020204030204" pitchFamily="34" charset="0"/>
                <a:cs typeface="Arial" panose="020B0604020202020204" pitchFamily="34" charset="0"/>
              </a:rPr>
              <a:t> </a:t>
            </a:r>
          </a:p>
        </p:txBody>
      </p:sp>
      <p:sp>
        <p:nvSpPr>
          <p:cNvPr id="7" name="Rectangle 6">
            <a:extLst>
              <a:ext uri="{FF2B5EF4-FFF2-40B4-BE49-F238E27FC236}">
                <a16:creationId xmlns:a16="http://schemas.microsoft.com/office/drawing/2014/main" id="{0B85DCF9-11AF-4AFA-93B8-E2D80D640DCF}"/>
              </a:ext>
            </a:extLst>
          </p:cNvPr>
          <p:cNvSpPr/>
          <p:nvPr/>
        </p:nvSpPr>
        <p:spPr>
          <a:xfrm>
            <a:off x="2002975" y="938683"/>
            <a:ext cx="4175069" cy="2031325"/>
          </a:xfrm>
          <a:prstGeom prst="rect">
            <a:avLst/>
          </a:prstGeom>
        </p:spPr>
        <p:txBody>
          <a:bodyPr wrap="square">
            <a:spAutoFit/>
          </a:bodyPr>
          <a:lstStyle/>
          <a:p>
            <a:r>
              <a:rPr lang="en-GB" sz="1400" dirty="0"/>
              <a:t>The Royal Borough of Windsor and Maidenhead is one of six </a:t>
            </a:r>
            <a:r>
              <a:rPr lang="en-GB" sz="1400" b="1" dirty="0"/>
              <a:t>unitary</a:t>
            </a:r>
            <a:r>
              <a:rPr lang="en-GB" sz="1400" dirty="0"/>
              <a:t> authority areas within Berkshire. RBWM covers the two towns of Windsor and Maidenhead, as well as Ascot. The Royal Borough of Windsor &amp; Maidenhead is located 15 minutes from Heathrow Airport and less than 30 miles from central London. It has rich historical connections blended with a unique royal patronage.</a:t>
            </a:r>
          </a:p>
          <a:p>
            <a:endParaRPr lang="en-GB" sz="1400" dirty="0"/>
          </a:p>
        </p:txBody>
      </p:sp>
      <p:sp>
        <p:nvSpPr>
          <p:cNvPr id="9" name="TextBox 8">
            <a:extLst>
              <a:ext uri="{FF2B5EF4-FFF2-40B4-BE49-F238E27FC236}">
                <a16:creationId xmlns:a16="http://schemas.microsoft.com/office/drawing/2014/main" id="{4FE05709-4A11-4814-967D-03966E4C4CCD}"/>
              </a:ext>
            </a:extLst>
          </p:cNvPr>
          <p:cNvSpPr txBox="1"/>
          <p:nvPr/>
        </p:nvSpPr>
        <p:spPr>
          <a:xfrm>
            <a:off x="2894585" y="4237678"/>
            <a:ext cx="2880320" cy="1815882"/>
          </a:xfrm>
          <a:prstGeom prst="rect">
            <a:avLst/>
          </a:prstGeom>
          <a:noFill/>
        </p:spPr>
        <p:txBody>
          <a:bodyPr wrap="square" rtlCol="0">
            <a:spAutoFit/>
          </a:bodyPr>
          <a:lstStyle/>
          <a:p>
            <a:r>
              <a:rPr lang="en-GB" sz="1400" b="1" dirty="0"/>
              <a:t>Geographical Context</a:t>
            </a:r>
          </a:p>
          <a:p>
            <a:r>
              <a:rPr lang="en-GB" sz="1400" dirty="0"/>
              <a:t>The Borough covers approximately 79 square miles, located in Berkshire at the heart of the Thames Valley</a:t>
            </a:r>
          </a:p>
          <a:p>
            <a:r>
              <a:rPr lang="en-GB" sz="1400" dirty="0"/>
              <a:t>Situated between Slough and Bracknell, the Borough boundary also adjoins the Counties of Surrey and Buckinghamshire.</a:t>
            </a:r>
          </a:p>
        </p:txBody>
      </p:sp>
      <p:pic>
        <p:nvPicPr>
          <p:cNvPr id="5" name="Picture 4" descr="Text&#10;&#10;Description automatically generated">
            <a:extLst>
              <a:ext uri="{FF2B5EF4-FFF2-40B4-BE49-F238E27FC236}">
                <a16:creationId xmlns:a16="http://schemas.microsoft.com/office/drawing/2014/main" id="{81D4DD2F-ED0E-4827-8A1C-04DC853D312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3528" y="815959"/>
            <a:ext cx="1594367" cy="1729888"/>
          </a:xfrm>
          <a:prstGeom prst="rect">
            <a:avLst/>
          </a:prstGeom>
        </p:spPr>
      </p:pic>
      <p:pic>
        <p:nvPicPr>
          <p:cNvPr id="20" name="Picture 19">
            <a:extLst>
              <a:ext uri="{FF2B5EF4-FFF2-40B4-BE49-F238E27FC236}">
                <a16:creationId xmlns:a16="http://schemas.microsoft.com/office/drawing/2014/main" id="{2B1BD90B-EAF2-47DA-9BB1-327C54A54634}"/>
              </a:ext>
            </a:extLst>
          </p:cNvPr>
          <p:cNvPicPr>
            <a:picLocks noChangeAspect="1"/>
          </p:cNvPicPr>
          <p:nvPr/>
        </p:nvPicPr>
        <p:blipFill>
          <a:blip r:embed="rId4"/>
          <a:stretch>
            <a:fillRect/>
          </a:stretch>
        </p:blipFill>
        <p:spPr>
          <a:xfrm>
            <a:off x="6375369" y="959887"/>
            <a:ext cx="2611269" cy="1342586"/>
          </a:xfrm>
          <a:prstGeom prst="rect">
            <a:avLst/>
          </a:prstGeom>
        </p:spPr>
      </p:pic>
      <p:pic>
        <p:nvPicPr>
          <p:cNvPr id="22" name="Picture 21" descr="A picture containing grass, tree, outdoor, green&#10;&#10;Description automatically generated">
            <a:extLst>
              <a:ext uri="{FF2B5EF4-FFF2-40B4-BE49-F238E27FC236}">
                <a16:creationId xmlns:a16="http://schemas.microsoft.com/office/drawing/2014/main" id="{FB0C45B4-C447-4D22-BF85-D88DEA01D53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4132" y="4428344"/>
            <a:ext cx="2348456" cy="1450517"/>
          </a:xfrm>
          <a:prstGeom prst="rect">
            <a:avLst/>
          </a:prstGeom>
        </p:spPr>
      </p:pic>
      <p:pic>
        <p:nvPicPr>
          <p:cNvPr id="12" name="Picture 11">
            <a:extLst>
              <a:ext uri="{FF2B5EF4-FFF2-40B4-BE49-F238E27FC236}">
                <a16:creationId xmlns:a16="http://schemas.microsoft.com/office/drawing/2014/main" id="{3EE946A0-3EF8-4BAA-964F-2F6E6AC28C61}"/>
              </a:ext>
            </a:extLst>
          </p:cNvPr>
          <p:cNvPicPr>
            <a:picLocks noChangeAspect="1"/>
          </p:cNvPicPr>
          <p:nvPr/>
        </p:nvPicPr>
        <p:blipFill rotWithShape="1">
          <a:blip r:embed="rId6"/>
          <a:srcRect l="5138"/>
          <a:stretch/>
        </p:blipFill>
        <p:spPr>
          <a:xfrm>
            <a:off x="5724128" y="3212975"/>
            <a:ext cx="3182499" cy="2893367"/>
          </a:xfrm>
          <a:prstGeom prst="rect">
            <a:avLst/>
          </a:prstGeom>
        </p:spPr>
      </p:pic>
      <p:sp>
        <p:nvSpPr>
          <p:cNvPr id="4" name="TextBox 3">
            <a:extLst>
              <a:ext uri="{FF2B5EF4-FFF2-40B4-BE49-F238E27FC236}">
                <a16:creationId xmlns:a16="http://schemas.microsoft.com/office/drawing/2014/main" id="{5CE9D457-5265-4922-8E80-E78D76736B2C}"/>
              </a:ext>
            </a:extLst>
          </p:cNvPr>
          <p:cNvSpPr txBox="1"/>
          <p:nvPr/>
        </p:nvSpPr>
        <p:spPr>
          <a:xfrm>
            <a:off x="158282" y="2679573"/>
            <a:ext cx="5472607" cy="1600438"/>
          </a:xfrm>
          <a:prstGeom prst="rect">
            <a:avLst/>
          </a:prstGeom>
          <a:noFill/>
        </p:spPr>
        <p:txBody>
          <a:bodyPr wrap="square" rtlCol="0">
            <a:spAutoFit/>
          </a:bodyPr>
          <a:lstStyle/>
          <a:p>
            <a:r>
              <a:rPr lang="en-GB" sz="1400" dirty="0"/>
              <a:t>With its international reputation and permanent presence in the top ten list of ‘must visit’ places in the world, the Royal Borough of Windsor &amp; Maidenhead blends rich cultural heritage with successful modern business development. Home to the iconic Windsor Castle, Ascot Racecourse and Legoland Windsor, the Borough is home to many top UK and International businesses and is a natural choice for meetings, conferences and events.</a:t>
            </a:r>
          </a:p>
        </p:txBody>
      </p:sp>
    </p:spTree>
    <p:extLst>
      <p:ext uri="{BB962C8B-B14F-4D97-AF65-F5344CB8AC3E}">
        <p14:creationId xmlns:p14="http://schemas.microsoft.com/office/powerpoint/2010/main" val="527558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18" y="161766"/>
            <a:ext cx="9144000" cy="364787"/>
          </a:xfrm>
          <a:solidFill>
            <a:srgbClr val="7030A0"/>
          </a:solidFill>
          <a:ln>
            <a:noFill/>
          </a:ln>
        </p:spPr>
        <p:txBody>
          <a:bodyPr anchor="ctr">
            <a:normAutofit fontScale="90000"/>
          </a:bodyPr>
          <a:lstStyle/>
          <a:p>
            <a:pPr algn="l"/>
            <a:r>
              <a:rPr lang="en-GB" sz="2100" dirty="0"/>
              <a:t>     Needs and Provision  within the Royal Borough</a:t>
            </a:r>
          </a:p>
        </p:txBody>
      </p:sp>
      <p:sp>
        <p:nvSpPr>
          <p:cNvPr id="4" name="Rectangle 3">
            <a:extLst>
              <a:ext uri="{FF2B5EF4-FFF2-40B4-BE49-F238E27FC236}">
                <a16:creationId xmlns:a16="http://schemas.microsoft.com/office/drawing/2014/main" id="{7356338E-7F3B-4CAF-AB24-98A03A00FC06}"/>
              </a:ext>
            </a:extLst>
          </p:cNvPr>
          <p:cNvSpPr/>
          <p:nvPr/>
        </p:nvSpPr>
        <p:spPr>
          <a:xfrm>
            <a:off x="4481111" y="3290500"/>
            <a:ext cx="227948" cy="300082"/>
          </a:xfrm>
          <a:prstGeom prst="rect">
            <a:avLst/>
          </a:prstGeom>
        </p:spPr>
        <p:txBody>
          <a:bodyPr wrap="none">
            <a:spAutoFit/>
          </a:bodyPr>
          <a:lstStyle/>
          <a:p>
            <a:pPr defTabSz="685766">
              <a:defRPr/>
            </a:pPr>
            <a:r>
              <a:rPr lang="en-GB" sz="1350">
                <a:solidFill>
                  <a:srgbClr val="000000"/>
                </a:solidFill>
                <a:latin typeface="Times New Roman" panose="02020603050405020304" pitchFamily="18" charset="0"/>
              </a:rPr>
              <a:t> </a:t>
            </a:r>
            <a:endParaRPr lang="en-GB" sz="1350">
              <a:solidFill>
                <a:srgbClr val="000000"/>
              </a:solidFill>
              <a:latin typeface="Calibri"/>
            </a:endParaRPr>
          </a:p>
        </p:txBody>
      </p:sp>
      <p:sp>
        <p:nvSpPr>
          <p:cNvPr id="14" name="Rectangle 13">
            <a:extLst>
              <a:ext uri="{FF2B5EF4-FFF2-40B4-BE49-F238E27FC236}">
                <a16:creationId xmlns:a16="http://schemas.microsoft.com/office/drawing/2014/main" id="{055E65F1-3710-44D1-B4D1-77DF46F4EF79}"/>
              </a:ext>
            </a:extLst>
          </p:cNvPr>
          <p:cNvSpPr/>
          <p:nvPr/>
        </p:nvSpPr>
        <p:spPr>
          <a:xfrm>
            <a:off x="103749" y="5377962"/>
            <a:ext cx="8952916" cy="1015663"/>
          </a:xfrm>
          <a:prstGeom prst="rect">
            <a:avLst/>
          </a:prstGeom>
        </p:spPr>
        <p:txBody>
          <a:bodyPr wrap="square" numCol="2">
            <a:spAutoFit/>
          </a:bodyPr>
          <a:lstStyle/>
          <a:p>
            <a:pPr marL="171442" indent="-171442" defTabSz="685766" fontAlgn="base">
              <a:buFont typeface="+mj-lt"/>
              <a:buAutoNum type="alphaLcParenR"/>
              <a:defRPr/>
            </a:pPr>
            <a:r>
              <a:rPr lang="en-GB" sz="1200" dirty="0">
                <a:solidFill>
                  <a:srgbClr val="000000"/>
                </a:solidFill>
                <a:latin typeface="Calibri" panose="020F0502020204030204" pitchFamily="34" charset="0"/>
              </a:rPr>
              <a:t>Ensuring we create conditions that enable people and communities to have the </a:t>
            </a:r>
            <a:r>
              <a:rPr lang="en-GB" sz="1200" b="1" dirty="0">
                <a:solidFill>
                  <a:srgbClr val="000000"/>
                </a:solidFill>
                <a:latin typeface="Calibri" panose="020F0502020204030204" pitchFamily="34" charset="0"/>
              </a:rPr>
              <a:t>opportunities</a:t>
            </a:r>
            <a:r>
              <a:rPr lang="en-GB" sz="1200" dirty="0">
                <a:solidFill>
                  <a:srgbClr val="000000"/>
                </a:solidFill>
                <a:latin typeface="Calibri" panose="020F0502020204030204" pitchFamily="34" charset="0"/>
              </a:rPr>
              <a:t> to help themselves. ​</a:t>
            </a:r>
            <a:endParaRPr lang="en-GB" sz="1200" dirty="0">
              <a:solidFill>
                <a:srgbClr val="000000"/>
              </a:solidFill>
              <a:latin typeface="Arial" panose="020B0604020202020204" pitchFamily="34" charset="0"/>
            </a:endParaRPr>
          </a:p>
          <a:p>
            <a:pPr marL="171442" indent="-171442" defTabSz="685766" fontAlgn="base">
              <a:buFont typeface="+mj-lt"/>
              <a:buAutoNum type="alphaLcParenR"/>
              <a:defRPr/>
            </a:pPr>
            <a:r>
              <a:rPr lang="en-GB" sz="1200" dirty="0">
                <a:solidFill>
                  <a:srgbClr val="000000"/>
                </a:solidFill>
                <a:latin typeface="Calibri" panose="020F0502020204030204" pitchFamily="34" charset="0"/>
              </a:rPr>
              <a:t>Increasing </a:t>
            </a:r>
            <a:r>
              <a:rPr lang="en-GB" sz="1200" b="1" dirty="0">
                <a:solidFill>
                  <a:srgbClr val="000000"/>
                </a:solidFill>
                <a:latin typeface="Calibri" panose="020F0502020204030204" pitchFamily="34" charset="0"/>
              </a:rPr>
              <a:t>capacity</a:t>
            </a:r>
            <a:r>
              <a:rPr lang="en-GB" sz="1200" dirty="0">
                <a:solidFill>
                  <a:srgbClr val="000000"/>
                </a:solidFill>
                <a:latin typeface="Calibri" panose="020F0502020204030204" pitchFamily="34" charset="0"/>
              </a:rPr>
              <a:t> by refreshing our current contracting arrangements with Domiciliary care providers. ​</a:t>
            </a:r>
            <a:endParaRPr lang="en-GB" sz="1200" dirty="0">
              <a:solidFill>
                <a:srgbClr val="000000"/>
              </a:solidFill>
              <a:latin typeface="Arial" panose="020B0604020202020204" pitchFamily="34" charset="0"/>
            </a:endParaRPr>
          </a:p>
          <a:p>
            <a:pPr marL="171442" indent="-171442" defTabSz="685766" fontAlgn="base">
              <a:buFont typeface="+mj-lt"/>
              <a:buAutoNum type="alphaLcParenR"/>
              <a:defRPr/>
            </a:pPr>
            <a:r>
              <a:rPr lang="en-GB" sz="1200" dirty="0">
                <a:solidFill>
                  <a:srgbClr val="000000"/>
                </a:solidFill>
                <a:latin typeface="Calibri" panose="020F0502020204030204" pitchFamily="34" charset="0"/>
              </a:rPr>
              <a:t>Enabling </a:t>
            </a:r>
            <a:r>
              <a:rPr lang="en-GB" sz="1200" b="1" dirty="0">
                <a:solidFill>
                  <a:srgbClr val="000000"/>
                </a:solidFill>
                <a:latin typeface="Calibri" panose="020F0502020204030204" pitchFamily="34" charset="0"/>
              </a:rPr>
              <a:t>choice</a:t>
            </a:r>
            <a:r>
              <a:rPr lang="en-GB" sz="1200" dirty="0">
                <a:solidFill>
                  <a:srgbClr val="000000"/>
                </a:solidFill>
                <a:latin typeface="Calibri" panose="020F0502020204030204" pitchFamily="34" charset="0"/>
              </a:rPr>
              <a:t>, supporting with Direct Payments so that residents can access and control the services they need. </a:t>
            </a:r>
          </a:p>
          <a:p>
            <a:pPr marL="171442" indent="-171442" defTabSz="685766" fontAlgn="base">
              <a:buFont typeface="+mj-lt"/>
              <a:buAutoNum type="alphaLcParenR"/>
              <a:defRPr/>
            </a:pPr>
            <a:r>
              <a:rPr lang="en-GB" sz="1200" dirty="0">
                <a:solidFill>
                  <a:srgbClr val="000000"/>
                </a:solidFill>
                <a:latin typeface="Calibri" panose="020F0502020204030204" pitchFamily="34" charset="0"/>
              </a:rPr>
              <a:t>Forging strong provider </a:t>
            </a:r>
            <a:r>
              <a:rPr lang="en-GB" sz="1200" b="1" dirty="0">
                <a:solidFill>
                  <a:srgbClr val="000000"/>
                </a:solidFill>
                <a:latin typeface="Calibri" panose="020F0502020204030204" pitchFamily="34" charset="0"/>
              </a:rPr>
              <a:t>partnerships</a:t>
            </a:r>
            <a:r>
              <a:rPr lang="en-GB" sz="1200" dirty="0">
                <a:solidFill>
                  <a:srgbClr val="000000"/>
                </a:solidFill>
                <a:latin typeface="Calibri" panose="020F0502020204030204" pitchFamily="34" charset="0"/>
              </a:rPr>
              <a:t> to ensure quality, sustainability and fit between needs &amp; resources​ and to encourage partnership working.</a:t>
            </a:r>
            <a:endParaRPr lang="en-GB" sz="1200" dirty="0">
              <a:solidFill>
                <a:srgbClr val="000000"/>
              </a:solidFill>
              <a:latin typeface="Arial" panose="020B0604020202020204" pitchFamily="34" charset="0"/>
            </a:endParaRPr>
          </a:p>
        </p:txBody>
      </p:sp>
      <p:sp>
        <p:nvSpPr>
          <p:cNvPr id="11" name="Rectangle 10">
            <a:extLst>
              <a:ext uri="{FF2B5EF4-FFF2-40B4-BE49-F238E27FC236}">
                <a16:creationId xmlns:a16="http://schemas.microsoft.com/office/drawing/2014/main" id="{B3E61BE4-0083-4850-8472-17785897026F}"/>
              </a:ext>
            </a:extLst>
          </p:cNvPr>
          <p:cNvSpPr/>
          <p:nvPr/>
        </p:nvSpPr>
        <p:spPr>
          <a:xfrm>
            <a:off x="103749" y="761554"/>
            <a:ext cx="8754724" cy="1815882"/>
          </a:xfrm>
          <a:prstGeom prst="rect">
            <a:avLst/>
          </a:prstGeom>
        </p:spPr>
        <p:txBody>
          <a:bodyPr wrap="square">
            <a:spAutoFit/>
          </a:bodyPr>
          <a:lstStyle/>
          <a:p>
            <a:r>
              <a:rPr lang="en-GB" sz="1400" dirty="0"/>
              <a:t>The ‘Office for National Statistics’ (ONS)  produces estimates of the number of people living in the area based on factors such as </a:t>
            </a:r>
            <a:r>
              <a:rPr lang="en-GB" sz="1400" b="1" dirty="0"/>
              <a:t>births, deaths, </a:t>
            </a:r>
            <a:r>
              <a:rPr lang="en-GB" sz="1400" dirty="0"/>
              <a:t>and </a:t>
            </a:r>
            <a:r>
              <a:rPr lang="en-GB" sz="1400" b="1" dirty="0"/>
              <a:t>migration</a:t>
            </a:r>
            <a:r>
              <a:rPr lang="en-GB" sz="1400" dirty="0"/>
              <a:t>.  According to the ONS the borough's population at 2019 was around </a:t>
            </a:r>
            <a:r>
              <a:rPr lang="en-GB" sz="1400" b="1" dirty="0"/>
              <a:t>151k.</a:t>
            </a:r>
            <a:r>
              <a:rPr lang="en-GB" sz="1400" dirty="0"/>
              <a:t> England’s population continues to age disproportionately with the proportion of people aged </a:t>
            </a:r>
            <a:r>
              <a:rPr lang="en-GB" sz="1400" b="1" dirty="0"/>
              <a:t>65+</a:t>
            </a:r>
            <a:r>
              <a:rPr lang="en-GB" sz="1400" dirty="0"/>
              <a:t> now accounting for </a:t>
            </a:r>
            <a:r>
              <a:rPr lang="en-GB" sz="1400" b="1" dirty="0"/>
              <a:t>20%</a:t>
            </a:r>
            <a:r>
              <a:rPr lang="en-GB" sz="1400" dirty="0"/>
              <a:t> of the population.  This is broadly mirrored in the Royal Borough, where just under </a:t>
            </a:r>
            <a:r>
              <a:rPr lang="en-GB" sz="1400" b="1" dirty="0"/>
              <a:t>19%</a:t>
            </a:r>
            <a:r>
              <a:rPr lang="en-GB" sz="1400" dirty="0"/>
              <a:t> of the population are in the 65+ cohort.</a:t>
            </a:r>
          </a:p>
          <a:p>
            <a:endParaRPr lang="en-GB" sz="1400" dirty="0"/>
          </a:p>
          <a:p>
            <a:r>
              <a:rPr lang="en-GB" sz="1400" dirty="0"/>
              <a:t>Trend data for the Royal Borough suggests that the 65+ cohort will continue to increase over the next 10 years, as shown below.</a:t>
            </a:r>
          </a:p>
        </p:txBody>
      </p:sp>
      <p:sp>
        <p:nvSpPr>
          <p:cNvPr id="3" name="TextBox 2">
            <a:extLst>
              <a:ext uri="{FF2B5EF4-FFF2-40B4-BE49-F238E27FC236}">
                <a16:creationId xmlns:a16="http://schemas.microsoft.com/office/drawing/2014/main" id="{A67C06C0-03BA-4265-9E6B-4D556F8DF2AD}"/>
              </a:ext>
            </a:extLst>
          </p:cNvPr>
          <p:cNvSpPr txBox="1"/>
          <p:nvPr/>
        </p:nvSpPr>
        <p:spPr>
          <a:xfrm>
            <a:off x="1" y="4893748"/>
            <a:ext cx="9143999" cy="300082"/>
          </a:xfrm>
          <a:prstGeom prst="rect">
            <a:avLst/>
          </a:prstGeom>
          <a:noFill/>
        </p:spPr>
        <p:txBody>
          <a:bodyPr wrap="square" rtlCol="0">
            <a:spAutoFit/>
          </a:bodyPr>
          <a:lstStyle/>
          <a:p>
            <a:r>
              <a:rPr lang="en-GB" sz="1350" dirty="0"/>
              <a:t>We need to continue to plan and prepare for this expected increase in the older population and will do this through:​</a:t>
            </a:r>
          </a:p>
        </p:txBody>
      </p:sp>
      <p:graphicFrame>
        <p:nvGraphicFramePr>
          <p:cNvPr id="9" name="Chart 8">
            <a:extLst>
              <a:ext uri="{FF2B5EF4-FFF2-40B4-BE49-F238E27FC236}">
                <a16:creationId xmlns:a16="http://schemas.microsoft.com/office/drawing/2014/main" id="{C83C61A5-E36E-413C-B791-8BE8202E59B9}"/>
              </a:ext>
            </a:extLst>
          </p:cNvPr>
          <p:cNvGraphicFramePr>
            <a:graphicFrameLocks/>
          </p:cNvGraphicFramePr>
          <p:nvPr>
            <p:extLst>
              <p:ext uri="{D42A27DB-BD31-4B8C-83A1-F6EECF244321}">
                <p14:modId xmlns:p14="http://schemas.microsoft.com/office/powerpoint/2010/main" val="1432221953"/>
              </p:ext>
            </p:extLst>
          </p:nvPr>
        </p:nvGraphicFramePr>
        <p:xfrm>
          <a:off x="137059" y="2311347"/>
          <a:ext cx="4572000" cy="2743200"/>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a:extLst>
              <a:ext uri="{FF2B5EF4-FFF2-40B4-BE49-F238E27FC236}">
                <a16:creationId xmlns:a16="http://schemas.microsoft.com/office/drawing/2014/main" id="{3D72E783-6AF2-4D61-AD44-E37C71C88C71}"/>
              </a:ext>
            </a:extLst>
          </p:cNvPr>
          <p:cNvPicPr>
            <a:picLocks noChangeAspect="1"/>
          </p:cNvPicPr>
          <p:nvPr/>
        </p:nvPicPr>
        <p:blipFill>
          <a:blip r:embed="rId4"/>
          <a:stretch>
            <a:fillRect/>
          </a:stretch>
        </p:blipFill>
        <p:spPr>
          <a:xfrm>
            <a:off x="4709059" y="2842865"/>
            <a:ext cx="4250655" cy="1449813"/>
          </a:xfrm>
          <a:prstGeom prst="rect">
            <a:avLst/>
          </a:prstGeom>
        </p:spPr>
      </p:pic>
    </p:spTree>
    <p:extLst>
      <p:ext uri="{BB962C8B-B14F-4D97-AF65-F5344CB8AC3E}">
        <p14:creationId xmlns:p14="http://schemas.microsoft.com/office/powerpoint/2010/main" val="3617146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ChangeArrowheads="1"/>
          </p:cNvSpPr>
          <p:nvPr/>
        </p:nvSpPr>
        <p:spPr bwMode="auto">
          <a:xfrm>
            <a:off x="0" y="0"/>
            <a:ext cx="9144000" cy="1268413"/>
          </a:xfrm>
          <a:prstGeom prst="rect">
            <a:avLst/>
          </a:prstGeom>
          <a:solidFill>
            <a:srgbClr val="7030A0"/>
          </a:solidFill>
          <a:ln w="9525">
            <a:solidFill>
              <a:srgbClr val="EE3424"/>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1" name="Text Box 5"/>
          <p:cNvSpPr txBox="1">
            <a:spLocks noChangeArrowheads="1"/>
          </p:cNvSpPr>
          <p:nvPr/>
        </p:nvSpPr>
        <p:spPr bwMode="auto">
          <a:xfrm>
            <a:off x="0" y="0"/>
            <a:ext cx="9144000" cy="1077218"/>
          </a:xfrm>
          <a:prstGeom prst="rect">
            <a:avLst/>
          </a:prstGeom>
          <a:solidFill>
            <a:srgbClr val="7030A0"/>
          </a:solidFill>
          <a:ln>
            <a:noFill/>
          </a:ln>
          <a:effec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50000"/>
              </a:spcBef>
              <a:spcAft>
                <a:spcPct val="0"/>
              </a:spcAft>
              <a:buFontTx/>
              <a:buNone/>
            </a:pPr>
            <a:r>
              <a:rPr lang="en-GB" altLang="en-US" dirty="0">
                <a:solidFill>
                  <a:srgbClr val="FFFFFF"/>
                </a:solidFill>
                <a:latin typeface="Segoe UI" pitchFamily="34" charset="0"/>
              </a:rPr>
              <a:t>The Royal Borough of Windsor &amp; Maidenhead Local Profile </a:t>
            </a:r>
          </a:p>
        </p:txBody>
      </p:sp>
      <p:sp>
        <p:nvSpPr>
          <p:cNvPr id="6" name="Text Box 2"/>
          <p:cNvSpPr txBox="1">
            <a:spLocks noChangeArrowheads="1"/>
          </p:cNvSpPr>
          <p:nvPr/>
        </p:nvSpPr>
        <p:spPr bwMode="auto">
          <a:xfrm>
            <a:off x="64041" y="1855577"/>
            <a:ext cx="2914944" cy="1453565"/>
          </a:xfrm>
          <a:prstGeom prst="rect">
            <a:avLst/>
          </a:prstGeom>
          <a:solidFill>
            <a:srgbClr val="000000"/>
          </a:solidFill>
          <a:ln w="38100" algn="ctr">
            <a:solidFill>
              <a:srgbClr val="F3F3F3"/>
            </a:solidFill>
            <a:miter lim="800000"/>
            <a:headEnd/>
            <a:tailEnd/>
          </a:ln>
          <a:effectLst>
            <a:outerShdw dist="28398" dir="3806097" algn="ctr" rotWithShape="0">
              <a:srgbClr val="808080">
                <a:alpha val="50000"/>
              </a:srgbClr>
            </a:outerShdw>
          </a:effectLst>
        </p:spPr>
        <p:txBody>
          <a:bodyPr vert="horz" wrap="square" lIns="36576" tIns="36576" rIns="36576" bIns="36576"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FFFFFF"/>
                </a:solidFill>
                <a:effectLst/>
                <a:latin typeface="Calibri" panose="020F0502020204030204" pitchFamily="34" charset="0"/>
              </a:rPr>
              <a:t>The population:</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rgbClr val="FFFFFF"/>
                </a:solidFill>
                <a:effectLst/>
                <a:latin typeface="Calibri" panose="020F0502020204030204" pitchFamily="34" charset="0"/>
              </a:rPr>
              <a:t>77.5% white British</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rgbClr val="FFFFFF"/>
                </a:solidFill>
                <a:effectLst/>
                <a:latin typeface="Calibri" panose="020F0502020204030204" pitchFamily="34" charset="0"/>
              </a:rPr>
              <a:t>13.8% Black and Ethnic Minority (BME)</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rgbClr val="FFFFFF"/>
                </a:solidFill>
                <a:effectLst/>
                <a:latin typeface="Calibri" panose="020F0502020204030204" pitchFamily="34" charset="0"/>
              </a:rPr>
              <a:t>8.6% white non-British</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pic>
        <p:nvPicPr>
          <p:cNvPr id="7" name="Picture 3" descr="blockpag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69615" y="2918411"/>
            <a:ext cx="19050" cy="9525"/>
          </a:xfrm>
          <a:prstGeom prst="rect">
            <a:avLst/>
          </a:prstGeom>
          <a:noFill/>
          <a:ln>
            <a:noFill/>
          </a:ln>
          <a:effectLst/>
          <a:extLst>
            <a:ext uri="{909E8E84-426E-40DD-AFC4-6F175D3DCCD1}">
              <a14:hiddenFill xmlns:a14="http://schemas.microsoft.com/office/drawing/2010/main">
                <a:solidFill>
                  <a:srgbClr val="B13F9A"/>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8" name="Picture 4" descr="blockpag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69615" y="2918411"/>
            <a:ext cx="19050" cy="9525"/>
          </a:xfrm>
          <a:prstGeom prst="rect">
            <a:avLst/>
          </a:prstGeom>
          <a:noFill/>
          <a:ln>
            <a:noFill/>
          </a:ln>
          <a:effectLst/>
          <a:extLst>
            <a:ext uri="{909E8E84-426E-40DD-AFC4-6F175D3DCCD1}">
              <a14:hiddenFill xmlns:a14="http://schemas.microsoft.com/office/drawing/2010/main">
                <a:solidFill>
                  <a:srgbClr val="B13F9A"/>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9" name="Text Box 5"/>
          <p:cNvSpPr txBox="1">
            <a:spLocks noChangeArrowheads="1"/>
          </p:cNvSpPr>
          <p:nvPr/>
        </p:nvSpPr>
        <p:spPr bwMode="auto">
          <a:xfrm>
            <a:off x="6086265" y="1855577"/>
            <a:ext cx="2971091" cy="1453565"/>
          </a:xfrm>
          <a:prstGeom prst="rect">
            <a:avLst/>
          </a:prstGeom>
          <a:solidFill>
            <a:srgbClr val="AC66BB"/>
          </a:solidFill>
          <a:ln w="38100" algn="ctr">
            <a:solidFill>
              <a:srgbClr val="F3F3F3"/>
            </a:solidFill>
            <a:miter lim="800000"/>
            <a:headEnd/>
            <a:tailEnd/>
          </a:ln>
          <a:effectLst>
            <a:outerShdw dist="28398" dir="3806097" algn="ctr" rotWithShape="0">
              <a:srgbClr val="56335E">
                <a:alpha val="50000"/>
              </a:srgbClr>
            </a:outerShdw>
          </a:effectLst>
        </p:spPr>
        <p:txBody>
          <a:bodyPr vert="horz" wrap="square" lIns="36576" tIns="36576" rIns="36576" bIns="36576"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D59739"/>
                </a:solidFill>
                <a:effectLst/>
                <a:latin typeface="Calibri" panose="020F0502020204030204" pitchFamily="34" charset="0"/>
              </a:rPr>
              <a:t>Language</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rgbClr val="D59739"/>
                </a:solidFill>
                <a:effectLst/>
                <a:latin typeface="Calibri" panose="020F0502020204030204" pitchFamily="34" charset="0"/>
              </a:rPr>
              <a:t>4.4% of households had no adults speaking English as their main language</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pic>
        <p:nvPicPr>
          <p:cNvPr id="10" name="Picture 6" descr="blockpag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69615" y="2918411"/>
            <a:ext cx="19050" cy="9525"/>
          </a:xfrm>
          <a:prstGeom prst="rect">
            <a:avLst/>
          </a:prstGeom>
          <a:noFill/>
          <a:ln>
            <a:noFill/>
          </a:ln>
          <a:effectLst/>
          <a:extLst>
            <a:ext uri="{909E8E84-426E-40DD-AFC4-6F175D3DCCD1}">
              <a14:hiddenFill xmlns:a14="http://schemas.microsoft.com/office/drawing/2010/main">
                <a:solidFill>
                  <a:srgbClr val="B13F9A"/>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1" name="Picture 7" descr="blockpag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69615" y="2918411"/>
            <a:ext cx="19050" cy="9525"/>
          </a:xfrm>
          <a:prstGeom prst="rect">
            <a:avLst/>
          </a:prstGeom>
          <a:noFill/>
          <a:ln>
            <a:noFill/>
          </a:ln>
          <a:effectLst/>
          <a:extLst>
            <a:ext uri="{909E8E84-426E-40DD-AFC4-6F175D3DCCD1}">
              <a14:hiddenFill xmlns:a14="http://schemas.microsoft.com/office/drawing/2010/main">
                <a:solidFill>
                  <a:srgbClr val="B13F9A"/>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2" name="Picture 8" descr="blockpag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69615" y="2918411"/>
            <a:ext cx="19050" cy="9525"/>
          </a:xfrm>
          <a:prstGeom prst="rect">
            <a:avLst/>
          </a:prstGeom>
          <a:noFill/>
          <a:ln>
            <a:noFill/>
          </a:ln>
          <a:effectLst/>
          <a:extLst>
            <a:ext uri="{909E8E84-426E-40DD-AFC4-6F175D3DCCD1}">
              <a14:hiddenFill xmlns:a14="http://schemas.microsoft.com/office/drawing/2010/main">
                <a:solidFill>
                  <a:srgbClr val="B13F9A"/>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3" name="Text Box 9"/>
          <p:cNvSpPr txBox="1">
            <a:spLocks noChangeArrowheads="1"/>
          </p:cNvSpPr>
          <p:nvPr/>
        </p:nvSpPr>
        <p:spPr bwMode="auto">
          <a:xfrm>
            <a:off x="3075153" y="1855578"/>
            <a:ext cx="2914944" cy="1453565"/>
          </a:xfrm>
          <a:prstGeom prst="rect">
            <a:avLst/>
          </a:prstGeom>
          <a:solidFill>
            <a:srgbClr val="B83D68"/>
          </a:solidFill>
          <a:ln w="38100" algn="ctr">
            <a:solidFill>
              <a:srgbClr val="F3F3F3"/>
            </a:solidFill>
            <a:miter lim="800000"/>
            <a:headEnd/>
            <a:tailEnd/>
          </a:ln>
          <a:effectLst>
            <a:outerShdw dist="28398" dir="3806097" algn="ctr" rotWithShape="0">
              <a:srgbClr val="5C1E34">
                <a:alpha val="50000"/>
              </a:srgbClr>
            </a:outerShdw>
          </a:effectLst>
        </p:spPr>
        <p:txBody>
          <a:bodyPr vert="horz" wrap="square" lIns="36576" tIns="36576" rIns="36576" bIns="36576"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000000"/>
                </a:solidFill>
                <a:effectLst/>
                <a:latin typeface="Calibri" panose="020F0502020204030204" pitchFamily="34" charset="0"/>
              </a:rPr>
              <a:t>Household composition</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rgbClr val="000000"/>
                </a:solidFill>
                <a:effectLst/>
                <a:latin typeface="Calibri" panose="020F0502020204030204" pitchFamily="34" charset="0"/>
              </a:rPr>
              <a:t>16.5% of people were living alone</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rgbClr val="000000"/>
                </a:solidFill>
                <a:effectLst/>
                <a:latin typeface="Calibri" panose="020F0502020204030204" pitchFamily="34" charset="0"/>
              </a:rPr>
              <a:t>11.9% of people over 65 were living alone</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
        <p:nvSpPr>
          <p:cNvPr id="14" name="Text Box 10"/>
          <p:cNvSpPr txBox="1">
            <a:spLocks noChangeArrowheads="1"/>
          </p:cNvSpPr>
          <p:nvPr/>
        </p:nvSpPr>
        <p:spPr bwMode="auto">
          <a:xfrm>
            <a:off x="4716016" y="3464699"/>
            <a:ext cx="3954713" cy="2102100"/>
          </a:xfrm>
          <a:prstGeom prst="rect">
            <a:avLst/>
          </a:prstGeom>
          <a:solidFill>
            <a:srgbClr val="F4E7ED"/>
          </a:solidFill>
          <a:ln w="38100" algn="ctr">
            <a:solidFill>
              <a:srgbClr val="F3F3F3"/>
            </a:solidFill>
            <a:miter lim="800000"/>
            <a:headEnd/>
            <a:tailEnd/>
          </a:ln>
          <a:effectLst>
            <a:outerShdw dist="28398" dir="3806097" algn="ctr" rotWithShape="0">
              <a:srgbClr val="7A7477">
                <a:alpha val="50000"/>
              </a:srgbClr>
            </a:outerShdw>
          </a:effectLst>
        </p:spPr>
        <p:txBody>
          <a:bodyPr vert="horz" wrap="square" lIns="36576" tIns="36576" rIns="36576" bIns="36576"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000000"/>
                </a:solidFill>
                <a:effectLst/>
                <a:latin typeface="Calibri" panose="020F0502020204030204" pitchFamily="34" charset="0"/>
              </a:rPr>
              <a:t>Health</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rgbClr val="000000"/>
                </a:solidFill>
                <a:effectLst/>
                <a:latin typeface="Calibri" panose="020F0502020204030204" pitchFamily="34" charset="0"/>
              </a:rPr>
              <a:t>7952 (5.5%) of people reported that their daily activities are </a:t>
            </a:r>
            <a:r>
              <a:rPr kumimoji="0" lang="en-GB" altLang="en-US" sz="1600" b="1" i="0" u="none" strike="noStrike" cap="none" normalizeH="0" baseline="0" dirty="0">
                <a:ln>
                  <a:noFill/>
                </a:ln>
                <a:solidFill>
                  <a:srgbClr val="000000"/>
                </a:solidFill>
                <a:effectLst/>
                <a:latin typeface="Calibri" panose="020F0502020204030204" pitchFamily="34" charset="0"/>
              </a:rPr>
              <a:t>limited a lot </a:t>
            </a:r>
            <a:r>
              <a:rPr kumimoji="0" lang="en-GB" altLang="en-US" sz="1600" b="0" i="0" u="none" strike="noStrike" cap="none" normalizeH="0" baseline="0" dirty="0">
                <a:ln>
                  <a:noFill/>
                </a:ln>
                <a:solidFill>
                  <a:srgbClr val="000000"/>
                </a:solidFill>
                <a:effectLst/>
                <a:latin typeface="Calibri" panose="020F0502020204030204" pitchFamily="34" charset="0"/>
              </a:rPr>
              <a:t>by their health</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rgbClr val="000000"/>
                </a:solidFill>
                <a:effectLst/>
                <a:latin typeface="Calibri" panose="020F0502020204030204" pitchFamily="34" charset="0"/>
              </a:rPr>
              <a:t>3872 (2.7%) of people reported they were in </a:t>
            </a:r>
            <a:r>
              <a:rPr kumimoji="0" lang="en-GB" altLang="en-US" sz="1600" b="1" i="0" u="none" strike="noStrike" cap="none" normalizeH="0" baseline="0" dirty="0">
                <a:ln>
                  <a:noFill/>
                </a:ln>
                <a:solidFill>
                  <a:srgbClr val="000000"/>
                </a:solidFill>
                <a:effectLst/>
                <a:latin typeface="Calibri" panose="020F0502020204030204" pitchFamily="34" charset="0"/>
              </a:rPr>
              <a:t>bad health</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rgbClr val="000000"/>
                </a:solidFill>
                <a:effectLst/>
                <a:latin typeface="Calibri" panose="020F0502020204030204" pitchFamily="34" charset="0"/>
              </a:rPr>
              <a:t>1081 (0.7%) of people reported they were in </a:t>
            </a:r>
            <a:r>
              <a:rPr kumimoji="0" lang="en-GB" altLang="en-US" sz="1600" b="1" i="0" u="none" strike="noStrike" cap="none" normalizeH="0" baseline="0" dirty="0">
                <a:ln>
                  <a:noFill/>
                </a:ln>
                <a:solidFill>
                  <a:srgbClr val="000000"/>
                </a:solidFill>
                <a:effectLst/>
                <a:latin typeface="Calibri" panose="020F0502020204030204" pitchFamily="34" charset="0"/>
              </a:rPr>
              <a:t>very bad health</a:t>
            </a:r>
            <a:endParaRPr kumimoji="0" lang="en-US" altLang="en-US" sz="2400" b="1" i="0" u="none" strike="noStrike" cap="none" normalizeH="0" baseline="0" dirty="0">
              <a:ln>
                <a:noFill/>
              </a:ln>
              <a:solidFill>
                <a:schemeClr val="tx1"/>
              </a:solidFill>
              <a:effectLst/>
              <a:latin typeface="Arial" panose="020B0604020202020204" pitchFamily="34" charset="0"/>
            </a:endParaRPr>
          </a:p>
        </p:txBody>
      </p:sp>
      <p:sp>
        <p:nvSpPr>
          <p:cNvPr id="15" name="Text Box 11"/>
          <p:cNvSpPr txBox="1">
            <a:spLocks noChangeArrowheads="1"/>
          </p:cNvSpPr>
          <p:nvPr/>
        </p:nvSpPr>
        <p:spPr bwMode="auto">
          <a:xfrm>
            <a:off x="395536" y="3471196"/>
            <a:ext cx="4034590" cy="2102100"/>
          </a:xfrm>
          <a:prstGeom prst="rect">
            <a:avLst/>
          </a:prstGeom>
          <a:solidFill>
            <a:srgbClr val="B13F9A"/>
          </a:solidFill>
          <a:ln w="38100" algn="ctr">
            <a:solidFill>
              <a:srgbClr val="F3F3F3"/>
            </a:solidFill>
            <a:miter lim="800000"/>
            <a:headEnd/>
            <a:tailEnd/>
          </a:ln>
          <a:effectLst>
            <a:outerShdw dist="28398" dir="3806097" algn="ctr" rotWithShape="0">
              <a:srgbClr val="591F4D">
                <a:alpha val="50000"/>
              </a:srgbClr>
            </a:outerShdw>
          </a:effectLst>
        </p:spPr>
        <p:txBody>
          <a:bodyPr vert="horz" wrap="square" lIns="36576" tIns="36576" rIns="36576" bIns="36576"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D59739"/>
                </a:solidFill>
                <a:effectLst/>
                <a:latin typeface="Calibri" panose="020F0502020204030204" pitchFamily="34" charset="0"/>
              </a:rPr>
              <a:t>Employment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rgbClr val="D59739"/>
                </a:solidFill>
                <a:effectLst/>
                <a:latin typeface="Calibri" panose="020F0502020204030204" pitchFamily="34" charset="0"/>
              </a:rPr>
              <a:t>59,064 (56.6%) of people were </a:t>
            </a:r>
            <a:r>
              <a:rPr kumimoji="0" lang="en-GB" altLang="en-US" sz="1600" b="1" i="0" u="none" strike="noStrike" cap="none" normalizeH="0" baseline="0" dirty="0">
                <a:ln>
                  <a:noFill/>
                </a:ln>
                <a:solidFill>
                  <a:srgbClr val="D59739"/>
                </a:solidFill>
                <a:effectLst/>
                <a:latin typeface="Calibri" panose="020F0502020204030204" pitchFamily="34" charset="0"/>
              </a:rPr>
              <a:t>employed</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rgbClr val="D59739"/>
                </a:solidFill>
                <a:effectLst/>
                <a:latin typeface="Calibri" panose="020F0502020204030204" pitchFamily="34" charset="0"/>
              </a:rPr>
              <a:t>1243 (1.2%) were </a:t>
            </a:r>
            <a:r>
              <a:rPr kumimoji="0" lang="en-GB" altLang="en-US" sz="1600" b="1" i="0" u="none" strike="noStrike" cap="none" normalizeH="0" baseline="0" dirty="0">
                <a:ln>
                  <a:noFill/>
                </a:ln>
                <a:solidFill>
                  <a:srgbClr val="D59739"/>
                </a:solidFill>
                <a:effectLst/>
                <a:latin typeface="Calibri" panose="020F0502020204030204" pitchFamily="34" charset="0"/>
              </a:rPr>
              <a:t>long term unemployed</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rgbClr val="D59739"/>
                </a:solidFill>
                <a:effectLst/>
                <a:latin typeface="Calibri" panose="020F0502020204030204" pitchFamily="34" charset="0"/>
              </a:rPr>
              <a:t>1834 (1.8% of people were </a:t>
            </a:r>
            <a:r>
              <a:rPr kumimoji="0" lang="en-GB" altLang="en-US" sz="1600" b="1" i="0" u="none" strike="noStrike" cap="none" normalizeH="0" baseline="0" dirty="0">
                <a:ln>
                  <a:noFill/>
                </a:ln>
                <a:solidFill>
                  <a:srgbClr val="D59739"/>
                </a:solidFill>
                <a:effectLst/>
                <a:latin typeface="Calibri" panose="020F0502020204030204" pitchFamily="34" charset="0"/>
              </a:rPr>
              <a:t>not in work </a:t>
            </a:r>
            <a:r>
              <a:rPr kumimoji="0" lang="en-GB" altLang="en-US" sz="1600" b="0" i="0" u="none" strike="noStrike" cap="none" normalizeH="0" baseline="0" dirty="0">
                <a:ln>
                  <a:noFill/>
                </a:ln>
                <a:solidFill>
                  <a:srgbClr val="D59739"/>
                </a:solidFill>
                <a:effectLst/>
                <a:latin typeface="Calibri" panose="020F0502020204030204" pitchFamily="34" charset="0"/>
              </a:rPr>
              <a:t>because they were sick or disabled</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
        <p:nvSpPr>
          <p:cNvPr id="2" name="TextBox 1"/>
          <p:cNvSpPr txBox="1"/>
          <p:nvPr/>
        </p:nvSpPr>
        <p:spPr>
          <a:xfrm>
            <a:off x="2756969" y="1337301"/>
            <a:ext cx="3551312" cy="369332"/>
          </a:xfrm>
          <a:prstGeom prst="rect">
            <a:avLst/>
          </a:prstGeom>
          <a:noFill/>
        </p:spPr>
        <p:txBody>
          <a:bodyPr wrap="square" rtlCol="0">
            <a:spAutoFit/>
          </a:bodyPr>
          <a:lstStyle/>
          <a:p>
            <a:pPr algn="ctr"/>
            <a:r>
              <a:rPr lang="en-GB" b="1" dirty="0"/>
              <a:t>Demographics – Census 2011</a:t>
            </a:r>
            <a:endParaRPr lang="en-GB" dirty="0"/>
          </a:p>
        </p:txBody>
      </p:sp>
      <p:pic>
        <p:nvPicPr>
          <p:cNvPr id="18" name="Picture 17"/>
          <p:cNvPicPr>
            <a:picLocks noChangeAspect="1"/>
          </p:cNvPicPr>
          <p:nvPr/>
        </p:nvPicPr>
        <p:blipFill>
          <a:blip r:embed="rId4"/>
          <a:stretch>
            <a:fillRect/>
          </a:stretch>
        </p:blipFill>
        <p:spPr>
          <a:xfrm>
            <a:off x="7956376" y="5655172"/>
            <a:ext cx="936103" cy="1015092"/>
          </a:xfrm>
          <a:prstGeom prst="rect">
            <a:avLst/>
          </a:prstGeom>
        </p:spPr>
      </p:pic>
    </p:spTree>
    <p:extLst>
      <p:ext uri="{BB962C8B-B14F-4D97-AF65-F5344CB8AC3E}">
        <p14:creationId xmlns:p14="http://schemas.microsoft.com/office/powerpoint/2010/main" val="4111462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AC05AEE-5C7F-4137-B165-FD33E4B8A5F4}"/>
              </a:ext>
            </a:extLst>
          </p:cNvPr>
          <p:cNvSpPr/>
          <p:nvPr/>
        </p:nvSpPr>
        <p:spPr>
          <a:xfrm>
            <a:off x="2804744" y="3275758"/>
            <a:ext cx="5806700" cy="3437327"/>
          </a:xfrm>
          <a:prstGeom prst="rect">
            <a:avLst/>
          </a:prstGeom>
          <a:ln w="28575">
            <a:solidFill>
              <a:schemeClr val="accent6">
                <a:lumMod val="60000"/>
                <a:lumOff val="40000"/>
              </a:schemeClr>
            </a:solidFill>
          </a:ln>
        </p:spPr>
        <p:txBody>
          <a:bodyPr vert="horz" lIns="68580" tIns="34290" rIns="68580" bIns="34290" rtlCol="0" anchor="t">
            <a:noAutofit/>
          </a:bodyPr>
          <a:lstStyle/>
          <a:p>
            <a:pPr defTabSz="685766">
              <a:lnSpc>
                <a:spcPct val="90000"/>
              </a:lnSpc>
              <a:spcBef>
                <a:spcPts val="563"/>
              </a:spcBef>
            </a:pPr>
            <a:endParaRPr lang="en-GB" sz="1400" dirty="0"/>
          </a:p>
        </p:txBody>
      </p:sp>
      <p:sp>
        <p:nvSpPr>
          <p:cNvPr id="22" name="Title 1">
            <a:extLst>
              <a:ext uri="{FF2B5EF4-FFF2-40B4-BE49-F238E27FC236}">
                <a16:creationId xmlns:a16="http://schemas.microsoft.com/office/drawing/2014/main" id="{4417D5EE-4995-45DC-963F-0ECC72AB6E72}"/>
              </a:ext>
            </a:extLst>
          </p:cNvPr>
          <p:cNvSpPr txBox="1">
            <a:spLocks/>
          </p:cNvSpPr>
          <p:nvPr/>
        </p:nvSpPr>
        <p:spPr>
          <a:xfrm>
            <a:off x="43858" y="144914"/>
            <a:ext cx="9144000" cy="518400"/>
          </a:xfrm>
          <a:prstGeom prst="rect">
            <a:avLst/>
          </a:prstGeom>
          <a:solidFill>
            <a:srgbClr val="7030A0"/>
          </a:solidFill>
          <a:ln w="12700" cap="flat" cmpd="sng" algn="ctr">
            <a:noFill/>
            <a:prstDash val="solid"/>
            <a:miter lim="800000"/>
          </a:ln>
          <a:effectLst/>
        </p:spPr>
        <p:txBody>
          <a:bodyPr lIns="68580" tIns="34290" rIns="68580" bIns="34290" anchor="ctr"/>
          <a:lstStyle>
            <a:lvl1pPr algn="ctr" defTabSz="914400" rtl="0" eaLnBrk="1" latinLnBrk="0" hangingPunct="1">
              <a:spcBef>
                <a:spcPct val="0"/>
              </a:spcBef>
              <a:buNone/>
              <a:defRPr sz="3200" kern="1200">
                <a:solidFill>
                  <a:schemeClr val="bg1"/>
                </a:solidFill>
                <a:latin typeface="+mj-lt"/>
                <a:ea typeface="+mj-ea"/>
                <a:cs typeface="+mj-cs"/>
              </a:defRPr>
            </a:lvl1pPr>
            <a:lvl2pPr>
              <a:defRPr/>
            </a:lvl2pPr>
            <a:lvl3pPr>
              <a:defRPr/>
            </a:lvl3pPr>
            <a:lvl4pPr>
              <a:defRPr/>
            </a:lvl4pPr>
            <a:lvl5pPr>
              <a:defRPr/>
            </a:lvl5pPr>
            <a:lvl6pPr>
              <a:defRPr/>
            </a:lvl6pPr>
            <a:lvl7pPr>
              <a:defRPr/>
            </a:lvl7pPr>
            <a:lvl8pPr>
              <a:defRPr/>
            </a:lvl8pPr>
            <a:lvl9pPr>
              <a:defRPr/>
            </a:lvl9pPr>
          </a:lstStyle>
          <a:p>
            <a:pPr algn="l">
              <a:defRPr/>
            </a:pPr>
            <a:r>
              <a:rPr lang="en-GB" sz="2400" dirty="0">
                <a:solidFill>
                  <a:srgbClr val="FFFFFF"/>
                </a:solidFill>
                <a:latin typeface="Calibri"/>
              </a:rPr>
              <a:t>   Current Market Provision </a:t>
            </a:r>
            <a:endParaRPr lang="en-GB" sz="2100" dirty="0"/>
          </a:p>
        </p:txBody>
      </p:sp>
      <p:sp>
        <p:nvSpPr>
          <p:cNvPr id="27" name="Rectangle 26">
            <a:extLst>
              <a:ext uri="{FF2B5EF4-FFF2-40B4-BE49-F238E27FC236}">
                <a16:creationId xmlns:a16="http://schemas.microsoft.com/office/drawing/2014/main" id="{B91E8B3A-CE94-46D4-86F5-4A6C24119D64}"/>
              </a:ext>
            </a:extLst>
          </p:cNvPr>
          <p:cNvSpPr/>
          <p:nvPr/>
        </p:nvSpPr>
        <p:spPr>
          <a:xfrm>
            <a:off x="2804744" y="883672"/>
            <a:ext cx="5806700" cy="2194447"/>
          </a:xfrm>
          <a:prstGeom prst="rect">
            <a:avLst/>
          </a:prstGeom>
          <a:ln w="28575">
            <a:solidFill>
              <a:schemeClr val="accent6">
                <a:lumMod val="60000"/>
                <a:lumOff val="40000"/>
              </a:schemeClr>
            </a:solidFill>
          </a:ln>
        </p:spPr>
        <p:txBody>
          <a:bodyPr wrap="square">
            <a:spAutoFit/>
          </a:bodyPr>
          <a:lstStyle/>
          <a:p>
            <a:pPr defTabSz="685766">
              <a:lnSpc>
                <a:spcPct val="90000"/>
              </a:lnSpc>
              <a:spcBef>
                <a:spcPts val="563"/>
              </a:spcBef>
            </a:pPr>
            <a:r>
              <a:rPr lang="en-US" sz="1400" b="1" dirty="0"/>
              <a:t>£4 Million p.a.</a:t>
            </a:r>
            <a:r>
              <a:rPr lang="en-US" sz="1400" dirty="0"/>
              <a:t> is spent on brokered domiciliary care.</a:t>
            </a:r>
            <a:endParaRPr lang="en-US" sz="1400" dirty="0">
              <a:solidFill>
                <a:srgbClr val="FF0000"/>
              </a:solidFill>
            </a:endParaRPr>
          </a:p>
          <a:p>
            <a:pPr defTabSz="685766">
              <a:lnSpc>
                <a:spcPct val="90000"/>
              </a:lnSpc>
              <a:spcBef>
                <a:spcPts val="563"/>
              </a:spcBef>
            </a:pPr>
            <a:r>
              <a:rPr lang="en-US" sz="1400" dirty="0">
                <a:solidFill>
                  <a:prstClr val="black"/>
                </a:solidFill>
              </a:rPr>
              <a:t>This accounts for around </a:t>
            </a:r>
            <a:r>
              <a:rPr lang="en-US" sz="1400" b="1" dirty="0">
                <a:solidFill>
                  <a:prstClr val="black"/>
                </a:solidFill>
              </a:rPr>
              <a:t>4,000 hours </a:t>
            </a:r>
            <a:r>
              <a:rPr lang="en-US" sz="1400" dirty="0">
                <a:solidFill>
                  <a:prstClr val="black"/>
                </a:solidFill>
              </a:rPr>
              <a:t>per week, supporting around 350 older people.</a:t>
            </a:r>
          </a:p>
          <a:p>
            <a:pPr defTabSz="685766">
              <a:lnSpc>
                <a:spcPct val="90000"/>
              </a:lnSpc>
              <a:spcBef>
                <a:spcPts val="563"/>
              </a:spcBef>
            </a:pPr>
            <a:r>
              <a:rPr lang="en-US" sz="1400" dirty="0" err="1">
                <a:solidFill>
                  <a:prstClr val="black"/>
                </a:solidFill>
              </a:rPr>
              <a:t>Approx</a:t>
            </a:r>
            <a:r>
              <a:rPr lang="en-US" sz="1400" dirty="0">
                <a:solidFill>
                  <a:prstClr val="black"/>
                </a:solidFill>
              </a:rPr>
              <a:t> 93% of the care is delivered through 5 providers, with whom the Council hold existing contracts which expire in August 2022.  The remainder is commissioned on spot contracts.</a:t>
            </a:r>
          </a:p>
          <a:p>
            <a:pPr defTabSz="685766">
              <a:lnSpc>
                <a:spcPct val="90000"/>
              </a:lnSpc>
              <a:spcBef>
                <a:spcPts val="563"/>
              </a:spcBef>
            </a:pPr>
            <a:r>
              <a:rPr lang="en-US" sz="1400" dirty="0">
                <a:solidFill>
                  <a:prstClr val="black"/>
                </a:solidFill>
              </a:rPr>
              <a:t>4 of the 5 providers are CQC rated as “Good”.</a:t>
            </a:r>
          </a:p>
          <a:p>
            <a:pPr defTabSz="685766">
              <a:lnSpc>
                <a:spcPct val="90000"/>
              </a:lnSpc>
              <a:spcBef>
                <a:spcPts val="563"/>
              </a:spcBef>
            </a:pPr>
            <a:r>
              <a:rPr lang="en-US" sz="1400" dirty="0">
                <a:solidFill>
                  <a:prstClr val="black"/>
                </a:solidFill>
              </a:rPr>
              <a:t>The average care package equates to around 10.5 hours per week.</a:t>
            </a:r>
          </a:p>
          <a:p>
            <a:pPr defTabSz="685766">
              <a:lnSpc>
                <a:spcPct val="90000"/>
              </a:lnSpc>
              <a:spcBef>
                <a:spcPts val="563"/>
              </a:spcBef>
            </a:pPr>
            <a:endParaRPr lang="en-US" sz="1200" dirty="0">
              <a:solidFill>
                <a:prstClr val="black"/>
              </a:solidFill>
            </a:endParaRPr>
          </a:p>
        </p:txBody>
      </p:sp>
      <p:pic>
        <p:nvPicPr>
          <p:cNvPr id="34" name="Picture 33" descr="Text&#10;&#10;Description automatically generated">
            <a:extLst>
              <a:ext uri="{FF2B5EF4-FFF2-40B4-BE49-F238E27FC236}">
                <a16:creationId xmlns:a16="http://schemas.microsoft.com/office/drawing/2014/main" id="{D99698F9-44F7-4812-85A0-A0774830953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007" y="836712"/>
            <a:ext cx="1256123" cy="1362893"/>
          </a:xfrm>
          <a:prstGeom prst="rect">
            <a:avLst/>
          </a:prstGeom>
        </p:spPr>
      </p:pic>
      <p:pic>
        <p:nvPicPr>
          <p:cNvPr id="1026" name="Picture 2" descr="Royal Borough of Windsor &amp; Maidenhead awards VolkerHighways with new £38.5  million contract - VolkerHighways">
            <a:hlinkClick r:id="rId4"/>
            <a:extLst>
              <a:ext uri="{FF2B5EF4-FFF2-40B4-BE49-F238E27FC236}">
                <a16:creationId xmlns:a16="http://schemas.microsoft.com/office/drawing/2014/main" id="{15E60E0F-871B-437B-9FD7-DA700FFCAA8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007" y="4502188"/>
            <a:ext cx="2490662" cy="165618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BC7735F7-8B39-4957-AB27-F47CD6F5FAEB}"/>
              </a:ext>
            </a:extLst>
          </p:cNvPr>
          <p:cNvSpPr/>
          <p:nvPr/>
        </p:nvSpPr>
        <p:spPr>
          <a:xfrm>
            <a:off x="3059832" y="3429000"/>
            <a:ext cx="4572000" cy="2523768"/>
          </a:xfrm>
          <a:prstGeom prst="rect">
            <a:avLst/>
          </a:prstGeom>
        </p:spPr>
        <p:txBody>
          <a:bodyPr>
            <a:spAutoFit/>
          </a:bodyPr>
          <a:lstStyle/>
          <a:p>
            <a:pPr marL="285750" lvl="0" indent="-285750">
              <a:buFont typeface="Arial" panose="020B0604020202020204" pitchFamily="34" charset="0"/>
              <a:buChar char="•"/>
            </a:pPr>
            <a:r>
              <a:rPr lang="en-GB" sz="1400" dirty="0">
                <a:solidFill>
                  <a:prstClr val="black"/>
                </a:solidFill>
              </a:rPr>
              <a:t>Providers can respond to new care packages quickly.</a:t>
            </a:r>
          </a:p>
          <a:p>
            <a:pPr marL="285750" lvl="0" indent="-285750">
              <a:buFont typeface="Arial" panose="020B0604020202020204" pitchFamily="34" charset="0"/>
              <a:buChar char="•"/>
            </a:pPr>
            <a:r>
              <a:rPr lang="en-GB" sz="1400" dirty="0">
                <a:solidFill>
                  <a:prstClr val="black"/>
                </a:solidFill>
              </a:rPr>
              <a:t>No capacity issues.</a:t>
            </a:r>
          </a:p>
          <a:p>
            <a:pPr marL="285750" lvl="0" indent="-285750">
              <a:buFont typeface="Arial" panose="020B0604020202020204" pitchFamily="34" charset="0"/>
              <a:buChar char="•"/>
            </a:pPr>
            <a:r>
              <a:rPr lang="en-GB" sz="1400">
                <a:solidFill>
                  <a:prstClr val="black"/>
                </a:solidFill>
              </a:rPr>
              <a:t>Only </a:t>
            </a:r>
            <a:r>
              <a:rPr lang="en-GB" sz="1400" dirty="0">
                <a:solidFill>
                  <a:prstClr val="black"/>
                </a:solidFill>
              </a:rPr>
              <a:t>a small cohort of providers deliver up to 90% of the care</a:t>
            </a:r>
          </a:p>
          <a:p>
            <a:pPr marL="285750" lvl="0" indent="-285750">
              <a:buFont typeface="Arial" panose="020B0604020202020204" pitchFamily="34" charset="0"/>
              <a:buChar char="•"/>
            </a:pPr>
            <a:r>
              <a:rPr lang="en-GB" sz="1400" dirty="0">
                <a:solidFill>
                  <a:prstClr val="black"/>
                </a:solidFill>
              </a:rPr>
              <a:t>“First past the post” – whoever responds first wins the care package.</a:t>
            </a:r>
          </a:p>
          <a:p>
            <a:pPr marL="285750" lvl="0" indent="-285750">
              <a:buFont typeface="Arial" panose="020B0604020202020204" pitchFamily="34" charset="0"/>
              <a:buChar char="•"/>
            </a:pPr>
            <a:r>
              <a:rPr lang="en-GB" sz="1400" dirty="0">
                <a:solidFill>
                  <a:prstClr val="black"/>
                </a:solidFill>
              </a:rPr>
              <a:t>Agencies are paid on commissioned hours not delivered hours.</a:t>
            </a:r>
          </a:p>
          <a:p>
            <a:pPr marL="285750" lvl="0" indent="-285750">
              <a:buFont typeface="Arial" panose="020B0604020202020204" pitchFamily="34" charset="0"/>
              <a:buChar char="•"/>
            </a:pPr>
            <a:r>
              <a:rPr lang="en-GB" sz="1400" dirty="0">
                <a:solidFill>
                  <a:prstClr val="black"/>
                </a:solidFill>
              </a:rPr>
              <a:t>There is no electronic call monitoring currently.  The system is reliant on trust – there is a reputational risk to the Council</a:t>
            </a:r>
            <a:r>
              <a:rPr lang="en-GB" dirty="0">
                <a:solidFill>
                  <a:prstClr val="black"/>
                </a:solidFill>
              </a:rPr>
              <a:t>.</a:t>
            </a:r>
          </a:p>
        </p:txBody>
      </p:sp>
    </p:spTree>
    <p:extLst>
      <p:ext uri="{BB962C8B-B14F-4D97-AF65-F5344CB8AC3E}">
        <p14:creationId xmlns:p14="http://schemas.microsoft.com/office/powerpoint/2010/main" val="849457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3E6C0-6E90-435B-AEBE-E5996384AC7E}"/>
              </a:ext>
            </a:extLst>
          </p:cNvPr>
          <p:cNvSpPr>
            <a:spLocks noGrp="1"/>
          </p:cNvSpPr>
          <p:nvPr>
            <p:ph type="title"/>
          </p:nvPr>
        </p:nvSpPr>
        <p:spPr>
          <a:solidFill>
            <a:srgbClr val="7030A0"/>
          </a:solidFill>
        </p:spPr>
        <p:txBody>
          <a:bodyPr>
            <a:normAutofit fontScale="90000"/>
          </a:bodyPr>
          <a:lstStyle/>
          <a:p>
            <a:pPr algn="l"/>
            <a:br>
              <a:rPr lang="en-GB" sz="2200" dirty="0"/>
            </a:br>
            <a:br>
              <a:rPr lang="en-GB" sz="2200" dirty="0"/>
            </a:br>
            <a:r>
              <a:rPr lang="en-GB" sz="2200" b="1" dirty="0">
                <a:solidFill>
                  <a:schemeClr val="bg1"/>
                </a:solidFill>
              </a:rPr>
              <a:t>Our vision for the new service</a:t>
            </a:r>
            <a:br>
              <a:rPr lang="en-GB" sz="2200" dirty="0">
                <a:solidFill>
                  <a:schemeClr val="bg1"/>
                </a:solidFill>
              </a:rPr>
            </a:br>
            <a:br>
              <a:rPr lang="en-GB" sz="2000" dirty="0">
                <a:solidFill>
                  <a:schemeClr val="bg1"/>
                </a:solidFill>
              </a:rPr>
            </a:br>
            <a:endParaRPr lang="en-GB" dirty="0"/>
          </a:p>
        </p:txBody>
      </p:sp>
      <p:sp>
        <p:nvSpPr>
          <p:cNvPr id="5" name="Rectangle: Rounded Corners 4">
            <a:extLst>
              <a:ext uri="{FF2B5EF4-FFF2-40B4-BE49-F238E27FC236}">
                <a16:creationId xmlns:a16="http://schemas.microsoft.com/office/drawing/2014/main" id="{5F7544CF-CC1A-4D6B-90A0-707BEF40F9B8}"/>
              </a:ext>
            </a:extLst>
          </p:cNvPr>
          <p:cNvSpPr/>
          <p:nvPr/>
        </p:nvSpPr>
        <p:spPr>
          <a:xfrm>
            <a:off x="484634" y="1556792"/>
            <a:ext cx="7704856" cy="4059218"/>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endParaRPr lang="en-GB" dirty="0">
              <a:solidFill>
                <a:schemeClr val="tx1"/>
              </a:solidFill>
            </a:endParaRPr>
          </a:p>
        </p:txBody>
      </p:sp>
      <p:sp>
        <p:nvSpPr>
          <p:cNvPr id="3" name="Rectangle 2">
            <a:extLst>
              <a:ext uri="{FF2B5EF4-FFF2-40B4-BE49-F238E27FC236}">
                <a16:creationId xmlns:a16="http://schemas.microsoft.com/office/drawing/2014/main" id="{41383C23-01A5-4A2F-AE40-AFC299D8D515}"/>
              </a:ext>
            </a:extLst>
          </p:cNvPr>
          <p:cNvSpPr/>
          <p:nvPr/>
        </p:nvSpPr>
        <p:spPr>
          <a:xfrm>
            <a:off x="1547664" y="1991683"/>
            <a:ext cx="5238328" cy="2874633"/>
          </a:xfrm>
          <a:prstGeom prst="rect">
            <a:avLst/>
          </a:prstGeom>
        </p:spPr>
        <p:txBody>
          <a:bodyPr wrap="square">
            <a:spAutoFit/>
          </a:bodyPr>
          <a:lstStyle/>
          <a:p>
            <a:pPr defTabSz="685766">
              <a:lnSpc>
                <a:spcPct val="90000"/>
              </a:lnSpc>
              <a:spcBef>
                <a:spcPts val="563"/>
              </a:spcBef>
            </a:pPr>
            <a:r>
              <a:rPr lang="en-GB" dirty="0"/>
              <a:t>“Building a borough for everyone – where residents and businesses grow, with opportunities for all”</a:t>
            </a:r>
          </a:p>
          <a:p>
            <a:pPr defTabSz="685766">
              <a:lnSpc>
                <a:spcPct val="90000"/>
              </a:lnSpc>
              <a:spcBef>
                <a:spcPts val="563"/>
              </a:spcBef>
            </a:pPr>
            <a:r>
              <a:rPr lang="en-GB" dirty="0"/>
              <a:t>Our vision is underpinned by six priorities:</a:t>
            </a:r>
          </a:p>
          <a:p>
            <a:pPr defTabSz="685766">
              <a:lnSpc>
                <a:spcPct val="90000"/>
              </a:lnSpc>
              <a:spcBef>
                <a:spcPts val="563"/>
              </a:spcBef>
            </a:pPr>
            <a:r>
              <a:rPr lang="en-GB" dirty="0"/>
              <a:t>Healthy, skilled and independent residents</a:t>
            </a:r>
          </a:p>
          <a:p>
            <a:pPr defTabSz="685766">
              <a:lnSpc>
                <a:spcPct val="90000"/>
              </a:lnSpc>
              <a:spcBef>
                <a:spcPts val="563"/>
              </a:spcBef>
            </a:pPr>
            <a:r>
              <a:rPr lang="en-GB" dirty="0"/>
              <a:t>Growing economy, affordable housing</a:t>
            </a:r>
          </a:p>
          <a:p>
            <a:pPr defTabSz="685766">
              <a:lnSpc>
                <a:spcPct val="90000"/>
              </a:lnSpc>
              <a:spcBef>
                <a:spcPts val="563"/>
              </a:spcBef>
            </a:pPr>
            <a:r>
              <a:rPr lang="en-GB" dirty="0"/>
              <a:t>Safe and vibrant communities</a:t>
            </a:r>
          </a:p>
          <a:p>
            <a:pPr defTabSz="685766">
              <a:lnSpc>
                <a:spcPct val="90000"/>
              </a:lnSpc>
              <a:spcBef>
                <a:spcPts val="563"/>
              </a:spcBef>
            </a:pPr>
            <a:r>
              <a:rPr lang="en-GB" dirty="0"/>
              <a:t>Attractive and well-connected borough</a:t>
            </a:r>
          </a:p>
          <a:p>
            <a:pPr defTabSz="685766">
              <a:lnSpc>
                <a:spcPct val="90000"/>
              </a:lnSpc>
              <a:spcBef>
                <a:spcPts val="563"/>
              </a:spcBef>
            </a:pPr>
            <a:r>
              <a:rPr lang="en-GB" dirty="0"/>
              <a:t>An excellent customer experience</a:t>
            </a:r>
          </a:p>
          <a:p>
            <a:pPr defTabSz="685766">
              <a:lnSpc>
                <a:spcPct val="90000"/>
              </a:lnSpc>
              <a:spcBef>
                <a:spcPts val="563"/>
              </a:spcBef>
            </a:pPr>
            <a:r>
              <a:rPr lang="en-GB" dirty="0"/>
              <a:t>Well-managed resources delivering value for money</a:t>
            </a:r>
          </a:p>
        </p:txBody>
      </p:sp>
    </p:spTree>
    <p:extLst>
      <p:ext uri="{BB962C8B-B14F-4D97-AF65-F5344CB8AC3E}">
        <p14:creationId xmlns:p14="http://schemas.microsoft.com/office/powerpoint/2010/main" val="2719992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9BBAD-CFB1-4255-8CEC-B0D50EABB5CA}"/>
              </a:ext>
            </a:extLst>
          </p:cNvPr>
          <p:cNvSpPr>
            <a:spLocks noGrp="1"/>
          </p:cNvSpPr>
          <p:nvPr>
            <p:ph type="title"/>
          </p:nvPr>
        </p:nvSpPr>
        <p:spPr>
          <a:xfrm>
            <a:off x="457200" y="274638"/>
            <a:ext cx="8229600" cy="1426170"/>
          </a:xfrm>
          <a:solidFill>
            <a:srgbClr val="7030A0"/>
          </a:solidFill>
        </p:spPr>
        <p:txBody>
          <a:bodyPr>
            <a:noAutofit/>
          </a:bodyPr>
          <a:lstStyle/>
          <a:p>
            <a:pPr algn="l"/>
            <a:br>
              <a:rPr lang="en-GB" sz="1600" dirty="0"/>
            </a:br>
            <a:r>
              <a:rPr lang="en-GB" sz="2000" b="1" dirty="0">
                <a:solidFill>
                  <a:schemeClr val="bg1"/>
                </a:solidFill>
              </a:rPr>
              <a:t>Issues that we will need to consider in the new contract</a:t>
            </a:r>
            <a:endParaRPr lang="en-GB" sz="2000" dirty="0"/>
          </a:p>
        </p:txBody>
      </p:sp>
      <p:sp>
        <p:nvSpPr>
          <p:cNvPr id="12" name="Arrow: Pentagon 4">
            <a:extLst>
              <a:ext uri="{FF2B5EF4-FFF2-40B4-BE49-F238E27FC236}">
                <a16:creationId xmlns:a16="http://schemas.microsoft.com/office/drawing/2014/main" id="{D98CAC19-F3A5-4134-A5B4-DA882245319A}"/>
              </a:ext>
            </a:extLst>
          </p:cNvPr>
          <p:cNvSpPr txBox="1"/>
          <p:nvPr/>
        </p:nvSpPr>
        <p:spPr>
          <a:xfrm>
            <a:off x="614134" y="2606024"/>
            <a:ext cx="3593244" cy="6766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3795" tIns="41910" rIns="78232" bIns="41910" numCol="1" spcCol="1270" anchor="ctr" anchorCtr="0">
            <a:noAutofit/>
          </a:bodyPr>
          <a:lstStyle/>
          <a:p>
            <a:pPr marL="0" lvl="0" indent="0" algn="l" defTabSz="466725">
              <a:lnSpc>
                <a:spcPct val="90000"/>
              </a:lnSpc>
              <a:spcBef>
                <a:spcPct val="0"/>
              </a:spcBef>
              <a:spcAft>
                <a:spcPct val="35000"/>
              </a:spcAft>
              <a:buNone/>
            </a:pPr>
            <a:r>
              <a:rPr lang="en-GB" sz="1050" kern="1200" dirty="0"/>
              <a:t>er choice for people over the life of the new contract.</a:t>
            </a:r>
          </a:p>
        </p:txBody>
      </p:sp>
      <p:grpSp>
        <p:nvGrpSpPr>
          <p:cNvPr id="19" name="Group 18">
            <a:extLst>
              <a:ext uri="{FF2B5EF4-FFF2-40B4-BE49-F238E27FC236}">
                <a16:creationId xmlns:a16="http://schemas.microsoft.com/office/drawing/2014/main" id="{1BAE8F3C-6961-42F6-956D-1450C31CC102}"/>
              </a:ext>
            </a:extLst>
          </p:cNvPr>
          <p:cNvGrpSpPr/>
          <p:nvPr/>
        </p:nvGrpSpPr>
        <p:grpSpPr>
          <a:xfrm>
            <a:off x="433632" y="4283001"/>
            <a:ext cx="3762413" cy="839583"/>
            <a:chOff x="567822" y="0"/>
            <a:chExt cx="3762413" cy="697496"/>
          </a:xfrm>
        </p:grpSpPr>
        <p:sp>
          <p:nvSpPr>
            <p:cNvPr id="20" name="Arrow: Pentagon 19">
              <a:extLst>
                <a:ext uri="{FF2B5EF4-FFF2-40B4-BE49-F238E27FC236}">
                  <a16:creationId xmlns:a16="http://schemas.microsoft.com/office/drawing/2014/main" id="{9AA5169A-6EB5-4A1F-AAEE-8551746236FC}"/>
                </a:ext>
              </a:extLst>
            </p:cNvPr>
            <p:cNvSpPr/>
            <p:nvPr/>
          </p:nvSpPr>
          <p:spPr>
            <a:xfrm rot="10800000">
              <a:off x="567822" y="0"/>
              <a:ext cx="3762413" cy="676676"/>
            </a:xfrm>
            <a:prstGeom prst="homePlate">
              <a:avLst/>
            </a:prstGeom>
            <a:solidFill>
              <a:schemeClr val="accent4"/>
            </a:solidFill>
          </p:spPr>
          <p:style>
            <a:lnRef idx="2">
              <a:schemeClr val="lt2">
                <a:hueOff val="0"/>
                <a:satOff val="0"/>
                <a:lumOff val="0"/>
                <a:alphaOff val="0"/>
              </a:schemeClr>
            </a:lnRef>
            <a:fillRef idx="1">
              <a:scrgbClr r="0" g="0" b="0"/>
            </a:fillRef>
            <a:effectRef idx="0">
              <a:schemeClr val="dk2">
                <a:hueOff val="0"/>
                <a:satOff val="0"/>
                <a:lumOff val="0"/>
                <a:alphaOff val="0"/>
              </a:schemeClr>
            </a:effectRef>
            <a:fontRef idx="minor">
              <a:schemeClr val="lt1"/>
            </a:fontRef>
          </p:style>
        </p:sp>
        <p:sp>
          <p:nvSpPr>
            <p:cNvPr id="21" name="Arrow: Pentagon 4">
              <a:extLst>
                <a:ext uri="{FF2B5EF4-FFF2-40B4-BE49-F238E27FC236}">
                  <a16:creationId xmlns:a16="http://schemas.microsoft.com/office/drawing/2014/main" id="{E6115A13-474A-4130-943E-639C79C977F5}"/>
                </a:ext>
              </a:extLst>
            </p:cNvPr>
            <p:cNvSpPr txBox="1"/>
            <p:nvPr/>
          </p:nvSpPr>
          <p:spPr>
            <a:xfrm>
              <a:off x="721526" y="20820"/>
              <a:ext cx="3593244" cy="6766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3795" tIns="41910" rIns="78232" bIns="41910" numCol="1" spcCol="1270" anchor="ctr" anchorCtr="0">
              <a:noAutofit/>
            </a:bodyPr>
            <a:lstStyle/>
            <a:p>
              <a:pPr marL="0" lvl="0" indent="0" algn="l" defTabSz="466725">
                <a:lnSpc>
                  <a:spcPct val="90000"/>
                </a:lnSpc>
                <a:spcBef>
                  <a:spcPct val="0"/>
                </a:spcBef>
                <a:spcAft>
                  <a:spcPct val="35000"/>
                </a:spcAft>
                <a:buNone/>
              </a:pPr>
              <a:r>
                <a:rPr lang="en-GB" sz="1050" dirty="0"/>
                <a:t>We will need to ensure a range of outcomes for differing needs (e.g. home from hospital;  needing no further support after 8 -26 weeks of receiving service; assisted to remain in their own home etc</a:t>
              </a:r>
              <a:endParaRPr lang="en-GB" sz="1050" kern="1200" dirty="0"/>
            </a:p>
          </p:txBody>
        </p:sp>
      </p:grpSp>
      <p:grpSp>
        <p:nvGrpSpPr>
          <p:cNvPr id="25" name="Group 24">
            <a:extLst>
              <a:ext uri="{FF2B5EF4-FFF2-40B4-BE49-F238E27FC236}">
                <a16:creationId xmlns:a16="http://schemas.microsoft.com/office/drawing/2014/main" id="{5E208AAF-9C9A-4F57-B703-947409A36DDB}"/>
              </a:ext>
            </a:extLst>
          </p:cNvPr>
          <p:cNvGrpSpPr/>
          <p:nvPr/>
        </p:nvGrpSpPr>
        <p:grpSpPr>
          <a:xfrm>
            <a:off x="427806" y="2594764"/>
            <a:ext cx="3762413" cy="676676"/>
            <a:chOff x="567822" y="0"/>
            <a:chExt cx="3762413" cy="676676"/>
          </a:xfrm>
        </p:grpSpPr>
        <p:sp>
          <p:nvSpPr>
            <p:cNvPr id="26" name="Arrow: Pentagon 25">
              <a:extLst>
                <a:ext uri="{FF2B5EF4-FFF2-40B4-BE49-F238E27FC236}">
                  <a16:creationId xmlns:a16="http://schemas.microsoft.com/office/drawing/2014/main" id="{37F60795-38B8-4A7E-9C98-62F527B030A3}"/>
                </a:ext>
              </a:extLst>
            </p:cNvPr>
            <p:cNvSpPr/>
            <p:nvPr/>
          </p:nvSpPr>
          <p:spPr>
            <a:xfrm rot="10800000">
              <a:off x="567822" y="0"/>
              <a:ext cx="3762413" cy="676676"/>
            </a:xfrm>
            <a:prstGeom prst="homePlate">
              <a:avLst/>
            </a:prstGeom>
            <a:solidFill>
              <a:schemeClr val="accent4"/>
            </a:solidFill>
          </p:spPr>
          <p:style>
            <a:lnRef idx="2">
              <a:schemeClr val="lt2">
                <a:hueOff val="0"/>
                <a:satOff val="0"/>
                <a:lumOff val="0"/>
                <a:alphaOff val="0"/>
              </a:schemeClr>
            </a:lnRef>
            <a:fillRef idx="1">
              <a:scrgbClr r="0" g="0" b="0"/>
            </a:fillRef>
            <a:effectRef idx="0">
              <a:schemeClr val="dk2">
                <a:hueOff val="0"/>
                <a:satOff val="0"/>
                <a:lumOff val="0"/>
                <a:alphaOff val="0"/>
              </a:schemeClr>
            </a:effectRef>
            <a:fontRef idx="minor">
              <a:schemeClr val="lt1"/>
            </a:fontRef>
          </p:style>
        </p:sp>
        <p:sp>
          <p:nvSpPr>
            <p:cNvPr id="27" name="Arrow: Pentagon 4">
              <a:extLst>
                <a:ext uri="{FF2B5EF4-FFF2-40B4-BE49-F238E27FC236}">
                  <a16:creationId xmlns:a16="http://schemas.microsoft.com/office/drawing/2014/main" id="{5DBE84BB-94A8-4798-9B61-31E141CC2348}"/>
                </a:ext>
              </a:extLst>
            </p:cNvPr>
            <p:cNvSpPr txBox="1"/>
            <p:nvPr/>
          </p:nvSpPr>
          <p:spPr>
            <a:xfrm rot="21600000">
              <a:off x="736991" y="0"/>
              <a:ext cx="3593244" cy="6766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3795" tIns="41910" rIns="78232" bIns="41910" numCol="1" spcCol="1270" anchor="ctr" anchorCtr="0">
              <a:noAutofit/>
            </a:bodyPr>
            <a:lstStyle/>
            <a:p>
              <a:pPr marL="0" lvl="0" indent="0" algn="l" defTabSz="466725">
                <a:lnSpc>
                  <a:spcPct val="90000"/>
                </a:lnSpc>
                <a:spcBef>
                  <a:spcPct val="0"/>
                </a:spcBef>
                <a:spcAft>
                  <a:spcPct val="35000"/>
                </a:spcAft>
                <a:buNone/>
              </a:pPr>
              <a:r>
                <a:rPr lang="en-GB" sz="1050" dirty="0"/>
                <a:t>How can we ensure that the new model focusses on supporting the individual to achieve their identified outcomes and increases self-reliance?</a:t>
              </a:r>
              <a:endParaRPr lang="en-GB" sz="1050" kern="1200" dirty="0"/>
            </a:p>
          </p:txBody>
        </p:sp>
      </p:grpSp>
      <p:grpSp>
        <p:nvGrpSpPr>
          <p:cNvPr id="32" name="Group 31">
            <a:extLst>
              <a:ext uri="{FF2B5EF4-FFF2-40B4-BE49-F238E27FC236}">
                <a16:creationId xmlns:a16="http://schemas.microsoft.com/office/drawing/2014/main" id="{EA7DD68F-EBDE-49AB-8A2E-8A0A81D88BBE}"/>
              </a:ext>
            </a:extLst>
          </p:cNvPr>
          <p:cNvGrpSpPr/>
          <p:nvPr/>
        </p:nvGrpSpPr>
        <p:grpSpPr>
          <a:xfrm>
            <a:off x="405215" y="3414371"/>
            <a:ext cx="3865862" cy="753013"/>
            <a:chOff x="567822" y="0"/>
            <a:chExt cx="3865862" cy="753013"/>
          </a:xfrm>
        </p:grpSpPr>
        <p:sp>
          <p:nvSpPr>
            <p:cNvPr id="33" name="Arrow: Pentagon 32">
              <a:extLst>
                <a:ext uri="{FF2B5EF4-FFF2-40B4-BE49-F238E27FC236}">
                  <a16:creationId xmlns:a16="http://schemas.microsoft.com/office/drawing/2014/main" id="{BF25C44A-0068-43CD-AC6F-75363B15392E}"/>
                </a:ext>
              </a:extLst>
            </p:cNvPr>
            <p:cNvSpPr/>
            <p:nvPr/>
          </p:nvSpPr>
          <p:spPr>
            <a:xfrm rot="10800000">
              <a:off x="567822" y="0"/>
              <a:ext cx="3762413" cy="676676"/>
            </a:xfrm>
            <a:prstGeom prst="homePlate">
              <a:avLst/>
            </a:prstGeom>
            <a:solidFill>
              <a:schemeClr val="accent4"/>
            </a:solidFill>
          </p:spPr>
          <p:style>
            <a:lnRef idx="2">
              <a:schemeClr val="lt2">
                <a:hueOff val="0"/>
                <a:satOff val="0"/>
                <a:lumOff val="0"/>
                <a:alphaOff val="0"/>
              </a:schemeClr>
            </a:lnRef>
            <a:fillRef idx="1">
              <a:scrgbClr r="0" g="0" b="0"/>
            </a:fillRef>
            <a:effectRef idx="0">
              <a:schemeClr val="dk2">
                <a:hueOff val="0"/>
                <a:satOff val="0"/>
                <a:lumOff val="0"/>
                <a:alphaOff val="0"/>
              </a:schemeClr>
            </a:effectRef>
            <a:fontRef idx="minor">
              <a:schemeClr val="lt1"/>
            </a:fontRef>
          </p:style>
        </p:sp>
        <p:sp>
          <p:nvSpPr>
            <p:cNvPr id="34" name="Arrow: Pentagon 4">
              <a:extLst>
                <a:ext uri="{FF2B5EF4-FFF2-40B4-BE49-F238E27FC236}">
                  <a16:creationId xmlns:a16="http://schemas.microsoft.com/office/drawing/2014/main" id="{1160BE60-439E-44D3-87FE-4B457D5AC5BA}"/>
                </a:ext>
              </a:extLst>
            </p:cNvPr>
            <p:cNvSpPr txBox="1"/>
            <p:nvPr/>
          </p:nvSpPr>
          <p:spPr>
            <a:xfrm>
              <a:off x="840440" y="76337"/>
              <a:ext cx="3593244" cy="6766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3795" tIns="41910" rIns="78232" bIns="41910" numCol="1" spcCol="1270" anchor="ctr" anchorCtr="0">
              <a:noAutofit/>
            </a:bodyPr>
            <a:lstStyle/>
            <a:p>
              <a:pPr marL="0" lvl="0" indent="0" algn="l" defTabSz="466725">
                <a:lnSpc>
                  <a:spcPct val="90000"/>
                </a:lnSpc>
                <a:spcBef>
                  <a:spcPct val="0"/>
                </a:spcBef>
                <a:spcAft>
                  <a:spcPct val="35000"/>
                </a:spcAft>
                <a:buNone/>
              </a:pPr>
              <a:r>
                <a:rPr lang="en-GB" sz="1050" dirty="0"/>
                <a:t>How can we ensure that providers are able to deliver care across the whole of the Borough? Do zones or areas work?</a:t>
              </a:r>
              <a:endParaRPr lang="en-GB" sz="1050" kern="1200" dirty="0"/>
            </a:p>
          </p:txBody>
        </p:sp>
      </p:grpSp>
      <p:grpSp>
        <p:nvGrpSpPr>
          <p:cNvPr id="35" name="Group 34">
            <a:extLst>
              <a:ext uri="{FF2B5EF4-FFF2-40B4-BE49-F238E27FC236}">
                <a16:creationId xmlns:a16="http://schemas.microsoft.com/office/drawing/2014/main" id="{D00F3CFE-107C-4418-9631-9152061BBD4C}"/>
              </a:ext>
            </a:extLst>
          </p:cNvPr>
          <p:cNvGrpSpPr/>
          <p:nvPr/>
        </p:nvGrpSpPr>
        <p:grpSpPr>
          <a:xfrm>
            <a:off x="434741" y="1809581"/>
            <a:ext cx="3762413" cy="676676"/>
            <a:chOff x="567822" y="0"/>
            <a:chExt cx="3762413" cy="676676"/>
          </a:xfrm>
        </p:grpSpPr>
        <p:sp>
          <p:nvSpPr>
            <p:cNvPr id="36" name="Arrow: Pentagon 35">
              <a:extLst>
                <a:ext uri="{FF2B5EF4-FFF2-40B4-BE49-F238E27FC236}">
                  <a16:creationId xmlns:a16="http://schemas.microsoft.com/office/drawing/2014/main" id="{72844438-2620-4CF5-99CF-2C768076B271}"/>
                </a:ext>
              </a:extLst>
            </p:cNvPr>
            <p:cNvSpPr/>
            <p:nvPr/>
          </p:nvSpPr>
          <p:spPr>
            <a:xfrm rot="10800000">
              <a:off x="567822" y="0"/>
              <a:ext cx="3762413" cy="676676"/>
            </a:xfrm>
            <a:prstGeom prst="homePlate">
              <a:avLst/>
            </a:prstGeom>
            <a:solidFill>
              <a:schemeClr val="accent4"/>
            </a:solidFill>
          </p:spPr>
          <p:style>
            <a:lnRef idx="2">
              <a:schemeClr val="lt2">
                <a:hueOff val="0"/>
                <a:satOff val="0"/>
                <a:lumOff val="0"/>
                <a:alphaOff val="0"/>
              </a:schemeClr>
            </a:lnRef>
            <a:fillRef idx="1">
              <a:scrgbClr r="0" g="0" b="0"/>
            </a:fillRef>
            <a:effectRef idx="0">
              <a:schemeClr val="dk2">
                <a:hueOff val="0"/>
                <a:satOff val="0"/>
                <a:lumOff val="0"/>
                <a:alphaOff val="0"/>
              </a:schemeClr>
            </a:effectRef>
            <a:fontRef idx="minor">
              <a:schemeClr val="lt1"/>
            </a:fontRef>
          </p:style>
        </p:sp>
        <p:sp>
          <p:nvSpPr>
            <p:cNvPr id="37" name="Arrow: Pentagon 4">
              <a:extLst>
                <a:ext uri="{FF2B5EF4-FFF2-40B4-BE49-F238E27FC236}">
                  <a16:creationId xmlns:a16="http://schemas.microsoft.com/office/drawing/2014/main" id="{2EE76646-84EE-4E25-9878-A5C4893EDB5A}"/>
                </a:ext>
              </a:extLst>
            </p:cNvPr>
            <p:cNvSpPr txBox="1"/>
            <p:nvPr/>
          </p:nvSpPr>
          <p:spPr>
            <a:xfrm rot="21600000">
              <a:off x="736991" y="0"/>
              <a:ext cx="3593244" cy="6766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3795" tIns="41910" rIns="78232" bIns="41910" numCol="1" spcCol="1270" anchor="ctr" anchorCtr="0">
              <a:noAutofit/>
            </a:bodyPr>
            <a:lstStyle/>
            <a:p>
              <a:pPr marL="0" lvl="0" indent="0" algn="l" defTabSz="466725">
                <a:lnSpc>
                  <a:spcPct val="90000"/>
                </a:lnSpc>
                <a:spcBef>
                  <a:spcPct val="0"/>
                </a:spcBef>
                <a:spcAft>
                  <a:spcPct val="35000"/>
                </a:spcAft>
                <a:buNone/>
              </a:pPr>
              <a:r>
                <a:rPr lang="en-GB" sz="1050" dirty="0"/>
                <a:t>How do we provide a way for new providers to be able to be considered during the contract lifespan?</a:t>
              </a:r>
              <a:endParaRPr lang="en-GB" sz="1050" kern="1200" dirty="0"/>
            </a:p>
          </p:txBody>
        </p:sp>
      </p:grpSp>
      <p:grpSp>
        <p:nvGrpSpPr>
          <p:cNvPr id="38" name="Group 37">
            <a:extLst>
              <a:ext uri="{FF2B5EF4-FFF2-40B4-BE49-F238E27FC236}">
                <a16:creationId xmlns:a16="http://schemas.microsoft.com/office/drawing/2014/main" id="{A32680CD-95B5-4D00-A3F0-9A8D56437F90}"/>
              </a:ext>
            </a:extLst>
          </p:cNvPr>
          <p:cNvGrpSpPr/>
          <p:nvPr/>
        </p:nvGrpSpPr>
        <p:grpSpPr>
          <a:xfrm>
            <a:off x="4946846" y="1809581"/>
            <a:ext cx="3762413" cy="676676"/>
            <a:chOff x="567822" y="0"/>
            <a:chExt cx="3762413" cy="676676"/>
          </a:xfrm>
        </p:grpSpPr>
        <p:sp>
          <p:nvSpPr>
            <p:cNvPr id="39" name="Arrow: Pentagon 38">
              <a:extLst>
                <a:ext uri="{FF2B5EF4-FFF2-40B4-BE49-F238E27FC236}">
                  <a16:creationId xmlns:a16="http://schemas.microsoft.com/office/drawing/2014/main" id="{733303C6-B5D4-43CD-8CB0-1A973C337CEC}"/>
                </a:ext>
              </a:extLst>
            </p:cNvPr>
            <p:cNvSpPr/>
            <p:nvPr/>
          </p:nvSpPr>
          <p:spPr>
            <a:xfrm rot="10800000">
              <a:off x="567822" y="0"/>
              <a:ext cx="3762413" cy="676676"/>
            </a:xfrm>
            <a:prstGeom prst="homePlate">
              <a:avLst/>
            </a:prstGeom>
            <a:solidFill>
              <a:schemeClr val="accent4"/>
            </a:solidFill>
          </p:spPr>
          <p:style>
            <a:lnRef idx="2">
              <a:schemeClr val="lt2">
                <a:hueOff val="0"/>
                <a:satOff val="0"/>
                <a:lumOff val="0"/>
                <a:alphaOff val="0"/>
              </a:schemeClr>
            </a:lnRef>
            <a:fillRef idx="1">
              <a:scrgbClr r="0" g="0" b="0"/>
            </a:fillRef>
            <a:effectRef idx="0">
              <a:schemeClr val="dk2">
                <a:hueOff val="0"/>
                <a:satOff val="0"/>
                <a:lumOff val="0"/>
                <a:alphaOff val="0"/>
              </a:schemeClr>
            </a:effectRef>
            <a:fontRef idx="minor">
              <a:schemeClr val="lt1"/>
            </a:fontRef>
          </p:style>
        </p:sp>
        <p:sp>
          <p:nvSpPr>
            <p:cNvPr id="40" name="Arrow: Pentagon 4">
              <a:extLst>
                <a:ext uri="{FF2B5EF4-FFF2-40B4-BE49-F238E27FC236}">
                  <a16:creationId xmlns:a16="http://schemas.microsoft.com/office/drawing/2014/main" id="{813AACC9-FD11-4F79-BB34-8E72F62808CA}"/>
                </a:ext>
              </a:extLst>
            </p:cNvPr>
            <p:cNvSpPr txBox="1"/>
            <p:nvPr/>
          </p:nvSpPr>
          <p:spPr>
            <a:xfrm rot="21600000">
              <a:off x="736991" y="0"/>
              <a:ext cx="3593244" cy="6766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3795" tIns="41910" rIns="78232" bIns="41910" numCol="1" spcCol="1270" anchor="ctr" anchorCtr="0">
              <a:noAutofit/>
            </a:bodyPr>
            <a:lstStyle/>
            <a:p>
              <a:pPr marL="0" lvl="0" indent="0" algn="l" defTabSz="466725">
                <a:lnSpc>
                  <a:spcPct val="90000"/>
                </a:lnSpc>
                <a:spcBef>
                  <a:spcPct val="0"/>
                </a:spcBef>
                <a:spcAft>
                  <a:spcPct val="35000"/>
                </a:spcAft>
                <a:buNone/>
              </a:pPr>
              <a:r>
                <a:rPr lang="en-GB" sz="1050" dirty="0"/>
                <a:t>How do we build in review of the care package once it is set up? What time period works well?</a:t>
              </a:r>
              <a:endParaRPr lang="en-GB" sz="1050" kern="1200" dirty="0"/>
            </a:p>
          </p:txBody>
        </p:sp>
      </p:grpSp>
      <p:grpSp>
        <p:nvGrpSpPr>
          <p:cNvPr id="41" name="Group 40">
            <a:extLst>
              <a:ext uri="{FF2B5EF4-FFF2-40B4-BE49-F238E27FC236}">
                <a16:creationId xmlns:a16="http://schemas.microsoft.com/office/drawing/2014/main" id="{25BC0749-7C9D-4B40-A859-33E94D3C39E0}"/>
              </a:ext>
            </a:extLst>
          </p:cNvPr>
          <p:cNvGrpSpPr/>
          <p:nvPr/>
        </p:nvGrpSpPr>
        <p:grpSpPr>
          <a:xfrm>
            <a:off x="448431" y="5254738"/>
            <a:ext cx="3762413" cy="676676"/>
            <a:chOff x="567822" y="0"/>
            <a:chExt cx="3762413" cy="676676"/>
          </a:xfrm>
        </p:grpSpPr>
        <p:sp>
          <p:nvSpPr>
            <p:cNvPr id="42" name="Arrow: Pentagon 41">
              <a:extLst>
                <a:ext uri="{FF2B5EF4-FFF2-40B4-BE49-F238E27FC236}">
                  <a16:creationId xmlns:a16="http://schemas.microsoft.com/office/drawing/2014/main" id="{2851ABFE-77FC-4760-A1FE-E76AD07DEC6A}"/>
                </a:ext>
              </a:extLst>
            </p:cNvPr>
            <p:cNvSpPr/>
            <p:nvPr/>
          </p:nvSpPr>
          <p:spPr>
            <a:xfrm rot="10800000">
              <a:off x="567822" y="0"/>
              <a:ext cx="3762413" cy="676676"/>
            </a:xfrm>
            <a:prstGeom prst="homePlate">
              <a:avLst/>
            </a:prstGeom>
            <a:solidFill>
              <a:schemeClr val="accent4"/>
            </a:solidFill>
          </p:spPr>
          <p:style>
            <a:lnRef idx="2">
              <a:schemeClr val="lt2">
                <a:hueOff val="0"/>
                <a:satOff val="0"/>
                <a:lumOff val="0"/>
                <a:alphaOff val="0"/>
              </a:schemeClr>
            </a:lnRef>
            <a:fillRef idx="1">
              <a:scrgbClr r="0" g="0" b="0"/>
            </a:fillRef>
            <a:effectRef idx="0">
              <a:schemeClr val="dk2">
                <a:hueOff val="0"/>
                <a:satOff val="0"/>
                <a:lumOff val="0"/>
                <a:alphaOff val="0"/>
              </a:schemeClr>
            </a:effectRef>
            <a:fontRef idx="minor">
              <a:schemeClr val="lt1"/>
            </a:fontRef>
          </p:style>
        </p:sp>
        <p:sp>
          <p:nvSpPr>
            <p:cNvPr id="43" name="Arrow: Pentagon 4">
              <a:extLst>
                <a:ext uri="{FF2B5EF4-FFF2-40B4-BE49-F238E27FC236}">
                  <a16:creationId xmlns:a16="http://schemas.microsoft.com/office/drawing/2014/main" id="{F9A753E9-B85A-49EE-9605-FEFE97249322}"/>
                </a:ext>
              </a:extLst>
            </p:cNvPr>
            <p:cNvSpPr txBox="1"/>
            <p:nvPr/>
          </p:nvSpPr>
          <p:spPr>
            <a:xfrm rot="21600000">
              <a:off x="736991" y="0"/>
              <a:ext cx="3593244" cy="6766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3795" tIns="41910" rIns="78232" bIns="41910" numCol="1" spcCol="1270" anchor="ctr" anchorCtr="0">
              <a:noAutofit/>
            </a:bodyPr>
            <a:lstStyle/>
            <a:p>
              <a:pPr marL="0" lvl="0" indent="0" algn="l" defTabSz="466725">
                <a:lnSpc>
                  <a:spcPct val="90000"/>
                </a:lnSpc>
                <a:spcBef>
                  <a:spcPct val="0"/>
                </a:spcBef>
                <a:spcAft>
                  <a:spcPct val="35000"/>
                </a:spcAft>
                <a:buNone/>
              </a:pPr>
              <a:r>
                <a:rPr lang="en-GB" sz="1050" dirty="0"/>
                <a:t>What is the role of reablement and how does this work best as an interface with Domiciliary care?</a:t>
              </a:r>
              <a:endParaRPr lang="en-GB" sz="1050" kern="1200" dirty="0"/>
            </a:p>
          </p:txBody>
        </p:sp>
      </p:grpSp>
      <p:grpSp>
        <p:nvGrpSpPr>
          <p:cNvPr id="23" name="Group 22">
            <a:extLst>
              <a:ext uri="{FF2B5EF4-FFF2-40B4-BE49-F238E27FC236}">
                <a16:creationId xmlns:a16="http://schemas.microsoft.com/office/drawing/2014/main" id="{AF39DC9C-C33A-4A92-9581-2A9D5AF75E71}"/>
              </a:ext>
            </a:extLst>
          </p:cNvPr>
          <p:cNvGrpSpPr/>
          <p:nvPr/>
        </p:nvGrpSpPr>
        <p:grpSpPr>
          <a:xfrm>
            <a:off x="4915137" y="2635293"/>
            <a:ext cx="3762413" cy="676676"/>
            <a:chOff x="567822" y="0"/>
            <a:chExt cx="3762413" cy="676676"/>
          </a:xfrm>
        </p:grpSpPr>
        <p:sp>
          <p:nvSpPr>
            <p:cNvPr id="24" name="Arrow: Pentagon 23">
              <a:extLst>
                <a:ext uri="{FF2B5EF4-FFF2-40B4-BE49-F238E27FC236}">
                  <a16:creationId xmlns:a16="http://schemas.microsoft.com/office/drawing/2014/main" id="{AA0AE1AA-45F7-4FB9-B7A9-241F57A50C8C}"/>
                </a:ext>
              </a:extLst>
            </p:cNvPr>
            <p:cNvSpPr/>
            <p:nvPr/>
          </p:nvSpPr>
          <p:spPr>
            <a:xfrm rot="10800000">
              <a:off x="567822" y="0"/>
              <a:ext cx="3762413" cy="676676"/>
            </a:xfrm>
            <a:prstGeom prst="homePlate">
              <a:avLst/>
            </a:prstGeom>
            <a:solidFill>
              <a:schemeClr val="accent4"/>
            </a:solidFill>
          </p:spPr>
          <p:style>
            <a:lnRef idx="2">
              <a:schemeClr val="lt2">
                <a:hueOff val="0"/>
                <a:satOff val="0"/>
                <a:lumOff val="0"/>
                <a:alphaOff val="0"/>
              </a:schemeClr>
            </a:lnRef>
            <a:fillRef idx="1">
              <a:scrgbClr r="0" g="0" b="0"/>
            </a:fillRef>
            <a:effectRef idx="0">
              <a:schemeClr val="dk2">
                <a:hueOff val="0"/>
                <a:satOff val="0"/>
                <a:lumOff val="0"/>
                <a:alphaOff val="0"/>
              </a:schemeClr>
            </a:effectRef>
            <a:fontRef idx="minor">
              <a:schemeClr val="lt1"/>
            </a:fontRef>
          </p:style>
        </p:sp>
        <p:sp>
          <p:nvSpPr>
            <p:cNvPr id="28" name="Arrow: Pentagon 4">
              <a:extLst>
                <a:ext uri="{FF2B5EF4-FFF2-40B4-BE49-F238E27FC236}">
                  <a16:creationId xmlns:a16="http://schemas.microsoft.com/office/drawing/2014/main" id="{BAA6C168-575C-4204-A889-9857E8EA9047}"/>
                </a:ext>
              </a:extLst>
            </p:cNvPr>
            <p:cNvSpPr txBox="1"/>
            <p:nvPr/>
          </p:nvSpPr>
          <p:spPr>
            <a:xfrm rot="21600000">
              <a:off x="736991" y="0"/>
              <a:ext cx="3593244" cy="6766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3795" tIns="41910" rIns="78232" bIns="41910" numCol="1" spcCol="1270" anchor="ctr" anchorCtr="0">
              <a:noAutofit/>
            </a:bodyPr>
            <a:lstStyle/>
            <a:p>
              <a:pPr marL="0" lvl="0" indent="0" algn="l" defTabSz="466725">
                <a:lnSpc>
                  <a:spcPct val="90000"/>
                </a:lnSpc>
                <a:spcBef>
                  <a:spcPct val="0"/>
                </a:spcBef>
                <a:spcAft>
                  <a:spcPct val="35000"/>
                </a:spcAft>
                <a:buNone/>
              </a:pPr>
              <a:r>
                <a:rPr lang="en-GB" sz="1050" dirty="0"/>
                <a:t>How do we build in provision for the individual to use their Direct Payment as an alternative to Council commissioned service?</a:t>
              </a:r>
              <a:endParaRPr lang="en-GB" sz="1050" kern="1200" dirty="0"/>
            </a:p>
          </p:txBody>
        </p:sp>
      </p:grpSp>
      <p:grpSp>
        <p:nvGrpSpPr>
          <p:cNvPr id="29" name="Group 28">
            <a:extLst>
              <a:ext uri="{FF2B5EF4-FFF2-40B4-BE49-F238E27FC236}">
                <a16:creationId xmlns:a16="http://schemas.microsoft.com/office/drawing/2014/main" id="{76EC5B4F-5896-4801-AF7E-B5C08225D2AF}"/>
              </a:ext>
            </a:extLst>
          </p:cNvPr>
          <p:cNvGrpSpPr/>
          <p:nvPr/>
        </p:nvGrpSpPr>
        <p:grpSpPr>
          <a:xfrm>
            <a:off x="4915136" y="3455042"/>
            <a:ext cx="3762413" cy="676676"/>
            <a:chOff x="567822" y="0"/>
            <a:chExt cx="3762413" cy="676676"/>
          </a:xfrm>
        </p:grpSpPr>
        <p:sp>
          <p:nvSpPr>
            <p:cNvPr id="30" name="Arrow: Pentagon 29">
              <a:extLst>
                <a:ext uri="{FF2B5EF4-FFF2-40B4-BE49-F238E27FC236}">
                  <a16:creationId xmlns:a16="http://schemas.microsoft.com/office/drawing/2014/main" id="{74201A5A-9151-427A-9CB5-5CD8FFCBEC23}"/>
                </a:ext>
              </a:extLst>
            </p:cNvPr>
            <p:cNvSpPr/>
            <p:nvPr/>
          </p:nvSpPr>
          <p:spPr>
            <a:xfrm rot="10800000">
              <a:off x="567822" y="0"/>
              <a:ext cx="3762413" cy="676676"/>
            </a:xfrm>
            <a:prstGeom prst="homePlate">
              <a:avLst/>
            </a:prstGeom>
            <a:solidFill>
              <a:schemeClr val="accent4"/>
            </a:solidFill>
          </p:spPr>
          <p:style>
            <a:lnRef idx="2">
              <a:schemeClr val="lt2">
                <a:hueOff val="0"/>
                <a:satOff val="0"/>
                <a:lumOff val="0"/>
                <a:alphaOff val="0"/>
              </a:schemeClr>
            </a:lnRef>
            <a:fillRef idx="1">
              <a:scrgbClr r="0" g="0" b="0"/>
            </a:fillRef>
            <a:effectRef idx="0">
              <a:schemeClr val="dk2">
                <a:hueOff val="0"/>
                <a:satOff val="0"/>
                <a:lumOff val="0"/>
                <a:alphaOff val="0"/>
              </a:schemeClr>
            </a:effectRef>
            <a:fontRef idx="minor">
              <a:schemeClr val="lt1"/>
            </a:fontRef>
          </p:style>
        </p:sp>
        <p:sp>
          <p:nvSpPr>
            <p:cNvPr id="31" name="Arrow: Pentagon 4">
              <a:extLst>
                <a:ext uri="{FF2B5EF4-FFF2-40B4-BE49-F238E27FC236}">
                  <a16:creationId xmlns:a16="http://schemas.microsoft.com/office/drawing/2014/main" id="{714B13BD-55DF-4FB7-8C72-DC3F4E6B0271}"/>
                </a:ext>
              </a:extLst>
            </p:cNvPr>
            <p:cNvSpPr txBox="1"/>
            <p:nvPr/>
          </p:nvSpPr>
          <p:spPr>
            <a:xfrm rot="21600000">
              <a:off x="736991" y="0"/>
              <a:ext cx="3593244" cy="6766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3795" tIns="41910" rIns="78232" bIns="41910" numCol="1" spcCol="1270" anchor="ctr" anchorCtr="0">
              <a:noAutofit/>
            </a:bodyPr>
            <a:lstStyle/>
            <a:p>
              <a:pPr marL="0" lvl="0" indent="0" algn="l" defTabSz="466725">
                <a:lnSpc>
                  <a:spcPct val="90000"/>
                </a:lnSpc>
                <a:spcBef>
                  <a:spcPct val="0"/>
                </a:spcBef>
                <a:spcAft>
                  <a:spcPct val="35000"/>
                </a:spcAft>
                <a:buNone/>
              </a:pPr>
              <a:r>
                <a:rPr lang="en-GB" sz="1050" dirty="0"/>
                <a:t>What are your views about electronic call monitoring?  What system works well in your experience?</a:t>
              </a:r>
              <a:endParaRPr lang="en-GB" sz="1050" kern="1200" dirty="0"/>
            </a:p>
          </p:txBody>
        </p:sp>
      </p:grpSp>
      <p:grpSp>
        <p:nvGrpSpPr>
          <p:cNvPr id="44" name="Group 43">
            <a:extLst>
              <a:ext uri="{FF2B5EF4-FFF2-40B4-BE49-F238E27FC236}">
                <a16:creationId xmlns:a16="http://schemas.microsoft.com/office/drawing/2014/main" id="{6BDDD553-02A6-428D-9FE0-55FCEAE9D9E6}"/>
              </a:ext>
            </a:extLst>
          </p:cNvPr>
          <p:cNvGrpSpPr/>
          <p:nvPr/>
        </p:nvGrpSpPr>
        <p:grpSpPr>
          <a:xfrm>
            <a:off x="4946846" y="4311019"/>
            <a:ext cx="3762413" cy="676676"/>
            <a:chOff x="567822" y="0"/>
            <a:chExt cx="3762413" cy="676676"/>
          </a:xfrm>
        </p:grpSpPr>
        <p:sp>
          <p:nvSpPr>
            <p:cNvPr id="45" name="Arrow: Pentagon 44">
              <a:extLst>
                <a:ext uri="{FF2B5EF4-FFF2-40B4-BE49-F238E27FC236}">
                  <a16:creationId xmlns:a16="http://schemas.microsoft.com/office/drawing/2014/main" id="{ACDEB7DD-0D4A-4B94-BB10-E34095B42DBF}"/>
                </a:ext>
              </a:extLst>
            </p:cNvPr>
            <p:cNvSpPr/>
            <p:nvPr/>
          </p:nvSpPr>
          <p:spPr>
            <a:xfrm rot="10800000">
              <a:off x="567822" y="0"/>
              <a:ext cx="3762413" cy="676676"/>
            </a:xfrm>
            <a:prstGeom prst="homePlate">
              <a:avLst/>
            </a:prstGeom>
            <a:solidFill>
              <a:schemeClr val="accent4"/>
            </a:solidFill>
          </p:spPr>
          <p:style>
            <a:lnRef idx="2">
              <a:schemeClr val="lt2">
                <a:hueOff val="0"/>
                <a:satOff val="0"/>
                <a:lumOff val="0"/>
                <a:alphaOff val="0"/>
              </a:schemeClr>
            </a:lnRef>
            <a:fillRef idx="1">
              <a:scrgbClr r="0" g="0" b="0"/>
            </a:fillRef>
            <a:effectRef idx="0">
              <a:schemeClr val="dk2">
                <a:hueOff val="0"/>
                <a:satOff val="0"/>
                <a:lumOff val="0"/>
                <a:alphaOff val="0"/>
              </a:schemeClr>
            </a:effectRef>
            <a:fontRef idx="minor">
              <a:schemeClr val="lt1"/>
            </a:fontRef>
          </p:style>
        </p:sp>
        <p:sp>
          <p:nvSpPr>
            <p:cNvPr id="46" name="Arrow: Pentagon 4">
              <a:extLst>
                <a:ext uri="{FF2B5EF4-FFF2-40B4-BE49-F238E27FC236}">
                  <a16:creationId xmlns:a16="http://schemas.microsoft.com/office/drawing/2014/main" id="{DA1FD3E7-A8D0-4857-9432-8A6C0F9455BE}"/>
                </a:ext>
              </a:extLst>
            </p:cNvPr>
            <p:cNvSpPr txBox="1"/>
            <p:nvPr/>
          </p:nvSpPr>
          <p:spPr>
            <a:xfrm rot="21600000">
              <a:off x="736991" y="0"/>
              <a:ext cx="3593244" cy="6766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3795" tIns="41910" rIns="78232" bIns="41910" numCol="1" spcCol="1270" anchor="ctr" anchorCtr="0">
              <a:noAutofit/>
            </a:bodyPr>
            <a:lstStyle/>
            <a:p>
              <a:pPr marL="0" lvl="0" indent="0" algn="l" defTabSz="466725">
                <a:lnSpc>
                  <a:spcPct val="90000"/>
                </a:lnSpc>
                <a:spcBef>
                  <a:spcPct val="0"/>
                </a:spcBef>
                <a:spcAft>
                  <a:spcPct val="35000"/>
                </a:spcAft>
                <a:buNone/>
              </a:pPr>
              <a:r>
                <a:rPr lang="en-GB" sz="1050" dirty="0"/>
                <a:t>For existing providers – what is your experience of transitioning to new contracts? What has worked and what has not worked?</a:t>
              </a:r>
              <a:endParaRPr lang="en-GB" sz="1050" kern="1200" dirty="0"/>
            </a:p>
          </p:txBody>
        </p:sp>
      </p:grpSp>
      <p:grpSp>
        <p:nvGrpSpPr>
          <p:cNvPr id="47" name="Group 46">
            <a:extLst>
              <a:ext uri="{FF2B5EF4-FFF2-40B4-BE49-F238E27FC236}">
                <a16:creationId xmlns:a16="http://schemas.microsoft.com/office/drawing/2014/main" id="{3DF6B282-BDCC-40CA-A8B1-97C3251F2BF9}"/>
              </a:ext>
            </a:extLst>
          </p:cNvPr>
          <p:cNvGrpSpPr/>
          <p:nvPr/>
        </p:nvGrpSpPr>
        <p:grpSpPr>
          <a:xfrm>
            <a:off x="4922328" y="5248807"/>
            <a:ext cx="3762413" cy="676676"/>
            <a:chOff x="567822" y="0"/>
            <a:chExt cx="3762413" cy="676676"/>
          </a:xfrm>
        </p:grpSpPr>
        <p:sp>
          <p:nvSpPr>
            <p:cNvPr id="48" name="Arrow: Pentagon 47">
              <a:extLst>
                <a:ext uri="{FF2B5EF4-FFF2-40B4-BE49-F238E27FC236}">
                  <a16:creationId xmlns:a16="http://schemas.microsoft.com/office/drawing/2014/main" id="{F8A6768A-7E85-4240-8E9A-B25731F332D7}"/>
                </a:ext>
              </a:extLst>
            </p:cNvPr>
            <p:cNvSpPr/>
            <p:nvPr/>
          </p:nvSpPr>
          <p:spPr>
            <a:xfrm rot="10800000">
              <a:off x="567822" y="0"/>
              <a:ext cx="3762413" cy="676676"/>
            </a:xfrm>
            <a:prstGeom prst="homePlate">
              <a:avLst/>
            </a:prstGeom>
            <a:solidFill>
              <a:schemeClr val="accent4"/>
            </a:solidFill>
          </p:spPr>
          <p:style>
            <a:lnRef idx="2">
              <a:schemeClr val="lt2">
                <a:hueOff val="0"/>
                <a:satOff val="0"/>
                <a:lumOff val="0"/>
                <a:alphaOff val="0"/>
              </a:schemeClr>
            </a:lnRef>
            <a:fillRef idx="1">
              <a:scrgbClr r="0" g="0" b="0"/>
            </a:fillRef>
            <a:effectRef idx="0">
              <a:schemeClr val="dk2">
                <a:hueOff val="0"/>
                <a:satOff val="0"/>
                <a:lumOff val="0"/>
                <a:alphaOff val="0"/>
              </a:schemeClr>
            </a:effectRef>
            <a:fontRef idx="minor">
              <a:schemeClr val="lt1"/>
            </a:fontRef>
          </p:style>
        </p:sp>
        <p:sp>
          <p:nvSpPr>
            <p:cNvPr id="49" name="Arrow: Pentagon 4">
              <a:extLst>
                <a:ext uri="{FF2B5EF4-FFF2-40B4-BE49-F238E27FC236}">
                  <a16:creationId xmlns:a16="http://schemas.microsoft.com/office/drawing/2014/main" id="{45AA4C9F-F467-4AEB-98EA-8C89282A65EF}"/>
                </a:ext>
              </a:extLst>
            </p:cNvPr>
            <p:cNvSpPr txBox="1"/>
            <p:nvPr/>
          </p:nvSpPr>
          <p:spPr>
            <a:xfrm rot="21600000">
              <a:off x="736991" y="0"/>
              <a:ext cx="3593244" cy="6766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3795" tIns="41910" rIns="78232" bIns="41910" numCol="1" spcCol="1270" anchor="ctr" anchorCtr="0">
              <a:noAutofit/>
            </a:bodyPr>
            <a:lstStyle/>
            <a:p>
              <a:pPr marL="0" lvl="0" indent="0" algn="l" defTabSz="466725">
                <a:lnSpc>
                  <a:spcPct val="90000"/>
                </a:lnSpc>
                <a:spcBef>
                  <a:spcPct val="0"/>
                </a:spcBef>
                <a:spcAft>
                  <a:spcPct val="35000"/>
                </a:spcAft>
                <a:buNone/>
              </a:pPr>
              <a:r>
                <a:rPr lang="en-GB" sz="1050" kern="1200" dirty="0"/>
                <a:t>How can we ensure we are giving client preference and choice through this process? How would providers balance client preference against availability of resource?</a:t>
              </a:r>
            </a:p>
          </p:txBody>
        </p:sp>
      </p:grpSp>
    </p:spTree>
    <p:extLst>
      <p:ext uri="{BB962C8B-B14F-4D97-AF65-F5344CB8AC3E}">
        <p14:creationId xmlns:p14="http://schemas.microsoft.com/office/powerpoint/2010/main" val="1847355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3E6C0-6E90-435B-AEBE-E5996384AC7E}"/>
              </a:ext>
            </a:extLst>
          </p:cNvPr>
          <p:cNvSpPr>
            <a:spLocks noGrp="1"/>
          </p:cNvSpPr>
          <p:nvPr>
            <p:ph type="title"/>
          </p:nvPr>
        </p:nvSpPr>
        <p:spPr>
          <a:solidFill>
            <a:srgbClr val="7030A0"/>
          </a:solidFill>
        </p:spPr>
        <p:txBody>
          <a:bodyPr>
            <a:normAutofit/>
          </a:bodyPr>
          <a:lstStyle/>
          <a:p>
            <a:pPr algn="l"/>
            <a:br>
              <a:rPr lang="en-GB" sz="2200" dirty="0"/>
            </a:br>
            <a:r>
              <a:rPr lang="en-GB" sz="2200" b="1" dirty="0">
                <a:solidFill>
                  <a:schemeClr val="bg1"/>
                </a:solidFill>
              </a:rPr>
              <a:t>Proposed agenda for the follow up meeting</a:t>
            </a:r>
            <a:endParaRPr lang="en-GB" dirty="0"/>
          </a:p>
        </p:txBody>
      </p:sp>
      <p:sp>
        <p:nvSpPr>
          <p:cNvPr id="5" name="Rectangle: Rounded Corners 4">
            <a:extLst>
              <a:ext uri="{FF2B5EF4-FFF2-40B4-BE49-F238E27FC236}">
                <a16:creationId xmlns:a16="http://schemas.microsoft.com/office/drawing/2014/main" id="{5F7544CF-CC1A-4D6B-90A0-707BEF40F9B8}"/>
              </a:ext>
            </a:extLst>
          </p:cNvPr>
          <p:cNvSpPr/>
          <p:nvPr/>
        </p:nvSpPr>
        <p:spPr>
          <a:xfrm>
            <a:off x="457200" y="1418035"/>
            <a:ext cx="8291264" cy="4594522"/>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0974" indent="-171450" defTabSz="685800"/>
            <a:r>
              <a:rPr lang="en-US" sz="1600" b="1" dirty="0">
                <a:solidFill>
                  <a:srgbClr val="000000"/>
                </a:solidFill>
              </a:rPr>
              <a:t>Recap (10 mins) (discussing the answers to the initial questions sent out)</a:t>
            </a:r>
          </a:p>
          <a:p>
            <a:pPr marL="170974" indent="-171450" defTabSz="685800"/>
            <a:r>
              <a:rPr lang="en-US" sz="1600" b="1" dirty="0">
                <a:solidFill>
                  <a:srgbClr val="000000"/>
                </a:solidFill>
              </a:rPr>
              <a:t>Service model (  approx. 40 mins</a:t>
            </a:r>
            <a:r>
              <a:rPr lang="en-US" sz="1600" dirty="0">
                <a:solidFill>
                  <a:srgbClr val="000000"/>
                </a:solidFill>
              </a:rPr>
              <a:t> )</a:t>
            </a:r>
            <a:endParaRPr lang="en-US" sz="1600" dirty="0">
              <a:solidFill>
                <a:srgbClr val="000000"/>
              </a:solidFill>
              <a:cs typeface="Calibri"/>
            </a:endParaRPr>
          </a:p>
          <a:p>
            <a:pPr marL="170974" indent="-171450" defTabSz="685800"/>
            <a:r>
              <a:rPr lang="en-US" sz="1600" dirty="0">
                <a:solidFill>
                  <a:srgbClr val="000000"/>
                </a:solidFill>
              </a:rPr>
              <a:t>Discussion on the issues highlighted in Slide 7</a:t>
            </a:r>
          </a:p>
          <a:p>
            <a:pPr marL="170974" indent="-171450" defTabSz="685800"/>
            <a:r>
              <a:rPr lang="en-US" sz="1600" dirty="0">
                <a:solidFill>
                  <a:srgbClr val="000000"/>
                </a:solidFill>
              </a:rPr>
              <a:t>In your experience what works well in the Commissioning of Domiciliary Care? </a:t>
            </a:r>
            <a:endParaRPr lang="en-US" sz="1600" dirty="0">
              <a:solidFill>
                <a:srgbClr val="000000"/>
              </a:solidFill>
              <a:cs typeface="Calibri" panose="020F0502020204030204"/>
            </a:endParaRPr>
          </a:p>
          <a:p>
            <a:pPr marL="170974" indent="-171450" defTabSz="685800"/>
            <a:r>
              <a:rPr lang="en-US" sz="1600" dirty="0">
                <a:solidFill>
                  <a:srgbClr val="000000"/>
                </a:solidFill>
              </a:rPr>
              <a:t>What needs are you seeing in your delivery of services in RBWM / elsewhere?</a:t>
            </a:r>
            <a:endParaRPr lang="en-US" sz="1600" dirty="0">
              <a:solidFill>
                <a:srgbClr val="000000"/>
              </a:solidFill>
              <a:cs typeface="Calibri" panose="020F0502020204030204"/>
            </a:endParaRPr>
          </a:p>
          <a:p>
            <a:pPr marL="170974" indent="-171450" defTabSz="685800"/>
            <a:r>
              <a:rPr lang="en-US" sz="1600" dirty="0">
                <a:solidFill>
                  <a:srgbClr val="000000"/>
                </a:solidFill>
              </a:rPr>
              <a:t>What is your experience of working on a “gainshare” approach?</a:t>
            </a:r>
            <a:endParaRPr lang="en-US" sz="1600" dirty="0">
              <a:solidFill>
                <a:srgbClr val="000000"/>
              </a:solidFill>
              <a:cs typeface="Calibri" panose="020F0502020204030204"/>
            </a:endParaRPr>
          </a:p>
          <a:p>
            <a:pPr marL="170974" indent="-171450" defTabSz="685800"/>
            <a:r>
              <a:rPr lang="en-US" sz="1600" dirty="0">
                <a:solidFill>
                  <a:srgbClr val="000000"/>
                </a:solidFill>
              </a:rPr>
              <a:t>How do you measure outcomes of people receiving your service?</a:t>
            </a:r>
            <a:endParaRPr lang="en-US" sz="1600" dirty="0">
              <a:solidFill>
                <a:srgbClr val="000000"/>
              </a:solidFill>
              <a:cs typeface="Calibri" panose="020F0502020204030204"/>
            </a:endParaRPr>
          </a:p>
          <a:p>
            <a:pPr marL="170974" indent="-171450" defTabSz="685800"/>
            <a:r>
              <a:rPr lang="en-US" sz="1600" dirty="0">
                <a:solidFill>
                  <a:srgbClr val="000000"/>
                </a:solidFill>
              </a:rPr>
              <a:t>What experience do you have of using Assistive tech and call monitoring systems? What works well? What doesn’t?</a:t>
            </a:r>
            <a:endParaRPr lang="en-US" sz="1600" dirty="0">
              <a:solidFill>
                <a:srgbClr val="000000"/>
              </a:solidFill>
              <a:cs typeface="Calibri" panose="020F0502020204030204"/>
            </a:endParaRPr>
          </a:p>
          <a:p>
            <a:pPr marL="170974" indent="-171450" defTabSz="685800"/>
            <a:r>
              <a:rPr lang="en-US" sz="1600" dirty="0">
                <a:solidFill>
                  <a:srgbClr val="000000"/>
                </a:solidFill>
              </a:rPr>
              <a:t>What factors would encourage you to work with the Royal Borough and tender for this service? </a:t>
            </a:r>
          </a:p>
          <a:p>
            <a:pPr defTabSz="685800"/>
            <a:r>
              <a:rPr lang="en-US" sz="1600" b="1" dirty="0">
                <a:solidFill>
                  <a:srgbClr val="000000"/>
                </a:solidFill>
              </a:rPr>
              <a:t>Procurement model </a:t>
            </a:r>
            <a:r>
              <a:rPr lang="en-US" sz="1600" b="1">
                <a:solidFill>
                  <a:srgbClr val="000000"/>
                </a:solidFill>
              </a:rPr>
              <a:t>(approx. </a:t>
            </a:r>
            <a:r>
              <a:rPr lang="en-US" sz="1600" b="1" dirty="0">
                <a:solidFill>
                  <a:srgbClr val="000000"/>
                </a:solidFill>
              </a:rPr>
              <a:t>10 mins)</a:t>
            </a:r>
          </a:p>
          <a:p>
            <a:pPr marL="170974" indent="-171450" defTabSz="685800"/>
            <a:r>
              <a:rPr lang="en-US" sz="1600" dirty="0">
                <a:solidFill>
                  <a:srgbClr val="000000"/>
                </a:solidFill>
              </a:rPr>
              <a:t>What is your experience of using a Dynamic Purchasing System? </a:t>
            </a:r>
            <a:endParaRPr lang="en-US" sz="1600" dirty="0">
              <a:solidFill>
                <a:srgbClr val="000000"/>
              </a:solidFill>
              <a:cs typeface="Calibri" panose="020F0502020204030204"/>
            </a:endParaRPr>
          </a:p>
          <a:p>
            <a:pPr marL="170974" indent="-171450" defTabSz="685800"/>
            <a:r>
              <a:rPr lang="en-US" sz="1600" dirty="0">
                <a:solidFill>
                  <a:srgbClr val="000000"/>
                </a:solidFill>
              </a:rPr>
              <a:t>What works? What is challenging you?</a:t>
            </a:r>
          </a:p>
          <a:p>
            <a:pPr marL="170974" indent="-171450" defTabSz="685800"/>
            <a:r>
              <a:rPr lang="en-GB" sz="1600" dirty="0">
                <a:solidFill>
                  <a:srgbClr val="000000"/>
                </a:solidFill>
                <a:cs typeface="Calibri" panose="020F0502020204030204"/>
              </a:rPr>
              <a:t>Pricing model (s)</a:t>
            </a:r>
          </a:p>
          <a:p>
            <a:pPr marL="170974" indent="-171450" defTabSz="685800"/>
            <a:endParaRPr lang="en-US" sz="1600" dirty="0">
              <a:solidFill>
                <a:srgbClr val="000000"/>
              </a:solidFill>
              <a:cs typeface="Calibri" panose="020F0502020204030204"/>
            </a:endParaRPr>
          </a:p>
          <a:p>
            <a:pPr marL="170974" indent="-171450" defTabSz="685800"/>
            <a:endParaRPr lang="en-US" sz="1600" dirty="0">
              <a:solidFill>
                <a:srgbClr val="000000"/>
              </a:solidFill>
            </a:endParaRPr>
          </a:p>
        </p:txBody>
      </p:sp>
    </p:spTree>
    <p:extLst>
      <p:ext uri="{BB962C8B-B14F-4D97-AF65-F5344CB8AC3E}">
        <p14:creationId xmlns:p14="http://schemas.microsoft.com/office/powerpoint/2010/main" val="11589875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II xmlns="e1578944-e941-49bf-9bee-8c9842764c83">No</PII>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F639F1B2061BE4CBFA836DB9A4AFE18" ma:contentTypeVersion="11" ma:contentTypeDescription="Create a new document." ma:contentTypeScope="" ma:versionID="f1c2e56dc03a1ca37f19fa711cf9c455">
  <xsd:schema xmlns:xsd="http://www.w3.org/2001/XMLSchema" xmlns:xs="http://www.w3.org/2001/XMLSchema" xmlns:p="http://schemas.microsoft.com/office/2006/metadata/properties" xmlns:ns2="e1578944-e941-49bf-9bee-8c9842764c83" xmlns:ns3="2c0ddd50-b0e0-4f0d-97cc-f38e84edbad2" xmlns:ns4="9b9720a8-c56c-4c86-85cb-946bb0da5767" targetNamespace="http://schemas.microsoft.com/office/2006/metadata/properties" ma:root="true" ma:fieldsID="f09e24cbdc285e7f463037e3a692208b" ns2:_="" ns3:_="" ns4:_="">
    <xsd:import namespace="e1578944-e941-49bf-9bee-8c9842764c83"/>
    <xsd:import namespace="2c0ddd50-b0e0-4f0d-97cc-f38e84edbad2"/>
    <xsd:import namespace="9b9720a8-c56c-4c86-85cb-946bb0da5767"/>
    <xsd:element name="properties">
      <xsd:complexType>
        <xsd:sequence>
          <xsd:element name="documentManagement">
            <xsd:complexType>
              <xsd:all>
                <xsd:element ref="ns2:PII"/>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578944-e941-49bf-9bee-8c9842764c83" elementFormDefault="qualified">
    <xsd:import namespace="http://schemas.microsoft.com/office/2006/documentManagement/types"/>
    <xsd:import namespace="http://schemas.microsoft.com/office/infopath/2007/PartnerControls"/>
    <xsd:element name="PII" ma:index="8" ma:displayName="PII" ma:format="Dropdown" ma:internalName="PII">
      <xsd:simpleType>
        <xsd:restriction base="dms:Choice">
          <xsd:enumeration value="Yes"/>
          <xsd:enumeration value="No"/>
          <xsd:enumeration value="Special Category Data"/>
        </xsd:restriction>
      </xsd:simpleType>
    </xsd:element>
  </xsd:schema>
  <xsd:schema xmlns:xsd="http://www.w3.org/2001/XMLSchema" xmlns:xs="http://www.w3.org/2001/XMLSchema" xmlns:dms="http://schemas.microsoft.com/office/2006/documentManagement/types" xmlns:pc="http://schemas.microsoft.com/office/infopath/2007/PartnerControls" targetNamespace="2c0ddd50-b0e0-4f0d-97cc-f38e84edbad2" elementFormDefault="qualified">
    <xsd:import namespace="http://schemas.microsoft.com/office/2006/documentManagement/types"/>
    <xsd:import namespace="http://schemas.microsoft.com/office/infopath/2007/PartnerControls"/>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b9720a8-c56c-4c86-85cb-946bb0da5767"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11DA668-958A-4F3F-8694-75F082029B4D}">
  <ds:schemaRefs>
    <ds:schemaRef ds:uri="http://purl.org/dc/terms/"/>
    <ds:schemaRef ds:uri="2c0ddd50-b0e0-4f0d-97cc-f38e84edbad2"/>
    <ds:schemaRef ds:uri="9b9720a8-c56c-4c86-85cb-946bb0da5767"/>
    <ds:schemaRef ds:uri="http://schemas.microsoft.com/office/2006/documentManagement/types"/>
    <ds:schemaRef ds:uri="http://schemas.microsoft.com/office/infopath/2007/PartnerControls"/>
    <ds:schemaRef ds:uri="e1578944-e941-49bf-9bee-8c9842764c83"/>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79D5180B-B93B-461B-BFF7-9C89195E9C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578944-e941-49bf-9bee-8c9842764c83"/>
    <ds:schemaRef ds:uri="2c0ddd50-b0e0-4f0d-97cc-f38e84edbad2"/>
    <ds:schemaRef ds:uri="9b9720a8-c56c-4c86-85cb-946bb0da57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CD0BB88-C5F9-4CAC-87F6-32C0534BF58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2019</TotalTime>
  <Words>1236</Words>
  <Application>Microsoft Office PowerPoint</Application>
  <PresentationFormat>On-screen Show (4:3)</PresentationFormat>
  <Paragraphs>91</Paragraphs>
  <Slides>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Segoe UI</vt:lpstr>
      <vt:lpstr>Times New Roman</vt:lpstr>
      <vt:lpstr>Office Theme</vt:lpstr>
      <vt:lpstr>RBWM Domiciliary Care – stakeholder consultation</vt:lpstr>
      <vt:lpstr>    Royal Borough of Windsor and Maidenhead </vt:lpstr>
      <vt:lpstr>     Needs and Provision  within the Royal Borough</vt:lpstr>
      <vt:lpstr>PowerPoint Presentation</vt:lpstr>
      <vt:lpstr>PowerPoint Presentation</vt:lpstr>
      <vt:lpstr>  Our vision for the new service  </vt:lpstr>
      <vt:lpstr> Issues that we will need to consider in the new contract</vt:lpstr>
      <vt:lpstr> Proposed agenda for the follow up meeting</vt:lpstr>
    </vt:vector>
  </TitlesOfParts>
  <Company>Bracknell Forest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Eker</dc:creator>
  <cp:lastModifiedBy>Sophie Swadling</cp:lastModifiedBy>
  <cp:revision>23</cp:revision>
  <dcterms:created xsi:type="dcterms:W3CDTF">2021-04-01T12:41:25Z</dcterms:created>
  <dcterms:modified xsi:type="dcterms:W3CDTF">2021-06-10T09:26:12Z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0x0101006F639F1B2061BE4CBFA836DB9A4AFE18</vt:lpwstr>
  </property>
</Properties>
</file>