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42" r:id="rId3"/>
    <p:sldId id="343" r:id="rId4"/>
    <p:sldId id="374" r:id="rId5"/>
    <p:sldId id="38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40BD7-F704-3A48-B600-796DA45D8C09}" type="doc">
      <dgm:prSet loTypeId="urn:microsoft.com/office/officeart/2005/8/layout/hList2" loCatId="" qsTypeId="urn:microsoft.com/office/officeart/2005/8/quickstyle/simple1" qsCatId="simple" csTypeId="urn:microsoft.com/office/officeart/2005/8/colors/accent1_2" csCatId="accent1" phldr="1"/>
      <dgm:spPr/>
      <dgm:t>
        <a:bodyPr/>
        <a:lstStyle/>
        <a:p>
          <a:endParaRPr lang="en-GB"/>
        </a:p>
      </dgm:t>
    </dgm:pt>
    <dgm:pt modelId="{40C0E704-A11B-1540-89C1-F534A5F6A719}">
      <dgm:prSet phldrT="[Text]"/>
      <dgm:spPr/>
      <dgm:t>
        <a:bodyPr/>
        <a:lstStyle/>
        <a:p>
          <a:pPr algn="r"/>
          <a:r>
            <a:rPr lang="en-GB"/>
            <a:t>East Kent</a:t>
          </a:r>
        </a:p>
      </dgm:t>
    </dgm:pt>
    <dgm:pt modelId="{EEEF4F44-2D90-D042-AAF5-6A694F77E036}" type="parTrans" cxnId="{ADCDEE1A-CDFC-094A-AA12-119B96B3AB00}">
      <dgm:prSet/>
      <dgm:spPr/>
      <dgm:t>
        <a:bodyPr/>
        <a:lstStyle/>
        <a:p>
          <a:pPr algn="l"/>
          <a:endParaRPr lang="en-GB"/>
        </a:p>
      </dgm:t>
    </dgm:pt>
    <dgm:pt modelId="{85F6D500-8D79-2B49-A01D-1DB2D85F4329}" type="sibTrans" cxnId="{ADCDEE1A-CDFC-094A-AA12-119B96B3AB00}">
      <dgm:prSet/>
      <dgm:spPr/>
      <dgm:t>
        <a:bodyPr/>
        <a:lstStyle/>
        <a:p>
          <a:pPr algn="l"/>
          <a:endParaRPr lang="en-GB"/>
        </a:p>
      </dgm:t>
    </dgm:pt>
    <dgm:pt modelId="{2A567B59-843B-9543-AC09-BD1719F7B23E}">
      <dgm:prSet phldrT="[Text]" custT="1"/>
      <dgm:spPr>
        <a:solidFill>
          <a:schemeClr val="accent5">
            <a:lumMod val="60000"/>
            <a:lumOff val="40000"/>
          </a:schemeClr>
        </a:solidFill>
        <a:ln w="92075">
          <a:solidFill>
            <a:schemeClr val="accent6">
              <a:lumMod val="60000"/>
              <a:lumOff val="40000"/>
            </a:schemeClr>
          </a:solidFill>
        </a:ln>
      </dgm:spPr>
      <dgm:t>
        <a:bodyPr/>
        <a:lstStyle/>
        <a:p>
          <a:pPr algn="l"/>
          <a:r>
            <a:rPr lang="en-GB" sz="1200" b="1">
              <a:solidFill>
                <a:schemeClr val="tx1"/>
              </a:solidFill>
            </a:rPr>
            <a:t>Personality: </a:t>
          </a:r>
          <a:r>
            <a:rPr lang="en-GB" sz="1200">
              <a:solidFill>
                <a:schemeClr val="tx1"/>
              </a:solidFill>
            </a:rPr>
            <a:t>Bright, vibrant, fun – an eclectic and diverse region that embraces the young and the old alike</a:t>
          </a:r>
          <a:br>
            <a:rPr lang="en-GB" sz="1200">
              <a:solidFill>
                <a:schemeClr val="tx1"/>
              </a:solidFill>
            </a:rPr>
          </a:br>
          <a:endParaRPr lang="en-GB" sz="1200" b="1">
            <a:solidFill>
              <a:schemeClr val="tx1"/>
            </a:solidFill>
          </a:endParaRPr>
        </a:p>
      </dgm:t>
    </dgm:pt>
    <dgm:pt modelId="{1901AC55-3B79-8F4E-8638-7DED3E147197}" type="parTrans" cxnId="{DC3D9618-096A-514A-99CA-A193E6026FA6}">
      <dgm:prSet/>
      <dgm:spPr/>
      <dgm:t>
        <a:bodyPr/>
        <a:lstStyle/>
        <a:p>
          <a:pPr algn="l"/>
          <a:endParaRPr lang="en-GB"/>
        </a:p>
      </dgm:t>
    </dgm:pt>
    <dgm:pt modelId="{2FEFBA7B-040D-CF43-824D-EF025D6589AC}" type="sibTrans" cxnId="{DC3D9618-096A-514A-99CA-A193E6026FA6}">
      <dgm:prSet/>
      <dgm:spPr/>
      <dgm:t>
        <a:bodyPr/>
        <a:lstStyle/>
        <a:p>
          <a:pPr algn="l"/>
          <a:endParaRPr lang="en-GB"/>
        </a:p>
      </dgm:t>
    </dgm:pt>
    <dgm:pt modelId="{C87783DB-5CC0-C740-BB21-2A02573330C6}">
      <dgm:prSet phldrT="[Text]"/>
      <dgm:spPr/>
      <dgm:t>
        <a:bodyPr/>
        <a:lstStyle/>
        <a:p>
          <a:pPr algn="r"/>
          <a:r>
            <a:rPr lang="en-GB"/>
            <a:t>West Kent</a:t>
          </a:r>
        </a:p>
      </dgm:t>
    </dgm:pt>
    <dgm:pt modelId="{F1F0A6EC-6208-8C46-ADE4-52897A0C0502}" type="parTrans" cxnId="{1528CC2F-BEB6-184C-A913-8293BF079AA2}">
      <dgm:prSet/>
      <dgm:spPr/>
      <dgm:t>
        <a:bodyPr/>
        <a:lstStyle/>
        <a:p>
          <a:pPr algn="l"/>
          <a:endParaRPr lang="en-GB"/>
        </a:p>
      </dgm:t>
    </dgm:pt>
    <dgm:pt modelId="{40CDE663-FE51-F445-8D38-6C8354EB25CC}" type="sibTrans" cxnId="{1528CC2F-BEB6-184C-A913-8293BF079AA2}">
      <dgm:prSet/>
      <dgm:spPr/>
      <dgm:t>
        <a:bodyPr/>
        <a:lstStyle/>
        <a:p>
          <a:pPr algn="l"/>
          <a:endParaRPr lang="en-GB"/>
        </a:p>
      </dgm:t>
    </dgm:pt>
    <dgm:pt modelId="{AF443DCB-8914-1F45-85EF-5DCE3A9A5110}">
      <dgm:prSet phldrT="[Text]" custT="1"/>
      <dgm:spPr>
        <a:solidFill>
          <a:schemeClr val="accent6">
            <a:lumMod val="60000"/>
            <a:lumOff val="40000"/>
          </a:schemeClr>
        </a:solidFill>
        <a:ln w="92075">
          <a:solidFill>
            <a:srgbClr val="7030A0"/>
          </a:solidFill>
        </a:ln>
      </dgm:spPr>
      <dgm:t>
        <a:bodyPr/>
        <a:lstStyle/>
        <a:p>
          <a:pPr algn="l"/>
          <a:r>
            <a:rPr lang="en-GB" sz="1200" b="1">
              <a:solidFill>
                <a:schemeClr val="tx1"/>
              </a:solidFill>
            </a:rPr>
            <a:t>Personality: </a:t>
          </a:r>
          <a:r>
            <a:rPr lang="en-GB" sz="1200">
              <a:solidFill>
                <a:schemeClr val="tx1"/>
              </a:solidFill>
            </a:rPr>
            <a:t>Lush, ripe and nostalgic – a warm and reassuring region with a long history</a:t>
          </a:r>
        </a:p>
      </dgm:t>
    </dgm:pt>
    <dgm:pt modelId="{7FB0F11D-E84C-6D43-A0D4-C33314416367}" type="parTrans" cxnId="{4196787E-6BEC-184F-AB5A-6C4B1D7173E4}">
      <dgm:prSet/>
      <dgm:spPr/>
      <dgm:t>
        <a:bodyPr/>
        <a:lstStyle/>
        <a:p>
          <a:pPr algn="l"/>
          <a:endParaRPr lang="en-GB"/>
        </a:p>
      </dgm:t>
    </dgm:pt>
    <dgm:pt modelId="{E76FD7A9-0846-6148-9438-44DA7A27F24B}" type="sibTrans" cxnId="{4196787E-6BEC-184F-AB5A-6C4B1D7173E4}">
      <dgm:prSet/>
      <dgm:spPr/>
      <dgm:t>
        <a:bodyPr/>
        <a:lstStyle/>
        <a:p>
          <a:pPr algn="l"/>
          <a:endParaRPr lang="en-GB"/>
        </a:p>
      </dgm:t>
    </dgm:pt>
    <dgm:pt modelId="{2EBA3A58-1B15-694A-887E-E4DE14E97479}">
      <dgm:prSet phldrT="[Text]"/>
      <dgm:spPr/>
      <dgm:t>
        <a:bodyPr/>
        <a:lstStyle/>
        <a:p>
          <a:pPr algn="r"/>
          <a:r>
            <a:rPr lang="en-GB"/>
            <a:t>North Kent</a:t>
          </a:r>
        </a:p>
      </dgm:t>
    </dgm:pt>
    <dgm:pt modelId="{442E02CB-2B4A-4242-981C-8E342137EEDA}" type="parTrans" cxnId="{CF44F92F-8CB4-8A47-8A44-1771686AE97A}">
      <dgm:prSet/>
      <dgm:spPr/>
      <dgm:t>
        <a:bodyPr/>
        <a:lstStyle/>
        <a:p>
          <a:pPr algn="l"/>
          <a:endParaRPr lang="en-GB"/>
        </a:p>
      </dgm:t>
    </dgm:pt>
    <dgm:pt modelId="{E1EEC05B-A38F-9F45-BC3D-9D91642BA631}" type="sibTrans" cxnId="{CF44F92F-8CB4-8A47-8A44-1771686AE97A}">
      <dgm:prSet/>
      <dgm:spPr/>
      <dgm:t>
        <a:bodyPr/>
        <a:lstStyle/>
        <a:p>
          <a:pPr algn="l"/>
          <a:endParaRPr lang="en-GB"/>
        </a:p>
      </dgm:t>
    </dgm:pt>
    <dgm:pt modelId="{491AA756-7FB0-E543-8054-B0D08B1610A1}">
      <dgm:prSet phldrT="[Text]" custT="1"/>
      <dgm:spPr>
        <a:solidFill>
          <a:schemeClr val="accent2">
            <a:lumMod val="60000"/>
            <a:lumOff val="40000"/>
          </a:schemeClr>
        </a:solidFill>
        <a:ln w="92075">
          <a:solidFill>
            <a:srgbClr val="0070C0"/>
          </a:solidFill>
        </a:ln>
      </dgm:spPr>
      <dgm:t>
        <a:bodyPr/>
        <a:lstStyle/>
        <a:p>
          <a:pPr algn="l"/>
          <a:r>
            <a:rPr lang="en-GB" sz="1200" b="1">
              <a:solidFill>
                <a:schemeClr val="tx1"/>
              </a:solidFill>
            </a:rPr>
            <a:t>Personality: </a:t>
          </a:r>
          <a:r>
            <a:rPr lang="en-GB" sz="1200">
              <a:solidFill>
                <a:schemeClr val="tx1"/>
              </a:solidFill>
            </a:rPr>
            <a:t>Strong, proud and bold – an hidden gem going through a transformation</a:t>
          </a:r>
          <a:br>
            <a:rPr lang="en-GB" sz="1200">
              <a:solidFill>
                <a:schemeClr val="tx1"/>
              </a:solidFill>
            </a:rPr>
          </a:br>
          <a:endParaRPr lang="en-GB" sz="1200">
            <a:solidFill>
              <a:schemeClr val="tx1"/>
            </a:solidFill>
          </a:endParaRPr>
        </a:p>
      </dgm:t>
    </dgm:pt>
    <dgm:pt modelId="{82762279-4D90-D144-8387-3DC08C54044D}" type="parTrans" cxnId="{5445044D-ADE3-9140-AE7A-A1262543800D}">
      <dgm:prSet/>
      <dgm:spPr/>
      <dgm:t>
        <a:bodyPr/>
        <a:lstStyle/>
        <a:p>
          <a:pPr algn="l"/>
          <a:endParaRPr lang="en-GB"/>
        </a:p>
      </dgm:t>
    </dgm:pt>
    <dgm:pt modelId="{4108F73A-B73B-E840-A851-6E5AF5BE47D4}" type="sibTrans" cxnId="{5445044D-ADE3-9140-AE7A-A1262543800D}">
      <dgm:prSet/>
      <dgm:spPr/>
      <dgm:t>
        <a:bodyPr/>
        <a:lstStyle/>
        <a:p>
          <a:pPr algn="l"/>
          <a:endParaRPr lang="en-GB"/>
        </a:p>
      </dgm:t>
    </dgm:pt>
    <dgm:pt modelId="{57238FCC-DF6D-8A44-A588-1040FAA2846A}">
      <dgm:prSet phldrT="[Text]" custT="1"/>
      <dgm:spPr>
        <a:solidFill>
          <a:schemeClr val="accent2">
            <a:lumMod val="60000"/>
            <a:lumOff val="40000"/>
          </a:schemeClr>
        </a:solidFill>
        <a:ln w="92075">
          <a:solidFill>
            <a:srgbClr val="0070C0"/>
          </a:solidFill>
        </a:ln>
      </dgm:spPr>
      <dgm:t>
        <a:bodyPr/>
        <a:lstStyle/>
        <a:p>
          <a:pPr algn="l"/>
          <a:r>
            <a:rPr lang="en-GB" sz="1200" b="1">
              <a:solidFill>
                <a:schemeClr val="tx1"/>
              </a:solidFill>
            </a:rPr>
            <a:t>Imagery: </a:t>
          </a:r>
          <a:r>
            <a:rPr lang="en-GB" sz="1200">
              <a:solidFill>
                <a:schemeClr val="tx1"/>
              </a:solidFill>
            </a:rPr>
            <a:t>Docks and ships, seagulls and sirens, factories and warehouses </a:t>
          </a:r>
        </a:p>
      </dgm:t>
    </dgm:pt>
    <dgm:pt modelId="{4377A3B5-2B72-6E42-ABE0-45EF6BC667E1}" type="parTrans" cxnId="{E6B0167E-96BB-AF48-9DE6-DEACB4BC51D7}">
      <dgm:prSet/>
      <dgm:spPr/>
      <dgm:t>
        <a:bodyPr/>
        <a:lstStyle/>
        <a:p>
          <a:pPr algn="l"/>
          <a:endParaRPr lang="en-GB"/>
        </a:p>
      </dgm:t>
    </dgm:pt>
    <dgm:pt modelId="{7A2456FD-31AE-474B-8350-482A72F897C8}" type="sibTrans" cxnId="{E6B0167E-96BB-AF48-9DE6-DEACB4BC51D7}">
      <dgm:prSet/>
      <dgm:spPr/>
      <dgm:t>
        <a:bodyPr/>
        <a:lstStyle/>
        <a:p>
          <a:pPr algn="l"/>
          <a:endParaRPr lang="en-GB"/>
        </a:p>
      </dgm:t>
    </dgm:pt>
    <dgm:pt modelId="{15FC9C7D-94F6-4240-853A-3587ABE1A8FA}">
      <dgm:prSet phldrT="[Text]" custT="1"/>
      <dgm:spPr>
        <a:solidFill>
          <a:schemeClr val="accent5">
            <a:lumMod val="60000"/>
            <a:lumOff val="40000"/>
          </a:schemeClr>
        </a:solidFill>
        <a:ln w="92075">
          <a:solidFill>
            <a:schemeClr val="accent6">
              <a:lumMod val="60000"/>
              <a:lumOff val="40000"/>
            </a:schemeClr>
          </a:solidFill>
        </a:ln>
      </dgm:spPr>
      <dgm:t>
        <a:bodyPr/>
        <a:lstStyle/>
        <a:p>
          <a:pPr algn="l"/>
          <a:endParaRPr lang="en-GB" sz="1400"/>
        </a:p>
      </dgm:t>
    </dgm:pt>
    <dgm:pt modelId="{BA356DC1-4DD1-2B43-A074-9F3612859DC8}" type="parTrans" cxnId="{E5B67333-D801-5743-B330-3D18E583DF31}">
      <dgm:prSet/>
      <dgm:spPr/>
      <dgm:t>
        <a:bodyPr/>
        <a:lstStyle/>
        <a:p>
          <a:pPr algn="l"/>
          <a:endParaRPr lang="en-GB"/>
        </a:p>
      </dgm:t>
    </dgm:pt>
    <dgm:pt modelId="{25925463-EC73-D944-BABC-0792041C99C7}" type="sibTrans" cxnId="{E5B67333-D801-5743-B330-3D18E583DF31}">
      <dgm:prSet/>
      <dgm:spPr/>
      <dgm:t>
        <a:bodyPr/>
        <a:lstStyle/>
        <a:p>
          <a:pPr algn="l"/>
          <a:endParaRPr lang="en-GB"/>
        </a:p>
      </dgm:t>
    </dgm:pt>
    <dgm:pt modelId="{CCCAD0A1-B4A9-4A49-B3A4-758299360E7D}">
      <dgm:prSet phldrT="[Text]" custT="1"/>
      <dgm:spPr>
        <a:solidFill>
          <a:schemeClr val="accent5">
            <a:lumMod val="60000"/>
            <a:lumOff val="40000"/>
          </a:schemeClr>
        </a:solidFill>
        <a:ln w="92075">
          <a:solidFill>
            <a:schemeClr val="accent6">
              <a:lumMod val="60000"/>
              <a:lumOff val="40000"/>
            </a:schemeClr>
          </a:solidFill>
        </a:ln>
      </dgm:spPr>
      <dgm:t>
        <a:bodyPr/>
        <a:lstStyle/>
        <a:p>
          <a:pPr algn="l"/>
          <a:endParaRPr lang="en-GB" sz="1400"/>
        </a:p>
      </dgm:t>
    </dgm:pt>
    <dgm:pt modelId="{72CB995B-3BD1-5247-A070-19D9399FC8C6}" type="parTrans" cxnId="{3C075569-1EAC-BC4C-A635-A1663DF00502}">
      <dgm:prSet/>
      <dgm:spPr/>
      <dgm:t>
        <a:bodyPr/>
        <a:lstStyle/>
        <a:p>
          <a:pPr algn="l"/>
          <a:endParaRPr lang="en-GB"/>
        </a:p>
      </dgm:t>
    </dgm:pt>
    <dgm:pt modelId="{4806F352-0801-D946-B639-2B7EE4DC3E74}" type="sibTrans" cxnId="{3C075569-1EAC-BC4C-A635-A1663DF00502}">
      <dgm:prSet/>
      <dgm:spPr/>
      <dgm:t>
        <a:bodyPr/>
        <a:lstStyle/>
        <a:p>
          <a:pPr algn="l"/>
          <a:endParaRPr lang="en-GB"/>
        </a:p>
      </dgm:t>
    </dgm:pt>
    <dgm:pt modelId="{F1D3D599-832A-6940-A21A-FB44DF383AB0}">
      <dgm:prSet phldrT="[Text]" custT="1"/>
      <dgm:spPr>
        <a:solidFill>
          <a:schemeClr val="accent5">
            <a:lumMod val="60000"/>
            <a:lumOff val="40000"/>
          </a:schemeClr>
        </a:solidFill>
        <a:ln w="92075">
          <a:solidFill>
            <a:schemeClr val="accent6">
              <a:lumMod val="60000"/>
              <a:lumOff val="40000"/>
            </a:schemeClr>
          </a:solidFill>
        </a:ln>
      </dgm:spPr>
      <dgm:t>
        <a:bodyPr/>
        <a:lstStyle/>
        <a:p>
          <a:pPr algn="l"/>
          <a:endParaRPr lang="en-GB" sz="1200"/>
        </a:p>
      </dgm:t>
    </dgm:pt>
    <dgm:pt modelId="{30758878-5640-CA42-9993-3A0EAC2CFA49}" type="parTrans" cxnId="{5BD8FA5F-45A6-A34C-BDAE-692038B50E6E}">
      <dgm:prSet/>
      <dgm:spPr/>
      <dgm:t>
        <a:bodyPr/>
        <a:lstStyle/>
        <a:p>
          <a:pPr algn="l"/>
          <a:endParaRPr lang="en-GB"/>
        </a:p>
      </dgm:t>
    </dgm:pt>
    <dgm:pt modelId="{3E2A0CB1-E3DD-BB45-962F-792F1EAF5460}" type="sibTrans" cxnId="{5BD8FA5F-45A6-A34C-BDAE-692038B50E6E}">
      <dgm:prSet/>
      <dgm:spPr/>
      <dgm:t>
        <a:bodyPr/>
        <a:lstStyle/>
        <a:p>
          <a:pPr algn="l"/>
          <a:endParaRPr lang="en-GB"/>
        </a:p>
      </dgm:t>
    </dgm:pt>
    <dgm:pt modelId="{D589010C-3B3F-584D-9CA8-6C6B1A822737}">
      <dgm:prSet phldrT="[Text]" custT="1"/>
      <dgm:spPr>
        <a:solidFill>
          <a:schemeClr val="accent5">
            <a:lumMod val="60000"/>
            <a:lumOff val="40000"/>
          </a:schemeClr>
        </a:solidFill>
        <a:ln w="92075">
          <a:solidFill>
            <a:schemeClr val="accent6">
              <a:lumMod val="60000"/>
              <a:lumOff val="40000"/>
            </a:schemeClr>
          </a:solidFill>
        </a:ln>
      </dgm:spPr>
      <dgm:t>
        <a:bodyPr/>
        <a:lstStyle/>
        <a:p>
          <a:pPr algn="l"/>
          <a:endParaRPr lang="en-GB" sz="1200"/>
        </a:p>
      </dgm:t>
    </dgm:pt>
    <dgm:pt modelId="{A9C51134-9135-0049-AB68-F1ED2D020C5F}" type="parTrans" cxnId="{3240E7D0-0A30-F24A-A45E-932060F62C3D}">
      <dgm:prSet/>
      <dgm:spPr/>
      <dgm:t>
        <a:bodyPr/>
        <a:lstStyle/>
        <a:p>
          <a:pPr algn="l"/>
          <a:endParaRPr lang="en-GB"/>
        </a:p>
      </dgm:t>
    </dgm:pt>
    <dgm:pt modelId="{DCF8DFA1-E607-D245-8256-C30681BE6045}" type="sibTrans" cxnId="{3240E7D0-0A30-F24A-A45E-932060F62C3D}">
      <dgm:prSet/>
      <dgm:spPr/>
      <dgm:t>
        <a:bodyPr/>
        <a:lstStyle/>
        <a:p>
          <a:pPr algn="l"/>
          <a:endParaRPr lang="en-GB"/>
        </a:p>
      </dgm:t>
    </dgm:pt>
    <dgm:pt modelId="{2F478B8E-D505-834B-A6D7-B6584DBDDC30}">
      <dgm:prSet phldrT="[Text]" custT="1"/>
      <dgm:spPr>
        <a:solidFill>
          <a:schemeClr val="accent5">
            <a:lumMod val="60000"/>
            <a:lumOff val="40000"/>
          </a:schemeClr>
        </a:solidFill>
        <a:ln w="92075">
          <a:solidFill>
            <a:schemeClr val="accent6">
              <a:lumMod val="60000"/>
              <a:lumOff val="40000"/>
            </a:schemeClr>
          </a:solidFill>
        </a:ln>
      </dgm:spPr>
      <dgm:t>
        <a:bodyPr/>
        <a:lstStyle/>
        <a:p>
          <a:pPr algn="l"/>
          <a:r>
            <a:rPr lang="en-GB" sz="1200" b="1">
              <a:solidFill>
                <a:schemeClr val="tx1"/>
              </a:solidFill>
            </a:rPr>
            <a:t>Imagery: </a:t>
          </a:r>
          <a:r>
            <a:rPr lang="en-GB" sz="1200">
              <a:solidFill>
                <a:schemeClr val="tx1"/>
              </a:solidFill>
            </a:rPr>
            <a:t>Riverbanks and beaches, battlements and berries, seafood and spires</a:t>
          </a:r>
          <a:endParaRPr lang="en-GB" sz="1200" b="1">
            <a:solidFill>
              <a:schemeClr val="tx1"/>
            </a:solidFill>
          </a:endParaRPr>
        </a:p>
      </dgm:t>
    </dgm:pt>
    <dgm:pt modelId="{657C1182-879F-F348-BD6C-01DF77C026D4}" type="sibTrans" cxnId="{22C598E9-955C-A342-866C-86FAE70BE0FA}">
      <dgm:prSet/>
      <dgm:spPr/>
      <dgm:t>
        <a:bodyPr/>
        <a:lstStyle/>
        <a:p>
          <a:pPr algn="l"/>
          <a:endParaRPr lang="en-GB"/>
        </a:p>
      </dgm:t>
    </dgm:pt>
    <dgm:pt modelId="{C8792EFB-9267-464F-A23F-F0E098A9A3E7}" type="parTrans" cxnId="{22C598E9-955C-A342-866C-86FAE70BE0FA}">
      <dgm:prSet/>
      <dgm:spPr/>
      <dgm:t>
        <a:bodyPr/>
        <a:lstStyle/>
        <a:p>
          <a:pPr algn="l"/>
          <a:endParaRPr lang="en-GB"/>
        </a:p>
      </dgm:t>
    </dgm:pt>
    <dgm:pt modelId="{0CA18E97-0316-DE47-80D2-EAE3DAA78391}">
      <dgm:prSet phldrT="[Text]" custT="1"/>
      <dgm:spPr>
        <a:solidFill>
          <a:schemeClr val="accent6">
            <a:lumMod val="60000"/>
            <a:lumOff val="40000"/>
          </a:schemeClr>
        </a:solidFill>
        <a:ln w="92075">
          <a:solidFill>
            <a:srgbClr val="7030A0"/>
          </a:solidFill>
        </a:ln>
      </dgm:spPr>
      <dgm:t>
        <a:bodyPr/>
        <a:lstStyle/>
        <a:p>
          <a:pPr algn="l"/>
          <a:r>
            <a:rPr lang="en-GB" sz="1200">
              <a:solidFill>
                <a:schemeClr val="tx1"/>
              </a:solidFill>
            </a:rPr>
            <a:t> </a:t>
          </a:r>
          <a:r>
            <a:rPr lang="en-GB" sz="1200" b="1">
              <a:solidFill>
                <a:schemeClr val="tx1"/>
              </a:solidFill>
            </a:rPr>
            <a:t>Imagery: </a:t>
          </a:r>
          <a:r>
            <a:rPr lang="en-GB" sz="1200">
              <a:solidFill>
                <a:schemeClr val="tx1"/>
              </a:solidFill>
            </a:rPr>
            <a:t>Green fields, stately homes, country pubs, castles, churches and cream teas, rich  in heraldic association</a:t>
          </a:r>
        </a:p>
      </dgm:t>
    </dgm:pt>
    <dgm:pt modelId="{B7166DC5-1E0D-A148-8A7F-32E7936F997D}" type="parTrans" cxnId="{598850EA-E1CC-4C40-8F5F-A7FCE5A9BDC4}">
      <dgm:prSet/>
      <dgm:spPr/>
      <dgm:t>
        <a:bodyPr/>
        <a:lstStyle/>
        <a:p>
          <a:pPr algn="l"/>
          <a:endParaRPr lang="en-GB"/>
        </a:p>
      </dgm:t>
    </dgm:pt>
    <dgm:pt modelId="{D47C37FD-4F16-7D44-A736-4BBB0A412D28}" type="sibTrans" cxnId="{598850EA-E1CC-4C40-8F5F-A7FCE5A9BDC4}">
      <dgm:prSet/>
      <dgm:spPr/>
      <dgm:t>
        <a:bodyPr/>
        <a:lstStyle/>
        <a:p>
          <a:pPr algn="l"/>
          <a:endParaRPr lang="en-GB"/>
        </a:p>
      </dgm:t>
    </dgm:pt>
    <dgm:pt modelId="{DF7F74D2-DCCA-4D4D-97BF-D8252E407253}">
      <dgm:prSet phldrT="[Text]" custT="1"/>
      <dgm:spPr>
        <a:solidFill>
          <a:schemeClr val="accent6">
            <a:lumMod val="60000"/>
            <a:lumOff val="40000"/>
          </a:schemeClr>
        </a:solidFill>
        <a:ln w="92075">
          <a:solidFill>
            <a:srgbClr val="7030A0"/>
          </a:solidFill>
        </a:ln>
      </dgm:spPr>
      <dgm:t>
        <a:bodyPr/>
        <a:lstStyle/>
        <a:p>
          <a:pPr algn="l"/>
          <a:endParaRPr lang="en-GB" sz="1200">
            <a:solidFill>
              <a:schemeClr val="tx1"/>
            </a:solidFill>
          </a:endParaRPr>
        </a:p>
      </dgm:t>
    </dgm:pt>
    <dgm:pt modelId="{DCB2FA85-97D2-384A-A569-B9A34B432FBF}" type="parTrans" cxnId="{5C5CBDFB-5A54-1A4B-88D6-54B1E06784B6}">
      <dgm:prSet/>
      <dgm:spPr/>
      <dgm:t>
        <a:bodyPr/>
        <a:lstStyle/>
        <a:p>
          <a:pPr algn="l"/>
          <a:endParaRPr lang="en-GB"/>
        </a:p>
      </dgm:t>
    </dgm:pt>
    <dgm:pt modelId="{14D01225-19EC-FF46-A0A5-A5034E3B7724}" type="sibTrans" cxnId="{5C5CBDFB-5A54-1A4B-88D6-54B1E06784B6}">
      <dgm:prSet/>
      <dgm:spPr/>
      <dgm:t>
        <a:bodyPr/>
        <a:lstStyle/>
        <a:p>
          <a:pPr algn="l"/>
          <a:endParaRPr lang="en-GB"/>
        </a:p>
      </dgm:t>
    </dgm:pt>
    <dgm:pt modelId="{99AC29AA-2F89-EF4D-819B-86073967AC5D}" type="pres">
      <dgm:prSet presAssocID="{78640BD7-F704-3A48-B600-796DA45D8C09}" presName="linearFlow" presStyleCnt="0">
        <dgm:presLayoutVars>
          <dgm:dir/>
          <dgm:animLvl val="lvl"/>
          <dgm:resizeHandles/>
        </dgm:presLayoutVars>
      </dgm:prSet>
      <dgm:spPr/>
    </dgm:pt>
    <dgm:pt modelId="{EC39DB83-9373-314B-A06F-ABCADCE9D532}" type="pres">
      <dgm:prSet presAssocID="{40C0E704-A11B-1540-89C1-F534A5F6A719}" presName="compositeNode" presStyleCnt="0">
        <dgm:presLayoutVars>
          <dgm:bulletEnabled val="1"/>
        </dgm:presLayoutVars>
      </dgm:prSet>
      <dgm:spPr/>
    </dgm:pt>
    <dgm:pt modelId="{B18AC789-EC44-014D-82FB-9F3C1294F349}" type="pres">
      <dgm:prSet presAssocID="{40C0E704-A11B-1540-89C1-F534A5F6A719}" presName="image" presStyleLbl="fgImgPlace1" presStyleIdx="0" presStyleCnt="3" custFlipVert="1" custFlipHor="1" custScaleX="53160" custScaleY="88433" custLinFactX="400000" custLinFactY="55794" custLinFactNeighborX="499405" custLinFactNeighborY="100000"/>
      <dgm:spPr/>
    </dgm:pt>
    <dgm:pt modelId="{3C7DA575-56F1-9143-9D75-D55F528649D1}" type="pres">
      <dgm:prSet presAssocID="{40C0E704-A11B-1540-89C1-F534A5F6A719}" presName="childNode" presStyleLbl="node1" presStyleIdx="0" presStyleCnt="3" custScaleY="93869" custLinFactNeighborX="1768" custLinFactNeighborY="-15520">
        <dgm:presLayoutVars>
          <dgm:bulletEnabled val="1"/>
        </dgm:presLayoutVars>
      </dgm:prSet>
      <dgm:spPr/>
    </dgm:pt>
    <dgm:pt modelId="{D980835B-5336-5645-AF97-95A85F3E7DBE}" type="pres">
      <dgm:prSet presAssocID="{40C0E704-A11B-1540-89C1-F534A5F6A719}" presName="parentNode" presStyleLbl="revTx" presStyleIdx="0" presStyleCnt="3">
        <dgm:presLayoutVars>
          <dgm:chMax val="0"/>
          <dgm:bulletEnabled val="1"/>
        </dgm:presLayoutVars>
      </dgm:prSet>
      <dgm:spPr/>
    </dgm:pt>
    <dgm:pt modelId="{6D91F0C9-5707-6A45-A933-B927FEC99416}" type="pres">
      <dgm:prSet presAssocID="{85F6D500-8D79-2B49-A01D-1DB2D85F4329}" presName="sibTrans" presStyleCnt="0"/>
      <dgm:spPr/>
    </dgm:pt>
    <dgm:pt modelId="{B5C42BE2-F243-074A-A5B2-0029D86BC3A8}" type="pres">
      <dgm:prSet presAssocID="{C87783DB-5CC0-C740-BB21-2A02573330C6}" presName="compositeNode" presStyleCnt="0">
        <dgm:presLayoutVars>
          <dgm:bulletEnabled val="1"/>
        </dgm:presLayoutVars>
      </dgm:prSet>
      <dgm:spPr/>
    </dgm:pt>
    <dgm:pt modelId="{AA408080-DBE8-7345-AC6E-AA7E344ADC0A}" type="pres">
      <dgm:prSet presAssocID="{C87783DB-5CC0-C740-BB21-2A02573330C6}" presName="image" presStyleLbl="fgImgPlace1" presStyleIdx="1" presStyleCnt="3" custFlipVert="1" custFlipHor="1" custScaleX="154225" custScaleY="70542" custLinFactX="200000" custLinFactY="83249" custLinFactNeighborX="266089" custLinFactNeighborY="100000"/>
      <dgm:spPr/>
    </dgm:pt>
    <dgm:pt modelId="{CE038A6F-2EB5-C040-9B49-5173CF8285EA}" type="pres">
      <dgm:prSet presAssocID="{C87783DB-5CC0-C740-BB21-2A02573330C6}" presName="childNode" presStyleLbl="node1" presStyleIdx="1" presStyleCnt="3" custScaleY="96108" custLinFactNeighborX="-1149" custLinFactNeighborY="-12912">
        <dgm:presLayoutVars>
          <dgm:bulletEnabled val="1"/>
        </dgm:presLayoutVars>
      </dgm:prSet>
      <dgm:spPr/>
    </dgm:pt>
    <dgm:pt modelId="{C806D4CD-0955-CF41-8E97-085C2D960FB0}" type="pres">
      <dgm:prSet presAssocID="{C87783DB-5CC0-C740-BB21-2A02573330C6}" presName="parentNode" presStyleLbl="revTx" presStyleIdx="1" presStyleCnt="3">
        <dgm:presLayoutVars>
          <dgm:chMax val="0"/>
          <dgm:bulletEnabled val="1"/>
        </dgm:presLayoutVars>
      </dgm:prSet>
      <dgm:spPr/>
    </dgm:pt>
    <dgm:pt modelId="{1FBFC0B2-0BA8-404B-9DCF-22502EEDD4BF}" type="pres">
      <dgm:prSet presAssocID="{40CDE663-FE51-F445-8D38-6C8354EB25CC}" presName="sibTrans" presStyleCnt="0"/>
      <dgm:spPr/>
    </dgm:pt>
    <dgm:pt modelId="{BDBC1266-94C4-1047-9084-F7ED162E14EB}" type="pres">
      <dgm:prSet presAssocID="{2EBA3A58-1B15-694A-887E-E4DE14E97479}" presName="compositeNode" presStyleCnt="0">
        <dgm:presLayoutVars>
          <dgm:bulletEnabled val="1"/>
        </dgm:presLayoutVars>
      </dgm:prSet>
      <dgm:spPr/>
    </dgm:pt>
    <dgm:pt modelId="{163ACA21-F94F-B445-BF75-E32C13E2ADFC}" type="pres">
      <dgm:prSet presAssocID="{2EBA3A58-1B15-694A-887E-E4DE14E97479}" presName="image" presStyleLbl="fgImgPlace1" presStyleIdx="2" presStyleCnt="3" custFlipVert="1" custFlipHor="1" custScaleX="31455" custScaleY="20935" custLinFactX="-390759" custLinFactY="151770" custLinFactNeighborX="-400000" custLinFactNeighborY="200000"/>
      <dgm:spPr/>
    </dgm:pt>
    <dgm:pt modelId="{6A3D9127-E5F3-2748-A2A1-B03B4EF39B81}" type="pres">
      <dgm:prSet presAssocID="{2EBA3A58-1B15-694A-887E-E4DE14E97479}" presName="childNode" presStyleLbl="node1" presStyleIdx="2" presStyleCnt="3" custScaleY="96251" custLinFactNeighborX="-592" custLinFactNeighborY="-5056">
        <dgm:presLayoutVars>
          <dgm:bulletEnabled val="1"/>
        </dgm:presLayoutVars>
      </dgm:prSet>
      <dgm:spPr/>
    </dgm:pt>
    <dgm:pt modelId="{214029A0-A79E-5242-BE6B-AEA5A803D698}" type="pres">
      <dgm:prSet presAssocID="{2EBA3A58-1B15-694A-887E-E4DE14E97479}" presName="parentNode" presStyleLbl="revTx" presStyleIdx="2" presStyleCnt="3">
        <dgm:presLayoutVars>
          <dgm:chMax val="0"/>
          <dgm:bulletEnabled val="1"/>
        </dgm:presLayoutVars>
      </dgm:prSet>
      <dgm:spPr/>
    </dgm:pt>
  </dgm:ptLst>
  <dgm:cxnLst>
    <dgm:cxn modelId="{BFB93904-E478-0743-B061-F0B27701DE97}" type="presOf" srcId="{CCCAD0A1-B4A9-4A49-B3A4-758299360E7D}" destId="{3C7DA575-56F1-9143-9D75-D55F528649D1}" srcOrd="0" destOrd="4" presId="urn:microsoft.com/office/officeart/2005/8/layout/hList2"/>
    <dgm:cxn modelId="{6F5FC308-CDCF-6445-AEC1-E4378BE54B30}" type="presOf" srcId="{DF7F74D2-DCCA-4D4D-97BF-D8252E407253}" destId="{CE038A6F-2EB5-C040-9B49-5173CF8285EA}" srcOrd="0" destOrd="1" presId="urn:microsoft.com/office/officeart/2005/8/layout/hList2"/>
    <dgm:cxn modelId="{C61D8912-E758-DF4C-864C-37ACAC51BCC2}" type="presOf" srcId="{F1D3D599-832A-6940-A21A-FB44DF383AB0}" destId="{3C7DA575-56F1-9143-9D75-D55F528649D1}" srcOrd="0" destOrd="3" presId="urn:microsoft.com/office/officeart/2005/8/layout/hList2"/>
    <dgm:cxn modelId="{FEC76217-36D0-0442-8748-25270BEC09C1}" type="presOf" srcId="{C87783DB-5CC0-C740-BB21-2A02573330C6}" destId="{C806D4CD-0955-CF41-8E97-085C2D960FB0}" srcOrd="0" destOrd="0" presId="urn:microsoft.com/office/officeart/2005/8/layout/hList2"/>
    <dgm:cxn modelId="{DC3D9618-096A-514A-99CA-A193E6026FA6}" srcId="{40C0E704-A11B-1540-89C1-F534A5F6A719}" destId="{2A567B59-843B-9543-AC09-BD1719F7B23E}" srcOrd="0" destOrd="0" parTransId="{1901AC55-3B79-8F4E-8638-7DED3E147197}" sibTransId="{2FEFBA7B-040D-CF43-824D-EF025D6589AC}"/>
    <dgm:cxn modelId="{ADCDEE1A-CDFC-094A-AA12-119B96B3AB00}" srcId="{78640BD7-F704-3A48-B600-796DA45D8C09}" destId="{40C0E704-A11B-1540-89C1-F534A5F6A719}" srcOrd="0" destOrd="0" parTransId="{EEEF4F44-2D90-D042-AAF5-6A694F77E036}" sibTransId="{85F6D500-8D79-2B49-A01D-1DB2D85F4329}"/>
    <dgm:cxn modelId="{AA03B71D-2D3E-3F45-833D-6670167D1312}" type="presOf" srcId="{57238FCC-DF6D-8A44-A588-1040FAA2846A}" destId="{6A3D9127-E5F3-2748-A2A1-B03B4EF39B81}" srcOrd="0" destOrd="1" presId="urn:microsoft.com/office/officeart/2005/8/layout/hList2"/>
    <dgm:cxn modelId="{43C51124-053A-D648-B5DF-7C7D685F21DC}" type="presOf" srcId="{15FC9C7D-94F6-4240-853A-3587ABE1A8FA}" destId="{3C7DA575-56F1-9143-9D75-D55F528649D1}" srcOrd="0" destOrd="5" presId="urn:microsoft.com/office/officeart/2005/8/layout/hList2"/>
    <dgm:cxn modelId="{1528CC2F-BEB6-184C-A913-8293BF079AA2}" srcId="{78640BD7-F704-3A48-B600-796DA45D8C09}" destId="{C87783DB-5CC0-C740-BB21-2A02573330C6}" srcOrd="1" destOrd="0" parTransId="{F1F0A6EC-6208-8C46-ADE4-52897A0C0502}" sibTransId="{40CDE663-FE51-F445-8D38-6C8354EB25CC}"/>
    <dgm:cxn modelId="{CF44F92F-8CB4-8A47-8A44-1771686AE97A}" srcId="{78640BD7-F704-3A48-B600-796DA45D8C09}" destId="{2EBA3A58-1B15-694A-887E-E4DE14E97479}" srcOrd="2" destOrd="0" parTransId="{442E02CB-2B4A-4242-981C-8E342137EEDA}" sibTransId="{E1EEC05B-A38F-9F45-BC3D-9D91642BA631}"/>
    <dgm:cxn modelId="{E5B67333-D801-5743-B330-3D18E583DF31}" srcId="{40C0E704-A11B-1540-89C1-F534A5F6A719}" destId="{15FC9C7D-94F6-4240-853A-3587ABE1A8FA}" srcOrd="5" destOrd="0" parTransId="{BA356DC1-4DD1-2B43-A074-9F3612859DC8}" sibTransId="{25925463-EC73-D944-BABC-0792041C99C7}"/>
    <dgm:cxn modelId="{5BD8FA5F-45A6-A34C-BDAE-692038B50E6E}" srcId="{40C0E704-A11B-1540-89C1-F534A5F6A719}" destId="{F1D3D599-832A-6940-A21A-FB44DF383AB0}" srcOrd="3" destOrd="0" parTransId="{30758878-5640-CA42-9993-3A0EAC2CFA49}" sibTransId="{3E2A0CB1-E3DD-BB45-962F-792F1EAF5460}"/>
    <dgm:cxn modelId="{3C075569-1EAC-BC4C-A635-A1663DF00502}" srcId="{40C0E704-A11B-1540-89C1-F534A5F6A719}" destId="{CCCAD0A1-B4A9-4A49-B3A4-758299360E7D}" srcOrd="4" destOrd="0" parTransId="{72CB995B-3BD1-5247-A070-19D9399FC8C6}" sibTransId="{4806F352-0801-D946-B639-2B7EE4DC3E74}"/>
    <dgm:cxn modelId="{5445044D-ADE3-9140-AE7A-A1262543800D}" srcId="{2EBA3A58-1B15-694A-887E-E4DE14E97479}" destId="{491AA756-7FB0-E543-8054-B0D08B1610A1}" srcOrd="0" destOrd="0" parTransId="{82762279-4D90-D144-8387-3DC08C54044D}" sibTransId="{4108F73A-B73B-E840-A851-6E5AF5BE47D4}"/>
    <dgm:cxn modelId="{C262636D-4C40-A24E-937C-2A38FD97F87F}" type="presOf" srcId="{78640BD7-F704-3A48-B600-796DA45D8C09}" destId="{99AC29AA-2F89-EF4D-819B-86073967AC5D}" srcOrd="0" destOrd="0" presId="urn:microsoft.com/office/officeart/2005/8/layout/hList2"/>
    <dgm:cxn modelId="{C288EE75-09E2-4448-B030-5F6FEB514C0C}" type="presOf" srcId="{D589010C-3B3F-584D-9CA8-6C6B1A822737}" destId="{3C7DA575-56F1-9143-9D75-D55F528649D1}" srcOrd="0" destOrd="2" presId="urn:microsoft.com/office/officeart/2005/8/layout/hList2"/>
    <dgm:cxn modelId="{E6B0167E-96BB-AF48-9DE6-DEACB4BC51D7}" srcId="{2EBA3A58-1B15-694A-887E-E4DE14E97479}" destId="{57238FCC-DF6D-8A44-A588-1040FAA2846A}" srcOrd="1" destOrd="0" parTransId="{4377A3B5-2B72-6E42-ABE0-45EF6BC667E1}" sibTransId="{7A2456FD-31AE-474B-8350-482A72F897C8}"/>
    <dgm:cxn modelId="{4196787E-6BEC-184F-AB5A-6C4B1D7173E4}" srcId="{C87783DB-5CC0-C740-BB21-2A02573330C6}" destId="{AF443DCB-8914-1F45-85EF-5DCE3A9A5110}" srcOrd="0" destOrd="0" parTransId="{7FB0F11D-E84C-6D43-A0D4-C33314416367}" sibTransId="{E76FD7A9-0846-6148-9438-44DA7A27F24B}"/>
    <dgm:cxn modelId="{F2DE8A9C-7DFA-044D-B128-FA4A7B1CAE78}" type="presOf" srcId="{0CA18E97-0316-DE47-80D2-EAE3DAA78391}" destId="{CE038A6F-2EB5-C040-9B49-5173CF8285EA}" srcOrd="0" destOrd="2" presId="urn:microsoft.com/office/officeart/2005/8/layout/hList2"/>
    <dgm:cxn modelId="{CD4C0DA6-B87B-8340-BEF1-F5AA04D5BD8E}" type="presOf" srcId="{40C0E704-A11B-1540-89C1-F534A5F6A719}" destId="{D980835B-5336-5645-AF97-95A85F3E7DBE}" srcOrd="0" destOrd="0" presId="urn:microsoft.com/office/officeart/2005/8/layout/hList2"/>
    <dgm:cxn modelId="{FD4467B9-1C6B-3548-BF02-A6162FFE8C05}" type="presOf" srcId="{AF443DCB-8914-1F45-85EF-5DCE3A9A5110}" destId="{CE038A6F-2EB5-C040-9B49-5173CF8285EA}" srcOrd="0" destOrd="0" presId="urn:microsoft.com/office/officeart/2005/8/layout/hList2"/>
    <dgm:cxn modelId="{2E9FC6CB-FDB3-7947-B06F-5E677BA60C77}" type="presOf" srcId="{491AA756-7FB0-E543-8054-B0D08B1610A1}" destId="{6A3D9127-E5F3-2748-A2A1-B03B4EF39B81}" srcOrd="0" destOrd="0" presId="urn:microsoft.com/office/officeart/2005/8/layout/hList2"/>
    <dgm:cxn modelId="{3240E7D0-0A30-F24A-A45E-932060F62C3D}" srcId="{40C0E704-A11B-1540-89C1-F534A5F6A719}" destId="{D589010C-3B3F-584D-9CA8-6C6B1A822737}" srcOrd="2" destOrd="0" parTransId="{A9C51134-9135-0049-AB68-F1ED2D020C5F}" sibTransId="{DCF8DFA1-E607-D245-8256-C30681BE6045}"/>
    <dgm:cxn modelId="{F949B3D9-DE4C-714A-B47E-9FD40412FCBD}" type="presOf" srcId="{2A567B59-843B-9543-AC09-BD1719F7B23E}" destId="{3C7DA575-56F1-9143-9D75-D55F528649D1}" srcOrd="0" destOrd="0" presId="urn:microsoft.com/office/officeart/2005/8/layout/hList2"/>
    <dgm:cxn modelId="{4C9A18E6-5B4F-6441-8AB0-C4C0C0079EEE}" type="presOf" srcId="{2F478B8E-D505-834B-A6D7-B6584DBDDC30}" destId="{3C7DA575-56F1-9143-9D75-D55F528649D1}" srcOrd="0" destOrd="1" presId="urn:microsoft.com/office/officeart/2005/8/layout/hList2"/>
    <dgm:cxn modelId="{22C598E9-955C-A342-866C-86FAE70BE0FA}" srcId="{40C0E704-A11B-1540-89C1-F534A5F6A719}" destId="{2F478B8E-D505-834B-A6D7-B6584DBDDC30}" srcOrd="1" destOrd="0" parTransId="{C8792EFB-9267-464F-A23F-F0E098A9A3E7}" sibTransId="{657C1182-879F-F348-BD6C-01DF77C026D4}"/>
    <dgm:cxn modelId="{598850EA-E1CC-4C40-8F5F-A7FCE5A9BDC4}" srcId="{C87783DB-5CC0-C740-BB21-2A02573330C6}" destId="{0CA18E97-0316-DE47-80D2-EAE3DAA78391}" srcOrd="2" destOrd="0" parTransId="{B7166DC5-1E0D-A148-8A7F-32E7936F997D}" sibTransId="{D47C37FD-4F16-7D44-A736-4BBB0A412D28}"/>
    <dgm:cxn modelId="{5C5CBDFB-5A54-1A4B-88D6-54B1E06784B6}" srcId="{C87783DB-5CC0-C740-BB21-2A02573330C6}" destId="{DF7F74D2-DCCA-4D4D-97BF-D8252E407253}" srcOrd="1" destOrd="0" parTransId="{DCB2FA85-97D2-384A-A569-B9A34B432FBF}" sibTransId="{14D01225-19EC-FF46-A0A5-A5034E3B7724}"/>
    <dgm:cxn modelId="{AD91A2FC-EBEE-6F4B-BC4E-77C2C128548C}" type="presOf" srcId="{2EBA3A58-1B15-694A-887E-E4DE14E97479}" destId="{214029A0-A79E-5242-BE6B-AEA5A803D698}" srcOrd="0" destOrd="0" presId="urn:microsoft.com/office/officeart/2005/8/layout/hList2"/>
    <dgm:cxn modelId="{CAE1908A-5DE4-5C46-9E81-DF159F5024E2}" type="presParOf" srcId="{99AC29AA-2F89-EF4D-819B-86073967AC5D}" destId="{EC39DB83-9373-314B-A06F-ABCADCE9D532}" srcOrd="0" destOrd="0" presId="urn:microsoft.com/office/officeart/2005/8/layout/hList2"/>
    <dgm:cxn modelId="{A7064924-9196-4C42-B8F2-58B4300A2788}" type="presParOf" srcId="{EC39DB83-9373-314B-A06F-ABCADCE9D532}" destId="{B18AC789-EC44-014D-82FB-9F3C1294F349}" srcOrd="0" destOrd="0" presId="urn:microsoft.com/office/officeart/2005/8/layout/hList2"/>
    <dgm:cxn modelId="{6374550A-37A5-2646-98DA-6C72BB05635A}" type="presParOf" srcId="{EC39DB83-9373-314B-A06F-ABCADCE9D532}" destId="{3C7DA575-56F1-9143-9D75-D55F528649D1}" srcOrd="1" destOrd="0" presId="urn:microsoft.com/office/officeart/2005/8/layout/hList2"/>
    <dgm:cxn modelId="{006AF430-B542-9540-907E-DBA67F5325C3}" type="presParOf" srcId="{EC39DB83-9373-314B-A06F-ABCADCE9D532}" destId="{D980835B-5336-5645-AF97-95A85F3E7DBE}" srcOrd="2" destOrd="0" presId="urn:microsoft.com/office/officeart/2005/8/layout/hList2"/>
    <dgm:cxn modelId="{277B2CA9-8A29-DF49-8E56-1CE305B33E04}" type="presParOf" srcId="{99AC29AA-2F89-EF4D-819B-86073967AC5D}" destId="{6D91F0C9-5707-6A45-A933-B927FEC99416}" srcOrd="1" destOrd="0" presId="urn:microsoft.com/office/officeart/2005/8/layout/hList2"/>
    <dgm:cxn modelId="{6648B50C-BF05-A646-85C0-B8B653A48B10}" type="presParOf" srcId="{99AC29AA-2F89-EF4D-819B-86073967AC5D}" destId="{B5C42BE2-F243-074A-A5B2-0029D86BC3A8}" srcOrd="2" destOrd="0" presId="urn:microsoft.com/office/officeart/2005/8/layout/hList2"/>
    <dgm:cxn modelId="{6D60A6D1-3A1F-0549-8179-14E336DDFDD4}" type="presParOf" srcId="{B5C42BE2-F243-074A-A5B2-0029D86BC3A8}" destId="{AA408080-DBE8-7345-AC6E-AA7E344ADC0A}" srcOrd="0" destOrd="0" presId="urn:microsoft.com/office/officeart/2005/8/layout/hList2"/>
    <dgm:cxn modelId="{DCE04AC4-56F9-A148-8B44-819A4566CC15}" type="presParOf" srcId="{B5C42BE2-F243-074A-A5B2-0029D86BC3A8}" destId="{CE038A6F-2EB5-C040-9B49-5173CF8285EA}" srcOrd="1" destOrd="0" presId="urn:microsoft.com/office/officeart/2005/8/layout/hList2"/>
    <dgm:cxn modelId="{E1C3D5E2-860A-4D48-A896-3353F6A0C20F}" type="presParOf" srcId="{B5C42BE2-F243-074A-A5B2-0029D86BC3A8}" destId="{C806D4CD-0955-CF41-8E97-085C2D960FB0}" srcOrd="2" destOrd="0" presId="urn:microsoft.com/office/officeart/2005/8/layout/hList2"/>
    <dgm:cxn modelId="{E9124347-C8E2-9B4B-9DA2-03355B6E1F0C}" type="presParOf" srcId="{99AC29AA-2F89-EF4D-819B-86073967AC5D}" destId="{1FBFC0B2-0BA8-404B-9DCF-22502EEDD4BF}" srcOrd="3" destOrd="0" presId="urn:microsoft.com/office/officeart/2005/8/layout/hList2"/>
    <dgm:cxn modelId="{16A4A9CE-2CA1-E647-AD70-7F7186988D62}" type="presParOf" srcId="{99AC29AA-2F89-EF4D-819B-86073967AC5D}" destId="{BDBC1266-94C4-1047-9084-F7ED162E14EB}" srcOrd="4" destOrd="0" presId="urn:microsoft.com/office/officeart/2005/8/layout/hList2"/>
    <dgm:cxn modelId="{816BAF8C-84E1-0247-909D-2C13446304C7}" type="presParOf" srcId="{BDBC1266-94C4-1047-9084-F7ED162E14EB}" destId="{163ACA21-F94F-B445-BF75-E32C13E2ADFC}" srcOrd="0" destOrd="0" presId="urn:microsoft.com/office/officeart/2005/8/layout/hList2"/>
    <dgm:cxn modelId="{1B91A3DC-992E-A54F-85B3-3AF3066C96D6}" type="presParOf" srcId="{BDBC1266-94C4-1047-9084-F7ED162E14EB}" destId="{6A3D9127-E5F3-2748-A2A1-B03B4EF39B81}" srcOrd="1" destOrd="0" presId="urn:microsoft.com/office/officeart/2005/8/layout/hList2"/>
    <dgm:cxn modelId="{42692290-2008-D647-BA6F-5D1205143A01}" type="presParOf" srcId="{BDBC1266-94C4-1047-9084-F7ED162E14EB}" destId="{214029A0-A79E-5242-BE6B-AEA5A803D698}"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835B-5336-5645-AF97-95A85F3E7DBE}">
      <dsp:nvSpPr>
        <dsp:cNvPr id="0" name=""/>
        <dsp:cNvSpPr/>
      </dsp:nvSpPr>
      <dsp:spPr>
        <a:xfrm rot="16200000">
          <a:off x="-964503" y="1492491"/>
          <a:ext cx="2270455" cy="36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0019" bIns="0" numCol="1" spcCol="1270" anchor="t" anchorCtr="0">
          <a:noAutofit/>
        </a:bodyPr>
        <a:lstStyle/>
        <a:p>
          <a:pPr marL="0" lvl="0" indent="0" algn="r" defTabSz="1155700">
            <a:lnSpc>
              <a:spcPct val="90000"/>
            </a:lnSpc>
            <a:spcBef>
              <a:spcPct val="0"/>
            </a:spcBef>
            <a:spcAft>
              <a:spcPct val="35000"/>
            </a:spcAft>
            <a:buNone/>
          </a:pPr>
          <a:r>
            <a:rPr lang="en-GB" sz="2600" kern="1200"/>
            <a:t>East Kent</a:t>
          </a:r>
        </a:p>
      </dsp:txBody>
      <dsp:txXfrm>
        <a:off x="-964503" y="1492491"/>
        <a:ext cx="2270455" cy="362856"/>
      </dsp:txXfrm>
    </dsp:sp>
    <dsp:sp modelId="{3C7DA575-56F1-9143-9D75-D55F528649D1}">
      <dsp:nvSpPr>
        <dsp:cNvPr id="0" name=""/>
        <dsp:cNvSpPr/>
      </dsp:nvSpPr>
      <dsp:spPr>
        <a:xfrm>
          <a:off x="384107" y="255917"/>
          <a:ext cx="1807408" cy="2131253"/>
        </a:xfrm>
        <a:prstGeom prst="rect">
          <a:avLst/>
        </a:prstGeom>
        <a:solidFill>
          <a:schemeClr val="accent5">
            <a:lumMod val="60000"/>
            <a:lumOff val="40000"/>
          </a:schemeClr>
        </a:solidFill>
        <a:ln w="92075"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20019"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b="1" kern="1200">
              <a:solidFill>
                <a:schemeClr val="tx1"/>
              </a:solidFill>
            </a:rPr>
            <a:t>Personality: </a:t>
          </a:r>
          <a:r>
            <a:rPr lang="en-GB" sz="1200" kern="1200">
              <a:solidFill>
                <a:schemeClr val="tx1"/>
              </a:solidFill>
            </a:rPr>
            <a:t>Bright, vibrant, fun – an eclectic and diverse region that embraces the young and the old alike</a:t>
          </a:r>
          <a:br>
            <a:rPr lang="en-GB" sz="1200" kern="1200">
              <a:solidFill>
                <a:schemeClr val="tx1"/>
              </a:solidFill>
            </a:rPr>
          </a:br>
          <a:endParaRPr lang="en-GB" sz="1200" b="1" kern="1200">
            <a:solidFill>
              <a:schemeClr val="tx1"/>
            </a:solidFill>
          </a:endParaRPr>
        </a:p>
        <a:p>
          <a:pPr marL="114300" lvl="1" indent="-114300" algn="l" defTabSz="533400">
            <a:lnSpc>
              <a:spcPct val="90000"/>
            </a:lnSpc>
            <a:spcBef>
              <a:spcPct val="0"/>
            </a:spcBef>
            <a:spcAft>
              <a:spcPct val="15000"/>
            </a:spcAft>
            <a:buChar char="•"/>
          </a:pPr>
          <a:r>
            <a:rPr lang="en-GB" sz="1200" b="1" kern="1200">
              <a:solidFill>
                <a:schemeClr val="tx1"/>
              </a:solidFill>
            </a:rPr>
            <a:t>Imagery: </a:t>
          </a:r>
          <a:r>
            <a:rPr lang="en-GB" sz="1200" kern="1200">
              <a:solidFill>
                <a:schemeClr val="tx1"/>
              </a:solidFill>
            </a:rPr>
            <a:t>Riverbanks and beaches, battlements and berries, seafood and spires</a:t>
          </a:r>
          <a:endParaRPr lang="en-GB" sz="1200" b="1" kern="1200">
            <a:solidFill>
              <a:schemeClr val="tx1"/>
            </a:solidFill>
          </a:endParaRPr>
        </a:p>
        <a:p>
          <a:pPr marL="114300" lvl="1" indent="-114300" algn="l" defTabSz="533400">
            <a:lnSpc>
              <a:spcPct val="90000"/>
            </a:lnSpc>
            <a:spcBef>
              <a:spcPct val="0"/>
            </a:spcBef>
            <a:spcAft>
              <a:spcPct val="15000"/>
            </a:spcAft>
            <a:buChar char="•"/>
          </a:pPr>
          <a:endParaRPr lang="en-GB" sz="1200" kern="1200"/>
        </a:p>
        <a:p>
          <a:pPr marL="114300" lvl="1" indent="-114300" algn="l" defTabSz="533400">
            <a:lnSpc>
              <a:spcPct val="90000"/>
            </a:lnSpc>
            <a:spcBef>
              <a:spcPct val="0"/>
            </a:spcBef>
            <a:spcAft>
              <a:spcPct val="15000"/>
            </a:spcAft>
            <a:buChar char="•"/>
          </a:pPr>
          <a:endParaRPr lang="en-GB" sz="1200" kern="1200"/>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endParaRPr lang="en-GB" sz="1400" kern="1200"/>
        </a:p>
      </dsp:txBody>
      <dsp:txXfrm>
        <a:off x="384107" y="255917"/>
        <a:ext cx="1807408" cy="2131253"/>
      </dsp:txXfrm>
    </dsp:sp>
    <dsp:sp modelId="{B18AC789-EC44-014D-82FB-9F3C1294F349}">
      <dsp:nvSpPr>
        <dsp:cNvPr id="0" name=""/>
        <dsp:cNvSpPr/>
      </dsp:nvSpPr>
      <dsp:spPr>
        <a:xfrm flipH="1" flipV="1">
          <a:off x="6686349" y="1232309"/>
          <a:ext cx="385788" cy="64176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06D4CD-0955-CF41-8E97-085C2D960FB0}">
      <dsp:nvSpPr>
        <dsp:cNvPr id="0" name=""/>
        <dsp:cNvSpPr/>
      </dsp:nvSpPr>
      <dsp:spPr>
        <a:xfrm rot="16200000">
          <a:off x="1884370" y="1427572"/>
          <a:ext cx="2270455" cy="36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0019" bIns="0" numCol="1" spcCol="1270" anchor="t" anchorCtr="0">
          <a:noAutofit/>
        </a:bodyPr>
        <a:lstStyle/>
        <a:p>
          <a:pPr marL="0" lvl="0" indent="0" algn="r" defTabSz="1155700">
            <a:lnSpc>
              <a:spcPct val="90000"/>
            </a:lnSpc>
            <a:spcBef>
              <a:spcPct val="0"/>
            </a:spcBef>
            <a:spcAft>
              <a:spcPct val="35000"/>
            </a:spcAft>
            <a:buNone/>
          </a:pPr>
          <a:r>
            <a:rPr lang="en-GB" sz="2600" kern="1200"/>
            <a:t>West Kent</a:t>
          </a:r>
        </a:p>
      </dsp:txBody>
      <dsp:txXfrm>
        <a:off x="1884370" y="1427572"/>
        <a:ext cx="2270455" cy="362856"/>
      </dsp:txXfrm>
    </dsp:sp>
    <dsp:sp modelId="{CE038A6F-2EB5-C040-9B49-5173CF8285EA}">
      <dsp:nvSpPr>
        <dsp:cNvPr id="0" name=""/>
        <dsp:cNvSpPr/>
      </dsp:nvSpPr>
      <dsp:spPr>
        <a:xfrm>
          <a:off x="3180258" y="224794"/>
          <a:ext cx="1807408" cy="2182089"/>
        </a:xfrm>
        <a:prstGeom prst="rect">
          <a:avLst/>
        </a:prstGeom>
        <a:solidFill>
          <a:schemeClr val="accent6">
            <a:lumMod val="60000"/>
            <a:lumOff val="40000"/>
          </a:schemeClr>
        </a:solidFill>
        <a:ln w="920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20019"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b="1" kern="1200">
              <a:solidFill>
                <a:schemeClr val="tx1"/>
              </a:solidFill>
            </a:rPr>
            <a:t>Personality: </a:t>
          </a:r>
          <a:r>
            <a:rPr lang="en-GB" sz="1200" kern="1200">
              <a:solidFill>
                <a:schemeClr val="tx1"/>
              </a:solidFill>
            </a:rPr>
            <a:t>Lush, ripe and nostalgic – a warm and reassuring region with a long history</a:t>
          </a:r>
        </a:p>
        <a:p>
          <a:pPr marL="114300" lvl="1" indent="-114300" algn="l" defTabSz="533400">
            <a:lnSpc>
              <a:spcPct val="90000"/>
            </a:lnSpc>
            <a:spcBef>
              <a:spcPct val="0"/>
            </a:spcBef>
            <a:spcAft>
              <a:spcPct val="15000"/>
            </a:spcAft>
            <a:buChar char="•"/>
          </a:pPr>
          <a:endParaRPr lang="en-GB" sz="1200" kern="1200">
            <a:solidFill>
              <a:schemeClr val="tx1"/>
            </a:solidFill>
          </a:endParaRPr>
        </a:p>
        <a:p>
          <a:pPr marL="114300" lvl="1" indent="-114300" algn="l" defTabSz="533400">
            <a:lnSpc>
              <a:spcPct val="90000"/>
            </a:lnSpc>
            <a:spcBef>
              <a:spcPct val="0"/>
            </a:spcBef>
            <a:spcAft>
              <a:spcPct val="15000"/>
            </a:spcAft>
            <a:buChar char="•"/>
          </a:pPr>
          <a:r>
            <a:rPr lang="en-GB" sz="1200" kern="1200">
              <a:solidFill>
                <a:schemeClr val="tx1"/>
              </a:solidFill>
            </a:rPr>
            <a:t> </a:t>
          </a:r>
          <a:r>
            <a:rPr lang="en-GB" sz="1200" b="1" kern="1200">
              <a:solidFill>
                <a:schemeClr val="tx1"/>
              </a:solidFill>
            </a:rPr>
            <a:t>Imagery: </a:t>
          </a:r>
          <a:r>
            <a:rPr lang="en-GB" sz="1200" kern="1200">
              <a:solidFill>
                <a:schemeClr val="tx1"/>
              </a:solidFill>
            </a:rPr>
            <a:t>Green fields, stately homes, country pubs, castles, churches and cream teas, rich  in heraldic association</a:t>
          </a:r>
        </a:p>
      </dsp:txBody>
      <dsp:txXfrm>
        <a:off x="3180258" y="224794"/>
        <a:ext cx="1807408" cy="2182089"/>
      </dsp:txXfrm>
    </dsp:sp>
    <dsp:sp modelId="{AA408080-DBE8-7345-AC6E-AA7E344ADC0A}">
      <dsp:nvSpPr>
        <dsp:cNvPr id="0" name=""/>
        <dsp:cNvSpPr/>
      </dsp:nvSpPr>
      <dsp:spPr>
        <a:xfrm flipH="1" flipV="1">
          <a:off x="6023875" y="1431553"/>
          <a:ext cx="1119229" cy="511931"/>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4029A0-A79E-5242-BE6B-AEA5A803D698}">
      <dsp:nvSpPr>
        <dsp:cNvPr id="0" name=""/>
        <dsp:cNvSpPr/>
      </dsp:nvSpPr>
      <dsp:spPr>
        <a:xfrm rot="16200000">
          <a:off x="4536484" y="1247570"/>
          <a:ext cx="2270455" cy="36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0019" bIns="0" numCol="1" spcCol="1270" anchor="t" anchorCtr="0">
          <a:noAutofit/>
        </a:bodyPr>
        <a:lstStyle/>
        <a:p>
          <a:pPr marL="0" lvl="0" indent="0" algn="r" defTabSz="1155700">
            <a:lnSpc>
              <a:spcPct val="90000"/>
            </a:lnSpc>
            <a:spcBef>
              <a:spcPct val="0"/>
            </a:spcBef>
            <a:spcAft>
              <a:spcPct val="35000"/>
            </a:spcAft>
            <a:buNone/>
          </a:pPr>
          <a:r>
            <a:rPr lang="en-GB" sz="2600" kern="1200"/>
            <a:t>North Kent</a:t>
          </a:r>
        </a:p>
      </dsp:txBody>
      <dsp:txXfrm>
        <a:off x="4536484" y="1247570"/>
        <a:ext cx="2270455" cy="362856"/>
      </dsp:txXfrm>
    </dsp:sp>
    <dsp:sp modelId="{6A3D9127-E5F3-2748-A2A1-B03B4EF39B81}">
      <dsp:nvSpPr>
        <dsp:cNvPr id="0" name=""/>
        <dsp:cNvSpPr/>
      </dsp:nvSpPr>
      <dsp:spPr>
        <a:xfrm>
          <a:off x="5842440" y="221536"/>
          <a:ext cx="1807408" cy="2185335"/>
        </a:xfrm>
        <a:prstGeom prst="rect">
          <a:avLst/>
        </a:prstGeom>
        <a:solidFill>
          <a:schemeClr val="accent2">
            <a:lumMod val="60000"/>
            <a:lumOff val="40000"/>
          </a:schemeClr>
        </a:solidFill>
        <a:ln w="920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20019"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b="1" kern="1200">
              <a:solidFill>
                <a:schemeClr val="tx1"/>
              </a:solidFill>
            </a:rPr>
            <a:t>Personality: </a:t>
          </a:r>
          <a:r>
            <a:rPr lang="en-GB" sz="1200" kern="1200">
              <a:solidFill>
                <a:schemeClr val="tx1"/>
              </a:solidFill>
            </a:rPr>
            <a:t>Strong, proud and bold – an hidden gem going through a transformation</a:t>
          </a:r>
          <a:br>
            <a:rPr lang="en-GB" sz="1200" kern="1200">
              <a:solidFill>
                <a:schemeClr val="tx1"/>
              </a:solidFill>
            </a:rPr>
          </a:br>
          <a:endParaRPr lang="en-GB" sz="1200" kern="1200">
            <a:solidFill>
              <a:schemeClr val="tx1"/>
            </a:solidFill>
          </a:endParaRPr>
        </a:p>
        <a:p>
          <a:pPr marL="114300" lvl="1" indent="-114300" algn="l" defTabSz="533400">
            <a:lnSpc>
              <a:spcPct val="90000"/>
            </a:lnSpc>
            <a:spcBef>
              <a:spcPct val="0"/>
            </a:spcBef>
            <a:spcAft>
              <a:spcPct val="15000"/>
            </a:spcAft>
            <a:buChar char="•"/>
          </a:pPr>
          <a:r>
            <a:rPr lang="en-GB" sz="1200" b="1" kern="1200">
              <a:solidFill>
                <a:schemeClr val="tx1"/>
              </a:solidFill>
            </a:rPr>
            <a:t>Imagery: </a:t>
          </a:r>
          <a:r>
            <a:rPr lang="en-GB" sz="1200" kern="1200">
              <a:solidFill>
                <a:schemeClr val="tx1"/>
              </a:solidFill>
            </a:rPr>
            <a:t>Docks and ships, seagulls and sirens, factories and warehouses </a:t>
          </a:r>
        </a:p>
      </dsp:txBody>
      <dsp:txXfrm>
        <a:off x="5842440" y="221536"/>
        <a:ext cx="1807408" cy="2185335"/>
      </dsp:txXfrm>
    </dsp:sp>
    <dsp:sp modelId="{163ACA21-F94F-B445-BF75-E32C13E2ADFC}">
      <dsp:nvSpPr>
        <dsp:cNvPr id="0" name=""/>
        <dsp:cNvSpPr/>
      </dsp:nvSpPr>
      <dsp:spPr>
        <a:xfrm flipH="1" flipV="1">
          <a:off x="370" y="2654530"/>
          <a:ext cx="228272" cy="15192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DA86-3833-41BB-A2CB-22FFB8D29B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891526-D533-41EE-BF44-B5257DD2F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6A30D8-492C-4AFF-9AE0-FE59422FCD1D}"/>
              </a:ext>
            </a:extLst>
          </p:cNvPr>
          <p:cNvSpPr>
            <a:spLocks noGrp="1"/>
          </p:cNvSpPr>
          <p:nvPr>
            <p:ph type="dt" sz="half" idx="10"/>
          </p:nvPr>
        </p:nvSpPr>
        <p:spPr/>
        <p:txBody>
          <a:bodyPr/>
          <a:lstStyle/>
          <a:p>
            <a:fld id="{3761A443-8022-4ED3-9763-7B905B87CA63}" type="datetimeFigureOut">
              <a:rPr lang="en-GB" smtClean="0"/>
              <a:t>09/10/2020</a:t>
            </a:fld>
            <a:endParaRPr lang="en-GB"/>
          </a:p>
        </p:txBody>
      </p:sp>
      <p:sp>
        <p:nvSpPr>
          <p:cNvPr id="5" name="Footer Placeholder 4">
            <a:extLst>
              <a:ext uri="{FF2B5EF4-FFF2-40B4-BE49-F238E27FC236}">
                <a16:creationId xmlns:a16="http://schemas.microsoft.com/office/drawing/2014/main" id="{091EBBC9-AE27-4179-9A8A-5C14C8DD8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FD2C9D-F177-4068-95A3-9352DC09AF9C}"/>
              </a:ext>
            </a:extLst>
          </p:cNvPr>
          <p:cNvSpPr>
            <a:spLocks noGrp="1"/>
          </p:cNvSpPr>
          <p:nvPr>
            <p:ph type="sldNum" sz="quarter" idx="12"/>
          </p:nvPr>
        </p:nvSpPr>
        <p:spPr/>
        <p:txBody>
          <a:bodyPr/>
          <a:lstStyle/>
          <a:p>
            <a:fld id="{B6B8B837-DABA-4FBF-AA82-11643E15CC30}" type="slidenum">
              <a:rPr lang="en-GB" smtClean="0"/>
              <a:t>‹#›</a:t>
            </a:fld>
            <a:endParaRPr lang="en-GB"/>
          </a:p>
        </p:txBody>
      </p:sp>
    </p:spTree>
    <p:extLst>
      <p:ext uri="{BB962C8B-B14F-4D97-AF65-F5344CB8AC3E}">
        <p14:creationId xmlns:p14="http://schemas.microsoft.com/office/powerpoint/2010/main" val="402769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622B-A75A-4179-8EC2-BEA1305B36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9EE30A-11BC-43C8-A98A-DD2EC0FA9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89963C-9EF8-4B0A-B02F-E7EA466107B2}"/>
              </a:ext>
            </a:extLst>
          </p:cNvPr>
          <p:cNvSpPr>
            <a:spLocks noGrp="1"/>
          </p:cNvSpPr>
          <p:nvPr>
            <p:ph type="dt" sz="half" idx="10"/>
          </p:nvPr>
        </p:nvSpPr>
        <p:spPr/>
        <p:txBody>
          <a:bodyPr/>
          <a:lstStyle/>
          <a:p>
            <a:fld id="{3761A443-8022-4ED3-9763-7B905B87CA63}" type="datetimeFigureOut">
              <a:rPr lang="en-GB" smtClean="0"/>
              <a:t>09/10/2020</a:t>
            </a:fld>
            <a:endParaRPr lang="en-GB"/>
          </a:p>
        </p:txBody>
      </p:sp>
      <p:sp>
        <p:nvSpPr>
          <p:cNvPr id="5" name="Footer Placeholder 4">
            <a:extLst>
              <a:ext uri="{FF2B5EF4-FFF2-40B4-BE49-F238E27FC236}">
                <a16:creationId xmlns:a16="http://schemas.microsoft.com/office/drawing/2014/main" id="{AE63CB2F-78BD-49E4-84B9-2221EC372E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C4B086-8309-4C6D-A2BA-4AFB2BA210B0}"/>
              </a:ext>
            </a:extLst>
          </p:cNvPr>
          <p:cNvSpPr>
            <a:spLocks noGrp="1"/>
          </p:cNvSpPr>
          <p:nvPr>
            <p:ph type="sldNum" sz="quarter" idx="12"/>
          </p:nvPr>
        </p:nvSpPr>
        <p:spPr/>
        <p:txBody>
          <a:bodyPr/>
          <a:lstStyle/>
          <a:p>
            <a:fld id="{B6B8B837-DABA-4FBF-AA82-11643E15CC30}" type="slidenum">
              <a:rPr lang="en-GB" smtClean="0"/>
              <a:t>‹#›</a:t>
            </a:fld>
            <a:endParaRPr lang="en-GB"/>
          </a:p>
        </p:txBody>
      </p:sp>
    </p:spTree>
    <p:extLst>
      <p:ext uri="{BB962C8B-B14F-4D97-AF65-F5344CB8AC3E}">
        <p14:creationId xmlns:p14="http://schemas.microsoft.com/office/powerpoint/2010/main" val="196987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B8512C-327B-4A53-9874-519389B1CB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956B20-B5F7-425A-A9A3-8829D274BE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1FD03E-0C7B-42B8-8AA7-04DBA1651BBE}"/>
              </a:ext>
            </a:extLst>
          </p:cNvPr>
          <p:cNvSpPr>
            <a:spLocks noGrp="1"/>
          </p:cNvSpPr>
          <p:nvPr>
            <p:ph type="dt" sz="half" idx="10"/>
          </p:nvPr>
        </p:nvSpPr>
        <p:spPr/>
        <p:txBody>
          <a:bodyPr/>
          <a:lstStyle/>
          <a:p>
            <a:fld id="{3761A443-8022-4ED3-9763-7B905B87CA63}" type="datetimeFigureOut">
              <a:rPr lang="en-GB" smtClean="0"/>
              <a:t>09/10/2020</a:t>
            </a:fld>
            <a:endParaRPr lang="en-GB"/>
          </a:p>
        </p:txBody>
      </p:sp>
      <p:sp>
        <p:nvSpPr>
          <p:cNvPr id="5" name="Footer Placeholder 4">
            <a:extLst>
              <a:ext uri="{FF2B5EF4-FFF2-40B4-BE49-F238E27FC236}">
                <a16:creationId xmlns:a16="http://schemas.microsoft.com/office/drawing/2014/main" id="{60A89115-3D63-42FB-9C1E-BB5C0D64C0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D4E6B9-D3B4-4C21-B7AA-DF4B0A75A713}"/>
              </a:ext>
            </a:extLst>
          </p:cNvPr>
          <p:cNvSpPr>
            <a:spLocks noGrp="1"/>
          </p:cNvSpPr>
          <p:nvPr>
            <p:ph type="sldNum" sz="quarter" idx="12"/>
          </p:nvPr>
        </p:nvSpPr>
        <p:spPr/>
        <p:txBody>
          <a:bodyPr/>
          <a:lstStyle/>
          <a:p>
            <a:fld id="{B6B8B837-DABA-4FBF-AA82-11643E15CC30}" type="slidenum">
              <a:rPr lang="en-GB" smtClean="0"/>
              <a:t>‹#›</a:t>
            </a:fld>
            <a:endParaRPr lang="en-GB"/>
          </a:p>
        </p:txBody>
      </p:sp>
    </p:spTree>
    <p:extLst>
      <p:ext uri="{BB962C8B-B14F-4D97-AF65-F5344CB8AC3E}">
        <p14:creationId xmlns:p14="http://schemas.microsoft.com/office/powerpoint/2010/main" val="6611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7088-7B82-4E19-A0EE-37AB259875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7B8BC5-17F7-4928-A701-A3C1C5857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5399F8-1BB6-4255-96E3-2C89E15B3DA7}"/>
              </a:ext>
            </a:extLst>
          </p:cNvPr>
          <p:cNvSpPr>
            <a:spLocks noGrp="1"/>
          </p:cNvSpPr>
          <p:nvPr>
            <p:ph type="dt" sz="half" idx="10"/>
          </p:nvPr>
        </p:nvSpPr>
        <p:spPr/>
        <p:txBody>
          <a:bodyPr/>
          <a:lstStyle/>
          <a:p>
            <a:fld id="{3761A443-8022-4ED3-9763-7B905B87CA63}" type="datetimeFigureOut">
              <a:rPr lang="en-GB" smtClean="0"/>
              <a:t>09/10/2020</a:t>
            </a:fld>
            <a:endParaRPr lang="en-GB"/>
          </a:p>
        </p:txBody>
      </p:sp>
      <p:sp>
        <p:nvSpPr>
          <p:cNvPr id="5" name="Footer Placeholder 4">
            <a:extLst>
              <a:ext uri="{FF2B5EF4-FFF2-40B4-BE49-F238E27FC236}">
                <a16:creationId xmlns:a16="http://schemas.microsoft.com/office/drawing/2014/main" id="{B7E33382-1B96-49CF-B0C9-DD83F22B6C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32CDE3-6502-483D-AAFF-1EA8E83DAF9A}"/>
              </a:ext>
            </a:extLst>
          </p:cNvPr>
          <p:cNvSpPr>
            <a:spLocks noGrp="1"/>
          </p:cNvSpPr>
          <p:nvPr>
            <p:ph type="sldNum" sz="quarter" idx="12"/>
          </p:nvPr>
        </p:nvSpPr>
        <p:spPr/>
        <p:txBody>
          <a:bodyPr/>
          <a:lstStyle/>
          <a:p>
            <a:fld id="{B6B8B837-DABA-4FBF-AA82-11643E15CC30}" type="slidenum">
              <a:rPr lang="en-GB" smtClean="0"/>
              <a:t>‹#›</a:t>
            </a:fld>
            <a:endParaRPr lang="en-GB"/>
          </a:p>
        </p:txBody>
      </p:sp>
    </p:spTree>
    <p:extLst>
      <p:ext uri="{BB962C8B-B14F-4D97-AF65-F5344CB8AC3E}">
        <p14:creationId xmlns:p14="http://schemas.microsoft.com/office/powerpoint/2010/main" val="52964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A4CB-E458-489D-8AAB-CFD39C3838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367426-E8FD-4DC7-AB3D-906932BA78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263B2-B215-4C2F-831E-4A78D5F552C1}"/>
              </a:ext>
            </a:extLst>
          </p:cNvPr>
          <p:cNvSpPr>
            <a:spLocks noGrp="1"/>
          </p:cNvSpPr>
          <p:nvPr>
            <p:ph type="dt" sz="half" idx="10"/>
          </p:nvPr>
        </p:nvSpPr>
        <p:spPr/>
        <p:txBody>
          <a:bodyPr/>
          <a:lstStyle/>
          <a:p>
            <a:fld id="{3761A443-8022-4ED3-9763-7B905B87CA63}" type="datetimeFigureOut">
              <a:rPr lang="en-GB" smtClean="0"/>
              <a:t>09/10/2020</a:t>
            </a:fld>
            <a:endParaRPr lang="en-GB"/>
          </a:p>
        </p:txBody>
      </p:sp>
      <p:sp>
        <p:nvSpPr>
          <p:cNvPr id="5" name="Footer Placeholder 4">
            <a:extLst>
              <a:ext uri="{FF2B5EF4-FFF2-40B4-BE49-F238E27FC236}">
                <a16:creationId xmlns:a16="http://schemas.microsoft.com/office/drawing/2014/main" id="{4EC9A640-9FC0-4D0B-BA87-8BB9130D19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C6FC88-28CE-4A8C-A3F7-F833D1939C8F}"/>
              </a:ext>
            </a:extLst>
          </p:cNvPr>
          <p:cNvSpPr>
            <a:spLocks noGrp="1"/>
          </p:cNvSpPr>
          <p:nvPr>
            <p:ph type="sldNum" sz="quarter" idx="12"/>
          </p:nvPr>
        </p:nvSpPr>
        <p:spPr/>
        <p:txBody>
          <a:bodyPr/>
          <a:lstStyle/>
          <a:p>
            <a:fld id="{B6B8B837-DABA-4FBF-AA82-11643E15CC30}" type="slidenum">
              <a:rPr lang="en-GB" smtClean="0"/>
              <a:t>‹#›</a:t>
            </a:fld>
            <a:endParaRPr lang="en-GB"/>
          </a:p>
        </p:txBody>
      </p:sp>
    </p:spTree>
    <p:extLst>
      <p:ext uri="{BB962C8B-B14F-4D97-AF65-F5344CB8AC3E}">
        <p14:creationId xmlns:p14="http://schemas.microsoft.com/office/powerpoint/2010/main" val="233166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D564-D53A-4F22-9C5F-D437549EB3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F3F790-CE80-42A2-A697-059BA5B946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70EF84-24DB-4FB8-AAD7-8E3950B5C2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10B24A-9183-402A-9017-12D1071A7DAD}"/>
              </a:ext>
            </a:extLst>
          </p:cNvPr>
          <p:cNvSpPr>
            <a:spLocks noGrp="1"/>
          </p:cNvSpPr>
          <p:nvPr>
            <p:ph type="dt" sz="half" idx="10"/>
          </p:nvPr>
        </p:nvSpPr>
        <p:spPr/>
        <p:txBody>
          <a:bodyPr/>
          <a:lstStyle/>
          <a:p>
            <a:fld id="{3761A443-8022-4ED3-9763-7B905B87CA63}" type="datetimeFigureOut">
              <a:rPr lang="en-GB" smtClean="0"/>
              <a:t>09/10/2020</a:t>
            </a:fld>
            <a:endParaRPr lang="en-GB"/>
          </a:p>
        </p:txBody>
      </p:sp>
      <p:sp>
        <p:nvSpPr>
          <p:cNvPr id="6" name="Footer Placeholder 5">
            <a:extLst>
              <a:ext uri="{FF2B5EF4-FFF2-40B4-BE49-F238E27FC236}">
                <a16:creationId xmlns:a16="http://schemas.microsoft.com/office/drawing/2014/main" id="{A2150FBF-0CC1-4D48-BCA7-A4CA544B16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76CBFF-9F2D-4EF7-AB64-44D9D8FD2430}"/>
              </a:ext>
            </a:extLst>
          </p:cNvPr>
          <p:cNvSpPr>
            <a:spLocks noGrp="1"/>
          </p:cNvSpPr>
          <p:nvPr>
            <p:ph type="sldNum" sz="quarter" idx="12"/>
          </p:nvPr>
        </p:nvSpPr>
        <p:spPr/>
        <p:txBody>
          <a:bodyPr/>
          <a:lstStyle/>
          <a:p>
            <a:fld id="{B6B8B837-DABA-4FBF-AA82-11643E15CC30}" type="slidenum">
              <a:rPr lang="en-GB" smtClean="0"/>
              <a:t>‹#›</a:t>
            </a:fld>
            <a:endParaRPr lang="en-GB"/>
          </a:p>
        </p:txBody>
      </p:sp>
    </p:spTree>
    <p:extLst>
      <p:ext uri="{BB962C8B-B14F-4D97-AF65-F5344CB8AC3E}">
        <p14:creationId xmlns:p14="http://schemas.microsoft.com/office/powerpoint/2010/main" val="218597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E10F-95FF-4499-9173-36C2C7C806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709B57-3784-4AD2-8B27-F77101E5F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97C8C-8C9D-43A4-8835-967C7AF2F1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1D11C0-81F1-42C1-A9E1-1E0771D387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AD615-4F0D-4C9A-95F3-5B4AFF9CC4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F2E10-C917-4035-B8F3-1699DF578D60}"/>
              </a:ext>
            </a:extLst>
          </p:cNvPr>
          <p:cNvSpPr>
            <a:spLocks noGrp="1"/>
          </p:cNvSpPr>
          <p:nvPr>
            <p:ph type="dt" sz="half" idx="10"/>
          </p:nvPr>
        </p:nvSpPr>
        <p:spPr/>
        <p:txBody>
          <a:bodyPr/>
          <a:lstStyle/>
          <a:p>
            <a:fld id="{3761A443-8022-4ED3-9763-7B905B87CA63}" type="datetimeFigureOut">
              <a:rPr lang="en-GB" smtClean="0"/>
              <a:t>09/10/2020</a:t>
            </a:fld>
            <a:endParaRPr lang="en-GB"/>
          </a:p>
        </p:txBody>
      </p:sp>
      <p:sp>
        <p:nvSpPr>
          <p:cNvPr id="8" name="Footer Placeholder 7">
            <a:extLst>
              <a:ext uri="{FF2B5EF4-FFF2-40B4-BE49-F238E27FC236}">
                <a16:creationId xmlns:a16="http://schemas.microsoft.com/office/drawing/2014/main" id="{DCFB719C-90D5-4F8E-A904-C41ACBD2EB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4CF1FE-2827-41D8-81C2-EDCE2FD1164C}"/>
              </a:ext>
            </a:extLst>
          </p:cNvPr>
          <p:cNvSpPr>
            <a:spLocks noGrp="1"/>
          </p:cNvSpPr>
          <p:nvPr>
            <p:ph type="sldNum" sz="quarter" idx="12"/>
          </p:nvPr>
        </p:nvSpPr>
        <p:spPr/>
        <p:txBody>
          <a:bodyPr/>
          <a:lstStyle/>
          <a:p>
            <a:fld id="{B6B8B837-DABA-4FBF-AA82-11643E15CC30}" type="slidenum">
              <a:rPr lang="en-GB" smtClean="0"/>
              <a:t>‹#›</a:t>
            </a:fld>
            <a:endParaRPr lang="en-GB"/>
          </a:p>
        </p:txBody>
      </p:sp>
    </p:spTree>
    <p:extLst>
      <p:ext uri="{BB962C8B-B14F-4D97-AF65-F5344CB8AC3E}">
        <p14:creationId xmlns:p14="http://schemas.microsoft.com/office/powerpoint/2010/main" val="40918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5B94-E61D-4823-B43B-EF93AF2A6B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4FE4AF-7679-44FE-89EC-217A5B5492BC}"/>
              </a:ext>
            </a:extLst>
          </p:cNvPr>
          <p:cNvSpPr>
            <a:spLocks noGrp="1"/>
          </p:cNvSpPr>
          <p:nvPr>
            <p:ph type="dt" sz="half" idx="10"/>
          </p:nvPr>
        </p:nvSpPr>
        <p:spPr/>
        <p:txBody>
          <a:bodyPr/>
          <a:lstStyle/>
          <a:p>
            <a:fld id="{3761A443-8022-4ED3-9763-7B905B87CA63}" type="datetimeFigureOut">
              <a:rPr lang="en-GB" smtClean="0"/>
              <a:t>09/10/2020</a:t>
            </a:fld>
            <a:endParaRPr lang="en-GB"/>
          </a:p>
        </p:txBody>
      </p:sp>
      <p:sp>
        <p:nvSpPr>
          <p:cNvPr id="4" name="Footer Placeholder 3">
            <a:extLst>
              <a:ext uri="{FF2B5EF4-FFF2-40B4-BE49-F238E27FC236}">
                <a16:creationId xmlns:a16="http://schemas.microsoft.com/office/drawing/2014/main" id="{6980BA3F-703F-43C3-8678-0FD3A40D45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9AB5A2-5390-477D-800D-1CBFE72D3180}"/>
              </a:ext>
            </a:extLst>
          </p:cNvPr>
          <p:cNvSpPr>
            <a:spLocks noGrp="1"/>
          </p:cNvSpPr>
          <p:nvPr>
            <p:ph type="sldNum" sz="quarter" idx="12"/>
          </p:nvPr>
        </p:nvSpPr>
        <p:spPr/>
        <p:txBody>
          <a:bodyPr/>
          <a:lstStyle/>
          <a:p>
            <a:fld id="{B6B8B837-DABA-4FBF-AA82-11643E15CC30}" type="slidenum">
              <a:rPr lang="en-GB" smtClean="0"/>
              <a:t>‹#›</a:t>
            </a:fld>
            <a:endParaRPr lang="en-GB"/>
          </a:p>
        </p:txBody>
      </p:sp>
    </p:spTree>
    <p:extLst>
      <p:ext uri="{BB962C8B-B14F-4D97-AF65-F5344CB8AC3E}">
        <p14:creationId xmlns:p14="http://schemas.microsoft.com/office/powerpoint/2010/main" val="308569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E3969F-8BC2-428A-8FDB-BA249394242D}"/>
              </a:ext>
            </a:extLst>
          </p:cNvPr>
          <p:cNvSpPr>
            <a:spLocks noGrp="1"/>
          </p:cNvSpPr>
          <p:nvPr>
            <p:ph type="dt" sz="half" idx="10"/>
          </p:nvPr>
        </p:nvSpPr>
        <p:spPr/>
        <p:txBody>
          <a:bodyPr/>
          <a:lstStyle/>
          <a:p>
            <a:fld id="{3761A443-8022-4ED3-9763-7B905B87CA63}" type="datetimeFigureOut">
              <a:rPr lang="en-GB" smtClean="0"/>
              <a:t>09/10/2020</a:t>
            </a:fld>
            <a:endParaRPr lang="en-GB"/>
          </a:p>
        </p:txBody>
      </p:sp>
      <p:sp>
        <p:nvSpPr>
          <p:cNvPr id="3" name="Footer Placeholder 2">
            <a:extLst>
              <a:ext uri="{FF2B5EF4-FFF2-40B4-BE49-F238E27FC236}">
                <a16:creationId xmlns:a16="http://schemas.microsoft.com/office/drawing/2014/main" id="{0E23F97E-6D7F-4F08-889C-F6866C4E74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EC1EE9-DE5B-46B4-98F6-C2D66371ACAF}"/>
              </a:ext>
            </a:extLst>
          </p:cNvPr>
          <p:cNvSpPr>
            <a:spLocks noGrp="1"/>
          </p:cNvSpPr>
          <p:nvPr>
            <p:ph type="sldNum" sz="quarter" idx="12"/>
          </p:nvPr>
        </p:nvSpPr>
        <p:spPr/>
        <p:txBody>
          <a:bodyPr/>
          <a:lstStyle/>
          <a:p>
            <a:fld id="{B6B8B837-DABA-4FBF-AA82-11643E15CC30}" type="slidenum">
              <a:rPr lang="en-GB" smtClean="0"/>
              <a:t>‹#›</a:t>
            </a:fld>
            <a:endParaRPr lang="en-GB"/>
          </a:p>
        </p:txBody>
      </p:sp>
    </p:spTree>
    <p:extLst>
      <p:ext uri="{BB962C8B-B14F-4D97-AF65-F5344CB8AC3E}">
        <p14:creationId xmlns:p14="http://schemas.microsoft.com/office/powerpoint/2010/main" val="191843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CB0A-6985-469B-A2BA-F4CE9406A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5B2944-34F7-4822-9A6F-7E1FCBEE29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817AA8-F830-4407-8233-79B7EB02D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ACA96-BF57-4398-B3E9-D0AD777C9DF2}"/>
              </a:ext>
            </a:extLst>
          </p:cNvPr>
          <p:cNvSpPr>
            <a:spLocks noGrp="1"/>
          </p:cNvSpPr>
          <p:nvPr>
            <p:ph type="dt" sz="half" idx="10"/>
          </p:nvPr>
        </p:nvSpPr>
        <p:spPr/>
        <p:txBody>
          <a:bodyPr/>
          <a:lstStyle/>
          <a:p>
            <a:fld id="{3761A443-8022-4ED3-9763-7B905B87CA63}" type="datetimeFigureOut">
              <a:rPr lang="en-GB" smtClean="0"/>
              <a:t>09/10/2020</a:t>
            </a:fld>
            <a:endParaRPr lang="en-GB"/>
          </a:p>
        </p:txBody>
      </p:sp>
      <p:sp>
        <p:nvSpPr>
          <p:cNvPr id="6" name="Footer Placeholder 5">
            <a:extLst>
              <a:ext uri="{FF2B5EF4-FFF2-40B4-BE49-F238E27FC236}">
                <a16:creationId xmlns:a16="http://schemas.microsoft.com/office/drawing/2014/main" id="{A7C70EE6-97D3-4E33-90B4-BC552DB40C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EA37AC-32CB-4310-A12D-36309F52C7D1}"/>
              </a:ext>
            </a:extLst>
          </p:cNvPr>
          <p:cNvSpPr>
            <a:spLocks noGrp="1"/>
          </p:cNvSpPr>
          <p:nvPr>
            <p:ph type="sldNum" sz="quarter" idx="12"/>
          </p:nvPr>
        </p:nvSpPr>
        <p:spPr/>
        <p:txBody>
          <a:bodyPr/>
          <a:lstStyle/>
          <a:p>
            <a:fld id="{B6B8B837-DABA-4FBF-AA82-11643E15CC30}" type="slidenum">
              <a:rPr lang="en-GB" smtClean="0"/>
              <a:t>‹#›</a:t>
            </a:fld>
            <a:endParaRPr lang="en-GB"/>
          </a:p>
        </p:txBody>
      </p:sp>
    </p:spTree>
    <p:extLst>
      <p:ext uri="{BB962C8B-B14F-4D97-AF65-F5344CB8AC3E}">
        <p14:creationId xmlns:p14="http://schemas.microsoft.com/office/powerpoint/2010/main" val="365371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8A25-5DE0-430A-B5EE-10C239191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EC11E-E735-4D14-9373-592588301F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C3D970-F9DB-4EE4-890D-639D76767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5D3781-2790-4264-B9A7-7AD43CD81AC3}"/>
              </a:ext>
            </a:extLst>
          </p:cNvPr>
          <p:cNvSpPr>
            <a:spLocks noGrp="1"/>
          </p:cNvSpPr>
          <p:nvPr>
            <p:ph type="dt" sz="half" idx="10"/>
          </p:nvPr>
        </p:nvSpPr>
        <p:spPr/>
        <p:txBody>
          <a:bodyPr/>
          <a:lstStyle/>
          <a:p>
            <a:fld id="{3761A443-8022-4ED3-9763-7B905B87CA63}" type="datetimeFigureOut">
              <a:rPr lang="en-GB" smtClean="0"/>
              <a:t>09/10/2020</a:t>
            </a:fld>
            <a:endParaRPr lang="en-GB"/>
          </a:p>
        </p:txBody>
      </p:sp>
      <p:sp>
        <p:nvSpPr>
          <p:cNvPr id="6" name="Footer Placeholder 5">
            <a:extLst>
              <a:ext uri="{FF2B5EF4-FFF2-40B4-BE49-F238E27FC236}">
                <a16:creationId xmlns:a16="http://schemas.microsoft.com/office/drawing/2014/main" id="{82FFFB9D-04E6-419D-A016-541FF4E6D8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82A07B-FD2D-4FDE-95E1-6CC1AF2A3EFE}"/>
              </a:ext>
            </a:extLst>
          </p:cNvPr>
          <p:cNvSpPr>
            <a:spLocks noGrp="1"/>
          </p:cNvSpPr>
          <p:nvPr>
            <p:ph type="sldNum" sz="quarter" idx="12"/>
          </p:nvPr>
        </p:nvSpPr>
        <p:spPr/>
        <p:txBody>
          <a:bodyPr/>
          <a:lstStyle/>
          <a:p>
            <a:fld id="{B6B8B837-DABA-4FBF-AA82-11643E15CC30}" type="slidenum">
              <a:rPr lang="en-GB" smtClean="0"/>
              <a:t>‹#›</a:t>
            </a:fld>
            <a:endParaRPr lang="en-GB"/>
          </a:p>
        </p:txBody>
      </p:sp>
    </p:spTree>
    <p:extLst>
      <p:ext uri="{BB962C8B-B14F-4D97-AF65-F5344CB8AC3E}">
        <p14:creationId xmlns:p14="http://schemas.microsoft.com/office/powerpoint/2010/main" val="32717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E6E31-7392-43FA-A64F-33C8F70DBA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AD61BB-98FF-46CD-AFA8-97BE5D3C9E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2A012B-E590-4E51-90F7-B51F4F59E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1A443-8022-4ED3-9763-7B905B87CA63}" type="datetimeFigureOut">
              <a:rPr lang="en-GB" smtClean="0"/>
              <a:t>09/10/2020</a:t>
            </a:fld>
            <a:endParaRPr lang="en-GB"/>
          </a:p>
        </p:txBody>
      </p:sp>
      <p:sp>
        <p:nvSpPr>
          <p:cNvPr id="5" name="Footer Placeholder 4">
            <a:extLst>
              <a:ext uri="{FF2B5EF4-FFF2-40B4-BE49-F238E27FC236}">
                <a16:creationId xmlns:a16="http://schemas.microsoft.com/office/drawing/2014/main" id="{6A1CB3B3-B5D8-4044-B811-A0E6CB1EDE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FC8A93-9385-4E69-BF3A-38F874300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8B837-DABA-4FBF-AA82-11643E15CC30}" type="slidenum">
              <a:rPr lang="en-GB" smtClean="0"/>
              <a:t>‹#›</a:t>
            </a:fld>
            <a:endParaRPr lang="en-GB"/>
          </a:p>
        </p:txBody>
      </p:sp>
    </p:spTree>
    <p:extLst>
      <p:ext uri="{BB962C8B-B14F-4D97-AF65-F5344CB8AC3E}">
        <p14:creationId xmlns:p14="http://schemas.microsoft.com/office/powerpoint/2010/main" val="390081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071360-B749-49FB-9435-9DFE3033A93C}"/>
              </a:ext>
            </a:extLst>
          </p:cNvPr>
          <p:cNvSpPr>
            <a:spLocks noGrp="1"/>
          </p:cNvSpPr>
          <p:nvPr>
            <p:ph type="sldNum" sz="quarter" idx="12"/>
          </p:nvPr>
        </p:nvSpPr>
        <p:spPr/>
        <p:txBody>
          <a:bodyPr/>
          <a:lstStyle/>
          <a:p>
            <a:fld id="{79E39818-2D64-4384-92DA-D170FAC92EA2}" type="slidenum">
              <a:rPr lang="en-GB" smtClean="0"/>
              <a:t>1</a:t>
            </a:fld>
            <a:endParaRPr lang="en-GB" dirty="0"/>
          </a:p>
        </p:txBody>
      </p:sp>
      <p:sp>
        <p:nvSpPr>
          <p:cNvPr id="6" name="TextBox 5">
            <a:extLst>
              <a:ext uri="{FF2B5EF4-FFF2-40B4-BE49-F238E27FC236}">
                <a16:creationId xmlns:a16="http://schemas.microsoft.com/office/drawing/2014/main" id="{0BC6CE35-478C-4AEE-AB22-259197135C49}"/>
              </a:ext>
            </a:extLst>
          </p:cNvPr>
          <p:cNvSpPr txBox="1"/>
          <p:nvPr/>
        </p:nvSpPr>
        <p:spPr>
          <a:xfrm>
            <a:off x="1022535" y="241898"/>
            <a:ext cx="6200736" cy="461665"/>
          </a:xfrm>
          <a:prstGeom prst="rect">
            <a:avLst/>
          </a:prstGeom>
          <a:noFill/>
        </p:spPr>
        <p:txBody>
          <a:bodyPr wrap="none" rtlCol="0">
            <a:spAutoFit/>
          </a:bodyPr>
          <a:lstStyle/>
          <a:p>
            <a:r>
              <a:rPr lang="en-GB" sz="2400" b="1" dirty="0">
                <a:effectLst/>
                <a:latin typeface="Aharoni" panose="02010803020104030203" pitchFamily="2" charset="-79"/>
                <a:ea typeface="Calibri" panose="020F0502020204030204" pitchFamily="34" charset="0"/>
                <a:cs typeface="Aharoni" panose="02010803020104030203" pitchFamily="2" charset="-79"/>
              </a:rPr>
              <a:t>Mapping the experiential product in Kent</a:t>
            </a:r>
            <a:endParaRPr lang="en-GB" sz="24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10" name="Graphic 9" descr="Map with pin">
            <a:extLst>
              <a:ext uri="{FF2B5EF4-FFF2-40B4-BE49-F238E27FC236}">
                <a16:creationId xmlns:a16="http://schemas.microsoft.com/office/drawing/2014/main" id="{C2DD909E-5742-45E3-8B18-E18BC0A710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966" y="53492"/>
            <a:ext cx="682101" cy="682101"/>
          </a:xfrm>
          <a:prstGeom prst="rect">
            <a:avLst/>
          </a:prstGeom>
        </p:spPr>
      </p:pic>
      <p:sp>
        <p:nvSpPr>
          <p:cNvPr id="11" name="TextBox 10">
            <a:extLst>
              <a:ext uri="{FF2B5EF4-FFF2-40B4-BE49-F238E27FC236}">
                <a16:creationId xmlns:a16="http://schemas.microsoft.com/office/drawing/2014/main" id="{EAD02B64-3953-4A4A-AD96-9C3CD2DE2638}"/>
              </a:ext>
            </a:extLst>
          </p:cNvPr>
          <p:cNvSpPr txBox="1"/>
          <p:nvPr/>
        </p:nvSpPr>
        <p:spPr>
          <a:xfrm>
            <a:off x="261044" y="945080"/>
            <a:ext cx="761491" cy="307777"/>
          </a:xfrm>
          <a:prstGeom prst="rect">
            <a:avLst/>
          </a:prstGeom>
          <a:noFill/>
        </p:spPr>
        <p:txBody>
          <a:bodyPr wrap="none" rtlCol="0">
            <a:spAutoFit/>
          </a:bodyPr>
          <a:lstStyle/>
          <a:p>
            <a:r>
              <a:rPr lang="en-GB" sz="1400" b="1" dirty="0">
                <a:effectLst/>
                <a:latin typeface="+mj-lt"/>
                <a:ea typeface="Calibri" panose="020F0502020204030204" pitchFamily="34" charset="0"/>
                <a:cs typeface="Aharoni" panose="02010803020104030203" pitchFamily="2" charset="-79"/>
              </a:rPr>
              <a:t>Context</a:t>
            </a:r>
          </a:p>
        </p:txBody>
      </p:sp>
      <p:sp>
        <p:nvSpPr>
          <p:cNvPr id="22" name="TextBox 21">
            <a:extLst>
              <a:ext uri="{FF2B5EF4-FFF2-40B4-BE49-F238E27FC236}">
                <a16:creationId xmlns:a16="http://schemas.microsoft.com/office/drawing/2014/main" id="{798D8277-4640-47A4-A1ED-017C7836C0B8}"/>
              </a:ext>
            </a:extLst>
          </p:cNvPr>
          <p:cNvSpPr txBox="1"/>
          <p:nvPr/>
        </p:nvSpPr>
        <p:spPr>
          <a:xfrm>
            <a:off x="261044" y="1298830"/>
            <a:ext cx="11669912" cy="810478"/>
          </a:xfrm>
          <a:prstGeom prst="rect">
            <a:avLst/>
          </a:prstGeom>
          <a:noFill/>
        </p:spPr>
        <p:txBody>
          <a:bodyPr wrap="square">
            <a:spAutoFit/>
          </a:bodyPr>
          <a:lstStyle/>
          <a:p>
            <a:pPr algn="just">
              <a:lnSpc>
                <a:spcPts val="1440"/>
              </a:lnSpc>
            </a:pPr>
            <a:r>
              <a:rPr lang="en-GB" sz="1200" dirty="0">
                <a:solidFill>
                  <a:srgbClr val="000000"/>
                </a:solidFill>
                <a:effectLst/>
                <a:latin typeface="+mj-lt"/>
                <a:ea typeface="Times New Roman" panose="02020603050405020304" pitchFamily="18" charset="0"/>
                <a:cs typeface="Arial" panose="020B0604020202020204" pitchFamily="34" charset="0"/>
              </a:rPr>
              <a:t>Over the past 10 years, travellers have increasingly sought out ‘more’ from their leisure time, continually hunting for that truly local and authentic experience that separates them from the tourism hordes. Whether this is the secluded beach that no one else seems to have discovered or the best family run restaurant in the district, visitors gain an immense sense of personal achievement to have found ‘the best, authentic, most unique, secret, unusual and downright bizarre’; and when they take to social media this experience becomes an almost ‘badge of honour’, that all who follow will want to obtain. </a:t>
            </a:r>
            <a:endParaRPr lang="en-GB" sz="1200" dirty="0">
              <a:effectLst/>
              <a:latin typeface="+mj-lt"/>
              <a:ea typeface="Calibri" panose="020F0502020204030204" pitchFamily="34" charset="0"/>
            </a:endParaRPr>
          </a:p>
        </p:txBody>
      </p:sp>
      <p:sp>
        <p:nvSpPr>
          <p:cNvPr id="25" name="TextBox 24">
            <a:extLst>
              <a:ext uri="{FF2B5EF4-FFF2-40B4-BE49-F238E27FC236}">
                <a16:creationId xmlns:a16="http://schemas.microsoft.com/office/drawing/2014/main" id="{34DADB54-BF3B-4880-B772-767BD75E23C6}"/>
              </a:ext>
            </a:extLst>
          </p:cNvPr>
          <p:cNvSpPr txBox="1"/>
          <p:nvPr/>
        </p:nvSpPr>
        <p:spPr>
          <a:xfrm>
            <a:off x="261044" y="2277927"/>
            <a:ext cx="6094520" cy="2785378"/>
          </a:xfrm>
          <a:prstGeom prst="rect">
            <a:avLst/>
          </a:prstGeom>
          <a:noFill/>
        </p:spPr>
        <p:txBody>
          <a:bodyPr wrap="square">
            <a:spAutoFit/>
          </a:bodyPr>
          <a:lstStyle/>
          <a:p>
            <a:pPr>
              <a:lnSpc>
                <a:spcPts val="1440"/>
              </a:lnSpc>
            </a:pPr>
            <a:r>
              <a:rPr lang="en-GB" sz="1200" dirty="0">
                <a:solidFill>
                  <a:srgbClr val="000000"/>
                </a:solidFill>
                <a:effectLst/>
                <a:latin typeface="+mj-lt"/>
                <a:ea typeface="Times New Roman" panose="02020603050405020304" pitchFamily="18" charset="0"/>
                <a:cs typeface="Arial" panose="020B0604020202020204" pitchFamily="34" charset="0"/>
              </a:rPr>
              <a:t>This consumer-led desire has given birth to platforms like Airbnb experiences; events like ‘On Captain’s Orders’ at the National Maritime Museum and products like escape rooms, immersive theatre and trekking the South Downs with lamas.</a:t>
            </a:r>
            <a:endParaRPr lang="en-GB" sz="1200" dirty="0">
              <a:effectLst/>
              <a:latin typeface="+mj-lt"/>
              <a:ea typeface="Calibri" panose="020F0502020204030204" pitchFamily="34" charset="0"/>
            </a:endParaRPr>
          </a:p>
          <a:p>
            <a:pPr>
              <a:lnSpc>
                <a:spcPts val="1440"/>
              </a:lnSpc>
            </a:pPr>
            <a:r>
              <a:rPr lang="en-GB" sz="1200" dirty="0">
                <a:solidFill>
                  <a:srgbClr val="000000"/>
                </a:solidFill>
                <a:effectLst/>
                <a:latin typeface="+mj-lt"/>
                <a:ea typeface="Times New Roman" panose="02020603050405020304" pitchFamily="18" charset="0"/>
                <a:cs typeface="Arial" panose="020B0604020202020204" pitchFamily="34" charset="0"/>
              </a:rPr>
              <a:t> </a:t>
            </a:r>
            <a:endParaRPr lang="en-GB" sz="1200" dirty="0">
              <a:effectLst/>
              <a:latin typeface="+mj-lt"/>
              <a:ea typeface="Calibri" panose="020F0502020204030204" pitchFamily="34" charset="0"/>
            </a:endParaRPr>
          </a:p>
          <a:p>
            <a:pPr algn="just">
              <a:lnSpc>
                <a:spcPts val="1440"/>
              </a:lnSpc>
            </a:pPr>
            <a:r>
              <a:rPr lang="en-GB" sz="1200" dirty="0">
                <a:solidFill>
                  <a:srgbClr val="000000"/>
                </a:solidFill>
                <a:effectLst/>
                <a:latin typeface="+mj-lt"/>
                <a:ea typeface="Times New Roman" panose="02020603050405020304" pitchFamily="18" charset="0"/>
                <a:cs typeface="Arial" panose="020B0604020202020204" pitchFamily="34" charset="0"/>
              </a:rPr>
              <a:t>Now, the desire for our leisure visits to be ‘experience’ rather than ‘observation’ led has become the norm. Couple this with our new-found need to reconnect to people and places driven by the current Covid-19 travel climate; experience-based travel is set to continue on its current growth curve.  </a:t>
            </a:r>
            <a:endParaRPr lang="en-GB" sz="1200" dirty="0">
              <a:effectLst/>
              <a:latin typeface="+mj-lt"/>
              <a:ea typeface="Calibri" panose="020F0502020204030204" pitchFamily="34" charset="0"/>
            </a:endParaRPr>
          </a:p>
          <a:p>
            <a:pPr>
              <a:lnSpc>
                <a:spcPts val="1440"/>
              </a:lnSpc>
            </a:pPr>
            <a:r>
              <a:rPr lang="en-GB" sz="1200" dirty="0">
                <a:solidFill>
                  <a:srgbClr val="000000"/>
                </a:solidFill>
                <a:effectLst/>
                <a:latin typeface="+mj-lt"/>
                <a:ea typeface="Times New Roman" panose="02020603050405020304" pitchFamily="18" charset="0"/>
                <a:cs typeface="Arial" panose="020B0604020202020204" pitchFamily="34" charset="0"/>
              </a:rPr>
              <a:t> </a:t>
            </a:r>
            <a:endParaRPr lang="en-GB" sz="1200" dirty="0">
              <a:effectLst/>
              <a:latin typeface="+mj-lt"/>
              <a:ea typeface="Calibri" panose="020F0502020204030204" pitchFamily="34" charset="0"/>
            </a:endParaRPr>
          </a:p>
          <a:p>
            <a:pPr>
              <a:lnSpc>
                <a:spcPts val="1440"/>
              </a:lnSpc>
            </a:pPr>
            <a:r>
              <a:rPr lang="en-GB" sz="1200" dirty="0">
                <a:solidFill>
                  <a:srgbClr val="000000"/>
                </a:solidFill>
                <a:effectLst/>
                <a:latin typeface="+mj-lt"/>
                <a:ea typeface="Times New Roman" panose="02020603050405020304" pitchFamily="18" charset="0"/>
                <a:cs typeface="Arial" panose="020B0604020202020204" pitchFamily="34" charset="0"/>
              </a:rPr>
              <a:t>Due to the size and breadth of Kent’s tourism offer, the Visitor First strategy was developed as part of the previous Interreg project; placing visitor at the heart of the brand positioning and reflecting the personalities of the E, W and N Kent areas. During this analysis, it is clear that the opportunities to develop and enhance new and current product align with this destination brand structure, as experience-led product places the customer’s needs at the centre of its proposition.</a:t>
            </a:r>
            <a:endParaRPr lang="en-GB" sz="1200" dirty="0">
              <a:effectLst/>
              <a:latin typeface="+mj-lt"/>
              <a:ea typeface="Calibri" panose="020F0502020204030204" pitchFamily="34" charset="0"/>
            </a:endParaRPr>
          </a:p>
        </p:txBody>
      </p:sp>
      <p:pic>
        <p:nvPicPr>
          <p:cNvPr id="14" name="Picture 13">
            <a:extLst>
              <a:ext uri="{FF2B5EF4-FFF2-40B4-BE49-F238E27FC236}">
                <a16:creationId xmlns:a16="http://schemas.microsoft.com/office/drawing/2014/main" id="{458400D4-557A-45ED-84EB-9FE614EEDB82}"/>
              </a:ext>
            </a:extLst>
          </p:cNvPr>
          <p:cNvPicPr/>
          <p:nvPr/>
        </p:nvPicPr>
        <p:blipFill>
          <a:blip r:embed="rId4">
            <a:extLst>
              <a:ext uri="{28A0092B-C50C-407E-A947-70E740481C1C}">
                <a14:useLocalDpi xmlns:a14="http://schemas.microsoft.com/office/drawing/2010/main" val="0"/>
              </a:ext>
            </a:extLst>
          </a:blip>
          <a:stretch>
            <a:fillRect/>
          </a:stretch>
        </p:blipFill>
        <p:spPr>
          <a:xfrm>
            <a:off x="6867617" y="2155281"/>
            <a:ext cx="4486183" cy="3750521"/>
          </a:xfrm>
          <a:prstGeom prst="rect">
            <a:avLst/>
          </a:prstGeom>
        </p:spPr>
      </p:pic>
      <p:sp>
        <p:nvSpPr>
          <p:cNvPr id="29" name="TextBox 28">
            <a:extLst>
              <a:ext uri="{FF2B5EF4-FFF2-40B4-BE49-F238E27FC236}">
                <a16:creationId xmlns:a16="http://schemas.microsoft.com/office/drawing/2014/main" id="{2E7E633A-3BD5-4DC4-B029-A6EDD08D26D9}"/>
              </a:ext>
            </a:extLst>
          </p:cNvPr>
          <p:cNvSpPr txBox="1"/>
          <p:nvPr/>
        </p:nvSpPr>
        <p:spPr>
          <a:xfrm>
            <a:off x="3242727" y="5672406"/>
            <a:ext cx="5706545" cy="369332"/>
          </a:xfrm>
          <a:prstGeom prst="rect">
            <a:avLst/>
          </a:prstGeom>
          <a:noFill/>
        </p:spPr>
        <p:txBody>
          <a:bodyPr wrap="square">
            <a:spAutoFit/>
          </a:bodyPr>
          <a:lstStyle/>
          <a:p>
            <a:pPr marL="914400" indent="457200"/>
            <a:r>
              <a:rPr lang="en-GB" b="1" dirty="0">
                <a:solidFill>
                  <a:srgbClr val="000000"/>
                </a:solidFill>
                <a:effectLst/>
                <a:latin typeface="+mj-lt"/>
                <a:ea typeface="Times New Roman" panose="02020603050405020304" pitchFamily="18" charset="0"/>
                <a:cs typeface="Arial" panose="020B0604020202020204" pitchFamily="34" charset="0"/>
              </a:rPr>
              <a:t>The customer wants to…</a:t>
            </a:r>
            <a:endParaRPr lang="en-GB" dirty="0">
              <a:effectLst/>
              <a:latin typeface="+mj-lt"/>
              <a:ea typeface="Calibri" panose="020F0502020204030204" pitchFamily="34" charset="0"/>
            </a:endParaRPr>
          </a:p>
        </p:txBody>
      </p:sp>
      <p:cxnSp>
        <p:nvCxnSpPr>
          <p:cNvPr id="32" name="Straight Connector 31">
            <a:extLst>
              <a:ext uri="{FF2B5EF4-FFF2-40B4-BE49-F238E27FC236}">
                <a16:creationId xmlns:a16="http://schemas.microsoft.com/office/drawing/2014/main" id="{E0D035A7-9A1E-4794-8FA1-1A20BC00DF35}"/>
              </a:ext>
            </a:extLst>
          </p:cNvPr>
          <p:cNvCxnSpPr>
            <a:cxnSpLocks/>
          </p:cNvCxnSpPr>
          <p:nvPr/>
        </p:nvCxnSpPr>
        <p:spPr>
          <a:xfrm>
            <a:off x="0" y="81626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E1C739-9905-4348-B7C1-FBB32D7FFE44}"/>
              </a:ext>
            </a:extLst>
          </p:cNvPr>
          <p:cNvCxnSpPr>
            <a:cxnSpLocks/>
          </p:cNvCxnSpPr>
          <p:nvPr/>
        </p:nvCxnSpPr>
        <p:spPr>
          <a:xfrm>
            <a:off x="0" y="635635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14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41D2DD-FEC1-4841-AB3C-E3E1F1864492}"/>
              </a:ext>
            </a:extLst>
          </p:cNvPr>
          <p:cNvSpPr>
            <a:spLocks noGrp="1"/>
          </p:cNvSpPr>
          <p:nvPr>
            <p:ph type="sldNum" sz="quarter" idx="12"/>
          </p:nvPr>
        </p:nvSpPr>
        <p:spPr/>
        <p:txBody>
          <a:bodyPr/>
          <a:lstStyle/>
          <a:p>
            <a:fld id="{79E39818-2D64-4384-92DA-D170FAC92EA2}" type="slidenum">
              <a:rPr lang="en-GB" smtClean="0"/>
              <a:t>2</a:t>
            </a:fld>
            <a:endParaRPr lang="en-GB" dirty="0"/>
          </a:p>
        </p:txBody>
      </p:sp>
      <p:cxnSp>
        <p:nvCxnSpPr>
          <p:cNvPr id="25" name="Straight Connector 24">
            <a:extLst>
              <a:ext uri="{FF2B5EF4-FFF2-40B4-BE49-F238E27FC236}">
                <a16:creationId xmlns:a16="http://schemas.microsoft.com/office/drawing/2014/main" id="{033A1399-8EA2-468D-B3C2-9426D910E561}"/>
              </a:ext>
            </a:extLst>
          </p:cNvPr>
          <p:cNvCxnSpPr>
            <a:cxnSpLocks/>
          </p:cNvCxnSpPr>
          <p:nvPr/>
        </p:nvCxnSpPr>
        <p:spPr>
          <a:xfrm>
            <a:off x="0" y="81626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35FC384-BDE1-43F8-921A-A2F78A7FE9A4}"/>
              </a:ext>
            </a:extLst>
          </p:cNvPr>
          <p:cNvSpPr txBox="1"/>
          <p:nvPr/>
        </p:nvSpPr>
        <p:spPr>
          <a:xfrm>
            <a:off x="978504" y="348631"/>
            <a:ext cx="6103398" cy="319318"/>
          </a:xfrm>
          <a:prstGeom prst="rect">
            <a:avLst/>
          </a:prstGeom>
          <a:noFill/>
        </p:spPr>
        <p:txBody>
          <a:bodyPr wrap="square">
            <a:spAutoFit/>
          </a:bodyPr>
          <a:lstStyle/>
          <a:p>
            <a:pPr>
              <a:lnSpc>
                <a:spcPts val="1440"/>
              </a:lnSpc>
            </a:pPr>
            <a:r>
              <a:rPr lang="en-GB" sz="2400" b="1"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Putting the Visitor First</a:t>
            </a:r>
            <a:endParaRPr lang="en-GB" sz="24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10" name="TextBox 9">
            <a:extLst>
              <a:ext uri="{FF2B5EF4-FFF2-40B4-BE49-F238E27FC236}">
                <a16:creationId xmlns:a16="http://schemas.microsoft.com/office/drawing/2014/main" id="{0381D3D9-4D6E-4220-B682-CD4E9CAFD4ED}"/>
              </a:ext>
            </a:extLst>
          </p:cNvPr>
          <p:cNvSpPr txBox="1"/>
          <p:nvPr/>
        </p:nvSpPr>
        <p:spPr>
          <a:xfrm>
            <a:off x="261043" y="932723"/>
            <a:ext cx="11768199" cy="810478"/>
          </a:xfrm>
          <a:prstGeom prst="rect">
            <a:avLst/>
          </a:prstGeom>
          <a:noFill/>
        </p:spPr>
        <p:txBody>
          <a:bodyPr wrap="square">
            <a:spAutoFit/>
          </a:bodyPr>
          <a:lstStyle/>
          <a:p>
            <a:pPr algn="just">
              <a:lnSpc>
                <a:spcPts val="1440"/>
              </a:lnSpc>
            </a:pPr>
            <a:r>
              <a:rPr lang="en-GB" sz="1200" dirty="0">
                <a:solidFill>
                  <a:srgbClr val="000000"/>
                </a:solidFill>
                <a:effectLst/>
                <a:latin typeface="+mj-lt"/>
                <a:ea typeface="Times New Roman" panose="02020603050405020304" pitchFamily="18" charset="0"/>
                <a:cs typeface="Calibri" panose="020F0502020204030204" pitchFamily="34" charset="0"/>
              </a:rPr>
              <a:t>For an experience led product to be successful, it has to be customer led. Today’s visitors are looking for something that is authentic, unique and makes them feel like a local rather than a visitor. Due to the county’s size and breadth of offer, Visit Kent developed the Visitor First strategy in-order to spotlight the unique proposition of East, West and North Kent, giving them a clear brand voice. Championing the experience-based product, this enables a destination to amplify and even develop the brand message.</a:t>
            </a:r>
            <a:endParaRPr lang="en-GB" sz="1200" dirty="0">
              <a:effectLst/>
              <a:latin typeface="+mj-lt"/>
              <a:ea typeface="Calibri" panose="020F0502020204030204" pitchFamily="34" charset="0"/>
            </a:endParaRPr>
          </a:p>
          <a:p>
            <a:pPr algn="just">
              <a:lnSpc>
                <a:spcPts val="1440"/>
              </a:lnSpc>
            </a:pPr>
            <a:endParaRPr lang="en-GB" sz="1200" dirty="0">
              <a:effectLst/>
              <a:latin typeface="+mj-lt"/>
              <a:ea typeface="Calibri" panose="020F0502020204030204" pitchFamily="34" charset="0"/>
            </a:endParaRPr>
          </a:p>
        </p:txBody>
      </p:sp>
      <p:sp>
        <p:nvSpPr>
          <p:cNvPr id="27" name="TextBox 26">
            <a:extLst>
              <a:ext uri="{FF2B5EF4-FFF2-40B4-BE49-F238E27FC236}">
                <a16:creationId xmlns:a16="http://schemas.microsoft.com/office/drawing/2014/main" id="{977D1EAD-3BC4-4FA7-BA27-CF575EE72862}"/>
              </a:ext>
            </a:extLst>
          </p:cNvPr>
          <p:cNvSpPr txBox="1"/>
          <p:nvPr/>
        </p:nvSpPr>
        <p:spPr>
          <a:xfrm>
            <a:off x="261043" y="5028218"/>
            <a:ext cx="11384790" cy="1349087"/>
          </a:xfrm>
          <a:prstGeom prst="rect">
            <a:avLst/>
          </a:prstGeom>
          <a:noFill/>
        </p:spPr>
        <p:txBody>
          <a:bodyPr wrap="square">
            <a:spAutoFit/>
          </a:bodyPr>
          <a:lstStyle/>
          <a:p>
            <a:pPr algn="just">
              <a:lnSpc>
                <a:spcPts val="1440"/>
              </a:lnSpc>
            </a:pPr>
            <a:r>
              <a:rPr lang="en-GB" sz="1200" b="1" dirty="0">
                <a:solidFill>
                  <a:srgbClr val="000000"/>
                </a:solidFill>
                <a:effectLst/>
                <a:latin typeface="+mj-lt"/>
                <a:ea typeface="Times New Roman" panose="02020603050405020304" pitchFamily="18" charset="0"/>
                <a:cs typeface="Calibri" panose="020F0502020204030204" pitchFamily="34" charset="0"/>
              </a:rPr>
              <a:t>East Kent</a:t>
            </a:r>
            <a:r>
              <a:rPr lang="en-GB" sz="1200" dirty="0">
                <a:solidFill>
                  <a:srgbClr val="000000"/>
                </a:solidFill>
                <a:effectLst/>
                <a:latin typeface="+mj-lt"/>
                <a:ea typeface="Times New Roman" panose="02020603050405020304" pitchFamily="18" charset="0"/>
                <a:cs typeface="Calibri" panose="020F0502020204030204" pitchFamily="34" charset="0"/>
              </a:rPr>
              <a:t> reflects an almost endless list of experience opportunities that align to the historic, nostalgic, creative and retro image of the coast. There is however an opportunity to strengthen this brand voice by capitalising on the countryside.</a:t>
            </a:r>
            <a:endParaRPr lang="en-GB" sz="1200" dirty="0">
              <a:effectLst/>
              <a:latin typeface="+mj-lt"/>
              <a:ea typeface="Calibri" panose="020F0502020204030204" pitchFamily="34" charset="0"/>
            </a:endParaRPr>
          </a:p>
          <a:p>
            <a:pPr algn="just">
              <a:lnSpc>
                <a:spcPts val="1440"/>
              </a:lnSpc>
            </a:pPr>
            <a:r>
              <a:rPr lang="en-GB" sz="1200" b="1" dirty="0">
                <a:solidFill>
                  <a:srgbClr val="000000"/>
                </a:solidFill>
                <a:effectLst/>
                <a:latin typeface="+mj-lt"/>
                <a:ea typeface="Times New Roman" panose="02020603050405020304" pitchFamily="18" charset="0"/>
                <a:cs typeface="Calibri" panose="020F0502020204030204" pitchFamily="34" charset="0"/>
              </a:rPr>
              <a:t>West Kent</a:t>
            </a:r>
            <a:r>
              <a:rPr lang="en-GB" sz="1200" dirty="0">
                <a:solidFill>
                  <a:srgbClr val="000000"/>
                </a:solidFill>
                <a:effectLst/>
                <a:latin typeface="+mj-lt"/>
                <a:ea typeface="Times New Roman" panose="02020603050405020304" pitchFamily="18" charset="0"/>
                <a:cs typeface="Calibri" panose="020F0502020204030204" pitchFamily="34" charset="0"/>
              </a:rPr>
              <a:t> finds its brand strength in the established heritage offer, which although always popular with the visitor, can sometimes be a slight hindrance when trying to establish an immediacy to travel. Opportunities around the growth of the food &amp; drink product via year-round accessibility to the vineyards along with wellbeing and self-improvement all offer opportunity </a:t>
            </a:r>
            <a:endParaRPr lang="en-GB" sz="1200" dirty="0">
              <a:effectLst/>
              <a:latin typeface="+mj-lt"/>
              <a:ea typeface="Calibri" panose="020F0502020204030204" pitchFamily="34" charset="0"/>
            </a:endParaRPr>
          </a:p>
          <a:p>
            <a:pPr algn="just">
              <a:lnSpc>
                <a:spcPts val="1440"/>
              </a:lnSpc>
            </a:pPr>
            <a:r>
              <a:rPr lang="en-GB" sz="1200" b="1" dirty="0">
                <a:solidFill>
                  <a:srgbClr val="000000"/>
                </a:solidFill>
                <a:effectLst/>
                <a:latin typeface="+mj-lt"/>
                <a:ea typeface="Times New Roman" panose="02020603050405020304" pitchFamily="18" charset="0"/>
                <a:cs typeface="Calibri" panose="020F0502020204030204" pitchFamily="34" charset="0"/>
              </a:rPr>
              <a:t>North Kent</a:t>
            </a:r>
            <a:r>
              <a:rPr lang="en-GB" sz="1200" dirty="0">
                <a:solidFill>
                  <a:srgbClr val="000000"/>
                </a:solidFill>
                <a:effectLst/>
                <a:latin typeface="+mj-lt"/>
                <a:ea typeface="Times New Roman" panose="02020603050405020304" pitchFamily="18" charset="0"/>
                <a:cs typeface="Calibri" panose="020F0502020204030204" pitchFamily="34" charset="0"/>
              </a:rPr>
              <a:t>, is dominated by a coastal /industrial image with leading attractions such as the dockyards and naval heritage. However, the emerging strength of the cultural offer, reinforced by the opportunity to build on the region’s multiculturalism will bring hidden gems to the fore, for visitors to discover.</a:t>
            </a:r>
            <a:endParaRPr lang="en-GB" sz="1200" dirty="0">
              <a:effectLst/>
              <a:latin typeface="+mj-lt"/>
              <a:ea typeface="Calibri" panose="020F0502020204030204" pitchFamily="34" charset="0"/>
            </a:endParaRPr>
          </a:p>
        </p:txBody>
      </p:sp>
      <p:grpSp>
        <p:nvGrpSpPr>
          <p:cNvPr id="37" name="Group 36">
            <a:extLst>
              <a:ext uri="{FF2B5EF4-FFF2-40B4-BE49-F238E27FC236}">
                <a16:creationId xmlns:a16="http://schemas.microsoft.com/office/drawing/2014/main" id="{1F5564E1-1CAF-483C-BEC6-A6FA23DCF378}"/>
              </a:ext>
            </a:extLst>
          </p:cNvPr>
          <p:cNvGrpSpPr/>
          <p:nvPr/>
        </p:nvGrpSpPr>
        <p:grpSpPr>
          <a:xfrm>
            <a:off x="1915970" y="1447032"/>
            <a:ext cx="7719424" cy="3433374"/>
            <a:chOff x="1782805" y="2014425"/>
            <a:chExt cx="7719424" cy="3433374"/>
          </a:xfrm>
        </p:grpSpPr>
        <p:graphicFrame>
          <p:nvGraphicFramePr>
            <p:cNvPr id="20" name="Diagram 19">
              <a:extLst>
                <a:ext uri="{FF2B5EF4-FFF2-40B4-BE49-F238E27FC236}">
                  <a16:creationId xmlns:a16="http://schemas.microsoft.com/office/drawing/2014/main" id="{9B42E6EA-FF09-4029-9AAB-6CCCB3B69B3F}"/>
                </a:ext>
              </a:extLst>
            </p:cNvPr>
            <p:cNvGraphicFramePr/>
            <p:nvPr/>
          </p:nvGraphicFramePr>
          <p:xfrm>
            <a:off x="1782805" y="2014425"/>
            <a:ext cx="7649845" cy="2910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 Box 3">
              <a:extLst>
                <a:ext uri="{FF2B5EF4-FFF2-40B4-BE49-F238E27FC236}">
                  <a16:creationId xmlns:a16="http://schemas.microsoft.com/office/drawing/2014/main" id="{0ACE1F5F-7972-4275-9556-F7DD3775513A}"/>
                </a:ext>
              </a:extLst>
            </p:cNvPr>
            <p:cNvSpPr txBox="1"/>
            <p:nvPr/>
          </p:nvSpPr>
          <p:spPr>
            <a:xfrm>
              <a:off x="2103844" y="4607059"/>
              <a:ext cx="1870075" cy="8197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Mangal" panose="02040503050203030202" pitchFamily="18" charset="0"/>
                </a:rPr>
                <a:t>Closer to the coast</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Mangal" panose="02040503050203030202" pitchFamily="18" charset="0"/>
                </a:rPr>
                <a:t>Seafood</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Mangal" panose="02040503050203030202" pitchFamily="18" charset="0"/>
                </a:rPr>
                <a:t>Photography</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Mangal" panose="02040503050203030202" pitchFamily="18" charset="0"/>
                </a:rPr>
                <a:t>The Great Outdoors</a:t>
              </a:r>
            </a:p>
          </p:txBody>
        </p:sp>
        <p:sp>
          <p:nvSpPr>
            <p:cNvPr id="23" name="Text Box 5">
              <a:extLst>
                <a:ext uri="{FF2B5EF4-FFF2-40B4-BE49-F238E27FC236}">
                  <a16:creationId xmlns:a16="http://schemas.microsoft.com/office/drawing/2014/main" id="{9972ADB8-D293-4388-82B5-39B53E3C68EA}"/>
                </a:ext>
              </a:extLst>
            </p:cNvPr>
            <p:cNvSpPr txBox="1"/>
            <p:nvPr/>
          </p:nvSpPr>
          <p:spPr>
            <a:xfrm>
              <a:off x="7600404" y="4628014"/>
              <a:ext cx="1901825" cy="8197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Mangal" panose="02040503050203030202" pitchFamily="18" charset="0"/>
                </a:rPr>
                <a:t>Culture</a:t>
              </a:r>
            </a:p>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Mangal" panose="02040503050203030202" pitchFamily="18" charset="0"/>
                </a:rPr>
                <a:t>Multiculturalism</a:t>
              </a:r>
            </a:p>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Mangal" panose="02040503050203030202" pitchFamily="18" charset="0"/>
                </a:rPr>
                <a:t>Heritage (</a:t>
              </a:r>
              <a:r>
                <a:rPr lang="en-GB" sz="800" dirty="0">
                  <a:effectLst/>
                  <a:latin typeface="Calibri" panose="020F0502020204030204" pitchFamily="34" charset="0"/>
                  <a:ea typeface="Calibri" panose="020F0502020204030204" pitchFamily="34" charset="0"/>
                  <a:cs typeface="Mangal" panose="02040503050203030202" pitchFamily="18" charset="0"/>
                </a:rPr>
                <a:t>Neolithic – </a:t>
              </a:r>
              <a:r>
                <a:rPr lang="en-GB" sz="800" dirty="0">
                  <a:latin typeface="Calibri" panose="020F0502020204030204" pitchFamily="34" charset="0"/>
                  <a:ea typeface="Calibri" panose="020F0502020204030204" pitchFamily="34" charset="0"/>
                  <a:cs typeface="Mangal" panose="02040503050203030202" pitchFamily="18" charset="0"/>
                </a:rPr>
                <a:t>M</a:t>
              </a:r>
              <a:r>
                <a:rPr lang="en-GB" sz="800" dirty="0">
                  <a:effectLst/>
                  <a:latin typeface="Calibri" panose="020F0502020204030204" pitchFamily="34" charset="0"/>
                  <a:ea typeface="Calibri" panose="020F0502020204030204" pitchFamily="34" charset="0"/>
                  <a:cs typeface="Mangal" panose="02040503050203030202" pitchFamily="18" charset="0"/>
                </a:rPr>
                <a:t>aritime/Industrial)</a:t>
              </a:r>
              <a:endParaRPr lang="en-GB" sz="1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Mangal" panose="02040503050203030202" pitchFamily="18" charset="0"/>
                </a:rPr>
                <a:t>Nature</a:t>
              </a:r>
            </a:p>
          </p:txBody>
        </p:sp>
        <p:sp>
          <p:nvSpPr>
            <p:cNvPr id="36" name="Text Box 6">
              <a:extLst>
                <a:ext uri="{FF2B5EF4-FFF2-40B4-BE49-F238E27FC236}">
                  <a16:creationId xmlns:a16="http://schemas.microsoft.com/office/drawing/2014/main" id="{9F65E3CC-8FF1-49A7-977B-049B396BAFEB}"/>
                </a:ext>
              </a:extLst>
            </p:cNvPr>
            <p:cNvSpPr txBox="1"/>
            <p:nvPr/>
          </p:nvSpPr>
          <p:spPr>
            <a:xfrm>
              <a:off x="4962614" y="4628014"/>
              <a:ext cx="1891665" cy="8197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Mangal" panose="02040503050203030202" pitchFamily="18" charset="0"/>
                </a:rPr>
                <a:t>Food &amp; Drink</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Mangal" panose="02040503050203030202" pitchFamily="18" charset="0"/>
                </a:rPr>
                <a:t>Wellbeing</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Mangal" panose="02040503050203030202" pitchFamily="18" charset="0"/>
                </a:rPr>
                <a:t>Green fingers</a:t>
              </a:r>
            </a:p>
            <a:p>
              <a:pPr marL="342900" lvl="0" indent="-342900">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Mangal" panose="02040503050203030202" pitchFamily="18" charset="0"/>
                </a:rPr>
                <a:t>The Farming Landscape</a:t>
              </a:r>
            </a:p>
            <a:p>
              <a:r>
                <a:rPr lang="en-GB" sz="1100">
                  <a:effectLst/>
                  <a:latin typeface="Calibri" panose="020F0502020204030204" pitchFamily="34" charset="0"/>
                  <a:ea typeface="Calibri" panose="020F0502020204030204" pitchFamily="34" charset="0"/>
                </a:rPr>
                <a:t> </a:t>
              </a:r>
            </a:p>
          </p:txBody>
        </p:sp>
      </p:grpSp>
      <p:grpSp>
        <p:nvGrpSpPr>
          <p:cNvPr id="44" name="Group 43">
            <a:extLst>
              <a:ext uri="{FF2B5EF4-FFF2-40B4-BE49-F238E27FC236}">
                <a16:creationId xmlns:a16="http://schemas.microsoft.com/office/drawing/2014/main" id="{5EE74F86-00DB-4F02-B2B1-0ADF99E62499}"/>
              </a:ext>
            </a:extLst>
          </p:cNvPr>
          <p:cNvGrpSpPr/>
          <p:nvPr/>
        </p:nvGrpSpPr>
        <p:grpSpPr>
          <a:xfrm>
            <a:off x="3369920" y="1598128"/>
            <a:ext cx="3734435" cy="280035"/>
            <a:chOff x="0" y="0"/>
            <a:chExt cx="3734435" cy="280503"/>
          </a:xfrm>
        </p:grpSpPr>
        <p:sp>
          <p:nvSpPr>
            <p:cNvPr id="42" name="Text Box 16">
              <a:extLst>
                <a:ext uri="{FF2B5EF4-FFF2-40B4-BE49-F238E27FC236}">
                  <a16:creationId xmlns:a16="http://schemas.microsoft.com/office/drawing/2014/main" id="{2825E9B9-1E60-4D08-A778-468ED792A0D7}"/>
                </a:ext>
              </a:extLst>
            </p:cNvPr>
            <p:cNvSpPr txBox="1"/>
            <p:nvPr/>
          </p:nvSpPr>
          <p:spPr>
            <a:xfrm>
              <a:off x="0" y="0"/>
              <a:ext cx="1080269" cy="280503"/>
            </a:xfrm>
            <a:prstGeom prst="rect">
              <a:avLst/>
            </a:prstGeom>
            <a:solidFill>
              <a:schemeClr val="accent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100" dirty="0">
                  <a:solidFill>
                    <a:srgbClr val="000000"/>
                  </a:solidFill>
                  <a:effectLst/>
                  <a:latin typeface="Calibri" panose="020F0502020204030204" pitchFamily="34" charset="0"/>
                  <a:ea typeface="Calibri" panose="020F0502020204030204" pitchFamily="34" charset="0"/>
                </a:rPr>
                <a:t>IMAGINATION</a:t>
              </a:r>
              <a:endParaRPr lang="en-GB" sz="1100" dirty="0">
                <a:effectLst/>
                <a:latin typeface="Calibri" panose="020F0502020204030204" pitchFamily="34" charset="0"/>
                <a:ea typeface="Calibri" panose="020F0502020204030204" pitchFamily="34" charset="0"/>
              </a:endParaRPr>
            </a:p>
          </p:txBody>
        </p:sp>
        <p:sp>
          <p:nvSpPr>
            <p:cNvPr id="43" name="Text Box 18">
              <a:extLst>
                <a:ext uri="{FF2B5EF4-FFF2-40B4-BE49-F238E27FC236}">
                  <a16:creationId xmlns:a16="http://schemas.microsoft.com/office/drawing/2014/main" id="{F54C1834-85DA-489C-93E7-9CFFF77BE0DA}"/>
                </a:ext>
              </a:extLst>
            </p:cNvPr>
            <p:cNvSpPr txBox="1"/>
            <p:nvPr/>
          </p:nvSpPr>
          <p:spPr>
            <a:xfrm>
              <a:off x="2758440" y="0"/>
              <a:ext cx="975995" cy="280035"/>
            </a:xfrm>
            <a:prstGeom prst="rect">
              <a:avLst/>
            </a:prstGeom>
            <a:solidFill>
              <a:schemeClr val="accent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100">
                  <a:solidFill>
                    <a:srgbClr val="000000"/>
                  </a:solidFill>
                  <a:effectLst/>
                  <a:latin typeface="Calibri" panose="020F0502020204030204" pitchFamily="34" charset="0"/>
                  <a:ea typeface="Calibri" panose="020F0502020204030204" pitchFamily="34" charset="0"/>
                </a:rPr>
                <a:t>FREEDOM</a:t>
              </a:r>
              <a:endParaRPr lang="en-GB" sz="1100">
                <a:effectLst/>
                <a:latin typeface="Calibri" panose="020F0502020204030204" pitchFamily="34" charset="0"/>
                <a:ea typeface="Calibri" panose="020F0502020204030204" pitchFamily="34" charset="0"/>
              </a:endParaRPr>
            </a:p>
          </p:txBody>
        </p:sp>
      </p:grpSp>
      <p:sp>
        <p:nvSpPr>
          <p:cNvPr id="47" name="Text Box 17">
            <a:extLst>
              <a:ext uri="{FF2B5EF4-FFF2-40B4-BE49-F238E27FC236}">
                <a16:creationId xmlns:a16="http://schemas.microsoft.com/office/drawing/2014/main" id="{62421B9A-7C26-4E09-A805-5CE92666EC5A}"/>
              </a:ext>
            </a:extLst>
          </p:cNvPr>
          <p:cNvSpPr txBox="1"/>
          <p:nvPr/>
        </p:nvSpPr>
        <p:spPr>
          <a:xfrm>
            <a:off x="8940908" y="1592595"/>
            <a:ext cx="975995" cy="296545"/>
          </a:xfrm>
          <a:prstGeom prst="rect">
            <a:avLst/>
          </a:prstGeom>
          <a:solidFill>
            <a:schemeClr val="accent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100" dirty="0">
                <a:solidFill>
                  <a:srgbClr val="000000"/>
                </a:solidFill>
                <a:effectLst/>
                <a:latin typeface="Calibri" panose="020F0502020204030204" pitchFamily="34" charset="0"/>
                <a:ea typeface="Calibri" panose="020F0502020204030204" pitchFamily="34" charset="0"/>
              </a:rPr>
              <a:t>CURIOSITY</a:t>
            </a:r>
            <a:endParaRPr lang="en-GB" sz="1100" dirty="0">
              <a:effectLst/>
              <a:latin typeface="Calibri" panose="020F0502020204030204" pitchFamily="34" charset="0"/>
              <a:ea typeface="Calibri" panose="020F0502020204030204" pitchFamily="34" charset="0"/>
            </a:endParaRPr>
          </a:p>
        </p:txBody>
      </p:sp>
      <p:sp>
        <p:nvSpPr>
          <p:cNvPr id="50" name="Text Box 2">
            <a:extLst>
              <a:ext uri="{FF2B5EF4-FFF2-40B4-BE49-F238E27FC236}">
                <a16:creationId xmlns:a16="http://schemas.microsoft.com/office/drawing/2014/main" id="{8E027063-31B3-4556-8E29-E7DAB96758E5}"/>
              </a:ext>
            </a:extLst>
          </p:cNvPr>
          <p:cNvSpPr txBox="1"/>
          <p:nvPr/>
        </p:nvSpPr>
        <p:spPr>
          <a:xfrm>
            <a:off x="1191435" y="4001248"/>
            <a:ext cx="975995" cy="469265"/>
          </a:xfrm>
          <a:prstGeom prst="rect">
            <a:avLst/>
          </a:prstGeom>
          <a:solidFill>
            <a:schemeClr val="accent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GB" sz="1100" dirty="0">
                <a:effectLst/>
                <a:latin typeface="Calibri" panose="020F0502020204030204" pitchFamily="34" charset="0"/>
                <a:ea typeface="Calibri" panose="020F0502020204030204" pitchFamily="34" charset="0"/>
              </a:rPr>
              <a:t>EXPERIENCE PRODUCT</a:t>
            </a:r>
          </a:p>
        </p:txBody>
      </p:sp>
      <p:cxnSp>
        <p:nvCxnSpPr>
          <p:cNvPr id="19" name="Straight Connector 18">
            <a:extLst>
              <a:ext uri="{FF2B5EF4-FFF2-40B4-BE49-F238E27FC236}">
                <a16:creationId xmlns:a16="http://schemas.microsoft.com/office/drawing/2014/main" id="{402F6D28-10EA-4EC1-89A1-3613B3B93C81}"/>
              </a:ext>
            </a:extLst>
          </p:cNvPr>
          <p:cNvCxnSpPr>
            <a:cxnSpLocks/>
          </p:cNvCxnSpPr>
          <p:nvPr/>
        </p:nvCxnSpPr>
        <p:spPr>
          <a:xfrm>
            <a:off x="0" y="635635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Graphic 2" descr="Users">
            <a:extLst>
              <a:ext uri="{FF2B5EF4-FFF2-40B4-BE49-F238E27FC236}">
                <a16:creationId xmlns:a16="http://schemas.microsoft.com/office/drawing/2014/main" id="{E83D6EEE-5111-4143-8A0E-54576941E9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2078" y="0"/>
            <a:ext cx="816426" cy="816426"/>
          </a:xfrm>
          <a:prstGeom prst="rect">
            <a:avLst/>
          </a:prstGeom>
        </p:spPr>
      </p:pic>
    </p:spTree>
    <p:extLst>
      <p:ext uri="{BB962C8B-B14F-4D97-AF65-F5344CB8AC3E}">
        <p14:creationId xmlns:p14="http://schemas.microsoft.com/office/powerpoint/2010/main" val="34901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41D2DD-FEC1-4841-AB3C-E3E1F1864492}"/>
              </a:ext>
            </a:extLst>
          </p:cNvPr>
          <p:cNvSpPr>
            <a:spLocks noGrp="1"/>
          </p:cNvSpPr>
          <p:nvPr>
            <p:ph type="sldNum" sz="quarter" idx="12"/>
          </p:nvPr>
        </p:nvSpPr>
        <p:spPr/>
        <p:txBody>
          <a:bodyPr/>
          <a:lstStyle/>
          <a:p>
            <a:fld id="{79E39818-2D64-4384-92DA-D170FAC92EA2}" type="slidenum">
              <a:rPr lang="en-GB" smtClean="0"/>
              <a:t>3</a:t>
            </a:fld>
            <a:endParaRPr lang="en-GB" dirty="0"/>
          </a:p>
        </p:txBody>
      </p:sp>
      <p:sp>
        <p:nvSpPr>
          <p:cNvPr id="24" name="TextBox 23">
            <a:extLst>
              <a:ext uri="{FF2B5EF4-FFF2-40B4-BE49-F238E27FC236}">
                <a16:creationId xmlns:a16="http://schemas.microsoft.com/office/drawing/2014/main" id="{5FFEC5FB-B25B-456B-A67E-039535AF5CFF}"/>
              </a:ext>
            </a:extLst>
          </p:cNvPr>
          <p:cNvSpPr txBox="1"/>
          <p:nvPr/>
        </p:nvSpPr>
        <p:spPr>
          <a:xfrm>
            <a:off x="922903" y="259769"/>
            <a:ext cx="7042312" cy="461665"/>
          </a:xfrm>
          <a:prstGeom prst="rect">
            <a:avLst/>
          </a:prstGeom>
          <a:noFill/>
        </p:spPr>
        <p:txBody>
          <a:bodyPr wrap="none" rtlCol="0">
            <a:spAutoFit/>
          </a:bodyPr>
          <a:lstStyle/>
          <a:p>
            <a:r>
              <a:rPr lang="en-GB" sz="2400" b="1"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Options Analysis for East Kent – Core Strengths</a:t>
            </a:r>
            <a:endParaRPr lang="en-GB" sz="2400" dirty="0">
              <a:effectLst/>
              <a:latin typeface="Aharoni" panose="02010803020104030203" pitchFamily="2" charset="-79"/>
              <a:ea typeface="Calibri" panose="020F0502020204030204" pitchFamily="34" charset="0"/>
              <a:cs typeface="Aharoni" panose="02010803020104030203" pitchFamily="2" charset="-79"/>
            </a:endParaRPr>
          </a:p>
        </p:txBody>
      </p:sp>
      <p:cxnSp>
        <p:nvCxnSpPr>
          <p:cNvPr id="25" name="Straight Connector 24">
            <a:extLst>
              <a:ext uri="{FF2B5EF4-FFF2-40B4-BE49-F238E27FC236}">
                <a16:creationId xmlns:a16="http://schemas.microsoft.com/office/drawing/2014/main" id="{033A1399-8EA2-468D-B3C2-9426D910E561}"/>
              </a:ext>
            </a:extLst>
          </p:cNvPr>
          <p:cNvCxnSpPr>
            <a:cxnSpLocks/>
          </p:cNvCxnSpPr>
          <p:nvPr/>
        </p:nvCxnSpPr>
        <p:spPr>
          <a:xfrm>
            <a:off x="0" y="81626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F98F0AF-D3D5-4984-ACE4-C8F9BC265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7" y="101756"/>
            <a:ext cx="598046" cy="598046"/>
          </a:xfrm>
          <a:prstGeom prst="rect">
            <a:avLst/>
          </a:prstGeom>
          <a:solidFill>
            <a:schemeClr val="bg1"/>
          </a:solidFill>
        </p:spPr>
      </p:pic>
      <p:sp>
        <p:nvSpPr>
          <p:cNvPr id="12" name="TextBox 11">
            <a:extLst>
              <a:ext uri="{FF2B5EF4-FFF2-40B4-BE49-F238E27FC236}">
                <a16:creationId xmlns:a16="http://schemas.microsoft.com/office/drawing/2014/main" id="{93EA1F11-F291-40E9-8B67-45BABD770D9C}"/>
              </a:ext>
            </a:extLst>
          </p:cNvPr>
          <p:cNvSpPr txBox="1"/>
          <p:nvPr/>
        </p:nvSpPr>
        <p:spPr>
          <a:xfrm>
            <a:off x="261044" y="956173"/>
            <a:ext cx="7002201" cy="3503523"/>
          </a:xfrm>
          <a:prstGeom prst="rect">
            <a:avLst/>
          </a:prstGeom>
          <a:noFill/>
        </p:spPr>
        <p:txBody>
          <a:bodyPr wrap="square">
            <a:spAutoFit/>
          </a:bodyPr>
          <a:lstStyle/>
          <a:p>
            <a:pPr algn="just">
              <a:lnSpc>
                <a:spcPts val="1440"/>
              </a:lnSpc>
              <a:spcAft>
                <a:spcPts val="0"/>
              </a:spcAft>
            </a:pPr>
            <a:r>
              <a:rPr lang="en-GB" sz="1200" dirty="0">
                <a:solidFill>
                  <a:srgbClr val="000000"/>
                </a:solidFill>
                <a:effectLst/>
                <a:latin typeface="+mj-lt"/>
                <a:ea typeface="Times New Roman" panose="02020603050405020304" pitchFamily="18" charset="0"/>
                <a:cs typeface="Arial" panose="020B0604020202020204" pitchFamily="34" charset="0"/>
              </a:rPr>
              <a:t>East Kent has an established product offer built around the coastal, heritage and countryside appeal, but it’s dominated by icons.  Because this recognition and recall of long-standing product such as Canterbury Cathedral &amp; the White Cliffs is so strong, other key areas have often had to fight to be heard. </a:t>
            </a:r>
            <a:endParaRPr lang="en-GB" sz="1200" dirty="0">
              <a:effectLst/>
              <a:latin typeface="+mj-lt"/>
              <a:ea typeface="Calibri" panose="020F0502020204030204" pitchFamily="34" charset="0"/>
            </a:endParaRPr>
          </a:p>
          <a:p>
            <a:pPr algn="just">
              <a:lnSpc>
                <a:spcPts val="1440"/>
              </a:lnSpc>
              <a:spcAft>
                <a:spcPts val="0"/>
              </a:spcAft>
            </a:pPr>
            <a:r>
              <a:rPr lang="en-GB" sz="1200" dirty="0">
                <a:solidFill>
                  <a:srgbClr val="000000"/>
                </a:solidFill>
                <a:effectLst/>
                <a:latin typeface="+mj-lt"/>
                <a:ea typeface="Times New Roman" panose="02020603050405020304" pitchFamily="18" charset="0"/>
                <a:cs typeface="Arial" panose="020B0604020202020204" pitchFamily="34" charset="0"/>
              </a:rPr>
              <a:t> </a:t>
            </a:r>
            <a:endParaRPr lang="en-GB" sz="1200" dirty="0">
              <a:effectLst/>
              <a:latin typeface="+mj-lt"/>
              <a:ea typeface="Calibri" panose="020F0502020204030204" pitchFamily="34" charset="0"/>
            </a:endParaRPr>
          </a:p>
          <a:p>
            <a:pPr algn="just">
              <a:lnSpc>
                <a:spcPts val="1440"/>
              </a:lnSpc>
              <a:spcAft>
                <a:spcPts val="0"/>
              </a:spcAft>
            </a:pPr>
            <a:r>
              <a:rPr lang="en-GB" sz="1200" b="1" dirty="0">
                <a:solidFill>
                  <a:srgbClr val="000000"/>
                </a:solidFill>
                <a:effectLst/>
                <a:latin typeface="+mj-lt"/>
                <a:ea typeface="Times New Roman" panose="02020603050405020304" pitchFamily="18" charset="0"/>
                <a:cs typeface="Arial" panose="020B0604020202020204" pitchFamily="34" charset="0"/>
              </a:rPr>
              <a:t>Folkestone</a:t>
            </a:r>
            <a:r>
              <a:rPr lang="en-GB" sz="1200" dirty="0">
                <a:solidFill>
                  <a:srgbClr val="000000"/>
                </a:solidFill>
                <a:effectLst/>
                <a:latin typeface="+mj-lt"/>
                <a:ea typeface="Times New Roman" panose="02020603050405020304" pitchFamily="18" charset="0"/>
                <a:cs typeface="Arial" panose="020B0604020202020204" pitchFamily="34" charset="0"/>
              </a:rPr>
              <a:t> is fast gaining national and international recognition as the UK’s largest outdoor art exhibition; which is reinforced by the growth over the last 10 years of the Creative Quarter, home to local artisans and creative SMEs. 2021 will see the 5</a:t>
            </a:r>
            <a:r>
              <a:rPr lang="en-GB" sz="1200" baseline="30000" dirty="0">
                <a:solidFill>
                  <a:srgbClr val="000000"/>
                </a:solidFill>
                <a:effectLst/>
                <a:latin typeface="+mj-lt"/>
                <a:ea typeface="Times New Roman" panose="02020603050405020304" pitchFamily="18" charset="0"/>
                <a:cs typeface="Arial" panose="020B0604020202020204" pitchFamily="34" charset="0"/>
              </a:rPr>
              <a:t>th</a:t>
            </a:r>
            <a:r>
              <a:rPr lang="en-GB" sz="1200" dirty="0">
                <a:solidFill>
                  <a:srgbClr val="000000"/>
                </a:solidFill>
                <a:effectLst/>
                <a:latin typeface="+mj-lt"/>
                <a:ea typeface="Times New Roman" panose="02020603050405020304" pitchFamily="18" charset="0"/>
                <a:cs typeface="Arial" panose="020B0604020202020204" pitchFamily="34" charset="0"/>
              </a:rPr>
              <a:t> Folkestone Triennial, bring world class artists to the town, further cementing Folkestone’s positioning as a contemporary arts destination. Can this be utilised further to connect visitors with the town’s creative locals?</a:t>
            </a:r>
          </a:p>
          <a:p>
            <a:pPr algn="just">
              <a:lnSpc>
                <a:spcPts val="1440"/>
              </a:lnSpc>
              <a:spcAft>
                <a:spcPts val="0"/>
              </a:spcAft>
            </a:pPr>
            <a:endParaRPr lang="en-GB" sz="1200" dirty="0">
              <a:solidFill>
                <a:srgbClr val="000000"/>
              </a:solidFill>
              <a:latin typeface="+mj-lt"/>
              <a:ea typeface="Calibri" panose="020F0502020204030204" pitchFamily="34" charset="0"/>
              <a:cs typeface="Arial" panose="020B0604020202020204" pitchFamily="34" charset="0"/>
            </a:endParaRPr>
          </a:p>
          <a:p>
            <a:pPr algn="just">
              <a:lnSpc>
                <a:spcPts val="1440"/>
              </a:lnSpc>
              <a:spcAft>
                <a:spcPts val="0"/>
              </a:spcAft>
            </a:pPr>
            <a:r>
              <a:rPr lang="en-GB" sz="1200" b="1" dirty="0">
                <a:solidFill>
                  <a:srgbClr val="000000"/>
                </a:solidFill>
                <a:effectLst/>
                <a:latin typeface="+mj-lt"/>
                <a:ea typeface="Times New Roman" panose="02020603050405020304" pitchFamily="18" charset="0"/>
                <a:cs typeface="Arial" panose="020B0604020202020204" pitchFamily="34" charset="0"/>
              </a:rPr>
              <a:t>Dover</a:t>
            </a:r>
            <a:r>
              <a:rPr lang="en-GB" sz="1200" dirty="0">
                <a:solidFill>
                  <a:srgbClr val="000000"/>
                </a:solidFill>
                <a:effectLst/>
                <a:latin typeface="+mj-lt"/>
                <a:ea typeface="Times New Roman" panose="02020603050405020304" pitchFamily="18" charset="0"/>
                <a:cs typeface="Arial" panose="020B0604020202020204" pitchFamily="34" charset="0"/>
              </a:rPr>
              <a:t> has long held the iconic status of England’s ‘welcome home’ image thanks to the White Cliffs, insuring the area’s inclusion on multiple coach day trips from London. However, dwell time is short with lower than desired economic return. </a:t>
            </a:r>
            <a:endParaRPr lang="en-GB" sz="1200" dirty="0">
              <a:effectLst/>
              <a:latin typeface="+mj-lt"/>
              <a:ea typeface="Calibri" panose="020F0502020204030204" pitchFamily="34" charset="0"/>
            </a:endParaRPr>
          </a:p>
          <a:p>
            <a:pPr algn="just">
              <a:lnSpc>
                <a:spcPts val="1440"/>
              </a:lnSpc>
              <a:spcAft>
                <a:spcPts val="0"/>
              </a:spcAft>
            </a:pPr>
            <a:r>
              <a:rPr lang="en-GB" sz="1200" dirty="0">
                <a:solidFill>
                  <a:srgbClr val="000000"/>
                </a:solidFill>
                <a:effectLst/>
                <a:latin typeface="+mj-lt"/>
                <a:ea typeface="Times New Roman" panose="02020603050405020304" pitchFamily="18" charset="0"/>
                <a:cs typeface="Arial" panose="020B0604020202020204" pitchFamily="34" charset="0"/>
              </a:rPr>
              <a:t>The profile of the golf product and the now rescheduled Open, will also shine a spotlight on East Kent. All of these iconic attractions and events deliver a strong foundation to raise the profile of other great attractions such as the surrounding countryside of the Downs with the layers of heritage that are almost passed by unnoticed from the port. </a:t>
            </a:r>
            <a:endParaRPr lang="en-GB" sz="1200" dirty="0">
              <a:effectLst/>
              <a:latin typeface="+mj-lt"/>
              <a:ea typeface="Calibri" panose="020F0502020204030204" pitchFamily="34" charset="0"/>
            </a:endParaRPr>
          </a:p>
          <a:p>
            <a:pPr algn="just">
              <a:lnSpc>
                <a:spcPts val="1440"/>
              </a:lnSpc>
              <a:spcAft>
                <a:spcPts val="0"/>
              </a:spcAft>
            </a:pPr>
            <a:endParaRPr lang="en-GB" sz="1200" dirty="0">
              <a:effectLst/>
              <a:latin typeface="+mj-lt"/>
              <a:ea typeface="Calibri" panose="020F0502020204030204" pitchFamily="34" charset="0"/>
            </a:endParaRPr>
          </a:p>
          <a:p>
            <a:pPr algn="just">
              <a:lnSpc>
                <a:spcPts val="1440"/>
              </a:lnSpc>
              <a:spcAft>
                <a:spcPts val="0"/>
              </a:spcAft>
            </a:pPr>
            <a:endParaRPr lang="en-GB" sz="1200" dirty="0">
              <a:effectLst/>
              <a:latin typeface="+mj-lt"/>
              <a:ea typeface="Calibri" panose="020F0502020204030204" pitchFamily="34" charset="0"/>
            </a:endParaRPr>
          </a:p>
        </p:txBody>
      </p:sp>
      <p:sp>
        <p:nvSpPr>
          <p:cNvPr id="13" name="TextBox 12">
            <a:extLst>
              <a:ext uri="{FF2B5EF4-FFF2-40B4-BE49-F238E27FC236}">
                <a16:creationId xmlns:a16="http://schemas.microsoft.com/office/drawing/2014/main" id="{01ADEF61-5EE8-475B-A24F-DCB9F434C560}"/>
              </a:ext>
            </a:extLst>
          </p:cNvPr>
          <p:cNvSpPr txBox="1"/>
          <p:nvPr/>
        </p:nvSpPr>
        <p:spPr>
          <a:xfrm>
            <a:off x="261043" y="4110380"/>
            <a:ext cx="7080789" cy="1169551"/>
          </a:xfrm>
          <a:prstGeom prst="rect">
            <a:avLst/>
          </a:prstGeom>
          <a:noFill/>
        </p:spPr>
        <p:txBody>
          <a:bodyPr wrap="square">
            <a:spAutoFit/>
          </a:bodyPr>
          <a:lstStyle/>
          <a:p>
            <a:pPr algn="just">
              <a:lnSpc>
                <a:spcPts val="1440"/>
              </a:lnSpc>
              <a:spcAft>
                <a:spcPts val="0"/>
              </a:spcAft>
            </a:pPr>
            <a:r>
              <a:rPr lang="en-GB" sz="1200" b="1" dirty="0">
                <a:solidFill>
                  <a:srgbClr val="000000"/>
                </a:solidFill>
                <a:effectLst/>
                <a:latin typeface="+mj-lt"/>
                <a:ea typeface="Times New Roman" panose="02020603050405020304" pitchFamily="18" charset="0"/>
                <a:cs typeface="Arial" panose="020B0604020202020204" pitchFamily="34" charset="0"/>
              </a:rPr>
              <a:t>Thanet </a:t>
            </a:r>
            <a:r>
              <a:rPr lang="en-GB" sz="1200" dirty="0">
                <a:solidFill>
                  <a:srgbClr val="000000"/>
                </a:solidFill>
                <a:effectLst/>
                <a:latin typeface="+mj-lt"/>
                <a:ea typeface="Times New Roman" panose="02020603050405020304" pitchFamily="18" charset="0"/>
                <a:cs typeface="Arial" panose="020B0604020202020204" pitchFamily="34" charset="0"/>
              </a:rPr>
              <a:t>is home to a multitude of truly stunning blue flag beaches, well deserving to be the backdrop to any fashion or film shoot.  However, it struggles with a kiss-me-quick pre-conceived image of an English coastal resort with a domestic audience. Turner Contemporary has confirmed the area’s status as a creative centre that takes its inspiration from the natural setting; and the revival of Dreamland and love for ‘all things retro’ has fuelled the growth of SMEs that collectively celebrate  nostalgic, retro, geek appeal – perfect to develop local led product development, aligning to pop culture.</a:t>
            </a:r>
            <a:endParaRPr lang="en-GB" sz="1200" dirty="0">
              <a:effectLst/>
              <a:latin typeface="+mj-lt"/>
              <a:ea typeface="Calibri" panose="020F0502020204030204" pitchFamily="34" charset="0"/>
            </a:endParaRPr>
          </a:p>
        </p:txBody>
      </p:sp>
      <p:sp>
        <p:nvSpPr>
          <p:cNvPr id="21" name="TextBox 20">
            <a:extLst>
              <a:ext uri="{FF2B5EF4-FFF2-40B4-BE49-F238E27FC236}">
                <a16:creationId xmlns:a16="http://schemas.microsoft.com/office/drawing/2014/main" id="{E38DE06E-0796-4F81-9FFA-38FA698536A3}"/>
              </a:ext>
            </a:extLst>
          </p:cNvPr>
          <p:cNvSpPr txBox="1"/>
          <p:nvPr/>
        </p:nvSpPr>
        <p:spPr>
          <a:xfrm>
            <a:off x="261043" y="5323196"/>
            <a:ext cx="11307075" cy="810478"/>
          </a:xfrm>
          <a:prstGeom prst="rect">
            <a:avLst/>
          </a:prstGeom>
          <a:noFill/>
        </p:spPr>
        <p:txBody>
          <a:bodyPr wrap="square">
            <a:spAutoFit/>
          </a:bodyPr>
          <a:lstStyle/>
          <a:p>
            <a:pPr algn="just">
              <a:lnSpc>
                <a:spcPts val="1440"/>
              </a:lnSpc>
              <a:spcAft>
                <a:spcPts val="0"/>
              </a:spcAft>
            </a:pPr>
            <a:r>
              <a:rPr lang="en-GB" sz="1200" b="1" dirty="0">
                <a:solidFill>
                  <a:srgbClr val="000000"/>
                </a:solidFill>
                <a:effectLst/>
                <a:latin typeface="+mj-lt"/>
                <a:ea typeface="Times New Roman" panose="02020603050405020304" pitchFamily="18" charset="0"/>
                <a:cs typeface="Arial" panose="020B0604020202020204" pitchFamily="34" charset="0"/>
              </a:rPr>
              <a:t>Canterbury </a:t>
            </a:r>
            <a:r>
              <a:rPr lang="en-GB" sz="1200" dirty="0">
                <a:solidFill>
                  <a:srgbClr val="000000"/>
                </a:solidFill>
                <a:effectLst/>
                <a:latin typeface="+mj-lt"/>
                <a:ea typeface="Times New Roman" panose="02020603050405020304" pitchFamily="18" charset="0"/>
                <a:cs typeface="Arial" panose="020B0604020202020204" pitchFamily="34" charset="0"/>
              </a:rPr>
              <a:t>is one of England’s premier heritage cities, where the Cathedral has been attracting visitors for centuries to its medieval streets. However, in recent decades dwell time has receded, and as with many heritage-based destinations there is a perceived lack of urgency to visit. The city, countryside and surrounding coastal towns are brimming with potential, whether it’s learning how to prepare your favourite oyster dish or walking in the footsteps of Pilgrims on the North Downs Way – the key is turning these activities from ‘things to do’ into great ‘experiences to remember’.</a:t>
            </a:r>
            <a:endParaRPr lang="en-GB" sz="1200" dirty="0">
              <a:effectLst/>
              <a:latin typeface="+mj-lt"/>
              <a:ea typeface="Calibri" panose="020F0502020204030204" pitchFamily="34" charset="0"/>
            </a:endParaRPr>
          </a:p>
        </p:txBody>
      </p:sp>
      <p:pic>
        <p:nvPicPr>
          <p:cNvPr id="2" name="Picture 1">
            <a:extLst>
              <a:ext uri="{FF2B5EF4-FFF2-40B4-BE49-F238E27FC236}">
                <a16:creationId xmlns:a16="http://schemas.microsoft.com/office/drawing/2014/main" id="{8077D77E-6B96-4167-82DE-8DE38DB1669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41832" y="902792"/>
            <a:ext cx="4370705" cy="4333875"/>
          </a:xfrm>
          <a:prstGeom prst="rect">
            <a:avLst/>
          </a:prstGeom>
        </p:spPr>
      </p:pic>
      <p:sp>
        <p:nvSpPr>
          <p:cNvPr id="3" name="Text Box 60">
            <a:extLst>
              <a:ext uri="{FF2B5EF4-FFF2-40B4-BE49-F238E27FC236}">
                <a16:creationId xmlns:a16="http://schemas.microsoft.com/office/drawing/2014/main" id="{A8122550-A4D5-467C-9EE4-2C43FAD3961B}"/>
              </a:ext>
            </a:extLst>
          </p:cNvPr>
          <p:cNvSpPr txBox="1"/>
          <p:nvPr/>
        </p:nvSpPr>
        <p:spPr>
          <a:xfrm>
            <a:off x="11112500" y="4916726"/>
            <a:ext cx="678624" cy="30913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100" dirty="0">
                <a:effectLst/>
                <a:latin typeface="Calibri" panose="020F0502020204030204" pitchFamily="34" charset="0"/>
                <a:ea typeface="Calibri" panose="020F0502020204030204" pitchFamily="34" charset="0"/>
              </a:rPr>
              <a:t>Fig 1.4</a:t>
            </a:r>
          </a:p>
        </p:txBody>
      </p:sp>
      <p:cxnSp>
        <p:nvCxnSpPr>
          <p:cNvPr id="23" name="Straight Connector 22">
            <a:extLst>
              <a:ext uri="{FF2B5EF4-FFF2-40B4-BE49-F238E27FC236}">
                <a16:creationId xmlns:a16="http://schemas.microsoft.com/office/drawing/2014/main" id="{394E9CEB-940A-4DA6-87E4-8046B51D6662}"/>
              </a:ext>
            </a:extLst>
          </p:cNvPr>
          <p:cNvCxnSpPr>
            <a:cxnSpLocks/>
          </p:cNvCxnSpPr>
          <p:nvPr/>
        </p:nvCxnSpPr>
        <p:spPr>
          <a:xfrm>
            <a:off x="0" y="635635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72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41D2DD-FEC1-4841-AB3C-E3E1F1864492}"/>
              </a:ext>
            </a:extLst>
          </p:cNvPr>
          <p:cNvSpPr>
            <a:spLocks noGrp="1"/>
          </p:cNvSpPr>
          <p:nvPr>
            <p:ph type="sldNum" sz="quarter" idx="12"/>
          </p:nvPr>
        </p:nvSpPr>
        <p:spPr/>
        <p:txBody>
          <a:bodyPr/>
          <a:lstStyle/>
          <a:p>
            <a:fld id="{79E39818-2D64-4384-92DA-D170FAC92EA2}" type="slidenum">
              <a:rPr lang="en-GB" smtClean="0"/>
              <a:t>4</a:t>
            </a:fld>
            <a:endParaRPr lang="en-GB" dirty="0"/>
          </a:p>
        </p:txBody>
      </p:sp>
      <p:sp>
        <p:nvSpPr>
          <p:cNvPr id="24" name="TextBox 23">
            <a:extLst>
              <a:ext uri="{FF2B5EF4-FFF2-40B4-BE49-F238E27FC236}">
                <a16:creationId xmlns:a16="http://schemas.microsoft.com/office/drawing/2014/main" id="{5FFEC5FB-B25B-456B-A67E-039535AF5CFF}"/>
              </a:ext>
            </a:extLst>
          </p:cNvPr>
          <p:cNvSpPr txBox="1"/>
          <p:nvPr/>
        </p:nvSpPr>
        <p:spPr>
          <a:xfrm>
            <a:off x="922903" y="259769"/>
            <a:ext cx="7189789" cy="461665"/>
          </a:xfrm>
          <a:prstGeom prst="rect">
            <a:avLst/>
          </a:prstGeom>
          <a:noFill/>
        </p:spPr>
        <p:txBody>
          <a:bodyPr wrap="none" rtlCol="0">
            <a:spAutoFit/>
          </a:bodyPr>
          <a:lstStyle/>
          <a:p>
            <a:r>
              <a:rPr lang="en-GB" sz="2400" b="1"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Options Analysis for West Kent – Core Strengths</a:t>
            </a:r>
            <a:endParaRPr lang="en-GB" sz="2400" dirty="0">
              <a:effectLst/>
              <a:latin typeface="Aharoni" panose="02010803020104030203" pitchFamily="2" charset="-79"/>
              <a:ea typeface="Calibri" panose="020F0502020204030204" pitchFamily="34" charset="0"/>
              <a:cs typeface="Aharoni" panose="02010803020104030203" pitchFamily="2" charset="-79"/>
            </a:endParaRPr>
          </a:p>
        </p:txBody>
      </p:sp>
      <p:cxnSp>
        <p:nvCxnSpPr>
          <p:cNvPr id="25" name="Straight Connector 24">
            <a:extLst>
              <a:ext uri="{FF2B5EF4-FFF2-40B4-BE49-F238E27FC236}">
                <a16:creationId xmlns:a16="http://schemas.microsoft.com/office/drawing/2014/main" id="{033A1399-8EA2-468D-B3C2-9426D910E561}"/>
              </a:ext>
            </a:extLst>
          </p:cNvPr>
          <p:cNvCxnSpPr>
            <a:cxnSpLocks/>
          </p:cNvCxnSpPr>
          <p:nvPr/>
        </p:nvCxnSpPr>
        <p:spPr>
          <a:xfrm>
            <a:off x="0" y="81626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F98F0AF-D3D5-4984-ACE4-C8F9BC265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7" y="101756"/>
            <a:ext cx="598046" cy="598046"/>
          </a:xfrm>
          <a:prstGeom prst="rect">
            <a:avLst/>
          </a:prstGeom>
          <a:solidFill>
            <a:schemeClr val="bg1"/>
          </a:solidFill>
        </p:spPr>
      </p:pic>
      <p:sp>
        <p:nvSpPr>
          <p:cNvPr id="12" name="TextBox 11">
            <a:extLst>
              <a:ext uri="{FF2B5EF4-FFF2-40B4-BE49-F238E27FC236}">
                <a16:creationId xmlns:a16="http://schemas.microsoft.com/office/drawing/2014/main" id="{93EA1F11-F291-40E9-8B67-45BABD770D9C}"/>
              </a:ext>
            </a:extLst>
          </p:cNvPr>
          <p:cNvSpPr txBox="1"/>
          <p:nvPr/>
        </p:nvSpPr>
        <p:spPr>
          <a:xfrm>
            <a:off x="261043" y="922478"/>
            <a:ext cx="7331450" cy="2492990"/>
          </a:xfrm>
          <a:prstGeom prst="rect">
            <a:avLst/>
          </a:prstGeom>
          <a:noFill/>
        </p:spPr>
        <p:txBody>
          <a:bodyPr wrap="square">
            <a:spAutoFit/>
          </a:bodyPr>
          <a:lstStyle/>
          <a:p>
            <a:pPr algn="just"/>
            <a:r>
              <a:rPr lang="en-GB" sz="1200" dirty="0">
                <a:effectLst/>
                <a:latin typeface="+mj-lt"/>
                <a:ea typeface="Calibri" panose="020F0502020204030204" pitchFamily="34" charset="0"/>
              </a:rPr>
              <a:t>West Kent is dominated by a strong rural countryside product, thanks to a considerable proportion falling into the North Downs and High Weald AONB. The area is rich in heritage attractions along with a rural towns/villages product. Over the past 10 to 15 years, this has formed the perfect backdrop for the development of an excellent food and drink offer; most notably being the rise in vineyards that are increasing year on year. </a:t>
            </a:r>
          </a:p>
          <a:p>
            <a:pPr algn="just"/>
            <a:r>
              <a:rPr lang="en-GB" sz="1200" dirty="0">
                <a:effectLst/>
                <a:latin typeface="+mj-lt"/>
                <a:ea typeface="Calibri" panose="020F0502020204030204" pitchFamily="34" charset="0"/>
              </a:rPr>
              <a:t> </a:t>
            </a:r>
          </a:p>
          <a:p>
            <a:pPr algn="just"/>
            <a:r>
              <a:rPr lang="en-GB" sz="1200" dirty="0">
                <a:effectLst/>
                <a:latin typeface="+mj-lt"/>
                <a:ea typeface="Calibri" panose="020F0502020204030204" pitchFamily="34" charset="0"/>
              </a:rPr>
              <a:t>However, when the lead consumer offer is built on heritage and landscape, it can be a double-edged sword. These ‘firm roots’ reassure the visitor, but don’t establish an immediacy to travel, it is a case of, “if it’s always been there, then what’s the rush”. Focusing on experiencing rather than on just visiting, can create a sense of immediacy.</a:t>
            </a:r>
          </a:p>
          <a:p>
            <a:pPr algn="just"/>
            <a:r>
              <a:rPr lang="en-GB" sz="1200" dirty="0">
                <a:effectLst/>
                <a:latin typeface="+mj-lt"/>
                <a:ea typeface="Calibri" panose="020F0502020204030204" pitchFamily="34" charset="0"/>
              </a:rPr>
              <a:t> </a:t>
            </a:r>
          </a:p>
          <a:p>
            <a:pPr algn="just"/>
            <a:r>
              <a:rPr lang="en-GB" sz="1200" b="1" dirty="0">
                <a:effectLst/>
                <a:latin typeface="+mj-lt"/>
                <a:ea typeface="Calibri" panose="020F0502020204030204" pitchFamily="34" charset="0"/>
              </a:rPr>
              <a:t>Ashford </a:t>
            </a:r>
            <a:r>
              <a:rPr lang="en-GB" sz="1200" dirty="0">
                <a:effectLst/>
                <a:latin typeface="+mj-lt"/>
                <a:ea typeface="Calibri" panose="020F0502020204030204" pitchFamily="34" charset="0"/>
              </a:rPr>
              <a:t>benefits from good rail and road connectivity, linking London and the continent in less than an hour. Home to some of Kent’s most well-known vineyards like Chapel Down and Gusbourne, it also has a considerable section of the North Downs Way with outstanding areas such as the Wye Downs, Westwell and Chilham. This is complemented by village gems such as Smarden, Biddenden and the market town of Tenterden.</a:t>
            </a:r>
          </a:p>
        </p:txBody>
      </p:sp>
      <p:sp>
        <p:nvSpPr>
          <p:cNvPr id="3" name="Text Box 60">
            <a:extLst>
              <a:ext uri="{FF2B5EF4-FFF2-40B4-BE49-F238E27FC236}">
                <a16:creationId xmlns:a16="http://schemas.microsoft.com/office/drawing/2014/main" id="{A8122550-A4D5-467C-9EE4-2C43FAD3961B}"/>
              </a:ext>
            </a:extLst>
          </p:cNvPr>
          <p:cNvSpPr txBox="1"/>
          <p:nvPr/>
        </p:nvSpPr>
        <p:spPr>
          <a:xfrm>
            <a:off x="11132200" y="4904351"/>
            <a:ext cx="730048" cy="23270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100" dirty="0">
                <a:effectLst/>
                <a:latin typeface="Calibri" panose="020F0502020204030204" pitchFamily="34" charset="0"/>
                <a:ea typeface="Calibri" panose="020F0502020204030204" pitchFamily="34" charset="0"/>
              </a:rPr>
              <a:t>Fig 1.5</a:t>
            </a:r>
          </a:p>
        </p:txBody>
      </p:sp>
      <p:pic>
        <p:nvPicPr>
          <p:cNvPr id="5" name="Picture 4">
            <a:extLst>
              <a:ext uri="{FF2B5EF4-FFF2-40B4-BE49-F238E27FC236}">
                <a16:creationId xmlns:a16="http://schemas.microsoft.com/office/drawing/2014/main" id="{C9FC65AE-F07D-4D98-9234-3A679C6F26E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92887" y="911091"/>
            <a:ext cx="4250055" cy="4250055"/>
          </a:xfrm>
          <a:prstGeom prst="rect">
            <a:avLst/>
          </a:prstGeom>
        </p:spPr>
      </p:pic>
      <p:sp>
        <p:nvSpPr>
          <p:cNvPr id="19" name="TextBox 18">
            <a:extLst>
              <a:ext uri="{FF2B5EF4-FFF2-40B4-BE49-F238E27FC236}">
                <a16:creationId xmlns:a16="http://schemas.microsoft.com/office/drawing/2014/main" id="{95A063FF-DFB3-45D6-8BF9-A5460482843E}"/>
              </a:ext>
            </a:extLst>
          </p:cNvPr>
          <p:cNvSpPr txBox="1"/>
          <p:nvPr/>
        </p:nvSpPr>
        <p:spPr>
          <a:xfrm>
            <a:off x="261043" y="3492443"/>
            <a:ext cx="7431844" cy="1754326"/>
          </a:xfrm>
          <a:prstGeom prst="rect">
            <a:avLst/>
          </a:prstGeom>
          <a:noFill/>
        </p:spPr>
        <p:txBody>
          <a:bodyPr wrap="square">
            <a:spAutoFit/>
          </a:bodyPr>
          <a:lstStyle/>
          <a:p>
            <a:pPr algn="just"/>
            <a:r>
              <a:rPr lang="en-GB" sz="1200" b="1" dirty="0">
                <a:effectLst/>
                <a:latin typeface="+mj-lt"/>
                <a:ea typeface="Calibri" panose="020F0502020204030204" pitchFamily="34" charset="0"/>
              </a:rPr>
              <a:t>Tunbridge Wells</a:t>
            </a:r>
            <a:r>
              <a:rPr lang="en-GB" sz="1200" dirty="0">
                <a:effectLst/>
                <a:latin typeface="+mj-lt"/>
                <a:ea typeface="Calibri" panose="020F0502020204030204" pitchFamily="34" charset="0"/>
              </a:rPr>
              <a:t> is known for its Georgian gentrification, royal spa status, abundance of stately homes and Wealden countryside. The borough offers a wide range of activities from sailing and mountain biking to rock climbing and curling. To complement the outdoor offer, there is also a range of spa and pampering treatments and opportunities for self-improvement from expanding your wine knowledge to perfecting your pianist skills.</a:t>
            </a:r>
          </a:p>
          <a:p>
            <a:pPr algn="just"/>
            <a:r>
              <a:rPr lang="en-GB" sz="1200" dirty="0">
                <a:effectLst/>
                <a:latin typeface="+mj-lt"/>
                <a:ea typeface="Calibri" panose="020F0502020204030204" pitchFamily="34" charset="0"/>
              </a:rPr>
              <a:t> </a:t>
            </a:r>
          </a:p>
          <a:p>
            <a:pPr algn="just"/>
            <a:r>
              <a:rPr lang="en-GB" sz="1200" b="1" dirty="0">
                <a:effectLst/>
                <a:latin typeface="+mj-lt"/>
                <a:ea typeface="Calibri" panose="020F0502020204030204" pitchFamily="34" charset="0"/>
              </a:rPr>
              <a:t>Sevenoaks </a:t>
            </a:r>
            <a:r>
              <a:rPr lang="en-GB" sz="1200" dirty="0">
                <a:effectLst/>
                <a:latin typeface="+mj-lt"/>
                <a:ea typeface="Calibri" panose="020F0502020204030204" pitchFamily="34" charset="0"/>
              </a:rPr>
              <a:t>can be somewhat overlooked as a short break destination due to its proximity and rail connections to London, leading to a high number of day visits to its castles, gardens and stately homes. Focusing on generating experiences through activities such as behind the scenes and ‘how to’ courses, could be effective in increasing dwell time as well as off-season short breaks.</a:t>
            </a:r>
          </a:p>
        </p:txBody>
      </p:sp>
      <p:sp>
        <p:nvSpPr>
          <p:cNvPr id="22" name="TextBox 21">
            <a:extLst>
              <a:ext uri="{FF2B5EF4-FFF2-40B4-BE49-F238E27FC236}">
                <a16:creationId xmlns:a16="http://schemas.microsoft.com/office/drawing/2014/main" id="{B9840A2E-EB11-474D-97B3-EF6D257C20C0}"/>
              </a:ext>
            </a:extLst>
          </p:cNvPr>
          <p:cNvSpPr txBox="1"/>
          <p:nvPr/>
        </p:nvSpPr>
        <p:spPr>
          <a:xfrm>
            <a:off x="261043" y="5345682"/>
            <a:ext cx="11628839" cy="646331"/>
          </a:xfrm>
          <a:prstGeom prst="rect">
            <a:avLst/>
          </a:prstGeom>
          <a:noFill/>
        </p:spPr>
        <p:txBody>
          <a:bodyPr wrap="square">
            <a:spAutoFit/>
          </a:bodyPr>
          <a:lstStyle/>
          <a:p>
            <a:pPr algn="just"/>
            <a:r>
              <a:rPr lang="en-GB" sz="1200" b="1" dirty="0">
                <a:effectLst/>
                <a:latin typeface="+mj-lt"/>
                <a:ea typeface="Calibri" panose="020F0502020204030204" pitchFamily="34" charset="0"/>
              </a:rPr>
              <a:t>Maidstone/Tonbridge and Malling</a:t>
            </a:r>
            <a:r>
              <a:rPr lang="en-GB" sz="1200" dirty="0">
                <a:effectLst/>
                <a:latin typeface="+mj-lt"/>
                <a:ea typeface="Calibri" panose="020F0502020204030204" pitchFamily="34" charset="0"/>
              </a:rPr>
              <a:t> Boroughs are dominated by the Downs and the Medway River as well as being home to iconic heritage sites such as Leeds Castle. The river and high percentage of the area that falls within the AONB, offer a brilliant backdrop to explore farm diversification experiences, from hop growing to green florists, as well as excellent rail connectivity for the North Downs Way and river experiences.</a:t>
            </a:r>
          </a:p>
        </p:txBody>
      </p:sp>
      <p:cxnSp>
        <p:nvCxnSpPr>
          <p:cNvPr id="23" name="Straight Connector 22">
            <a:extLst>
              <a:ext uri="{FF2B5EF4-FFF2-40B4-BE49-F238E27FC236}">
                <a16:creationId xmlns:a16="http://schemas.microsoft.com/office/drawing/2014/main" id="{6BE8DE56-8997-42A4-B555-7FA55B6CD1F9}"/>
              </a:ext>
            </a:extLst>
          </p:cNvPr>
          <p:cNvCxnSpPr>
            <a:cxnSpLocks/>
          </p:cNvCxnSpPr>
          <p:nvPr/>
        </p:nvCxnSpPr>
        <p:spPr>
          <a:xfrm>
            <a:off x="0" y="635635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07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A41D2DD-FEC1-4841-AB3C-E3E1F1864492}"/>
              </a:ext>
            </a:extLst>
          </p:cNvPr>
          <p:cNvSpPr>
            <a:spLocks noGrp="1"/>
          </p:cNvSpPr>
          <p:nvPr>
            <p:ph type="sldNum" sz="quarter" idx="12"/>
          </p:nvPr>
        </p:nvSpPr>
        <p:spPr/>
        <p:txBody>
          <a:bodyPr/>
          <a:lstStyle/>
          <a:p>
            <a:fld id="{79E39818-2D64-4384-92DA-D170FAC92EA2}" type="slidenum">
              <a:rPr lang="en-GB" smtClean="0"/>
              <a:t>5</a:t>
            </a:fld>
            <a:endParaRPr lang="en-GB" dirty="0"/>
          </a:p>
        </p:txBody>
      </p:sp>
      <p:sp>
        <p:nvSpPr>
          <p:cNvPr id="24" name="TextBox 23">
            <a:extLst>
              <a:ext uri="{FF2B5EF4-FFF2-40B4-BE49-F238E27FC236}">
                <a16:creationId xmlns:a16="http://schemas.microsoft.com/office/drawing/2014/main" id="{5FFEC5FB-B25B-456B-A67E-039535AF5CFF}"/>
              </a:ext>
            </a:extLst>
          </p:cNvPr>
          <p:cNvSpPr txBox="1"/>
          <p:nvPr/>
        </p:nvSpPr>
        <p:spPr>
          <a:xfrm>
            <a:off x="922903" y="259769"/>
            <a:ext cx="7310014" cy="461665"/>
          </a:xfrm>
          <a:prstGeom prst="rect">
            <a:avLst/>
          </a:prstGeom>
          <a:noFill/>
        </p:spPr>
        <p:txBody>
          <a:bodyPr wrap="none" rtlCol="0">
            <a:spAutoFit/>
          </a:bodyPr>
          <a:lstStyle/>
          <a:p>
            <a:r>
              <a:rPr lang="en-GB" sz="2400" b="1"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Options Analysis for North Kent – Core Strengths</a:t>
            </a:r>
            <a:endParaRPr lang="en-GB" sz="2400" dirty="0">
              <a:effectLst/>
              <a:latin typeface="Aharoni" panose="02010803020104030203" pitchFamily="2" charset="-79"/>
              <a:ea typeface="Calibri" panose="020F0502020204030204" pitchFamily="34" charset="0"/>
              <a:cs typeface="Aharoni" panose="02010803020104030203" pitchFamily="2" charset="-79"/>
            </a:endParaRPr>
          </a:p>
        </p:txBody>
      </p:sp>
      <p:cxnSp>
        <p:nvCxnSpPr>
          <p:cNvPr id="25" name="Straight Connector 24">
            <a:extLst>
              <a:ext uri="{FF2B5EF4-FFF2-40B4-BE49-F238E27FC236}">
                <a16:creationId xmlns:a16="http://schemas.microsoft.com/office/drawing/2014/main" id="{033A1399-8EA2-468D-B3C2-9426D910E561}"/>
              </a:ext>
            </a:extLst>
          </p:cNvPr>
          <p:cNvCxnSpPr>
            <a:cxnSpLocks/>
          </p:cNvCxnSpPr>
          <p:nvPr/>
        </p:nvCxnSpPr>
        <p:spPr>
          <a:xfrm>
            <a:off x="0" y="81626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F98F0AF-D3D5-4984-ACE4-C8F9BC265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7" y="101756"/>
            <a:ext cx="598046" cy="598046"/>
          </a:xfrm>
          <a:prstGeom prst="rect">
            <a:avLst/>
          </a:prstGeom>
          <a:solidFill>
            <a:schemeClr val="bg1"/>
          </a:solidFill>
        </p:spPr>
      </p:pic>
      <p:sp>
        <p:nvSpPr>
          <p:cNvPr id="16" name="TextBox 15">
            <a:extLst>
              <a:ext uri="{FF2B5EF4-FFF2-40B4-BE49-F238E27FC236}">
                <a16:creationId xmlns:a16="http://schemas.microsoft.com/office/drawing/2014/main" id="{A90CA580-CD3D-413B-97D1-FB6702158005}"/>
              </a:ext>
            </a:extLst>
          </p:cNvPr>
          <p:cNvSpPr txBox="1"/>
          <p:nvPr/>
        </p:nvSpPr>
        <p:spPr>
          <a:xfrm>
            <a:off x="253453" y="951169"/>
            <a:ext cx="7320858" cy="2518510"/>
          </a:xfrm>
          <a:prstGeom prst="rect">
            <a:avLst/>
          </a:prstGeom>
          <a:noFill/>
        </p:spPr>
        <p:txBody>
          <a:bodyPr wrap="square">
            <a:spAutoFit/>
          </a:bodyPr>
          <a:lstStyle/>
          <a:p>
            <a:pPr algn="just">
              <a:lnSpc>
                <a:spcPct val="115000"/>
              </a:lnSpc>
              <a:spcAft>
                <a:spcPts val="400"/>
              </a:spcAft>
            </a:pPr>
            <a:r>
              <a:rPr lang="en-GB" sz="1200" dirty="0">
                <a:effectLst/>
                <a:latin typeface="+mj-lt"/>
                <a:ea typeface="Calibri" panose="020F0502020204030204" pitchFamily="34" charset="0"/>
                <a:cs typeface="Arial" panose="020B0604020202020204" pitchFamily="34" charset="0"/>
              </a:rPr>
              <a:t>For many domestic and international visitors, North Kent is still undiscovered, even though it has the Dockyard and Dickens; hence the Visitor First destination branding leads on ‘curiosity’ for this area.</a:t>
            </a:r>
            <a:endParaRPr lang="en-GB" sz="1200" dirty="0">
              <a:effectLst/>
              <a:latin typeface="+mj-lt"/>
              <a:ea typeface="Calibri" panose="020F0502020204030204" pitchFamily="34" charset="0"/>
            </a:endParaRPr>
          </a:p>
          <a:p>
            <a:pPr algn="just">
              <a:lnSpc>
                <a:spcPct val="115000"/>
              </a:lnSpc>
              <a:spcAft>
                <a:spcPts val="400"/>
              </a:spcAft>
            </a:pPr>
            <a:r>
              <a:rPr lang="en-GB" sz="1200" dirty="0">
                <a:effectLst/>
                <a:latin typeface="+mj-lt"/>
                <a:ea typeface="Calibri" panose="020F0502020204030204" pitchFamily="34" charset="0"/>
                <a:cs typeface="Arial" panose="020B0604020202020204" pitchFamily="34" charset="0"/>
              </a:rPr>
              <a:t>Because it is ‘known, yet not known’, developing experience led product creates an opportunity to challenge perceptions, creating the chance to support activity such as the City of Culture Bid for 2025.</a:t>
            </a:r>
            <a:r>
              <a:rPr lang="en-GB" sz="1200" dirty="0">
                <a:latin typeface="+mj-lt"/>
                <a:ea typeface="Calibri" panose="020F0502020204030204" pitchFamily="34" charset="0"/>
              </a:rPr>
              <a:t> </a:t>
            </a:r>
            <a:r>
              <a:rPr lang="en-GB" sz="1200" dirty="0">
                <a:effectLst/>
                <a:latin typeface="+mj-lt"/>
                <a:ea typeface="Calibri" panose="020F0502020204030204" pitchFamily="34" charset="0"/>
                <a:cs typeface="Arial" panose="020B0604020202020204" pitchFamily="34" charset="0"/>
              </a:rPr>
              <a:t>Although dominated by the Thames Estuary and the Medway towns, there is a substantial countryside product; layers of heritage and a range of diverse stories and notable historical characters both fiction and non-fiction that bring the area to life.</a:t>
            </a:r>
            <a:endParaRPr lang="en-GB" sz="1200" dirty="0">
              <a:effectLst/>
              <a:latin typeface="+mj-lt"/>
              <a:ea typeface="Calibri" panose="020F0502020204030204" pitchFamily="34" charset="0"/>
            </a:endParaRPr>
          </a:p>
          <a:p>
            <a:pPr algn="just">
              <a:lnSpc>
                <a:spcPct val="115000"/>
              </a:lnSpc>
              <a:spcAft>
                <a:spcPts val="400"/>
              </a:spcAft>
            </a:pPr>
            <a:r>
              <a:rPr lang="en-GB" sz="1200" b="1" dirty="0">
                <a:effectLst/>
                <a:latin typeface="+mj-lt"/>
                <a:ea typeface="Calibri" panose="020F0502020204030204" pitchFamily="34" charset="0"/>
                <a:cs typeface="Arial" panose="020B0604020202020204" pitchFamily="34" charset="0"/>
              </a:rPr>
              <a:t>Gravesham</a:t>
            </a:r>
            <a:r>
              <a:rPr lang="en-GB" sz="1200" dirty="0">
                <a:effectLst/>
                <a:latin typeface="+mj-lt"/>
                <a:ea typeface="Calibri" panose="020F0502020204030204" pitchFamily="34" charset="0"/>
                <a:cs typeface="Arial" panose="020B0604020202020204" pitchFamily="34" charset="0"/>
              </a:rPr>
              <a:t> is a somewhat forgotten slice of North Kent; the consumers perception is dominated by the riverside town of Gravesend, known as the English home of Pocahontas and for its links to maritime defence heritage. Yet this is very much a district of stories, from the breadth of cultures that have and still do call it home, to the pilgrims that have travelled through its stunning countryside. The multicultural experience offered by the Gurdwara and festivals celebrating calendar events such as Eid or Diwali, all offer a new and engaging opportunity to welcome visitors.</a:t>
            </a:r>
            <a:endParaRPr lang="en-GB" sz="1200" dirty="0">
              <a:effectLst/>
              <a:latin typeface="+mj-lt"/>
              <a:ea typeface="Calibri" panose="020F0502020204030204" pitchFamily="34" charset="0"/>
            </a:endParaRPr>
          </a:p>
        </p:txBody>
      </p:sp>
      <p:sp>
        <p:nvSpPr>
          <p:cNvPr id="21" name="TextBox 20">
            <a:extLst>
              <a:ext uri="{FF2B5EF4-FFF2-40B4-BE49-F238E27FC236}">
                <a16:creationId xmlns:a16="http://schemas.microsoft.com/office/drawing/2014/main" id="{420BC5D1-7146-4BE9-A844-CEE8196D3235}"/>
              </a:ext>
            </a:extLst>
          </p:cNvPr>
          <p:cNvSpPr txBox="1"/>
          <p:nvPr/>
        </p:nvSpPr>
        <p:spPr>
          <a:xfrm>
            <a:off x="243963" y="3586140"/>
            <a:ext cx="7330348" cy="1566454"/>
          </a:xfrm>
          <a:prstGeom prst="rect">
            <a:avLst/>
          </a:prstGeom>
          <a:noFill/>
        </p:spPr>
        <p:txBody>
          <a:bodyPr wrap="square">
            <a:spAutoFit/>
          </a:bodyPr>
          <a:lstStyle/>
          <a:p>
            <a:pPr algn="just">
              <a:lnSpc>
                <a:spcPct val="115000"/>
              </a:lnSpc>
              <a:spcAft>
                <a:spcPts val="400"/>
              </a:spcAft>
            </a:pPr>
            <a:r>
              <a:rPr lang="en-GB" sz="1200" dirty="0">
                <a:effectLst/>
                <a:latin typeface="+mj-lt"/>
                <a:ea typeface="Calibri" panose="020F0502020204030204" pitchFamily="34" charset="0"/>
                <a:cs typeface="Arial" panose="020B0604020202020204" pitchFamily="34" charset="0"/>
              </a:rPr>
              <a:t>The </a:t>
            </a:r>
            <a:r>
              <a:rPr lang="en-GB" sz="1200" b="1" dirty="0">
                <a:effectLst/>
                <a:latin typeface="+mj-lt"/>
                <a:ea typeface="Calibri" panose="020F0502020204030204" pitchFamily="34" charset="0"/>
                <a:cs typeface="Arial" panose="020B0604020202020204" pitchFamily="34" charset="0"/>
              </a:rPr>
              <a:t>Medway</a:t>
            </a:r>
            <a:r>
              <a:rPr lang="en-GB" sz="1200" dirty="0">
                <a:effectLst/>
                <a:latin typeface="+mj-lt"/>
                <a:ea typeface="Calibri" panose="020F0502020204030204" pitchFamily="34" charset="0"/>
                <a:cs typeface="Arial" panose="020B0604020202020204" pitchFamily="34" charset="0"/>
              </a:rPr>
              <a:t> towns are steeped in history linked to renowned historical figures such as Dickens and Nelson, where visitors can visit their homes, experience themed events and explore the dockyards where ships like the Victory were built. However, because of North Kent’s entrenched alignment to such characters, it can be challenging for new products to break through. This is where a focus on experience rather than visit, offers new opportunities. A great example was earlier this year, when Rochester Cathedral housed ‘Museum of the Moon’ resulting in a record breaking 120,000 visitors during the off-peak season Feb / March. This event has shone the light on what’s possible when art and heritage combine. </a:t>
            </a:r>
            <a:endParaRPr lang="en-GB" sz="1200" dirty="0">
              <a:effectLst/>
              <a:latin typeface="+mj-lt"/>
              <a:ea typeface="Calibri" panose="020F0502020204030204" pitchFamily="34" charset="0"/>
            </a:endParaRPr>
          </a:p>
        </p:txBody>
      </p:sp>
      <p:sp>
        <p:nvSpPr>
          <p:cNvPr id="23" name="TextBox 22">
            <a:extLst>
              <a:ext uri="{FF2B5EF4-FFF2-40B4-BE49-F238E27FC236}">
                <a16:creationId xmlns:a16="http://schemas.microsoft.com/office/drawing/2014/main" id="{821F66A4-6D51-4D11-85E2-99EF0DEE5F4C}"/>
              </a:ext>
            </a:extLst>
          </p:cNvPr>
          <p:cNvSpPr txBox="1"/>
          <p:nvPr/>
        </p:nvSpPr>
        <p:spPr>
          <a:xfrm>
            <a:off x="253453" y="5159860"/>
            <a:ext cx="11540463" cy="1141723"/>
          </a:xfrm>
          <a:prstGeom prst="rect">
            <a:avLst/>
          </a:prstGeom>
          <a:noFill/>
        </p:spPr>
        <p:txBody>
          <a:bodyPr wrap="square">
            <a:spAutoFit/>
          </a:bodyPr>
          <a:lstStyle/>
          <a:p>
            <a:pPr algn="just">
              <a:lnSpc>
                <a:spcPct val="115000"/>
              </a:lnSpc>
              <a:spcAft>
                <a:spcPts val="400"/>
              </a:spcAft>
            </a:pPr>
            <a:r>
              <a:rPr lang="en-GB" sz="1200" b="1" dirty="0">
                <a:effectLst/>
                <a:latin typeface="+mj-lt"/>
                <a:ea typeface="Calibri" panose="020F0502020204030204" pitchFamily="34" charset="0"/>
                <a:cs typeface="Arial" panose="020B0604020202020204" pitchFamily="34" charset="0"/>
              </a:rPr>
              <a:t>Swale</a:t>
            </a:r>
            <a:r>
              <a:rPr lang="en-GB" sz="1200" dirty="0">
                <a:effectLst/>
                <a:latin typeface="+mj-lt"/>
                <a:ea typeface="Calibri" panose="020F0502020204030204" pitchFamily="34" charset="0"/>
                <a:cs typeface="Arial" panose="020B0604020202020204" pitchFamily="34" charset="0"/>
              </a:rPr>
              <a:t> has a diverse offering from heritage market towns to marshland with industrial heritage and seaside fun; Its offer breaks down into 4 key product areas – Coastal, Heritage, Countryside &amp; Nature and Family. Areas of strength that are gaining recognition are wildlife and countryside, thanks to the experience offered by Elmley Nature Reserve.  There are additional opportunities around the North Downs Way, as well as capitalising on the fruit and hop growing heritage in the borough, telling the full story from hop garden to beer garden with Shepherd Neame. Although the smallest of the district councils, </a:t>
            </a:r>
            <a:r>
              <a:rPr lang="en-GB" sz="1200" b="1" dirty="0">
                <a:effectLst/>
                <a:latin typeface="+mj-lt"/>
                <a:ea typeface="Calibri" panose="020F0502020204030204" pitchFamily="34" charset="0"/>
                <a:cs typeface="Arial" panose="020B0604020202020204" pitchFamily="34" charset="0"/>
              </a:rPr>
              <a:t>Dartford</a:t>
            </a:r>
            <a:r>
              <a:rPr lang="en-GB" sz="1200" dirty="0">
                <a:effectLst/>
                <a:latin typeface="+mj-lt"/>
                <a:ea typeface="Calibri" panose="020F0502020204030204" pitchFamily="34" charset="0"/>
                <a:cs typeface="Arial" panose="020B0604020202020204" pitchFamily="34" charset="0"/>
              </a:rPr>
              <a:t> has some unique experiences that are known both nationally and internationally, Bluewater is the 5th Largest shopping Centre in England and Brands Hatch circuit which hosted the F1 Grand Prix until 1986 and still hosts the GT and British Superbikes, with public track day experiences. </a:t>
            </a:r>
            <a:endParaRPr lang="en-GB" sz="1200" dirty="0">
              <a:effectLst/>
              <a:latin typeface="+mj-lt"/>
              <a:ea typeface="Calibri" panose="020F0502020204030204" pitchFamily="34" charset="0"/>
            </a:endParaRPr>
          </a:p>
        </p:txBody>
      </p:sp>
      <p:grpSp>
        <p:nvGrpSpPr>
          <p:cNvPr id="17" name="Group 16">
            <a:extLst>
              <a:ext uri="{FF2B5EF4-FFF2-40B4-BE49-F238E27FC236}">
                <a16:creationId xmlns:a16="http://schemas.microsoft.com/office/drawing/2014/main" id="{30528FA0-8573-4D64-9836-BC3B2442F0F0}"/>
              </a:ext>
            </a:extLst>
          </p:cNvPr>
          <p:cNvGrpSpPr/>
          <p:nvPr/>
        </p:nvGrpSpPr>
        <p:grpSpPr>
          <a:xfrm>
            <a:off x="7724626" y="845969"/>
            <a:ext cx="4305449" cy="4313891"/>
            <a:chOff x="7877144" y="515979"/>
            <a:chExt cx="4324350" cy="4408875"/>
          </a:xfrm>
        </p:grpSpPr>
        <p:pic>
          <p:nvPicPr>
            <p:cNvPr id="2" name="Picture 1">
              <a:extLst>
                <a:ext uri="{FF2B5EF4-FFF2-40B4-BE49-F238E27FC236}">
                  <a16:creationId xmlns:a16="http://schemas.microsoft.com/office/drawing/2014/main" id="{F2B9449E-1EF8-4FA0-B832-A1847FB14471}"/>
                </a:ext>
              </a:extLst>
            </p:cNvPr>
            <p:cNvPicPr/>
            <p:nvPr/>
          </p:nvPicPr>
          <p:blipFill rotWithShape="1">
            <a:blip r:embed="rId3" cstate="print">
              <a:extLst>
                <a:ext uri="{28A0092B-C50C-407E-A947-70E740481C1C}">
                  <a14:useLocalDpi xmlns:a14="http://schemas.microsoft.com/office/drawing/2010/main" val="0"/>
                </a:ext>
              </a:extLst>
            </a:blip>
            <a:srcRect r="3843"/>
            <a:stretch/>
          </p:blipFill>
          <p:spPr>
            <a:xfrm>
              <a:off x="7877144" y="515979"/>
              <a:ext cx="4324350" cy="4408875"/>
            </a:xfrm>
            <a:prstGeom prst="rect">
              <a:avLst/>
            </a:prstGeom>
          </p:spPr>
        </p:pic>
        <p:sp>
          <p:nvSpPr>
            <p:cNvPr id="27" name="Text Box 60">
              <a:extLst>
                <a:ext uri="{FF2B5EF4-FFF2-40B4-BE49-F238E27FC236}">
                  <a16:creationId xmlns:a16="http://schemas.microsoft.com/office/drawing/2014/main" id="{B9889770-7394-4FD4-A571-93BF370ACC21}"/>
                </a:ext>
              </a:extLst>
            </p:cNvPr>
            <p:cNvSpPr txBox="1"/>
            <p:nvPr/>
          </p:nvSpPr>
          <p:spPr>
            <a:xfrm>
              <a:off x="7877144" y="4674178"/>
              <a:ext cx="733912" cy="22269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100" dirty="0">
                  <a:effectLst/>
                  <a:latin typeface="Calibri" panose="020F0502020204030204" pitchFamily="34" charset="0"/>
                  <a:ea typeface="Calibri" panose="020F0502020204030204" pitchFamily="34" charset="0"/>
                </a:rPr>
                <a:t>Fig 1.6</a:t>
              </a:r>
            </a:p>
          </p:txBody>
        </p:sp>
      </p:grpSp>
      <p:cxnSp>
        <p:nvCxnSpPr>
          <p:cNvPr id="28" name="Straight Connector 27">
            <a:extLst>
              <a:ext uri="{FF2B5EF4-FFF2-40B4-BE49-F238E27FC236}">
                <a16:creationId xmlns:a16="http://schemas.microsoft.com/office/drawing/2014/main" id="{1375CDE6-161F-447A-B298-E172DD0944EE}"/>
              </a:ext>
            </a:extLst>
          </p:cNvPr>
          <p:cNvCxnSpPr>
            <a:cxnSpLocks/>
          </p:cNvCxnSpPr>
          <p:nvPr/>
        </p:nvCxnSpPr>
        <p:spPr>
          <a:xfrm>
            <a:off x="0" y="635635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618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2147</Words>
  <Application>Microsoft Office PowerPoint</Application>
  <PresentationFormat>Widescreen</PresentationFormat>
  <Paragraphs>73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Aharoni</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Raluca Brebeanu</dc:creator>
  <cp:lastModifiedBy>Jim Dawson</cp:lastModifiedBy>
  <cp:revision>1</cp:revision>
  <dcterms:created xsi:type="dcterms:W3CDTF">2020-09-14T11:21:00Z</dcterms:created>
  <dcterms:modified xsi:type="dcterms:W3CDTF">2020-10-09T13:48:45Z</dcterms:modified>
</cp:coreProperties>
</file>