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4" r:id="rId4"/>
  </p:sldMasterIdLst>
  <p:sldIdLst>
    <p:sldId id="256" r:id="rId5"/>
    <p:sldId id="258" r:id="rId6"/>
    <p:sldId id="266" r:id="rId7"/>
    <p:sldId id="267"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99FF"/>
    <a:srgbClr val="FFFF99"/>
    <a:srgbClr val="FFCC99"/>
    <a:srgbClr val="FFFF66"/>
    <a:srgbClr val="9900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48" y="165"/>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smtClean="0"/>
              <a:t>11/25/2021</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smtClean="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3984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01883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32762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57840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112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78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2741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3886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51654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0962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2328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smtClean="0"/>
              <a:pPr/>
              <a:t>11/25/2021</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5938808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47F73-A53A-4C51-83DF-3B5006A2E84C}"/>
              </a:ext>
            </a:extLst>
          </p:cNvPr>
          <p:cNvSpPr>
            <a:spLocks noGrp="1"/>
          </p:cNvSpPr>
          <p:nvPr>
            <p:ph type="ctrTitle"/>
          </p:nvPr>
        </p:nvSpPr>
        <p:spPr/>
        <p:txBody>
          <a:bodyPr/>
          <a:lstStyle/>
          <a:p>
            <a:r>
              <a:rPr lang="en-GB" sz="7000" dirty="0"/>
              <a:t>LEADING OUR FUTURE</a:t>
            </a:r>
            <a:br>
              <a:rPr lang="en-GB" sz="7000" dirty="0"/>
            </a:br>
            <a:r>
              <a:rPr lang="en-GB" sz="2100" dirty="0"/>
              <a:t>CQC Leadership strategy</a:t>
            </a:r>
          </a:p>
        </p:txBody>
      </p:sp>
      <p:sp>
        <p:nvSpPr>
          <p:cNvPr id="3" name="Subtitle 2">
            <a:extLst>
              <a:ext uri="{FF2B5EF4-FFF2-40B4-BE49-F238E27FC236}">
                <a16:creationId xmlns:a16="http://schemas.microsoft.com/office/drawing/2014/main" id="{43BB5A41-3BC1-43C7-A337-44A6ABB9DF7D}"/>
              </a:ext>
            </a:extLst>
          </p:cNvPr>
          <p:cNvSpPr>
            <a:spLocks noGrp="1"/>
          </p:cNvSpPr>
          <p:nvPr>
            <p:ph type="subTitle" idx="1"/>
          </p:nvPr>
        </p:nvSpPr>
        <p:spPr/>
        <p:txBody>
          <a:bodyPr vert="horz" lIns="91440" tIns="45720" rIns="91440" bIns="45720" rtlCol="0" anchor="t">
            <a:normAutofit/>
          </a:bodyPr>
          <a:lstStyle/>
          <a:p>
            <a:r>
              <a:rPr lang="en-GB" dirty="0"/>
              <a:t>November 2021</a:t>
            </a:r>
          </a:p>
        </p:txBody>
      </p:sp>
    </p:spTree>
    <p:extLst>
      <p:ext uri="{BB962C8B-B14F-4D97-AF65-F5344CB8AC3E}">
        <p14:creationId xmlns:p14="http://schemas.microsoft.com/office/powerpoint/2010/main" val="1550504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949DC-6FC1-48A0-915D-0DA3A27FA462}"/>
              </a:ext>
            </a:extLst>
          </p:cNvPr>
          <p:cNvSpPr>
            <a:spLocks noGrp="1"/>
          </p:cNvSpPr>
          <p:nvPr>
            <p:ph type="title"/>
          </p:nvPr>
        </p:nvSpPr>
        <p:spPr/>
        <p:txBody>
          <a:bodyPr/>
          <a:lstStyle/>
          <a:p>
            <a:r>
              <a:rPr lang="en-GB" dirty="0"/>
              <a:t>Who is a Leader in CQC?</a:t>
            </a:r>
          </a:p>
        </p:txBody>
      </p:sp>
      <p:sp>
        <p:nvSpPr>
          <p:cNvPr id="3" name="Content Placeholder 2">
            <a:extLst>
              <a:ext uri="{FF2B5EF4-FFF2-40B4-BE49-F238E27FC236}">
                <a16:creationId xmlns:a16="http://schemas.microsoft.com/office/drawing/2014/main" id="{64A00C03-067C-46DD-A014-D359EF4BA6BA}"/>
              </a:ext>
            </a:extLst>
          </p:cNvPr>
          <p:cNvSpPr>
            <a:spLocks noGrp="1"/>
          </p:cNvSpPr>
          <p:nvPr>
            <p:ph idx="1"/>
          </p:nvPr>
        </p:nvSpPr>
        <p:spPr>
          <a:xfrm>
            <a:off x="723122" y="1777481"/>
            <a:ext cx="10856168" cy="4641980"/>
          </a:xfrm>
        </p:spPr>
        <p:txBody>
          <a:bodyPr>
            <a:normAutofit/>
          </a:bodyPr>
          <a:lstStyle/>
          <a:p>
            <a:r>
              <a:rPr lang="en-US" sz="2400" dirty="0"/>
              <a:t>Everyone in CQC is a leader, this strategy is therefore applicable to all, regardless of their role.  The professional skill and expertise that we bring to our role requires us to lead others in some capacity.  This strategy expands on the capabilities you need and the support you can </a:t>
            </a:r>
            <a:r>
              <a:rPr lang="en-US" sz="2400" dirty="0" err="1"/>
              <a:t>utilise</a:t>
            </a:r>
            <a:r>
              <a:rPr lang="en-US" sz="2400" dirty="0"/>
              <a:t> to develop Leadership skills that are applicable across all roles, drawing from the CQC success profiles.  This includes the type of capabilities you might draw upon in the role of an inspector to lead an inspection at a provider.  </a:t>
            </a:r>
          </a:p>
          <a:p>
            <a:r>
              <a:rPr lang="en-US" sz="2400" dirty="0"/>
              <a:t>There are approximately 800 people in CQC who lead a team of people, their Leadership role is more clearly identifiable and the capabilities that they require are also addressed in this strategy.</a:t>
            </a:r>
          </a:p>
          <a:p>
            <a:r>
              <a:rPr lang="en-US" sz="2400" dirty="0"/>
              <a:t>The development activities for those in different roles may be tailored to different groups depending on the capabilities we are focused on developing.</a:t>
            </a:r>
          </a:p>
          <a:p>
            <a:endParaRPr lang="en-GB" dirty="0"/>
          </a:p>
        </p:txBody>
      </p:sp>
    </p:spTree>
    <p:extLst>
      <p:ext uri="{BB962C8B-B14F-4D97-AF65-F5344CB8AC3E}">
        <p14:creationId xmlns:p14="http://schemas.microsoft.com/office/powerpoint/2010/main" val="230479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DC63-40AB-45FF-9253-D7D8AD728557}"/>
              </a:ext>
            </a:extLst>
          </p:cNvPr>
          <p:cNvSpPr>
            <a:spLocks noGrp="1"/>
          </p:cNvSpPr>
          <p:nvPr>
            <p:ph type="title"/>
          </p:nvPr>
        </p:nvSpPr>
        <p:spPr>
          <a:xfrm>
            <a:off x="667139" y="609600"/>
            <a:ext cx="10837506" cy="1356360"/>
          </a:xfrm>
        </p:spPr>
        <p:txBody>
          <a:bodyPr/>
          <a:lstStyle/>
          <a:p>
            <a:r>
              <a:rPr lang="en-GB" dirty="0"/>
              <a:t>Key drivers for our Leadership strategy:</a:t>
            </a:r>
          </a:p>
        </p:txBody>
      </p:sp>
      <p:sp>
        <p:nvSpPr>
          <p:cNvPr id="3" name="Content Placeholder 2">
            <a:extLst>
              <a:ext uri="{FF2B5EF4-FFF2-40B4-BE49-F238E27FC236}">
                <a16:creationId xmlns:a16="http://schemas.microsoft.com/office/drawing/2014/main" id="{630B6D4E-C975-4C2E-982E-5BB14C26D7D0}"/>
              </a:ext>
            </a:extLst>
          </p:cNvPr>
          <p:cNvSpPr>
            <a:spLocks noGrp="1"/>
          </p:cNvSpPr>
          <p:nvPr>
            <p:ph idx="1"/>
          </p:nvPr>
        </p:nvSpPr>
        <p:spPr>
          <a:xfrm>
            <a:off x="592494" y="1796143"/>
            <a:ext cx="11005457" cy="4038600"/>
          </a:xfrm>
        </p:spPr>
        <p:txBody>
          <a:bodyPr>
            <a:noAutofit/>
          </a:bodyPr>
          <a:lstStyle/>
          <a:p>
            <a:pPr marL="285750" indent="-285750">
              <a:buFont typeface="Arial" panose="020B0604020202020204" pitchFamily="34" charset="0"/>
              <a:buChar char="•"/>
            </a:pPr>
            <a:r>
              <a:rPr lang="en-GB" sz="2100" dirty="0">
                <a:latin typeface="Calibri" panose="020F0502020204030204" pitchFamily="34" charset="0"/>
                <a:cs typeface="Calibri" panose="020F0502020204030204" pitchFamily="34" charset="0"/>
              </a:rPr>
              <a:t>We work collaboratively across teams as the norm, with broader systems thinking</a:t>
            </a:r>
          </a:p>
          <a:p>
            <a:pPr marL="285750" lvl="0" indent="-285750">
              <a:lnSpc>
                <a:spcPct val="100000"/>
              </a:lnSpc>
              <a:spcBef>
                <a:spcPts val="0"/>
              </a:spcBef>
              <a:buFont typeface="Arial" panose="020B0604020202020204" pitchFamily="34" charset="0"/>
              <a:buChar char="•"/>
            </a:pPr>
            <a:r>
              <a:rPr lang="en-GB" sz="2100" dirty="0">
                <a:latin typeface="Calibri" panose="020F0502020204030204" pitchFamily="34" charset="0"/>
                <a:cs typeface="Calibri" panose="020F0502020204030204" pitchFamily="34" charset="0"/>
              </a:rPr>
              <a:t>We are ambitious and challenge ourselves to improve, focusing on impact, performance and outcomes</a:t>
            </a:r>
          </a:p>
          <a:p>
            <a:pPr marL="285750" lvl="0" indent="-285750">
              <a:lnSpc>
                <a:spcPct val="100000"/>
              </a:lnSpc>
              <a:spcBef>
                <a:spcPts val="0"/>
              </a:spcBef>
              <a:buFont typeface="Arial" panose="020B0604020202020204" pitchFamily="34" charset="0"/>
              <a:buChar char="•"/>
            </a:pPr>
            <a:r>
              <a:rPr lang="en-GB" sz="2100" dirty="0">
                <a:latin typeface="Calibri" panose="020F0502020204030204" pitchFamily="34" charset="0"/>
                <a:cs typeface="Calibri" panose="020F0502020204030204" pitchFamily="34" charset="0"/>
              </a:rPr>
              <a:t>We strive towards an environment of inclusion, belonging and trust </a:t>
            </a:r>
          </a:p>
          <a:p>
            <a:pPr marL="285750" lvl="0" indent="-285750">
              <a:lnSpc>
                <a:spcPct val="100000"/>
              </a:lnSpc>
              <a:spcBef>
                <a:spcPts val="0"/>
              </a:spcBef>
              <a:buFont typeface="Arial" panose="020B0604020202020204" pitchFamily="34" charset="0"/>
              <a:buChar char="•"/>
            </a:pPr>
            <a:r>
              <a:rPr lang="en-GB" sz="2100" dirty="0">
                <a:latin typeface="Calibri" panose="020F0502020204030204" pitchFamily="34" charset="0"/>
                <a:cs typeface="Calibri" panose="020F0502020204030204" pitchFamily="34" charset="0"/>
              </a:rPr>
              <a:t>We lead change with integrity, compassion and focus</a:t>
            </a:r>
          </a:p>
          <a:p>
            <a:pPr marL="285750" lvl="0" indent="-285750">
              <a:lnSpc>
                <a:spcPct val="100000"/>
              </a:lnSpc>
              <a:spcBef>
                <a:spcPts val="0"/>
              </a:spcBef>
              <a:buFont typeface="Arial" panose="020B0604020202020204" pitchFamily="34" charset="0"/>
              <a:buChar char="•"/>
            </a:pPr>
            <a:r>
              <a:rPr lang="en-GB" sz="2100" dirty="0">
                <a:latin typeface="Calibri" panose="020F0502020204030204" pitchFamily="34" charset="0"/>
                <a:cs typeface="Calibri" panose="020F0502020204030204" pitchFamily="34" charset="0"/>
              </a:rPr>
              <a:t>We use data and insight in support of decisions, learning and innovation</a:t>
            </a:r>
          </a:p>
          <a:p>
            <a:pPr marL="285750" lvl="0" indent="-285750">
              <a:lnSpc>
                <a:spcPct val="100000"/>
              </a:lnSpc>
              <a:spcBef>
                <a:spcPts val="0"/>
              </a:spcBef>
              <a:buFont typeface="Arial" panose="020B0604020202020204" pitchFamily="34" charset="0"/>
              <a:buChar char="•"/>
            </a:pPr>
            <a:r>
              <a:rPr lang="en-GB" sz="2100" dirty="0">
                <a:latin typeface="Calibri" panose="020F0502020204030204" pitchFamily="34" charset="0"/>
                <a:cs typeface="Calibri" panose="020F0502020204030204" pitchFamily="34" charset="0"/>
              </a:rPr>
              <a:t>We feel safe to try out new ideas and approaches and recognise trying, failing and learning</a:t>
            </a:r>
          </a:p>
        </p:txBody>
      </p:sp>
    </p:spTree>
    <p:extLst>
      <p:ext uri="{BB962C8B-B14F-4D97-AF65-F5344CB8AC3E}">
        <p14:creationId xmlns:p14="http://schemas.microsoft.com/office/powerpoint/2010/main" val="117218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Process 4">
            <a:extLst>
              <a:ext uri="{FF2B5EF4-FFF2-40B4-BE49-F238E27FC236}">
                <a16:creationId xmlns:a16="http://schemas.microsoft.com/office/drawing/2014/main" id="{EEA147F9-817D-4289-9FD7-7E6DDEF4EFD1}"/>
              </a:ext>
            </a:extLst>
          </p:cNvPr>
          <p:cNvSpPr>
            <a:spLocks noChangeArrowheads="1"/>
          </p:cNvSpPr>
          <p:nvPr/>
        </p:nvSpPr>
        <p:spPr bwMode="auto">
          <a:xfrm>
            <a:off x="757551" y="514854"/>
            <a:ext cx="2438400" cy="955043"/>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lvl="0">
              <a:lnSpc>
                <a:spcPct val="100000"/>
              </a:lnSpc>
              <a:spcBef>
                <a:spcPts val="0"/>
              </a:spcBef>
            </a:pPr>
            <a:r>
              <a:rPr lang="en-GB" sz="1400" dirty="0">
                <a:latin typeface="Calibri" panose="020F0502020204030204" pitchFamily="34" charset="0"/>
                <a:cs typeface="Calibri" panose="020F0502020204030204" pitchFamily="34" charset="0"/>
              </a:rPr>
              <a:t>We work collaboratively across teams as the norm, with broader systems thinking</a:t>
            </a: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19" name="Flowchart: Process 9">
            <a:extLst>
              <a:ext uri="{FF2B5EF4-FFF2-40B4-BE49-F238E27FC236}">
                <a16:creationId xmlns:a16="http://schemas.microsoft.com/office/drawing/2014/main" id="{90123C49-BED5-465F-AC53-846C162AEE40}"/>
              </a:ext>
            </a:extLst>
          </p:cNvPr>
          <p:cNvSpPr>
            <a:spLocks noChangeArrowheads="1"/>
          </p:cNvSpPr>
          <p:nvPr/>
        </p:nvSpPr>
        <p:spPr bwMode="auto">
          <a:xfrm>
            <a:off x="757551" y="1589780"/>
            <a:ext cx="2438400" cy="914400"/>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lvl="0">
              <a:lnSpc>
                <a:spcPct val="100000"/>
              </a:lnSpc>
              <a:spcBef>
                <a:spcPts val="0"/>
              </a:spcBef>
            </a:pPr>
            <a:endParaRPr lang="en-GB" sz="1400" dirty="0">
              <a:latin typeface="Calibri" panose="020F0502020204030204" pitchFamily="34" charset="0"/>
              <a:cs typeface="Calibri" panose="020F0502020204030204" pitchFamily="34" charset="0"/>
            </a:endParaRPr>
          </a:p>
          <a:p>
            <a:pPr lvl="0">
              <a:lnSpc>
                <a:spcPct val="100000"/>
              </a:lnSpc>
              <a:spcBef>
                <a:spcPts val="0"/>
              </a:spcBef>
            </a:pPr>
            <a:r>
              <a:rPr lang="en-GB" sz="1400" dirty="0">
                <a:latin typeface="Calibri" panose="020F0502020204030204" pitchFamily="34" charset="0"/>
                <a:cs typeface="Calibri" panose="020F0502020204030204" pitchFamily="34" charset="0"/>
              </a:rPr>
              <a:t>We are ambitious and challenge ourselves to improve, focusing on impact, performance and outcomes</a:t>
            </a: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0" name="Flowchart: Process 10">
            <a:extLst>
              <a:ext uri="{FF2B5EF4-FFF2-40B4-BE49-F238E27FC236}">
                <a16:creationId xmlns:a16="http://schemas.microsoft.com/office/drawing/2014/main" id="{16C9AE2B-933D-49F2-9961-59705F08556E}"/>
              </a:ext>
            </a:extLst>
          </p:cNvPr>
          <p:cNvSpPr>
            <a:spLocks noChangeArrowheads="1"/>
          </p:cNvSpPr>
          <p:nvPr/>
        </p:nvSpPr>
        <p:spPr bwMode="auto">
          <a:xfrm>
            <a:off x="757551" y="2620469"/>
            <a:ext cx="2438400" cy="914400"/>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r>
              <a:rPr lang="en-GB" sz="1400" dirty="0">
                <a:latin typeface="Calibri" panose="020F0502020204030204" pitchFamily="34" charset="0"/>
                <a:cs typeface="Calibri" panose="020F0502020204030204" pitchFamily="34" charset="0"/>
              </a:rPr>
              <a:t>We strive towards an environment of inclusion, belonging and trust </a:t>
            </a: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1" name="Flowchart: Process 11">
            <a:extLst>
              <a:ext uri="{FF2B5EF4-FFF2-40B4-BE49-F238E27FC236}">
                <a16:creationId xmlns:a16="http://schemas.microsoft.com/office/drawing/2014/main" id="{CBE07286-D0BE-43AA-AC34-6DD0978410B0}"/>
              </a:ext>
            </a:extLst>
          </p:cNvPr>
          <p:cNvSpPr>
            <a:spLocks noChangeArrowheads="1"/>
          </p:cNvSpPr>
          <p:nvPr/>
        </p:nvSpPr>
        <p:spPr bwMode="auto">
          <a:xfrm>
            <a:off x="3320371" y="512975"/>
            <a:ext cx="8114078" cy="956922"/>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defTabSz="914400" eaLnBrk="0" fontAlgn="base" hangingPunct="0">
              <a:spcBef>
                <a:spcPct val="0"/>
              </a:spcBef>
              <a:spcAft>
                <a:spcPct val="0"/>
              </a:spcAft>
            </a:pPr>
            <a:endPar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Effective stakeholder relationship engagement and management. Effective influencing skills, Collaborating Inclusively, Strategic thinking, Transformational focus rather than transactional</a:t>
            </a:r>
            <a:endParaRPr lang="en-US" altLang="en-US" sz="1400" dirty="0">
              <a:latin typeface="Calibri" panose="020F0502020204030204" pitchFamily="34" charset="0"/>
              <a:cs typeface="Calibri" panose="020F0502020204030204" pitchFamily="34" charset="0"/>
            </a:endParaRPr>
          </a:p>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Strategic awareness, thinking and planning, Collaborating Inclusively</a:t>
            </a:r>
            <a:endParaRPr lang="en-US" altLang="en-US" sz="1400" dirty="0">
              <a:latin typeface="Calibri" panose="020F0502020204030204" pitchFamily="34" charset="0"/>
              <a:cs typeface="Calibri" panose="020F0502020204030204" pitchFamily="34" charset="0"/>
            </a:endParaRP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2" name="Flowchart: Process 15">
            <a:extLst>
              <a:ext uri="{FF2B5EF4-FFF2-40B4-BE49-F238E27FC236}">
                <a16:creationId xmlns:a16="http://schemas.microsoft.com/office/drawing/2014/main" id="{1C7395C2-2CCD-4536-A174-15DAB7D95DD7}"/>
              </a:ext>
            </a:extLst>
          </p:cNvPr>
          <p:cNvSpPr>
            <a:spLocks noChangeArrowheads="1"/>
          </p:cNvSpPr>
          <p:nvPr/>
        </p:nvSpPr>
        <p:spPr bwMode="auto">
          <a:xfrm>
            <a:off x="757551" y="3651158"/>
            <a:ext cx="2438400" cy="914400"/>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lvl="0">
              <a:lnSpc>
                <a:spcPct val="100000"/>
              </a:lnSpc>
              <a:spcBef>
                <a:spcPts val="0"/>
              </a:spcBef>
            </a:pPr>
            <a:r>
              <a:rPr lang="en-GB" sz="1400" dirty="0">
                <a:latin typeface="Calibri" panose="020F0502020204030204" pitchFamily="34" charset="0"/>
                <a:cs typeface="Calibri" panose="020F0502020204030204" pitchFamily="34" charset="0"/>
              </a:rPr>
              <a:t>We lead change with integrity, compassion and focus</a:t>
            </a: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3" name="Flowchart: Process 17">
            <a:extLst>
              <a:ext uri="{FF2B5EF4-FFF2-40B4-BE49-F238E27FC236}">
                <a16:creationId xmlns:a16="http://schemas.microsoft.com/office/drawing/2014/main" id="{44A0D75C-A034-4392-9B62-071E9B3EBCFC}"/>
              </a:ext>
            </a:extLst>
          </p:cNvPr>
          <p:cNvSpPr>
            <a:spLocks noChangeArrowheads="1"/>
          </p:cNvSpPr>
          <p:nvPr/>
        </p:nvSpPr>
        <p:spPr bwMode="auto">
          <a:xfrm>
            <a:off x="757551" y="4685258"/>
            <a:ext cx="2438400" cy="914400"/>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lvl="0">
              <a:lnSpc>
                <a:spcPct val="100000"/>
              </a:lnSpc>
              <a:spcBef>
                <a:spcPts val="0"/>
              </a:spcBef>
            </a:pPr>
            <a:r>
              <a:rPr lang="en-GB" sz="1400" dirty="0">
                <a:latin typeface="Calibri" panose="020F0502020204030204" pitchFamily="34" charset="0"/>
                <a:cs typeface="Calibri" panose="020F0502020204030204" pitchFamily="34" charset="0"/>
              </a:rPr>
              <a:t>We use data and insight in support of decisions, learning and innovation</a:t>
            </a: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4" name="Flowchart: Process 14">
            <a:extLst>
              <a:ext uri="{FF2B5EF4-FFF2-40B4-BE49-F238E27FC236}">
                <a16:creationId xmlns:a16="http://schemas.microsoft.com/office/drawing/2014/main" id="{5B1F403B-B2C4-4DFC-ACC8-475223E44F5F}"/>
              </a:ext>
            </a:extLst>
          </p:cNvPr>
          <p:cNvSpPr>
            <a:spLocks noChangeArrowheads="1"/>
          </p:cNvSpPr>
          <p:nvPr/>
        </p:nvSpPr>
        <p:spPr bwMode="auto">
          <a:xfrm>
            <a:off x="3320371" y="1580086"/>
            <a:ext cx="8114078" cy="906333"/>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Holding effective and coaching style performance and development conversations, providing regular feedback, identifying and managing talent, outcome orientation and impact analysis.  Leading with impact. </a:t>
            </a:r>
            <a:endParaRPr lang="en-US" altLang="en-US" sz="1400" dirty="0">
              <a:latin typeface="Calibri" panose="020F0502020204030204" pitchFamily="34" charset="0"/>
              <a:cs typeface="Calibri" panose="020F0502020204030204" pitchFamily="34" charset="0"/>
            </a:endParaRPr>
          </a:p>
        </p:txBody>
      </p:sp>
      <p:sp>
        <p:nvSpPr>
          <p:cNvPr id="25" name="Flowchart: Process 18">
            <a:extLst>
              <a:ext uri="{FF2B5EF4-FFF2-40B4-BE49-F238E27FC236}">
                <a16:creationId xmlns:a16="http://schemas.microsoft.com/office/drawing/2014/main" id="{1F333D47-40AF-4845-9A60-A9A3DAA952B0}"/>
              </a:ext>
            </a:extLst>
          </p:cNvPr>
          <p:cNvSpPr>
            <a:spLocks noChangeArrowheads="1"/>
          </p:cNvSpPr>
          <p:nvPr/>
        </p:nvSpPr>
        <p:spPr bwMode="auto">
          <a:xfrm>
            <a:off x="3320371" y="2626510"/>
            <a:ext cx="8114078" cy="908665"/>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Valuing diverse voices and multiple perspectives, Ability to hold open and trusting conversations, Creating psychological safety, Empowering others, Emotional intelligence, Collaborating Inclusively</a:t>
            </a:r>
            <a:endParaRPr lang="en-US" altLang="en-US" sz="1400" dirty="0">
              <a:latin typeface="Calibri" panose="020F0502020204030204" pitchFamily="34" charset="0"/>
              <a:cs typeface="Calibri" panose="020F0502020204030204" pitchFamily="34" charset="0"/>
            </a:endParaRP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6" name="Flowchart: Process 20">
            <a:extLst>
              <a:ext uri="{FF2B5EF4-FFF2-40B4-BE49-F238E27FC236}">
                <a16:creationId xmlns:a16="http://schemas.microsoft.com/office/drawing/2014/main" id="{44DF32E2-CC0C-4903-ABB7-7F0ECEF5C49D}"/>
              </a:ext>
            </a:extLst>
          </p:cNvPr>
          <p:cNvSpPr>
            <a:spLocks noChangeArrowheads="1"/>
          </p:cNvSpPr>
          <p:nvPr/>
        </p:nvSpPr>
        <p:spPr bwMode="auto">
          <a:xfrm>
            <a:off x="3345770" y="3643032"/>
            <a:ext cx="8088679" cy="914400"/>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defTabSz="914400" eaLnBrk="0" fontAlgn="base" hangingPunct="0">
              <a:spcBef>
                <a:spcPct val="0"/>
              </a:spcBef>
              <a:spcAft>
                <a:spcPct val="0"/>
              </a:spcAft>
            </a:pPr>
            <a:endPar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Leading teams through change, confidence in taking change conversations forward</a:t>
            </a:r>
            <a:endParaRPr lang="en-US" altLang="en-US" sz="1400" dirty="0">
              <a:latin typeface="Calibri" panose="020F0502020204030204" pitchFamily="34" charset="0"/>
              <a:cs typeface="Calibri" panose="020F0502020204030204" pitchFamily="34" charset="0"/>
            </a:endParaRP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27" name="Flowchart: Process 21">
            <a:extLst>
              <a:ext uri="{FF2B5EF4-FFF2-40B4-BE49-F238E27FC236}">
                <a16:creationId xmlns:a16="http://schemas.microsoft.com/office/drawing/2014/main" id="{75C05112-AC6F-4412-BB8A-F5F09A83F8D9}"/>
              </a:ext>
            </a:extLst>
          </p:cNvPr>
          <p:cNvSpPr>
            <a:spLocks noChangeArrowheads="1"/>
          </p:cNvSpPr>
          <p:nvPr/>
        </p:nvSpPr>
        <p:spPr bwMode="auto">
          <a:xfrm>
            <a:off x="3345770" y="4691788"/>
            <a:ext cx="8088679" cy="914400"/>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defTabSz="914400" eaLnBrk="0" fontAlgn="base" hangingPunct="0">
              <a:spcBef>
                <a:spcPct val="0"/>
              </a:spcBef>
              <a:spcAft>
                <a:spcPct val="0"/>
              </a:spcAft>
            </a:pPr>
            <a:endPar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Ability to lead teams with greater depth of professional knowledge and skills.  Ability to embrace data and insights, use them with confidence and be open to different interpretations.  Cultivate a learning culture through your own actions.</a:t>
            </a:r>
            <a:endParaRPr lang="en-US" altLang="en-US" sz="1400" dirty="0">
              <a:latin typeface="Calibri" panose="020F0502020204030204" pitchFamily="34" charset="0"/>
              <a:cs typeface="Calibri" panose="020F0502020204030204" pitchFamily="34" charset="0"/>
            </a:endParaRP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31" name="Flowchart: Process 17">
            <a:extLst>
              <a:ext uri="{FF2B5EF4-FFF2-40B4-BE49-F238E27FC236}">
                <a16:creationId xmlns:a16="http://schemas.microsoft.com/office/drawing/2014/main" id="{498DC879-9F96-41AB-9E08-966725EEFA92}"/>
              </a:ext>
            </a:extLst>
          </p:cNvPr>
          <p:cNvSpPr>
            <a:spLocks noChangeArrowheads="1"/>
          </p:cNvSpPr>
          <p:nvPr/>
        </p:nvSpPr>
        <p:spPr bwMode="auto">
          <a:xfrm>
            <a:off x="757551" y="5719358"/>
            <a:ext cx="2438400" cy="877252"/>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lvl="0">
              <a:lnSpc>
                <a:spcPct val="100000"/>
              </a:lnSpc>
              <a:spcBef>
                <a:spcPts val="0"/>
              </a:spcBef>
            </a:pPr>
            <a:endParaRPr lang="en-GB" sz="1400" dirty="0">
              <a:latin typeface="Calibri" panose="020F0502020204030204" pitchFamily="34" charset="0"/>
              <a:cs typeface="Calibri" panose="020F0502020204030204" pitchFamily="34" charset="0"/>
            </a:endParaRPr>
          </a:p>
          <a:p>
            <a:pPr lvl="0">
              <a:lnSpc>
                <a:spcPct val="100000"/>
              </a:lnSpc>
              <a:spcBef>
                <a:spcPts val="0"/>
              </a:spcBef>
            </a:pPr>
            <a:r>
              <a:rPr lang="en-GB" sz="1400" dirty="0">
                <a:latin typeface="Calibri" panose="020F0502020204030204" pitchFamily="34" charset="0"/>
                <a:cs typeface="Calibri" panose="020F0502020204030204" pitchFamily="34" charset="0"/>
              </a:rPr>
              <a:t>We feel safe to try out new ideas and approaches and recognise trying, failing and learning</a:t>
            </a:r>
          </a:p>
          <a:p>
            <a:pPr defTabSz="914400" eaLnBrk="0" fontAlgn="base" hangingPunct="0">
              <a:spcBef>
                <a:spcPct val="0"/>
              </a:spcBef>
              <a:spcAft>
                <a:spcPct val="0"/>
              </a:spcAft>
            </a:pPr>
            <a:endParaRPr lang="en-US" altLang="en-US" sz="1400" dirty="0">
              <a:latin typeface="Calibri" panose="020F0502020204030204" pitchFamily="34" charset="0"/>
              <a:cs typeface="Calibri" panose="020F0502020204030204" pitchFamily="34" charset="0"/>
            </a:endParaRPr>
          </a:p>
        </p:txBody>
      </p:sp>
      <p:sp>
        <p:nvSpPr>
          <p:cNvPr id="32" name="Flowchart: Process 21">
            <a:extLst>
              <a:ext uri="{FF2B5EF4-FFF2-40B4-BE49-F238E27FC236}">
                <a16:creationId xmlns:a16="http://schemas.microsoft.com/office/drawing/2014/main" id="{9389C355-DB71-4996-B0AE-863B3E1ACC04}"/>
              </a:ext>
            </a:extLst>
          </p:cNvPr>
          <p:cNvSpPr>
            <a:spLocks noChangeArrowheads="1"/>
          </p:cNvSpPr>
          <p:nvPr/>
        </p:nvSpPr>
        <p:spPr bwMode="auto">
          <a:xfrm>
            <a:off x="3339419" y="5730154"/>
            <a:ext cx="8114079" cy="866456"/>
          </a:xfrm>
          <a:prstGeom prst="flowChartProcess">
            <a:avLst/>
          </a:prstGeom>
          <a:gradFill rotWithShape="1">
            <a:gsLst>
              <a:gs pos="0">
                <a:srgbClr val="C9ECB4"/>
              </a:gs>
              <a:gs pos="50000">
                <a:srgbClr val="DCF2D0"/>
              </a:gs>
              <a:gs pos="100000">
                <a:srgbClr val="EDF8E8"/>
              </a:gs>
            </a:gsLst>
            <a:lin ang="2700000" scaled="1"/>
          </a:gradFill>
          <a:ln w="12700">
            <a:solidFill>
              <a:srgbClr val="1F3763"/>
            </a:solidFill>
            <a:miter lim="800000"/>
            <a:headEnd/>
            <a:tailEnd/>
          </a:ln>
        </p:spPr>
        <p:txBody>
          <a:bodyPr vert="horz" wrap="square" lIns="91440" tIns="45720" rIns="91440" bIns="45720" numCol="1" anchor="ctr" anchorCtr="0" compatLnSpc="1">
            <a:prstTxWarp prst="textNoShape">
              <a:avLst/>
            </a:prstTxWarp>
          </a:bodyPr>
          <a:lstStyle/>
          <a:p>
            <a:pPr defTabSz="914400" eaLnBrk="0" fontAlgn="base" hangingPunct="0">
              <a:spcBef>
                <a:spcPct val="0"/>
              </a:spcBef>
              <a:spcAft>
                <a:spcPct val="0"/>
              </a:spcAft>
            </a:pPr>
            <a:r>
              <a:rPr lang="en-US"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Ability to manage risk whilst developing a safe culture of openness in your team, lead with confidence to support individuals to try new ideas, push new boundaries and learn the most from unsuccessful ventures.</a:t>
            </a:r>
            <a:endParaRPr lang="en-US" altLang="en-US" sz="1400" dirty="0">
              <a:latin typeface="Calibri" panose="020F0502020204030204" pitchFamily="34" charset="0"/>
              <a:cs typeface="Calibri" panose="020F0502020204030204" pitchFamily="34" charset="0"/>
            </a:endParaRPr>
          </a:p>
        </p:txBody>
      </p:sp>
      <p:sp>
        <p:nvSpPr>
          <p:cNvPr id="33" name="Rectangle 32">
            <a:extLst>
              <a:ext uri="{FF2B5EF4-FFF2-40B4-BE49-F238E27FC236}">
                <a16:creationId xmlns:a16="http://schemas.microsoft.com/office/drawing/2014/main" id="{29154D65-C76F-49AE-98AC-6689D3467245}"/>
              </a:ext>
            </a:extLst>
          </p:cNvPr>
          <p:cNvSpPr/>
          <p:nvPr/>
        </p:nvSpPr>
        <p:spPr>
          <a:xfrm rot="16200000">
            <a:off x="-2000453" y="3250629"/>
            <a:ext cx="4811958" cy="312650"/>
          </a:xfrm>
          <a:prstGeom prst="rect">
            <a:avLst/>
          </a:prstGeom>
        </p:spPr>
        <p:txBody>
          <a:bodyPr wrap="square" lIns="91440" tIns="45720" rIns="91440" bIns="45720" anchor="ctr">
            <a:spAutoFit/>
          </a:bodyPr>
          <a:lstStyle/>
          <a:p>
            <a:pPr algn="ctr">
              <a:lnSpc>
                <a:spcPct val="107000"/>
              </a:lnSpc>
              <a:spcAft>
                <a:spcPts val="800"/>
              </a:spcAft>
            </a:pPr>
            <a:r>
              <a:rPr lang="en-GB" sz="1400" b="1" u="sng" dirty="0">
                <a:solidFill>
                  <a:srgbClr val="000000"/>
                </a:solidFill>
                <a:latin typeface="Calibri"/>
                <a:ea typeface="Calibri" panose="020F0502020204030204" pitchFamily="34" charset="0"/>
                <a:cs typeface="Calibri"/>
              </a:rPr>
              <a:t>Implications of the key drivers for Leadership strategy 2021-24</a:t>
            </a:r>
            <a:endParaRPr lang="en-GB" sz="1400" b="1" u="sng" dirty="0">
              <a:latin typeface="Calibri" panose="020F0502020204030204" pitchFamily="34" charset="0"/>
              <a:ea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66DE934E-6C2A-470B-941D-A9EE68CAA23A}"/>
              </a:ext>
            </a:extLst>
          </p:cNvPr>
          <p:cNvSpPr/>
          <p:nvPr/>
        </p:nvSpPr>
        <p:spPr>
          <a:xfrm>
            <a:off x="4854016" y="173512"/>
            <a:ext cx="4658327" cy="369332"/>
          </a:xfrm>
          <a:prstGeom prst="rect">
            <a:avLst/>
          </a:prstGeom>
        </p:spPr>
        <p:txBody>
          <a:bodyPr wrap="none" lIns="91440" tIns="45720" rIns="91440" bIns="45720" anchor="t">
            <a:spAutoFit/>
          </a:bodyPr>
          <a:lstStyle/>
          <a:p>
            <a:pPr defTabSz="914400" eaLnBrk="0" fontAlgn="base" hangingPunct="0">
              <a:spcBef>
                <a:spcPct val="0"/>
              </a:spcBef>
              <a:spcAft>
                <a:spcPct val="0"/>
              </a:spcAft>
            </a:pPr>
            <a:r>
              <a:rPr lang="en-US" altLang="en-US" b="1" u="sng" dirty="0">
                <a:solidFill>
                  <a:srgbClr val="000000"/>
                </a:solidFill>
                <a:latin typeface="Calibri"/>
                <a:cs typeface="Calibri"/>
              </a:rPr>
              <a:t>Key skills development for Leaders 2021-2024: </a:t>
            </a:r>
            <a:endParaRPr lang="en-US" altLang="en-US" b="1" u="sng" dirty="0">
              <a:solidFill>
                <a:srgbClr val="000000"/>
              </a:solidFill>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A48B7833-D39C-4A7C-8FE6-A1F585198761}"/>
              </a:ext>
            </a:extLst>
          </p:cNvPr>
          <p:cNvSpPr/>
          <p:nvPr/>
        </p:nvSpPr>
        <p:spPr>
          <a:xfrm>
            <a:off x="1062486" y="143643"/>
            <a:ext cx="1236236" cy="369332"/>
          </a:xfrm>
          <a:prstGeom prst="rect">
            <a:avLst/>
          </a:prstGeom>
        </p:spPr>
        <p:txBody>
          <a:bodyPr wrap="none" lIns="91440" tIns="45720" rIns="91440" bIns="45720" anchor="t">
            <a:spAutoFit/>
          </a:bodyPr>
          <a:lstStyle/>
          <a:p>
            <a:pPr defTabSz="914400" eaLnBrk="0" fontAlgn="base" hangingPunct="0">
              <a:spcBef>
                <a:spcPct val="0"/>
              </a:spcBef>
              <a:spcAft>
                <a:spcPct val="0"/>
              </a:spcAft>
            </a:pPr>
            <a:r>
              <a:rPr lang="en-US" altLang="en-US" b="1" u="sng" dirty="0">
                <a:solidFill>
                  <a:srgbClr val="000000"/>
                </a:solidFill>
                <a:latin typeface="Calibri"/>
                <a:cs typeface="Calibri"/>
              </a:rPr>
              <a:t>Key drivers</a:t>
            </a:r>
            <a:endParaRPr lang="en-US" altLang="en-US" b="1" u="sng"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4442399"/>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b1c8bf8-3fa3-4108-9a6e-d253fed4365f">
      <UserInfo>
        <DisplayName>Johnston, Rhonda</DisplayName>
        <AccountId>16</AccountId>
        <AccountType/>
      </UserInfo>
      <UserInfo>
        <DisplayName>Haddon, Sara</DisplayName>
        <AccountId>22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87D233F427A443A687988D267603A1" ma:contentTypeVersion="11" ma:contentTypeDescription="Create a new document." ma:contentTypeScope="" ma:versionID="7664eb0f55d55d7fa487cf5cdf5d4596">
  <xsd:schema xmlns:xsd="http://www.w3.org/2001/XMLSchema" xmlns:xs="http://www.w3.org/2001/XMLSchema" xmlns:p="http://schemas.microsoft.com/office/2006/metadata/properties" xmlns:ns2="30ad1e02-1bed-4aaf-bd6a-c1d0ede86f5e" xmlns:ns3="eb1c8bf8-3fa3-4108-9a6e-d253fed4365f" targetNamespace="http://schemas.microsoft.com/office/2006/metadata/properties" ma:root="true" ma:fieldsID="e40288f63467e9bddde6d6f70cb152db" ns2:_="" ns3:_="">
    <xsd:import namespace="30ad1e02-1bed-4aaf-bd6a-c1d0ede86f5e"/>
    <xsd:import namespace="eb1c8bf8-3fa3-4108-9a6e-d253fed436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ad1e02-1bed-4aaf-bd6a-c1d0ede86f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1c8bf8-3fa3-4108-9a6e-d253fed4365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FCE362-F2F7-43FD-81FF-210DF2FC3ACE}">
  <ds:schemaRefs>
    <ds:schemaRef ds:uri="http://purl.org/dc/elements/1.1/"/>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purl.org/dc/terms/"/>
    <ds:schemaRef ds:uri="http://schemas.openxmlformats.org/package/2006/metadata/core-properties"/>
    <ds:schemaRef ds:uri="eb1c8bf8-3fa3-4108-9a6e-d253fed4365f"/>
    <ds:schemaRef ds:uri="30ad1e02-1bed-4aaf-bd6a-c1d0ede86f5e"/>
    <ds:schemaRef ds:uri="http://purl.org/dc/dcmitype/"/>
  </ds:schemaRefs>
</ds:datastoreItem>
</file>

<file path=customXml/itemProps2.xml><?xml version="1.0" encoding="utf-8"?>
<ds:datastoreItem xmlns:ds="http://schemas.openxmlformats.org/officeDocument/2006/customXml" ds:itemID="{12ABFEBD-D873-4873-B4D1-407ECCDF1837}">
  <ds:schemaRefs>
    <ds:schemaRef ds:uri="http://schemas.microsoft.com/sharepoint/v3/contenttype/forms"/>
  </ds:schemaRefs>
</ds:datastoreItem>
</file>

<file path=customXml/itemProps3.xml><?xml version="1.0" encoding="utf-8"?>
<ds:datastoreItem xmlns:ds="http://schemas.openxmlformats.org/officeDocument/2006/customXml" ds:itemID="{A57E36CB-77F8-408C-83BF-E3F6E6D7FE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ad1e02-1bed-4aaf-bd6a-c1d0ede86f5e"/>
    <ds:schemaRef ds:uri="eb1c8bf8-3fa3-4108-9a6e-d253fed436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210</TotalTime>
  <Words>528</Words>
  <Application>Microsoft Office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Corbel</vt:lpstr>
      <vt:lpstr>Basis</vt:lpstr>
      <vt:lpstr>LEADING OUR FUTURE CQC Leadership strategy</vt:lpstr>
      <vt:lpstr>Who is a Leader in CQC?</vt:lpstr>
      <vt:lpstr>Key drivers for our Leadership strategy: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OUR FUTURE CQC Leadership strategy</dc:title>
  <dc:creator>McNamara, Helen</dc:creator>
  <cp:lastModifiedBy>Waddle, Vicky</cp:lastModifiedBy>
  <cp:revision>17</cp:revision>
  <dcterms:created xsi:type="dcterms:W3CDTF">2021-09-26T21:18:56Z</dcterms:created>
  <dcterms:modified xsi:type="dcterms:W3CDTF">2021-11-25T15:59:26Z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0x0101006087D233F427A443A687988D267603A1</vt:lpwstr>
  </property>
</Properties>
</file>