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5"/>
  </p:sldMasterIdLst>
  <p:notesMasterIdLst>
    <p:notesMasterId r:id="rId9"/>
  </p:notesMasterIdLst>
  <p:sldIdLst>
    <p:sldId id="261" r:id="rId6"/>
    <p:sldId id="264" r:id="rId7"/>
    <p:sldId id="263" r:id="rId8"/>
  </p:sldIdLst>
  <p:sldSz cx="18288000" cy="10287000"/>
  <p:notesSz cx="6858000" cy="9144000"/>
  <p:defaultTextStyle>
    <a:defPPr>
      <a:defRPr lang="en-US"/>
    </a:defPPr>
    <a:lvl1pPr marL="0" algn="l" defTabSz="1371464" rtl="0" eaLnBrk="1" latinLnBrk="0" hangingPunct="1">
      <a:defRPr sz="2700" kern="1200">
        <a:solidFill>
          <a:schemeClr val="tx1"/>
        </a:solidFill>
        <a:latin typeface="+mn-lt"/>
        <a:ea typeface="+mn-ea"/>
        <a:cs typeface="+mn-cs"/>
      </a:defRPr>
    </a:lvl1pPr>
    <a:lvl2pPr marL="685731" algn="l" defTabSz="1371464" rtl="0" eaLnBrk="1" latinLnBrk="0" hangingPunct="1">
      <a:defRPr sz="2700" kern="1200">
        <a:solidFill>
          <a:schemeClr val="tx1"/>
        </a:solidFill>
        <a:latin typeface="+mn-lt"/>
        <a:ea typeface="+mn-ea"/>
        <a:cs typeface="+mn-cs"/>
      </a:defRPr>
    </a:lvl2pPr>
    <a:lvl3pPr marL="1371464" algn="l" defTabSz="1371464" rtl="0" eaLnBrk="1" latinLnBrk="0" hangingPunct="1">
      <a:defRPr sz="2700" kern="1200">
        <a:solidFill>
          <a:schemeClr val="tx1"/>
        </a:solidFill>
        <a:latin typeface="+mn-lt"/>
        <a:ea typeface="+mn-ea"/>
        <a:cs typeface="+mn-cs"/>
      </a:defRPr>
    </a:lvl3pPr>
    <a:lvl4pPr marL="2057195" algn="l" defTabSz="1371464" rtl="0" eaLnBrk="1" latinLnBrk="0" hangingPunct="1">
      <a:defRPr sz="2700" kern="1200">
        <a:solidFill>
          <a:schemeClr val="tx1"/>
        </a:solidFill>
        <a:latin typeface="+mn-lt"/>
        <a:ea typeface="+mn-ea"/>
        <a:cs typeface="+mn-cs"/>
      </a:defRPr>
    </a:lvl4pPr>
    <a:lvl5pPr marL="2742926" algn="l" defTabSz="1371464" rtl="0" eaLnBrk="1" latinLnBrk="0" hangingPunct="1">
      <a:defRPr sz="2700" kern="1200">
        <a:solidFill>
          <a:schemeClr val="tx1"/>
        </a:solidFill>
        <a:latin typeface="+mn-lt"/>
        <a:ea typeface="+mn-ea"/>
        <a:cs typeface="+mn-cs"/>
      </a:defRPr>
    </a:lvl5pPr>
    <a:lvl6pPr marL="3428657" algn="l" defTabSz="1371464" rtl="0" eaLnBrk="1" latinLnBrk="0" hangingPunct="1">
      <a:defRPr sz="2700" kern="1200">
        <a:solidFill>
          <a:schemeClr val="tx1"/>
        </a:solidFill>
        <a:latin typeface="+mn-lt"/>
        <a:ea typeface="+mn-ea"/>
        <a:cs typeface="+mn-cs"/>
      </a:defRPr>
    </a:lvl6pPr>
    <a:lvl7pPr marL="4114389" algn="l" defTabSz="1371464" rtl="0" eaLnBrk="1" latinLnBrk="0" hangingPunct="1">
      <a:defRPr sz="2700" kern="1200">
        <a:solidFill>
          <a:schemeClr val="tx1"/>
        </a:solidFill>
        <a:latin typeface="+mn-lt"/>
        <a:ea typeface="+mn-ea"/>
        <a:cs typeface="+mn-cs"/>
      </a:defRPr>
    </a:lvl7pPr>
    <a:lvl8pPr marL="4800120" algn="l" defTabSz="1371464" rtl="0" eaLnBrk="1" latinLnBrk="0" hangingPunct="1">
      <a:defRPr sz="2700" kern="1200">
        <a:solidFill>
          <a:schemeClr val="tx1"/>
        </a:solidFill>
        <a:latin typeface="+mn-lt"/>
        <a:ea typeface="+mn-ea"/>
        <a:cs typeface="+mn-cs"/>
      </a:defRPr>
    </a:lvl8pPr>
    <a:lvl9pPr marL="5485851" algn="l" defTabSz="1371464"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W3: Strategic Partnerships &amp; Challenge Fund" id="{7F39B559-B144-40D7-9CA9-5C3E3DD66A4B}">
          <p14:sldIdLst>
            <p14:sldId id="261"/>
          </p14:sldIdLst>
        </p14:section>
        <p14:section name="Strategic Partnerships only" id="{8D740350-F0DA-4D98-BFA0-403A86C1ADBD}">
          <p14:sldIdLst>
            <p14:sldId id="264"/>
          </p14:sldIdLst>
        </p14:section>
        <p14:section name="Challenge Fund only" id="{DC356A31-7650-4C07-8253-1448A8ABAB98}">
          <p14:sldIdLst>
            <p14:sldId id="26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2100809-3B37-8236-ED95-721F151260DF}" name="Gleeson, Claudia (Energy Security)" initials="GC(S" userId="S::Claudia.Gleeson@energysecurity.gov.uk::02a82945-16f2-48e3-8444-4c26ace6e0d7" providerId="AD"/>
  <p188:author id="{77038326-876D-C3A7-27DF-B580659A4ED1}" name="Genevieve Bassett" initials="GB" userId="S::Genevieve.Bassett@energysecurity.gov.uk::ebac955c-9b94-4aae-8a6b-5a3223d528ec" providerId="AD"/>
  <p188:author id="{26589B39-24E0-518A-45BF-11C309A56BB2}" name="Green, Beth (BEIS)" initials="GB(" userId="S::Beth.Green@beis.gov.uk::47903ae5-55f7-4ef9-b2f7-5e5f297ebcfc" providerId="AD"/>
  <p188:author id="{972B9C48-D93F-76B0-A1A2-6F2ADFDC1121}" name="Lawrence, Andrew (Energy Security)" initials="AL" userId="S::Andrew.Lawrence@energysecurity.gov.uk::6567acf9-5160-4713-afb8-cad69c5489c8" providerId="AD"/>
  <p188:author id="{2B0A1477-4404-7853-D725-597725764990}" name="Lazarus, Gail (Energy Security)" initials="LS" userId="S::gail.lazarus@energysecurity.gov.uk::8c386062-a500-45f1-87ef-362029f0cb92" providerId="AD"/>
  <p188:author id="{7DCA5987-E93D-1CAA-6262-C84AB63BEDD4}" name="Hamlyn, Laura (Energy Security)" initials="HL(S" userId="S::laura.hamlyn@energysecurity.gov.uk::25609298-a9d5-4964-9a32-2d3267dded36" providerId="AD"/>
  <p188:author id="{11F0E09C-94C4-A820-D48D-261206DE2172}" name="White, Max (Energy Security)" initials="MW" userId="S::Max.White@energysecurity.gov.uk::a4c81548-dfc5-4d2b-844b-b536aa56ccfe" providerId="AD"/>
  <p188:author id="{660472D7-8E8E-CF11-9399-DBEC82EC6457}" name="Lawrence, Andrew (Energy Security)" initials="LA(S" userId="S::Andrew.Lawrence@beis.gov.uk::6567acf9-5160-4713-afb8-cad69c5489c8" providerId="AD"/>
  <p188:author id="{72F157EA-F7D2-8E8E-5489-DDDB50155C91}" name="Lazarus, Gail (Energy Security)" initials="GL" userId="S::Gail.Lazarus@energysecurity.gov.uk::8c386062-a500-45f1-87ef-362029f0cb92" providerId="AD"/>
  <p188:author id="{132B6DEA-832B-96C6-2200-559054372618}" name="De Oliveira, Rodrigo (Energy Security)" initials="RD" userId="S::Rodrigo.DeOliveira@energysecurity.gov.uk::f1c75921-67a1-465d-a251-3b97e62f7bd6" providerId="AD"/>
  <p188:author id="{D80B6DF9-B993-9ACD-7C45-CD0B5D050382}" name="Alice Kaiser" initials="AK" userId="S::Alice.Kaiser@energysecurity.gov.uk::0bf62b0f-1f5f-4621-8779-062935ea358f" providerId="AD"/>
  <p188:author id="{3DCC03FE-34DB-948A-B218-81BF1E2C36DA}" name="Campbell, Charlotte (Energy Security)" initials="CC" userId="S::Charlotte.Campbell@energysecurity.gov.uk::ab9d244e-df0f-4f63-bbdd-084cfedc6e2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FBD83"/>
    <a:srgbClr val="EA99C7"/>
    <a:srgbClr val="548235"/>
    <a:srgbClr val="DAC3E7"/>
    <a:srgbClr val="C7A3DA"/>
    <a:srgbClr val="CC9B00"/>
    <a:srgbClr val="FFE257"/>
    <a:srgbClr val="FF15B1"/>
    <a:srgbClr val="A50021"/>
    <a:srgbClr val="FFA7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AF397B-F052-48CC-869A-A6DEDF4DA10C}" v="4" dt="2024-10-17T14:36:49.0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5324" autoAdjust="0"/>
  </p:normalViewPr>
  <p:slideViewPr>
    <p:cSldViewPr snapToGrid="0">
      <p:cViewPr>
        <p:scale>
          <a:sx n="59" d="100"/>
          <a:sy n="59" d="100"/>
        </p:scale>
        <p:origin x="143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6278E0-FE0A-4CD1-95AE-53D9F4060B04}" type="datetimeFigureOut">
              <a:rPr lang="en-GB" smtClean="0"/>
              <a:t>17/10/2024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1ABE0F-E18F-40D9-BEBF-3D3D9D685BBE}" type="slidenum">
              <a:rPr lang="en-GB" smtClean="0"/>
              <a:t>‹#›</a:t>
            </a:fld>
            <a:endParaRPr lang="en-GB"/>
          </a:p>
        </p:txBody>
      </p:sp>
    </p:spTree>
    <p:extLst>
      <p:ext uri="{BB962C8B-B14F-4D97-AF65-F5344CB8AC3E}">
        <p14:creationId xmlns:p14="http://schemas.microsoft.com/office/powerpoint/2010/main" val="590796198"/>
      </p:ext>
    </p:extLst>
  </p:cSld>
  <p:clrMap bg1="lt1" tx1="dk1" bg2="lt2" tx2="dk2" accent1="accent1" accent2="accent2" accent3="accent3" accent4="accent4" accent5="accent5" accent6="accent6" hlink="hlink" folHlink="folHlink"/>
  <p:notesStyle>
    <a:lvl1pPr marL="0" algn="l" defTabSz="1371464" rtl="0" eaLnBrk="1" latinLnBrk="0" hangingPunct="1">
      <a:defRPr sz="1800" kern="1200">
        <a:solidFill>
          <a:schemeClr val="tx1"/>
        </a:solidFill>
        <a:latin typeface="+mn-lt"/>
        <a:ea typeface="+mn-ea"/>
        <a:cs typeface="+mn-cs"/>
      </a:defRPr>
    </a:lvl1pPr>
    <a:lvl2pPr marL="685731" algn="l" defTabSz="1371464" rtl="0" eaLnBrk="1" latinLnBrk="0" hangingPunct="1">
      <a:defRPr sz="1800" kern="1200">
        <a:solidFill>
          <a:schemeClr val="tx1"/>
        </a:solidFill>
        <a:latin typeface="+mn-lt"/>
        <a:ea typeface="+mn-ea"/>
        <a:cs typeface="+mn-cs"/>
      </a:defRPr>
    </a:lvl2pPr>
    <a:lvl3pPr marL="1371464" algn="l" defTabSz="1371464" rtl="0" eaLnBrk="1" latinLnBrk="0" hangingPunct="1">
      <a:defRPr sz="1800" kern="1200">
        <a:solidFill>
          <a:schemeClr val="tx1"/>
        </a:solidFill>
        <a:latin typeface="+mn-lt"/>
        <a:ea typeface="+mn-ea"/>
        <a:cs typeface="+mn-cs"/>
      </a:defRPr>
    </a:lvl3pPr>
    <a:lvl4pPr marL="2057195" algn="l" defTabSz="1371464" rtl="0" eaLnBrk="1" latinLnBrk="0" hangingPunct="1">
      <a:defRPr sz="1800" kern="1200">
        <a:solidFill>
          <a:schemeClr val="tx1"/>
        </a:solidFill>
        <a:latin typeface="+mn-lt"/>
        <a:ea typeface="+mn-ea"/>
        <a:cs typeface="+mn-cs"/>
      </a:defRPr>
    </a:lvl4pPr>
    <a:lvl5pPr marL="2742926" algn="l" defTabSz="1371464" rtl="0" eaLnBrk="1" latinLnBrk="0" hangingPunct="1">
      <a:defRPr sz="1800" kern="1200">
        <a:solidFill>
          <a:schemeClr val="tx1"/>
        </a:solidFill>
        <a:latin typeface="+mn-lt"/>
        <a:ea typeface="+mn-ea"/>
        <a:cs typeface="+mn-cs"/>
      </a:defRPr>
    </a:lvl5pPr>
    <a:lvl6pPr marL="3428657" algn="l" defTabSz="1371464" rtl="0" eaLnBrk="1" latinLnBrk="0" hangingPunct="1">
      <a:defRPr sz="1800" kern="1200">
        <a:solidFill>
          <a:schemeClr val="tx1"/>
        </a:solidFill>
        <a:latin typeface="+mn-lt"/>
        <a:ea typeface="+mn-ea"/>
        <a:cs typeface="+mn-cs"/>
      </a:defRPr>
    </a:lvl6pPr>
    <a:lvl7pPr marL="4114389" algn="l" defTabSz="1371464" rtl="0" eaLnBrk="1" latinLnBrk="0" hangingPunct="1">
      <a:defRPr sz="1800" kern="1200">
        <a:solidFill>
          <a:schemeClr val="tx1"/>
        </a:solidFill>
        <a:latin typeface="+mn-lt"/>
        <a:ea typeface="+mn-ea"/>
        <a:cs typeface="+mn-cs"/>
      </a:defRPr>
    </a:lvl7pPr>
    <a:lvl8pPr marL="4800120" algn="l" defTabSz="1371464" rtl="0" eaLnBrk="1" latinLnBrk="0" hangingPunct="1">
      <a:defRPr sz="1800" kern="1200">
        <a:solidFill>
          <a:schemeClr val="tx1"/>
        </a:solidFill>
        <a:latin typeface="+mn-lt"/>
        <a:ea typeface="+mn-ea"/>
        <a:cs typeface="+mn-cs"/>
      </a:defRPr>
    </a:lvl8pPr>
    <a:lvl9pPr marL="5485851" algn="l" defTabSz="1371464"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D71ABE0F-E18F-40D9-BEBF-3D3D9D685BBE}" type="slidenum">
              <a:rPr lang="en-GB" smtClean="0"/>
              <a:t>1</a:t>
            </a:fld>
            <a:endParaRPr lang="en-GB"/>
          </a:p>
        </p:txBody>
      </p:sp>
    </p:spTree>
    <p:extLst>
      <p:ext uri="{BB962C8B-B14F-4D97-AF65-F5344CB8AC3E}">
        <p14:creationId xmlns:p14="http://schemas.microsoft.com/office/powerpoint/2010/main" val="3722093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D71ABE0F-E18F-40D9-BEBF-3D3D9D685BBE}" type="slidenum">
              <a:rPr lang="en-GB" smtClean="0"/>
              <a:t>2</a:t>
            </a:fld>
            <a:endParaRPr lang="en-GB"/>
          </a:p>
        </p:txBody>
      </p:sp>
    </p:spTree>
    <p:extLst>
      <p:ext uri="{BB962C8B-B14F-4D97-AF65-F5344CB8AC3E}">
        <p14:creationId xmlns:p14="http://schemas.microsoft.com/office/powerpoint/2010/main" val="1852477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71ABE0F-E18F-40D9-BEBF-3D3D9D685BBE}" type="slidenum">
              <a:rPr lang="en-GB" smtClean="0"/>
              <a:t>3</a:t>
            </a:fld>
            <a:endParaRPr lang="en-GB"/>
          </a:p>
        </p:txBody>
      </p:sp>
    </p:spTree>
    <p:extLst>
      <p:ext uri="{BB962C8B-B14F-4D97-AF65-F5344CB8AC3E}">
        <p14:creationId xmlns:p14="http://schemas.microsoft.com/office/powerpoint/2010/main" val="706402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en-GB"/>
              <a:t>Click to edit Master title style</a:t>
            </a:r>
            <a:endParaRPr lang="en-US"/>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13C4268-6C7E-4930-8F46-4D45B2033884}" type="datetimeFigureOut">
              <a:rPr lang="en-GB" smtClean="0"/>
              <a:t>17/10/2024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367884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13C4268-6C7E-4930-8F46-4D45B2033884}" type="datetimeFigureOut">
              <a:rPr lang="en-GB" smtClean="0"/>
              <a:t>17/10/2024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325134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13C4268-6C7E-4930-8F46-4D45B2033884}" type="datetimeFigureOut">
              <a:rPr lang="en-GB" smtClean="0"/>
              <a:t>17/10/2024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218601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13C4268-6C7E-4930-8F46-4D45B2033884}" type="datetimeFigureOut">
              <a:rPr lang="en-GB" smtClean="0"/>
              <a:t>17/10/2024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1133307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en-GB"/>
              <a:t>Click to edit Master title style</a:t>
            </a:r>
            <a:endParaRPr lang="en-US"/>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13C4268-6C7E-4930-8F46-4D45B2033884}" type="datetimeFigureOut">
              <a:rPr lang="en-GB" smtClean="0"/>
              <a:t>17/10/2024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350893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257300" y="2738438"/>
            <a:ext cx="7772400" cy="65270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9258300" y="2738438"/>
            <a:ext cx="7772400" cy="65270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113C4268-6C7E-4930-8F46-4D45B2033884}" type="datetimeFigureOut">
              <a:rPr lang="en-GB" smtClean="0"/>
              <a:t>17/10/2024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999668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en-GB"/>
              <a:t>Click to edit Master title style</a:t>
            </a:r>
            <a:endParaRPr lang="en-US"/>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GB"/>
              <a:t>Click to edit Master text styles</a:t>
            </a:r>
          </a:p>
        </p:txBody>
      </p:sp>
      <p:sp>
        <p:nvSpPr>
          <p:cNvPr id="4" name="Content Placeholder 3"/>
          <p:cNvSpPr>
            <a:spLocks noGrp="1"/>
          </p:cNvSpPr>
          <p:nvPr>
            <p:ph sz="half" idx="2"/>
          </p:nvPr>
        </p:nvSpPr>
        <p:spPr>
          <a:xfrm>
            <a:off x="1259683" y="3757613"/>
            <a:ext cx="7736681" cy="55268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GB"/>
              <a:t>Click to edit Master text styles</a:t>
            </a:r>
          </a:p>
        </p:txBody>
      </p:sp>
      <p:sp>
        <p:nvSpPr>
          <p:cNvPr id="6" name="Content Placeholder 5"/>
          <p:cNvSpPr>
            <a:spLocks noGrp="1"/>
          </p:cNvSpPr>
          <p:nvPr>
            <p:ph sz="quarter" idx="4"/>
          </p:nvPr>
        </p:nvSpPr>
        <p:spPr>
          <a:xfrm>
            <a:off x="9258300" y="3757613"/>
            <a:ext cx="7774782" cy="55268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113C4268-6C7E-4930-8F46-4D45B2033884}" type="datetimeFigureOut">
              <a:rPr lang="en-GB" smtClean="0"/>
              <a:t>17/10/2024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4217950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13C4268-6C7E-4930-8F46-4D45B2033884}" type="datetimeFigureOut">
              <a:rPr lang="en-GB" smtClean="0"/>
              <a:t>17/10/2024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3105117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3C4268-6C7E-4930-8F46-4D45B2033884}" type="datetimeFigureOut">
              <a:rPr lang="en-GB" smtClean="0"/>
              <a:t>17/10/2024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588101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en-GB"/>
              <a:t>Click to edit Master title style</a:t>
            </a:r>
            <a:endParaRPr lang="en-US"/>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GB"/>
              <a:t>Click to edit Master text styles</a:t>
            </a:r>
          </a:p>
        </p:txBody>
      </p:sp>
      <p:sp>
        <p:nvSpPr>
          <p:cNvPr id="5" name="Date Placeholder 4"/>
          <p:cNvSpPr>
            <a:spLocks noGrp="1"/>
          </p:cNvSpPr>
          <p:nvPr>
            <p:ph type="dt" sz="half" idx="10"/>
          </p:nvPr>
        </p:nvSpPr>
        <p:spPr/>
        <p:txBody>
          <a:bodyPr/>
          <a:lstStyle/>
          <a:p>
            <a:fld id="{113C4268-6C7E-4930-8F46-4D45B2033884}" type="datetimeFigureOut">
              <a:rPr lang="en-GB" smtClean="0"/>
              <a:t>17/10/2024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3652970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en-GB"/>
              <a:t>Click to edit Master title style</a:t>
            </a:r>
            <a:endParaRPr lang="en-US"/>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GB"/>
              <a:t>Click icon to add picture</a:t>
            </a:r>
            <a:endParaRPr lang="en-US"/>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GB"/>
              <a:t>Click to edit Master text styles</a:t>
            </a:r>
          </a:p>
        </p:txBody>
      </p:sp>
      <p:sp>
        <p:nvSpPr>
          <p:cNvPr id="5" name="Date Placeholder 4"/>
          <p:cNvSpPr>
            <a:spLocks noGrp="1"/>
          </p:cNvSpPr>
          <p:nvPr>
            <p:ph type="dt" sz="half" idx="10"/>
          </p:nvPr>
        </p:nvSpPr>
        <p:spPr/>
        <p:txBody>
          <a:bodyPr/>
          <a:lstStyle/>
          <a:p>
            <a:fld id="{113C4268-6C7E-4930-8F46-4D45B2033884}" type="datetimeFigureOut">
              <a:rPr lang="en-GB" smtClean="0"/>
              <a:t>17/10/2024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A5878A-9A7D-44A4-AFBA-F4FB6B6DDACB}" type="slidenum">
              <a:rPr lang="en-GB" smtClean="0"/>
              <a:t>‹#›</a:t>
            </a:fld>
            <a:endParaRPr lang="en-GB"/>
          </a:p>
        </p:txBody>
      </p:sp>
    </p:spTree>
    <p:extLst>
      <p:ext uri="{BB962C8B-B14F-4D97-AF65-F5344CB8AC3E}">
        <p14:creationId xmlns:p14="http://schemas.microsoft.com/office/powerpoint/2010/main" val="2951342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113C4268-6C7E-4930-8F46-4D45B2033884}" type="datetimeFigureOut">
              <a:rPr lang="en-GB" smtClean="0"/>
              <a:t>17/10/2024</a:t>
            </a:fld>
            <a:endParaRPr lang="en-GB"/>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F7A5878A-9A7D-44A4-AFBA-F4FB6B6DDACB}" type="slidenum">
              <a:rPr lang="en-GB" smtClean="0"/>
              <a:t>‹#›</a:t>
            </a:fld>
            <a:endParaRPr lang="en-GB"/>
          </a:p>
        </p:txBody>
      </p:sp>
    </p:spTree>
    <p:extLst>
      <p:ext uri="{BB962C8B-B14F-4D97-AF65-F5344CB8AC3E}">
        <p14:creationId xmlns:p14="http://schemas.microsoft.com/office/powerpoint/2010/main" val="93732852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D3635C1-EF37-58BE-44C2-9C1DAD657EE8}"/>
              </a:ext>
            </a:extLst>
          </p:cNvPr>
          <p:cNvGrpSpPr/>
          <p:nvPr/>
        </p:nvGrpSpPr>
        <p:grpSpPr>
          <a:xfrm>
            <a:off x="-3164465" y="8287"/>
            <a:ext cx="23507777" cy="12404386"/>
            <a:chOff x="-3164465" y="8287"/>
            <a:chExt cx="23507777" cy="12404386"/>
          </a:xfrm>
        </p:grpSpPr>
        <p:grpSp>
          <p:nvGrpSpPr>
            <p:cNvPr id="15" name="Group 14">
              <a:extLst>
                <a:ext uri="{FF2B5EF4-FFF2-40B4-BE49-F238E27FC236}">
                  <a16:creationId xmlns:a16="http://schemas.microsoft.com/office/drawing/2014/main" id="{FFB6BB7C-47D9-BCC2-1BDC-1E18F957982E}"/>
                </a:ext>
              </a:extLst>
            </p:cNvPr>
            <p:cNvGrpSpPr/>
            <p:nvPr/>
          </p:nvGrpSpPr>
          <p:grpSpPr>
            <a:xfrm>
              <a:off x="-3164465" y="8287"/>
              <a:ext cx="23507777" cy="12404386"/>
              <a:chOff x="-1966990" y="-99713"/>
              <a:chExt cx="23507777" cy="12404386"/>
            </a:xfrm>
          </p:grpSpPr>
          <p:sp>
            <p:nvSpPr>
              <p:cNvPr id="254" name="Rectangle 253">
                <a:extLst>
                  <a:ext uri="{FF2B5EF4-FFF2-40B4-BE49-F238E27FC236}">
                    <a16:creationId xmlns:a16="http://schemas.microsoft.com/office/drawing/2014/main" id="{1ED48558-B4A3-BEBE-9A12-37E4AEDB8A54}"/>
                  </a:ext>
                </a:extLst>
              </p:cNvPr>
              <p:cNvSpPr/>
              <p:nvPr/>
            </p:nvSpPr>
            <p:spPr>
              <a:xfrm>
                <a:off x="-1966990" y="-99713"/>
                <a:ext cx="23369356" cy="124043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Rounded Corners 4">
                <a:extLst>
                  <a:ext uri="{FF2B5EF4-FFF2-40B4-BE49-F238E27FC236}">
                    <a16:creationId xmlns:a16="http://schemas.microsoft.com/office/drawing/2014/main" id="{9B4D50D5-9EE4-9FCB-3ECC-EDEB026F7052}"/>
                  </a:ext>
                </a:extLst>
              </p:cNvPr>
              <p:cNvSpPr/>
              <p:nvPr/>
            </p:nvSpPr>
            <p:spPr>
              <a:xfrm>
                <a:off x="-1656623" y="87874"/>
                <a:ext cx="2704062" cy="40681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400" b="1">
                    <a:solidFill>
                      <a:schemeClr val="tx1"/>
                    </a:solidFill>
                  </a:rPr>
                  <a:t>Inputs</a:t>
                </a:r>
              </a:p>
            </p:txBody>
          </p:sp>
          <p:sp>
            <p:nvSpPr>
              <p:cNvPr id="6" name="Rectangle: Rounded Corners 5">
                <a:extLst>
                  <a:ext uri="{FF2B5EF4-FFF2-40B4-BE49-F238E27FC236}">
                    <a16:creationId xmlns:a16="http://schemas.microsoft.com/office/drawing/2014/main" id="{F1B68BA8-924B-641C-AA60-ECA66A20769E}"/>
                  </a:ext>
                </a:extLst>
              </p:cNvPr>
              <p:cNvSpPr/>
              <p:nvPr/>
            </p:nvSpPr>
            <p:spPr>
              <a:xfrm>
                <a:off x="1224890" y="87874"/>
                <a:ext cx="6598228" cy="406815"/>
              </a:xfrm>
              <a:prstGeom prst="roundRect">
                <a:avLst/>
              </a:prstGeom>
              <a:solidFill>
                <a:schemeClr val="accent6">
                  <a:lumMod val="20000"/>
                  <a:lumOff val="8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Activities</a:t>
                </a:r>
              </a:p>
            </p:txBody>
          </p:sp>
          <p:sp>
            <p:nvSpPr>
              <p:cNvPr id="8" name="Rectangle: Rounded Corners 7">
                <a:extLst>
                  <a:ext uri="{FF2B5EF4-FFF2-40B4-BE49-F238E27FC236}">
                    <a16:creationId xmlns:a16="http://schemas.microsoft.com/office/drawing/2014/main" id="{A0F550CF-90E4-BA55-43DA-8C0A2E52D694}"/>
                  </a:ext>
                </a:extLst>
              </p:cNvPr>
              <p:cNvSpPr/>
              <p:nvPr/>
            </p:nvSpPr>
            <p:spPr>
              <a:xfrm>
                <a:off x="11489748" y="61540"/>
                <a:ext cx="2546930" cy="40681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Outcomes</a:t>
                </a:r>
              </a:p>
            </p:txBody>
          </p:sp>
          <p:sp>
            <p:nvSpPr>
              <p:cNvPr id="9" name="Rectangle: Rounded Corners 8">
                <a:extLst>
                  <a:ext uri="{FF2B5EF4-FFF2-40B4-BE49-F238E27FC236}">
                    <a16:creationId xmlns:a16="http://schemas.microsoft.com/office/drawing/2014/main" id="{0B108287-E839-9A45-993B-F8F3104762B8}"/>
                  </a:ext>
                </a:extLst>
              </p:cNvPr>
              <p:cNvSpPr/>
              <p:nvPr/>
            </p:nvSpPr>
            <p:spPr>
              <a:xfrm>
                <a:off x="15325068" y="58149"/>
                <a:ext cx="2189780" cy="406815"/>
              </a:xfrm>
              <a:prstGeom prst="roundRect">
                <a:avLst/>
              </a:prstGeom>
            </p:spPr>
            <p:style>
              <a:lnRef idx="1">
                <a:schemeClr val="accent5"/>
              </a:lnRef>
              <a:fillRef idx="2">
                <a:schemeClr val="accent5"/>
              </a:fillRef>
              <a:effectRef idx="1">
                <a:schemeClr val="accent5"/>
              </a:effectRef>
              <a:fontRef idx="minor">
                <a:schemeClr val="dk1"/>
              </a:fontRef>
            </p:style>
            <p:txBody>
              <a:bodyPr lIns="85727" tIns="42863" rIns="85727" bIns="42863" rtlCol="0" anchor="ctr"/>
              <a:lstStyle/>
              <a:p>
                <a:pPr algn="ctr"/>
                <a:r>
                  <a:rPr lang="en-GB" sz="1400" b="1" dirty="0"/>
                  <a:t>Impacts</a:t>
                </a:r>
              </a:p>
            </p:txBody>
          </p:sp>
          <p:sp>
            <p:nvSpPr>
              <p:cNvPr id="11" name="Rectangle: Rounded Corners 3">
                <a:extLst>
                  <a:ext uri="{FF2B5EF4-FFF2-40B4-BE49-F238E27FC236}">
                    <a16:creationId xmlns:a16="http://schemas.microsoft.com/office/drawing/2014/main" id="{626F9CB3-6BD9-F3BC-7D18-A80542239E18}"/>
                  </a:ext>
                </a:extLst>
              </p:cNvPr>
              <p:cNvSpPr/>
              <p:nvPr/>
            </p:nvSpPr>
            <p:spPr>
              <a:xfrm>
                <a:off x="8256624" y="84819"/>
                <a:ext cx="1486302" cy="406815"/>
              </a:xfrm>
              <a:prstGeom prst="roundRect">
                <a:avLst/>
              </a:prstGeom>
              <a:solidFill>
                <a:srgbClr val="EB9AC8"/>
              </a:solidFill>
              <a:ln>
                <a:solidFill>
                  <a:srgbClr val="FF15B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Outputs</a:t>
                </a:r>
              </a:p>
            </p:txBody>
          </p:sp>
          <p:sp>
            <p:nvSpPr>
              <p:cNvPr id="41" name="Rectangle: Rounded Corners 40">
                <a:extLst>
                  <a:ext uri="{FF2B5EF4-FFF2-40B4-BE49-F238E27FC236}">
                    <a16:creationId xmlns:a16="http://schemas.microsoft.com/office/drawing/2014/main" id="{890D90DB-D62C-C448-F5AD-2B2255C1EC99}"/>
                  </a:ext>
                </a:extLst>
              </p:cNvPr>
              <p:cNvSpPr/>
              <p:nvPr/>
            </p:nvSpPr>
            <p:spPr>
              <a:xfrm>
                <a:off x="8349329" y="8683931"/>
                <a:ext cx="1273733" cy="716890"/>
              </a:xfrm>
              <a:prstGeom prst="roundRect">
                <a:avLst/>
              </a:prstGeom>
              <a:solidFill>
                <a:srgbClr val="EA99C7"/>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More immature SHLs are supported to deliver retrofit</a:t>
                </a:r>
              </a:p>
            </p:txBody>
          </p:sp>
          <p:sp>
            <p:nvSpPr>
              <p:cNvPr id="42" name="Rectangle: Rounded Corners 489">
                <a:extLst>
                  <a:ext uri="{FF2B5EF4-FFF2-40B4-BE49-F238E27FC236}">
                    <a16:creationId xmlns:a16="http://schemas.microsoft.com/office/drawing/2014/main" id="{5CFC106B-3301-B2E7-217E-595512F643C3}"/>
                  </a:ext>
                </a:extLst>
              </p:cNvPr>
              <p:cNvSpPr/>
              <p:nvPr/>
            </p:nvSpPr>
            <p:spPr>
              <a:xfrm>
                <a:off x="-1809216" y="5230991"/>
                <a:ext cx="1315072"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Increased DESNZ funding over 3-year delivery window</a:t>
                </a:r>
                <a:r>
                  <a:rPr lang="en-GB" sz="900" kern="100" baseline="300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900" dirty="0">
                  <a:solidFill>
                    <a:sysClr val="windowText" lastClr="000000"/>
                  </a:solidFill>
                </a:endParaRPr>
              </a:p>
            </p:txBody>
          </p:sp>
          <p:sp>
            <p:nvSpPr>
              <p:cNvPr id="43" name="Rectangle: Rounded Corners 42">
                <a:extLst>
                  <a:ext uri="{FF2B5EF4-FFF2-40B4-BE49-F238E27FC236}">
                    <a16:creationId xmlns:a16="http://schemas.microsoft.com/office/drawing/2014/main" id="{9AC92164-A602-D90A-974F-27D8C9A30399}"/>
                  </a:ext>
                </a:extLst>
              </p:cNvPr>
              <p:cNvSpPr/>
              <p:nvPr/>
            </p:nvSpPr>
            <p:spPr>
              <a:xfrm>
                <a:off x="8321604" y="5779855"/>
                <a:ext cx="1363736" cy="817278"/>
              </a:xfrm>
              <a:prstGeom prst="roundRect">
                <a:avLst/>
              </a:prstGeom>
              <a:solidFill>
                <a:srgbClr val="EA99C7"/>
              </a:solidFill>
              <a:ln w="19050">
                <a:no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a:r>
                  <a:rPr lang="en-GB" sz="900" dirty="0"/>
                  <a:t>High quality energy performance measures installed in more social homes (than without WH:SHF)</a:t>
                </a:r>
              </a:p>
            </p:txBody>
          </p:sp>
          <p:sp>
            <p:nvSpPr>
              <p:cNvPr id="52" name="Rectangle: Rounded Corners 51">
                <a:extLst>
                  <a:ext uri="{FF2B5EF4-FFF2-40B4-BE49-F238E27FC236}">
                    <a16:creationId xmlns:a16="http://schemas.microsoft.com/office/drawing/2014/main" id="{CF089AA9-DE45-2095-CA37-6059C33A0E2B}"/>
                  </a:ext>
                </a:extLst>
              </p:cNvPr>
              <p:cNvSpPr/>
              <p:nvPr/>
            </p:nvSpPr>
            <p:spPr>
              <a:xfrm>
                <a:off x="8234605" y="2271715"/>
                <a:ext cx="1450740" cy="699396"/>
              </a:xfrm>
              <a:prstGeom prst="roundRect">
                <a:avLst/>
              </a:prstGeom>
              <a:solidFill>
                <a:srgbClr val="EA99C7"/>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 Mature SHLs deliver larger projects (more properties treated) and achieve retrofit at scale</a:t>
                </a:r>
              </a:p>
            </p:txBody>
          </p:sp>
          <p:sp>
            <p:nvSpPr>
              <p:cNvPr id="119" name="Rectangle: Rounded Corners 489">
                <a:extLst>
                  <a:ext uri="{FF2B5EF4-FFF2-40B4-BE49-F238E27FC236}">
                    <a16:creationId xmlns:a16="http://schemas.microsoft.com/office/drawing/2014/main" id="{0DF996E0-EED4-D8C6-325D-B02F5B9552BC}"/>
                  </a:ext>
                </a:extLst>
              </p:cNvPr>
              <p:cNvSpPr/>
              <p:nvPr/>
            </p:nvSpPr>
            <p:spPr>
              <a:xfrm>
                <a:off x="-256824" y="8657235"/>
                <a:ext cx="1188000"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Challenge Fund funding route</a:t>
                </a:r>
              </a:p>
            </p:txBody>
          </p:sp>
          <p:sp>
            <p:nvSpPr>
              <p:cNvPr id="120" name="Rectangle: Rounded Corners 489">
                <a:extLst>
                  <a:ext uri="{FF2B5EF4-FFF2-40B4-BE49-F238E27FC236}">
                    <a16:creationId xmlns:a16="http://schemas.microsoft.com/office/drawing/2014/main" id="{D2F384FC-7E5D-D630-3234-D427E771CF52}"/>
                  </a:ext>
                </a:extLst>
              </p:cNvPr>
              <p:cNvSpPr/>
              <p:nvPr/>
            </p:nvSpPr>
            <p:spPr>
              <a:xfrm>
                <a:off x="-226358" y="1831421"/>
                <a:ext cx="1188000"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Strategic Partnerships funding route</a:t>
                </a:r>
                <a:endParaRPr lang="en-GB" sz="900" dirty="0">
                  <a:solidFill>
                    <a:sysClr val="windowText" lastClr="000000"/>
                  </a:solidFill>
                  <a:highlight>
                    <a:srgbClr val="FFFF00"/>
                  </a:highlight>
                </a:endParaRPr>
              </a:p>
            </p:txBody>
          </p:sp>
          <p:sp>
            <p:nvSpPr>
              <p:cNvPr id="122" name="Rectangle: Rounded Corners 489">
                <a:extLst>
                  <a:ext uri="{FF2B5EF4-FFF2-40B4-BE49-F238E27FC236}">
                    <a16:creationId xmlns:a16="http://schemas.microsoft.com/office/drawing/2014/main" id="{3909CE17-E239-5470-8198-6E3424BB6DB6}"/>
                  </a:ext>
                </a:extLst>
              </p:cNvPr>
              <p:cNvSpPr/>
              <p:nvPr/>
            </p:nvSpPr>
            <p:spPr>
              <a:xfrm>
                <a:off x="2878476" y="8627753"/>
                <a:ext cx="1213909" cy="70696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In-principle funding awarded to all bids that meet minimum requirements *</a:t>
                </a:r>
              </a:p>
            </p:txBody>
          </p:sp>
          <p:sp>
            <p:nvSpPr>
              <p:cNvPr id="125" name="Rectangle: Rounded Corners 489">
                <a:extLst>
                  <a:ext uri="{FF2B5EF4-FFF2-40B4-BE49-F238E27FC236}">
                    <a16:creationId xmlns:a16="http://schemas.microsoft.com/office/drawing/2014/main" id="{EF070C06-D769-E60D-F165-388EA4255CFF}"/>
                  </a:ext>
                </a:extLst>
              </p:cNvPr>
              <p:cNvSpPr/>
              <p:nvPr/>
            </p:nvSpPr>
            <p:spPr>
              <a:xfrm>
                <a:off x="1321868" y="1780136"/>
                <a:ext cx="1612998" cy="751322"/>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proven track record of successful delivery at scale, and delivery of strategic priority(</a:t>
                </a:r>
                <a:r>
                  <a:rPr lang="en-GB" sz="900" dirty="0" err="1">
                    <a:solidFill>
                      <a:schemeClr val="tx1"/>
                    </a:solidFill>
                  </a:rPr>
                  <a:t>ies</a:t>
                </a:r>
                <a:r>
                  <a:rPr lang="en-GB" sz="900" dirty="0">
                    <a:solidFill>
                      <a:schemeClr val="tx1"/>
                    </a:solidFill>
                  </a:rPr>
                  <a:t>)</a:t>
                </a:r>
              </a:p>
            </p:txBody>
          </p:sp>
          <p:sp>
            <p:nvSpPr>
              <p:cNvPr id="126" name="Rectangle: Rounded Corners 489">
                <a:extLst>
                  <a:ext uri="{FF2B5EF4-FFF2-40B4-BE49-F238E27FC236}">
                    <a16:creationId xmlns:a16="http://schemas.microsoft.com/office/drawing/2014/main" id="{A5A8B8C1-1D8F-3878-D3C4-49B28067AF2A}"/>
                  </a:ext>
                </a:extLst>
              </p:cNvPr>
              <p:cNvSpPr/>
              <p:nvPr/>
            </p:nvSpPr>
            <p:spPr>
              <a:xfrm>
                <a:off x="1184042" y="8002091"/>
                <a:ext cx="1188000" cy="648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all SHLs, minimum of 100 homes</a:t>
                </a:r>
              </a:p>
            </p:txBody>
          </p:sp>
          <p:sp>
            <p:nvSpPr>
              <p:cNvPr id="127" name="Rectangle: Rounded Corners 489">
                <a:extLst>
                  <a:ext uri="{FF2B5EF4-FFF2-40B4-BE49-F238E27FC236}">
                    <a16:creationId xmlns:a16="http://schemas.microsoft.com/office/drawing/2014/main" id="{24F7A772-18B8-7479-E023-D6C10913E0D7}"/>
                  </a:ext>
                </a:extLst>
              </p:cNvPr>
              <p:cNvSpPr/>
              <p:nvPr/>
            </p:nvSpPr>
            <p:spPr>
              <a:xfrm>
                <a:off x="1214521" y="9551126"/>
                <a:ext cx="1188000" cy="914388"/>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smaller SHLs (&lt;1,000 properties), no minimum bid size</a:t>
                </a:r>
              </a:p>
            </p:txBody>
          </p:sp>
          <p:sp>
            <p:nvSpPr>
              <p:cNvPr id="140" name="Rectangle: Rounded Corners 139">
                <a:extLst>
                  <a:ext uri="{FF2B5EF4-FFF2-40B4-BE49-F238E27FC236}">
                    <a16:creationId xmlns:a16="http://schemas.microsoft.com/office/drawing/2014/main" id="{7A544F79-6418-6CDC-0744-7430FBCB38CB}"/>
                  </a:ext>
                </a:extLst>
              </p:cNvPr>
              <p:cNvSpPr/>
              <p:nvPr/>
            </p:nvSpPr>
            <p:spPr>
              <a:xfrm>
                <a:off x="-1787621" y="9139159"/>
                <a:ext cx="1279290"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Existing supply chain skills &amp; capacity</a:t>
                </a:r>
              </a:p>
            </p:txBody>
          </p:sp>
          <p:sp>
            <p:nvSpPr>
              <p:cNvPr id="142" name="Rectangle: Rounded Corners 141">
                <a:extLst>
                  <a:ext uri="{FF2B5EF4-FFF2-40B4-BE49-F238E27FC236}">
                    <a16:creationId xmlns:a16="http://schemas.microsoft.com/office/drawing/2014/main" id="{EC470078-47C5-8632-ACA1-40E124C1AA0F}"/>
                  </a:ext>
                </a:extLst>
              </p:cNvPr>
              <p:cNvSpPr/>
              <p:nvPr/>
            </p:nvSpPr>
            <p:spPr>
              <a:xfrm>
                <a:off x="-1786692" y="8226990"/>
                <a:ext cx="1295805" cy="68700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Minimum 50% co-funding and existing capability &amp; capacity from SHLs</a:t>
                </a:r>
              </a:p>
            </p:txBody>
          </p:sp>
          <p:cxnSp>
            <p:nvCxnSpPr>
              <p:cNvPr id="154" name="Straight Arrow Connector 153">
                <a:extLst>
                  <a:ext uri="{FF2B5EF4-FFF2-40B4-BE49-F238E27FC236}">
                    <a16:creationId xmlns:a16="http://schemas.microsoft.com/office/drawing/2014/main" id="{913BBF9F-4667-DFF4-8BDE-DFC42DE8946F}"/>
                  </a:ext>
                </a:extLst>
              </p:cNvPr>
              <p:cNvCxnSpPr>
                <a:cxnSpLocks/>
                <a:stCxn id="42" idx="3"/>
                <a:endCxn id="120" idx="2"/>
              </p:cNvCxnSpPr>
              <p:nvPr/>
            </p:nvCxnSpPr>
            <p:spPr>
              <a:xfrm flipV="1">
                <a:off x="-494144" y="2479421"/>
                <a:ext cx="861786" cy="30755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B021B647-BC44-9236-7904-143BA7608671}"/>
                  </a:ext>
                </a:extLst>
              </p:cNvPr>
              <p:cNvCxnSpPr>
                <a:cxnSpLocks/>
                <a:stCxn id="42" idx="3"/>
                <a:endCxn id="119" idx="0"/>
              </p:cNvCxnSpPr>
              <p:nvPr/>
            </p:nvCxnSpPr>
            <p:spPr>
              <a:xfrm>
                <a:off x="-494144" y="5554991"/>
                <a:ext cx="831320" cy="31022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Rounded Corners 489">
                <a:extLst>
                  <a:ext uri="{FF2B5EF4-FFF2-40B4-BE49-F238E27FC236}">
                    <a16:creationId xmlns:a16="http://schemas.microsoft.com/office/drawing/2014/main" id="{4C9A4F95-949E-71AE-0C74-95D17B1FC1E5}"/>
                  </a:ext>
                </a:extLst>
              </p:cNvPr>
              <p:cNvSpPr/>
              <p:nvPr/>
            </p:nvSpPr>
            <p:spPr>
              <a:xfrm>
                <a:off x="4635874" y="566278"/>
                <a:ext cx="3187244" cy="35719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100" b="1" dirty="0">
                    <a:solidFill>
                      <a:schemeClr val="bg1"/>
                    </a:solidFill>
                  </a:rPr>
                  <a:t>Policy design activities</a:t>
                </a:r>
              </a:p>
            </p:txBody>
          </p:sp>
          <p:sp>
            <p:nvSpPr>
              <p:cNvPr id="54" name="Rectangle: Rounded Corners 53">
                <a:extLst>
                  <a:ext uri="{FF2B5EF4-FFF2-40B4-BE49-F238E27FC236}">
                    <a16:creationId xmlns:a16="http://schemas.microsoft.com/office/drawing/2014/main" id="{33474DCA-7A8B-4867-0455-9C5AB1A164AC}"/>
                  </a:ext>
                </a:extLst>
              </p:cNvPr>
              <p:cNvSpPr/>
              <p:nvPr/>
            </p:nvSpPr>
            <p:spPr>
              <a:xfrm>
                <a:off x="15312381" y="8780483"/>
                <a:ext cx="2328228" cy="892375"/>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Landlords</a:t>
                </a:r>
                <a:r>
                  <a:rPr lang="en-GB" sz="900">
                    <a:solidFill>
                      <a:schemeClr val="bg1"/>
                    </a:solidFill>
                  </a:rPr>
                  <a:t>: SHLs have the capacity and capability to decarbonise their stock independently (without government support), in line with incoming SRS MEES regulation.</a:t>
                </a:r>
              </a:p>
            </p:txBody>
          </p:sp>
          <p:sp>
            <p:nvSpPr>
              <p:cNvPr id="56" name="Rectangle: Rounded Corners 55">
                <a:extLst>
                  <a:ext uri="{FF2B5EF4-FFF2-40B4-BE49-F238E27FC236}">
                    <a16:creationId xmlns:a16="http://schemas.microsoft.com/office/drawing/2014/main" id="{5343B616-2BE0-F4E7-D1C5-99441E86615A}"/>
                  </a:ext>
                </a:extLst>
              </p:cNvPr>
              <p:cNvSpPr/>
              <p:nvPr/>
            </p:nvSpPr>
            <p:spPr>
              <a:xfrm>
                <a:off x="15318672" y="6480689"/>
                <a:ext cx="2330752" cy="744538"/>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Supply Chain</a:t>
                </a:r>
                <a:r>
                  <a:rPr lang="en-GB" sz="900">
                    <a:solidFill>
                      <a:schemeClr val="bg1"/>
                    </a:solidFill>
                  </a:rPr>
                  <a:t>: In synergy with other DESNZ schemes, support development of the retrofit supply chain’s capability and capacity to achieve Net Zero by 2050</a:t>
                </a:r>
              </a:p>
            </p:txBody>
          </p:sp>
          <p:sp>
            <p:nvSpPr>
              <p:cNvPr id="57" name="Rectangle: Rounded Corners 56">
                <a:extLst>
                  <a:ext uri="{FF2B5EF4-FFF2-40B4-BE49-F238E27FC236}">
                    <a16:creationId xmlns:a16="http://schemas.microsoft.com/office/drawing/2014/main" id="{57526F56-AACC-5323-283B-BC5A50EE3D2B}"/>
                  </a:ext>
                </a:extLst>
              </p:cNvPr>
              <p:cNvSpPr/>
              <p:nvPr/>
            </p:nvSpPr>
            <p:spPr>
              <a:xfrm>
                <a:off x="15309038" y="5104798"/>
                <a:ext cx="2331570" cy="776342"/>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Retrofit Sector Development</a:t>
                </a:r>
                <a:r>
                  <a:rPr lang="en-GB" sz="900">
                    <a:solidFill>
                      <a:schemeClr val="bg1"/>
                    </a:solidFill>
                  </a:rPr>
                  <a:t>: Develop retrofit innovation and installation </a:t>
                </a:r>
                <a:r>
                  <a:rPr lang="en-GB" sz="900" err="1">
                    <a:solidFill>
                      <a:schemeClr val="bg1"/>
                    </a:solidFill>
                  </a:rPr>
                  <a:t>VfM</a:t>
                </a:r>
                <a:r>
                  <a:rPr lang="en-GB" sz="900">
                    <a:solidFill>
                      <a:schemeClr val="bg1"/>
                    </a:solidFill>
                  </a:rPr>
                  <a:t>, promoting retrofit to, and eventually upskilling, the private rental and owner occupier sectors</a:t>
                </a:r>
              </a:p>
            </p:txBody>
          </p:sp>
          <p:sp>
            <p:nvSpPr>
              <p:cNvPr id="58" name="Rectangle: Rounded Corners 57">
                <a:extLst>
                  <a:ext uri="{FF2B5EF4-FFF2-40B4-BE49-F238E27FC236}">
                    <a16:creationId xmlns:a16="http://schemas.microsoft.com/office/drawing/2014/main" id="{2DC1051B-1579-7F41-1E8A-B37BCA709D2C}"/>
                  </a:ext>
                </a:extLst>
              </p:cNvPr>
              <p:cNvSpPr/>
              <p:nvPr/>
            </p:nvSpPr>
            <p:spPr>
              <a:xfrm>
                <a:off x="15312380" y="7727900"/>
                <a:ext cx="2337044" cy="472205"/>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Green Economy</a:t>
                </a:r>
                <a:r>
                  <a:rPr lang="en-GB" sz="900">
                    <a:solidFill>
                      <a:schemeClr val="bg1"/>
                    </a:solidFill>
                  </a:rPr>
                  <a:t>: Develop the Green Economy and associated jobs</a:t>
                </a:r>
              </a:p>
            </p:txBody>
          </p:sp>
          <p:sp>
            <p:nvSpPr>
              <p:cNvPr id="59" name="Rectangle: Rounded Corners 58">
                <a:extLst>
                  <a:ext uri="{FF2B5EF4-FFF2-40B4-BE49-F238E27FC236}">
                    <a16:creationId xmlns:a16="http://schemas.microsoft.com/office/drawing/2014/main" id="{2E8CF6CA-8C30-C279-2773-519A978AA197}"/>
                  </a:ext>
                </a:extLst>
              </p:cNvPr>
              <p:cNvSpPr/>
              <p:nvPr/>
            </p:nvSpPr>
            <p:spPr>
              <a:xfrm>
                <a:off x="15318671" y="2993977"/>
                <a:ext cx="2330753" cy="459821"/>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Tenants</a:t>
                </a:r>
                <a:r>
                  <a:rPr lang="en-GB" sz="900">
                    <a:solidFill>
                      <a:schemeClr val="bg1"/>
                    </a:solidFill>
                  </a:rPr>
                  <a:t>: Improve the comfort, health, and well-being of social housing tenants</a:t>
                </a:r>
              </a:p>
            </p:txBody>
          </p:sp>
          <p:sp>
            <p:nvSpPr>
              <p:cNvPr id="60" name="Rectangle: Rounded Corners 59">
                <a:extLst>
                  <a:ext uri="{FF2B5EF4-FFF2-40B4-BE49-F238E27FC236}">
                    <a16:creationId xmlns:a16="http://schemas.microsoft.com/office/drawing/2014/main" id="{20C1D82C-AD6B-77C9-426A-56BB095AF092}"/>
                  </a:ext>
                </a:extLst>
              </p:cNvPr>
              <p:cNvSpPr/>
              <p:nvPr/>
            </p:nvSpPr>
            <p:spPr>
              <a:xfrm>
                <a:off x="15318671" y="1017170"/>
                <a:ext cx="2330753" cy="513999"/>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Fuel Poverty</a:t>
                </a:r>
                <a:r>
                  <a:rPr lang="en-GB" sz="900">
                    <a:solidFill>
                      <a:schemeClr val="bg1"/>
                    </a:solidFill>
                  </a:rPr>
                  <a:t>: Reduce the numbers of social housing tenants in fuel poverty, ensuring that there is no increase in fuel bills</a:t>
                </a:r>
              </a:p>
            </p:txBody>
          </p:sp>
          <p:sp>
            <p:nvSpPr>
              <p:cNvPr id="64" name="Rectangle: Rounded Corners 63">
                <a:extLst>
                  <a:ext uri="{FF2B5EF4-FFF2-40B4-BE49-F238E27FC236}">
                    <a16:creationId xmlns:a16="http://schemas.microsoft.com/office/drawing/2014/main" id="{9C2E7B97-94E1-B8F7-6218-8A59B02B7EA7}"/>
                  </a:ext>
                </a:extLst>
              </p:cNvPr>
              <p:cNvSpPr/>
              <p:nvPr/>
            </p:nvSpPr>
            <p:spPr>
              <a:xfrm>
                <a:off x="15320022" y="2018914"/>
                <a:ext cx="2340386" cy="477065"/>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Carbon</a:t>
                </a:r>
                <a:r>
                  <a:rPr lang="en-GB" sz="900">
                    <a:solidFill>
                      <a:schemeClr val="bg1"/>
                    </a:solidFill>
                  </a:rPr>
                  <a:t>: Reduce CO2 emissions from social housing in line with carbon budgets and longer-term net zero goals</a:t>
                </a:r>
              </a:p>
            </p:txBody>
          </p:sp>
          <p:sp>
            <p:nvSpPr>
              <p:cNvPr id="70" name="Rectangle: Rounded Corners 489">
                <a:extLst>
                  <a:ext uri="{FF2B5EF4-FFF2-40B4-BE49-F238E27FC236}">
                    <a16:creationId xmlns:a16="http://schemas.microsoft.com/office/drawing/2014/main" id="{D629F206-FF16-7C89-75F5-A91188CB180C}"/>
                  </a:ext>
                </a:extLst>
              </p:cNvPr>
              <p:cNvSpPr/>
              <p:nvPr/>
            </p:nvSpPr>
            <p:spPr>
              <a:xfrm>
                <a:off x="8266089" y="3812059"/>
                <a:ext cx="1476837" cy="1089558"/>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chemeClr val="tx1"/>
                    </a:solidFill>
                  </a:rPr>
                  <a:t>Fewer high-cost fabric measures are installed when not needed for improving a property to EPC C (e.g. EWI), in favour of other measures (e.g. clean heat, PV)</a:t>
                </a:r>
              </a:p>
            </p:txBody>
          </p:sp>
          <p:cxnSp>
            <p:nvCxnSpPr>
              <p:cNvPr id="91" name="Straight Arrow Connector 90">
                <a:extLst>
                  <a:ext uri="{FF2B5EF4-FFF2-40B4-BE49-F238E27FC236}">
                    <a16:creationId xmlns:a16="http://schemas.microsoft.com/office/drawing/2014/main" id="{8DEFA1AD-3C29-D0A6-7B6B-79E493D62162}"/>
                  </a:ext>
                </a:extLst>
              </p:cNvPr>
              <p:cNvCxnSpPr>
                <a:cxnSpLocks/>
                <a:stCxn id="70" idx="3"/>
                <a:endCxn id="39" idx="1"/>
              </p:cNvCxnSpPr>
              <p:nvPr/>
            </p:nvCxnSpPr>
            <p:spPr>
              <a:xfrm>
                <a:off x="9742926" y="4356838"/>
                <a:ext cx="1888594" cy="15138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09" name="Group 208">
                <a:extLst>
                  <a:ext uri="{FF2B5EF4-FFF2-40B4-BE49-F238E27FC236}">
                    <a16:creationId xmlns:a16="http://schemas.microsoft.com/office/drawing/2014/main" id="{3CCB14A9-CAB7-346B-D8EF-1AC942E9FF00}"/>
                  </a:ext>
                </a:extLst>
              </p:cNvPr>
              <p:cNvGrpSpPr/>
              <p:nvPr/>
            </p:nvGrpSpPr>
            <p:grpSpPr>
              <a:xfrm>
                <a:off x="-1925119" y="2106102"/>
                <a:ext cx="1568122" cy="2485652"/>
                <a:chOff x="-1083937" y="1014453"/>
                <a:chExt cx="1045414" cy="1657101"/>
              </a:xfrm>
              <a:solidFill>
                <a:schemeClr val="accent4">
                  <a:lumMod val="20000"/>
                  <a:lumOff val="80000"/>
                </a:schemeClr>
              </a:solidFill>
            </p:grpSpPr>
            <p:grpSp>
              <p:nvGrpSpPr>
                <p:cNvPr id="178" name="Group 177">
                  <a:extLst>
                    <a:ext uri="{FF2B5EF4-FFF2-40B4-BE49-F238E27FC236}">
                      <a16:creationId xmlns:a16="http://schemas.microsoft.com/office/drawing/2014/main" id="{AB67E7E0-222E-0B1D-5FDB-46FF19C53C58}"/>
                    </a:ext>
                  </a:extLst>
                </p:cNvPr>
                <p:cNvGrpSpPr/>
                <p:nvPr/>
              </p:nvGrpSpPr>
              <p:grpSpPr>
                <a:xfrm>
                  <a:off x="-1083937" y="1014453"/>
                  <a:ext cx="1045414" cy="1657101"/>
                  <a:chOff x="-1083937" y="1014453"/>
                  <a:chExt cx="1045414" cy="1657101"/>
                </a:xfrm>
                <a:grpFill/>
              </p:grpSpPr>
              <p:sp>
                <p:nvSpPr>
                  <p:cNvPr id="177" name="Rectangle: Rounded Corners 176">
                    <a:extLst>
                      <a:ext uri="{FF2B5EF4-FFF2-40B4-BE49-F238E27FC236}">
                        <a16:creationId xmlns:a16="http://schemas.microsoft.com/office/drawing/2014/main" id="{BBB3539D-C0C2-F95C-A84C-962FB5FF0EBD}"/>
                      </a:ext>
                    </a:extLst>
                  </p:cNvPr>
                  <p:cNvSpPr/>
                  <p:nvPr/>
                </p:nvSpPr>
                <p:spPr>
                  <a:xfrm>
                    <a:off x="-1083937" y="1014453"/>
                    <a:ext cx="1045414" cy="1657101"/>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141" name="Rectangle: Rounded Corners 140">
                    <a:extLst>
                      <a:ext uri="{FF2B5EF4-FFF2-40B4-BE49-F238E27FC236}">
                        <a16:creationId xmlns:a16="http://schemas.microsoft.com/office/drawing/2014/main" id="{DFF19719-1B53-4FA3-58FD-7BF3F85C4444}"/>
                      </a:ext>
                    </a:extLst>
                  </p:cNvPr>
                  <p:cNvSpPr/>
                  <p:nvPr/>
                </p:nvSpPr>
                <p:spPr>
                  <a:xfrm>
                    <a:off x="-1007655" y="2035888"/>
                    <a:ext cx="876714" cy="492396"/>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ysClr val="windowText" lastClr="000000"/>
                        </a:solidFill>
                      </a:rPr>
                      <a:t>Engagement/ input from new (e.g. think tanks) and existing stakeholders, the sector and OGDs</a:t>
                    </a:r>
                  </a:p>
                </p:txBody>
              </p:sp>
              <p:sp>
                <p:nvSpPr>
                  <p:cNvPr id="176" name="Rectangle: Rounded Corners 489">
                    <a:extLst>
                      <a:ext uri="{FF2B5EF4-FFF2-40B4-BE49-F238E27FC236}">
                        <a16:creationId xmlns:a16="http://schemas.microsoft.com/office/drawing/2014/main" id="{8E8895F2-F489-B787-BFC0-156D5E99DEA6}"/>
                      </a:ext>
                    </a:extLst>
                  </p:cNvPr>
                  <p:cNvSpPr/>
                  <p:nvPr/>
                </p:nvSpPr>
                <p:spPr>
                  <a:xfrm>
                    <a:off x="-1008455" y="1381240"/>
                    <a:ext cx="880288" cy="492396"/>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Lessons learned: from evaluation, previous waves, other programmes, PMOC log</a:t>
                    </a:r>
                  </a:p>
                </p:txBody>
              </p:sp>
            </p:grpSp>
            <p:sp>
              <p:nvSpPr>
                <p:cNvPr id="207" name="TextBox 206">
                  <a:extLst>
                    <a:ext uri="{FF2B5EF4-FFF2-40B4-BE49-F238E27FC236}">
                      <a16:creationId xmlns:a16="http://schemas.microsoft.com/office/drawing/2014/main" id="{267C9915-3E37-453C-6900-4DDCCE22FF8A}"/>
                    </a:ext>
                  </a:extLst>
                </p:cNvPr>
                <p:cNvSpPr txBox="1"/>
                <p:nvPr/>
              </p:nvSpPr>
              <p:spPr>
                <a:xfrm>
                  <a:off x="-972394" y="1026342"/>
                  <a:ext cx="876714" cy="276999"/>
                </a:xfrm>
                <a:prstGeom prst="rect">
                  <a:avLst/>
                </a:prstGeom>
                <a:noFill/>
                <a:ln>
                  <a:noFill/>
                </a:ln>
              </p:spPr>
              <p:txBody>
                <a:bodyPr wrap="square" rtlCol="0">
                  <a:spAutoFit/>
                </a:bodyPr>
                <a:lstStyle/>
                <a:p>
                  <a:pPr algn="ctr" defTabSz="217754"/>
                  <a:r>
                    <a:rPr lang="en-US" sz="1050" b="1" dirty="0">
                      <a:solidFill>
                        <a:prstClr val="black"/>
                      </a:solidFill>
                      <a:latin typeface="Calibri" panose="020F0502020204030204"/>
                    </a:rPr>
                    <a:t>DESNZ policy design and expertise</a:t>
                  </a:r>
                </a:p>
              </p:txBody>
            </p:sp>
          </p:grpSp>
          <p:cxnSp>
            <p:nvCxnSpPr>
              <p:cNvPr id="249" name="Straight Arrow Connector 248">
                <a:extLst>
                  <a:ext uri="{FF2B5EF4-FFF2-40B4-BE49-F238E27FC236}">
                    <a16:creationId xmlns:a16="http://schemas.microsoft.com/office/drawing/2014/main" id="{7408354F-5294-BB48-1F1C-ABCB61AE3168}"/>
                  </a:ext>
                </a:extLst>
              </p:cNvPr>
              <p:cNvCxnSpPr>
                <a:cxnSpLocks/>
                <a:stCxn id="126" idx="3"/>
                <a:endCxn id="122" idx="1"/>
              </p:cNvCxnSpPr>
              <p:nvPr/>
            </p:nvCxnSpPr>
            <p:spPr>
              <a:xfrm>
                <a:off x="2372042" y="8326091"/>
                <a:ext cx="506434" cy="65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0" name="Straight Arrow Connector 249">
                <a:extLst>
                  <a:ext uri="{FF2B5EF4-FFF2-40B4-BE49-F238E27FC236}">
                    <a16:creationId xmlns:a16="http://schemas.microsoft.com/office/drawing/2014/main" id="{9C67C07F-84E9-7AB3-5CE0-DD7B6C90C14A}"/>
                  </a:ext>
                </a:extLst>
              </p:cNvPr>
              <p:cNvCxnSpPr>
                <a:cxnSpLocks/>
                <a:stCxn id="127" idx="3"/>
                <a:endCxn id="122" idx="1"/>
              </p:cNvCxnSpPr>
              <p:nvPr/>
            </p:nvCxnSpPr>
            <p:spPr>
              <a:xfrm flipV="1">
                <a:off x="2402521" y="8981235"/>
                <a:ext cx="475955" cy="10270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1" name="Straight Arrow Connector 250">
                <a:extLst>
                  <a:ext uri="{FF2B5EF4-FFF2-40B4-BE49-F238E27FC236}">
                    <a16:creationId xmlns:a16="http://schemas.microsoft.com/office/drawing/2014/main" id="{B65D604C-092C-DFAD-BAE0-1DD114A4B2F0}"/>
                  </a:ext>
                </a:extLst>
              </p:cNvPr>
              <p:cNvCxnSpPr>
                <a:cxnSpLocks/>
                <a:stCxn id="122" idx="3"/>
                <a:endCxn id="49" idx="1"/>
              </p:cNvCxnSpPr>
              <p:nvPr/>
            </p:nvCxnSpPr>
            <p:spPr>
              <a:xfrm flipV="1">
                <a:off x="4092385" y="8976664"/>
                <a:ext cx="357586" cy="4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Rounded Corners 489">
                <a:extLst>
                  <a:ext uri="{FF2B5EF4-FFF2-40B4-BE49-F238E27FC236}">
                    <a16:creationId xmlns:a16="http://schemas.microsoft.com/office/drawing/2014/main" id="{CB4B5F0F-0B66-B79B-6AAF-8E5CD41D1DC7}"/>
                  </a:ext>
                </a:extLst>
              </p:cNvPr>
              <p:cNvSpPr/>
              <p:nvPr/>
            </p:nvSpPr>
            <p:spPr>
              <a:xfrm>
                <a:off x="6515584" y="4127054"/>
                <a:ext cx="1324506" cy="458572"/>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Removal of 90kwh/m</a:t>
                </a:r>
                <a:r>
                  <a:rPr lang="en-GB" sz="900" kern="100" baseline="30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r>
                  <a:rPr lang="en-GB" sz="900" dirty="0">
                    <a:solidFill>
                      <a:schemeClr val="bg1"/>
                    </a:solidFill>
                  </a:rPr>
                  <a:t>/ year space heating demand consideration</a:t>
                </a:r>
              </a:p>
            </p:txBody>
          </p:sp>
          <p:cxnSp>
            <p:nvCxnSpPr>
              <p:cNvPr id="328" name="Straight Arrow Connector 327">
                <a:extLst>
                  <a:ext uri="{FF2B5EF4-FFF2-40B4-BE49-F238E27FC236}">
                    <a16:creationId xmlns:a16="http://schemas.microsoft.com/office/drawing/2014/main" id="{453E195D-F161-01E9-B826-7CB75EFB1F33}"/>
                  </a:ext>
                </a:extLst>
              </p:cNvPr>
              <p:cNvCxnSpPr>
                <a:cxnSpLocks/>
                <a:stCxn id="119" idx="3"/>
                <a:endCxn id="126" idx="1"/>
              </p:cNvCxnSpPr>
              <p:nvPr/>
            </p:nvCxnSpPr>
            <p:spPr>
              <a:xfrm flipV="1">
                <a:off x="931176" y="8326091"/>
                <a:ext cx="252866" cy="6551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9" name="Straight Arrow Connector 328">
                <a:extLst>
                  <a:ext uri="{FF2B5EF4-FFF2-40B4-BE49-F238E27FC236}">
                    <a16:creationId xmlns:a16="http://schemas.microsoft.com/office/drawing/2014/main" id="{B4FC8EC8-7440-0401-7097-AEF29971EC03}"/>
                  </a:ext>
                </a:extLst>
              </p:cNvPr>
              <p:cNvCxnSpPr>
                <a:cxnSpLocks/>
                <a:endCxn id="127" idx="1"/>
              </p:cNvCxnSpPr>
              <p:nvPr/>
            </p:nvCxnSpPr>
            <p:spPr>
              <a:xfrm>
                <a:off x="939493" y="8974091"/>
                <a:ext cx="275028" cy="10342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8" name="Rectangle: Rounded Corners 347">
                <a:extLst>
                  <a:ext uri="{FF2B5EF4-FFF2-40B4-BE49-F238E27FC236}">
                    <a16:creationId xmlns:a16="http://schemas.microsoft.com/office/drawing/2014/main" id="{89F17F80-02DC-4DC5-25EF-2D26B7ECE44F}"/>
                  </a:ext>
                </a:extLst>
              </p:cNvPr>
              <p:cNvSpPr/>
              <p:nvPr/>
            </p:nvSpPr>
            <p:spPr>
              <a:xfrm>
                <a:off x="18961745" y="4234808"/>
                <a:ext cx="1820705" cy="534022"/>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Reduced UK greenhouse gas emissions, delivering net zero carbon emissions by 2050 [DESNZ]</a:t>
                </a:r>
                <a:endParaRPr lang="en-US" sz="900">
                  <a:solidFill>
                    <a:schemeClr val="tx1"/>
                  </a:solidFill>
                  <a:highlight>
                    <a:srgbClr val="FFFF00"/>
                  </a:highlight>
                  <a:latin typeface="Calibri" panose="020F0502020204030204"/>
                </a:endParaRPr>
              </a:p>
            </p:txBody>
          </p:sp>
          <p:sp>
            <p:nvSpPr>
              <p:cNvPr id="349" name="Rectangle: Rounded Corners 348">
                <a:extLst>
                  <a:ext uri="{FF2B5EF4-FFF2-40B4-BE49-F238E27FC236}">
                    <a16:creationId xmlns:a16="http://schemas.microsoft.com/office/drawing/2014/main" id="{1A97A7FA-6289-D1B3-07C2-231F41A71DCD}"/>
                  </a:ext>
                </a:extLst>
              </p:cNvPr>
              <p:cNvSpPr/>
              <p:nvPr/>
            </p:nvSpPr>
            <p:spPr>
              <a:xfrm>
                <a:off x="18969245" y="6610786"/>
                <a:ext cx="1820705" cy="858374"/>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Drive the green industrial revolution, boosting growth and creating jobs in clean technologies, infrastructure and energy in all parts of the UK [DESNZ] </a:t>
                </a:r>
                <a:endParaRPr lang="en-GB" sz="900">
                  <a:solidFill>
                    <a:schemeClr val="tx1"/>
                  </a:solidFill>
                  <a:highlight>
                    <a:srgbClr val="FFFF00"/>
                  </a:highlight>
                  <a:latin typeface="Calibri" panose="020F0502020204030204"/>
                  <a:cs typeface="Calibri"/>
                </a:endParaRPr>
              </a:p>
            </p:txBody>
          </p:sp>
          <p:sp>
            <p:nvSpPr>
              <p:cNvPr id="351" name="Rectangle: Rounded Corners 350">
                <a:extLst>
                  <a:ext uri="{FF2B5EF4-FFF2-40B4-BE49-F238E27FC236}">
                    <a16:creationId xmlns:a16="http://schemas.microsoft.com/office/drawing/2014/main" id="{5597A61C-5169-F914-ACA7-5973FDAB6E4B}"/>
                  </a:ext>
                </a:extLst>
              </p:cNvPr>
              <p:cNvSpPr/>
              <p:nvPr/>
            </p:nvSpPr>
            <p:spPr>
              <a:xfrm>
                <a:off x="18968606" y="9226670"/>
                <a:ext cx="1820705" cy="567300"/>
              </a:xfrm>
              <a:prstGeom prst="roundRect">
                <a:avLst/>
              </a:prstGeom>
              <a:solidFill>
                <a:schemeClr val="accent5">
                  <a:lumMod val="75000"/>
                </a:schemeClr>
              </a:solidFill>
              <a:ln>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Support businesses through the Coronavirus pandemic and recovery from it [DESNZ]</a:t>
                </a:r>
                <a:endParaRPr lang="en-GB" sz="900">
                  <a:solidFill>
                    <a:schemeClr val="tx1"/>
                  </a:solidFill>
                  <a:highlight>
                    <a:srgbClr val="FFFF00"/>
                  </a:highlight>
                  <a:latin typeface="Calibri" panose="020F0502020204030204"/>
                </a:endParaRPr>
              </a:p>
            </p:txBody>
          </p:sp>
          <p:sp>
            <p:nvSpPr>
              <p:cNvPr id="353" name="Rectangle: Rounded Corners 352">
                <a:extLst>
                  <a:ext uri="{FF2B5EF4-FFF2-40B4-BE49-F238E27FC236}">
                    <a16:creationId xmlns:a16="http://schemas.microsoft.com/office/drawing/2014/main" id="{92F7FCF9-52D7-6618-5895-4EF527EA67CA}"/>
                  </a:ext>
                </a:extLst>
              </p:cNvPr>
              <p:cNvSpPr/>
              <p:nvPr/>
            </p:nvSpPr>
            <p:spPr>
              <a:xfrm>
                <a:off x="18961744" y="3630205"/>
                <a:ext cx="1820705" cy="376631"/>
              </a:xfrm>
              <a:prstGeom prst="roundRect">
                <a:avLst/>
              </a:prstGeom>
              <a:solidFill>
                <a:schemeClr val="accent5">
                  <a:lumMod val="75000"/>
                </a:schemeClr>
              </a:solidFill>
              <a:ln>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lnSpc>
                    <a:spcPct val="107000"/>
                  </a:lnSpc>
                  <a:spcAft>
                    <a:spcPts val="726"/>
                  </a:spcAft>
                </a:pPr>
                <a:r>
                  <a:rPr lang="en-GB" sz="900">
                    <a:solidFill>
                      <a:prstClr val="white"/>
                    </a:solidFill>
                    <a:latin typeface="Calibri" panose="020F0502020204030204" pitchFamily="34" charset="0"/>
                    <a:cs typeface="Times New Roman" panose="02020603050405020304" pitchFamily="18" charset="0"/>
                  </a:rPr>
                  <a:t>Improve and protect the public’s health [DHSC] </a:t>
                </a:r>
              </a:p>
            </p:txBody>
          </p:sp>
          <p:sp>
            <p:nvSpPr>
              <p:cNvPr id="354" name="Rectangle: Rounded Corners 353">
                <a:extLst>
                  <a:ext uri="{FF2B5EF4-FFF2-40B4-BE49-F238E27FC236}">
                    <a16:creationId xmlns:a16="http://schemas.microsoft.com/office/drawing/2014/main" id="{D327EEBD-BBF3-3C5C-6C09-0BF297E9499C}"/>
                  </a:ext>
                </a:extLst>
              </p:cNvPr>
              <p:cNvSpPr/>
              <p:nvPr/>
            </p:nvSpPr>
            <p:spPr>
              <a:xfrm>
                <a:off x="18968606" y="1502026"/>
                <a:ext cx="1820705" cy="414588"/>
              </a:xfrm>
              <a:prstGeom prst="roundRect">
                <a:avLst/>
              </a:prstGeom>
              <a:solidFill>
                <a:schemeClr val="accent5">
                  <a:lumMod val="75000"/>
                </a:schemeClr>
              </a:solidFill>
              <a:ln>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lnSpc>
                    <a:spcPct val="107000"/>
                  </a:lnSpc>
                  <a:spcAft>
                    <a:spcPts val="726"/>
                  </a:spcAft>
                </a:pPr>
                <a:r>
                  <a:rPr lang="en-GB" sz="900">
                    <a:solidFill>
                      <a:prstClr val="white"/>
                    </a:solidFill>
                    <a:latin typeface="Calibri" panose="020F0502020204030204" pitchFamily="34" charset="0"/>
                    <a:cs typeface="Times New Roman" panose="02020603050405020304" pitchFamily="18" charset="0"/>
                  </a:rPr>
                  <a:t>Support the most disadvantaged and vulnerable [DfE]</a:t>
                </a:r>
              </a:p>
            </p:txBody>
          </p:sp>
          <p:sp>
            <p:nvSpPr>
              <p:cNvPr id="355" name="Rectangle: Rounded Corners 354">
                <a:extLst>
                  <a:ext uri="{FF2B5EF4-FFF2-40B4-BE49-F238E27FC236}">
                    <a16:creationId xmlns:a16="http://schemas.microsoft.com/office/drawing/2014/main" id="{C43FE72F-F3DD-BA78-7D5C-D077DD8DF4F6}"/>
                  </a:ext>
                </a:extLst>
              </p:cNvPr>
              <p:cNvSpPr/>
              <p:nvPr/>
            </p:nvSpPr>
            <p:spPr>
              <a:xfrm>
                <a:off x="18969248" y="7706497"/>
                <a:ext cx="1820705" cy="376455"/>
              </a:xfrm>
              <a:prstGeom prst="roundRect">
                <a:avLst/>
              </a:prstGeom>
              <a:solidFill>
                <a:schemeClr val="accent5">
                  <a:lumMod val="75000"/>
                </a:schemeClr>
              </a:solidFill>
              <a:ln>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lnSpc>
                    <a:spcPct val="107000"/>
                  </a:lnSpc>
                  <a:spcAft>
                    <a:spcPts val="726"/>
                  </a:spcAft>
                </a:pPr>
                <a:r>
                  <a:rPr lang="en-GB" sz="900">
                    <a:solidFill>
                      <a:prstClr val="white"/>
                    </a:solidFill>
                    <a:latin typeface="Calibri" panose="020F0502020204030204" pitchFamily="34" charset="0"/>
                    <a:cs typeface="Times New Roman" panose="02020603050405020304" pitchFamily="18" charset="0"/>
                  </a:rPr>
                  <a:t>Maximise employment across the country [DWP]</a:t>
                </a:r>
              </a:p>
            </p:txBody>
          </p:sp>
          <p:sp>
            <p:nvSpPr>
              <p:cNvPr id="356" name="Rectangle: Rounded Corners 355">
                <a:extLst>
                  <a:ext uri="{FF2B5EF4-FFF2-40B4-BE49-F238E27FC236}">
                    <a16:creationId xmlns:a16="http://schemas.microsoft.com/office/drawing/2014/main" id="{25B48852-AB55-D743-A805-41F49ED2A8E8}"/>
                  </a:ext>
                </a:extLst>
              </p:cNvPr>
              <p:cNvSpPr/>
              <p:nvPr/>
            </p:nvSpPr>
            <p:spPr>
              <a:xfrm>
                <a:off x="18969247" y="8366334"/>
                <a:ext cx="1820705" cy="516645"/>
              </a:xfrm>
              <a:prstGeom prst="roundRect">
                <a:avLst/>
              </a:prstGeom>
              <a:solidFill>
                <a:schemeClr val="accent5">
                  <a:lumMod val="75000"/>
                </a:schemeClr>
              </a:solidFill>
              <a:ln>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lnSpc>
                    <a:spcPct val="107000"/>
                  </a:lnSpc>
                  <a:spcAft>
                    <a:spcPts val="726"/>
                  </a:spcAft>
                </a:pPr>
                <a:r>
                  <a:rPr lang="en-GB" sz="900">
                    <a:solidFill>
                      <a:prstClr val="white"/>
                    </a:solidFill>
                    <a:latin typeface="Calibri" panose="020F0502020204030204" pitchFamily="34" charset="0"/>
                    <a:cs typeface="Times New Roman" panose="02020603050405020304" pitchFamily="18" charset="0"/>
                  </a:rPr>
                  <a:t>Increase opportunity, by levelling up economic </a:t>
                </a:r>
                <a:r>
                  <a:rPr lang="en-GB" sz="900">
                    <a:solidFill>
                      <a:schemeClr val="bg1"/>
                    </a:solidFill>
                    <a:latin typeface="Calibri" panose="020F0502020204030204" pitchFamily="34" charset="0"/>
                    <a:cs typeface="Times New Roman" panose="02020603050405020304" pitchFamily="18" charset="0"/>
                  </a:rPr>
                  <a:t>activity across the country [DBT]</a:t>
                </a:r>
              </a:p>
            </p:txBody>
          </p:sp>
          <p:sp>
            <p:nvSpPr>
              <p:cNvPr id="357" name="Rectangle: Rounded Corners 356">
                <a:extLst>
                  <a:ext uri="{FF2B5EF4-FFF2-40B4-BE49-F238E27FC236}">
                    <a16:creationId xmlns:a16="http://schemas.microsoft.com/office/drawing/2014/main" id="{C61E1FF8-C4FD-EF17-69FB-6B38FAE21735}"/>
                  </a:ext>
                </a:extLst>
              </p:cNvPr>
              <p:cNvSpPr/>
              <p:nvPr/>
            </p:nvSpPr>
            <p:spPr>
              <a:xfrm>
                <a:off x="18961746" y="5050554"/>
                <a:ext cx="1820705" cy="494880"/>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Improve technology take up across the economy [DBT]</a:t>
                </a:r>
                <a:endParaRPr lang="en-GB" sz="900">
                  <a:solidFill>
                    <a:schemeClr val="tx1"/>
                  </a:solidFill>
                  <a:highlight>
                    <a:srgbClr val="FFFF00"/>
                  </a:highlight>
                  <a:latin typeface="Calibri" panose="020F0502020204030204"/>
                  <a:cs typeface="Calibri"/>
                </a:endParaRPr>
              </a:p>
            </p:txBody>
          </p:sp>
          <p:sp>
            <p:nvSpPr>
              <p:cNvPr id="358" name="Rectangle: Rounded Corners 357">
                <a:extLst>
                  <a:ext uri="{FF2B5EF4-FFF2-40B4-BE49-F238E27FC236}">
                    <a16:creationId xmlns:a16="http://schemas.microsoft.com/office/drawing/2014/main" id="{9430E204-0985-5D31-D749-04C196B8D1E3}"/>
                  </a:ext>
                </a:extLst>
              </p:cNvPr>
              <p:cNvSpPr/>
              <p:nvPr/>
            </p:nvSpPr>
            <p:spPr>
              <a:xfrm>
                <a:off x="18961744" y="71675"/>
                <a:ext cx="1758686" cy="406815"/>
              </a:xfrm>
              <a:prstGeom prst="roundRect">
                <a:avLst/>
              </a:prstGeom>
            </p:spPr>
            <p:style>
              <a:lnRef idx="1">
                <a:schemeClr val="accent5"/>
              </a:lnRef>
              <a:fillRef idx="2">
                <a:schemeClr val="accent5"/>
              </a:fillRef>
              <a:effectRef idx="1">
                <a:schemeClr val="accent5"/>
              </a:effectRef>
              <a:fontRef idx="minor">
                <a:schemeClr val="dk1"/>
              </a:fontRef>
            </p:style>
            <p:txBody>
              <a:bodyPr lIns="85727" tIns="42863" rIns="85727" bIns="42863" rtlCol="0" anchor="ctr"/>
              <a:lstStyle/>
              <a:p>
                <a:pPr algn="ctr"/>
                <a:r>
                  <a:rPr lang="en-GB" sz="1400" b="1" dirty="0"/>
                  <a:t>Key DESNZ and OGD outcomes</a:t>
                </a:r>
              </a:p>
            </p:txBody>
          </p:sp>
          <p:sp>
            <p:nvSpPr>
              <p:cNvPr id="361" name="Rectangle: Rounded Corners 360">
                <a:extLst>
                  <a:ext uri="{FF2B5EF4-FFF2-40B4-BE49-F238E27FC236}">
                    <a16:creationId xmlns:a16="http://schemas.microsoft.com/office/drawing/2014/main" id="{E8805DB2-1259-E7C6-BD85-41E31F89B092}"/>
                  </a:ext>
                </a:extLst>
              </p:cNvPr>
              <p:cNvSpPr/>
              <p:nvPr/>
            </p:nvSpPr>
            <p:spPr>
              <a:xfrm>
                <a:off x="3176323" y="5028659"/>
                <a:ext cx="1188000" cy="705313"/>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Management and governance – delivery boards, change control boards etc.</a:t>
                </a:r>
              </a:p>
            </p:txBody>
          </p:sp>
          <p:sp>
            <p:nvSpPr>
              <p:cNvPr id="373" name="Rectangle: Rounded Corners 372">
                <a:extLst>
                  <a:ext uri="{FF2B5EF4-FFF2-40B4-BE49-F238E27FC236}">
                    <a16:creationId xmlns:a16="http://schemas.microsoft.com/office/drawing/2014/main" id="{B95738BA-2ECB-F6A8-AD9C-A2D41AF7335D}"/>
                  </a:ext>
                </a:extLst>
              </p:cNvPr>
              <p:cNvSpPr/>
              <p:nvPr/>
            </p:nvSpPr>
            <p:spPr>
              <a:xfrm>
                <a:off x="3179905" y="5831914"/>
                <a:ext cx="1188000" cy="648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provides mobilisation and early delivery support</a:t>
                </a:r>
              </a:p>
            </p:txBody>
          </p:sp>
          <p:sp>
            <p:nvSpPr>
              <p:cNvPr id="403" name="Rectangle: Rounded Corners 402">
                <a:extLst>
                  <a:ext uri="{FF2B5EF4-FFF2-40B4-BE49-F238E27FC236}">
                    <a16:creationId xmlns:a16="http://schemas.microsoft.com/office/drawing/2014/main" id="{7DFC5649-8875-B8FA-7341-EC1729F922A1}"/>
                  </a:ext>
                </a:extLst>
              </p:cNvPr>
              <p:cNvSpPr/>
              <p:nvPr/>
            </p:nvSpPr>
            <p:spPr>
              <a:xfrm>
                <a:off x="18968608" y="812165"/>
                <a:ext cx="1820705" cy="376631"/>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Increase UK energy security [DESNZ]</a:t>
                </a:r>
                <a:endParaRPr lang="en-US" sz="900">
                  <a:solidFill>
                    <a:prstClr val="white"/>
                  </a:solidFill>
                  <a:latin typeface="Calibri" panose="020F0502020204030204"/>
                </a:endParaRPr>
              </a:p>
            </p:txBody>
          </p:sp>
          <p:sp>
            <p:nvSpPr>
              <p:cNvPr id="404" name="Rectangle: Rounded Corners 403">
                <a:extLst>
                  <a:ext uri="{FF2B5EF4-FFF2-40B4-BE49-F238E27FC236}">
                    <a16:creationId xmlns:a16="http://schemas.microsoft.com/office/drawing/2014/main" id="{96E56B7D-65B9-7EDF-7694-D7A9ABC06E5E}"/>
                  </a:ext>
                </a:extLst>
              </p:cNvPr>
              <p:cNvSpPr/>
              <p:nvPr/>
            </p:nvSpPr>
            <p:spPr>
              <a:xfrm>
                <a:off x="18961744" y="5823525"/>
                <a:ext cx="1820705" cy="486988"/>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a:solidFill>
                      <a:prstClr val="white"/>
                    </a:solidFill>
                    <a:latin typeface="Calibri" panose="020F0502020204030204"/>
                    <a:cs typeface="Calibri"/>
                  </a:rPr>
                  <a:t>Support increased productivity through unleashing innovation and trade [DBT]</a:t>
                </a:r>
                <a:endParaRPr lang="en-US" sz="900">
                  <a:solidFill>
                    <a:prstClr val="white"/>
                  </a:solidFill>
                  <a:latin typeface="Calibri" panose="020F0502020204030204"/>
                </a:endParaRPr>
              </a:p>
            </p:txBody>
          </p:sp>
          <p:cxnSp>
            <p:nvCxnSpPr>
              <p:cNvPr id="113" name="Straight Arrow Connector 112">
                <a:extLst>
                  <a:ext uri="{FF2B5EF4-FFF2-40B4-BE49-F238E27FC236}">
                    <a16:creationId xmlns:a16="http://schemas.microsoft.com/office/drawing/2014/main" id="{D6052A44-C3BF-3846-8B93-9C575403752B}"/>
                  </a:ext>
                </a:extLst>
              </p:cNvPr>
              <p:cNvCxnSpPr>
                <a:cxnSpLocks/>
              </p:cNvCxnSpPr>
              <p:nvPr/>
            </p:nvCxnSpPr>
            <p:spPr>
              <a:xfrm flipH="1" flipV="1">
                <a:off x="12719865" y="8399686"/>
                <a:ext cx="4774" cy="167859"/>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CAB33056-FA93-B88E-FE50-463D1F3BAA70}"/>
                  </a:ext>
                </a:extLst>
              </p:cNvPr>
              <p:cNvCxnSpPr>
                <a:cxnSpLocks/>
                <a:stCxn id="41" idx="3"/>
                <a:endCxn id="40" idx="1"/>
              </p:cNvCxnSpPr>
              <p:nvPr/>
            </p:nvCxnSpPr>
            <p:spPr>
              <a:xfrm flipV="1">
                <a:off x="9623062" y="9028825"/>
                <a:ext cx="1990771" cy="13551"/>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76BC392-6A28-8A01-080F-2709FD8A3531}"/>
                  </a:ext>
                </a:extLst>
              </p:cNvPr>
              <p:cNvCxnSpPr>
                <a:cxnSpLocks/>
                <a:stCxn id="784" idx="3"/>
                <a:endCxn id="43" idx="1"/>
              </p:cNvCxnSpPr>
              <p:nvPr/>
            </p:nvCxnSpPr>
            <p:spPr>
              <a:xfrm>
                <a:off x="6214816" y="6169412"/>
                <a:ext cx="2106788" cy="19082"/>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3" name="Rectangle: Rounded Corners 82">
                <a:extLst>
                  <a:ext uri="{FF2B5EF4-FFF2-40B4-BE49-F238E27FC236}">
                    <a16:creationId xmlns:a16="http://schemas.microsoft.com/office/drawing/2014/main" id="{ADFDE65A-DC0D-DD4F-0B7B-7A500535D1E3}"/>
                  </a:ext>
                </a:extLst>
              </p:cNvPr>
              <p:cNvSpPr/>
              <p:nvPr/>
            </p:nvSpPr>
            <p:spPr>
              <a:xfrm>
                <a:off x="8256624" y="1478084"/>
                <a:ext cx="1459072" cy="379520"/>
              </a:xfrm>
              <a:prstGeom prst="roundRect">
                <a:avLst/>
              </a:prstGeom>
              <a:solidFill>
                <a:srgbClr val="EA99C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Lower per property costs</a:t>
                </a:r>
              </a:p>
            </p:txBody>
          </p:sp>
          <p:cxnSp>
            <p:nvCxnSpPr>
              <p:cNvPr id="85" name="Straight Arrow Connector 84">
                <a:extLst>
                  <a:ext uri="{FF2B5EF4-FFF2-40B4-BE49-F238E27FC236}">
                    <a16:creationId xmlns:a16="http://schemas.microsoft.com/office/drawing/2014/main" id="{8754671D-7966-0F21-A3C8-D24A902A519F}"/>
                  </a:ext>
                </a:extLst>
              </p:cNvPr>
              <p:cNvCxnSpPr>
                <a:cxnSpLocks/>
                <a:stCxn id="120" idx="3"/>
                <a:endCxn id="125" idx="1"/>
              </p:cNvCxnSpPr>
              <p:nvPr/>
            </p:nvCxnSpPr>
            <p:spPr>
              <a:xfrm>
                <a:off x="961642" y="2155421"/>
                <a:ext cx="360226" cy="3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38AFC49E-4CAF-AC4A-7910-75CDF032430D}"/>
                  </a:ext>
                </a:extLst>
              </p:cNvPr>
              <p:cNvCxnSpPr>
                <a:cxnSpLocks/>
                <a:stCxn id="51" idx="3"/>
                <a:endCxn id="70" idx="1"/>
              </p:cNvCxnSpPr>
              <p:nvPr/>
            </p:nvCxnSpPr>
            <p:spPr>
              <a:xfrm>
                <a:off x="7840090" y="4356340"/>
                <a:ext cx="425999" cy="4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5" name="Straight Arrow Connector 344">
                <a:extLst>
                  <a:ext uri="{FF2B5EF4-FFF2-40B4-BE49-F238E27FC236}">
                    <a16:creationId xmlns:a16="http://schemas.microsoft.com/office/drawing/2014/main" id="{BCA711FD-80E3-9267-D6D7-39B3D4E6BBE0}"/>
                  </a:ext>
                </a:extLst>
              </p:cNvPr>
              <p:cNvCxnSpPr>
                <a:cxnSpLocks/>
                <a:stCxn id="306" idx="3"/>
                <a:endCxn id="39" idx="1"/>
              </p:cNvCxnSpPr>
              <p:nvPr/>
            </p:nvCxnSpPr>
            <p:spPr>
              <a:xfrm flipV="1">
                <a:off x="9650892" y="5870638"/>
                <a:ext cx="1980628" cy="23560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3" name="Straight Arrow Connector 522">
                <a:extLst>
                  <a:ext uri="{FF2B5EF4-FFF2-40B4-BE49-F238E27FC236}">
                    <a16:creationId xmlns:a16="http://schemas.microsoft.com/office/drawing/2014/main" id="{00BA8649-883A-1ABD-9A19-7C93683DEFBF}"/>
                  </a:ext>
                </a:extLst>
              </p:cNvPr>
              <p:cNvCxnSpPr>
                <a:cxnSpLocks/>
                <a:stCxn id="43" idx="3"/>
                <a:endCxn id="606" idx="1"/>
              </p:cNvCxnSpPr>
              <p:nvPr/>
            </p:nvCxnSpPr>
            <p:spPr>
              <a:xfrm flipV="1">
                <a:off x="9685340" y="1951346"/>
                <a:ext cx="1821746" cy="4237148"/>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Rounded Corners 76">
                <a:extLst>
                  <a:ext uri="{FF2B5EF4-FFF2-40B4-BE49-F238E27FC236}">
                    <a16:creationId xmlns:a16="http://schemas.microsoft.com/office/drawing/2014/main" id="{0C288021-D106-A7AA-A4F2-B4C01368987F}"/>
                  </a:ext>
                </a:extLst>
              </p:cNvPr>
              <p:cNvSpPr/>
              <p:nvPr/>
            </p:nvSpPr>
            <p:spPr>
              <a:xfrm>
                <a:off x="-1808656" y="6693325"/>
                <a:ext cx="1300887" cy="62406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support, aligned with WH: Local Grant</a:t>
                </a:r>
                <a:endParaRPr lang="en-GB" sz="900" dirty="0">
                  <a:solidFill>
                    <a:schemeClr val="tx1"/>
                  </a:solidFill>
                  <a:highlight>
                    <a:srgbClr val="FFFF00"/>
                  </a:highlight>
                </a:endParaRPr>
              </a:p>
            </p:txBody>
          </p:sp>
          <p:sp>
            <p:nvSpPr>
              <p:cNvPr id="96" name="Rectangle: Rounded Corners 95">
                <a:extLst>
                  <a:ext uri="{FF2B5EF4-FFF2-40B4-BE49-F238E27FC236}">
                    <a16:creationId xmlns:a16="http://schemas.microsoft.com/office/drawing/2014/main" id="{F15FA29F-F2DB-1EDE-975D-AA86527BC642}"/>
                  </a:ext>
                </a:extLst>
              </p:cNvPr>
              <p:cNvSpPr/>
              <p:nvPr/>
            </p:nvSpPr>
            <p:spPr>
              <a:xfrm>
                <a:off x="8244766" y="971827"/>
                <a:ext cx="1403232" cy="395955"/>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chemeClr val="tx1"/>
                    </a:solidFill>
                  </a:rPr>
                  <a:t>Relatively quicker delivery by mature SHLs</a:t>
                </a:r>
              </a:p>
            </p:txBody>
          </p:sp>
          <p:cxnSp>
            <p:nvCxnSpPr>
              <p:cNvPr id="623" name="Straight Arrow Connector 622">
                <a:extLst>
                  <a:ext uri="{FF2B5EF4-FFF2-40B4-BE49-F238E27FC236}">
                    <a16:creationId xmlns:a16="http://schemas.microsoft.com/office/drawing/2014/main" id="{083967FD-C0C7-8CF3-F5F1-EBA62AA952B1}"/>
                  </a:ext>
                </a:extLst>
              </p:cNvPr>
              <p:cNvCxnSpPr>
                <a:cxnSpLocks/>
                <a:stCxn id="627" idx="1"/>
                <a:endCxn id="53" idx="1"/>
              </p:cNvCxnSpPr>
              <p:nvPr/>
            </p:nvCxnSpPr>
            <p:spPr>
              <a:xfrm>
                <a:off x="10007930" y="1968826"/>
                <a:ext cx="1602490" cy="5344715"/>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7" name="Right Brace 626">
                <a:extLst>
                  <a:ext uri="{FF2B5EF4-FFF2-40B4-BE49-F238E27FC236}">
                    <a16:creationId xmlns:a16="http://schemas.microsoft.com/office/drawing/2014/main" id="{B1803750-6402-2AA5-2985-C44680B9571E}"/>
                  </a:ext>
                </a:extLst>
              </p:cNvPr>
              <p:cNvSpPr/>
              <p:nvPr/>
            </p:nvSpPr>
            <p:spPr>
              <a:xfrm>
                <a:off x="9757266" y="829403"/>
                <a:ext cx="250664" cy="2278845"/>
              </a:xfrm>
              <a:prstGeom prst="rightBrace">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8" name="Straight Arrow Connector 77">
                <a:extLst>
                  <a:ext uri="{FF2B5EF4-FFF2-40B4-BE49-F238E27FC236}">
                    <a16:creationId xmlns:a16="http://schemas.microsoft.com/office/drawing/2014/main" id="{298E4C5E-F015-8273-5F74-335F782FD448}"/>
                  </a:ext>
                </a:extLst>
              </p:cNvPr>
              <p:cNvCxnSpPr>
                <a:cxnSpLocks/>
                <a:stCxn id="306" idx="0"/>
                <a:endCxn id="43" idx="2"/>
              </p:cNvCxnSpPr>
              <p:nvPr/>
            </p:nvCxnSpPr>
            <p:spPr>
              <a:xfrm flipH="1" flipV="1">
                <a:off x="9003472" y="6597133"/>
                <a:ext cx="10554" cy="13718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9D16461F-CEAC-73F1-5F94-5A8126DB682A}"/>
                  </a:ext>
                </a:extLst>
              </p:cNvPr>
              <p:cNvCxnSpPr>
                <a:cxnSpLocks/>
                <a:stCxn id="80" idx="2"/>
                <a:endCxn id="52" idx="0"/>
              </p:cNvCxnSpPr>
              <p:nvPr/>
            </p:nvCxnSpPr>
            <p:spPr>
              <a:xfrm flipH="1">
                <a:off x="8959975" y="1990632"/>
                <a:ext cx="3024" cy="2810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Rounded Rectangle 199">
                <a:extLst>
                  <a:ext uri="{FF2B5EF4-FFF2-40B4-BE49-F238E27FC236}">
                    <a16:creationId xmlns:a16="http://schemas.microsoft.com/office/drawing/2014/main" id="{674FE77C-7C69-7CE5-7F8C-1FC80482D6C2}"/>
                  </a:ext>
                </a:extLst>
              </p:cNvPr>
              <p:cNvSpPr/>
              <p:nvPr/>
            </p:nvSpPr>
            <p:spPr>
              <a:xfrm>
                <a:off x="8156903" y="865768"/>
                <a:ext cx="1612192" cy="1124864"/>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cxnSp>
            <p:nvCxnSpPr>
              <p:cNvPr id="524" name="Straight Arrow Connector 523">
                <a:extLst>
                  <a:ext uri="{FF2B5EF4-FFF2-40B4-BE49-F238E27FC236}">
                    <a16:creationId xmlns:a16="http://schemas.microsoft.com/office/drawing/2014/main" id="{4DA693EF-6015-5290-4D10-3E7612520160}"/>
                  </a:ext>
                </a:extLst>
              </p:cNvPr>
              <p:cNvCxnSpPr>
                <a:cxnSpLocks/>
                <a:stCxn id="70" idx="2"/>
                <a:endCxn id="43" idx="0"/>
              </p:cNvCxnSpPr>
              <p:nvPr/>
            </p:nvCxnSpPr>
            <p:spPr>
              <a:xfrm flipH="1">
                <a:off x="9003472" y="4901617"/>
                <a:ext cx="1036" cy="878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03" name="Group 802">
                <a:extLst>
                  <a:ext uri="{FF2B5EF4-FFF2-40B4-BE49-F238E27FC236}">
                    <a16:creationId xmlns:a16="http://schemas.microsoft.com/office/drawing/2014/main" id="{F4EF3285-E5D0-4CE7-6783-45CDD7758436}"/>
                  </a:ext>
                </a:extLst>
              </p:cNvPr>
              <p:cNvGrpSpPr/>
              <p:nvPr/>
            </p:nvGrpSpPr>
            <p:grpSpPr>
              <a:xfrm>
                <a:off x="3673769" y="1281088"/>
                <a:ext cx="1632112" cy="1544035"/>
                <a:chOff x="3873010" y="1984161"/>
                <a:chExt cx="1632112" cy="1544035"/>
              </a:xfrm>
            </p:grpSpPr>
            <p:sp>
              <p:nvSpPr>
                <p:cNvPr id="20" name="Rectangle: Rounded Corners 489">
                  <a:extLst>
                    <a:ext uri="{FF2B5EF4-FFF2-40B4-BE49-F238E27FC236}">
                      <a16:creationId xmlns:a16="http://schemas.microsoft.com/office/drawing/2014/main" id="{21B11AB9-4816-2115-8F33-01927DF6717E}"/>
                    </a:ext>
                  </a:extLst>
                </p:cNvPr>
                <p:cNvSpPr/>
                <p:nvPr/>
              </p:nvSpPr>
              <p:spPr>
                <a:xfrm>
                  <a:off x="4034658" y="2453882"/>
                  <a:ext cx="1377173" cy="364288"/>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Reduced change control requirements</a:t>
                  </a:r>
                </a:p>
              </p:txBody>
            </p:sp>
            <p:sp>
              <p:nvSpPr>
                <p:cNvPr id="29" name="Rectangle: Rounded Corners 489">
                  <a:extLst>
                    <a:ext uri="{FF2B5EF4-FFF2-40B4-BE49-F238E27FC236}">
                      <a16:creationId xmlns:a16="http://schemas.microsoft.com/office/drawing/2014/main" id="{8A009E95-1452-6893-A4C4-F0A868976622}"/>
                    </a:ext>
                  </a:extLst>
                </p:cNvPr>
                <p:cNvSpPr/>
                <p:nvPr/>
              </p:nvSpPr>
              <p:spPr>
                <a:xfrm>
                  <a:off x="4034658" y="2935862"/>
                  <a:ext cx="1377173" cy="479844"/>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chemeClr val="bg1"/>
                      </a:solidFill>
                    </a:rPr>
                    <a:t>Reduced reporting /  monitoring requirements</a:t>
                  </a:r>
                </a:p>
              </p:txBody>
            </p:sp>
            <p:sp>
              <p:nvSpPr>
                <p:cNvPr id="536" name="Rounded Rectangle 199">
                  <a:extLst>
                    <a:ext uri="{FF2B5EF4-FFF2-40B4-BE49-F238E27FC236}">
                      <a16:creationId xmlns:a16="http://schemas.microsoft.com/office/drawing/2014/main" id="{D3BB44DB-51AA-F0EF-09CB-C5CEB07EBE8F}"/>
                    </a:ext>
                  </a:extLst>
                </p:cNvPr>
                <p:cNvSpPr/>
                <p:nvPr/>
              </p:nvSpPr>
              <p:spPr>
                <a:xfrm>
                  <a:off x="3873010" y="1984161"/>
                  <a:ext cx="1632112" cy="1544035"/>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dirty="0">
                    <a:solidFill>
                      <a:prstClr val="white"/>
                    </a:solidFill>
                    <a:latin typeface="Calibri" panose="020F0502020204030204"/>
                  </a:endParaRPr>
                </a:p>
              </p:txBody>
            </p:sp>
          </p:grpSp>
          <p:cxnSp>
            <p:nvCxnSpPr>
              <p:cNvPr id="537" name="Straight Arrow Connector 536">
                <a:extLst>
                  <a:ext uri="{FF2B5EF4-FFF2-40B4-BE49-F238E27FC236}">
                    <a16:creationId xmlns:a16="http://schemas.microsoft.com/office/drawing/2014/main" id="{C181E2DD-E115-0960-FE09-C6791F5F59E8}"/>
                  </a:ext>
                </a:extLst>
              </p:cNvPr>
              <p:cNvCxnSpPr>
                <a:cxnSpLocks/>
                <a:stCxn id="536" idx="3"/>
                <a:endCxn id="80" idx="1"/>
              </p:cNvCxnSpPr>
              <p:nvPr/>
            </p:nvCxnSpPr>
            <p:spPr>
              <a:xfrm flipV="1">
                <a:off x="5305881" y="1428200"/>
                <a:ext cx="2851022" cy="6249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1" name="Straight Arrow Connector 570">
                <a:extLst>
                  <a:ext uri="{FF2B5EF4-FFF2-40B4-BE49-F238E27FC236}">
                    <a16:creationId xmlns:a16="http://schemas.microsoft.com/office/drawing/2014/main" id="{8650B933-530B-E266-C0EE-A2289705C607}"/>
                  </a:ext>
                </a:extLst>
              </p:cNvPr>
              <p:cNvCxnSpPr>
                <a:cxnSpLocks/>
              </p:cNvCxnSpPr>
              <p:nvPr/>
            </p:nvCxnSpPr>
            <p:spPr>
              <a:xfrm>
                <a:off x="12726001" y="7256021"/>
                <a:ext cx="136622" cy="122738"/>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07" name="Group 606">
                <a:extLst>
                  <a:ext uri="{FF2B5EF4-FFF2-40B4-BE49-F238E27FC236}">
                    <a16:creationId xmlns:a16="http://schemas.microsoft.com/office/drawing/2014/main" id="{492E5673-7A61-76A0-A870-CA9A81C8CD5F}"/>
                  </a:ext>
                </a:extLst>
              </p:cNvPr>
              <p:cNvGrpSpPr/>
              <p:nvPr/>
            </p:nvGrpSpPr>
            <p:grpSpPr>
              <a:xfrm>
                <a:off x="11507087" y="802907"/>
                <a:ext cx="2568165" cy="2296877"/>
                <a:chOff x="16373327" y="7843621"/>
                <a:chExt cx="2337044" cy="2296877"/>
              </a:xfrm>
            </p:grpSpPr>
            <p:sp>
              <p:nvSpPr>
                <p:cNvPr id="44" name="Rectangle: Rounded Corners 43">
                  <a:extLst>
                    <a:ext uri="{FF2B5EF4-FFF2-40B4-BE49-F238E27FC236}">
                      <a16:creationId xmlns:a16="http://schemas.microsoft.com/office/drawing/2014/main" id="{57D678F5-FE97-7E43-9528-71F3A28FF6F8}"/>
                    </a:ext>
                  </a:extLst>
                </p:cNvPr>
                <p:cNvSpPr/>
                <p:nvPr/>
              </p:nvSpPr>
              <p:spPr>
                <a:xfrm>
                  <a:off x="16512118" y="9593749"/>
                  <a:ext cx="2087081" cy="392513"/>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Increase in social homes improved to target of EPC C</a:t>
                  </a:r>
                </a:p>
              </p:txBody>
            </p:sp>
            <p:sp>
              <p:nvSpPr>
                <p:cNvPr id="46" name="Rectangle: Rounded Corners 948">
                  <a:extLst>
                    <a:ext uri="{FF2B5EF4-FFF2-40B4-BE49-F238E27FC236}">
                      <a16:creationId xmlns:a16="http://schemas.microsoft.com/office/drawing/2014/main" id="{AC8F2356-F5AE-0B41-4D36-C0D1758AA77A}"/>
                    </a:ext>
                  </a:extLst>
                </p:cNvPr>
                <p:cNvSpPr/>
                <p:nvPr/>
              </p:nvSpPr>
              <p:spPr>
                <a:xfrm>
                  <a:off x="16526158" y="8596516"/>
                  <a:ext cx="2083520" cy="399596"/>
                </a:xfrm>
                <a:prstGeom prst="roundRect">
                  <a:avLst/>
                </a:prstGeom>
                <a:solidFill>
                  <a:srgbClr val="FBE5D7"/>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Tenants use less energy </a:t>
                  </a:r>
                  <a:r>
                    <a:rPr lang="en-GB" sz="900">
                      <a:solidFill>
                        <a:schemeClr val="tx1"/>
                      </a:solidFill>
                      <a:latin typeface="Calibri" panose="020F0502020204030204"/>
                      <a:cs typeface="Calibri"/>
                    </a:rPr>
                    <a:t>and spend less to </a:t>
                  </a:r>
                  <a:r>
                    <a:rPr lang="en-GB" sz="900">
                      <a:solidFill>
                        <a:prstClr val="black"/>
                      </a:solidFill>
                      <a:latin typeface="Calibri" panose="020F0502020204030204"/>
                      <a:cs typeface="Calibri"/>
                    </a:rPr>
                    <a:t>achieve equivalent home temperature</a:t>
                  </a:r>
                </a:p>
              </p:txBody>
            </p:sp>
            <p:sp>
              <p:nvSpPr>
                <p:cNvPr id="162" name="Rectangle: Rounded Corners 948">
                  <a:extLst>
                    <a:ext uri="{FF2B5EF4-FFF2-40B4-BE49-F238E27FC236}">
                      <a16:creationId xmlns:a16="http://schemas.microsoft.com/office/drawing/2014/main" id="{B703474D-BA32-5EAB-A52E-DAFA8F953519}"/>
                    </a:ext>
                  </a:extLst>
                </p:cNvPr>
                <p:cNvSpPr/>
                <p:nvPr/>
              </p:nvSpPr>
              <p:spPr>
                <a:xfrm>
                  <a:off x="16521588" y="8176547"/>
                  <a:ext cx="2083519" cy="350042"/>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Improved comfort, appearance and value of social homes</a:t>
                  </a:r>
                </a:p>
              </p:txBody>
            </p:sp>
            <p:sp>
              <p:nvSpPr>
                <p:cNvPr id="163" name="Rectangle: Rounded Corners 948">
                  <a:extLst>
                    <a:ext uri="{FF2B5EF4-FFF2-40B4-BE49-F238E27FC236}">
                      <a16:creationId xmlns:a16="http://schemas.microsoft.com/office/drawing/2014/main" id="{22D04C37-DEF0-6638-8844-C57CECDD710B}"/>
                    </a:ext>
                  </a:extLst>
                </p:cNvPr>
                <p:cNvSpPr/>
                <p:nvPr/>
              </p:nvSpPr>
              <p:spPr>
                <a:xfrm>
                  <a:off x="16532496" y="9045329"/>
                  <a:ext cx="2083519" cy="452230"/>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General retrofit-enabling remedial and clean heat-readying works accelerated, reducing requirement for later improvement works</a:t>
                  </a:r>
                  <a:endParaRPr lang="en-GB" sz="900">
                    <a:solidFill>
                      <a:prstClr val="black"/>
                    </a:solidFill>
                    <a:highlight>
                      <a:srgbClr val="FFFF00"/>
                    </a:highlight>
                    <a:latin typeface="Calibri" panose="020F0502020204030204"/>
                    <a:cs typeface="Calibri"/>
                  </a:endParaRPr>
                </a:p>
              </p:txBody>
            </p:sp>
            <p:sp>
              <p:nvSpPr>
                <p:cNvPr id="157" name="TextBox 156">
                  <a:extLst>
                    <a:ext uri="{FF2B5EF4-FFF2-40B4-BE49-F238E27FC236}">
                      <a16:creationId xmlns:a16="http://schemas.microsoft.com/office/drawing/2014/main" id="{2B14B42C-CD36-A7A9-FF50-75FC6BBE1EAC}"/>
                    </a:ext>
                  </a:extLst>
                </p:cNvPr>
                <p:cNvSpPr txBox="1"/>
                <p:nvPr/>
              </p:nvSpPr>
              <p:spPr>
                <a:xfrm>
                  <a:off x="16785832" y="7868347"/>
                  <a:ext cx="1581775" cy="261991"/>
                </a:xfrm>
                <a:prstGeom prst="rect">
                  <a:avLst/>
                </a:prstGeom>
                <a:noFill/>
              </p:spPr>
              <p:txBody>
                <a:bodyPr wrap="square" rtlCol="0">
                  <a:spAutoFit/>
                </a:bodyPr>
                <a:lstStyle/>
                <a:p>
                  <a:pPr defTabSz="217754"/>
                  <a:r>
                    <a:rPr lang="en-US" sz="1050" b="1" dirty="0">
                      <a:latin typeface="Calibri" panose="020F0502020204030204"/>
                    </a:rPr>
                    <a:t>Tenants &amp; fuel poverty</a:t>
                  </a:r>
                </a:p>
              </p:txBody>
            </p:sp>
            <p:sp>
              <p:nvSpPr>
                <p:cNvPr id="606" name="Rounded Rectangle 199">
                  <a:extLst>
                    <a:ext uri="{FF2B5EF4-FFF2-40B4-BE49-F238E27FC236}">
                      <a16:creationId xmlns:a16="http://schemas.microsoft.com/office/drawing/2014/main" id="{CE42DE51-8BAF-A539-07E0-5ECE9122ACC3}"/>
                    </a:ext>
                  </a:extLst>
                </p:cNvPr>
                <p:cNvSpPr/>
                <p:nvPr/>
              </p:nvSpPr>
              <p:spPr>
                <a:xfrm>
                  <a:off x="16373327" y="7843621"/>
                  <a:ext cx="2337044" cy="2296877"/>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177"/>
                  <a:endParaRPr lang="en-US" sz="600">
                    <a:solidFill>
                      <a:prstClr val="white"/>
                    </a:solidFill>
                    <a:latin typeface="Calibri" panose="020F0502020204030204"/>
                  </a:endParaRPr>
                </a:p>
              </p:txBody>
            </p:sp>
          </p:grpSp>
          <p:cxnSp>
            <p:nvCxnSpPr>
              <p:cNvPr id="630" name="Straight Arrow Connector 629">
                <a:extLst>
                  <a:ext uri="{FF2B5EF4-FFF2-40B4-BE49-F238E27FC236}">
                    <a16:creationId xmlns:a16="http://schemas.microsoft.com/office/drawing/2014/main" id="{A0851294-A813-7519-9D63-13FE8AA30417}"/>
                  </a:ext>
                </a:extLst>
              </p:cNvPr>
              <p:cNvCxnSpPr>
                <a:cxnSpLocks/>
                <a:stCxn id="39" idx="0"/>
                <a:endCxn id="160" idx="2"/>
              </p:cNvCxnSpPr>
              <p:nvPr/>
            </p:nvCxnSpPr>
            <p:spPr>
              <a:xfrm flipV="1">
                <a:off x="12322663" y="5255052"/>
                <a:ext cx="443896" cy="1752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475EA223-51A5-6B3E-0CD7-584528C9A049}"/>
                  </a:ext>
                </a:extLst>
              </p:cNvPr>
              <p:cNvCxnSpPr>
                <a:cxnSpLocks/>
                <a:stCxn id="43" idx="3"/>
                <a:endCxn id="170" idx="1"/>
              </p:cNvCxnSpPr>
              <p:nvPr/>
            </p:nvCxnSpPr>
            <p:spPr>
              <a:xfrm flipV="1">
                <a:off x="9685340" y="4894290"/>
                <a:ext cx="1769150" cy="1294204"/>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2" name="Straight Arrow Connector 251">
                <a:extLst>
                  <a:ext uri="{FF2B5EF4-FFF2-40B4-BE49-F238E27FC236}">
                    <a16:creationId xmlns:a16="http://schemas.microsoft.com/office/drawing/2014/main" id="{738D4781-B87C-F5D9-FCFB-7878FE2A5ED7}"/>
                  </a:ext>
                </a:extLst>
              </p:cNvPr>
              <p:cNvCxnSpPr>
                <a:cxnSpLocks/>
                <a:stCxn id="43" idx="3"/>
                <a:endCxn id="13" idx="1"/>
              </p:cNvCxnSpPr>
              <p:nvPr/>
            </p:nvCxnSpPr>
            <p:spPr>
              <a:xfrm>
                <a:off x="9685340" y="6188494"/>
                <a:ext cx="1797030" cy="4683434"/>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7" name="Straight Arrow Connector 326">
                <a:extLst>
                  <a:ext uri="{FF2B5EF4-FFF2-40B4-BE49-F238E27FC236}">
                    <a16:creationId xmlns:a16="http://schemas.microsoft.com/office/drawing/2014/main" id="{63703F01-5B1C-307B-A32B-5C80DC2540BA}"/>
                  </a:ext>
                </a:extLst>
              </p:cNvPr>
              <p:cNvCxnSpPr>
                <a:cxnSpLocks/>
                <a:stCxn id="160" idx="3"/>
                <a:endCxn id="64" idx="1"/>
              </p:cNvCxnSpPr>
              <p:nvPr/>
            </p:nvCxnSpPr>
            <p:spPr>
              <a:xfrm flipV="1">
                <a:off x="13864675" y="2257447"/>
                <a:ext cx="1455347" cy="28008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1" name="Straight Arrow Connector 330">
                <a:extLst>
                  <a:ext uri="{FF2B5EF4-FFF2-40B4-BE49-F238E27FC236}">
                    <a16:creationId xmlns:a16="http://schemas.microsoft.com/office/drawing/2014/main" id="{9AA1E421-EEA0-C738-2F4B-A7F3C4F4E378}"/>
                  </a:ext>
                </a:extLst>
              </p:cNvPr>
              <p:cNvCxnSpPr>
                <a:cxnSpLocks/>
                <a:stCxn id="84" idx="1"/>
                <a:endCxn id="565" idx="1"/>
              </p:cNvCxnSpPr>
              <p:nvPr/>
            </p:nvCxnSpPr>
            <p:spPr>
              <a:xfrm>
                <a:off x="14354546" y="9049494"/>
                <a:ext cx="666200" cy="74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3" name="Straight Arrow Connector 342">
                <a:extLst>
                  <a:ext uri="{FF2B5EF4-FFF2-40B4-BE49-F238E27FC236}">
                    <a16:creationId xmlns:a16="http://schemas.microsoft.com/office/drawing/2014/main" id="{115CA8DC-FB05-279F-CCDD-0F5102F90E8D}"/>
                  </a:ext>
                </a:extLst>
              </p:cNvPr>
              <p:cNvCxnSpPr>
                <a:cxnSpLocks/>
                <a:stCxn id="33" idx="2"/>
                <a:endCxn id="160" idx="0"/>
              </p:cNvCxnSpPr>
              <p:nvPr/>
            </p:nvCxnSpPr>
            <p:spPr>
              <a:xfrm>
                <a:off x="11963454" y="4432541"/>
                <a:ext cx="803105" cy="4289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2" name="Straight Arrow Connector 401">
                <a:extLst>
                  <a:ext uri="{FF2B5EF4-FFF2-40B4-BE49-F238E27FC236}">
                    <a16:creationId xmlns:a16="http://schemas.microsoft.com/office/drawing/2014/main" id="{93B120C0-690B-D21F-6623-CAF3C79712A5}"/>
                  </a:ext>
                </a:extLst>
              </p:cNvPr>
              <p:cNvCxnSpPr>
                <a:cxnSpLocks/>
                <a:stCxn id="30" idx="2"/>
                <a:endCxn id="160" idx="0"/>
              </p:cNvCxnSpPr>
              <p:nvPr/>
            </p:nvCxnSpPr>
            <p:spPr>
              <a:xfrm flipH="1">
                <a:off x="12766559" y="4194722"/>
                <a:ext cx="380492" cy="6667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5" name="Straight Arrow Connector 414">
                <a:extLst>
                  <a:ext uri="{FF2B5EF4-FFF2-40B4-BE49-F238E27FC236}">
                    <a16:creationId xmlns:a16="http://schemas.microsoft.com/office/drawing/2014/main" id="{F586E730-D49C-250E-E246-9170469F2538}"/>
                  </a:ext>
                </a:extLst>
              </p:cNvPr>
              <p:cNvCxnSpPr>
                <a:cxnSpLocks/>
                <a:stCxn id="606" idx="3"/>
                <a:endCxn id="165" idx="1"/>
              </p:cNvCxnSpPr>
              <p:nvPr/>
            </p:nvCxnSpPr>
            <p:spPr>
              <a:xfrm flipV="1">
                <a:off x="14075251" y="1834354"/>
                <a:ext cx="999153" cy="1169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Rectangle: Rounded Corners 489">
                <a:extLst>
                  <a:ext uri="{FF2B5EF4-FFF2-40B4-BE49-F238E27FC236}">
                    <a16:creationId xmlns:a16="http://schemas.microsoft.com/office/drawing/2014/main" id="{C6D73226-327C-0203-2733-30D9424D53D7}"/>
                  </a:ext>
                </a:extLst>
              </p:cNvPr>
              <p:cNvSpPr/>
              <p:nvPr/>
            </p:nvSpPr>
            <p:spPr>
              <a:xfrm>
                <a:off x="3812614" y="3564590"/>
                <a:ext cx="1377173" cy="489073"/>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Mature SHLs apply and are awarded funding as SPs *</a:t>
                </a:r>
              </a:p>
            </p:txBody>
          </p:sp>
          <p:cxnSp>
            <p:nvCxnSpPr>
              <p:cNvPr id="527" name="Straight Arrow Connector 526">
                <a:extLst>
                  <a:ext uri="{FF2B5EF4-FFF2-40B4-BE49-F238E27FC236}">
                    <a16:creationId xmlns:a16="http://schemas.microsoft.com/office/drawing/2014/main" id="{D5551654-D224-94BA-0C28-9E859A1B1A6F}"/>
                  </a:ext>
                </a:extLst>
              </p:cNvPr>
              <p:cNvCxnSpPr>
                <a:cxnSpLocks/>
                <a:stCxn id="536" idx="2"/>
                <a:endCxn id="72" idx="0"/>
              </p:cNvCxnSpPr>
              <p:nvPr/>
            </p:nvCxnSpPr>
            <p:spPr>
              <a:xfrm>
                <a:off x="4489825" y="2825123"/>
                <a:ext cx="11376" cy="7394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ADA692FB-E7F3-CD3B-4B04-7B453CB97382}"/>
                  </a:ext>
                </a:extLst>
              </p:cNvPr>
              <p:cNvCxnSpPr>
                <a:cxnSpLocks/>
                <a:stCxn id="125" idx="3"/>
                <a:endCxn id="536" idx="1"/>
              </p:cNvCxnSpPr>
              <p:nvPr/>
            </p:nvCxnSpPr>
            <p:spPr>
              <a:xfrm flipV="1">
                <a:off x="2934866" y="2053106"/>
                <a:ext cx="738903" cy="1026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FFE47A25-52E6-A7A0-9E85-EB447F874E2E}"/>
                  </a:ext>
                </a:extLst>
              </p:cNvPr>
              <p:cNvCxnSpPr>
                <a:cxnSpLocks/>
                <a:stCxn id="787" idx="1"/>
                <a:endCxn id="784" idx="1"/>
              </p:cNvCxnSpPr>
              <p:nvPr/>
            </p:nvCxnSpPr>
            <p:spPr>
              <a:xfrm>
                <a:off x="4633860" y="6164037"/>
                <a:ext cx="520522" cy="53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1F1A015F-78EF-4D2D-CE75-98B606F9AFA2}"/>
                  </a:ext>
                </a:extLst>
              </p:cNvPr>
              <p:cNvSpPr/>
              <p:nvPr/>
            </p:nvSpPr>
            <p:spPr>
              <a:xfrm>
                <a:off x="15312381" y="10042918"/>
                <a:ext cx="2328228" cy="866659"/>
              </a:xfrm>
              <a:prstGeom prst="roundRect">
                <a:avLst/>
              </a:prstGeom>
              <a:solidFill>
                <a:schemeClr val="accent5"/>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bg1"/>
                    </a:solidFill>
                  </a:rPr>
                  <a:t>Government’s Role: </a:t>
                </a:r>
                <a:r>
                  <a:rPr lang="en-GB" sz="900" dirty="0">
                    <a:solidFill>
                      <a:schemeClr val="bg1"/>
                    </a:solidFill>
                  </a:rPr>
                  <a:t>Develop Departmental understanding of how to deliver and enable decarbonisation at scale, such that eventually it is no longer necessary to invest in supporting the sector, which can lead itself post-WH:SHF</a:t>
                </a:r>
              </a:p>
            </p:txBody>
          </p:sp>
          <p:sp>
            <p:nvSpPr>
              <p:cNvPr id="522" name="Rectangle: Rounded Corners 489">
                <a:extLst>
                  <a:ext uri="{FF2B5EF4-FFF2-40B4-BE49-F238E27FC236}">
                    <a16:creationId xmlns:a16="http://schemas.microsoft.com/office/drawing/2014/main" id="{CCA489F4-EC07-A525-4A64-5CE0D194A91A}"/>
                  </a:ext>
                </a:extLst>
              </p:cNvPr>
              <p:cNvSpPr/>
              <p:nvPr/>
            </p:nvSpPr>
            <p:spPr>
              <a:xfrm>
                <a:off x="845212" y="5421128"/>
                <a:ext cx="1264661" cy="734786"/>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amplifies W3 and supports potential applicants to develop applications</a:t>
                </a:r>
              </a:p>
            </p:txBody>
          </p:sp>
          <p:sp>
            <p:nvSpPr>
              <p:cNvPr id="525" name="Rectangle: Rounded Corners 489">
                <a:extLst>
                  <a:ext uri="{FF2B5EF4-FFF2-40B4-BE49-F238E27FC236}">
                    <a16:creationId xmlns:a16="http://schemas.microsoft.com/office/drawing/2014/main" id="{6637EF59-2632-DA2D-A51B-6F6048B94091}"/>
                  </a:ext>
                </a:extLst>
              </p:cNvPr>
              <p:cNvSpPr/>
              <p:nvPr/>
            </p:nvSpPr>
            <p:spPr>
              <a:xfrm>
                <a:off x="3185387" y="6708110"/>
                <a:ext cx="1173043" cy="575418"/>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2 provides delivery support</a:t>
                </a:r>
              </a:p>
            </p:txBody>
          </p:sp>
          <p:sp>
            <p:nvSpPr>
              <p:cNvPr id="556" name="TextBox 555">
                <a:extLst>
                  <a:ext uri="{FF2B5EF4-FFF2-40B4-BE49-F238E27FC236}">
                    <a16:creationId xmlns:a16="http://schemas.microsoft.com/office/drawing/2014/main" id="{BE300BD4-7056-8B3E-33C0-41ACC564F227}"/>
                  </a:ext>
                </a:extLst>
              </p:cNvPr>
              <p:cNvSpPr txBox="1"/>
              <p:nvPr/>
            </p:nvSpPr>
            <p:spPr>
              <a:xfrm>
                <a:off x="-1887553" y="10437492"/>
                <a:ext cx="2002925" cy="1323439"/>
              </a:xfrm>
              <a:prstGeom prst="rect">
                <a:avLst/>
              </a:prstGeom>
              <a:noFill/>
            </p:spPr>
            <p:txBody>
              <a:bodyPr wrap="square" rtlCol="0">
                <a:spAutoFit/>
              </a:bodyPr>
              <a:lstStyle/>
              <a:p>
                <a:r>
                  <a:rPr lang="en-GB" sz="800" i="1" dirty="0"/>
                  <a:t>DP = Delivery partner</a:t>
                </a:r>
              </a:p>
              <a:p>
                <a:r>
                  <a:rPr lang="en-GB" sz="800" i="1" dirty="0"/>
                  <a:t>SHL = Social housing landlord</a:t>
                </a:r>
              </a:p>
              <a:p>
                <a:r>
                  <a:rPr lang="en-GB" sz="800" i="1" dirty="0"/>
                  <a:t>SP = Strategic partnership</a:t>
                </a:r>
              </a:p>
              <a:p>
                <a:r>
                  <a:rPr lang="en-GB" sz="800" i="1" dirty="0"/>
                  <a:t>CF = challenge fund</a:t>
                </a:r>
              </a:p>
              <a:p>
                <a:r>
                  <a:rPr lang="en-GB" sz="800" i="1" dirty="0"/>
                  <a:t>TAF = Technical assistance facility</a:t>
                </a:r>
              </a:p>
              <a:p>
                <a:r>
                  <a:rPr lang="en-GB" sz="800" i="1" dirty="0"/>
                  <a:t>RISE = Retrofit information, support and expertise</a:t>
                </a:r>
              </a:p>
              <a:p>
                <a:r>
                  <a:rPr lang="en-GB" sz="800" i="1" dirty="0"/>
                  <a:t>WH:LG = Warm homes: local grant</a:t>
                </a:r>
              </a:p>
              <a:p>
                <a:r>
                  <a:rPr lang="en-GB" sz="800" i="1" dirty="0"/>
                  <a:t>SRS MEES = social rented sector minimum energy efficiency standards</a:t>
                </a:r>
              </a:p>
            </p:txBody>
          </p:sp>
          <p:cxnSp>
            <p:nvCxnSpPr>
              <p:cNvPr id="199" name="Straight Arrow Connector 198">
                <a:extLst>
                  <a:ext uri="{FF2B5EF4-FFF2-40B4-BE49-F238E27FC236}">
                    <a16:creationId xmlns:a16="http://schemas.microsoft.com/office/drawing/2014/main" id="{7D229232-4261-E1B9-1C2A-A6953EFC1899}"/>
                  </a:ext>
                </a:extLst>
              </p:cNvPr>
              <p:cNvCxnSpPr>
                <a:cxnSpLocks/>
                <a:stCxn id="29" idx="3"/>
                <a:endCxn id="108" idx="1"/>
              </p:cNvCxnSpPr>
              <p:nvPr/>
            </p:nvCxnSpPr>
            <p:spPr>
              <a:xfrm>
                <a:off x="5212590" y="2472711"/>
                <a:ext cx="3058672" cy="9700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6" name="Rectangle: Rounded Corners 489">
                <a:extLst>
                  <a:ext uri="{FF2B5EF4-FFF2-40B4-BE49-F238E27FC236}">
                    <a16:creationId xmlns:a16="http://schemas.microsoft.com/office/drawing/2014/main" id="{5468D272-3DA8-F03E-133F-3BA6863AE4F8}"/>
                  </a:ext>
                </a:extLst>
              </p:cNvPr>
              <p:cNvSpPr/>
              <p:nvPr/>
            </p:nvSpPr>
            <p:spPr>
              <a:xfrm>
                <a:off x="8377159" y="7968944"/>
                <a:ext cx="1273733" cy="515568"/>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SHLs install more low carbon heating</a:t>
                </a:r>
              </a:p>
            </p:txBody>
          </p:sp>
          <p:grpSp>
            <p:nvGrpSpPr>
              <p:cNvPr id="579" name="Group 578">
                <a:extLst>
                  <a:ext uri="{FF2B5EF4-FFF2-40B4-BE49-F238E27FC236}">
                    <a16:creationId xmlns:a16="http://schemas.microsoft.com/office/drawing/2014/main" id="{A19985FC-1C85-D33C-E1BE-C0A58B91F23D}"/>
                  </a:ext>
                </a:extLst>
              </p:cNvPr>
              <p:cNvGrpSpPr/>
              <p:nvPr/>
            </p:nvGrpSpPr>
            <p:grpSpPr>
              <a:xfrm>
                <a:off x="11482370" y="9778303"/>
                <a:ext cx="2497946" cy="2187250"/>
                <a:chOff x="11538732" y="9457011"/>
                <a:chExt cx="2497946" cy="2187250"/>
              </a:xfrm>
            </p:grpSpPr>
            <p:sp>
              <p:nvSpPr>
                <p:cNvPr id="107" name="Rectangle: Rounded Corners 948">
                  <a:extLst>
                    <a:ext uri="{FF2B5EF4-FFF2-40B4-BE49-F238E27FC236}">
                      <a16:creationId xmlns:a16="http://schemas.microsoft.com/office/drawing/2014/main" id="{DB0B7CBB-3EC7-648E-1A77-605A3EB59096}"/>
                    </a:ext>
                  </a:extLst>
                </p:cNvPr>
                <p:cNvSpPr/>
                <p:nvPr/>
              </p:nvSpPr>
              <p:spPr>
                <a:xfrm>
                  <a:off x="11700155" y="11156046"/>
                  <a:ext cx="2189558" cy="353270"/>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Programme rate of spend is proportionate and enables feasibility of W4</a:t>
                  </a:r>
                </a:p>
              </p:txBody>
            </p:sp>
            <p:sp>
              <p:nvSpPr>
                <p:cNvPr id="13" name="Rounded Rectangle 199">
                  <a:extLst>
                    <a:ext uri="{FF2B5EF4-FFF2-40B4-BE49-F238E27FC236}">
                      <a16:creationId xmlns:a16="http://schemas.microsoft.com/office/drawing/2014/main" id="{218725F2-1247-7D0F-3B3A-3E04A210C472}"/>
                    </a:ext>
                  </a:extLst>
                </p:cNvPr>
                <p:cNvSpPr/>
                <p:nvPr/>
              </p:nvSpPr>
              <p:spPr>
                <a:xfrm>
                  <a:off x="11538732" y="9457011"/>
                  <a:ext cx="2497946" cy="2187250"/>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sp>
              <p:nvSpPr>
                <p:cNvPr id="36" name="Rectangle: Rounded Corners 35">
                  <a:extLst>
                    <a:ext uri="{FF2B5EF4-FFF2-40B4-BE49-F238E27FC236}">
                      <a16:creationId xmlns:a16="http://schemas.microsoft.com/office/drawing/2014/main" id="{1E59BD43-E251-5BC3-A966-C23B3AECDED7}"/>
                    </a:ext>
                  </a:extLst>
                </p:cNvPr>
                <p:cNvSpPr/>
                <p:nvPr/>
              </p:nvSpPr>
              <p:spPr>
                <a:xfrm>
                  <a:off x="11700790" y="9721626"/>
                  <a:ext cx="2189558" cy="346597"/>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Wide range of regions engaged with the scheme</a:t>
                  </a:r>
                </a:p>
              </p:txBody>
            </p:sp>
            <p:sp>
              <p:nvSpPr>
                <p:cNvPr id="109" name="Rectangle: Rounded Corners 948">
                  <a:extLst>
                    <a:ext uri="{FF2B5EF4-FFF2-40B4-BE49-F238E27FC236}">
                      <a16:creationId xmlns:a16="http://schemas.microsoft.com/office/drawing/2014/main" id="{99163BFA-C664-E2DB-C6EB-863B5EB3AABF}"/>
                    </a:ext>
                  </a:extLst>
                </p:cNvPr>
                <p:cNvSpPr/>
                <p:nvPr/>
              </p:nvSpPr>
              <p:spPr>
                <a:xfrm>
                  <a:off x="11691540" y="10144222"/>
                  <a:ext cx="2189558" cy="350042"/>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Dissemination of best practice and benefits of social housing retrofit</a:t>
                  </a:r>
                </a:p>
              </p:txBody>
            </p:sp>
            <p:sp>
              <p:nvSpPr>
                <p:cNvPr id="164" name="TextBox 163">
                  <a:extLst>
                    <a:ext uri="{FF2B5EF4-FFF2-40B4-BE49-F238E27FC236}">
                      <a16:creationId xmlns:a16="http://schemas.microsoft.com/office/drawing/2014/main" id="{A59A4609-CEEA-B437-95FF-2CB3CC9E93AB}"/>
                    </a:ext>
                  </a:extLst>
                </p:cNvPr>
                <p:cNvSpPr txBox="1"/>
                <p:nvPr/>
              </p:nvSpPr>
              <p:spPr>
                <a:xfrm>
                  <a:off x="11852598" y="9457897"/>
                  <a:ext cx="2020217" cy="253916"/>
                </a:xfrm>
                <a:prstGeom prst="rect">
                  <a:avLst/>
                </a:prstGeom>
                <a:noFill/>
              </p:spPr>
              <p:txBody>
                <a:bodyPr wrap="square" rtlCol="0">
                  <a:spAutoFit/>
                </a:bodyPr>
                <a:lstStyle/>
                <a:p>
                  <a:pPr defTabSz="217754"/>
                  <a:r>
                    <a:rPr lang="en-US" sz="1050" b="1">
                      <a:latin typeface="Calibri" panose="020F0502020204030204"/>
                    </a:rPr>
                    <a:t>Programme reach &amp; learnings</a:t>
                  </a:r>
                </a:p>
              </p:txBody>
            </p:sp>
            <p:sp>
              <p:nvSpPr>
                <p:cNvPr id="763" name="Rectangle: Rounded Corners 948">
                  <a:extLst>
                    <a:ext uri="{FF2B5EF4-FFF2-40B4-BE49-F238E27FC236}">
                      <a16:creationId xmlns:a16="http://schemas.microsoft.com/office/drawing/2014/main" id="{D50AF6B1-0F31-23EA-680B-FA0CA90D399B}"/>
                    </a:ext>
                  </a:extLst>
                </p:cNvPr>
                <p:cNvSpPr/>
                <p:nvPr/>
              </p:nvSpPr>
              <p:spPr>
                <a:xfrm>
                  <a:off x="11703757" y="10610209"/>
                  <a:ext cx="2186692" cy="444992"/>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Mature understanding of most efficient and (cost-)effective delivery, oversight and funding models</a:t>
                  </a:r>
                </a:p>
              </p:txBody>
            </p:sp>
          </p:grpSp>
          <p:sp>
            <p:nvSpPr>
              <p:cNvPr id="784" name="Rectangle: Rounded Corners 783">
                <a:extLst>
                  <a:ext uri="{FF2B5EF4-FFF2-40B4-BE49-F238E27FC236}">
                    <a16:creationId xmlns:a16="http://schemas.microsoft.com/office/drawing/2014/main" id="{4B5B9EAF-3E54-40B2-C24A-5E767EC014DC}"/>
                  </a:ext>
                </a:extLst>
              </p:cNvPr>
              <p:cNvSpPr/>
              <p:nvPr/>
            </p:nvSpPr>
            <p:spPr>
              <a:xfrm>
                <a:off x="5154382" y="5845412"/>
                <a:ext cx="1060434" cy="648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Projects are delivered *</a:t>
                </a:r>
              </a:p>
            </p:txBody>
          </p:sp>
          <p:sp>
            <p:nvSpPr>
              <p:cNvPr id="787" name="Right Brace 786">
                <a:extLst>
                  <a:ext uri="{FF2B5EF4-FFF2-40B4-BE49-F238E27FC236}">
                    <a16:creationId xmlns:a16="http://schemas.microsoft.com/office/drawing/2014/main" id="{2D659CF2-6842-6882-5814-7ACA9D27FDD4}"/>
                  </a:ext>
                </a:extLst>
              </p:cNvPr>
              <p:cNvSpPr/>
              <p:nvPr/>
            </p:nvSpPr>
            <p:spPr>
              <a:xfrm>
                <a:off x="4383196" y="4907845"/>
                <a:ext cx="250664" cy="2512384"/>
              </a:xfrm>
              <a:prstGeom prst="rightBrace">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TextBox 26">
                <a:extLst>
                  <a:ext uri="{FF2B5EF4-FFF2-40B4-BE49-F238E27FC236}">
                    <a16:creationId xmlns:a16="http://schemas.microsoft.com/office/drawing/2014/main" id="{16674B50-E406-F8F0-6191-F3BB2D550B86}"/>
                  </a:ext>
                </a:extLst>
              </p:cNvPr>
              <p:cNvSpPr txBox="1"/>
              <p:nvPr/>
            </p:nvSpPr>
            <p:spPr>
              <a:xfrm>
                <a:off x="-1925670" y="10199126"/>
                <a:ext cx="1430045" cy="215444"/>
              </a:xfrm>
              <a:prstGeom prst="rect">
                <a:avLst/>
              </a:prstGeom>
              <a:noFill/>
            </p:spPr>
            <p:txBody>
              <a:bodyPr wrap="square" rtlCol="0">
                <a:spAutoFit/>
              </a:bodyPr>
              <a:lstStyle/>
              <a:p>
                <a:r>
                  <a:rPr lang="en-GB" sz="800" i="1"/>
                  <a:t>* More detail in nested ToCs</a:t>
                </a:r>
              </a:p>
            </p:txBody>
          </p:sp>
          <p:sp>
            <p:nvSpPr>
              <p:cNvPr id="49" name="Rectangle: Rounded Corners 489">
                <a:extLst>
                  <a:ext uri="{FF2B5EF4-FFF2-40B4-BE49-F238E27FC236}">
                    <a16:creationId xmlns:a16="http://schemas.microsoft.com/office/drawing/2014/main" id="{ED7A340E-262A-323E-C205-6919E464FFFA}"/>
                  </a:ext>
                </a:extLst>
              </p:cNvPr>
              <p:cNvSpPr/>
              <p:nvPr/>
            </p:nvSpPr>
            <p:spPr>
              <a:xfrm>
                <a:off x="4449971" y="8648344"/>
                <a:ext cx="1525237" cy="65664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Phase process is unlocked for SHLs whose full project proposals meet minimum standards*</a:t>
                </a:r>
              </a:p>
            </p:txBody>
          </p:sp>
          <p:cxnSp>
            <p:nvCxnSpPr>
              <p:cNvPr id="93" name="Straight Arrow Connector 92">
                <a:extLst>
                  <a:ext uri="{FF2B5EF4-FFF2-40B4-BE49-F238E27FC236}">
                    <a16:creationId xmlns:a16="http://schemas.microsoft.com/office/drawing/2014/main" id="{AC55DD10-5DBD-182F-66F4-5B2949B254A3}"/>
                  </a:ext>
                </a:extLst>
              </p:cNvPr>
              <p:cNvCxnSpPr>
                <a:cxnSpLocks/>
                <a:stCxn id="49" idx="0"/>
                <a:endCxn id="784" idx="2"/>
              </p:cNvCxnSpPr>
              <p:nvPr/>
            </p:nvCxnSpPr>
            <p:spPr>
              <a:xfrm flipV="1">
                <a:off x="5212590" y="6493412"/>
                <a:ext cx="472009" cy="21549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Rectangle: Rounded Corners 107">
                <a:extLst>
                  <a:ext uri="{FF2B5EF4-FFF2-40B4-BE49-F238E27FC236}">
                    <a16:creationId xmlns:a16="http://schemas.microsoft.com/office/drawing/2014/main" id="{F919DE73-121C-7E52-EB37-561473A3EDB5}"/>
                  </a:ext>
                </a:extLst>
              </p:cNvPr>
              <p:cNvSpPr/>
              <p:nvPr/>
            </p:nvSpPr>
            <p:spPr>
              <a:xfrm>
                <a:off x="8271262" y="3236576"/>
                <a:ext cx="1434620" cy="412448"/>
              </a:xfrm>
              <a:prstGeom prst="roundRect">
                <a:avLst/>
              </a:prstGeom>
              <a:solidFill>
                <a:srgbClr val="EA99C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Better quality reporting data from mature SHLs</a:t>
                </a:r>
              </a:p>
            </p:txBody>
          </p:sp>
          <p:cxnSp>
            <p:nvCxnSpPr>
              <p:cNvPr id="118" name="Straight Arrow Connector 117">
                <a:extLst>
                  <a:ext uri="{FF2B5EF4-FFF2-40B4-BE49-F238E27FC236}">
                    <a16:creationId xmlns:a16="http://schemas.microsoft.com/office/drawing/2014/main" id="{97011EBA-D096-8B7C-6095-0061CE8993F4}"/>
                  </a:ext>
                </a:extLst>
              </p:cNvPr>
              <p:cNvCxnSpPr>
                <a:cxnSpLocks/>
                <a:stCxn id="72" idx="2"/>
                <a:endCxn id="784" idx="0"/>
              </p:cNvCxnSpPr>
              <p:nvPr/>
            </p:nvCxnSpPr>
            <p:spPr>
              <a:xfrm>
                <a:off x="4501201" y="4053663"/>
                <a:ext cx="1183398" cy="17917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4" name="Straight Arrow Connector 663">
                <a:extLst>
                  <a:ext uri="{FF2B5EF4-FFF2-40B4-BE49-F238E27FC236}">
                    <a16:creationId xmlns:a16="http://schemas.microsoft.com/office/drawing/2014/main" id="{7575736C-8882-4C90-8B38-5976518B94D3}"/>
                  </a:ext>
                </a:extLst>
              </p:cNvPr>
              <p:cNvCxnSpPr>
                <a:cxnSpLocks/>
                <a:stCxn id="49" idx="3"/>
                <a:endCxn id="41" idx="1"/>
              </p:cNvCxnSpPr>
              <p:nvPr/>
            </p:nvCxnSpPr>
            <p:spPr>
              <a:xfrm>
                <a:off x="5975208" y="8976664"/>
                <a:ext cx="2374121" cy="657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0" name="Straight Arrow Connector 269">
                <a:extLst>
                  <a:ext uri="{FF2B5EF4-FFF2-40B4-BE49-F238E27FC236}">
                    <a16:creationId xmlns:a16="http://schemas.microsoft.com/office/drawing/2014/main" id="{17D57A24-3C79-7864-4773-F9D61B1A592F}"/>
                  </a:ext>
                </a:extLst>
              </p:cNvPr>
              <p:cNvCxnSpPr>
                <a:cxnSpLocks/>
                <a:stCxn id="108" idx="3"/>
                <a:endCxn id="763" idx="1"/>
              </p:cNvCxnSpPr>
              <p:nvPr/>
            </p:nvCxnSpPr>
            <p:spPr>
              <a:xfrm>
                <a:off x="9705882" y="3442800"/>
                <a:ext cx="1941513" cy="7711197"/>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5" name="Right Brace 564">
                <a:extLst>
                  <a:ext uri="{FF2B5EF4-FFF2-40B4-BE49-F238E27FC236}">
                    <a16:creationId xmlns:a16="http://schemas.microsoft.com/office/drawing/2014/main" id="{9540EC00-4795-5EFB-8611-43FBA4298EC7}"/>
                  </a:ext>
                </a:extLst>
              </p:cNvPr>
              <p:cNvSpPr/>
              <p:nvPr/>
            </p:nvSpPr>
            <p:spPr>
              <a:xfrm flipH="1">
                <a:off x="15020746" y="6403955"/>
                <a:ext cx="250664" cy="4572620"/>
              </a:xfrm>
              <a:prstGeom prst="rightBrace">
                <a:avLst>
                  <a:gd name="adj1" fmla="val 8333"/>
                  <a:gd name="adj2" fmla="val 5802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795EFA31-3654-9B94-8FB8-DB3932AB0E5E}"/>
                  </a:ext>
                </a:extLst>
              </p:cNvPr>
              <p:cNvCxnSpPr>
                <a:cxnSpLocks/>
                <a:stCxn id="13" idx="0"/>
                <a:endCxn id="593" idx="2"/>
              </p:cNvCxnSpPr>
              <p:nvPr/>
            </p:nvCxnSpPr>
            <p:spPr>
              <a:xfrm flipH="1" flipV="1">
                <a:off x="12719744" y="9405286"/>
                <a:ext cx="11599" cy="373017"/>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8F2CF313-CBCB-D34D-9CB0-02AD67ED91D8}"/>
                  </a:ext>
                </a:extLst>
              </p:cNvPr>
              <p:cNvGrpSpPr/>
              <p:nvPr/>
            </p:nvGrpSpPr>
            <p:grpSpPr>
              <a:xfrm>
                <a:off x="18964739" y="2209607"/>
                <a:ext cx="2576048" cy="1072050"/>
                <a:chOff x="20752941" y="2141121"/>
                <a:chExt cx="2576048" cy="1072050"/>
              </a:xfrm>
            </p:grpSpPr>
            <p:sp>
              <p:nvSpPr>
                <p:cNvPr id="352" name="Rectangle: Rounded Corners 351">
                  <a:extLst>
                    <a:ext uri="{FF2B5EF4-FFF2-40B4-BE49-F238E27FC236}">
                      <a16:creationId xmlns:a16="http://schemas.microsoft.com/office/drawing/2014/main" id="{D1EA5F48-8FB2-3BD8-C690-0826A2254334}"/>
                    </a:ext>
                  </a:extLst>
                </p:cNvPr>
                <p:cNvSpPr/>
                <p:nvPr/>
              </p:nvSpPr>
              <p:spPr>
                <a:xfrm>
                  <a:off x="20752941" y="2141121"/>
                  <a:ext cx="1820705" cy="522230"/>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dirty="0">
                      <a:solidFill>
                        <a:prstClr val="white"/>
                      </a:solidFill>
                      <a:latin typeface="Calibri" panose="020F0502020204030204"/>
                      <a:cs typeface="Calibri"/>
                    </a:rPr>
                    <a:t>More, better quality, safer, greener and more affordable homes [MHCLG]</a:t>
                  </a:r>
                  <a:endParaRPr lang="en-US" sz="900" dirty="0">
                    <a:solidFill>
                      <a:prstClr val="white"/>
                    </a:solidFill>
                    <a:latin typeface="Calibri" panose="020F0502020204030204"/>
                    <a:cs typeface="Calibri"/>
                  </a:endParaRPr>
                </a:p>
              </p:txBody>
            </p:sp>
            <p:sp>
              <p:nvSpPr>
                <p:cNvPr id="67" name="TextBox 66">
                  <a:extLst>
                    <a:ext uri="{FF2B5EF4-FFF2-40B4-BE49-F238E27FC236}">
                      <a16:creationId xmlns:a16="http://schemas.microsoft.com/office/drawing/2014/main" id="{34D894A6-91EC-04C3-342C-BE32CE77B360}"/>
                    </a:ext>
                  </a:extLst>
                </p:cNvPr>
                <p:cNvSpPr txBox="1"/>
                <p:nvPr/>
              </p:nvSpPr>
              <p:spPr>
                <a:xfrm>
                  <a:off x="21043469" y="2628396"/>
                  <a:ext cx="2285520" cy="584775"/>
                </a:xfrm>
                <a:prstGeom prst="rect">
                  <a:avLst/>
                </a:prstGeom>
                <a:noFill/>
              </p:spPr>
              <p:txBody>
                <a:bodyPr wrap="square">
                  <a:spAutoFit/>
                </a:bodyPr>
                <a:lstStyle/>
                <a:p>
                  <a:r>
                    <a:rPr lang="en-GB" sz="800" i="1"/>
                    <a:t>Including damp/mould reduction, and enabling landlords to deal with multiple challenges simultaneously through combined asset management.</a:t>
                  </a:r>
                </a:p>
              </p:txBody>
            </p:sp>
          </p:grpSp>
          <p:grpSp>
            <p:nvGrpSpPr>
              <p:cNvPr id="94" name="Group 93">
                <a:extLst>
                  <a:ext uri="{FF2B5EF4-FFF2-40B4-BE49-F238E27FC236}">
                    <a16:creationId xmlns:a16="http://schemas.microsoft.com/office/drawing/2014/main" id="{7D838797-81C8-5029-A219-A4F640DEB3EE}"/>
                  </a:ext>
                </a:extLst>
              </p:cNvPr>
              <p:cNvGrpSpPr/>
              <p:nvPr/>
            </p:nvGrpSpPr>
            <p:grpSpPr>
              <a:xfrm>
                <a:off x="18968606" y="10044515"/>
                <a:ext cx="2452149" cy="1170351"/>
                <a:chOff x="21124646" y="17014545"/>
                <a:chExt cx="2452149" cy="1170351"/>
              </a:xfrm>
            </p:grpSpPr>
            <p:sp>
              <p:nvSpPr>
                <p:cNvPr id="3" name="TextBox 2">
                  <a:extLst>
                    <a:ext uri="{FF2B5EF4-FFF2-40B4-BE49-F238E27FC236}">
                      <a16:creationId xmlns:a16="http://schemas.microsoft.com/office/drawing/2014/main" id="{2677AF30-88D8-C683-213C-03ED90997F0A}"/>
                    </a:ext>
                  </a:extLst>
                </p:cNvPr>
                <p:cNvSpPr txBox="1"/>
                <p:nvPr/>
              </p:nvSpPr>
              <p:spPr>
                <a:xfrm>
                  <a:off x="21427439" y="17600121"/>
                  <a:ext cx="2149356" cy="584775"/>
                </a:xfrm>
                <a:prstGeom prst="rect">
                  <a:avLst/>
                </a:prstGeom>
                <a:noFill/>
              </p:spPr>
              <p:txBody>
                <a:bodyPr wrap="square" rtlCol="0">
                  <a:spAutoFit/>
                </a:bodyPr>
                <a:lstStyle/>
                <a:p>
                  <a:r>
                    <a:rPr lang="en-GB" sz="800" i="1">
                      <a:solidFill>
                        <a:sysClr val="windowText" lastClr="000000"/>
                      </a:solidFill>
                    </a:rPr>
                    <a:t>Including area-based regeneration impact; from basic kerbside appeal to wider pride in place, with a culture change in communities benefitting from retrofit. </a:t>
                  </a:r>
                </a:p>
              </p:txBody>
            </p:sp>
            <p:sp>
              <p:nvSpPr>
                <p:cNvPr id="68" name="Rectangle: Rounded Corners 67">
                  <a:extLst>
                    <a:ext uri="{FF2B5EF4-FFF2-40B4-BE49-F238E27FC236}">
                      <a16:creationId xmlns:a16="http://schemas.microsoft.com/office/drawing/2014/main" id="{FD6AB933-D153-3DCB-0FB4-F19C3D2B5EA4}"/>
                    </a:ext>
                  </a:extLst>
                </p:cNvPr>
                <p:cNvSpPr/>
                <p:nvPr/>
              </p:nvSpPr>
              <p:spPr>
                <a:xfrm>
                  <a:off x="21124646" y="17014545"/>
                  <a:ext cx="1820705" cy="580477"/>
                </a:xfrm>
                <a:prstGeom prst="roundRect">
                  <a:avLst/>
                </a:prstGeom>
                <a:solidFill>
                  <a:schemeClr val="accent5">
                    <a:lumMod val="75000"/>
                  </a:schemeClr>
                </a:solidFill>
                <a:ln w="28575">
                  <a:noFill/>
                  <a:prstDash val="solid"/>
                </a:ln>
              </p:spPr>
              <p:style>
                <a:lnRef idx="2">
                  <a:schemeClr val="accent5"/>
                </a:lnRef>
                <a:fillRef idx="1">
                  <a:schemeClr val="lt1"/>
                </a:fillRef>
                <a:effectRef idx="0">
                  <a:schemeClr val="accent5"/>
                </a:effectRef>
                <a:fontRef idx="minor">
                  <a:schemeClr val="dk1"/>
                </a:fontRef>
              </p:style>
              <p:txBody>
                <a:bodyPr lIns="85727" tIns="42863" rIns="85727" bIns="42863" rtlCol="0" anchor="ctr"/>
                <a:lstStyle/>
                <a:p>
                  <a:pPr algn="ctr" defTabSz="217754"/>
                  <a:r>
                    <a:rPr lang="en-GB" sz="900" dirty="0">
                      <a:solidFill>
                        <a:prstClr val="white"/>
                      </a:solidFill>
                      <a:latin typeface="Calibri" panose="020F0502020204030204"/>
                      <a:cs typeface="Calibri"/>
                    </a:rPr>
                    <a:t>Raise productivity and empower places so that everyone across the country can benefit from levelling up [MHCLG]</a:t>
                  </a:r>
                  <a:endParaRPr lang="en-US" sz="900" dirty="0">
                    <a:solidFill>
                      <a:prstClr val="white"/>
                    </a:solidFill>
                    <a:latin typeface="Calibri" panose="020F0502020204030204"/>
                  </a:endParaRPr>
                </a:p>
              </p:txBody>
            </p:sp>
          </p:grpSp>
          <p:sp>
            <p:nvSpPr>
              <p:cNvPr id="4" name="Rectangle: Rounded Corners 3">
                <a:extLst>
                  <a:ext uri="{FF2B5EF4-FFF2-40B4-BE49-F238E27FC236}">
                    <a16:creationId xmlns:a16="http://schemas.microsoft.com/office/drawing/2014/main" id="{9D8EE16A-E2E2-4140-7C9B-220BC2F75CE2}"/>
                  </a:ext>
                </a:extLst>
              </p:cNvPr>
              <p:cNvSpPr/>
              <p:nvPr/>
            </p:nvSpPr>
            <p:spPr>
              <a:xfrm>
                <a:off x="15325068" y="4122981"/>
                <a:ext cx="2340386" cy="523428"/>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Proportion of Social Homes Treated: </a:t>
                </a:r>
                <a:r>
                  <a:rPr lang="en-GB" sz="900">
                    <a:solidFill>
                      <a:schemeClr val="bg1"/>
                    </a:solidFill>
                  </a:rPr>
                  <a:t>Greater proportion of total UK social housing stock retrofitted to EPC C</a:t>
                </a:r>
              </a:p>
            </p:txBody>
          </p:sp>
          <p:cxnSp>
            <p:nvCxnSpPr>
              <p:cNvPr id="10" name="Straight Arrow Connector 9">
                <a:extLst>
                  <a:ext uri="{FF2B5EF4-FFF2-40B4-BE49-F238E27FC236}">
                    <a16:creationId xmlns:a16="http://schemas.microsoft.com/office/drawing/2014/main" id="{2BCF2FBE-32FC-3820-9A3D-6186CE29B0FC}"/>
                  </a:ext>
                </a:extLst>
              </p:cNvPr>
              <p:cNvCxnSpPr>
                <a:cxnSpLocks/>
                <a:stCxn id="44" idx="3"/>
                <a:endCxn id="4" idx="1"/>
              </p:cNvCxnSpPr>
              <p:nvPr/>
            </p:nvCxnSpPr>
            <p:spPr>
              <a:xfrm>
                <a:off x="13953085" y="2749292"/>
                <a:ext cx="1371983" cy="1635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3F1B52B-963F-6E48-0C44-1FF4FB8F5E0E}"/>
                  </a:ext>
                </a:extLst>
              </p:cNvPr>
              <p:cNvCxnSpPr>
                <a:cxnSpLocks/>
                <a:stCxn id="84" idx="1"/>
                <a:endCxn id="4" idx="1"/>
              </p:cNvCxnSpPr>
              <p:nvPr/>
            </p:nvCxnSpPr>
            <p:spPr>
              <a:xfrm flipV="1">
                <a:off x="14354546" y="4384695"/>
                <a:ext cx="970522" cy="46647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6" name="Group 215">
                <a:extLst>
                  <a:ext uri="{FF2B5EF4-FFF2-40B4-BE49-F238E27FC236}">
                    <a16:creationId xmlns:a16="http://schemas.microsoft.com/office/drawing/2014/main" id="{A694A8BB-2BF2-98BB-097E-567EF0009DB0}"/>
                  </a:ext>
                </a:extLst>
              </p:cNvPr>
              <p:cNvGrpSpPr/>
              <p:nvPr/>
            </p:nvGrpSpPr>
            <p:grpSpPr>
              <a:xfrm>
                <a:off x="11435662" y="6787251"/>
                <a:ext cx="2568164" cy="2618035"/>
                <a:chOff x="11435552" y="6529702"/>
                <a:chExt cx="2568164" cy="2618035"/>
              </a:xfrm>
            </p:grpSpPr>
            <p:sp>
              <p:nvSpPr>
                <p:cNvPr id="366" name="Rectangle: Rounded Corners 365">
                  <a:extLst>
                    <a:ext uri="{FF2B5EF4-FFF2-40B4-BE49-F238E27FC236}">
                      <a16:creationId xmlns:a16="http://schemas.microsoft.com/office/drawing/2014/main" id="{C58CEDBA-339D-6B6E-7A11-117051D2E750}"/>
                    </a:ext>
                  </a:extLst>
                </p:cNvPr>
                <p:cNvSpPr/>
                <p:nvPr/>
              </p:nvSpPr>
              <p:spPr>
                <a:xfrm>
                  <a:off x="11614972" y="7366429"/>
                  <a:ext cx="1978182" cy="463363"/>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SHLs understand optimal commercial arrangements (including innovative procurement) for delivery at scale</a:t>
                  </a:r>
                </a:p>
              </p:txBody>
            </p:sp>
            <p:grpSp>
              <p:nvGrpSpPr>
                <p:cNvPr id="197" name="Group 196">
                  <a:extLst>
                    <a:ext uri="{FF2B5EF4-FFF2-40B4-BE49-F238E27FC236}">
                      <a16:creationId xmlns:a16="http://schemas.microsoft.com/office/drawing/2014/main" id="{2BEB80B0-21EE-F0A0-C46A-2C56F0E516A1}"/>
                    </a:ext>
                  </a:extLst>
                </p:cNvPr>
                <p:cNvGrpSpPr/>
                <p:nvPr/>
              </p:nvGrpSpPr>
              <p:grpSpPr>
                <a:xfrm>
                  <a:off x="11435552" y="6529702"/>
                  <a:ext cx="2568164" cy="2618035"/>
                  <a:chOff x="11435552" y="6529702"/>
                  <a:chExt cx="2568164" cy="2618035"/>
                </a:xfrm>
              </p:grpSpPr>
              <p:grpSp>
                <p:nvGrpSpPr>
                  <p:cNvPr id="223" name="Group 222">
                    <a:extLst>
                      <a:ext uri="{FF2B5EF4-FFF2-40B4-BE49-F238E27FC236}">
                        <a16:creationId xmlns:a16="http://schemas.microsoft.com/office/drawing/2014/main" id="{552CC27E-5FCA-09B6-D21C-E00FE00992E3}"/>
                      </a:ext>
                    </a:extLst>
                  </p:cNvPr>
                  <p:cNvGrpSpPr/>
                  <p:nvPr/>
                </p:nvGrpSpPr>
                <p:grpSpPr>
                  <a:xfrm>
                    <a:off x="11435552" y="6529702"/>
                    <a:ext cx="2568164" cy="2618035"/>
                    <a:chOff x="12663042" y="6618817"/>
                    <a:chExt cx="2568164" cy="2618035"/>
                  </a:xfrm>
                </p:grpSpPr>
                <p:sp>
                  <p:nvSpPr>
                    <p:cNvPr id="166" name="TextBox 165">
                      <a:extLst>
                        <a:ext uri="{FF2B5EF4-FFF2-40B4-BE49-F238E27FC236}">
                          <a16:creationId xmlns:a16="http://schemas.microsoft.com/office/drawing/2014/main" id="{54137361-7413-99FD-FE63-50CF274BA42B}"/>
                        </a:ext>
                      </a:extLst>
                    </p:cNvPr>
                    <p:cNvSpPr txBox="1"/>
                    <p:nvPr/>
                  </p:nvSpPr>
                  <p:spPr>
                    <a:xfrm>
                      <a:off x="12936467" y="6680007"/>
                      <a:ext cx="1890571" cy="253916"/>
                    </a:xfrm>
                    <a:prstGeom prst="rect">
                      <a:avLst/>
                    </a:prstGeom>
                    <a:noFill/>
                  </p:spPr>
                  <p:txBody>
                    <a:bodyPr wrap="square" rtlCol="0">
                      <a:spAutoFit/>
                    </a:bodyPr>
                    <a:lstStyle/>
                    <a:p>
                      <a:pPr algn="ctr" defTabSz="217754"/>
                      <a:r>
                        <a:rPr lang="en-US" sz="1050" b="1">
                          <a:latin typeface="Calibri" panose="020F0502020204030204"/>
                        </a:rPr>
                        <a:t>SHL capability &amp; capacity</a:t>
                      </a:r>
                    </a:p>
                  </p:txBody>
                </p:sp>
                <p:sp>
                  <p:nvSpPr>
                    <p:cNvPr id="40" name="Rectangle: Rounded Corners 39">
                      <a:extLst>
                        <a:ext uri="{FF2B5EF4-FFF2-40B4-BE49-F238E27FC236}">
                          <a16:creationId xmlns:a16="http://schemas.microsoft.com/office/drawing/2014/main" id="{00A5E1BF-D7EB-B082-7958-59080279C728}"/>
                        </a:ext>
                      </a:extLst>
                    </p:cNvPr>
                    <p:cNvSpPr/>
                    <p:nvPr/>
                  </p:nvSpPr>
                  <p:spPr>
                    <a:xfrm>
                      <a:off x="12841213" y="8656660"/>
                      <a:ext cx="2221832" cy="407462"/>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Immature SHLs develop retrofit capacity and capability</a:t>
                      </a:r>
                    </a:p>
                  </p:txBody>
                </p:sp>
                <p:sp>
                  <p:nvSpPr>
                    <p:cNvPr id="53" name="Rectangle: Rounded Corners 52">
                      <a:extLst>
                        <a:ext uri="{FF2B5EF4-FFF2-40B4-BE49-F238E27FC236}">
                          <a16:creationId xmlns:a16="http://schemas.microsoft.com/office/drawing/2014/main" id="{3CCE593B-22A6-E6E0-9B57-FAFA5DD7202C}"/>
                        </a:ext>
                      </a:extLst>
                    </p:cNvPr>
                    <p:cNvSpPr/>
                    <p:nvPr/>
                  </p:nvSpPr>
                  <p:spPr>
                    <a:xfrm>
                      <a:off x="12837800" y="6945077"/>
                      <a:ext cx="2231381" cy="400059"/>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Efficient mature SHL project delivery at scale, delivering SHL value for money</a:t>
                      </a:r>
                    </a:p>
                  </p:txBody>
                </p:sp>
                <p:sp>
                  <p:nvSpPr>
                    <p:cNvPr id="37" name="Rectangle: Rounded Corners 36">
                      <a:extLst>
                        <a:ext uri="{FF2B5EF4-FFF2-40B4-BE49-F238E27FC236}">
                          <a16:creationId xmlns:a16="http://schemas.microsoft.com/office/drawing/2014/main" id="{B6D46E3B-2F2E-6225-DAC5-82CC045D608A}"/>
                        </a:ext>
                      </a:extLst>
                    </p:cNvPr>
                    <p:cNvSpPr/>
                    <p:nvPr/>
                  </p:nvSpPr>
                  <p:spPr>
                    <a:xfrm>
                      <a:off x="12831664" y="8062666"/>
                      <a:ext cx="2231381" cy="426135"/>
                    </a:xfrm>
                    <a:prstGeom prst="roundRect">
                      <a:avLst/>
                    </a:prstGeom>
                    <a:solidFill>
                      <a:srgbClr val="FBE5D7"/>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Overall increased SHL sector capability and capacity to manage retrofit projects, including improved stock understanding</a:t>
                      </a:r>
                    </a:p>
                  </p:txBody>
                </p:sp>
                <p:sp>
                  <p:nvSpPr>
                    <p:cNvPr id="593" name="Rounded Rectangle 199">
                      <a:extLst>
                        <a:ext uri="{FF2B5EF4-FFF2-40B4-BE49-F238E27FC236}">
                          <a16:creationId xmlns:a16="http://schemas.microsoft.com/office/drawing/2014/main" id="{C46930AC-260E-0E8E-3787-DF1C4BA75EFC}"/>
                        </a:ext>
                      </a:extLst>
                    </p:cNvPr>
                    <p:cNvSpPr/>
                    <p:nvPr/>
                  </p:nvSpPr>
                  <p:spPr>
                    <a:xfrm>
                      <a:off x="12663042" y="6618817"/>
                      <a:ext cx="2568164" cy="2618035"/>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177"/>
                      <a:endParaRPr lang="en-US" sz="600">
                        <a:solidFill>
                          <a:prstClr val="white"/>
                        </a:solidFill>
                        <a:latin typeface="Calibri" panose="020F0502020204030204"/>
                      </a:endParaRPr>
                    </a:p>
                  </p:txBody>
                </p:sp>
              </p:grpSp>
              <p:cxnSp>
                <p:nvCxnSpPr>
                  <p:cNvPr id="89" name="Straight Arrow Connector 88">
                    <a:extLst>
                      <a:ext uri="{FF2B5EF4-FFF2-40B4-BE49-F238E27FC236}">
                        <a16:creationId xmlns:a16="http://schemas.microsoft.com/office/drawing/2014/main" id="{821647A4-6230-680B-44B4-CF435E838321}"/>
                      </a:ext>
                    </a:extLst>
                  </p:cNvPr>
                  <p:cNvCxnSpPr>
                    <a:cxnSpLocks/>
                  </p:cNvCxnSpPr>
                  <p:nvPr/>
                </p:nvCxnSpPr>
                <p:spPr>
                  <a:xfrm>
                    <a:off x="13708743" y="7257981"/>
                    <a:ext cx="0" cy="71557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102" name="Straight Arrow Connector 101">
                <a:extLst>
                  <a:ext uri="{FF2B5EF4-FFF2-40B4-BE49-F238E27FC236}">
                    <a16:creationId xmlns:a16="http://schemas.microsoft.com/office/drawing/2014/main" id="{AE274841-B979-348F-CC58-A862E354881A}"/>
                  </a:ext>
                </a:extLst>
              </p:cNvPr>
              <p:cNvCxnSpPr>
                <a:cxnSpLocks/>
                <a:stCxn id="366" idx="2"/>
                <a:endCxn id="37" idx="0"/>
              </p:cNvCxnSpPr>
              <p:nvPr/>
            </p:nvCxnSpPr>
            <p:spPr>
              <a:xfrm>
                <a:off x="12604173" y="8087341"/>
                <a:ext cx="115802" cy="143759"/>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7" name="Right Brace 146">
                <a:extLst>
                  <a:ext uri="{FF2B5EF4-FFF2-40B4-BE49-F238E27FC236}">
                    <a16:creationId xmlns:a16="http://schemas.microsoft.com/office/drawing/2014/main" id="{03543BA1-5FA1-67C8-B938-D0FD9AC7CD3F}"/>
                  </a:ext>
                </a:extLst>
              </p:cNvPr>
              <p:cNvSpPr/>
              <p:nvPr/>
            </p:nvSpPr>
            <p:spPr>
              <a:xfrm>
                <a:off x="17848512" y="833717"/>
                <a:ext cx="250664" cy="10320280"/>
              </a:xfrm>
              <a:prstGeom prst="rightBrace">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1" name="Right Brace 150">
                <a:extLst>
                  <a:ext uri="{FF2B5EF4-FFF2-40B4-BE49-F238E27FC236}">
                    <a16:creationId xmlns:a16="http://schemas.microsoft.com/office/drawing/2014/main" id="{D0C4B275-3BB6-CA83-C259-0596CEF00929}"/>
                  </a:ext>
                </a:extLst>
              </p:cNvPr>
              <p:cNvSpPr/>
              <p:nvPr/>
            </p:nvSpPr>
            <p:spPr>
              <a:xfrm flipH="1">
                <a:off x="18578604" y="700508"/>
                <a:ext cx="250664" cy="10349355"/>
              </a:xfrm>
              <a:prstGeom prst="rightBrace">
                <a:avLst>
                  <a:gd name="adj1" fmla="val 8333"/>
                  <a:gd name="adj2" fmla="val 51126"/>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53" name="Straight Arrow Connector 152">
                <a:extLst>
                  <a:ext uri="{FF2B5EF4-FFF2-40B4-BE49-F238E27FC236}">
                    <a16:creationId xmlns:a16="http://schemas.microsoft.com/office/drawing/2014/main" id="{774C4130-91BD-37E1-065A-EB1DB6B1C060}"/>
                  </a:ext>
                </a:extLst>
              </p:cNvPr>
              <p:cNvCxnSpPr>
                <a:cxnSpLocks/>
                <a:stCxn id="147" idx="1"/>
                <a:endCxn id="151" idx="1"/>
              </p:cNvCxnSpPr>
              <p:nvPr/>
            </p:nvCxnSpPr>
            <p:spPr>
              <a:xfrm flipV="1">
                <a:off x="18099176" y="5991719"/>
                <a:ext cx="479428" cy="21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94" name="Group 193">
                <a:extLst>
                  <a:ext uri="{FF2B5EF4-FFF2-40B4-BE49-F238E27FC236}">
                    <a16:creationId xmlns:a16="http://schemas.microsoft.com/office/drawing/2014/main" id="{3FDB4380-D665-E87E-2DDF-5F07140E9B12}"/>
                  </a:ext>
                </a:extLst>
              </p:cNvPr>
              <p:cNvGrpSpPr/>
              <p:nvPr/>
            </p:nvGrpSpPr>
            <p:grpSpPr>
              <a:xfrm>
                <a:off x="11454490" y="3346456"/>
                <a:ext cx="2568165" cy="3095670"/>
                <a:chOff x="11454490" y="3346456"/>
                <a:chExt cx="2568165" cy="3095670"/>
              </a:xfrm>
            </p:grpSpPr>
            <p:grpSp>
              <p:nvGrpSpPr>
                <p:cNvPr id="219" name="Group 218">
                  <a:extLst>
                    <a:ext uri="{FF2B5EF4-FFF2-40B4-BE49-F238E27FC236}">
                      <a16:creationId xmlns:a16="http://schemas.microsoft.com/office/drawing/2014/main" id="{8372B5BF-6F87-3FB5-ACC5-9DC2D04B04D2}"/>
                    </a:ext>
                  </a:extLst>
                </p:cNvPr>
                <p:cNvGrpSpPr/>
                <p:nvPr/>
              </p:nvGrpSpPr>
              <p:grpSpPr>
                <a:xfrm>
                  <a:off x="11454490" y="3346456"/>
                  <a:ext cx="2568165" cy="3095670"/>
                  <a:chOff x="12832345" y="3646582"/>
                  <a:chExt cx="2568165" cy="3145787"/>
                </a:xfrm>
              </p:grpSpPr>
              <p:sp>
                <p:nvSpPr>
                  <p:cNvPr id="39" name="Rectangle: Rounded Corners 948">
                    <a:extLst>
                      <a:ext uri="{FF2B5EF4-FFF2-40B4-BE49-F238E27FC236}">
                        <a16:creationId xmlns:a16="http://schemas.microsoft.com/office/drawing/2014/main" id="{78E592F0-DD7A-BCCB-5780-8EA167206172}"/>
                      </a:ext>
                    </a:extLst>
                  </p:cNvPr>
                  <p:cNvSpPr/>
                  <p:nvPr/>
                </p:nvSpPr>
                <p:spPr>
                  <a:xfrm>
                    <a:off x="13009375" y="5764184"/>
                    <a:ext cx="1382286" cy="894892"/>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Improved sector uptake of / upskilling on clean heat and other measures (e.g. PV) and installation capacity / capability established</a:t>
                    </a:r>
                  </a:p>
                </p:txBody>
              </p:sp>
              <p:sp>
                <p:nvSpPr>
                  <p:cNvPr id="30" name="Rectangle: Rounded Corners 29">
                    <a:extLst>
                      <a:ext uri="{FF2B5EF4-FFF2-40B4-BE49-F238E27FC236}">
                        <a16:creationId xmlns:a16="http://schemas.microsoft.com/office/drawing/2014/main" id="{A63A865C-369C-9EAE-F86B-AE4AFF248740}"/>
                      </a:ext>
                    </a:extLst>
                  </p:cNvPr>
                  <p:cNvSpPr/>
                  <p:nvPr/>
                </p:nvSpPr>
                <p:spPr>
                  <a:xfrm>
                    <a:off x="13885466" y="4047341"/>
                    <a:ext cx="1278879" cy="461241"/>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Increase in accredited suppliers / contractors carrying out work</a:t>
                    </a:r>
                  </a:p>
                </p:txBody>
              </p:sp>
              <p:sp>
                <p:nvSpPr>
                  <p:cNvPr id="33" name="Rectangle: Rounded Corners 32">
                    <a:extLst>
                      <a:ext uri="{FF2B5EF4-FFF2-40B4-BE49-F238E27FC236}">
                        <a16:creationId xmlns:a16="http://schemas.microsoft.com/office/drawing/2014/main" id="{098D7034-173D-8772-C687-EE6A8FDECF16}"/>
                      </a:ext>
                    </a:extLst>
                  </p:cNvPr>
                  <p:cNvSpPr/>
                  <p:nvPr/>
                </p:nvSpPr>
                <p:spPr>
                  <a:xfrm>
                    <a:off x="12918391" y="4051044"/>
                    <a:ext cx="845836" cy="699208"/>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Wide range of retrofit techniques / measures used </a:t>
                    </a:r>
                  </a:p>
                </p:txBody>
              </p:sp>
              <p:sp>
                <p:nvSpPr>
                  <p:cNvPr id="160" name="Rectangle: Rounded Corners 948">
                    <a:extLst>
                      <a:ext uri="{FF2B5EF4-FFF2-40B4-BE49-F238E27FC236}">
                        <a16:creationId xmlns:a16="http://schemas.microsoft.com/office/drawing/2014/main" id="{DA985E5F-4FE0-E6EF-0B3C-36C70879285E}"/>
                      </a:ext>
                    </a:extLst>
                  </p:cNvPr>
                  <p:cNvSpPr/>
                  <p:nvPr/>
                </p:nvSpPr>
                <p:spPr>
                  <a:xfrm>
                    <a:off x="13046298" y="5186139"/>
                    <a:ext cx="2196232" cy="399940"/>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Improved supply chain capability and capacity to undertake retrofit projects</a:t>
                    </a:r>
                  </a:p>
                </p:txBody>
              </p:sp>
              <p:sp>
                <p:nvSpPr>
                  <p:cNvPr id="170" name="Rounded Rectangle 199">
                    <a:extLst>
                      <a:ext uri="{FF2B5EF4-FFF2-40B4-BE49-F238E27FC236}">
                        <a16:creationId xmlns:a16="http://schemas.microsoft.com/office/drawing/2014/main" id="{93FEB741-958B-8BFB-5BBC-4DFCC212BBB4}"/>
                      </a:ext>
                    </a:extLst>
                  </p:cNvPr>
                  <p:cNvSpPr/>
                  <p:nvPr/>
                </p:nvSpPr>
                <p:spPr>
                  <a:xfrm>
                    <a:off x="12832345" y="3646582"/>
                    <a:ext cx="2568165" cy="3145787"/>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177"/>
                    <a:endParaRPr lang="en-US" sz="600">
                      <a:solidFill>
                        <a:prstClr val="white"/>
                      </a:solidFill>
                      <a:latin typeface="Calibri" panose="020F0502020204030204"/>
                    </a:endParaRPr>
                  </a:p>
                </p:txBody>
              </p:sp>
              <p:sp>
                <p:nvSpPr>
                  <p:cNvPr id="161" name="TextBox 160">
                    <a:extLst>
                      <a:ext uri="{FF2B5EF4-FFF2-40B4-BE49-F238E27FC236}">
                        <a16:creationId xmlns:a16="http://schemas.microsoft.com/office/drawing/2014/main" id="{074405AF-EAD0-C36A-AA47-5D5E5D6CFC80}"/>
                      </a:ext>
                    </a:extLst>
                  </p:cNvPr>
                  <p:cNvSpPr txBox="1"/>
                  <p:nvPr/>
                </p:nvSpPr>
                <p:spPr>
                  <a:xfrm>
                    <a:off x="13065825" y="3711181"/>
                    <a:ext cx="2136001" cy="253916"/>
                  </a:xfrm>
                  <a:prstGeom prst="rect">
                    <a:avLst/>
                  </a:prstGeom>
                  <a:noFill/>
                </p:spPr>
                <p:txBody>
                  <a:bodyPr wrap="square" rtlCol="0">
                    <a:spAutoFit/>
                  </a:bodyPr>
                  <a:lstStyle/>
                  <a:p>
                    <a:pPr defTabSz="217754"/>
                    <a:r>
                      <a:rPr lang="en-US" sz="1050" b="1">
                        <a:latin typeface="Calibri" panose="020F0502020204030204"/>
                      </a:rPr>
                      <a:t>Supply chain capability &amp; capacity </a:t>
                    </a:r>
                  </a:p>
                </p:txBody>
              </p:sp>
            </p:grpSp>
            <p:sp>
              <p:nvSpPr>
                <p:cNvPr id="188" name="Rectangle: Rounded Corners 948">
                  <a:extLst>
                    <a:ext uri="{FF2B5EF4-FFF2-40B4-BE49-F238E27FC236}">
                      <a16:creationId xmlns:a16="http://schemas.microsoft.com/office/drawing/2014/main" id="{A4FFB2F1-2F98-9CC4-9AA4-337A312ED82A}"/>
                    </a:ext>
                  </a:extLst>
                </p:cNvPr>
                <p:cNvSpPr/>
                <p:nvPr/>
              </p:nvSpPr>
              <p:spPr>
                <a:xfrm>
                  <a:off x="13076159" y="5435720"/>
                  <a:ext cx="777035" cy="862824"/>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Private investment stimulated by greater funding certainty</a:t>
                  </a:r>
                </a:p>
              </p:txBody>
            </p:sp>
          </p:grpSp>
          <p:cxnSp>
            <p:nvCxnSpPr>
              <p:cNvPr id="617" name="Straight Arrow Connector 616">
                <a:extLst>
                  <a:ext uri="{FF2B5EF4-FFF2-40B4-BE49-F238E27FC236}">
                    <a16:creationId xmlns:a16="http://schemas.microsoft.com/office/drawing/2014/main" id="{401A7AD3-B496-658E-D0C7-D712E6D78C82}"/>
                  </a:ext>
                </a:extLst>
              </p:cNvPr>
              <p:cNvCxnSpPr>
                <a:cxnSpLocks/>
                <a:stCxn id="188" idx="0"/>
                <a:endCxn id="160" idx="2"/>
              </p:cNvCxnSpPr>
              <p:nvPr/>
            </p:nvCxnSpPr>
            <p:spPr>
              <a:xfrm flipH="1" flipV="1">
                <a:off x="12766559" y="5255052"/>
                <a:ext cx="698118" cy="1806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Rectangle: Rounded Corners 202">
                <a:extLst>
                  <a:ext uri="{FF2B5EF4-FFF2-40B4-BE49-F238E27FC236}">
                    <a16:creationId xmlns:a16="http://schemas.microsoft.com/office/drawing/2014/main" id="{F12057AC-8B21-7B7E-E18D-6601A076730E}"/>
                  </a:ext>
                </a:extLst>
              </p:cNvPr>
              <p:cNvSpPr/>
              <p:nvPr/>
            </p:nvSpPr>
            <p:spPr>
              <a:xfrm>
                <a:off x="13178615" y="4309333"/>
                <a:ext cx="758473" cy="453893"/>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Greater confidence in planning</a:t>
                </a:r>
              </a:p>
            </p:txBody>
          </p:sp>
          <p:cxnSp>
            <p:nvCxnSpPr>
              <p:cNvPr id="239" name="Straight Arrow Connector 238">
                <a:extLst>
                  <a:ext uri="{FF2B5EF4-FFF2-40B4-BE49-F238E27FC236}">
                    <a16:creationId xmlns:a16="http://schemas.microsoft.com/office/drawing/2014/main" id="{828A88BD-3EA2-8DC3-0AED-A4480D0A4011}"/>
                  </a:ext>
                </a:extLst>
              </p:cNvPr>
              <p:cNvCxnSpPr>
                <a:cxnSpLocks/>
                <a:stCxn id="203" idx="1"/>
                <a:endCxn id="160" idx="0"/>
              </p:cNvCxnSpPr>
              <p:nvPr/>
            </p:nvCxnSpPr>
            <p:spPr>
              <a:xfrm flipH="1">
                <a:off x="12766559" y="4536280"/>
                <a:ext cx="412056" cy="3252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8" name="Rectangle: Rounded Corners 948">
                <a:extLst>
                  <a:ext uri="{FF2B5EF4-FFF2-40B4-BE49-F238E27FC236}">
                    <a16:creationId xmlns:a16="http://schemas.microsoft.com/office/drawing/2014/main" id="{EAE0C682-0995-3A56-A42F-39ED59A76FB9}"/>
                  </a:ext>
                </a:extLst>
              </p:cNvPr>
              <p:cNvSpPr/>
              <p:nvPr/>
            </p:nvSpPr>
            <p:spPr>
              <a:xfrm>
                <a:off x="8440934" y="11245284"/>
                <a:ext cx="1281451" cy="752462"/>
              </a:xfrm>
              <a:prstGeom prst="roundRect">
                <a:avLst/>
              </a:prstGeom>
              <a:solidFill>
                <a:srgbClr val="EA99C7"/>
              </a:solidFill>
              <a:ln w="6350">
                <a:no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schemeClr val="tx1"/>
                    </a:solidFill>
                    <a:latin typeface="Calibri" panose="020F0502020204030204"/>
                    <a:cs typeface="Calibri"/>
                  </a:rPr>
                  <a:t>Multi-year funding is spent in line with agreed spending profiles</a:t>
                </a:r>
              </a:p>
            </p:txBody>
          </p:sp>
          <p:cxnSp>
            <p:nvCxnSpPr>
              <p:cNvPr id="12" name="Straight Arrow Connector 11">
                <a:extLst>
                  <a:ext uri="{FF2B5EF4-FFF2-40B4-BE49-F238E27FC236}">
                    <a16:creationId xmlns:a16="http://schemas.microsoft.com/office/drawing/2014/main" id="{AC1D775E-6F70-1D79-BFA8-2222F43D61DD}"/>
                  </a:ext>
                </a:extLst>
              </p:cNvPr>
              <p:cNvCxnSpPr>
                <a:cxnSpLocks/>
                <a:stCxn id="784" idx="2"/>
                <a:endCxn id="658" idx="1"/>
              </p:cNvCxnSpPr>
              <p:nvPr/>
            </p:nvCxnSpPr>
            <p:spPr>
              <a:xfrm>
                <a:off x="5684599" y="6493412"/>
                <a:ext cx="2756335" cy="51281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74" name="Group 673">
                <a:extLst>
                  <a:ext uri="{FF2B5EF4-FFF2-40B4-BE49-F238E27FC236}">
                    <a16:creationId xmlns:a16="http://schemas.microsoft.com/office/drawing/2014/main" id="{E44DFB5E-C826-043D-8724-0D73B47CD57C}"/>
                  </a:ext>
                </a:extLst>
              </p:cNvPr>
              <p:cNvGrpSpPr/>
              <p:nvPr/>
            </p:nvGrpSpPr>
            <p:grpSpPr>
              <a:xfrm>
                <a:off x="6572957" y="7051865"/>
                <a:ext cx="1296898" cy="934826"/>
                <a:chOff x="6338803" y="8252576"/>
                <a:chExt cx="1296898" cy="934826"/>
              </a:xfrm>
            </p:grpSpPr>
            <p:sp>
              <p:nvSpPr>
                <p:cNvPr id="81" name="Rectangle: Rounded Corners 489">
                  <a:extLst>
                    <a:ext uri="{FF2B5EF4-FFF2-40B4-BE49-F238E27FC236}">
                      <a16:creationId xmlns:a16="http://schemas.microsoft.com/office/drawing/2014/main" id="{1CAA02AE-F649-D2C9-09F4-24BE990F715A}"/>
                    </a:ext>
                  </a:extLst>
                </p:cNvPr>
                <p:cNvSpPr/>
                <p:nvPr/>
              </p:nvSpPr>
              <p:spPr>
                <a:xfrm>
                  <a:off x="6338803" y="8780238"/>
                  <a:ext cx="1296544" cy="407164"/>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£15k off-gas grid cost cap for low carbon heating</a:t>
                  </a:r>
                </a:p>
              </p:txBody>
            </p:sp>
            <p:sp>
              <p:nvSpPr>
                <p:cNvPr id="76" name="Rectangle: Rounded Corners 489">
                  <a:extLst>
                    <a:ext uri="{FF2B5EF4-FFF2-40B4-BE49-F238E27FC236}">
                      <a16:creationId xmlns:a16="http://schemas.microsoft.com/office/drawing/2014/main" id="{A56FBD06-06DE-01C8-7D92-11E5EA2A56EE}"/>
                    </a:ext>
                  </a:extLst>
                </p:cNvPr>
                <p:cNvSpPr/>
                <p:nvPr/>
              </p:nvSpPr>
              <p:spPr>
                <a:xfrm>
                  <a:off x="6339157" y="8252576"/>
                  <a:ext cx="1296544" cy="42251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£20k on-gas grid low carbon heating incentive</a:t>
                  </a:r>
                </a:p>
              </p:txBody>
            </p:sp>
          </p:grpSp>
          <p:cxnSp>
            <p:nvCxnSpPr>
              <p:cNvPr id="530" name="Straight Arrow Connector 529">
                <a:extLst>
                  <a:ext uri="{FF2B5EF4-FFF2-40B4-BE49-F238E27FC236}">
                    <a16:creationId xmlns:a16="http://schemas.microsoft.com/office/drawing/2014/main" id="{8B8E4444-C30D-56CB-53FD-A36405D79AEF}"/>
                  </a:ext>
                </a:extLst>
              </p:cNvPr>
              <p:cNvCxnSpPr>
                <a:cxnSpLocks/>
                <a:stCxn id="658" idx="3"/>
                <a:endCxn id="107" idx="1"/>
              </p:cNvCxnSpPr>
              <p:nvPr/>
            </p:nvCxnSpPr>
            <p:spPr>
              <a:xfrm>
                <a:off x="9722385" y="11621515"/>
                <a:ext cx="1921408" cy="32458"/>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FDB667A4-B01D-CAAE-1645-0B7FF612BCE2}"/>
                  </a:ext>
                </a:extLst>
              </p:cNvPr>
              <p:cNvCxnSpPr>
                <a:cxnSpLocks/>
                <a:stCxn id="160" idx="3"/>
                <a:endCxn id="56" idx="1"/>
              </p:cNvCxnSpPr>
              <p:nvPr/>
            </p:nvCxnSpPr>
            <p:spPr>
              <a:xfrm>
                <a:off x="13864675" y="5058268"/>
                <a:ext cx="1453997" cy="1794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5" name="Right Brace 164">
                <a:extLst>
                  <a:ext uri="{FF2B5EF4-FFF2-40B4-BE49-F238E27FC236}">
                    <a16:creationId xmlns:a16="http://schemas.microsoft.com/office/drawing/2014/main" id="{9A20AB6E-75A4-A4CA-F433-0E159D07FE06}"/>
                  </a:ext>
                </a:extLst>
              </p:cNvPr>
              <p:cNvSpPr/>
              <p:nvPr/>
            </p:nvSpPr>
            <p:spPr>
              <a:xfrm flipH="1">
                <a:off x="15074404" y="911760"/>
                <a:ext cx="250664" cy="2692290"/>
              </a:xfrm>
              <a:prstGeom prst="rightBrace">
                <a:avLst>
                  <a:gd name="adj1" fmla="val 8333"/>
                  <a:gd name="adj2" fmla="val 34268"/>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2A6D199B-F25D-1B36-0E78-190C9DC9E06D}"/>
                  </a:ext>
                </a:extLst>
              </p:cNvPr>
              <p:cNvCxnSpPr>
                <a:cxnSpLocks/>
                <a:stCxn id="160" idx="3"/>
                <a:endCxn id="4" idx="1"/>
              </p:cNvCxnSpPr>
              <p:nvPr/>
            </p:nvCxnSpPr>
            <p:spPr>
              <a:xfrm flipV="1">
                <a:off x="13864675" y="4384695"/>
                <a:ext cx="1460393" cy="673573"/>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FCEEC246-683D-A4A2-C5B3-46C199E25F1E}"/>
                  </a:ext>
                </a:extLst>
              </p:cNvPr>
              <p:cNvCxnSpPr>
                <a:cxnSpLocks/>
                <a:stCxn id="4" idx="0"/>
                <a:endCxn id="59" idx="2"/>
              </p:cNvCxnSpPr>
              <p:nvPr/>
            </p:nvCxnSpPr>
            <p:spPr>
              <a:xfrm flipH="1" flipV="1">
                <a:off x="16484048" y="3453798"/>
                <a:ext cx="11213" cy="6691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3" name="Straight Arrow Connector 62">
                <a:extLst>
                  <a:ext uri="{FF2B5EF4-FFF2-40B4-BE49-F238E27FC236}">
                    <a16:creationId xmlns:a16="http://schemas.microsoft.com/office/drawing/2014/main" id="{1E6EA528-A229-B3D6-DBEB-7C35DB6C2465}"/>
                  </a:ext>
                </a:extLst>
              </p:cNvPr>
              <p:cNvCxnSpPr>
                <a:cxnSpLocks/>
                <a:stCxn id="56" idx="0"/>
                <a:endCxn id="57" idx="2"/>
              </p:cNvCxnSpPr>
              <p:nvPr/>
            </p:nvCxnSpPr>
            <p:spPr>
              <a:xfrm flipH="1" flipV="1">
                <a:off x="16474823" y="5881140"/>
                <a:ext cx="9225" cy="59954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4" name="Straight Arrow Connector 73">
                <a:extLst>
                  <a:ext uri="{FF2B5EF4-FFF2-40B4-BE49-F238E27FC236}">
                    <a16:creationId xmlns:a16="http://schemas.microsoft.com/office/drawing/2014/main" id="{2BA6EE9C-D59C-D0DB-A4F9-2B18D13F4A1B}"/>
                  </a:ext>
                </a:extLst>
              </p:cNvPr>
              <p:cNvCxnSpPr>
                <a:cxnSpLocks/>
                <a:stCxn id="56" idx="2"/>
                <a:endCxn id="58" idx="0"/>
              </p:cNvCxnSpPr>
              <p:nvPr/>
            </p:nvCxnSpPr>
            <p:spPr>
              <a:xfrm flipH="1">
                <a:off x="16480902" y="7225227"/>
                <a:ext cx="3146" cy="5026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4" name="Right Brace 83">
                <a:extLst>
                  <a:ext uri="{FF2B5EF4-FFF2-40B4-BE49-F238E27FC236}">
                    <a16:creationId xmlns:a16="http://schemas.microsoft.com/office/drawing/2014/main" id="{11859416-13D9-9033-3786-36ABF0E32B84}"/>
                  </a:ext>
                </a:extLst>
              </p:cNvPr>
              <p:cNvSpPr/>
              <p:nvPr/>
            </p:nvSpPr>
            <p:spPr>
              <a:xfrm>
                <a:off x="14103882" y="6624017"/>
                <a:ext cx="250664" cy="5381220"/>
              </a:xfrm>
              <a:prstGeom prst="rightBrace">
                <a:avLst>
                  <a:gd name="adj1" fmla="val 8333"/>
                  <a:gd name="adj2" fmla="val 450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92" name="Rectangle: Rounded Corners 489">
              <a:extLst>
                <a:ext uri="{FF2B5EF4-FFF2-40B4-BE49-F238E27FC236}">
                  <a16:creationId xmlns:a16="http://schemas.microsoft.com/office/drawing/2014/main" id="{47C80E6B-2B3C-75FB-0437-0992FFD4B7C8}"/>
                </a:ext>
              </a:extLst>
            </p:cNvPr>
            <p:cNvSpPr/>
            <p:nvPr/>
          </p:nvSpPr>
          <p:spPr>
            <a:xfrm>
              <a:off x="2346645" y="9763803"/>
              <a:ext cx="1089740" cy="654646"/>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Additional phase requests submitted during delivery window*</a:t>
              </a:r>
            </a:p>
          </p:txBody>
        </p:sp>
        <p:cxnSp>
          <p:nvCxnSpPr>
            <p:cNvPr id="98" name="Connector: Curved 97">
              <a:extLst>
                <a:ext uri="{FF2B5EF4-FFF2-40B4-BE49-F238E27FC236}">
                  <a16:creationId xmlns:a16="http://schemas.microsoft.com/office/drawing/2014/main" id="{AFCB923C-DC88-5C55-F51A-BEC5459D2397}"/>
                </a:ext>
              </a:extLst>
            </p:cNvPr>
            <p:cNvCxnSpPr>
              <a:cxnSpLocks/>
              <a:stCxn id="92" idx="3"/>
              <a:endCxn id="49" idx="2"/>
            </p:cNvCxnSpPr>
            <p:nvPr/>
          </p:nvCxnSpPr>
          <p:spPr>
            <a:xfrm flipV="1">
              <a:off x="3436385" y="9412984"/>
              <a:ext cx="578730" cy="678142"/>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C9FC16DF-F876-9839-29ED-4F84A532C0A5}"/>
                </a:ext>
              </a:extLst>
            </p:cNvPr>
            <p:cNvSpPr/>
            <p:nvPr/>
          </p:nvSpPr>
          <p:spPr>
            <a:xfrm>
              <a:off x="-2969676" y="7621571"/>
              <a:ext cx="1246904" cy="569382"/>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Technical Assistance Facility: RISE</a:t>
              </a:r>
            </a:p>
          </p:txBody>
        </p:sp>
      </p:grpSp>
      <p:sp>
        <p:nvSpPr>
          <p:cNvPr id="22" name="Rectangle: Rounded Corners 489">
            <a:extLst>
              <a:ext uri="{FF2B5EF4-FFF2-40B4-BE49-F238E27FC236}">
                <a16:creationId xmlns:a16="http://schemas.microsoft.com/office/drawing/2014/main" id="{505C1768-F0C0-CE99-309C-C67ED8CF9C96}"/>
              </a:ext>
            </a:extLst>
          </p:cNvPr>
          <p:cNvSpPr/>
          <p:nvPr/>
        </p:nvSpPr>
        <p:spPr>
          <a:xfrm>
            <a:off x="5349130" y="5212798"/>
            <a:ext cx="1296544" cy="42251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£15k single cost cap</a:t>
            </a:r>
            <a:endParaRPr lang="en-GB" sz="900" b="1" dirty="0">
              <a:solidFill>
                <a:schemeClr val="bg1"/>
              </a:solidFill>
            </a:endParaRPr>
          </a:p>
        </p:txBody>
      </p:sp>
      <p:sp>
        <p:nvSpPr>
          <p:cNvPr id="26" name="Rectangle: Rounded Corners 489">
            <a:extLst>
              <a:ext uri="{FF2B5EF4-FFF2-40B4-BE49-F238E27FC236}">
                <a16:creationId xmlns:a16="http://schemas.microsoft.com/office/drawing/2014/main" id="{65FAAF90-9906-C880-5C26-88ABEE3D4373}"/>
              </a:ext>
            </a:extLst>
          </p:cNvPr>
          <p:cNvSpPr/>
          <p:nvPr/>
        </p:nvSpPr>
        <p:spPr>
          <a:xfrm>
            <a:off x="5380564" y="6600690"/>
            <a:ext cx="1296544" cy="42251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Expansion of EPC C+ inclusion criteria (for LCH and infill)</a:t>
            </a:r>
            <a:endParaRPr lang="en-GB" sz="900" b="1" dirty="0">
              <a:solidFill>
                <a:schemeClr val="bg1"/>
              </a:solidFill>
            </a:endParaRPr>
          </a:p>
        </p:txBody>
      </p:sp>
      <p:cxnSp>
        <p:nvCxnSpPr>
          <p:cNvPr id="32" name="Straight Arrow Connector 31">
            <a:extLst>
              <a:ext uri="{FF2B5EF4-FFF2-40B4-BE49-F238E27FC236}">
                <a16:creationId xmlns:a16="http://schemas.microsoft.com/office/drawing/2014/main" id="{05090785-3B1A-A56B-2B2D-3C8E008D1687}"/>
              </a:ext>
            </a:extLst>
          </p:cNvPr>
          <p:cNvCxnSpPr>
            <a:cxnSpLocks/>
            <a:stCxn id="373" idx="2"/>
            <a:endCxn id="525" idx="0"/>
          </p:cNvCxnSpPr>
          <p:nvPr/>
        </p:nvCxnSpPr>
        <p:spPr>
          <a:xfrm flipH="1">
            <a:off x="2574434" y="6587914"/>
            <a:ext cx="1996" cy="2281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B394E56D-84ED-B2C8-EFBC-87E89D501A23}"/>
              </a:ext>
            </a:extLst>
          </p:cNvPr>
          <p:cNvCxnSpPr>
            <a:cxnSpLocks/>
            <a:stCxn id="86" idx="1"/>
            <a:endCxn id="306" idx="1"/>
          </p:cNvCxnSpPr>
          <p:nvPr/>
        </p:nvCxnSpPr>
        <p:spPr>
          <a:xfrm>
            <a:off x="6926717" y="7799492"/>
            <a:ext cx="252967" cy="535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Right Brace 85">
            <a:extLst>
              <a:ext uri="{FF2B5EF4-FFF2-40B4-BE49-F238E27FC236}">
                <a16:creationId xmlns:a16="http://schemas.microsoft.com/office/drawing/2014/main" id="{A76F117E-EBB3-851C-0CB4-8BD61EF05D9E}"/>
              </a:ext>
            </a:extLst>
          </p:cNvPr>
          <p:cNvSpPr/>
          <p:nvPr/>
        </p:nvSpPr>
        <p:spPr>
          <a:xfrm>
            <a:off x="6676053" y="6478748"/>
            <a:ext cx="250664" cy="1734534"/>
          </a:xfrm>
          <a:prstGeom prst="rightBrace">
            <a:avLst>
              <a:gd name="adj1" fmla="val 8333"/>
              <a:gd name="adj2" fmla="val 76144"/>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99" name="Straight Arrow Connector 98">
            <a:extLst>
              <a:ext uri="{FF2B5EF4-FFF2-40B4-BE49-F238E27FC236}">
                <a16:creationId xmlns:a16="http://schemas.microsoft.com/office/drawing/2014/main" id="{B3178655-11B4-D243-94EE-1BBA63430195}"/>
              </a:ext>
            </a:extLst>
          </p:cNvPr>
          <p:cNvCxnSpPr>
            <a:cxnSpLocks/>
            <a:stCxn id="22" idx="3"/>
            <a:endCxn id="43" idx="1"/>
          </p:cNvCxnSpPr>
          <p:nvPr/>
        </p:nvCxnSpPr>
        <p:spPr>
          <a:xfrm>
            <a:off x="6645674" y="5424056"/>
            <a:ext cx="478455" cy="8724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Rounded Corners 489">
            <a:extLst>
              <a:ext uri="{FF2B5EF4-FFF2-40B4-BE49-F238E27FC236}">
                <a16:creationId xmlns:a16="http://schemas.microsoft.com/office/drawing/2014/main" id="{79A346A9-9444-3AF7-99CF-824D95590217}"/>
              </a:ext>
            </a:extLst>
          </p:cNvPr>
          <p:cNvSpPr/>
          <p:nvPr/>
        </p:nvSpPr>
        <p:spPr>
          <a:xfrm>
            <a:off x="-361809" y="6364624"/>
            <a:ext cx="1264661" cy="734786"/>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provides generalised, scheme-agnostic support at application stage</a:t>
            </a:r>
          </a:p>
        </p:txBody>
      </p:sp>
      <p:sp>
        <p:nvSpPr>
          <p:cNvPr id="25" name="Rounded Rectangle 199">
            <a:extLst>
              <a:ext uri="{FF2B5EF4-FFF2-40B4-BE49-F238E27FC236}">
                <a16:creationId xmlns:a16="http://schemas.microsoft.com/office/drawing/2014/main" id="{8D08D5E9-9796-1B61-0A22-584FBDBA748D}"/>
              </a:ext>
            </a:extLst>
          </p:cNvPr>
          <p:cNvSpPr/>
          <p:nvPr/>
        </p:nvSpPr>
        <p:spPr>
          <a:xfrm>
            <a:off x="-523311" y="5250595"/>
            <a:ext cx="1576132" cy="1973179"/>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cxnSp>
        <p:nvCxnSpPr>
          <p:cNvPr id="105" name="Connector: Curved 104">
            <a:extLst>
              <a:ext uri="{FF2B5EF4-FFF2-40B4-BE49-F238E27FC236}">
                <a16:creationId xmlns:a16="http://schemas.microsoft.com/office/drawing/2014/main" id="{AA12E19F-C910-5904-2F42-5EE7698EF54B}"/>
              </a:ext>
            </a:extLst>
          </p:cNvPr>
          <p:cNvCxnSpPr>
            <a:cxnSpLocks/>
            <a:stCxn id="25" idx="0"/>
            <a:endCxn id="72" idx="1"/>
          </p:cNvCxnSpPr>
          <p:nvPr/>
        </p:nvCxnSpPr>
        <p:spPr>
          <a:xfrm rot="5400000" flipH="1" flipV="1">
            <a:off x="773213" y="3408669"/>
            <a:ext cx="1333468" cy="2350384"/>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Connector: Curved 111">
            <a:extLst>
              <a:ext uri="{FF2B5EF4-FFF2-40B4-BE49-F238E27FC236}">
                <a16:creationId xmlns:a16="http://schemas.microsoft.com/office/drawing/2014/main" id="{EA592601-14E6-D46C-AC12-F554403BC63F}"/>
              </a:ext>
            </a:extLst>
          </p:cNvPr>
          <p:cNvCxnSpPr>
            <a:cxnSpLocks/>
            <a:stCxn id="25" idx="2"/>
            <a:endCxn id="122" idx="0"/>
          </p:cNvCxnSpPr>
          <p:nvPr/>
        </p:nvCxnSpPr>
        <p:spPr>
          <a:xfrm rot="16200000" flipH="1">
            <a:off x="520366" y="6968162"/>
            <a:ext cx="1511979" cy="2023201"/>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7D22EA8-3B5F-EA86-0520-365FDD000481}"/>
              </a:ext>
            </a:extLst>
          </p:cNvPr>
          <p:cNvSpPr txBox="1"/>
          <p:nvPr/>
        </p:nvSpPr>
        <p:spPr>
          <a:xfrm>
            <a:off x="2704883" y="1411415"/>
            <a:ext cx="1156735" cy="415498"/>
          </a:xfrm>
          <a:prstGeom prst="rect">
            <a:avLst/>
          </a:prstGeom>
          <a:noFill/>
        </p:spPr>
        <p:txBody>
          <a:bodyPr wrap="square" rtlCol="0">
            <a:spAutoFit/>
          </a:bodyPr>
          <a:lstStyle/>
          <a:p>
            <a:pPr algn="ctr" defTabSz="217754"/>
            <a:r>
              <a:rPr lang="en-US" sz="1050" b="1" dirty="0">
                <a:latin typeface="Calibri" panose="020F0502020204030204"/>
              </a:rPr>
              <a:t>Greater delivery flexibility</a:t>
            </a:r>
          </a:p>
        </p:txBody>
      </p:sp>
      <p:sp>
        <p:nvSpPr>
          <p:cNvPr id="88" name="TextBox 87">
            <a:extLst>
              <a:ext uri="{FF2B5EF4-FFF2-40B4-BE49-F238E27FC236}">
                <a16:creationId xmlns:a16="http://schemas.microsoft.com/office/drawing/2014/main" id="{E2435AE9-A279-67A7-1D6A-23A55F1BFC4C}"/>
              </a:ext>
            </a:extLst>
          </p:cNvPr>
          <p:cNvSpPr txBox="1"/>
          <p:nvPr/>
        </p:nvSpPr>
        <p:spPr>
          <a:xfrm>
            <a:off x="-282773" y="5274141"/>
            <a:ext cx="1156735" cy="253916"/>
          </a:xfrm>
          <a:prstGeom prst="rect">
            <a:avLst/>
          </a:prstGeom>
          <a:noFill/>
        </p:spPr>
        <p:txBody>
          <a:bodyPr wrap="square" rtlCol="0">
            <a:spAutoFit/>
          </a:bodyPr>
          <a:lstStyle/>
          <a:p>
            <a:pPr algn="ctr" defTabSz="217754"/>
            <a:r>
              <a:rPr lang="en-US" sz="1050" b="1" dirty="0">
                <a:latin typeface="Calibri" panose="020F0502020204030204"/>
              </a:rPr>
              <a:t>RISE support</a:t>
            </a:r>
          </a:p>
        </p:txBody>
      </p:sp>
      <p:sp>
        <p:nvSpPr>
          <p:cNvPr id="516" name="TextBox 515">
            <a:extLst>
              <a:ext uri="{FF2B5EF4-FFF2-40B4-BE49-F238E27FC236}">
                <a16:creationId xmlns:a16="http://schemas.microsoft.com/office/drawing/2014/main" id="{83FB8BDC-629D-2F28-547B-E1DEEF929DB7}"/>
              </a:ext>
            </a:extLst>
          </p:cNvPr>
          <p:cNvSpPr txBox="1"/>
          <p:nvPr/>
        </p:nvSpPr>
        <p:spPr>
          <a:xfrm>
            <a:off x="-418897" y="11186915"/>
            <a:ext cx="4916853" cy="400110"/>
          </a:xfrm>
          <a:prstGeom prst="rect">
            <a:avLst/>
          </a:prstGeom>
          <a:noFill/>
        </p:spPr>
        <p:txBody>
          <a:bodyPr wrap="square" rtlCol="0">
            <a:spAutoFit/>
          </a:bodyPr>
          <a:lstStyle/>
          <a:p>
            <a:r>
              <a:rPr lang="en-GB" sz="2000" b="1" dirty="0"/>
              <a:t>1. Full Wave 3 Theory of Change</a:t>
            </a:r>
          </a:p>
        </p:txBody>
      </p:sp>
    </p:spTree>
    <p:extLst>
      <p:ext uri="{BB962C8B-B14F-4D97-AF65-F5344CB8AC3E}">
        <p14:creationId xmlns:p14="http://schemas.microsoft.com/office/powerpoint/2010/main" val="4101387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19F9B53C-1186-95A9-019D-C37D41AE8099}"/>
              </a:ext>
            </a:extLst>
          </p:cNvPr>
          <p:cNvSpPr/>
          <p:nvPr/>
        </p:nvSpPr>
        <p:spPr>
          <a:xfrm>
            <a:off x="5732239" y="7901137"/>
            <a:ext cx="1269933" cy="648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provides mobilisation and early delivery support</a:t>
            </a:r>
          </a:p>
        </p:txBody>
      </p:sp>
      <p:sp>
        <p:nvSpPr>
          <p:cNvPr id="66" name="Rectangle: Rounded Corners 489">
            <a:extLst>
              <a:ext uri="{FF2B5EF4-FFF2-40B4-BE49-F238E27FC236}">
                <a16:creationId xmlns:a16="http://schemas.microsoft.com/office/drawing/2014/main" id="{84791B67-E4B5-4F38-3D93-5D3B6B45061B}"/>
              </a:ext>
            </a:extLst>
          </p:cNvPr>
          <p:cNvSpPr/>
          <p:nvPr/>
        </p:nvSpPr>
        <p:spPr>
          <a:xfrm>
            <a:off x="5723672" y="8746713"/>
            <a:ext cx="1278500" cy="50652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2 provides delivery support</a:t>
            </a:r>
          </a:p>
        </p:txBody>
      </p:sp>
      <p:sp>
        <p:nvSpPr>
          <p:cNvPr id="5" name="Rectangle: Rounded Corners 4">
            <a:extLst>
              <a:ext uri="{FF2B5EF4-FFF2-40B4-BE49-F238E27FC236}">
                <a16:creationId xmlns:a16="http://schemas.microsoft.com/office/drawing/2014/main" id="{9B4D50D5-9EE4-9FCB-3ECC-EDEB026F7052}"/>
              </a:ext>
            </a:extLst>
          </p:cNvPr>
          <p:cNvSpPr/>
          <p:nvPr/>
        </p:nvSpPr>
        <p:spPr>
          <a:xfrm>
            <a:off x="221653" y="111620"/>
            <a:ext cx="1322024" cy="40681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400" b="1">
                <a:solidFill>
                  <a:schemeClr val="tx1"/>
                </a:solidFill>
              </a:rPr>
              <a:t>Inputs</a:t>
            </a:r>
          </a:p>
        </p:txBody>
      </p:sp>
      <p:sp>
        <p:nvSpPr>
          <p:cNvPr id="8" name="Rectangle: Rounded Corners 7">
            <a:extLst>
              <a:ext uri="{FF2B5EF4-FFF2-40B4-BE49-F238E27FC236}">
                <a16:creationId xmlns:a16="http://schemas.microsoft.com/office/drawing/2014/main" id="{A0F550CF-90E4-BA55-43DA-8C0A2E52D694}"/>
              </a:ext>
            </a:extLst>
          </p:cNvPr>
          <p:cNvSpPr/>
          <p:nvPr/>
        </p:nvSpPr>
        <p:spPr>
          <a:xfrm>
            <a:off x="12205035" y="112552"/>
            <a:ext cx="3576235" cy="4049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Outcomes</a:t>
            </a:r>
          </a:p>
        </p:txBody>
      </p:sp>
      <p:sp>
        <p:nvSpPr>
          <p:cNvPr id="11" name="Rectangle: Rounded Corners 3">
            <a:extLst>
              <a:ext uri="{FF2B5EF4-FFF2-40B4-BE49-F238E27FC236}">
                <a16:creationId xmlns:a16="http://schemas.microsoft.com/office/drawing/2014/main" id="{626F9CB3-6BD9-F3BC-7D18-A80542239E18}"/>
              </a:ext>
            </a:extLst>
          </p:cNvPr>
          <p:cNvSpPr/>
          <p:nvPr/>
        </p:nvSpPr>
        <p:spPr>
          <a:xfrm>
            <a:off x="9641726" y="111620"/>
            <a:ext cx="1646308" cy="406815"/>
          </a:xfrm>
          <a:prstGeom prst="roundRect">
            <a:avLst/>
          </a:prstGeom>
          <a:solidFill>
            <a:srgbClr val="EA99C7"/>
          </a:solidFill>
          <a:ln>
            <a:solidFill>
              <a:srgbClr val="FF15B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Outputs</a:t>
            </a:r>
          </a:p>
        </p:txBody>
      </p:sp>
      <p:sp>
        <p:nvSpPr>
          <p:cNvPr id="43" name="Rectangle: Rounded Corners 42">
            <a:extLst>
              <a:ext uri="{FF2B5EF4-FFF2-40B4-BE49-F238E27FC236}">
                <a16:creationId xmlns:a16="http://schemas.microsoft.com/office/drawing/2014/main" id="{9AC92164-A602-D90A-974F-27D8C9A30399}"/>
              </a:ext>
            </a:extLst>
          </p:cNvPr>
          <p:cNvSpPr/>
          <p:nvPr/>
        </p:nvSpPr>
        <p:spPr>
          <a:xfrm>
            <a:off x="9797763" y="6572551"/>
            <a:ext cx="1403231" cy="648000"/>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High quality energy performance measures installed in social homes</a:t>
            </a:r>
          </a:p>
        </p:txBody>
      </p:sp>
      <p:sp>
        <p:nvSpPr>
          <p:cNvPr id="120" name="Rectangle: Rounded Corners 489">
            <a:extLst>
              <a:ext uri="{FF2B5EF4-FFF2-40B4-BE49-F238E27FC236}">
                <a16:creationId xmlns:a16="http://schemas.microsoft.com/office/drawing/2014/main" id="{D2F384FC-7E5D-D630-3234-D427E771CF52}"/>
              </a:ext>
            </a:extLst>
          </p:cNvPr>
          <p:cNvSpPr/>
          <p:nvPr/>
        </p:nvSpPr>
        <p:spPr>
          <a:xfrm>
            <a:off x="242289" y="4440699"/>
            <a:ext cx="1320433" cy="826948"/>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60" b="1" dirty="0">
                <a:solidFill>
                  <a:sysClr val="windowText" lastClr="000000"/>
                </a:solidFill>
              </a:rPr>
              <a:t>Strategic Partnerships funding route</a:t>
            </a:r>
          </a:p>
        </p:txBody>
      </p:sp>
      <p:sp>
        <p:nvSpPr>
          <p:cNvPr id="140" name="Rectangle: Rounded Corners 139">
            <a:extLst>
              <a:ext uri="{FF2B5EF4-FFF2-40B4-BE49-F238E27FC236}">
                <a16:creationId xmlns:a16="http://schemas.microsoft.com/office/drawing/2014/main" id="{7A544F79-6418-6CDC-0744-7430FBCB38CB}"/>
              </a:ext>
            </a:extLst>
          </p:cNvPr>
          <p:cNvSpPr/>
          <p:nvPr/>
        </p:nvSpPr>
        <p:spPr>
          <a:xfrm>
            <a:off x="276744" y="6571936"/>
            <a:ext cx="1184015"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ysClr val="windowText" lastClr="000000"/>
                </a:solidFill>
              </a:rPr>
              <a:t>Existing supply chain skills &amp; capacity</a:t>
            </a:r>
          </a:p>
        </p:txBody>
      </p:sp>
      <p:sp>
        <p:nvSpPr>
          <p:cNvPr id="142" name="Rectangle: Rounded Corners 141">
            <a:extLst>
              <a:ext uri="{FF2B5EF4-FFF2-40B4-BE49-F238E27FC236}">
                <a16:creationId xmlns:a16="http://schemas.microsoft.com/office/drawing/2014/main" id="{EC470078-47C5-8632-ACA1-40E124C1AA0F}"/>
              </a:ext>
            </a:extLst>
          </p:cNvPr>
          <p:cNvSpPr/>
          <p:nvPr/>
        </p:nvSpPr>
        <p:spPr>
          <a:xfrm>
            <a:off x="276745" y="5715668"/>
            <a:ext cx="1188000" cy="68700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Minimum 50% co-funding and existing capability &amp; capacity from SHLs</a:t>
            </a:r>
          </a:p>
        </p:txBody>
      </p:sp>
      <p:sp>
        <p:nvSpPr>
          <p:cNvPr id="77" name="Rectangle: Rounded Corners 76">
            <a:extLst>
              <a:ext uri="{FF2B5EF4-FFF2-40B4-BE49-F238E27FC236}">
                <a16:creationId xmlns:a16="http://schemas.microsoft.com/office/drawing/2014/main" id="{0C288021-D106-A7AA-A4F2-B4C01368987F}"/>
              </a:ext>
            </a:extLst>
          </p:cNvPr>
          <p:cNvSpPr/>
          <p:nvPr/>
        </p:nvSpPr>
        <p:spPr>
          <a:xfrm>
            <a:off x="276744" y="7378887"/>
            <a:ext cx="1179225"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support, aligned with WH: Local Grant</a:t>
            </a:r>
            <a:endParaRPr lang="en-GB" sz="900" dirty="0">
              <a:solidFill>
                <a:schemeClr val="tx1"/>
              </a:solidFill>
              <a:highlight>
                <a:srgbClr val="FFFF00"/>
              </a:highlight>
            </a:endParaRPr>
          </a:p>
        </p:txBody>
      </p:sp>
      <p:sp>
        <p:nvSpPr>
          <p:cNvPr id="96" name="Rectangle: Rounded Corners 95">
            <a:extLst>
              <a:ext uri="{FF2B5EF4-FFF2-40B4-BE49-F238E27FC236}">
                <a16:creationId xmlns:a16="http://schemas.microsoft.com/office/drawing/2014/main" id="{F15FA29F-F2DB-1EDE-975D-AA86527BC642}"/>
              </a:ext>
            </a:extLst>
          </p:cNvPr>
          <p:cNvSpPr/>
          <p:nvPr/>
        </p:nvSpPr>
        <p:spPr>
          <a:xfrm>
            <a:off x="9714028" y="5717697"/>
            <a:ext cx="1622795" cy="395955"/>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chemeClr val="tx1"/>
                </a:solidFill>
              </a:rPr>
              <a:t>Relatively quicker delivery by mature SHLs</a:t>
            </a:r>
          </a:p>
        </p:txBody>
      </p:sp>
      <p:cxnSp>
        <p:nvCxnSpPr>
          <p:cNvPr id="539" name="Straight Arrow Connector 538">
            <a:extLst>
              <a:ext uri="{FF2B5EF4-FFF2-40B4-BE49-F238E27FC236}">
                <a16:creationId xmlns:a16="http://schemas.microsoft.com/office/drawing/2014/main" id="{6BE73658-ACB2-73EB-4272-717058D15294}"/>
              </a:ext>
            </a:extLst>
          </p:cNvPr>
          <p:cNvCxnSpPr>
            <a:cxnSpLocks/>
            <a:stCxn id="58" idx="3"/>
            <a:endCxn id="96" idx="1"/>
          </p:cNvCxnSpPr>
          <p:nvPr/>
        </p:nvCxnSpPr>
        <p:spPr>
          <a:xfrm>
            <a:off x="4785455" y="2004016"/>
            <a:ext cx="4928573" cy="39116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3" name="Straight Arrow Connector 622">
            <a:extLst>
              <a:ext uri="{FF2B5EF4-FFF2-40B4-BE49-F238E27FC236}">
                <a16:creationId xmlns:a16="http://schemas.microsoft.com/office/drawing/2014/main" id="{083967FD-C0C7-8CF3-F5F1-EBA62AA952B1}"/>
              </a:ext>
            </a:extLst>
          </p:cNvPr>
          <p:cNvCxnSpPr>
            <a:cxnSpLocks/>
            <a:stCxn id="633" idx="3"/>
            <a:endCxn id="53" idx="1"/>
          </p:cNvCxnSpPr>
          <p:nvPr/>
        </p:nvCxnSpPr>
        <p:spPr>
          <a:xfrm flipV="1">
            <a:off x="11336822" y="3991532"/>
            <a:ext cx="833071" cy="1155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38AFC49E-4CAF-AC4A-7910-75CDF032430D}"/>
              </a:ext>
            </a:extLst>
          </p:cNvPr>
          <p:cNvCxnSpPr>
            <a:cxnSpLocks/>
            <a:stCxn id="51" idx="3"/>
            <a:endCxn id="70" idx="1"/>
          </p:cNvCxnSpPr>
          <p:nvPr/>
        </p:nvCxnSpPr>
        <p:spPr>
          <a:xfrm>
            <a:off x="7847764" y="2591160"/>
            <a:ext cx="1830112" cy="387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CFEC29E6-9F4E-36B2-0625-D39BDA2F3D69}"/>
              </a:ext>
            </a:extLst>
          </p:cNvPr>
          <p:cNvSpPr txBox="1"/>
          <p:nvPr/>
        </p:nvSpPr>
        <p:spPr>
          <a:xfrm>
            <a:off x="8105557" y="2128760"/>
            <a:ext cx="1285972" cy="646331"/>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Less perceived over-incentivisation of high</a:t>
            </a:r>
            <a:r>
              <a:rPr lang="en-GB" sz="900" i="1" dirty="0"/>
              <a:t>-</a:t>
            </a:r>
            <a:r>
              <a:rPr lang="en-GB" sz="900" i="1" dirty="0">
                <a:solidFill>
                  <a:schemeClr val="tx1"/>
                </a:solidFill>
              </a:rPr>
              <a:t>cost fabric measures when not needed</a:t>
            </a:r>
          </a:p>
        </p:txBody>
      </p:sp>
      <p:cxnSp>
        <p:nvCxnSpPr>
          <p:cNvPr id="533" name="Straight Arrow Connector 532">
            <a:extLst>
              <a:ext uri="{FF2B5EF4-FFF2-40B4-BE49-F238E27FC236}">
                <a16:creationId xmlns:a16="http://schemas.microsoft.com/office/drawing/2014/main" id="{75D424BE-F3FF-99EF-691A-75E541E63BF8}"/>
              </a:ext>
            </a:extLst>
          </p:cNvPr>
          <p:cNvCxnSpPr>
            <a:cxnSpLocks/>
            <a:stCxn id="58" idx="2"/>
            <a:endCxn id="572" idx="0"/>
          </p:cNvCxnSpPr>
          <p:nvPr/>
        </p:nvCxnSpPr>
        <p:spPr>
          <a:xfrm>
            <a:off x="3991909" y="3175286"/>
            <a:ext cx="25886" cy="994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2" name="Straight Arrow Connector 581">
            <a:extLst>
              <a:ext uri="{FF2B5EF4-FFF2-40B4-BE49-F238E27FC236}">
                <a16:creationId xmlns:a16="http://schemas.microsoft.com/office/drawing/2014/main" id="{50EBDF26-380B-009F-6116-22530E7EF9AF}"/>
              </a:ext>
            </a:extLst>
          </p:cNvPr>
          <p:cNvCxnSpPr>
            <a:cxnSpLocks/>
            <a:stCxn id="204" idx="3"/>
            <a:endCxn id="43" idx="1"/>
          </p:cNvCxnSpPr>
          <p:nvPr/>
        </p:nvCxnSpPr>
        <p:spPr>
          <a:xfrm flipV="1">
            <a:off x="7076873" y="6896551"/>
            <a:ext cx="2720890" cy="1257673"/>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21" name="Rectangle: Rounded Corners 489">
            <a:extLst>
              <a:ext uri="{FF2B5EF4-FFF2-40B4-BE49-F238E27FC236}">
                <a16:creationId xmlns:a16="http://schemas.microsoft.com/office/drawing/2014/main" id="{CBBB60BC-CFA0-C0EE-D6E8-2182A8FDAA7B}"/>
              </a:ext>
            </a:extLst>
          </p:cNvPr>
          <p:cNvSpPr/>
          <p:nvPr/>
        </p:nvSpPr>
        <p:spPr>
          <a:xfrm>
            <a:off x="9712938" y="4100359"/>
            <a:ext cx="1622795" cy="461665"/>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Lower per property cost for mature SHLs</a:t>
            </a:r>
          </a:p>
        </p:txBody>
      </p:sp>
      <p:sp>
        <p:nvSpPr>
          <p:cNvPr id="633" name="Rectangle: Rounded Corners 489">
            <a:extLst>
              <a:ext uri="{FF2B5EF4-FFF2-40B4-BE49-F238E27FC236}">
                <a16:creationId xmlns:a16="http://schemas.microsoft.com/office/drawing/2014/main" id="{BCD174BC-228C-F06D-DD39-F5094DF870CE}"/>
              </a:ext>
            </a:extLst>
          </p:cNvPr>
          <p:cNvSpPr/>
          <p:nvPr/>
        </p:nvSpPr>
        <p:spPr>
          <a:xfrm>
            <a:off x="9714027" y="4807329"/>
            <a:ext cx="1622795" cy="680179"/>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Mature SHLs deliver larger projects (high number of properties in scope) and achieve retrofit at scale</a:t>
            </a:r>
          </a:p>
        </p:txBody>
      </p:sp>
      <p:cxnSp>
        <p:nvCxnSpPr>
          <p:cNvPr id="202" name="Straight Arrow Connector 201">
            <a:extLst>
              <a:ext uri="{FF2B5EF4-FFF2-40B4-BE49-F238E27FC236}">
                <a16:creationId xmlns:a16="http://schemas.microsoft.com/office/drawing/2014/main" id="{5F11C4B8-513F-7806-D782-C74B65FE4108}"/>
              </a:ext>
            </a:extLst>
          </p:cNvPr>
          <p:cNvCxnSpPr>
            <a:cxnSpLocks/>
            <a:stCxn id="78" idx="2"/>
            <a:endCxn id="43" idx="0"/>
          </p:cNvCxnSpPr>
          <p:nvPr/>
        </p:nvCxnSpPr>
        <p:spPr>
          <a:xfrm>
            <a:off x="10487522" y="6243439"/>
            <a:ext cx="11857" cy="3291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26FE482-B69B-255D-02FA-45506128CA73}"/>
              </a:ext>
            </a:extLst>
          </p:cNvPr>
          <p:cNvGrpSpPr/>
          <p:nvPr/>
        </p:nvGrpSpPr>
        <p:grpSpPr>
          <a:xfrm>
            <a:off x="9677876" y="2461596"/>
            <a:ext cx="1669216" cy="999750"/>
            <a:chOff x="7642105" y="3202205"/>
            <a:chExt cx="1669216" cy="999750"/>
          </a:xfrm>
        </p:grpSpPr>
        <p:sp>
          <p:nvSpPr>
            <p:cNvPr id="70" name="Rectangle: Rounded Corners 489">
              <a:extLst>
                <a:ext uri="{FF2B5EF4-FFF2-40B4-BE49-F238E27FC236}">
                  <a16:creationId xmlns:a16="http://schemas.microsoft.com/office/drawing/2014/main" id="{D629F206-FF16-7C89-75F5-A91188CB180C}"/>
                </a:ext>
              </a:extLst>
            </p:cNvPr>
            <p:cNvSpPr/>
            <p:nvPr/>
          </p:nvSpPr>
          <p:spPr>
            <a:xfrm>
              <a:off x="7642105" y="3236521"/>
              <a:ext cx="1622795" cy="965434"/>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Fewer high-cost fabric measures are installed when not needed for improving a property to EPC C (e.g. EWI), in favour of other measures (e.g. clean heat, PV)</a:t>
              </a:r>
            </a:p>
          </p:txBody>
        </p:sp>
        <p:sp>
          <p:nvSpPr>
            <p:cNvPr id="252" name="Oval 251">
              <a:extLst>
                <a:ext uri="{FF2B5EF4-FFF2-40B4-BE49-F238E27FC236}">
                  <a16:creationId xmlns:a16="http://schemas.microsoft.com/office/drawing/2014/main" id="{87F99402-03AA-FD7D-85E6-030292270BA2}"/>
                </a:ext>
              </a:extLst>
            </p:cNvPr>
            <p:cNvSpPr/>
            <p:nvPr/>
          </p:nvSpPr>
          <p:spPr>
            <a:xfrm>
              <a:off x="9160712" y="3202205"/>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t>9</a:t>
              </a:r>
              <a:endParaRPr lang="en-GB" sz="600" dirty="0"/>
            </a:p>
          </p:txBody>
        </p:sp>
      </p:grpSp>
      <p:grpSp>
        <p:nvGrpSpPr>
          <p:cNvPr id="145" name="Group 144">
            <a:extLst>
              <a:ext uri="{FF2B5EF4-FFF2-40B4-BE49-F238E27FC236}">
                <a16:creationId xmlns:a16="http://schemas.microsoft.com/office/drawing/2014/main" id="{5DCE2835-18A9-1D0E-A197-384E949D57BA}"/>
              </a:ext>
            </a:extLst>
          </p:cNvPr>
          <p:cNvGrpSpPr/>
          <p:nvPr/>
        </p:nvGrpSpPr>
        <p:grpSpPr>
          <a:xfrm>
            <a:off x="1971353" y="4046836"/>
            <a:ext cx="1060473" cy="1253081"/>
            <a:chOff x="1955667" y="4851737"/>
            <a:chExt cx="1060473" cy="1253081"/>
          </a:xfrm>
        </p:grpSpPr>
        <p:sp>
          <p:nvSpPr>
            <p:cNvPr id="360" name="Rectangle: Rounded Corners 359">
              <a:extLst>
                <a:ext uri="{FF2B5EF4-FFF2-40B4-BE49-F238E27FC236}">
                  <a16:creationId xmlns:a16="http://schemas.microsoft.com/office/drawing/2014/main" id="{959CDC21-50F5-4CCE-249E-C44B06A8A930}"/>
                </a:ext>
              </a:extLst>
            </p:cNvPr>
            <p:cNvSpPr/>
            <p:nvPr/>
          </p:nvSpPr>
          <p:spPr>
            <a:xfrm>
              <a:off x="1955667" y="5421613"/>
              <a:ext cx="1060473" cy="68320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amplifies W3 and provides application support</a:t>
              </a:r>
            </a:p>
          </p:txBody>
        </p:sp>
        <p:sp>
          <p:nvSpPr>
            <p:cNvPr id="318" name="Oval 317">
              <a:extLst>
                <a:ext uri="{FF2B5EF4-FFF2-40B4-BE49-F238E27FC236}">
                  <a16:creationId xmlns:a16="http://schemas.microsoft.com/office/drawing/2014/main" id="{FF3C932C-5CFE-0CE8-9A52-600F2329C4D4}"/>
                </a:ext>
              </a:extLst>
            </p:cNvPr>
            <p:cNvSpPr/>
            <p:nvPr/>
          </p:nvSpPr>
          <p:spPr>
            <a:xfrm>
              <a:off x="2002037" y="4851737"/>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t>1</a:t>
              </a:r>
              <a:endParaRPr lang="en-GB" sz="600" dirty="0"/>
            </a:p>
          </p:txBody>
        </p:sp>
      </p:grpSp>
      <p:sp>
        <p:nvSpPr>
          <p:cNvPr id="392" name="Oval 391">
            <a:extLst>
              <a:ext uri="{FF2B5EF4-FFF2-40B4-BE49-F238E27FC236}">
                <a16:creationId xmlns:a16="http://schemas.microsoft.com/office/drawing/2014/main" id="{32F30293-BD79-CF96-7B57-ED1770D27E4D}"/>
              </a:ext>
            </a:extLst>
          </p:cNvPr>
          <p:cNvSpPr/>
          <p:nvPr/>
        </p:nvSpPr>
        <p:spPr>
          <a:xfrm>
            <a:off x="4944053" y="5713687"/>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2</a:t>
            </a:r>
            <a:endParaRPr lang="en-GB" sz="600"/>
          </a:p>
        </p:txBody>
      </p:sp>
      <p:sp>
        <p:nvSpPr>
          <p:cNvPr id="395" name="Oval 394">
            <a:extLst>
              <a:ext uri="{FF2B5EF4-FFF2-40B4-BE49-F238E27FC236}">
                <a16:creationId xmlns:a16="http://schemas.microsoft.com/office/drawing/2014/main" id="{95BFB00A-37FB-AB87-50B7-6706E7E1DE7F}"/>
              </a:ext>
            </a:extLst>
          </p:cNvPr>
          <p:cNvSpPr/>
          <p:nvPr/>
        </p:nvSpPr>
        <p:spPr>
          <a:xfrm>
            <a:off x="5152069" y="5706572"/>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3</a:t>
            </a:r>
            <a:endParaRPr lang="en-GB" sz="600"/>
          </a:p>
        </p:txBody>
      </p:sp>
      <p:sp>
        <p:nvSpPr>
          <p:cNvPr id="400" name="Oval 399">
            <a:extLst>
              <a:ext uri="{FF2B5EF4-FFF2-40B4-BE49-F238E27FC236}">
                <a16:creationId xmlns:a16="http://schemas.microsoft.com/office/drawing/2014/main" id="{A00BE19F-C3D4-CD1B-AA99-E373CA3F49B9}"/>
              </a:ext>
            </a:extLst>
          </p:cNvPr>
          <p:cNvSpPr/>
          <p:nvPr/>
        </p:nvSpPr>
        <p:spPr>
          <a:xfrm>
            <a:off x="5061720" y="5890749"/>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4</a:t>
            </a:r>
            <a:endParaRPr lang="en-GB" sz="600"/>
          </a:p>
        </p:txBody>
      </p:sp>
      <p:sp>
        <p:nvSpPr>
          <p:cNvPr id="413" name="Rectangle: Rounded Corners 412">
            <a:extLst>
              <a:ext uri="{FF2B5EF4-FFF2-40B4-BE49-F238E27FC236}">
                <a16:creationId xmlns:a16="http://schemas.microsoft.com/office/drawing/2014/main" id="{9C780F4B-563D-179F-F6FE-40081362D2DC}"/>
              </a:ext>
            </a:extLst>
          </p:cNvPr>
          <p:cNvSpPr/>
          <p:nvPr/>
        </p:nvSpPr>
        <p:spPr>
          <a:xfrm>
            <a:off x="16289750" y="3622606"/>
            <a:ext cx="1523111" cy="69218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Impacts </a:t>
            </a:r>
            <a:r>
              <a:rPr lang="en-GB" sz="900">
                <a:solidFill>
                  <a:schemeClr val="bg1"/>
                </a:solidFill>
              </a:rPr>
              <a:t>and</a:t>
            </a:r>
            <a:r>
              <a:rPr lang="en-GB" sz="900" b="1">
                <a:solidFill>
                  <a:schemeClr val="bg1"/>
                </a:solidFill>
              </a:rPr>
              <a:t> government outcomes </a:t>
            </a:r>
            <a:r>
              <a:rPr lang="en-GB" sz="900">
                <a:solidFill>
                  <a:schemeClr val="bg1"/>
                </a:solidFill>
              </a:rPr>
              <a:t>as in main ToC</a:t>
            </a:r>
          </a:p>
        </p:txBody>
      </p:sp>
      <p:cxnSp>
        <p:nvCxnSpPr>
          <p:cNvPr id="416" name="Straight Arrow Connector 415">
            <a:extLst>
              <a:ext uri="{FF2B5EF4-FFF2-40B4-BE49-F238E27FC236}">
                <a16:creationId xmlns:a16="http://schemas.microsoft.com/office/drawing/2014/main" id="{032E8245-39E6-66A3-6CB1-0226E76CB1A2}"/>
              </a:ext>
            </a:extLst>
          </p:cNvPr>
          <p:cNvCxnSpPr>
            <a:cxnSpLocks/>
            <a:stCxn id="573" idx="3"/>
            <a:endCxn id="413" idx="1"/>
          </p:cNvCxnSpPr>
          <p:nvPr/>
        </p:nvCxnSpPr>
        <p:spPr>
          <a:xfrm flipV="1">
            <a:off x="15992060" y="3968696"/>
            <a:ext cx="297690" cy="24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3CCE593B-22A6-E6E0-9B57-FAFA5DD7202C}"/>
              </a:ext>
            </a:extLst>
          </p:cNvPr>
          <p:cNvSpPr/>
          <p:nvPr/>
        </p:nvSpPr>
        <p:spPr>
          <a:xfrm>
            <a:off x="12169893" y="3617981"/>
            <a:ext cx="1419352" cy="747102"/>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Efficient mature SHL  project delivery at scale, delivering value for money (</a:t>
            </a:r>
            <a:r>
              <a:rPr lang="en-GB" sz="900" b="1">
                <a:solidFill>
                  <a:schemeClr val="tx1"/>
                </a:solidFill>
              </a:rPr>
              <a:t>SHL capability &amp; capacity</a:t>
            </a:r>
            <a:r>
              <a:rPr lang="en-GB" sz="900">
                <a:solidFill>
                  <a:schemeClr val="tx1"/>
                </a:solidFill>
              </a:rPr>
              <a:t>)</a:t>
            </a:r>
          </a:p>
        </p:txBody>
      </p:sp>
      <p:sp>
        <p:nvSpPr>
          <p:cNvPr id="51" name="Rectangle: Rounded Corners 489">
            <a:extLst>
              <a:ext uri="{FF2B5EF4-FFF2-40B4-BE49-F238E27FC236}">
                <a16:creationId xmlns:a16="http://schemas.microsoft.com/office/drawing/2014/main" id="{CB4B5F0F-0B66-B79B-6AAF-8E5CD41D1DC7}"/>
              </a:ext>
            </a:extLst>
          </p:cNvPr>
          <p:cNvSpPr/>
          <p:nvPr/>
        </p:nvSpPr>
        <p:spPr>
          <a:xfrm>
            <a:off x="6561792" y="2377097"/>
            <a:ext cx="1285972" cy="428126"/>
          </a:xfrm>
          <a:prstGeom prst="roundRect">
            <a:avLst/>
          </a:prstGeom>
          <a:solidFill>
            <a:srgbClr val="5FBD83"/>
          </a:solidFill>
          <a:ln w="6350">
            <a:solidFill>
              <a:srgbClr val="548235"/>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No space heating demand requirement</a:t>
            </a:r>
          </a:p>
        </p:txBody>
      </p:sp>
      <p:grpSp>
        <p:nvGrpSpPr>
          <p:cNvPr id="59" name="Group 58">
            <a:extLst>
              <a:ext uri="{FF2B5EF4-FFF2-40B4-BE49-F238E27FC236}">
                <a16:creationId xmlns:a16="http://schemas.microsoft.com/office/drawing/2014/main" id="{02CA4205-D65C-18EC-6175-A5BF11242852}"/>
              </a:ext>
            </a:extLst>
          </p:cNvPr>
          <p:cNvGrpSpPr/>
          <p:nvPr/>
        </p:nvGrpSpPr>
        <p:grpSpPr>
          <a:xfrm>
            <a:off x="3198363" y="832745"/>
            <a:ext cx="1587092" cy="2342541"/>
            <a:chOff x="4042869" y="4724955"/>
            <a:chExt cx="1587092" cy="2342541"/>
          </a:xfrm>
        </p:grpSpPr>
        <p:sp>
          <p:nvSpPr>
            <p:cNvPr id="20" name="Rectangle: Rounded Corners 489">
              <a:extLst>
                <a:ext uri="{FF2B5EF4-FFF2-40B4-BE49-F238E27FC236}">
                  <a16:creationId xmlns:a16="http://schemas.microsoft.com/office/drawing/2014/main" id="{21B11AB9-4816-2115-8F33-01927DF6717E}"/>
                </a:ext>
              </a:extLst>
            </p:cNvPr>
            <p:cNvSpPr/>
            <p:nvPr/>
          </p:nvSpPr>
          <p:spPr>
            <a:xfrm>
              <a:off x="4155108" y="6670910"/>
              <a:ext cx="1377173" cy="296366"/>
            </a:xfrm>
            <a:prstGeom prst="roundRect">
              <a:avLst/>
            </a:prstGeom>
            <a:solidFill>
              <a:srgbClr val="5FBD83"/>
            </a:solidFill>
            <a:ln w="6350">
              <a:solidFill>
                <a:srgbClr val="548235"/>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Reduced change control</a:t>
              </a:r>
            </a:p>
          </p:txBody>
        </p:sp>
        <p:sp>
          <p:nvSpPr>
            <p:cNvPr id="29" name="Rectangle: Rounded Corners 489">
              <a:extLst>
                <a:ext uri="{FF2B5EF4-FFF2-40B4-BE49-F238E27FC236}">
                  <a16:creationId xmlns:a16="http://schemas.microsoft.com/office/drawing/2014/main" id="{8A009E95-1452-6893-A4C4-F0A868976622}"/>
                </a:ext>
              </a:extLst>
            </p:cNvPr>
            <p:cNvSpPr/>
            <p:nvPr/>
          </p:nvSpPr>
          <p:spPr>
            <a:xfrm>
              <a:off x="4160880" y="5748715"/>
              <a:ext cx="1377173" cy="791861"/>
            </a:xfrm>
            <a:prstGeom prst="roundRect">
              <a:avLst/>
            </a:prstGeom>
            <a:solidFill>
              <a:srgbClr val="5FBD83"/>
            </a:solidFill>
            <a:ln w="6350">
              <a:solidFill>
                <a:srgbClr val="548235"/>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Reduced monitoring in favour of outcomes-based approach (quarterly plus yearly review)</a:t>
              </a:r>
            </a:p>
          </p:txBody>
        </p:sp>
        <p:sp>
          <p:nvSpPr>
            <p:cNvPr id="56" name="TextBox 55">
              <a:extLst>
                <a:ext uri="{FF2B5EF4-FFF2-40B4-BE49-F238E27FC236}">
                  <a16:creationId xmlns:a16="http://schemas.microsoft.com/office/drawing/2014/main" id="{694A18ED-95A6-38AA-6CC8-100CDDF46349}"/>
                </a:ext>
              </a:extLst>
            </p:cNvPr>
            <p:cNvSpPr txBox="1"/>
            <p:nvPr/>
          </p:nvSpPr>
          <p:spPr>
            <a:xfrm>
              <a:off x="4290284" y="4751928"/>
              <a:ext cx="1188000" cy="415498"/>
            </a:xfrm>
            <a:prstGeom prst="rect">
              <a:avLst/>
            </a:prstGeom>
            <a:noFill/>
          </p:spPr>
          <p:txBody>
            <a:bodyPr wrap="square" rtlCol="0">
              <a:spAutoFit/>
            </a:bodyPr>
            <a:lstStyle/>
            <a:p>
              <a:pPr algn="ctr" defTabSz="217754"/>
              <a:r>
                <a:rPr lang="en-US" sz="1050" b="1" dirty="0">
                  <a:latin typeface="Calibri" panose="020F0502020204030204"/>
                </a:rPr>
                <a:t>Delivery design: greater flexibility</a:t>
              </a:r>
            </a:p>
          </p:txBody>
        </p:sp>
        <p:sp>
          <p:nvSpPr>
            <p:cNvPr id="58" name="Rounded Rectangle 199">
              <a:extLst>
                <a:ext uri="{FF2B5EF4-FFF2-40B4-BE49-F238E27FC236}">
                  <a16:creationId xmlns:a16="http://schemas.microsoft.com/office/drawing/2014/main" id="{17A3E6E0-C2D2-3ECD-406F-0B9CD7D85BE9}"/>
                </a:ext>
              </a:extLst>
            </p:cNvPr>
            <p:cNvSpPr/>
            <p:nvPr/>
          </p:nvSpPr>
          <p:spPr>
            <a:xfrm>
              <a:off x="4042869" y="4724955"/>
              <a:ext cx="1587092" cy="2342541"/>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grpSp>
      <p:cxnSp>
        <p:nvCxnSpPr>
          <p:cNvPr id="64" name="Straight Arrow Connector 63">
            <a:extLst>
              <a:ext uri="{FF2B5EF4-FFF2-40B4-BE49-F238E27FC236}">
                <a16:creationId xmlns:a16="http://schemas.microsoft.com/office/drawing/2014/main" id="{EEA7D327-9CEC-C708-F522-3DE1D69B553C}"/>
              </a:ext>
            </a:extLst>
          </p:cNvPr>
          <p:cNvCxnSpPr>
            <a:cxnSpLocks/>
            <a:stCxn id="621" idx="2"/>
            <a:endCxn id="633" idx="0"/>
          </p:cNvCxnSpPr>
          <p:nvPr/>
        </p:nvCxnSpPr>
        <p:spPr>
          <a:xfrm>
            <a:off x="10524336" y="4562024"/>
            <a:ext cx="1089" cy="245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DD052887-38DF-F641-6990-41E3890387D9}"/>
              </a:ext>
            </a:extLst>
          </p:cNvPr>
          <p:cNvCxnSpPr>
            <a:cxnSpLocks/>
            <a:stCxn id="96" idx="0"/>
            <a:endCxn id="633" idx="2"/>
          </p:cNvCxnSpPr>
          <p:nvPr/>
        </p:nvCxnSpPr>
        <p:spPr>
          <a:xfrm flipH="1" flipV="1">
            <a:off x="10525425" y="5487508"/>
            <a:ext cx="1" cy="230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Rounded Rectangle 199">
            <a:extLst>
              <a:ext uri="{FF2B5EF4-FFF2-40B4-BE49-F238E27FC236}">
                <a16:creationId xmlns:a16="http://schemas.microsoft.com/office/drawing/2014/main" id="{1B6D0CDF-866E-C69B-9A7C-B99244DF43E9}"/>
              </a:ext>
            </a:extLst>
          </p:cNvPr>
          <p:cNvSpPr/>
          <p:nvPr/>
        </p:nvSpPr>
        <p:spPr>
          <a:xfrm>
            <a:off x="9557319" y="3923014"/>
            <a:ext cx="1860405" cy="2320425"/>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cxnSp>
        <p:nvCxnSpPr>
          <p:cNvPr id="90" name="Straight Arrow Connector 89">
            <a:extLst>
              <a:ext uri="{FF2B5EF4-FFF2-40B4-BE49-F238E27FC236}">
                <a16:creationId xmlns:a16="http://schemas.microsoft.com/office/drawing/2014/main" id="{A753E08B-C885-5141-BAA5-C5FA366A0AB2}"/>
              </a:ext>
            </a:extLst>
          </p:cNvPr>
          <p:cNvCxnSpPr>
            <a:cxnSpLocks/>
            <a:stCxn id="572" idx="2"/>
            <a:endCxn id="82" idx="0"/>
          </p:cNvCxnSpPr>
          <p:nvPr/>
        </p:nvCxnSpPr>
        <p:spPr>
          <a:xfrm flipH="1">
            <a:off x="3983496" y="5749386"/>
            <a:ext cx="34299" cy="1412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6E87AAA9-0347-B6E9-033F-C64A297B917F}"/>
              </a:ext>
            </a:extLst>
          </p:cNvPr>
          <p:cNvCxnSpPr>
            <a:cxnSpLocks/>
            <a:stCxn id="70" idx="2"/>
            <a:endCxn id="621" idx="0"/>
          </p:cNvCxnSpPr>
          <p:nvPr/>
        </p:nvCxnSpPr>
        <p:spPr>
          <a:xfrm>
            <a:off x="10489274" y="3461346"/>
            <a:ext cx="35062" cy="639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Rectangle: Rounded Corners 112">
            <a:extLst>
              <a:ext uri="{FF2B5EF4-FFF2-40B4-BE49-F238E27FC236}">
                <a16:creationId xmlns:a16="http://schemas.microsoft.com/office/drawing/2014/main" id="{FB4272CB-AE6B-C203-0763-F8F0E9E826A3}"/>
              </a:ext>
            </a:extLst>
          </p:cNvPr>
          <p:cNvSpPr/>
          <p:nvPr/>
        </p:nvSpPr>
        <p:spPr>
          <a:xfrm>
            <a:off x="12016988" y="5727603"/>
            <a:ext cx="1969217" cy="455675"/>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US" sz="900" b="1">
                <a:solidFill>
                  <a:schemeClr val="tx1"/>
                </a:solidFill>
                <a:latin typeface="Calibri" panose="020F0502020204030204"/>
              </a:rPr>
              <a:t>Supply chain capability &amp; capacity: </a:t>
            </a:r>
            <a:r>
              <a:rPr lang="en-US" sz="900">
                <a:solidFill>
                  <a:schemeClr val="tx1"/>
                </a:solidFill>
                <a:latin typeface="Calibri" panose="020F0502020204030204"/>
              </a:rPr>
              <a:t>all other outcomes as in main ToC</a:t>
            </a:r>
            <a:r>
              <a:rPr lang="en-US" sz="900" b="1">
                <a:solidFill>
                  <a:schemeClr val="tx1"/>
                </a:solidFill>
                <a:latin typeface="Calibri" panose="020F0502020204030204"/>
              </a:rPr>
              <a:t> </a:t>
            </a:r>
          </a:p>
        </p:txBody>
      </p:sp>
      <p:sp>
        <p:nvSpPr>
          <p:cNvPr id="530" name="Rectangle: Rounded Corners 529">
            <a:extLst>
              <a:ext uri="{FF2B5EF4-FFF2-40B4-BE49-F238E27FC236}">
                <a16:creationId xmlns:a16="http://schemas.microsoft.com/office/drawing/2014/main" id="{828A668D-0D51-31AA-A178-A7392B29207F}"/>
              </a:ext>
            </a:extLst>
          </p:cNvPr>
          <p:cNvSpPr/>
          <p:nvPr/>
        </p:nvSpPr>
        <p:spPr>
          <a:xfrm>
            <a:off x="12016988" y="6392179"/>
            <a:ext cx="1969217" cy="443967"/>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tx1"/>
                </a:solidFill>
              </a:rPr>
              <a:t>Tenants and fuel poverty: </a:t>
            </a:r>
            <a:r>
              <a:rPr lang="en-GB" sz="900" dirty="0">
                <a:solidFill>
                  <a:schemeClr val="tx1"/>
                </a:solidFill>
              </a:rPr>
              <a:t>outcomes as in main ToC</a:t>
            </a:r>
            <a:endParaRPr lang="en-GB" sz="900" b="1" dirty="0">
              <a:solidFill>
                <a:schemeClr val="tx1"/>
              </a:solidFill>
            </a:endParaRPr>
          </a:p>
        </p:txBody>
      </p:sp>
      <p:sp>
        <p:nvSpPr>
          <p:cNvPr id="531" name="Rectangle: Rounded Corners 530">
            <a:extLst>
              <a:ext uri="{FF2B5EF4-FFF2-40B4-BE49-F238E27FC236}">
                <a16:creationId xmlns:a16="http://schemas.microsoft.com/office/drawing/2014/main" id="{C5173DFD-6704-0E0B-3DAE-69719679CA36}"/>
              </a:ext>
            </a:extLst>
          </p:cNvPr>
          <p:cNvSpPr/>
          <p:nvPr/>
        </p:nvSpPr>
        <p:spPr>
          <a:xfrm>
            <a:off x="12016989" y="7029414"/>
            <a:ext cx="1969216" cy="444347"/>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US" sz="900" b="1">
                <a:solidFill>
                  <a:schemeClr val="tx1"/>
                </a:solidFill>
                <a:latin typeface="Calibri" panose="020F0502020204030204"/>
              </a:rPr>
              <a:t>Reach &amp; engagement: </a:t>
            </a:r>
            <a:r>
              <a:rPr lang="en-US" sz="900">
                <a:solidFill>
                  <a:schemeClr val="tx1"/>
                </a:solidFill>
                <a:latin typeface="Calibri" panose="020F0502020204030204"/>
              </a:rPr>
              <a:t>all other outcomes as in main ToC</a:t>
            </a:r>
            <a:r>
              <a:rPr lang="en-US" sz="900" b="1">
                <a:solidFill>
                  <a:schemeClr val="tx1"/>
                </a:solidFill>
                <a:latin typeface="Calibri" panose="020F0502020204030204"/>
              </a:rPr>
              <a:t> </a:t>
            </a:r>
          </a:p>
        </p:txBody>
      </p:sp>
      <p:cxnSp>
        <p:nvCxnSpPr>
          <p:cNvPr id="532" name="Straight Arrow Connector 531">
            <a:extLst>
              <a:ext uri="{FF2B5EF4-FFF2-40B4-BE49-F238E27FC236}">
                <a16:creationId xmlns:a16="http://schemas.microsoft.com/office/drawing/2014/main" id="{8A3FBEE2-101A-DD5B-5E39-17928496088A}"/>
              </a:ext>
            </a:extLst>
          </p:cNvPr>
          <p:cNvCxnSpPr>
            <a:cxnSpLocks/>
            <a:stCxn id="43" idx="3"/>
            <a:endCxn id="570" idx="1"/>
          </p:cNvCxnSpPr>
          <p:nvPr/>
        </p:nvCxnSpPr>
        <p:spPr>
          <a:xfrm flipV="1">
            <a:off x="11200994" y="6234062"/>
            <a:ext cx="332503" cy="662489"/>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570" name="Left Brace 569">
            <a:extLst>
              <a:ext uri="{FF2B5EF4-FFF2-40B4-BE49-F238E27FC236}">
                <a16:creationId xmlns:a16="http://schemas.microsoft.com/office/drawing/2014/main" id="{E681DF4E-07E3-69D7-B18A-7C380DD823B5}"/>
              </a:ext>
            </a:extLst>
          </p:cNvPr>
          <p:cNvSpPr/>
          <p:nvPr/>
        </p:nvSpPr>
        <p:spPr>
          <a:xfrm>
            <a:off x="11533497" y="4835878"/>
            <a:ext cx="644640" cy="27963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96" name="Rectangle: Rounded Corners 595">
            <a:extLst>
              <a:ext uri="{FF2B5EF4-FFF2-40B4-BE49-F238E27FC236}">
                <a16:creationId xmlns:a16="http://schemas.microsoft.com/office/drawing/2014/main" id="{4663C69E-CF83-C174-0574-1BC2BBBAA08B}"/>
              </a:ext>
            </a:extLst>
          </p:cNvPr>
          <p:cNvSpPr/>
          <p:nvPr/>
        </p:nvSpPr>
        <p:spPr>
          <a:xfrm>
            <a:off x="16198984" y="98373"/>
            <a:ext cx="1459853" cy="404950"/>
          </a:xfrm>
          <a:prstGeom prst="roundRect">
            <a:avLst/>
          </a:prstGeom>
        </p:spPr>
        <p:style>
          <a:lnRef idx="1">
            <a:schemeClr val="accent5"/>
          </a:lnRef>
          <a:fillRef idx="2">
            <a:schemeClr val="accent5"/>
          </a:fillRef>
          <a:effectRef idx="1">
            <a:schemeClr val="accent5"/>
          </a:effectRef>
          <a:fontRef idx="minor">
            <a:schemeClr val="dk1"/>
          </a:fontRef>
        </p:style>
        <p:txBody>
          <a:bodyPr lIns="57151" tIns="28575" rIns="57151" bIns="28575" rtlCol="0" anchor="ctr"/>
          <a:lstStyle/>
          <a:p>
            <a:pPr algn="ctr"/>
            <a:r>
              <a:rPr lang="en-GB" sz="1400" b="1"/>
              <a:t>Impacts</a:t>
            </a:r>
          </a:p>
        </p:txBody>
      </p:sp>
      <p:sp>
        <p:nvSpPr>
          <p:cNvPr id="597" name="Rectangle: Rounded Corners 596">
            <a:extLst>
              <a:ext uri="{FF2B5EF4-FFF2-40B4-BE49-F238E27FC236}">
                <a16:creationId xmlns:a16="http://schemas.microsoft.com/office/drawing/2014/main" id="{4D664331-2FB5-8F12-C745-75F795C9B777}"/>
              </a:ext>
            </a:extLst>
          </p:cNvPr>
          <p:cNvSpPr/>
          <p:nvPr/>
        </p:nvSpPr>
        <p:spPr>
          <a:xfrm>
            <a:off x="16198984" y="717329"/>
            <a:ext cx="1459853" cy="480700"/>
          </a:xfrm>
          <a:prstGeom prst="roundRect">
            <a:avLst/>
          </a:prstGeom>
        </p:spPr>
        <p:style>
          <a:lnRef idx="1">
            <a:schemeClr val="accent5"/>
          </a:lnRef>
          <a:fillRef idx="2">
            <a:schemeClr val="accent5"/>
          </a:fillRef>
          <a:effectRef idx="1">
            <a:schemeClr val="accent5"/>
          </a:effectRef>
          <a:fontRef idx="minor">
            <a:schemeClr val="dk1"/>
          </a:fontRef>
        </p:style>
        <p:txBody>
          <a:bodyPr lIns="57151" tIns="28575" rIns="57151" bIns="28575" rtlCol="0" anchor="ctr"/>
          <a:lstStyle/>
          <a:p>
            <a:pPr algn="ctr"/>
            <a:r>
              <a:rPr lang="en-GB" sz="1400" b="1"/>
              <a:t>Key DESNZ and OGD outcomes</a:t>
            </a:r>
          </a:p>
        </p:txBody>
      </p:sp>
      <p:sp>
        <p:nvSpPr>
          <p:cNvPr id="12" name="Rectangle 11">
            <a:extLst>
              <a:ext uri="{FF2B5EF4-FFF2-40B4-BE49-F238E27FC236}">
                <a16:creationId xmlns:a16="http://schemas.microsoft.com/office/drawing/2014/main" id="{C239A965-CFCA-77F5-77C7-5CD6DB72EFBC}"/>
              </a:ext>
            </a:extLst>
          </p:cNvPr>
          <p:cNvSpPr/>
          <p:nvPr/>
        </p:nvSpPr>
        <p:spPr>
          <a:xfrm>
            <a:off x="13038757" y="2908880"/>
            <a:ext cx="1508240" cy="507747"/>
          </a:xfrm>
          <a:prstGeom prst="rect">
            <a:avLst/>
          </a:prstGeom>
          <a:solidFill>
            <a:schemeClr val="bg1"/>
          </a:solidFill>
          <a:ln w="95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i="1">
                <a:solidFill>
                  <a:schemeClr val="tx1"/>
                </a:solidFill>
              </a:rPr>
              <a:t>Mature SHLs learn how to deliver at scale and benefit from economies of scale</a:t>
            </a:r>
          </a:p>
        </p:txBody>
      </p:sp>
      <p:sp>
        <p:nvSpPr>
          <p:cNvPr id="50" name="Rectangle: Rounded Corners 489">
            <a:extLst>
              <a:ext uri="{FF2B5EF4-FFF2-40B4-BE49-F238E27FC236}">
                <a16:creationId xmlns:a16="http://schemas.microsoft.com/office/drawing/2014/main" id="{54155929-1FAA-C463-720B-EFD75AB2C06F}"/>
              </a:ext>
            </a:extLst>
          </p:cNvPr>
          <p:cNvSpPr/>
          <p:nvPr/>
        </p:nvSpPr>
        <p:spPr>
          <a:xfrm>
            <a:off x="1864810" y="1683169"/>
            <a:ext cx="1181966" cy="1391897"/>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proven track record of successful delivery at scale, and delivery of strategic priority(</a:t>
            </a:r>
            <a:r>
              <a:rPr lang="en-GB" sz="900" dirty="0" err="1">
                <a:solidFill>
                  <a:schemeClr val="tx1"/>
                </a:solidFill>
              </a:rPr>
              <a:t>ies</a:t>
            </a:r>
            <a:r>
              <a:rPr lang="en-GB" sz="900" dirty="0">
                <a:solidFill>
                  <a:schemeClr val="tx1"/>
                </a:solidFill>
              </a:rPr>
              <a:t>)</a:t>
            </a:r>
          </a:p>
        </p:txBody>
      </p:sp>
      <p:cxnSp>
        <p:nvCxnSpPr>
          <p:cNvPr id="536" name="Straight Arrow Connector 535">
            <a:extLst>
              <a:ext uri="{FF2B5EF4-FFF2-40B4-BE49-F238E27FC236}">
                <a16:creationId xmlns:a16="http://schemas.microsoft.com/office/drawing/2014/main" id="{041E70D1-AFDD-2F5C-B859-A49E2864CD82}"/>
              </a:ext>
            </a:extLst>
          </p:cNvPr>
          <p:cNvCxnSpPr>
            <a:cxnSpLocks/>
            <a:stCxn id="58" idx="3"/>
            <a:endCxn id="621" idx="1"/>
          </p:cNvCxnSpPr>
          <p:nvPr/>
        </p:nvCxnSpPr>
        <p:spPr>
          <a:xfrm>
            <a:off x="4785455" y="2004016"/>
            <a:ext cx="4927483" cy="2327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03" name="Group 602">
            <a:extLst>
              <a:ext uri="{FF2B5EF4-FFF2-40B4-BE49-F238E27FC236}">
                <a16:creationId xmlns:a16="http://schemas.microsoft.com/office/drawing/2014/main" id="{A4054CE6-2238-909E-A9B0-7022E643CF98}"/>
              </a:ext>
            </a:extLst>
          </p:cNvPr>
          <p:cNvGrpSpPr/>
          <p:nvPr/>
        </p:nvGrpSpPr>
        <p:grpSpPr>
          <a:xfrm>
            <a:off x="3224249" y="4169652"/>
            <a:ext cx="2730239" cy="1579734"/>
            <a:chOff x="4014243" y="4918242"/>
            <a:chExt cx="2730239" cy="1579734"/>
          </a:xfrm>
        </p:grpSpPr>
        <p:sp>
          <p:nvSpPr>
            <p:cNvPr id="54" name="Rectangle: Rounded Corners 489">
              <a:extLst>
                <a:ext uri="{FF2B5EF4-FFF2-40B4-BE49-F238E27FC236}">
                  <a16:creationId xmlns:a16="http://schemas.microsoft.com/office/drawing/2014/main" id="{3574241F-C14E-5E0A-72DA-5216C3C05400}"/>
                </a:ext>
              </a:extLst>
            </p:cNvPr>
            <p:cNvSpPr/>
            <p:nvPr/>
          </p:nvSpPr>
          <p:spPr>
            <a:xfrm>
              <a:off x="5829136" y="5163665"/>
              <a:ext cx="915346" cy="643276"/>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Unsuccessful applicants can transfer bid to CF</a:t>
              </a:r>
            </a:p>
          </p:txBody>
        </p:sp>
        <p:cxnSp>
          <p:nvCxnSpPr>
            <p:cNvPr id="547" name="Straight Arrow Connector 546">
              <a:extLst>
                <a:ext uri="{FF2B5EF4-FFF2-40B4-BE49-F238E27FC236}">
                  <a16:creationId xmlns:a16="http://schemas.microsoft.com/office/drawing/2014/main" id="{AC4671E3-35FB-73C2-E315-F246C5584C13}"/>
                </a:ext>
              </a:extLst>
            </p:cNvPr>
            <p:cNvCxnSpPr>
              <a:cxnSpLocks/>
              <a:stCxn id="568" idx="3"/>
              <a:endCxn id="54" idx="1"/>
            </p:cNvCxnSpPr>
            <p:nvPr/>
          </p:nvCxnSpPr>
          <p:spPr>
            <a:xfrm>
              <a:off x="5505175" y="5485303"/>
              <a:ext cx="3239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8" name="Rectangle: Rounded Corners 489">
              <a:extLst>
                <a:ext uri="{FF2B5EF4-FFF2-40B4-BE49-F238E27FC236}">
                  <a16:creationId xmlns:a16="http://schemas.microsoft.com/office/drawing/2014/main" id="{1660A8FF-8CF3-ACB2-9627-3BD713E77E96}"/>
                </a:ext>
              </a:extLst>
            </p:cNvPr>
            <p:cNvSpPr/>
            <p:nvPr/>
          </p:nvSpPr>
          <p:spPr>
            <a:xfrm>
              <a:off x="4128003" y="5234901"/>
              <a:ext cx="1377172" cy="50080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Application process and post-award clarification period</a:t>
              </a:r>
            </a:p>
          </p:txBody>
        </p:sp>
        <p:sp>
          <p:nvSpPr>
            <p:cNvPr id="569" name="TextBox 568">
              <a:extLst>
                <a:ext uri="{FF2B5EF4-FFF2-40B4-BE49-F238E27FC236}">
                  <a16:creationId xmlns:a16="http://schemas.microsoft.com/office/drawing/2014/main" id="{0E287BE1-2FBC-D3BF-D190-632442DC801B}"/>
                </a:ext>
              </a:extLst>
            </p:cNvPr>
            <p:cNvSpPr txBox="1"/>
            <p:nvPr/>
          </p:nvSpPr>
          <p:spPr>
            <a:xfrm>
              <a:off x="4031610" y="4952404"/>
              <a:ext cx="1555595" cy="253916"/>
            </a:xfrm>
            <a:prstGeom prst="rect">
              <a:avLst/>
            </a:prstGeom>
            <a:noFill/>
          </p:spPr>
          <p:txBody>
            <a:bodyPr wrap="square" rtlCol="0">
              <a:spAutoFit/>
            </a:bodyPr>
            <a:lstStyle/>
            <a:p>
              <a:pPr algn="ctr" defTabSz="217754"/>
              <a:r>
                <a:rPr lang="en-US" sz="1050" b="1">
                  <a:solidFill>
                    <a:prstClr val="black"/>
                  </a:solidFill>
                  <a:latin typeface="Calibri" panose="020F0502020204030204"/>
                </a:rPr>
                <a:t>Application</a:t>
              </a:r>
            </a:p>
          </p:txBody>
        </p:sp>
        <p:sp>
          <p:nvSpPr>
            <p:cNvPr id="571" name="Rectangle: Rounded Corners 489">
              <a:extLst>
                <a:ext uri="{FF2B5EF4-FFF2-40B4-BE49-F238E27FC236}">
                  <a16:creationId xmlns:a16="http://schemas.microsoft.com/office/drawing/2014/main" id="{7712B835-D75F-F375-84FE-3CBD582399A7}"/>
                </a:ext>
              </a:extLst>
            </p:cNvPr>
            <p:cNvSpPr/>
            <p:nvPr/>
          </p:nvSpPr>
          <p:spPr>
            <a:xfrm>
              <a:off x="4115829" y="5885057"/>
              <a:ext cx="1377172" cy="50080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Mature SHLs are awarded funding</a:t>
              </a:r>
            </a:p>
          </p:txBody>
        </p:sp>
        <p:sp>
          <p:nvSpPr>
            <p:cNvPr id="572" name="Rounded Rectangle 199">
              <a:extLst>
                <a:ext uri="{FF2B5EF4-FFF2-40B4-BE49-F238E27FC236}">
                  <a16:creationId xmlns:a16="http://schemas.microsoft.com/office/drawing/2014/main" id="{0C537F83-74A9-15E5-9DE1-60F5BF5903AB}"/>
                </a:ext>
              </a:extLst>
            </p:cNvPr>
            <p:cNvSpPr/>
            <p:nvPr/>
          </p:nvSpPr>
          <p:spPr>
            <a:xfrm>
              <a:off x="4014243" y="4918242"/>
              <a:ext cx="1587092" cy="1579734"/>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grpSp>
      <p:sp>
        <p:nvSpPr>
          <p:cNvPr id="580" name="TextBox 579">
            <a:extLst>
              <a:ext uri="{FF2B5EF4-FFF2-40B4-BE49-F238E27FC236}">
                <a16:creationId xmlns:a16="http://schemas.microsoft.com/office/drawing/2014/main" id="{A652CA3C-F1A5-5274-F652-D2EEE259C0AC}"/>
              </a:ext>
            </a:extLst>
          </p:cNvPr>
          <p:cNvSpPr txBox="1"/>
          <p:nvPr/>
        </p:nvSpPr>
        <p:spPr>
          <a:xfrm>
            <a:off x="3237425" y="3389290"/>
            <a:ext cx="1958496" cy="507831"/>
          </a:xfrm>
          <a:prstGeom prst="rect">
            <a:avLst/>
          </a:prstGeom>
          <a:solidFill>
            <a:schemeClr val="bg1"/>
          </a:solidFill>
          <a:ln>
            <a:solidFill>
              <a:schemeClr val="accent1"/>
            </a:solidFill>
          </a:ln>
        </p:spPr>
        <p:txBody>
          <a:bodyPr wrap="square" rtlCol="0">
            <a:spAutoFit/>
          </a:bodyPr>
          <a:lstStyle/>
          <a:p>
            <a:r>
              <a:rPr lang="en-GB" sz="900" i="1" dirty="0">
                <a:solidFill>
                  <a:schemeClr val="tx1"/>
                </a:solidFill>
              </a:rPr>
              <a:t>Delivery </a:t>
            </a:r>
            <a:r>
              <a:rPr lang="en-GB" sz="900" i="1" dirty="0"/>
              <a:t>design offers greater freedom and flexibility, which inspires buy</a:t>
            </a:r>
            <a:r>
              <a:rPr lang="en-GB" sz="900" i="1" dirty="0">
                <a:solidFill>
                  <a:schemeClr val="tx1"/>
                </a:solidFill>
              </a:rPr>
              <a:t>-in to apply. </a:t>
            </a:r>
            <a:r>
              <a:rPr lang="en-GB" sz="900" i="1" dirty="0"/>
              <a:t>Mature SHLs apply.</a:t>
            </a:r>
            <a:endParaRPr lang="en-GB" sz="900" i="1" dirty="0">
              <a:solidFill>
                <a:schemeClr val="tx1"/>
              </a:solidFill>
            </a:endParaRPr>
          </a:p>
        </p:txBody>
      </p:sp>
      <p:sp>
        <p:nvSpPr>
          <p:cNvPr id="581" name="TextBox 580">
            <a:extLst>
              <a:ext uri="{FF2B5EF4-FFF2-40B4-BE49-F238E27FC236}">
                <a16:creationId xmlns:a16="http://schemas.microsoft.com/office/drawing/2014/main" id="{BA54F53F-F5D9-D295-8EE8-5B3ED9E79EAD}"/>
              </a:ext>
            </a:extLst>
          </p:cNvPr>
          <p:cNvSpPr txBox="1"/>
          <p:nvPr/>
        </p:nvSpPr>
        <p:spPr>
          <a:xfrm>
            <a:off x="3134135" y="6196828"/>
            <a:ext cx="2418673" cy="646331"/>
          </a:xfrm>
          <a:prstGeom prst="rect">
            <a:avLst/>
          </a:prstGeom>
          <a:solidFill>
            <a:schemeClr val="bg1"/>
          </a:solidFill>
          <a:ln>
            <a:solidFill>
              <a:schemeClr val="accent1"/>
            </a:solidFill>
          </a:ln>
        </p:spPr>
        <p:txBody>
          <a:bodyPr wrap="square" rtlCol="0">
            <a:spAutoFit/>
          </a:bodyPr>
          <a:lstStyle/>
          <a:p>
            <a:r>
              <a:rPr lang="en-GB" sz="900" i="1" dirty="0">
                <a:solidFill>
                  <a:schemeClr val="tx1"/>
                </a:solidFill>
              </a:rPr>
              <a:t>With fewer constraints and </a:t>
            </a:r>
            <a:r>
              <a:rPr lang="en-GB" sz="900" i="1" dirty="0"/>
              <a:t>less frequent</a:t>
            </a:r>
            <a:r>
              <a:rPr lang="en-GB" sz="900" i="1" dirty="0">
                <a:solidFill>
                  <a:schemeClr val="tx1"/>
                </a:solidFill>
              </a:rPr>
              <a:t> monitoring and change control, SPs strengthen their own internal project governance systems, planning and ways of working</a:t>
            </a:r>
          </a:p>
        </p:txBody>
      </p:sp>
      <p:sp>
        <p:nvSpPr>
          <p:cNvPr id="615" name="TextBox 614">
            <a:extLst>
              <a:ext uri="{FF2B5EF4-FFF2-40B4-BE49-F238E27FC236}">
                <a16:creationId xmlns:a16="http://schemas.microsoft.com/office/drawing/2014/main" id="{860E773F-F390-FF03-1282-6EFAC6236A80}"/>
              </a:ext>
            </a:extLst>
          </p:cNvPr>
          <p:cNvSpPr txBox="1"/>
          <p:nvPr/>
        </p:nvSpPr>
        <p:spPr>
          <a:xfrm>
            <a:off x="6930136" y="4772544"/>
            <a:ext cx="2409863" cy="507831"/>
          </a:xfrm>
          <a:prstGeom prst="rect">
            <a:avLst/>
          </a:prstGeom>
          <a:solidFill>
            <a:schemeClr val="bg1"/>
          </a:solidFill>
          <a:ln>
            <a:solidFill>
              <a:schemeClr val="accent1"/>
            </a:solidFill>
          </a:ln>
        </p:spPr>
        <p:txBody>
          <a:bodyPr wrap="square" rtlCol="0">
            <a:spAutoFit/>
          </a:bodyPr>
          <a:lstStyle/>
          <a:p>
            <a:r>
              <a:rPr lang="en-GB" sz="900" i="1" dirty="0"/>
              <a:t>Time freed up by reduced reporting and removal of potential protracted change control processes. SPs can deliver without waiting.</a:t>
            </a:r>
            <a:endParaRPr lang="en-GB" sz="900" i="1" dirty="0">
              <a:solidFill>
                <a:schemeClr val="tx1"/>
              </a:solidFill>
            </a:endParaRPr>
          </a:p>
        </p:txBody>
      </p:sp>
      <p:cxnSp>
        <p:nvCxnSpPr>
          <p:cNvPr id="627" name="Straight Arrow Connector 626">
            <a:extLst>
              <a:ext uri="{FF2B5EF4-FFF2-40B4-BE49-F238E27FC236}">
                <a16:creationId xmlns:a16="http://schemas.microsoft.com/office/drawing/2014/main" id="{0C0BD267-BA1E-65DF-E3EF-7F00C86566D9}"/>
              </a:ext>
            </a:extLst>
          </p:cNvPr>
          <p:cNvCxnSpPr>
            <a:cxnSpLocks/>
            <a:stCxn id="360" idx="3"/>
            <a:endCxn id="572" idx="1"/>
          </p:cNvCxnSpPr>
          <p:nvPr/>
        </p:nvCxnSpPr>
        <p:spPr>
          <a:xfrm>
            <a:off x="3031826" y="4958315"/>
            <a:ext cx="192423" cy="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F6BC6B2C-AA7D-35A0-E962-524F14064B6C}"/>
              </a:ext>
            </a:extLst>
          </p:cNvPr>
          <p:cNvCxnSpPr>
            <a:cxnSpLocks/>
            <a:stCxn id="50" idx="3"/>
            <a:endCxn id="58" idx="1"/>
          </p:cNvCxnSpPr>
          <p:nvPr/>
        </p:nvCxnSpPr>
        <p:spPr>
          <a:xfrm flipV="1">
            <a:off x="3046776" y="2004016"/>
            <a:ext cx="151587" cy="3751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94269CCB-357B-5756-B950-0C2782C32EC2}"/>
              </a:ext>
            </a:extLst>
          </p:cNvPr>
          <p:cNvGrpSpPr/>
          <p:nvPr/>
        </p:nvGrpSpPr>
        <p:grpSpPr>
          <a:xfrm>
            <a:off x="3177426" y="7218700"/>
            <a:ext cx="1594210" cy="2809947"/>
            <a:chOff x="6624059" y="5239166"/>
            <a:chExt cx="1594210" cy="2625334"/>
          </a:xfrm>
        </p:grpSpPr>
        <p:sp>
          <p:nvSpPr>
            <p:cNvPr id="150" name="TextBox 149">
              <a:extLst>
                <a:ext uri="{FF2B5EF4-FFF2-40B4-BE49-F238E27FC236}">
                  <a16:creationId xmlns:a16="http://schemas.microsoft.com/office/drawing/2014/main" id="{3275E55F-FA87-F95E-1317-08FE974EE228}"/>
                </a:ext>
              </a:extLst>
            </p:cNvPr>
            <p:cNvSpPr txBox="1"/>
            <p:nvPr/>
          </p:nvSpPr>
          <p:spPr>
            <a:xfrm>
              <a:off x="6851821" y="5239166"/>
              <a:ext cx="1188000" cy="242706"/>
            </a:xfrm>
            <a:prstGeom prst="rect">
              <a:avLst/>
            </a:prstGeom>
            <a:noFill/>
          </p:spPr>
          <p:txBody>
            <a:bodyPr wrap="square" rtlCol="0">
              <a:spAutoFit/>
            </a:bodyPr>
            <a:lstStyle/>
            <a:p>
              <a:pPr algn="ctr" defTabSz="217754"/>
              <a:r>
                <a:rPr lang="en-US" sz="1050" b="1" dirty="0">
                  <a:latin typeface="Calibri" panose="020F0502020204030204"/>
                </a:rPr>
                <a:t>Delivery setup</a:t>
              </a:r>
            </a:p>
          </p:txBody>
        </p:sp>
        <p:cxnSp>
          <p:nvCxnSpPr>
            <p:cNvPr id="47" name="Straight Arrow Connector 46">
              <a:extLst>
                <a:ext uri="{FF2B5EF4-FFF2-40B4-BE49-F238E27FC236}">
                  <a16:creationId xmlns:a16="http://schemas.microsoft.com/office/drawing/2014/main" id="{912159E7-E9B6-63F1-846B-5CF8C8CD8099}"/>
                </a:ext>
              </a:extLst>
            </p:cNvPr>
            <p:cNvCxnSpPr>
              <a:cxnSpLocks/>
              <a:stCxn id="143" idx="2"/>
              <a:endCxn id="146" idx="0"/>
            </p:cNvCxnSpPr>
            <p:nvPr/>
          </p:nvCxnSpPr>
          <p:spPr>
            <a:xfrm>
              <a:off x="7429004" y="7404559"/>
              <a:ext cx="5579" cy="1587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7" name="Rectangle: Rounded Corners 136">
              <a:extLst>
                <a:ext uri="{FF2B5EF4-FFF2-40B4-BE49-F238E27FC236}">
                  <a16:creationId xmlns:a16="http://schemas.microsoft.com/office/drawing/2014/main" id="{A6FD6030-43DC-BE38-7A6E-FBB402DF86F8}"/>
                </a:ext>
              </a:extLst>
            </p:cNvPr>
            <p:cNvSpPr/>
            <p:nvPr/>
          </p:nvSpPr>
          <p:spPr>
            <a:xfrm>
              <a:off x="6624059" y="6005901"/>
              <a:ext cx="1566707" cy="408857"/>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SHLs engage with tenants to secure/maintain consent for work</a:t>
              </a:r>
            </a:p>
          </p:txBody>
        </p:sp>
        <p:sp>
          <p:nvSpPr>
            <p:cNvPr id="139" name="Rectangle: Rounded Corners 138">
              <a:extLst>
                <a:ext uri="{FF2B5EF4-FFF2-40B4-BE49-F238E27FC236}">
                  <a16:creationId xmlns:a16="http://schemas.microsoft.com/office/drawing/2014/main" id="{591D1D2C-6CE5-50E0-294C-578DE4FB697C}"/>
                </a:ext>
              </a:extLst>
            </p:cNvPr>
            <p:cNvSpPr/>
            <p:nvPr/>
          </p:nvSpPr>
          <p:spPr>
            <a:xfrm>
              <a:off x="6639738" y="6520333"/>
              <a:ext cx="1566707" cy="39304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SHLs procure principal contractor and retrofit coordinator</a:t>
              </a:r>
            </a:p>
          </p:txBody>
        </p:sp>
        <p:sp>
          <p:nvSpPr>
            <p:cNvPr id="143" name="Rectangle: Rounded Corners 142">
              <a:extLst>
                <a:ext uri="{FF2B5EF4-FFF2-40B4-BE49-F238E27FC236}">
                  <a16:creationId xmlns:a16="http://schemas.microsoft.com/office/drawing/2014/main" id="{1EAE6640-57EE-8246-18BF-583D0EAA4C11}"/>
                </a:ext>
              </a:extLst>
            </p:cNvPr>
            <p:cNvSpPr/>
            <p:nvPr/>
          </p:nvSpPr>
          <p:spPr>
            <a:xfrm>
              <a:off x="6639738" y="7098558"/>
              <a:ext cx="1578531" cy="306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a:solidFill>
                    <a:prstClr val="black"/>
                  </a:solidFill>
                  <a:latin typeface="Calibri" panose="020F0502020204030204"/>
                </a:rPr>
                <a:t>Installers contracted to carry out work</a:t>
              </a:r>
            </a:p>
          </p:txBody>
        </p:sp>
        <p:sp>
          <p:nvSpPr>
            <p:cNvPr id="146" name="Rectangle: Rounded Corners 475">
              <a:extLst>
                <a:ext uri="{FF2B5EF4-FFF2-40B4-BE49-F238E27FC236}">
                  <a16:creationId xmlns:a16="http://schemas.microsoft.com/office/drawing/2014/main" id="{171E6425-CB2A-5676-65BF-8073A787ACCA}"/>
                </a:ext>
              </a:extLst>
            </p:cNvPr>
            <p:cNvSpPr/>
            <p:nvPr/>
          </p:nvSpPr>
          <p:spPr>
            <a:xfrm>
              <a:off x="6657601" y="7563350"/>
              <a:ext cx="1553964" cy="30115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a:solidFill>
                    <a:prstClr val="black"/>
                  </a:solidFill>
                  <a:latin typeface="Calibri" panose="020F0502020204030204"/>
                </a:rPr>
                <a:t>Materials / equipment purchased</a:t>
              </a:r>
            </a:p>
          </p:txBody>
        </p:sp>
        <p:sp>
          <p:nvSpPr>
            <p:cNvPr id="148" name="Rectangle: Rounded Corners 489">
              <a:extLst>
                <a:ext uri="{FF2B5EF4-FFF2-40B4-BE49-F238E27FC236}">
                  <a16:creationId xmlns:a16="http://schemas.microsoft.com/office/drawing/2014/main" id="{F7521742-D29F-D7F9-CFB4-7DA8ACE4C50F}"/>
                </a:ext>
              </a:extLst>
            </p:cNvPr>
            <p:cNvSpPr/>
            <p:nvPr/>
          </p:nvSpPr>
          <p:spPr>
            <a:xfrm>
              <a:off x="6639738" y="5469210"/>
              <a:ext cx="1573315" cy="420368"/>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SHLs engage with other stakeholders (planning authorities, DNOs)</a:t>
              </a:r>
            </a:p>
          </p:txBody>
        </p:sp>
        <p:cxnSp>
          <p:nvCxnSpPr>
            <p:cNvPr id="169" name="Straight Arrow Connector 168">
              <a:extLst>
                <a:ext uri="{FF2B5EF4-FFF2-40B4-BE49-F238E27FC236}">
                  <a16:creationId xmlns:a16="http://schemas.microsoft.com/office/drawing/2014/main" id="{3BAE5AF4-1B9F-5297-CD08-814F01760F4B}"/>
                </a:ext>
              </a:extLst>
            </p:cNvPr>
            <p:cNvCxnSpPr>
              <a:cxnSpLocks/>
              <a:stCxn id="139" idx="2"/>
              <a:endCxn id="143" idx="0"/>
            </p:cNvCxnSpPr>
            <p:nvPr/>
          </p:nvCxnSpPr>
          <p:spPr>
            <a:xfrm>
              <a:off x="7423092" y="6913378"/>
              <a:ext cx="5912" cy="185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2" name="Rounded Rectangle 199">
            <a:extLst>
              <a:ext uri="{FF2B5EF4-FFF2-40B4-BE49-F238E27FC236}">
                <a16:creationId xmlns:a16="http://schemas.microsoft.com/office/drawing/2014/main" id="{9F4440DC-92BD-E33A-D311-EE22A4E06688}"/>
              </a:ext>
            </a:extLst>
          </p:cNvPr>
          <p:cNvSpPr/>
          <p:nvPr/>
        </p:nvSpPr>
        <p:spPr>
          <a:xfrm>
            <a:off x="3076906" y="7161638"/>
            <a:ext cx="1813180" cy="3037488"/>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grpSp>
        <p:nvGrpSpPr>
          <p:cNvPr id="92" name="Group 91">
            <a:extLst>
              <a:ext uri="{FF2B5EF4-FFF2-40B4-BE49-F238E27FC236}">
                <a16:creationId xmlns:a16="http://schemas.microsoft.com/office/drawing/2014/main" id="{D7C0E260-4037-73CB-9FC5-62344F6236BE}"/>
              </a:ext>
            </a:extLst>
          </p:cNvPr>
          <p:cNvGrpSpPr/>
          <p:nvPr/>
        </p:nvGrpSpPr>
        <p:grpSpPr>
          <a:xfrm>
            <a:off x="5601276" y="6939469"/>
            <a:ext cx="1475597" cy="2429510"/>
            <a:chOff x="5617002" y="6547220"/>
            <a:chExt cx="1475597" cy="2429510"/>
          </a:xfrm>
        </p:grpSpPr>
        <p:sp>
          <p:nvSpPr>
            <p:cNvPr id="361" name="Rectangle: Rounded Corners 360">
              <a:extLst>
                <a:ext uri="{FF2B5EF4-FFF2-40B4-BE49-F238E27FC236}">
                  <a16:creationId xmlns:a16="http://schemas.microsoft.com/office/drawing/2014/main" id="{E8805DB2-1259-E7C6-BD85-41E31F89B092}"/>
                </a:ext>
              </a:extLst>
            </p:cNvPr>
            <p:cNvSpPr/>
            <p:nvPr/>
          </p:nvSpPr>
          <p:spPr>
            <a:xfrm>
              <a:off x="5715550" y="6841814"/>
              <a:ext cx="1278501" cy="580846"/>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Management and governance – delivery boards, change control boards etc.</a:t>
              </a:r>
            </a:p>
          </p:txBody>
        </p:sp>
        <p:sp>
          <p:nvSpPr>
            <p:cNvPr id="147" name="TextBox 146">
              <a:extLst>
                <a:ext uri="{FF2B5EF4-FFF2-40B4-BE49-F238E27FC236}">
                  <a16:creationId xmlns:a16="http://schemas.microsoft.com/office/drawing/2014/main" id="{E3475F41-338A-01A1-5BDA-53B5F31AFF62}"/>
                </a:ext>
              </a:extLst>
            </p:cNvPr>
            <p:cNvSpPr txBox="1"/>
            <p:nvPr/>
          </p:nvSpPr>
          <p:spPr>
            <a:xfrm>
              <a:off x="5808201" y="6569260"/>
              <a:ext cx="1113739" cy="253916"/>
            </a:xfrm>
            <a:prstGeom prst="rect">
              <a:avLst/>
            </a:prstGeom>
            <a:noFill/>
          </p:spPr>
          <p:txBody>
            <a:bodyPr wrap="square" rtlCol="0">
              <a:spAutoFit/>
            </a:bodyPr>
            <a:lstStyle/>
            <a:p>
              <a:pPr algn="ctr" defTabSz="217754"/>
              <a:r>
                <a:rPr lang="en-US" sz="1050" b="1" dirty="0">
                  <a:latin typeface="Calibri" panose="020F0502020204030204"/>
                </a:rPr>
                <a:t>Delivery activity</a:t>
              </a:r>
            </a:p>
          </p:txBody>
        </p:sp>
        <p:sp>
          <p:nvSpPr>
            <p:cNvPr id="204" name="Rounded Rectangle 199">
              <a:extLst>
                <a:ext uri="{FF2B5EF4-FFF2-40B4-BE49-F238E27FC236}">
                  <a16:creationId xmlns:a16="http://schemas.microsoft.com/office/drawing/2014/main" id="{3A61168B-D158-F0B8-6E4E-17F1785F108E}"/>
                </a:ext>
              </a:extLst>
            </p:cNvPr>
            <p:cNvSpPr/>
            <p:nvPr/>
          </p:nvSpPr>
          <p:spPr>
            <a:xfrm>
              <a:off x="5617002" y="6547220"/>
              <a:ext cx="1475597" cy="2429510"/>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grpSp>
      <p:sp>
        <p:nvSpPr>
          <p:cNvPr id="36" name="Rectangle: Rounded Corners 35">
            <a:extLst>
              <a:ext uri="{FF2B5EF4-FFF2-40B4-BE49-F238E27FC236}">
                <a16:creationId xmlns:a16="http://schemas.microsoft.com/office/drawing/2014/main" id="{29340198-AD18-B4B1-F149-A2BFECB5BC50}"/>
              </a:ext>
            </a:extLst>
          </p:cNvPr>
          <p:cNvSpPr/>
          <p:nvPr/>
        </p:nvSpPr>
        <p:spPr>
          <a:xfrm>
            <a:off x="1843090" y="87874"/>
            <a:ext cx="6407259" cy="406815"/>
          </a:xfrm>
          <a:prstGeom prst="roundRect">
            <a:avLst/>
          </a:prstGeom>
          <a:solidFill>
            <a:schemeClr val="accent6">
              <a:lumMod val="20000"/>
              <a:lumOff val="8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Activities</a:t>
            </a:r>
          </a:p>
        </p:txBody>
      </p:sp>
      <p:cxnSp>
        <p:nvCxnSpPr>
          <p:cNvPr id="549" name="Straight Arrow Connector 548">
            <a:extLst>
              <a:ext uri="{FF2B5EF4-FFF2-40B4-BE49-F238E27FC236}">
                <a16:creationId xmlns:a16="http://schemas.microsoft.com/office/drawing/2014/main" id="{FBFFD1B2-9C47-7917-B731-CB31FE566F7A}"/>
              </a:ext>
            </a:extLst>
          </p:cNvPr>
          <p:cNvCxnSpPr>
            <a:cxnSpLocks/>
            <a:stCxn id="633" idx="3"/>
            <a:endCxn id="556" idx="1"/>
          </p:cNvCxnSpPr>
          <p:nvPr/>
        </p:nvCxnSpPr>
        <p:spPr>
          <a:xfrm flipV="1">
            <a:off x="11336822" y="2476765"/>
            <a:ext cx="1243622" cy="2670654"/>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556" name="Rectangle: Rounded Corners 948">
            <a:extLst>
              <a:ext uri="{FF2B5EF4-FFF2-40B4-BE49-F238E27FC236}">
                <a16:creationId xmlns:a16="http://schemas.microsoft.com/office/drawing/2014/main" id="{6178581D-45FF-E049-4844-5C28F39E2566}"/>
              </a:ext>
            </a:extLst>
          </p:cNvPr>
          <p:cNvSpPr/>
          <p:nvPr/>
        </p:nvSpPr>
        <p:spPr>
          <a:xfrm>
            <a:off x="12580444" y="2145672"/>
            <a:ext cx="2486646" cy="662186"/>
          </a:xfrm>
          <a:prstGeom prst="roundRect">
            <a:avLst/>
          </a:prstGeom>
          <a:solidFill>
            <a:schemeClr val="accent2">
              <a:lumMod val="20000"/>
              <a:lumOff val="80000"/>
            </a:schemeClr>
          </a:solidFill>
          <a:ln w="6350">
            <a:solidFill>
              <a:srgbClr val="C00000"/>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dirty="0">
                <a:solidFill>
                  <a:prstClr val="black"/>
                </a:solidFill>
                <a:latin typeface="Calibri" panose="020F0502020204030204"/>
                <a:cs typeface="Calibri"/>
              </a:rPr>
              <a:t>Mature understanding of most efficient and effect delivery, oversight and funding models (</a:t>
            </a:r>
            <a:r>
              <a:rPr lang="en-GB" sz="900" b="1" dirty="0">
                <a:solidFill>
                  <a:prstClr val="black"/>
                </a:solidFill>
                <a:latin typeface="Calibri" panose="020F0502020204030204"/>
                <a:cs typeface="Calibri"/>
              </a:rPr>
              <a:t>programme reach and learnings)</a:t>
            </a:r>
            <a:r>
              <a:rPr lang="en-GB" sz="900" dirty="0">
                <a:solidFill>
                  <a:prstClr val="black"/>
                </a:solidFill>
                <a:latin typeface="Calibri" panose="020F0502020204030204"/>
                <a:cs typeface="Calibri"/>
              </a:rPr>
              <a:t>; DESNZ can (cost-)efficiently monitor large scale projects</a:t>
            </a:r>
          </a:p>
        </p:txBody>
      </p:sp>
      <p:sp>
        <p:nvSpPr>
          <p:cNvPr id="559" name="Rectangle: Rounded Corners 948">
            <a:extLst>
              <a:ext uri="{FF2B5EF4-FFF2-40B4-BE49-F238E27FC236}">
                <a16:creationId xmlns:a16="http://schemas.microsoft.com/office/drawing/2014/main" id="{FC5FC5F4-1134-5382-BA86-A7ADE908D3B1}"/>
              </a:ext>
            </a:extLst>
          </p:cNvPr>
          <p:cNvSpPr/>
          <p:nvPr/>
        </p:nvSpPr>
        <p:spPr>
          <a:xfrm>
            <a:off x="12625971" y="1016409"/>
            <a:ext cx="1815995" cy="910204"/>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dirty="0">
                <a:solidFill>
                  <a:prstClr val="black"/>
                </a:solidFill>
                <a:latin typeface="Calibri" panose="020F0502020204030204"/>
                <a:cs typeface="Calibri"/>
              </a:rPr>
              <a:t>Improved sector uptake of / upskilling on clean heat and other measures (e.g. PV) and installation capacity / capability established (</a:t>
            </a:r>
            <a:r>
              <a:rPr lang="en-GB" sz="900" b="1" dirty="0">
                <a:solidFill>
                  <a:prstClr val="black"/>
                </a:solidFill>
                <a:latin typeface="Calibri" panose="020F0502020204030204"/>
                <a:cs typeface="Calibri"/>
              </a:rPr>
              <a:t>supply chain capability and capacity)</a:t>
            </a:r>
            <a:endParaRPr lang="en-GB" sz="900" dirty="0">
              <a:solidFill>
                <a:prstClr val="black"/>
              </a:solidFill>
              <a:latin typeface="Calibri" panose="020F0502020204030204"/>
              <a:cs typeface="Calibri"/>
            </a:endParaRPr>
          </a:p>
        </p:txBody>
      </p:sp>
      <p:cxnSp>
        <p:nvCxnSpPr>
          <p:cNvPr id="560" name="Straight Arrow Connector 559">
            <a:extLst>
              <a:ext uri="{FF2B5EF4-FFF2-40B4-BE49-F238E27FC236}">
                <a16:creationId xmlns:a16="http://schemas.microsoft.com/office/drawing/2014/main" id="{627C144D-1828-449C-D0AD-4F1769CF891A}"/>
              </a:ext>
            </a:extLst>
          </p:cNvPr>
          <p:cNvCxnSpPr>
            <a:cxnSpLocks/>
            <a:stCxn id="70" idx="3"/>
            <a:endCxn id="559" idx="1"/>
          </p:cNvCxnSpPr>
          <p:nvPr/>
        </p:nvCxnSpPr>
        <p:spPr>
          <a:xfrm flipV="1">
            <a:off x="11300671" y="1471511"/>
            <a:ext cx="1325300" cy="15071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6" name="Rectangle: Rounded Corners 565">
            <a:extLst>
              <a:ext uri="{FF2B5EF4-FFF2-40B4-BE49-F238E27FC236}">
                <a16:creationId xmlns:a16="http://schemas.microsoft.com/office/drawing/2014/main" id="{5DA724F7-86E9-960C-86C3-862925B88E21}"/>
              </a:ext>
            </a:extLst>
          </p:cNvPr>
          <p:cNvSpPr/>
          <p:nvPr/>
        </p:nvSpPr>
        <p:spPr>
          <a:xfrm>
            <a:off x="12016988" y="4910626"/>
            <a:ext cx="1969217" cy="663366"/>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SHLs understand optimal commercial arrangements (including innovative procurement) for delivery at scale (</a:t>
            </a:r>
            <a:r>
              <a:rPr lang="en-GB" sz="900" b="1">
                <a:solidFill>
                  <a:schemeClr val="tx1"/>
                </a:solidFill>
              </a:rPr>
              <a:t>SHL capability &amp; capacity</a:t>
            </a:r>
            <a:r>
              <a:rPr lang="en-GB" sz="900">
                <a:solidFill>
                  <a:schemeClr val="tx1"/>
                </a:solidFill>
              </a:rPr>
              <a:t>)</a:t>
            </a:r>
          </a:p>
        </p:txBody>
      </p:sp>
      <p:sp>
        <p:nvSpPr>
          <p:cNvPr id="573" name="Rectangle: Rounded Corners 572">
            <a:extLst>
              <a:ext uri="{FF2B5EF4-FFF2-40B4-BE49-F238E27FC236}">
                <a16:creationId xmlns:a16="http://schemas.microsoft.com/office/drawing/2014/main" id="{02DECB09-5646-57F1-FBE4-7A13EBCF4EA5}"/>
              </a:ext>
            </a:extLst>
          </p:cNvPr>
          <p:cNvSpPr/>
          <p:nvPr/>
        </p:nvSpPr>
        <p:spPr>
          <a:xfrm>
            <a:off x="14086975" y="3480152"/>
            <a:ext cx="1905085" cy="1026862"/>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GB" sz="900">
                <a:solidFill>
                  <a:prstClr val="black"/>
                </a:solidFill>
                <a:latin typeface="Calibri" panose="020F0502020204030204"/>
                <a:cs typeface="Calibri"/>
              </a:rPr>
              <a:t>Overall increased SHL sector capability and capacity to manage retrofit projects, including improved understanding of stock and of optimal commercial arrangements </a:t>
            </a:r>
            <a:r>
              <a:rPr lang="en-GB" sz="900">
                <a:solidFill>
                  <a:schemeClr val="tx1"/>
                </a:solidFill>
              </a:rPr>
              <a:t>(</a:t>
            </a:r>
            <a:r>
              <a:rPr lang="en-GB" sz="900" b="1">
                <a:solidFill>
                  <a:schemeClr val="tx1"/>
                </a:solidFill>
              </a:rPr>
              <a:t>SHL capability &amp; capacity</a:t>
            </a:r>
            <a:r>
              <a:rPr lang="en-GB" sz="900">
                <a:solidFill>
                  <a:schemeClr val="tx1"/>
                </a:solidFill>
              </a:rPr>
              <a:t>)</a:t>
            </a:r>
            <a:endParaRPr lang="en-GB" sz="900">
              <a:solidFill>
                <a:prstClr val="black"/>
              </a:solidFill>
              <a:latin typeface="Calibri" panose="020F0502020204030204"/>
              <a:cs typeface="Calibri"/>
            </a:endParaRPr>
          </a:p>
        </p:txBody>
      </p:sp>
      <p:cxnSp>
        <p:nvCxnSpPr>
          <p:cNvPr id="576" name="Straight Arrow Connector 575">
            <a:extLst>
              <a:ext uri="{FF2B5EF4-FFF2-40B4-BE49-F238E27FC236}">
                <a16:creationId xmlns:a16="http://schemas.microsoft.com/office/drawing/2014/main" id="{5CF0F1E4-A523-D62D-039A-091235E87F2F}"/>
              </a:ext>
            </a:extLst>
          </p:cNvPr>
          <p:cNvCxnSpPr>
            <a:cxnSpLocks/>
            <a:stCxn id="53" idx="3"/>
            <a:endCxn id="573" idx="1"/>
          </p:cNvCxnSpPr>
          <p:nvPr/>
        </p:nvCxnSpPr>
        <p:spPr>
          <a:xfrm>
            <a:off x="13589245" y="3991532"/>
            <a:ext cx="497730" cy="2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1" name="TextBox 520">
            <a:extLst>
              <a:ext uri="{FF2B5EF4-FFF2-40B4-BE49-F238E27FC236}">
                <a16:creationId xmlns:a16="http://schemas.microsoft.com/office/drawing/2014/main" id="{62869F01-A7D5-9B80-B1D9-8AE2867CF07E}"/>
              </a:ext>
            </a:extLst>
          </p:cNvPr>
          <p:cNvSpPr txBox="1"/>
          <p:nvPr/>
        </p:nvSpPr>
        <p:spPr>
          <a:xfrm>
            <a:off x="4877759" y="5704285"/>
            <a:ext cx="455432" cy="343441"/>
          </a:xfrm>
          <a:prstGeom prst="rect">
            <a:avLst/>
          </a:prstGeom>
          <a:noFill/>
          <a:ln>
            <a:noFill/>
          </a:ln>
        </p:spPr>
        <p:txBody>
          <a:bodyPr wrap="square" rtlCol="0">
            <a:spAutoFit/>
          </a:bodyPr>
          <a:lstStyle/>
          <a:p>
            <a:endParaRPr lang="en-GB" sz="900" i="1">
              <a:solidFill>
                <a:schemeClr val="tx1"/>
              </a:solidFill>
            </a:endParaRPr>
          </a:p>
        </p:txBody>
      </p:sp>
      <p:sp>
        <p:nvSpPr>
          <p:cNvPr id="2" name="Rectangle: Rounded Corners 489">
            <a:extLst>
              <a:ext uri="{FF2B5EF4-FFF2-40B4-BE49-F238E27FC236}">
                <a16:creationId xmlns:a16="http://schemas.microsoft.com/office/drawing/2014/main" id="{F8F048D3-A2C3-5163-F996-C655CA165887}"/>
              </a:ext>
            </a:extLst>
          </p:cNvPr>
          <p:cNvSpPr/>
          <p:nvPr/>
        </p:nvSpPr>
        <p:spPr>
          <a:xfrm>
            <a:off x="1706201" y="9125099"/>
            <a:ext cx="1068807" cy="76256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Devolution of responsibility for evaluation</a:t>
            </a:r>
          </a:p>
        </p:txBody>
      </p:sp>
      <p:sp>
        <p:nvSpPr>
          <p:cNvPr id="3" name="TextBox 2">
            <a:extLst>
              <a:ext uri="{FF2B5EF4-FFF2-40B4-BE49-F238E27FC236}">
                <a16:creationId xmlns:a16="http://schemas.microsoft.com/office/drawing/2014/main" id="{0172044F-DAF7-22E3-0B9F-8AE1CB82652B}"/>
              </a:ext>
            </a:extLst>
          </p:cNvPr>
          <p:cNvSpPr txBox="1"/>
          <p:nvPr/>
        </p:nvSpPr>
        <p:spPr>
          <a:xfrm>
            <a:off x="1875834" y="601913"/>
            <a:ext cx="1120511" cy="230832"/>
          </a:xfrm>
          <a:prstGeom prst="rect">
            <a:avLst/>
          </a:prstGeom>
          <a:solidFill>
            <a:schemeClr val="bg1"/>
          </a:solidFill>
          <a:ln>
            <a:solidFill>
              <a:schemeClr val="accent1"/>
            </a:solidFill>
          </a:ln>
        </p:spPr>
        <p:txBody>
          <a:bodyPr wrap="square" rtlCol="0">
            <a:spAutoFit/>
          </a:bodyPr>
          <a:lstStyle/>
          <a:p>
            <a:r>
              <a:rPr lang="en-GB" sz="900" i="1">
                <a:solidFill>
                  <a:schemeClr val="tx1"/>
                </a:solidFill>
              </a:rPr>
              <a:t>Assumptions to test</a:t>
            </a:r>
          </a:p>
        </p:txBody>
      </p:sp>
      <p:grpSp>
        <p:nvGrpSpPr>
          <p:cNvPr id="6" name="Group 5">
            <a:extLst>
              <a:ext uri="{FF2B5EF4-FFF2-40B4-BE49-F238E27FC236}">
                <a16:creationId xmlns:a16="http://schemas.microsoft.com/office/drawing/2014/main" id="{B5F754AF-FE04-84FD-8D29-59AA8A3C2C64}"/>
              </a:ext>
            </a:extLst>
          </p:cNvPr>
          <p:cNvGrpSpPr/>
          <p:nvPr/>
        </p:nvGrpSpPr>
        <p:grpSpPr>
          <a:xfrm>
            <a:off x="88528" y="1465220"/>
            <a:ext cx="1612089" cy="2152761"/>
            <a:chOff x="88528" y="1522370"/>
            <a:chExt cx="1612089" cy="2152761"/>
          </a:xfrm>
        </p:grpSpPr>
        <p:grpSp>
          <p:nvGrpSpPr>
            <p:cNvPr id="209" name="Group 208">
              <a:extLst>
                <a:ext uri="{FF2B5EF4-FFF2-40B4-BE49-F238E27FC236}">
                  <a16:creationId xmlns:a16="http://schemas.microsoft.com/office/drawing/2014/main" id="{3CCB14A9-CAB7-346B-D8EF-1AC942E9FF00}"/>
                </a:ext>
              </a:extLst>
            </p:cNvPr>
            <p:cNvGrpSpPr/>
            <p:nvPr/>
          </p:nvGrpSpPr>
          <p:grpSpPr>
            <a:xfrm>
              <a:off x="88528" y="1522370"/>
              <a:ext cx="1612089" cy="2152761"/>
              <a:chOff x="-1083937" y="1233515"/>
              <a:chExt cx="1074725" cy="1435174"/>
            </a:xfrm>
            <a:solidFill>
              <a:schemeClr val="accent4">
                <a:lumMod val="20000"/>
                <a:lumOff val="80000"/>
              </a:schemeClr>
            </a:solidFill>
          </p:grpSpPr>
          <p:grpSp>
            <p:nvGrpSpPr>
              <p:cNvPr id="178" name="Group 177">
                <a:extLst>
                  <a:ext uri="{FF2B5EF4-FFF2-40B4-BE49-F238E27FC236}">
                    <a16:creationId xmlns:a16="http://schemas.microsoft.com/office/drawing/2014/main" id="{AB67E7E0-222E-0B1D-5FDB-46FF19C53C58}"/>
                  </a:ext>
                </a:extLst>
              </p:cNvPr>
              <p:cNvGrpSpPr/>
              <p:nvPr/>
            </p:nvGrpSpPr>
            <p:grpSpPr>
              <a:xfrm>
                <a:off x="-1083937" y="1233515"/>
                <a:ext cx="1074725" cy="1435174"/>
                <a:chOff x="-1083937" y="1233515"/>
                <a:chExt cx="1074725" cy="1435174"/>
              </a:xfrm>
              <a:grpFill/>
            </p:grpSpPr>
            <p:sp>
              <p:nvSpPr>
                <p:cNvPr id="177" name="Rectangle: Rounded Corners 176">
                  <a:extLst>
                    <a:ext uri="{FF2B5EF4-FFF2-40B4-BE49-F238E27FC236}">
                      <a16:creationId xmlns:a16="http://schemas.microsoft.com/office/drawing/2014/main" id="{BBB3539D-C0C2-F95C-A84C-962FB5FF0EBD}"/>
                    </a:ext>
                  </a:extLst>
                </p:cNvPr>
                <p:cNvSpPr/>
                <p:nvPr/>
              </p:nvSpPr>
              <p:spPr>
                <a:xfrm>
                  <a:off x="-1083937" y="1233515"/>
                  <a:ext cx="1074725" cy="1435174"/>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176" name="Rectangle: Rounded Corners 489">
                  <a:extLst>
                    <a:ext uri="{FF2B5EF4-FFF2-40B4-BE49-F238E27FC236}">
                      <a16:creationId xmlns:a16="http://schemas.microsoft.com/office/drawing/2014/main" id="{8E8895F2-F489-B787-BFC0-156D5E99DEA6}"/>
                    </a:ext>
                  </a:extLst>
                </p:cNvPr>
                <p:cNvSpPr/>
                <p:nvPr/>
              </p:nvSpPr>
              <p:spPr>
                <a:xfrm>
                  <a:off x="-974475" y="1534446"/>
                  <a:ext cx="880288" cy="492396"/>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Lessons learned: from evaluation, previous waves, other programmes, PMOC log</a:t>
                  </a:r>
                </a:p>
              </p:txBody>
            </p:sp>
          </p:grpSp>
          <p:sp>
            <p:nvSpPr>
              <p:cNvPr id="207" name="TextBox 206">
                <a:extLst>
                  <a:ext uri="{FF2B5EF4-FFF2-40B4-BE49-F238E27FC236}">
                    <a16:creationId xmlns:a16="http://schemas.microsoft.com/office/drawing/2014/main" id="{267C9915-3E37-453C-6900-4DDCCE22FF8A}"/>
                  </a:ext>
                </a:extLst>
              </p:cNvPr>
              <p:cNvSpPr txBox="1"/>
              <p:nvPr/>
            </p:nvSpPr>
            <p:spPr>
              <a:xfrm>
                <a:off x="-976672" y="1254548"/>
                <a:ext cx="876714" cy="276999"/>
              </a:xfrm>
              <a:prstGeom prst="rect">
                <a:avLst/>
              </a:prstGeom>
              <a:noFill/>
              <a:ln>
                <a:noFill/>
              </a:ln>
            </p:spPr>
            <p:txBody>
              <a:bodyPr wrap="square" rtlCol="0">
                <a:spAutoFit/>
              </a:bodyPr>
              <a:lstStyle/>
              <a:p>
                <a:pPr algn="ctr" defTabSz="217754"/>
                <a:r>
                  <a:rPr lang="en-US" sz="1050" b="1">
                    <a:solidFill>
                      <a:prstClr val="black"/>
                    </a:solidFill>
                    <a:latin typeface="Calibri" panose="020F0502020204030204"/>
                  </a:rPr>
                  <a:t>DESNZ policy design and expertise</a:t>
                </a:r>
              </a:p>
            </p:txBody>
          </p:sp>
        </p:grpSp>
        <p:sp>
          <p:nvSpPr>
            <p:cNvPr id="4" name="Rectangle: Rounded Corners 3">
              <a:extLst>
                <a:ext uri="{FF2B5EF4-FFF2-40B4-BE49-F238E27FC236}">
                  <a16:creationId xmlns:a16="http://schemas.microsoft.com/office/drawing/2014/main" id="{960614C6-AFAD-4C70-46F9-2FC3CEB515D5}"/>
                </a:ext>
              </a:extLst>
            </p:cNvPr>
            <p:cNvSpPr/>
            <p:nvPr/>
          </p:nvSpPr>
          <p:spPr>
            <a:xfrm>
              <a:off x="244969" y="2793720"/>
              <a:ext cx="1315072" cy="738594"/>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ysClr val="windowText" lastClr="000000"/>
                  </a:solidFill>
                </a:rPr>
                <a:t>Engagement/ input from new (e.g. think tanks) and existing stakeholders, the sector and OGDs</a:t>
              </a:r>
            </a:p>
          </p:txBody>
        </p:sp>
      </p:grpSp>
      <p:sp>
        <p:nvSpPr>
          <p:cNvPr id="10" name="TextBox 9">
            <a:extLst>
              <a:ext uri="{FF2B5EF4-FFF2-40B4-BE49-F238E27FC236}">
                <a16:creationId xmlns:a16="http://schemas.microsoft.com/office/drawing/2014/main" id="{8E88437B-5A44-6F6D-DB61-0C69C8A64F68}"/>
              </a:ext>
            </a:extLst>
          </p:cNvPr>
          <p:cNvSpPr txBox="1"/>
          <p:nvPr/>
        </p:nvSpPr>
        <p:spPr>
          <a:xfrm>
            <a:off x="7502887" y="7140213"/>
            <a:ext cx="1998795" cy="646331"/>
          </a:xfrm>
          <a:prstGeom prst="rect">
            <a:avLst/>
          </a:prstGeom>
          <a:solidFill>
            <a:schemeClr val="bg1"/>
          </a:solidFill>
          <a:ln>
            <a:solidFill>
              <a:schemeClr val="accent1"/>
            </a:solidFill>
          </a:ln>
        </p:spPr>
        <p:txBody>
          <a:bodyPr wrap="square" rtlCol="0">
            <a:spAutoFit/>
          </a:bodyPr>
          <a:lstStyle/>
          <a:p>
            <a:r>
              <a:rPr lang="en-GB" sz="900" i="1" dirty="0">
                <a:solidFill>
                  <a:schemeClr val="tx1"/>
                </a:solidFill>
              </a:rPr>
              <a:t>Efficient provision of support vehicles for SHLs</a:t>
            </a:r>
            <a:r>
              <a:rPr lang="en-GB" sz="900" i="1" dirty="0"/>
              <a:t>, and assurance that this is available throughout delivery, separate to TAF application support</a:t>
            </a:r>
            <a:endParaRPr lang="en-GB" sz="900" i="1" dirty="0">
              <a:solidFill>
                <a:schemeClr val="tx1"/>
              </a:solidFill>
            </a:endParaRPr>
          </a:p>
        </p:txBody>
      </p:sp>
      <p:sp>
        <p:nvSpPr>
          <p:cNvPr id="26" name="Rectangle: Rounded Corners 489">
            <a:extLst>
              <a:ext uri="{FF2B5EF4-FFF2-40B4-BE49-F238E27FC236}">
                <a16:creationId xmlns:a16="http://schemas.microsoft.com/office/drawing/2014/main" id="{E665668E-7D8C-3590-76B7-C1E6BBFC61DD}"/>
              </a:ext>
            </a:extLst>
          </p:cNvPr>
          <p:cNvSpPr/>
          <p:nvPr/>
        </p:nvSpPr>
        <p:spPr>
          <a:xfrm>
            <a:off x="5212329" y="579513"/>
            <a:ext cx="3024283" cy="35719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100" b="1" dirty="0">
                <a:solidFill>
                  <a:schemeClr val="bg1"/>
                </a:solidFill>
              </a:rPr>
              <a:t>Policy design activities</a:t>
            </a:r>
          </a:p>
        </p:txBody>
      </p:sp>
      <p:sp>
        <p:nvSpPr>
          <p:cNvPr id="9" name="Rectangle: Rounded Corners 948">
            <a:extLst>
              <a:ext uri="{FF2B5EF4-FFF2-40B4-BE49-F238E27FC236}">
                <a16:creationId xmlns:a16="http://schemas.microsoft.com/office/drawing/2014/main" id="{C95DF040-0755-1A5A-02C4-3041474FC500}"/>
              </a:ext>
            </a:extLst>
          </p:cNvPr>
          <p:cNvSpPr/>
          <p:nvPr/>
        </p:nvSpPr>
        <p:spPr>
          <a:xfrm>
            <a:off x="9803258" y="7861836"/>
            <a:ext cx="1444337" cy="584775"/>
          </a:xfrm>
          <a:prstGeom prst="roundRect">
            <a:avLst/>
          </a:prstGeom>
          <a:solidFill>
            <a:srgbClr val="EA99C7"/>
          </a:solidFill>
          <a:ln w="6350">
            <a:no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dirty="0">
                <a:solidFill>
                  <a:schemeClr val="tx1"/>
                </a:solidFill>
                <a:latin typeface="Calibri" panose="020F0502020204030204"/>
                <a:cs typeface="Calibri"/>
              </a:rPr>
              <a:t>Multi-year funding is spent in line with agreed spending profiles</a:t>
            </a:r>
          </a:p>
        </p:txBody>
      </p:sp>
      <p:cxnSp>
        <p:nvCxnSpPr>
          <p:cNvPr id="46" name="Straight Arrow Connector 45">
            <a:extLst>
              <a:ext uri="{FF2B5EF4-FFF2-40B4-BE49-F238E27FC236}">
                <a16:creationId xmlns:a16="http://schemas.microsoft.com/office/drawing/2014/main" id="{995968F1-AF75-C4A1-01B4-F72F45C89117}"/>
              </a:ext>
            </a:extLst>
          </p:cNvPr>
          <p:cNvCxnSpPr>
            <a:cxnSpLocks/>
            <a:stCxn id="204" idx="3"/>
            <a:endCxn id="9" idx="1"/>
          </p:cNvCxnSpPr>
          <p:nvPr/>
        </p:nvCxnSpPr>
        <p:spPr>
          <a:xfrm>
            <a:off x="7076873" y="8154224"/>
            <a:ext cx="2726385" cy="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D6240C82-0FC9-376A-E65F-6A82BF809302}"/>
              </a:ext>
            </a:extLst>
          </p:cNvPr>
          <p:cNvCxnSpPr>
            <a:cxnSpLocks/>
            <a:stCxn id="9" idx="3"/>
            <a:endCxn id="570" idx="1"/>
          </p:cNvCxnSpPr>
          <p:nvPr/>
        </p:nvCxnSpPr>
        <p:spPr>
          <a:xfrm flipV="1">
            <a:off x="11247595" y="6234062"/>
            <a:ext cx="285902" cy="192016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cxnSp>
        <p:nvCxnSpPr>
          <p:cNvPr id="110" name="Connector: Curved 109">
            <a:extLst>
              <a:ext uri="{FF2B5EF4-FFF2-40B4-BE49-F238E27FC236}">
                <a16:creationId xmlns:a16="http://schemas.microsoft.com/office/drawing/2014/main" id="{23AE3281-CCC0-0946-1027-6FE86A236A24}"/>
              </a:ext>
            </a:extLst>
          </p:cNvPr>
          <p:cNvCxnSpPr>
            <a:cxnSpLocks/>
            <a:stCxn id="559" idx="3"/>
            <a:endCxn id="413" idx="0"/>
          </p:cNvCxnSpPr>
          <p:nvPr/>
        </p:nvCxnSpPr>
        <p:spPr>
          <a:xfrm>
            <a:off x="14441966" y="1471511"/>
            <a:ext cx="2609340" cy="2151095"/>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2" name="Connector: Curved 111">
            <a:extLst>
              <a:ext uri="{FF2B5EF4-FFF2-40B4-BE49-F238E27FC236}">
                <a16:creationId xmlns:a16="http://schemas.microsoft.com/office/drawing/2014/main" id="{54A7BDFA-14EF-2657-429C-A9BDDD1BB7D8}"/>
              </a:ext>
            </a:extLst>
          </p:cNvPr>
          <p:cNvCxnSpPr>
            <a:cxnSpLocks/>
            <a:stCxn id="556" idx="3"/>
            <a:endCxn id="413" idx="0"/>
          </p:cNvCxnSpPr>
          <p:nvPr/>
        </p:nvCxnSpPr>
        <p:spPr>
          <a:xfrm>
            <a:off x="15067090" y="2476765"/>
            <a:ext cx="1984216" cy="1145841"/>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D57CF0F8-7237-5202-397F-4C0919D69E97}"/>
              </a:ext>
            </a:extLst>
          </p:cNvPr>
          <p:cNvSpPr/>
          <p:nvPr/>
        </p:nvSpPr>
        <p:spPr>
          <a:xfrm>
            <a:off x="12412858" y="3371694"/>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8</a:t>
            </a:r>
            <a:endParaRPr lang="en-GB" sz="600"/>
          </a:p>
        </p:txBody>
      </p:sp>
      <p:sp>
        <p:nvSpPr>
          <p:cNvPr id="103" name="Oval 102">
            <a:extLst>
              <a:ext uri="{FF2B5EF4-FFF2-40B4-BE49-F238E27FC236}">
                <a16:creationId xmlns:a16="http://schemas.microsoft.com/office/drawing/2014/main" id="{582ED52C-6B5A-DF9D-15AD-C6D66DB87581}"/>
              </a:ext>
            </a:extLst>
          </p:cNvPr>
          <p:cNvSpPr/>
          <p:nvPr/>
        </p:nvSpPr>
        <p:spPr>
          <a:xfrm>
            <a:off x="4551478" y="3955367"/>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8</a:t>
            </a:r>
            <a:endParaRPr lang="en-GB" sz="600"/>
          </a:p>
        </p:txBody>
      </p:sp>
      <p:grpSp>
        <p:nvGrpSpPr>
          <p:cNvPr id="189" name="Group 188">
            <a:extLst>
              <a:ext uri="{FF2B5EF4-FFF2-40B4-BE49-F238E27FC236}">
                <a16:creationId xmlns:a16="http://schemas.microsoft.com/office/drawing/2014/main" id="{CFF4E84F-55F1-0DE5-873B-FE7A88098868}"/>
              </a:ext>
            </a:extLst>
          </p:cNvPr>
          <p:cNvGrpSpPr/>
          <p:nvPr/>
        </p:nvGrpSpPr>
        <p:grpSpPr>
          <a:xfrm>
            <a:off x="12935928" y="8183979"/>
            <a:ext cx="4856326" cy="1703680"/>
            <a:chOff x="9290654" y="8537782"/>
            <a:chExt cx="4856326" cy="1703680"/>
          </a:xfrm>
        </p:grpSpPr>
        <p:sp>
          <p:nvSpPr>
            <p:cNvPr id="63" name="Rectangle: Rounded Corners 62">
              <a:extLst>
                <a:ext uri="{FF2B5EF4-FFF2-40B4-BE49-F238E27FC236}">
                  <a16:creationId xmlns:a16="http://schemas.microsoft.com/office/drawing/2014/main" id="{AB8EB9C9-E0F4-7309-750D-14ED455F9FCE}"/>
                </a:ext>
              </a:extLst>
            </p:cNvPr>
            <p:cNvSpPr/>
            <p:nvPr/>
          </p:nvSpPr>
          <p:spPr>
            <a:xfrm>
              <a:off x="9339602" y="8537782"/>
              <a:ext cx="4468262" cy="269891"/>
            </a:xfrm>
            <a:prstGeom prst="roundRect">
              <a:avLst/>
            </a:prstGeom>
            <a:solidFill>
              <a:schemeClr val="bg2"/>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Context</a:t>
              </a:r>
            </a:p>
          </p:txBody>
        </p:sp>
        <p:grpSp>
          <p:nvGrpSpPr>
            <p:cNvPr id="268" name="Group 267">
              <a:extLst>
                <a:ext uri="{FF2B5EF4-FFF2-40B4-BE49-F238E27FC236}">
                  <a16:creationId xmlns:a16="http://schemas.microsoft.com/office/drawing/2014/main" id="{CE81121F-C50C-0FAF-071B-11A8E5CCB8D3}"/>
                </a:ext>
              </a:extLst>
            </p:cNvPr>
            <p:cNvGrpSpPr/>
            <p:nvPr/>
          </p:nvGrpSpPr>
          <p:grpSpPr>
            <a:xfrm>
              <a:off x="9290654" y="8896983"/>
              <a:ext cx="1257183" cy="376631"/>
              <a:chOff x="14404996" y="11094591"/>
              <a:chExt cx="1257183" cy="376631"/>
            </a:xfrm>
            <a:solidFill>
              <a:schemeClr val="bg2"/>
            </a:solidFill>
          </p:grpSpPr>
          <p:sp>
            <p:nvSpPr>
              <p:cNvPr id="62" name="Rectangle: Rounded Corners 61">
                <a:extLst>
                  <a:ext uri="{FF2B5EF4-FFF2-40B4-BE49-F238E27FC236}">
                    <a16:creationId xmlns:a16="http://schemas.microsoft.com/office/drawing/2014/main" id="{EE21E194-90FB-6A12-4190-1727C30867FF}"/>
                  </a:ext>
                </a:extLst>
              </p:cNvPr>
              <p:cNvSpPr/>
              <p:nvPr/>
            </p:nvSpPr>
            <p:spPr>
              <a:xfrm>
                <a:off x="14474178" y="11094591"/>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   General election in 2024</a:t>
                </a:r>
              </a:p>
            </p:txBody>
          </p:sp>
          <p:sp>
            <p:nvSpPr>
              <p:cNvPr id="632" name="Oval 631">
                <a:extLst>
                  <a:ext uri="{FF2B5EF4-FFF2-40B4-BE49-F238E27FC236}">
                    <a16:creationId xmlns:a16="http://schemas.microsoft.com/office/drawing/2014/main" id="{453E44AE-77A9-38B1-E092-3602642F8844}"/>
                  </a:ext>
                </a:extLst>
              </p:cNvPr>
              <p:cNvSpPr/>
              <p:nvPr/>
            </p:nvSpPr>
            <p:spPr>
              <a:xfrm>
                <a:off x="14404996" y="11204417"/>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1</a:t>
                </a:r>
                <a:endParaRPr lang="en-GB" sz="600"/>
              </a:p>
            </p:txBody>
          </p:sp>
        </p:grpSp>
        <p:grpSp>
          <p:nvGrpSpPr>
            <p:cNvPr id="285" name="Group 284">
              <a:extLst>
                <a:ext uri="{FF2B5EF4-FFF2-40B4-BE49-F238E27FC236}">
                  <a16:creationId xmlns:a16="http://schemas.microsoft.com/office/drawing/2014/main" id="{8B2E4722-58E4-8D21-6935-60E828AD5E8C}"/>
                </a:ext>
              </a:extLst>
            </p:cNvPr>
            <p:cNvGrpSpPr/>
            <p:nvPr/>
          </p:nvGrpSpPr>
          <p:grpSpPr>
            <a:xfrm>
              <a:off x="9312551" y="9373628"/>
              <a:ext cx="1251374" cy="376631"/>
              <a:chOff x="14377154" y="11529828"/>
              <a:chExt cx="1251374" cy="376631"/>
            </a:xfrm>
            <a:solidFill>
              <a:schemeClr val="bg2"/>
            </a:solidFill>
          </p:grpSpPr>
          <p:sp>
            <p:nvSpPr>
              <p:cNvPr id="386" name="Rectangle: Rounded Corners 385">
                <a:extLst>
                  <a:ext uri="{FF2B5EF4-FFF2-40B4-BE49-F238E27FC236}">
                    <a16:creationId xmlns:a16="http://schemas.microsoft.com/office/drawing/2014/main" id="{C5CC80A0-9BC4-EEEB-B507-0C22FC8938B8}"/>
                  </a:ext>
                </a:extLst>
              </p:cNvPr>
              <p:cNvSpPr/>
              <p:nvPr/>
            </p:nvSpPr>
            <p:spPr>
              <a:xfrm>
                <a:off x="14440527" y="11529828"/>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EPC reform/SAP11</a:t>
                </a:r>
              </a:p>
            </p:txBody>
          </p:sp>
          <p:sp>
            <p:nvSpPr>
              <p:cNvPr id="634" name="Oval 633">
                <a:extLst>
                  <a:ext uri="{FF2B5EF4-FFF2-40B4-BE49-F238E27FC236}">
                    <a16:creationId xmlns:a16="http://schemas.microsoft.com/office/drawing/2014/main" id="{D7608FDC-03A7-2ECB-4C65-87F91443F200}"/>
                  </a:ext>
                </a:extLst>
              </p:cNvPr>
              <p:cNvSpPr/>
              <p:nvPr/>
            </p:nvSpPr>
            <p:spPr>
              <a:xfrm>
                <a:off x="14377154" y="11643978"/>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2</a:t>
                </a:r>
                <a:endParaRPr lang="en-GB" sz="600"/>
              </a:p>
            </p:txBody>
          </p:sp>
        </p:grpSp>
        <p:grpSp>
          <p:nvGrpSpPr>
            <p:cNvPr id="284" name="Group 283">
              <a:extLst>
                <a:ext uri="{FF2B5EF4-FFF2-40B4-BE49-F238E27FC236}">
                  <a16:creationId xmlns:a16="http://schemas.microsoft.com/office/drawing/2014/main" id="{68840005-29D8-4451-6791-556318FD4D4A}"/>
                </a:ext>
              </a:extLst>
            </p:cNvPr>
            <p:cNvGrpSpPr/>
            <p:nvPr/>
          </p:nvGrpSpPr>
          <p:grpSpPr>
            <a:xfrm>
              <a:off x="9291421" y="9850273"/>
              <a:ext cx="1258812" cy="376631"/>
              <a:chOff x="14377154" y="11996903"/>
              <a:chExt cx="1258812" cy="376631"/>
            </a:xfrm>
            <a:solidFill>
              <a:schemeClr val="bg2"/>
            </a:solidFill>
          </p:grpSpPr>
          <p:sp>
            <p:nvSpPr>
              <p:cNvPr id="385" name="Rectangle: Rounded Corners 384">
                <a:extLst>
                  <a:ext uri="{FF2B5EF4-FFF2-40B4-BE49-F238E27FC236}">
                    <a16:creationId xmlns:a16="http://schemas.microsoft.com/office/drawing/2014/main" id="{1C1FBC3F-B4A0-6CE5-0652-5902AFDAF142}"/>
                  </a:ext>
                </a:extLst>
              </p:cNvPr>
              <p:cNvSpPr/>
              <p:nvPr/>
            </p:nvSpPr>
            <p:spPr>
              <a:xfrm>
                <a:off x="14447965" y="11996903"/>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SRS MEES</a:t>
                </a:r>
              </a:p>
            </p:txBody>
          </p:sp>
          <p:sp>
            <p:nvSpPr>
              <p:cNvPr id="635" name="Oval 634">
                <a:extLst>
                  <a:ext uri="{FF2B5EF4-FFF2-40B4-BE49-F238E27FC236}">
                    <a16:creationId xmlns:a16="http://schemas.microsoft.com/office/drawing/2014/main" id="{66A20734-88FC-79FF-E264-7CD25CCD2C23}"/>
                  </a:ext>
                </a:extLst>
              </p:cNvPr>
              <p:cNvSpPr/>
              <p:nvPr/>
            </p:nvSpPr>
            <p:spPr>
              <a:xfrm>
                <a:off x="14377154" y="12103518"/>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3</a:t>
                </a:r>
                <a:endParaRPr lang="en-GB" sz="600"/>
              </a:p>
            </p:txBody>
          </p:sp>
        </p:grpSp>
        <p:grpSp>
          <p:nvGrpSpPr>
            <p:cNvPr id="283" name="Group 282">
              <a:extLst>
                <a:ext uri="{FF2B5EF4-FFF2-40B4-BE49-F238E27FC236}">
                  <a16:creationId xmlns:a16="http://schemas.microsoft.com/office/drawing/2014/main" id="{1DAA1D8E-7664-9E05-3BD3-68877F18DFD3}"/>
                </a:ext>
              </a:extLst>
            </p:cNvPr>
            <p:cNvGrpSpPr/>
            <p:nvPr/>
          </p:nvGrpSpPr>
          <p:grpSpPr>
            <a:xfrm>
              <a:off x="10840039" y="8872019"/>
              <a:ext cx="1260343" cy="376631"/>
              <a:chOff x="14405353" y="12485901"/>
              <a:chExt cx="1260343" cy="376631"/>
            </a:xfrm>
            <a:solidFill>
              <a:schemeClr val="bg2"/>
            </a:solidFill>
          </p:grpSpPr>
          <p:sp>
            <p:nvSpPr>
              <p:cNvPr id="388" name="Rectangle: Rounded Corners 387">
                <a:extLst>
                  <a:ext uri="{FF2B5EF4-FFF2-40B4-BE49-F238E27FC236}">
                    <a16:creationId xmlns:a16="http://schemas.microsoft.com/office/drawing/2014/main" id="{A04AADF9-854E-D302-F47C-B7E1D1DAED8F}"/>
                  </a:ext>
                </a:extLst>
              </p:cNvPr>
              <p:cNvSpPr/>
              <p:nvPr/>
            </p:nvSpPr>
            <p:spPr>
              <a:xfrm>
                <a:off x="14477695" y="12485901"/>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Heat Networks Zoning</a:t>
                </a:r>
              </a:p>
            </p:txBody>
          </p:sp>
          <p:sp>
            <p:nvSpPr>
              <p:cNvPr id="636" name="Oval 635">
                <a:extLst>
                  <a:ext uri="{FF2B5EF4-FFF2-40B4-BE49-F238E27FC236}">
                    <a16:creationId xmlns:a16="http://schemas.microsoft.com/office/drawing/2014/main" id="{14E8F160-4F17-2F2E-8364-C9E8BBE30C21}"/>
                  </a:ext>
                </a:extLst>
              </p:cNvPr>
              <p:cNvSpPr/>
              <p:nvPr/>
            </p:nvSpPr>
            <p:spPr>
              <a:xfrm>
                <a:off x="14405353" y="12596999"/>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4</a:t>
                </a:r>
                <a:endParaRPr lang="en-GB" sz="600"/>
              </a:p>
            </p:txBody>
          </p:sp>
        </p:grpSp>
        <p:grpSp>
          <p:nvGrpSpPr>
            <p:cNvPr id="279" name="Group 278">
              <a:extLst>
                <a:ext uri="{FF2B5EF4-FFF2-40B4-BE49-F238E27FC236}">
                  <a16:creationId xmlns:a16="http://schemas.microsoft.com/office/drawing/2014/main" id="{49910E56-E554-2B88-4B3E-E9F70BE6B1AC}"/>
                </a:ext>
              </a:extLst>
            </p:cNvPr>
            <p:cNvGrpSpPr/>
            <p:nvPr/>
          </p:nvGrpSpPr>
          <p:grpSpPr>
            <a:xfrm>
              <a:off x="10874463" y="9377951"/>
              <a:ext cx="1263306" cy="376631"/>
              <a:chOff x="14412683" y="12966343"/>
              <a:chExt cx="1263306" cy="376631"/>
            </a:xfrm>
            <a:solidFill>
              <a:schemeClr val="bg2"/>
            </a:solidFill>
          </p:grpSpPr>
          <p:sp>
            <p:nvSpPr>
              <p:cNvPr id="387" name="Rectangle: Rounded Corners 386">
                <a:extLst>
                  <a:ext uri="{FF2B5EF4-FFF2-40B4-BE49-F238E27FC236}">
                    <a16:creationId xmlns:a16="http://schemas.microsoft.com/office/drawing/2014/main" id="{D9D13DED-5034-CE75-D03C-1A23B605ADD4}"/>
                  </a:ext>
                </a:extLst>
              </p:cNvPr>
              <p:cNvSpPr/>
              <p:nvPr/>
            </p:nvSpPr>
            <p:spPr>
              <a:xfrm>
                <a:off x="14487988" y="12966343"/>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Decent Homes Standard</a:t>
                </a:r>
              </a:p>
            </p:txBody>
          </p:sp>
          <p:sp>
            <p:nvSpPr>
              <p:cNvPr id="637" name="Oval 636">
                <a:extLst>
                  <a:ext uri="{FF2B5EF4-FFF2-40B4-BE49-F238E27FC236}">
                    <a16:creationId xmlns:a16="http://schemas.microsoft.com/office/drawing/2014/main" id="{A78E3F63-0BA6-5BF3-5CCF-E4E031A98E52}"/>
                  </a:ext>
                </a:extLst>
              </p:cNvPr>
              <p:cNvSpPr/>
              <p:nvPr/>
            </p:nvSpPr>
            <p:spPr>
              <a:xfrm>
                <a:off x="14412683" y="13072071"/>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5</a:t>
                </a:r>
                <a:endParaRPr lang="en-GB" sz="600"/>
              </a:p>
            </p:txBody>
          </p:sp>
        </p:grpSp>
        <p:grpSp>
          <p:nvGrpSpPr>
            <p:cNvPr id="278" name="Group 277">
              <a:extLst>
                <a:ext uri="{FF2B5EF4-FFF2-40B4-BE49-F238E27FC236}">
                  <a16:creationId xmlns:a16="http://schemas.microsoft.com/office/drawing/2014/main" id="{4CF2A4DA-3E36-2DB8-0A90-99F4F53153A7}"/>
                </a:ext>
              </a:extLst>
            </p:cNvPr>
            <p:cNvGrpSpPr/>
            <p:nvPr/>
          </p:nvGrpSpPr>
          <p:grpSpPr>
            <a:xfrm>
              <a:off x="10895039" y="9854525"/>
              <a:ext cx="1245574" cy="376631"/>
              <a:chOff x="14412682" y="13456215"/>
              <a:chExt cx="1245574" cy="376631"/>
            </a:xfrm>
            <a:solidFill>
              <a:schemeClr val="bg2"/>
            </a:solidFill>
          </p:grpSpPr>
          <p:sp>
            <p:nvSpPr>
              <p:cNvPr id="389" name="Rectangle: Rounded Corners 388">
                <a:extLst>
                  <a:ext uri="{FF2B5EF4-FFF2-40B4-BE49-F238E27FC236}">
                    <a16:creationId xmlns:a16="http://schemas.microsoft.com/office/drawing/2014/main" id="{AFA71016-62C0-8730-7986-FB6FBFC382B3}"/>
                  </a:ext>
                </a:extLst>
              </p:cNvPr>
              <p:cNvSpPr/>
              <p:nvPr/>
            </p:nvSpPr>
            <p:spPr>
              <a:xfrm>
                <a:off x="14470255" y="13456215"/>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Below inflation rent cap</a:t>
                </a:r>
              </a:p>
            </p:txBody>
          </p:sp>
          <p:sp>
            <p:nvSpPr>
              <p:cNvPr id="638" name="Oval 637">
                <a:extLst>
                  <a:ext uri="{FF2B5EF4-FFF2-40B4-BE49-F238E27FC236}">
                    <a16:creationId xmlns:a16="http://schemas.microsoft.com/office/drawing/2014/main" id="{CFBD6B97-7045-FCBC-3CF3-5BF2D64B18F5}"/>
                  </a:ext>
                </a:extLst>
              </p:cNvPr>
              <p:cNvSpPr/>
              <p:nvPr/>
            </p:nvSpPr>
            <p:spPr>
              <a:xfrm>
                <a:off x="14412682" y="13554961"/>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6</a:t>
                </a:r>
                <a:endParaRPr lang="en-GB" sz="600"/>
              </a:p>
            </p:txBody>
          </p:sp>
        </p:grpSp>
        <p:grpSp>
          <p:nvGrpSpPr>
            <p:cNvPr id="276" name="Group 275">
              <a:extLst>
                <a:ext uri="{FF2B5EF4-FFF2-40B4-BE49-F238E27FC236}">
                  <a16:creationId xmlns:a16="http://schemas.microsoft.com/office/drawing/2014/main" id="{7527220B-0558-F3F7-7625-E727D16D1E1C}"/>
                </a:ext>
              </a:extLst>
            </p:cNvPr>
            <p:cNvGrpSpPr/>
            <p:nvPr/>
          </p:nvGrpSpPr>
          <p:grpSpPr>
            <a:xfrm>
              <a:off x="12489419" y="8881367"/>
              <a:ext cx="1329940" cy="376631"/>
              <a:chOff x="14377154" y="13903669"/>
              <a:chExt cx="1329940" cy="376631"/>
            </a:xfrm>
            <a:solidFill>
              <a:schemeClr val="bg2"/>
            </a:solidFill>
          </p:grpSpPr>
          <p:sp>
            <p:nvSpPr>
              <p:cNvPr id="396" name="Rectangle: Rounded Corners 395">
                <a:extLst>
                  <a:ext uri="{FF2B5EF4-FFF2-40B4-BE49-F238E27FC236}">
                    <a16:creationId xmlns:a16="http://schemas.microsoft.com/office/drawing/2014/main" id="{53F3F291-AB8C-B40D-7C3A-EBB6892F96D8}"/>
                  </a:ext>
                </a:extLst>
              </p:cNvPr>
              <p:cNvSpPr/>
              <p:nvPr/>
            </p:nvSpPr>
            <p:spPr>
              <a:xfrm>
                <a:off x="14441373" y="13903669"/>
                <a:ext cx="126572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Other DESNZ schemes (e.g. WH:LG)</a:t>
                </a:r>
              </a:p>
            </p:txBody>
          </p:sp>
          <p:sp>
            <p:nvSpPr>
              <p:cNvPr id="639" name="Oval 638">
                <a:extLst>
                  <a:ext uri="{FF2B5EF4-FFF2-40B4-BE49-F238E27FC236}">
                    <a16:creationId xmlns:a16="http://schemas.microsoft.com/office/drawing/2014/main" id="{B69E6281-2C16-DC2A-AC72-036671E669C2}"/>
                  </a:ext>
                </a:extLst>
              </p:cNvPr>
              <p:cNvSpPr/>
              <p:nvPr/>
            </p:nvSpPr>
            <p:spPr>
              <a:xfrm>
                <a:off x="14377154" y="14001780"/>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7</a:t>
                </a:r>
                <a:endParaRPr lang="en-GB" sz="600"/>
              </a:p>
            </p:txBody>
          </p:sp>
        </p:grpSp>
        <p:grpSp>
          <p:nvGrpSpPr>
            <p:cNvPr id="275" name="Group 274">
              <a:extLst>
                <a:ext uri="{FF2B5EF4-FFF2-40B4-BE49-F238E27FC236}">
                  <a16:creationId xmlns:a16="http://schemas.microsoft.com/office/drawing/2014/main" id="{358433C5-3B71-E399-230E-5FD7340B16CB}"/>
                </a:ext>
              </a:extLst>
            </p:cNvPr>
            <p:cNvGrpSpPr/>
            <p:nvPr/>
          </p:nvGrpSpPr>
          <p:grpSpPr>
            <a:xfrm>
              <a:off x="12519042" y="9387786"/>
              <a:ext cx="1265953" cy="292897"/>
              <a:chOff x="14421659" y="14441720"/>
              <a:chExt cx="1265953" cy="292897"/>
            </a:xfrm>
            <a:solidFill>
              <a:schemeClr val="bg2"/>
            </a:solidFill>
          </p:grpSpPr>
          <p:sp>
            <p:nvSpPr>
              <p:cNvPr id="397" name="Rectangle: Rounded Corners 396">
                <a:extLst>
                  <a:ext uri="{FF2B5EF4-FFF2-40B4-BE49-F238E27FC236}">
                    <a16:creationId xmlns:a16="http://schemas.microsoft.com/office/drawing/2014/main" id="{D0F065D7-8540-F5A3-6B9E-04AB12FA1AF9}"/>
                  </a:ext>
                </a:extLst>
              </p:cNvPr>
              <p:cNvSpPr/>
              <p:nvPr/>
            </p:nvSpPr>
            <p:spPr>
              <a:xfrm>
                <a:off x="14499611" y="14441720"/>
                <a:ext cx="1188001" cy="292897"/>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Inflation</a:t>
                </a:r>
              </a:p>
            </p:txBody>
          </p:sp>
          <p:sp>
            <p:nvSpPr>
              <p:cNvPr id="192" name="Oval 191">
                <a:extLst>
                  <a:ext uri="{FF2B5EF4-FFF2-40B4-BE49-F238E27FC236}">
                    <a16:creationId xmlns:a16="http://schemas.microsoft.com/office/drawing/2014/main" id="{1215D4A3-2133-8949-6146-E82FE253ECDA}"/>
                  </a:ext>
                </a:extLst>
              </p:cNvPr>
              <p:cNvSpPr/>
              <p:nvPr/>
            </p:nvSpPr>
            <p:spPr>
              <a:xfrm>
                <a:off x="14421659" y="14505875"/>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8</a:t>
                </a:r>
                <a:endParaRPr lang="en-GB" sz="600"/>
              </a:p>
            </p:txBody>
          </p:sp>
        </p:grpSp>
        <p:grpSp>
          <p:nvGrpSpPr>
            <p:cNvPr id="598" name="Group 597">
              <a:extLst>
                <a:ext uri="{FF2B5EF4-FFF2-40B4-BE49-F238E27FC236}">
                  <a16:creationId xmlns:a16="http://schemas.microsoft.com/office/drawing/2014/main" id="{21784223-A8B1-08B8-F840-0D3515ADBD07}"/>
                </a:ext>
              </a:extLst>
            </p:cNvPr>
            <p:cNvGrpSpPr/>
            <p:nvPr/>
          </p:nvGrpSpPr>
          <p:grpSpPr>
            <a:xfrm>
              <a:off x="12528337" y="9764726"/>
              <a:ext cx="1618643" cy="476736"/>
              <a:chOff x="16758097" y="7686506"/>
              <a:chExt cx="1618643" cy="476736"/>
            </a:xfrm>
          </p:grpSpPr>
          <p:sp>
            <p:nvSpPr>
              <p:cNvPr id="567" name="Rectangle: Rounded Corners 566">
                <a:extLst>
                  <a:ext uri="{FF2B5EF4-FFF2-40B4-BE49-F238E27FC236}">
                    <a16:creationId xmlns:a16="http://schemas.microsoft.com/office/drawing/2014/main" id="{66A10368-AD65-E84B-ED31-439095151746}"/>
                  </a:ext>
                </a:extLst>
              </p:cNvPr>
              <p:cNvSpPr/>
              <p:nvPr/>
            </p:nvSpPr>
            <p:spPr>
              <a:xfrm>
                <a:off x="16818062" y="7686506"/>
                <a:ext cx="1558678" cy="476736"/>
              </a:xfrm>
              <a:prstGeom prst="roundRect">
                <a:avLst/>
              </a:prstGeom>
              <a:solidFill>
                <a:schemeClr val="bg2"/>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SHLs’ focus on cost-effectiveness / prioritisation of fuel poverty</a:t>
                </a:r>
              </a:p>
            </p:txBody>
          </p:sp>
          <p:sp>
            <p:nvSpPr>
              <p:cNvPr id="219" name="Oval 218">
                <a:extLst>
                  <a:ext uri="{FF2B5EF4-FFF2-40B4-BE49-F238E27FC236}">
                    <a16:creationId xmlns:a16="http://schemas.microsoft.com/office/drawing/2014/main" id="{3B9DF1E1-FD82-83B2-54FB-64259EF5C84A}"/>
                  </a:ext>
                </a:extLst>
              </p:cNvPr>
              <p:cNvSpPr/>
              <p:nvPr/>
            </p:nvSpPr>
            <p:spPr>
              <a:xfrm>
                <a:off x="16758097" y="7843855"/>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9</a:t>
                </a:r>
                <a:endParaRPr lang="en-GB" sz="600"/>
              </a:p>
            </p:txBody>
          </p:sp>
        </p:grpSp>
      </p:grpSp>
      <p:sp>
        <p:nvSpPr>
          <p:cNvPr id="610" name="TextBox 609">
            <a:extLst>
              <a:ext uri="{FF2B5EF4-FFF2-40B4-BE49-F238E27FC236}">
                <a16:creationId xmlns:a16="http://schemas.microsoft.com/office/drawing/2014/main" id="{84E1FBE6-A1E2-8444-B31F-8F7CD3422589}"/>
              </a:ext>
            </a:extLst>
          </p:cNvPr>
          <p:cNvSpPr txBox="1"/>
          <p:nvPr/>
        </p:nvSpPr>
        <p:spPr>
          <a:xfrm>
            <a:off x="7339022" y="3247791"/>
            <a:ext cx="2147792" cy="646331"/>
          </a:xfrm>
          <a:prstGeom prst="rect">
            <a:avLst/>
          </a:prstGeom>
          <a:solidFill>
            <a:schemeClr val="bg1"/>
          </a:solidFill>
          <a:ln>
            <a:solidFill>
              <a:schemeClr val="accent1"/>
            </a:solidFill>
          </a:ln>
        </p:spPr>
        <p:txBody>
          <a:bodyPr wrap="square" rtlCol="0">
            <a:spAutoFit/>
          </a:bodyPr>
          <a:lstStyle/>
          <a:p>
            <a:r>
              <a:rPr lang="en-GB" sz="900" i="1" dirty="0"/>
              <a:t>Economies of scale (e.g. A&amp;A, PAS), better supplier relations and leverage, fewer abortive or increased costs from original estimates (due to reduced change control)</a:t>
            </a:r>
          </a:p>
        </p:txBody>
      </p:sp>
      <p:sp>
        <p:nvSpPr>
          <p:cNvPr id="31" name="Rectangle: Rounded Corners 30">
            <a:extLst>
              <a:ext uri="{FF2B5EF4-FFF2-40B4-BE49-F238E27FC236}">
                <a16:creationId xmlns:a16="http://schemas.microsoft.com/office/drawing/2014/main" id="{ADFB06DC-EBB1-3E35-ABCB-177E7F8F15DD}"/>
              </a:ext>
            </a:extLst>
          </p:cNvPr>
          <p:cNvSpPr/>
          <p:nvPr/>
        </p:nvSpPr>
        <p:spPr>
          <a:xfrm>
            <a:off x="276744" y="8296367"/>
            <a:ext cx="1184015" cy="423181"/>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Technical Assistance Facility: RISE</a:t>
            </a:r>
          </a:p>
        </p:txBody>
      </p:sp>
      <p:cxnSp>
        <p:nvCxnSpPr>
          <p:cNvPr id="80" name="Straight Arrow Connector 79">
            <a:extLst>
              <a:ext uri="{FF2B5EF4-FFF2-40B4-BE49-F238E27FC236}">
                <a16:creationId xmlns:a16="http://schemas.microsoft.com/office/drawing/2014/main" id="{0521902A-CD93-6136-4228-1164499A7A78}"/>
              </a:ext>
            </a:extLst>
          </p:cNvPr>
          <p:cNvCxnSpPr>
            <a:cxnSpLocks/>
            <a:stCxn id="65" idx="2"/>
            <a:endCxn id="66" idx="0"/>
          </p:cNvCxnSpPr>
          <p:nvPr/>
        </p:nvCxnSpPr>
        <p:spPr>
          <a:xfrm flipH="1">
            <a:off x="6362922" y="8549137"/>
            <a:ext cx="4284" cy="1975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489">
            <a:extLst>
              <a:ext uri="{FF2B5EF4-FFF2-40B4-BE49-F238E27FC236}">
                <a16:creationId xmlns:a16="http://schemas.microsoft.com/office/drawing/2014/main" id="{F6DADE16-2C97-EED8-60F5-4698374C9D8F}"/>
              </a:ext>
            </a:extLst>
          </p:cNvPr>
          <p:cNvSpPr/>
          <p:nvPr/>
        </p:nvSpPr>
        <p:spPr>
          <a:xfrm>
            <a:off x="3344871" y="1297995"/>
            <a:ext cx="1377173" cy="476999"/>
          </a:xfrm>
          <a:prstGeom prst="roundRect">
            <a:avLst/>
          </a:prstGeom>
          <a:solidFill>
            <a:srgbClr val="5FBD83"/>
          </a:solidFill>
          <a:ln w="6350">
            <a:solidFill>
              <a:srgbClr val="548235"/>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Delivery against one or more strategic priority</a:t>
            </a:r>
          </a:p>
        </p:txBody>
      </p:sp>
      <p:sp>
        <p:nvSpPr>
          <p:cNvPr id="516" name="Rectangle: Rounded Corners 489">
            <a:extLst>
              <a:ext uri="{FF2B5EF4-FFF2-40B4-BE49-F238E27FC236}">
                <a16:creationId xmlns:a16="http://schemas.microsoft.com/office/drawing/2014/main" id="{00D5D9BF-3665-BE13-B3E6-5063826E16E0}"/>
              </a:ext>
            </a:extLst>
          </p:cNvPr>
          <p:cNvSpPr/>
          <p:nvPr/>
        </p:nvSpPr>
        <p:spPr>
          <a:xfrm>
            <a:off x="9657100" y="1252554"/>
            <a:ext cx="1630934" cy="515568"/>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SHLs install more off-grid and on-grid low carbon heating</a:t>
            </a:r>
          </a:p>
        </p:txBody>
      </p:sp>
      <p:cxnSp>
        <p:nvCxnSpPr>
          <p:cNvPr id="523" name="Straight Arrow Connector 522">
            <a:extLst>
              <a:ext uri="{FF2B5EF4-FFF2-40B4-BE49-F238E27FC236}">
                <a16:creationId xmlns:a16="http://schemas.microsoft.com/office/drawing/2014/main" id="{1CA3EB89-0B6A-2463-3C10-EECCC17468A9}"/>
              </a:ext>
            </a:extLst>
          </p:cNvPr>
          <p:cNvCxnSpPr>
            <a:cxnSpLocks/>
            <a:stCxn id="535" idx="3"/>
            <a:endCxn id="516" idx="1"/>
          </p:cNvCxnSpPr>
          <p:nvPr/>
        </p:nvCxnSpPr>
        <p:spPr>
          <a:xfrm flipV="1">
            <a:off x="7826363" y="1510338"/>
            <a:ext cx="1830737" cy="519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5" name="TextBox 524">
            <a:extLst>
              <a:ext uri="{FF2B5EF4-FFF2-40B4-BE49-F238E27FC236}">
                <a16:creationId xmlns:a16="http://schemas.microsoft.com/office/drawing/2014/main" id="{3C3CDFA1-9BE5-932C-B8CC-D649767B5FB2}"/>
              </a:ext>
            </a:extLst>
          </p:cNvPr>
          <p:cNvSpPr txBox="1"/>
          <p:nvPr/>
        </p:nvSpPr>
        <p:spPr>
          <a:xfrm>
            <a:off x="8236612" y="1703333"/>
            <a:ext cx="1030477" cy="230832"/>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LCH incentivised</a:t>
            </a:r>
          </a:p>
        </p:txBody>
      </p:sp>
      <p:sp>
        <p:nvSpPr>
          <p:cNvPr id="535" name="Rectangle: Rounded Corners 489">
            <a:extLst>
              <a:ext uri="{FF2B5EF4-FFF2-40B4-BE49-F238E27FC236}">
                <a16:creationId xmlns:a16="http://schemas.microsoft.com/office/drawing/2014/main" id="{590B9CF3-F317-0E0F-A9A6-2AE4205FE7F8}"/>
              </a:ext>
            </a:extLst>
          </p:cNvPr>
          <p:cNvSpPr/>
          <p:nvPr/>
        </p:nvSpPr>
        <p:spPr>
          <a:xfrm>
            <a:off x="6278635" y="1771682"/>
            <a:ext cx="1547728" cy="515568"/>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On-gas grid incentive and off-gas grid cost cap for low carbon heating</a:t>
            </a:r>
          </a:p>
        </p:txBody>
      </p:sp>
      <p:cxnSp>
        <p:nvCxnSpPr>
          <p:cNvPr id="135" name="Straight Arrow Connector 134">
            <a:extLst>
              <a:ext uri="{FF2B5EF4-FFF2-40B4-BE49-F238E27FC236}">
                <a16:creationId xmlns:a16="http://schemas.microsoft.com/office/drawing/2014/main" id="{4B6267A2-3A39-5B7A-A53B-01BC02973B2D}"/>
              </a:ext>
            </a:extLst>
          </p:cNvPr>
          <p:cNvCxnSpPr>
            <a:cxnSpLocks/>
            <a:stCxn id="516" idx="3"/>
            <a:endCxn id="559" idx="1"/>
          </p:cNvCxnSpPr>
          <p:nvPr/>
        </p:nvCxnSpPr>
        <p:spPr>
          <a:xfrm flipV="1">
            <a:off x="11288034" y="1471511"/>
            <a:ext cx="1337937" cy="38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1" name="Straight Arrow Connector 220">
            <a:extLst>
              <a:ext uri="{FF2B5EF4-FFF2-40B4-BE49-F238E27FC236}">
                <a16:creationId xmlns:a16="http://schemas.microsoft.com/office/drawing/2014/main" id="{635349D8-6315-BF47-E697-EFE951B7A258}"/>
              </a:ext>
            </a:extLst>
          </p:cNvPr>
          <p:cNvCxnSpPr>
            <a:cxnSpLocks/>
            <a:stCxn id="39" idx="3"/>
            <a:endCxn id="516" idx="1"/>
          </p:cNvCxnSpPr>
          <p:nvPr/>
        </p:nvCxnSpPr>
        <p:spPr>
          <a:xfrm flipV="1">
            <a:off x="4722044" y="1510338"/>
            <a:ext cx="4935056" cy="26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A5144626-4735-7C72-6125-CA56381E2930}"/>
              </a:ext>
            </a:extLst>
          </p:cNvPr>
          <p:cNvSpPr/>
          <p:nvPr/>
        </p:nvSpPr>
        <p:spPr>
          <a:xfrm>
            <a:off x="5181572" y="1176321"/>
            <a:ext cx="2191940" cy="507831"/>
          </a:xfrm>
          <a:prstGeom prst="rect">
            <a:avLst/>
          </a:prstGeom>
          <a:solidFill>
            <a:schemeClr val="bg1"/>
          </a:solidFill>
          <a:ln>
            <a:solidFill>
              <a:schemeClr val="accent1"/>
            </a:solidFill>
          </a:ln>
        </p:spPr>
        <p:txBody>
          <a:bodyPr wrap="square" rtlCol="0">
            <a:spAutoFit/>
          </a:bodyPr>
          <a:lstStyle/>
          <a:p>
            <a:r>
              <a:rPr lang="en-GB" sz="900" i="1" dirty="0">
                <a:solidFill>
                  <a:schemeClr val="tx1"/>
                </a:solidFill>
              </a:rPr>
              <a:t>SHLs deliver retrofits that support DESNZ’s long-term scale ambitions, including low carbon heating and innovation</a:t>
            </a:r>
          </a:p>
        </p:txBody>
      </p:sp>
      <p:sp>
        <p:nvSpPr>
          <p:cNvPr id="296" name="TextBox 295">
            <a:extLst>
              <a:ext uri="{FF2B5EF4-FFF2-40B4-BE49-F238E27FC236}">
                <a16:creationId xmlns:a16="http://schemas.microsoft.com/office/drawing/2014/main" id="{325541EA-39DD-E455-4605-9BCB679C447F}"/>
              </a:ext>
            </a:extLst>
          </p:cNvPr>
          <p:cNvSpPr txBox="1"/>
          <p:nvPr/>
        </p:nvSpPr>
        <p:spPr>
          <a:xfrm>
            <a:off x="6267654" y="9704284"/>
            <a:ext cx="6567449" cy="400110"/>
          </a:xfrm>
          <a:prstGeom prst="rect">
            <a:avLst/>
          </a:prstGeom>
          <a:noFill/>
        </p:spPr>
        <p:txBody>
          <a:bodyPr wrap="square" rtlCol="0">
            <a:spAutoFit/>
          </a:bodyPr>
          <a:lstStyle/>
          <a:p>
            <a:r>
              <a:rPr lang="en-GB" sz="2000" b="1" dirty="0"/>
              <a:t>2. Nested Theory of Change: Strategic Partnerships</a:t>
            </a:r>
          </a:p>
        </p:txBody>
      </p:sp>
    </p:spTree>
    <p:extLst>
      <p:ext uri="{BB962C8B-B14F-4D97-AF65-F5344CB8AC3E}">
        <p14:creationId xmlns:p14="http://schemas.microsoft.com/office/powerpoint/2010/main" val="2916987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A9F6D18-C038-F600-8BF8-164DEB6ED0AA}"/>
              </a:ext>
            </a:extLst>
          </p:cNvPr>
          <p:cNvSpPr/>
          <p:nvPr/>
        </p:nvSpPr>
        <p:spPr>
          <a:xfrm>
            <a:off x="12379320" y="95474"/>
            <a:ext cx="3331005" cy="40681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Outcomes</a:t>
            </a:r>
          </a:p>
        </p:txBody>
      </p:sp>
      <p:sp>
        <p:nvSpPr>
          <p:cNvPr id="7" name="Rectangle: Rounded Corners 3">
            <a:extLst>
              <a:ext uri="{FF2B5EF4-FFF2-40B4-BE49-F238E27FC236}">
                <a16:creationId xmlns:a16="http://schemas.microsoft.com/office/drawing/2014/main" id="{E5F6A367-C38D-5AA1-8693-6CCDB5406D3D}"/>
              </a:ext>
            </a:extLst>
          </p:cNvPr>
          <p:cNvSpPr/>
          <p:nvPr/>
        </p:nvSpPr>
        <p:spPr>
          <a:xfrm>
            <a:off x="9780689" y="95475"/>
            <a:ext cx="1144803" cy="406815"/>
          </a:xfrm>
          <a:prstGeom prst="roundRect">
            <a:avLst/>
          </a:prstGeom>
          <a:solidFill>
            <a:srgbClr val="EA99C7"/>
          </a:solidFill>
          <a:ln>
            <a:solidFill>
              <a:srgbClr val="FF15B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400" b="1"/>
              <a:t>Outputs</a:t>
            </a:r>
          </a:p>
        </p:txBody>
      </p:sp>
      <p:cxnSp>
        <p:nvCxnSpPr>
          <p:cNvPr id="11" name="Straight Arrow Connector 10">
            <a:extLst>
              <a:ext uri="{FF2B5EF4-FFF2-40B4-BE49-F238E27FC236}">
                <a16:creationId xmlns:a16="http://schemas.microsoft.com/office/drawing/2014/main" id="{84E577D2-3D7B-08CD-A94D-6C1544530585}"/>
              </a:ext>
            </a:extLst>
          </p:cNvPr>
          <p:cNvCxnSpPr>
            <a:cxnSpLocks/>
            <a:stCxn id="50" idx="2"/>
            <a:endCxn id="52" idx="0"/>
          </p:cNvCxnSpPr>
          <p:nvPr/>
        </p:nvCxnSpPr>
        <p:spPr>
          <a:xfrm>
            <a:off x="5741680" y="1714825"/>
            <a:ext cx="3187" cy="159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08FCD905-EC1C-976C-41B9-4E5B6075C41D}"/>
              </a:ext>
            </a:extLst>
          </p:cNvPr>
          <p:cNvSpPr/>
          <p:nvPr/>
        </p:nvSpPr>
        <p:spPr>
          <a:xfrm>
            <a:off x="9708311" y="3422754"/>
            <a:ext cx="1458126" cy="756420"/>
          </a:xfrm>
          <a:prstGeom prst="roundRect">
            <a:avLst/>
          </a:prstGeom>
          <a:solidFill>
            <a:srgbClr val="EA99C7"/>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More immature SHLs apply for W3, are awarded funding and supported to deliver retrofit</a:t>
            </a:r>
          </a:p>
        </p:txBody>
      </p:sp>
      <p:sp>
        <p:nvSpPr>
          <p:cNvPr id="16" name="Rectangle: Rounded Corners 15">
            <a:extLst>
              <a:ext uri="{FF2B5EF4-FFF2-40B4-BE49-F238E27FC236}">
                <a16:creationId xmlns:a16="http://schemas.microsoft.com/office/drawing/2014/main" id="{9300ABF2-C550-A702-BE70-C5B59F64AD19}"/>
              </a:ext>
            </a:extLst>
          </p:cNvPr>
          <p:cNvSpPr/>
          <p:nvPr/>
        </p:nvSpPr>
        <p:spPr>
          <a:xfrm>
            <a:off x="9710952" y="6160199"/>
            <a:ext cx="1418696" cy="648000"/>
          </a:xfrm>
          <a:prstGeom prst="roundRect">
            <a:avLst/>
          </a:prstGeom>
          <a:solidFill>
            <a:srgbClr val="EA99C7"/>
          </a:solidFill>
          <a:ln w="19050">
            <a:no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a:r>
              <a:rPr lang="en-GB" sz="900" dirty="0"/>
              <a:t>High quality energy performance measures installed in social homes</a:t>
            </a:r>
          </a:p>
        </p:txBody>
      </p:sp>
      <p:sp>
        <p:nvSpPr>
          <p:cNvPr id="27" name="Rectangle: Rounded Corners 489">
            <a:extLst>
              <a:ext uri="{FF2B5EF4-FFF2-40B4-BE49-F238E27FC236}">
                <a16:creationId xmlns:a16="http://schemas.microsoft.com/office/drawing/2014/main" id="{6414FD27-B884-F5C2-F487-592CE644BA06}"/>
              </a:ext>
            </a:extLst>
          </p:cNvPr>
          <p:cNvSpPr/>
          <p:nvPr/>
        </p:nvSpPr>
        <p:spPr>
          <a:xfrm>
            <a:off x="2029920" y="4408625"/>
            <a:ext cx="1215955" cy="717517"/>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all SHLs, minimum of 100 homes</a:t>
            </a:r>
          </a:p>
        </p:txBody>
      </p:sp>
      <p:sp>
        <p:nvSpPr>
          <p:cNvPr id="39" name="Rectangle: Rounded Corners 489">
            <a:extLst>
              <a:ext uri="{FF2B5EF4-FFF2-40B4-BE49-F238E27FC236}">
                <a16:creationId xmlns:a16="http://schemas.microsoft.com/office/drawing/2014/main" id="{12C110F7-8A9E-B094-5ACB-8526A226581B}"/>
              </a:ext>
            </a:extLst>
          </p:cNvPr>
          <p:cNvSpPr/>
          <p:nvPr/>
        </p:nvSpPr>
        <p:spPr>
          <a:xfrm>
            <a:off x="9708311" y="2149917"/>
            <a:ext cx="1458126" cy="993584"/>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chemeClr val="tx1"/>
                </a:solidFill>
              </a:rPr>
              <a:t>Fewer high-cost fabric measures are installed when not needed for improving a property to EPC C (e.g. EWI), in favour of other measures (e.g. clean heat, PV)</a:t>
            </a:r>
          </a:p>
        </p:txBody>
      </p:sp>
      <p:cxnSp>
        <p:nvCxnSpPr>
          <p:cNvPr id="43" name="Straight Arrow Connector 42">
            <a:extLst>
              <a:ext uri="{FF2B5EF4-FFF2-40B4-BE49-F238E27FC236}">
                <a16:creationId xmlns:a16="http://schemas.microsoft.com/office/drawing/2014/main" id="{946092AE-C503-3C6E-089D-C57499C2A97A}"/>
              </a:ext>
            </a:extLst>
          </p:cNvPr>
          <p:cNvCxnSpPr>
            <a:cxnSpLocks/>
            <a:stCxn id="39" idx="3"/>
            <a:endCxn id="202" idx="1"/>
          </p:cNvCxnSpPr>
          <p:nvPr/>
        </p:nvCxnSpPr>
        <p:spPr>
          <a:xfrm flipV="1">
            <a:off x="11166437" y="1384367"/>
            <a:ext cx="1174070" cy="1262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B58B921B-C0F5-5528-1260-2B4DDAF8D301}"/>
              </a:ext>
            </a:extLst>
          </p:cNvPr>
          <p:cNvCxnSpPr>
            <a:cxnSpLocks/>
            <a:stCxn id="51" idx="2"/>
            <a:endCxn id="54" idx="0"/>
          </p:cNvCxnSpPr>
          <p:nvPr/>
        </p:nvCxnSpPr>
        <p:spPr>
          <a:xfrm>
            <a:off x="6676084" y="4623866"/>
            <a:ext cx="14142" cy="145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C0C9EF8C-3C0E-9E79-44EB-FA56A37FD9C8}"/>
              </a:ext>
            </a:extLst>
          </p:cNvPr>
          <p:cNvCxnSpPr>
            <a:cxnSpLocks/>
            <a:stCxn id="60" idx="3"/>
            <a:endCxn id="39" idx="1"/>
          </p:cNvCxnSpPr>
          <p:nvPr/>
        </p:nvCxnSpPr>
        <p:spPr>
          <a:xfrm>
            <a:off x="9204107" y="1478527"/>
            <a:ext cx="504204" cy="1168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Rectangle: Rounded Corners 489">
            <a:extLst>
              <a:ext uri="{FF2B5EF4-FFF2-40B4-BE49-F238E27FC236}">
                <a16:creationId xmlns:a16="http://schemas.microsoft.com/office/drawing/2014/main" id="{9FD4CA15-1103-BC47-83F3-3DD601A5413A}"/>
              </a:ext>
            </a:extLst>
          </p:cNvPr>
          <p:cNvSpPr/>
          <p:nvPr/>
        </p:nvSpPr>
        <p:spPr>
          <a:xfrm>
            <a:off x="9708311" y="4450528"/>
            <a:ext cx="1423979" cy="515568"/>
          </a:xfrm>
          <a:prstGeom prst="roundRect">
            <a:avLst/>
          </a:prstGeom>
          <a:solidFill>
            <a:srgbClr val="EA99C7"/>
          </a:solidFill>
          <a:ln w="19050">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SHLs install more off-grid and on-grid low carbon heating</a:t>
            </a:r>
          </a:p>
        </p:txBody>
      </p:sp>
      <p:cxnSp>
        <p:nvCxnSpPr>
          <p:cNvPr id="111" name="Straight Arrow Connector 110">
            <a:extLst>
              <a:ext uri="{FF2B5EF4-FFF2-40B4-BE49-F238E27FC236}">
                <a16:creationId xmlns:a16="http://schemas.microsoft.com/office/drawing/2014/main" id="{0219AC87-AF35-6614-D537-608417ACEE2D}"/>
              </a:ext>
            </a:extLst>
          </p:cNvPr>
          <p:cNvCxnSpPr>
            <a:cxnSpLocks/>
            <a:stCxn id="40" idx="3"/>
            <a:endCxn id="110" idx="1"/>
          </p:cNvCxnSpPr>
          <p:nvPr/>
        </p:nvCxnSpPr>
        <p:spPr>
          <a:xfrm>
            <a:off x="9284414" y="4027066"/>
            <a:ext cx="423897" cy="6812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10FEAB0C-E896-6199-5793-2709DD19C921}"/>
              </a:ext>
            </a:extLst>
          </p:cNvPr>
          <p:cNvCxnSpPr>
            <a:cxnSpLocks/>
            <a:stCxn id="110" idx="3"/>
            <a:endCxn id="202" idx="1"/>
          </p:cNvCxnSpPr>
          <p:nvPr/>
        </p:nvCxnSpPr>
        <p:spPr>
          <a:xfrm flipV="1">
            <a:off x="11132290" y="1384367"/>
            <a:ext cx="1208217" cy="33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1" name="Rectangle: Rounded Corners 489">
            <a:extLst>
              <a:ext uri="{FF2B5EF4-FFF2-40B4-BE49-F238E27FC236}">
                <a16:creationId xmlns:a16="http://schemas.microsoft.com/office/drawing/2014/main" id="{362B2941-95F2-8D18-D1B5-AD87175F4D15}"/>
              </a:ext>
            </a:extLst>
          </p:cNvPr>
          <p:cNvSpPr/>
          <p:nvPr/>
        </p:nvSpPr>
        <p:spPr>
          <a:xfrm>
            <a:off x="320433" y="4853514"/>
            <a:ext cx="1320433" cy="826948"/>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050" b="1" dirty="0">
                <a:solidFill>
                  <a:sysClr val="windowText" lastClr="000000"/>
                </a:solidFill>
              </a:rPr>
              <a:t>Challenge Fund funding route</a:t>
            </a:r>
          </a:p>
        </p:txBody>
      </p:sp>
      <p:sp>
        <p:nvSpPr>
          <p:cNvPr id="28" name="Rectangle: Rounded Corners 489">
            <a:extLst>
              <a:ext uri="{FF2B5EF4-FFF2-40B4-BE49-F238E27FC236}">
                <a16:creationId xmlns:a16="http://schemas.microsoft.com/office/drawing/2014/main" id="{54AE3BD5-118D-FA93-BAF6-18B29E1D2C1E}"/>
              </a:ext>
            </a:extLst>
          </p:cNvPr>
          <p:cNvSpPr/>
          <p:nvPr/>
        </p:nvSpPr>
        <p:spPr>
          <a:xfrm>
            <a:off x="2035013" y="5268885"/>
            <a:ext cx="1217457" cy="923042"/>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Set eligibility requirements: smaller SHLs (&lt;1,000 properties), no minimum bid size</a:t>
            </a:r>
          </a:p>
        </p:txBody>
      </p:sp>
      <p:cxnSp>
        <p:nvCxnSpPr>
          <p:cNvPr id="178" name="Straight Arrow Connector 177">
            <a:extLst>
              <a:ext uri="{FF2B5EF4-FFF2-40B4-BE49-F238E27FC236}">
                <a16:creationId xmlns:a16="http://schemas.microsoft.com/office/drawing/2014/main" id="{37E337F2-4F30-8826-99D6-5D07D7DC411F}"/>
              </a:ext>
            </a:extLst>
          </p:cNvPr>
          <p:cNvCxnSpPr>
            <a:cxnSpLocks/>
            <a:stCxn id="167" idx="0"/>
            <a:endCxn id="82" idx="1"/>
          </p:cNvCxnSpPr>
          <p:nvPr/>
        </p:nvCxnSpPr>
        <p:spPr>
          <a:xfrm flipV="1">
            <a:off x="2621838" y="1821036"/>
            <a:ext cx="2243837" cy="24200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2" name="TextBox 221">
            <a:extLst>
              <a:ext uri="{FF2B5EF4-FFF2-40B4-BE49-F238E27FC236}">
                <a16:creationId xmlns:a16="http://schemas.microsoft.com/office/drawing/2014/main" id="{E6A56A80-B914-9D82-3407-12DD6D6E7A05}"/>
              </a:ext>
            </a:extLst>
          </p:cNvPr>
          <p:cNvSpPr txBox="1"/>
          <p:nvPr/>
        </p:nvSpPr>
        <p:spPr>
          <a:xfrm>
            <a:off x="9353811" y="1570992"/>
            <a:ext cx="2375236" cy="369332"/>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Less perceived over-incentivisation of high-cost fabric measures when not needed</a:t>
            </a:r>
          </a:p>
        </p:txBody>
      </p:sp>
      <p:sp>
        <p:nvSpPr>
          <p:cNvPr id="225" name="TextBox 224">
            <a:extLst>
              <a:ext uri="{FF2B5EF4-FFF2-40B4-BE49-F238E27FC236}">
                <a16:creationId xmlns:a16="http://schemas.microsoft.com/office/drawing/2014/main" id="{35CB8D9C-07C8-0539-3AEF-4B27B73CFD47}"/>
              </a:ext>
            </a:extLst>
          </p:cNvPr>
          <p:cNvSpPr txBox="1"/>
          <p:nvPr/>
        </p:nvSpPr>
        <p:spPr>
          <a:xfrm>
            <a:off x="8805514" y="4398536"/>
            <a:ext cx="747145" cy="369332"/>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LCH incentivised</a:t>
            </a:r>
          </a:p>
        </p:txBody>
      </p:sp>
      <p:cxnSp>
        <p:nvCxnSpPr>
          <p:cNvPr id="243" name="Straight Arrow Connector 242">
            <a:extLst>
              <a:ext uri="{FF2B5EF4-FFF2-40B4-BE49-F238E27FC236}">
                <a16:creationId xmlns:a16="http://schemas.microsoft.com/office/drawing/2014/main" id="{971A3699-E8BC-8A4C-9CB7-3D19D80A5717}"/>
              </a:ext>
            </a:extLst>
          </p:cNvPr>
          <p:cNvCxnSpPr>
            <a:cxnSpLocks/>
            <a:stCxn id="499" idx="3"/>
            <a:endCxn id="16" idx="1"/>
          </p:cNvCxnSpPr>
          <p:nvPr/>
        </p:nvCxnSpPr>
        <p:spPr>
          <a:xfrm flipV="1">
            <a:off x="7445804" y="6484199"/>
            <a:ext cx="2265148" cy="1812779"/>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cxnSp>
        <p:nvCxnSpPr>
          <p:cNvPr id="260" name="Straight Arrow Connector 259">
            <a:extLst>
              <a:ext uri="{FF2B5EF4-FFF2-40B4-BE49-F238E27FC236}">
                <a16:creationId xmlns:a16="http://schemas.microsoft.com/office/drawing/2014/main" id="{2E884FE0-50D4-AD02-4F4F-7C32C9E36AD7}"/>
              </a:ext>
            </a:extLst>
          </p:cNvPr>
          <p:cNvCxnSpPr>
            <a:cxnSpLocks/>
            <a:stCxn id="26" idx="3"/>
            <a:endCxn id="80" idx="1"/>
          </p:cNvCxnSpPr>
          <p:nvPr/>
        </p:nvCxnSpPr>
        <p:spPr>
          <a:xfrm flipV="1">
            <a:off x="15901876" y="3786311"/>
            <a:ext cx="427275" cy="21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6F36482C-A3D6-EB8C-3D37-FF464C4CFCF5}"/>
              </a:ext>
            </a:extLst>
          </p:cNvPr>
          <p:cNvSpPr/>
          <p:nvPr/>
        </p:nvSpPr>
        <p:spPr>
          <a:xfrm>
            <a:off x="291156" y="7553268"/>
            <a:ext cx="1294878"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ysClr val="windowText" lastClr="000000"/>
                </a:solidFill>
              </a:rPr>
              <a:t>Existing supply chain skills &amp; capacity</a:t>
            </a:r>
          </a:p>
        </p:txBody>
      </p:sp>
      <p:sp>
        <p:nvSpPr>
          <p:cNvPr id="35" name="Rectangle: Rounded Corners 34">
            <a:extLst>
              <a:ext uri="{FF2B5EF4-FFF2-40B4-BE49-F238E27FC236}">
                <a16:creationId xmlns:a16="http://schemas.microsoft.com/office/drawing/2014/main" id="{FE6EDDB6-510B-D3DC-2A9F-B9DCBA429F65}"/>
              </a:ext>
            </a:extLst>
          </p:cNvPr>
          <p:cNvSpPr/>
          <p:nvPr/>
        </p:nvSpPr>
        <p:spPr>
          <a:xfrm>
            <a:off x="280135" y="6686591"/>
            <a:ext cx="1319012" cy="68700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Minimum 50% co-funding and existing capability &amp; capacity from Social Housing Landlords</a:t>
            </a:r>
          </a:p>
        </p:txBody>
      </p:sp>
      <p:sp>
        <p:nvSpPr>
          <p:cNvPr id="56" name="Rectangle: Rounded Corners 55">
            <a:extLst>
              <a:ext uri="{FF2B5EF4-FFF2-40B4-BE49-F238E27FC236}">
                <a16:creationId xmlns:a16="http://schemas.microsoft.com/office/drawing/2014/main" id="{ECEB79F4-9E81-9676-BAA0-4B09B08F5D36}"/>
              </a:ext>
            </a:extLst>
          </p:cNvPr>
          <p:cNvSpPr/>
          <p:nvPr/>
        </p:nvSpPr>
        <p:spPr>
          <a:xfrm>
            <a:off x="297185" y="8371495"/>
            <a:ext cx="1294878" cy="648000"/>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support, aligned with WH: Local Grant</a:t>
            </a:r>
            <a:endParaRPr lang="en-GB" sz="900" dirty="0">
              <a:solidFill>
                <a:schemeClr val="tx1"/>
              </a:solidFill>
              <a:highlight>
                <a:srgbClr val="FFFF00"/>
              </a:highlight>
            </a:endParaRPr>
          </a:p>
        </p:txBody>
      </p:sp>
      <p:sp>
        <p:nvSpPr>
          <p:cNvPr id="72" name="Rectangle: Rounded Corners 71">
            <a:extLst>
              <a:ext uri="{FF2B5EF4-FFF2-40B4-BE49-F238E27FC236}">
                <a16:creationId xmlns:a16="http://schemas.microsoft.com/office/drawing/2014/main" id="{E9FCD0B1-F382-87A6-8E3C-18CF764934D8}"/>
              </a:ext>
            </a:extLst>
          </p:cNvPr>
          <p:cNvSpPr/>
          <p:nvPr/>
        </p:nvSpPr>
        <p:spPr>
          <a:xfrm>
            <a:off x="12242221" y="3407685"/>
            <a:ext cx="1418696" cy="751320"/>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Immature SHLs develop retrofit capacity and capability (</a:t>
            </a:r>
            <a:r>
              <a:rPr lang="en-GB" sz="900" b="1">
                <a:solidFill>
                  <a:schemeClr val="tx1"/>
                </a:solidFill>
              </a:rPr>
              <a:t>SHL capability &amp; capacity</a:t>
            </a:r>
            <a:r>
              <a:rPr lang="en-GB" sz="900">
                <a:solidFill>
                  <a:schemeClr val="tx1"/>
                </a:solidFill>
              </a:rPr>
              <a:t>)</a:t>
            </a:r>
          </a:p>
        </p:txBody>
      </p:sp>
      <p:sp>
        <p:nvSpPr>
          <p:cNvPr id="73" name="Rectangle: Rounded Corners 72">
            <a:extLst>
              <a:ext uri="{FF2B5EF4-FFF2-40B4-BE49-F238E27FC236}">
                <a16:creationId xmlns:a16="http://schemas.microsoft.com/office/drawing/2014/main" id="{4C367B3D-831D-6897-49FC-CC8543881EFF}"/>
              </a:ext>
            </a:extLst>
          </p:cNvPr>
          <p:cNvSpPr/>
          <p:nvPr/>
        </p:nvSpPr>
        <p:spPr>
          <a:xfrm>
            <a:off x="12275330" y="5869386"/>
            <a:ext cx="1419352" cy="563144"/>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US" sz="900" b="1">
                <a:solidFill>
                  <a:schemeClr val="tx1"/>
                </a:solidFill>
                <a:latin typeface="Calibri" panose="020F0502020204030204"/>
              </a:rPr>
              <a:t>Supply chain capability &amp; capacity: </a:t>
            </a:r>
            <a:r>
              <a:rPr lang="en-US" sz="900">
                <a:solidFill>
                  <a:schemeClr val="tx1"/>
                </a:solidFill>
                <a:latin typeface="Calibri" panose="020F0502020204030204"/>
              </a:rPr>
              <a:t>all other outcomes as in main ToC</a:t>
            </a:r>
            <a:r>
              <a:rPr lang="en-US" sz="900" b="1">
                <a:solidFill>
                  <a:schemeClr val="tx1"/>
                </a:solidFill>
                <a:latin typeface="Calibri" panose="020F0502020204030204"/>
              </a:rPr>
              <a:t> </a:t>
            </a:r>
          </a:p>
        </p:txBody>
      </p:sp>
      <p:sp>
        <p:nvSpPr>
          <p:cNvPr id="75" name="Rectangle: Rounded Corners 74">
            <a:extLst>
              <a:ext uri="{FF2B5EF4-FFF2-40B4-BE49-F238E27FC236}">
                <a16:creationId xmlns:a16="http://schemas.microsoft.com/office/drawing/2014/main" id="{3CE23F30-B0D1-9FB1-0216-3E66ABB282FE}"/>
              </a:ext>
            </a:extLst>
          </p:cNvPr>
          <p:cNvSpPr/>
          <p:nvPr/>
        </p:nvSpPr>
        <p:spPr>
          <a:xfrm>
            <a:off x="12294969" y="6603311"/>
            <a:ext cx="1419352" cy="563144"/>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tx1"/>
                </a:solidFill>
              </a:rPr>
              <a:t>Tenants and fuel poverty: </a:t>
            </a:r>
            <a:r>
              <a:rPr lang="en-GB" sz="900">
                <a:solidFill>
                  <a:schemeClr val="tx1"/>
                </a:solidFill>
              </a:rPr>
              <a:t>outcomes as in main ToC</a:t>
            </a:r>
            <a:endParaRPr lang="en-GB" sz="900" b="1">
              <a:solidFill>
                <a:schemeClr val="tx1"/>
              </a:solidFill>
            </a:endParaRPr>
          </a:p>
        </p:txBody>
      </p:sp>
      <p:sp>
        <p:nvSpPr>
          <p:cNvPr id="76" name="Rectangle: Rounded Corners 75">
            <a:extLst>
              <a:ext uri="{FF2B5EF4-FFF2-40B4-BE49-F238E27FC236}">
                <a16:creationId xmlns:a16="http://schemas.microsoft.com/office/drawing/2014/main" id="{390E2251-E8AB-E132-E796-C54B3DC57CC7}"/>
              </a:ext>
            </a:extLst>
          </p:cNvPr>
          <p:cNvSpPr/>
          <p:nvPr/>
        </p:nvSpPr>
        <p:spPr>
          <a:xfrm>
            <a:off x="12294969" y="7306503"/>
            <a:ext cx="1419352" cy="563144"/>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US" sz="900" b="1">
                <a:solidFill>
                  <a:schemeClr val="tx1"/>
                </a:solidFill>
                <a:latin typeface="Calibri" panose="020F0502020204030204"/>
              </a:rPr>
              <a:t>Reach &amp; engagement: </a:t>
            </a:r>
            <a:r>
              <a:rPr lang="en-US" sz="900">
                <a:solidFill>
                  <a:schemeClr val="tx1"/>
                </a:solidFill>
                <a:latin typeface="Calibri" panose="020F0502020204030204"/>
              </a:rPr>
              <a:t>outcomes as in main ToC</a:t>
            </a:r>
            <a:r>
              <a:rPr lang="en-US" sz="900" b="1">
                <a:solidFill>
                  <a:schemeClr val="tx1"/>
                </a:solidFill>
                <a:latin typeface="Calibri" panose="020F0502020204030204"/>
              </a:rPr>
              <a:t> </a:t>
            </a:r>
          </a:p>
        </p:txBody>
      </p:sp>
      <p:sp>
        <p:nvSpPr>
          <p:cNvPr id="77" name="Left Brace 76">
            <a:extLst>
              <a:ext uri="{FF2B5EF4-FFF2-40B4-BE49-F238E27FC236}">
                <a16:creationId xmlns:a16="http://schemas.microsoft.com/office/drawing/2014/main" id="{D298B0AE-2C4A-C045-3F4F-7DAEDFD5CF1C}"/>
              </a:ext>
            </a:extLst>
          </p:cNvPr>
          <p:cNvSpPr/>
          <p:nvPr/>
        </p:nvSpPr>
        <p:spPr>
          <a:xfrm>
            <a:off x="11783638" y="4616555"/>
            <a:ext cx="644640" cy="3373828"/>
          </a:xfrm>
          <a:prstGeom prst="leftBrace">
            <a:avLst>
              <a:gd name="adj1" fmla="val 8333"/>
              <a:gd name="adj2" fmla="val 6616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0" name="Rectangle: Rounded Corners 79">
            <a:extLst>
              <a:ext uri="{FF2B5EF4-FFF2-40B4-BE49-F238E27FC236}">
                <a16:creationId xmlns:a16="http://schemas.microsoft.com/office/drawing/2014/main" id="{53F9C63C-8A92-7DD1-F84B-434161E3C1FC}"/>
              </a:ext>
            </a:extLst>
          </p:cNvPr>
          <p:cNvSpPr/>
          <p:nvPr/>
        </p:nvSpPr>
        <p:spPr>
          <a:xfrm>
            <a:off x="16329151" y="3440221"/>
            <a:ext cx="1523111" cy="69218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rPr>
              <a:t>Impacts </a:t>
            </a:r>
            <a:r>
              <a:rPr lang="en-GB" sz="900">
                <a:solidFill>
                  <a:schemeClr val="bg1"/>
                </a:solidFill>
              </a:rPr>
              <a:t>and</a:t>
            </a:r>
            <a:r>
              <a:rPr lang="en-GB" sz="900" b="1">
                <a:solidFill>
                  <a:schemeClr val="bg1"/>
                </a:solidFill>
              </a:rPr>
              <a:t> government outcomes </a:t>
            </a:r>
            <a:r>
              <a:rPr lang="en-GB" sz="900">
                <a:solidFill>
                  <a:schemeClr val="bg1"/>
                </a:solidFill>
              </a:rPr>
              <a:t>as in main ToC</a:t>
            </a:r>
          </a:p>
        </p:txBody>
      </p:sp>
      <p:grpSp>
        <p:nvGrpSpPr>
          <p:cNvPr id="90" name="Group 89">
            <a:extLst>
              <a:ext uri="{FF2B5EF4-FFF2-40B4-BE49-F238E27FC236}">
                <a16:creationId xmlns:a16="http://schemas.microsoft.com/office/drawing/2014/main" id="{283901E3-2C8E-18ED-21E1-58B047BE0F09}"/>
              </a:ext>
            </a:extLst>
          </p:cNvPr>
          <p:cNvGrpSpPr/>
          <p:nvPr/>
        </p:nvGrpSpPr>
        <p:grpSpPr>
          <a:xfrm>
            <a:off x="4865675" y="1066131"/>
            <a:ext cx="1726986" cy="1509810"/>
            <a:chOff x="4865675" y="1066131"/>
            <a:chExt cx="1726986" cy="1509810"/>
          </a:xfrm>
        </p:grpSpPr>
        <p:sp>
          <p:nvSpPr>
            <p:cNvPr id="50" name="Rectangle: Rounded Corners 489">
              <a:extLst>
                <a:ext uri="{FF2B5EF4-FFF2-40B4-BE49-F238E27FC236}">
                  <a16:creationId xmlns:a16="http://schemas.microsoft.com/office/drawing/2014/main" id="{75DE843D-14F1-01F6-30A8-A25164CDAE6C}"/>
                </a:ext>
              </a:extLst>
            </p:cNvPr>
            <p:cNvSpPr/>
            <p:nvPr/>
          </p:nvSpPr>
          <p:spPr>
            <a:xfrm>
              <a:off x="5021943" y="1341973"/>
              <a:ext cx="1439482" cy="37285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Less detail required on initial application</a:t>
              </a:r>
            </a:p>
          </p:txBody>
        </p:sp>
        <p:sp>
          <p:nvSpPr>
            <p:cNvPr id="52" name="Rectangle: Rounded Corners 489">
              <a:extLst>
                <a:ext uri="{FF2B5EF4-FFF2-40B4-BE49-F238E27FC236}">
                  <a16:creationId xmlns:a16="http://schemas.microsoft.com/office/drawing/2014/main" id="{EF9DCF2B-B5A4-808D-EE39-5BC1A2138E16}"/>
                </a:ext>
              </a:extLst>
            </p:cNvPr>
            <p:cNvSpPr/>
            <p:nvPr/>
          </p:nvSpPr>
          <p:spPr>
            <a:xfrm>
              <a:off x="5026399" y="1874251"/>
              <a:ext cx="1436944" cy="59536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In principle funding awarded to all bids that meet minimum requirements</a:t>
              </a:r>
            </a:p>
          </p:txBody>
        </p:sp>
        <p:sp>
          <p:nvSpPr>
            <p:cNvPr id="49" name="TextBox 48">
              <a:extLst>
                <a:ext uri="{FF2B5EF4-FFF2-40B4-BE49-F238E27FC236}">
                  <a16:creationId xmlns:a16="http://schemas.microsoft.com/office/drawing/2014/main" id="{8C63EE62-05DD-17A5-6DAF-6238B8122052}"/>
                </a:ext>
              </a:extLst>
            </p:cNvPr>
            <p:cNvSpPr txBox="1"/>
            <p:nvPr/>
          </p:nvSpPr>
          <p:spPr>
            <a:xfrm>
              <a:off x="5080419" y="1067784"/>
              <a:ext cx="1321938" cy="253915"/>
            </a:xfrm>
            <a:prstGeom prst="rect">
              <a:avLst/>
            </a:prstGeom>
            <a:noFill/>
          </p:spPr>
          <p:txBody>
            <a:bodyPr wrap="square" rtlCol="0">
              <a:spAutoFit/>
            </a:bodyPr>
            <a:lstStyle/>
            <a:p>
              <a:pPr algn="ctr" defTabSz="217754"/>
              <a:r>
                <a:rPr lang="en-US" sz="1050" b="1" dirty="0">
                  <a:solidFill>
                    <a:prstClr val="black"/>
                  </a:solidFill>
                  <a:latin typeface="Calibri" panose="020F0502020204030204"/>
                </a:rPr>
                <a:t>Application</a:t>
              </a:r>
            </a:p>
          </p:txBody>
        </p:sp>
        <p:sp>
          <p:nvSpPr>
            <p:cNvPr id="82" name="Rectangle: Rounded Corners 81">
              <a:extLst>
                <a:ext uri="{FF2B5EF4-FFF2-40B4-BE49-F238E27FC236}">
                  <a16:creationId xmlns:a16="http://schemas.microsoft.com/office/drawing/2014/main" id="{94A33D56-7FCE-C233-02AA-141B104B57F2}"/>
                </a:ext>
              </a:extLst>
            </p:cNvPr>
            <p:cNvSpPr/>
            <p:nvPr/>
          </p:nvSpPr>
          <p:spPr>
            <a:xfrm>
              <a:off x="4865675" y="1066131"/>
              <a:ext cx="1726986" cy="1509810"/>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grpSp>
      <p:cxnSp>
        <p:nvCxnSpPr>
          <p:cNvPr id="124" name="Straight Arrow Connector 123">
            <a:extLst>
              <a:ext uri="{FF2B5EF4-FFF2-40B4-BE49-F238E27FC236}">
                <a16:creationId xmlns:a16="http://schemas.microsoft.com/office/drawing/2014/main" id="{38D8AFD7-5625-26E4-DE8F-9C5131BDB086}"/>
              </a:ext>
            </a:extLst>
          </p:cNvPr>
          <p:cNvCxnSpPr>
            <a:cxnSpLocks/>
            <a:stCxn id="141" idx="3"/>
            <a:endCxn id="167" idx="1"/>
          </p:cNvCxnSpPr>
          <p:nvPr/>
        </p:nvCxnSpPr>
        <p:spPr>
          <a:xfrm>
            <a:off x="1640866" y="5266988"/>
            <a:ext cx="2442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7" name="Rectangle: Rounded Corners 166">
            <a:extLst>
              <a:ext uri="{FF2B5EF4-FFF2-40B4-BE49-F238E27FC236}">
                <a16:creationId xmlns:a16="http://schemas.microsoft.com/office/drawing/2014/main" id="{6F970192-EFEC-666C-7B6B-493660DCD833}"/>
              </a:ext>
            </a:extLst>
          </p:cNvPr>
          <p:cNvSpPr/>
          <p:nvPr/>
        </p:nvSpPr>
        <p:spPr>
          <a:xfrm>
            <a:off x="1885112" y="4241131"/>
            <a:ext cx="1473452" cy="2051714"/>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cxnSp>
        <p:nvCxnSpPr>
          <p:cNvPr id="196" name="Straight Arrow Connector 195">
            <a:extLst>
              <a:ext uri="{FF2B5EF4-FFF2-40B4-BE49-F238E27FC236}">
                <a16:creationId xmlns:a16="http://schemas.microsoft.com/office/drawing/2014/main" id="{EEB89B9B-C17F-FAB3-9BC7-6F9BFF5DF341}"/>
              </a:ext>
            </a:extLst>
          </p:cNvPr>
          <p:cNvCxnSpPr>
            <a:cxnSpLocks/>
            <a:endCxn id="82" idx="1"/>
          </p:cNvCxnSpPr>
          <p:nvPr/>
        </p:nvCxnSpPr>
        <p:spPr>
          <a:xfrm flipV="1">
            <a:off x="4038046" y="1821036"/>
            <a:ext cx="827629" cy="9003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C4B5FA7C-C6FE-164A-07D2-C98C06B2F91E}"/>
              </a:ext>
            </a:extLst>
          </p:cNvPr>
          <p:cNvCxnSpPr>
            <a:cxnSpLocks/>
            <a:stCxn id="82" idx="3"/>
            <a:endCxn id="14" idx="1"/>
          </p:cNvCxnSpPr>
          <p:nvPr/>
        </p:nvCxnSpPr>
        <p:spPr>
          <a:xfrm>
            <a:off x="6592661" y="1821036"/>
            <a:ext cx="3115650" cy="1979928"/>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cxnSp>
        <p:nvCxnSpPr>
          <p:cNvPr id="248" name="Straight Arrow Connector 247">
            <a:extLst>
              <a:ext uri="{FF2B5EF4-FFF2-40B4-BE49-F238E27FC236}">
                <a16:creationId xmlns:a16="http://schemas.microsoft.com/office/drawing/2014/main" id="{3716E831-B670-0976-FE6F-3A3587826879}"/>
              </a:ext>
            </a:extLst>
          </p:cNvPr>
          <p:cNvCxnSpPr>
            <a:cxnSpLocks/>
            <a:stCxn id="14" idx="3"/>
            <a:endCxn id="72" idx="1"/>
          </p:cNvCxnSpPr>
          <p:nvPr/>
        </p:nvCxnSpPr>
        <p:spPr>
          <a:xfrm flipV="1">
            <a:off x="11166437" y="3783345"/>
            <a:ext cx="1075784" cy="176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Rounded Corners 489">
            <a:extLst>
              <a:ext uri="{FF2B5EF4-FFF2-40B4-BE49-F238E27FC236}">
                <a16:creationId xmlns:a16="http://schemas.microsoft.com/office/drawing/2014/main" id="{6CDA7C15-FB23-B78F-A98F-C4BC39322F22}"/>
              </a:ext>
            </a:extLst>
          </p:cNvPr>
          <p:cNvSpPr/>
          <p:nvPr/>
        </p:nvSpPr>
        <p:spPr>
          <a:xfrm>
            <a:off x="7890151" y="3730880"/>
            <a:ext cx="1394263" cy="592371"/>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On-gas grid incentive and off-gas grid cost cap for low carbon heating</a:t>
            </a:r>
          </a:p>
        </p:txBody>
      </p:sp>
      <p:sp>
        <p:nvSpPr>
          <p:cNvPr id="60" name="Rectangle: Rounded Corners 489">
            <a:extLst>
              <a:ext uri="{FF2B5EF4-FFF2-40B4-BE49-F238E27FC236}">
                <a16:creationId xmlns:a16="http://schemas.microsoft.com/office/drawing/2014/main" id="{3CD6D8CC-78AF-C4B7-FD67-7CA1451CC304}"/>
              </a:ext>
            </a:extLst>
          </p:cNvPr>
          <p:cNvSpPr/>
          <p:nvPr/>
        </p:nvSpPr>
        <p:spPr>
          <a:xfrm>
            <a:off x="7883006" y="1244212"/>
            <a:ext cx="1321101" cy="468630"/>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No space heating demand requirement</a:t>
            </a:r>
          </a:p>
        </p:txBody>
      </p:sp>
      <p:cxnSp>
        <p:nvCxnSpPr>
          <p:cNvPr id="276" name="Straight Arrow Connector 275">
            <a:extLst>
              <a:ext uri="{FF2B5EF4-FFF2-40B4-BE49-F238E27FC236}">
                <a16:creationId xmlns:a16="http://schemas.microsoft.com/office/drawing/2014/main" id="{50EF5C49-707B-0826-FBB3-AF0EE7CD3649}"/>
              </a:ext>
            </a:extLst>
          </p:cNvPr>
          <p:cNvCxnSpPr>
            <a:cxnSpLocks/>
            <a:stCxn id="16" idx="3"/>
            <a:endCxn id="77" idx="1"/>
          </p:cNvCxnSpPr>
          <p:nvPr/>
        </p:nvCxnSpPr>
        <p:spPr>
          <a:xfrm>
            <a:off x="11129648" y="6484199"/>
            <a:ext cx="653990" cy="364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8" name="Rectangle: Rounded Corners 297">
            <a:extLst>
              <a:ext uri="{FF2B5EF4-FFF2-40B4-BE49-F238E27FC236}">
                <a16:creationId xmlns:a16="http://schemas.microsoft.com/office/drawing/2014/main" id="{F0A30B60-8BE5-856A-30FE-B9A17B951F77}"/>
              </a:ext>
            </a:extLst>
          </p:cNvPr>
          <p:cNvSpPr/>
          <p:nvPr/>
        </p:nvSpPr>
        <p:spPr>
          <a:xfrm>
            <a:off x="16330080" y="102187"/>
            <a:ext cx="1459853" cy="404950"/>
          </a:xfrm>
          <a:prstGeom prst="roundRect">
            <a:avLst/>
          </a:prstGeom>
        </p:spPr>
        <p:style>
          <a:lnRef idx="1">
            <a:schemeClr val="accent5"/>
          </a:lnRef>
          <a:fillRef idx="2">
            <a:schemeClr val="accent5"/>
          </a:fillRef>
          <a:effectRef idx="1">
            <a:schemeClr val="accent5"/>
          </a:effectRef>
          <a:fontRef idx="minor">
            <a:schemeClr val="dk1"/>
          </a:fontRef>
        </p:style>
        <p:txBody>
          <a:bodyPr lIns="57151" tIns="28575" rIns="57151" bIns="28575" rtlCol="0" anchor="ctr"/>
          <a:lstStyle/>
          <a:p>
            <a:pPr algn="ctr"/>
            <a:r>
              <a:rPr lang="en-GB" sz="1400" b="1"/>
              <a:t>Impacts</a:t>
            </a:r>
          </a:p>
        </p:txBody>
      </p:sp>
      <p:sp>
        <p:nvSpPr>
          <p:cNvPr id="299" name="Rectangle: Rounded Corners 298">
            <a:extLst>
              <a:ext uri="{FF2B5EF4-FFF2-40B4-BE49-F238E27FC236}">
                <a16:creationId xmlns:a16="http://schemas.microsoft.com/office/drawing/2014/main" id="{87D37669-230A-8720-D5A9-ABDF6CA5E701}"/>
              </a:ext>
            </a:extLst>
          </p:cNvPr>
          <p:cNvSpPr/>
          <p:nvPr/>
        </p:nvSpPr>
        <p:spPr>
          <a:xfrm>
            <a:off x="16346529" y="661179"/>
            <a:ext cx="1434203" cy="531231"/>
          </a:xfrm>
          <a:prstGeom prst="roundRect">
            <a:avLst/>
          </a:prstGeom>
        </p:spPr>
        <p:style>
          <a:lnRef idx="1">
            <a:schemeClr val="accent5"/>
          </a:lnRef>
          <a:fillRef idx="2">
            <a:schemeClr val="accent5"/>
          </a:fillRef>
          <a:effectRef idx="1">
            <a:schemeClr val="accent5"/>
          </a:effectRef>
          <a:fontRef idx="minor">
            <a:schemeClr val="dk1"/>
          </a:fontRef>
        </p:style>
        <p:txBody>
          <a:bodyPr lIns="57151" tIns="28575" rIns="57151" bIns="28575" rtlCol="0" anchor="ctr"/>
          <a:lstStyle/>
          <a:p>
            <a:pPr algn="ctr"/>
            <a:r>
              <a:rPr lang="en-GB" sz="1400" b="1"/>
              <a:t>Key DESNZ and OGD outcomes</a:t>
            </a:r>
          </a:p>
        </p:txBody>
      </p:sp>
      <p:sp>
        <p:nvSpPr>
          <p:cNvPr id="392" name="Oval 391">
            <a:extLst>
              <a:ext uri="{FF2B5EF4-FFF2-40B4-BE49-F238E27FC236}">
                <a16:creationId xmlns:a16="http://schemas.microsoft.com/office/drawing/2014/main" id="{C0440DEC-3EC6-A3ED-A5A0-014F37B66B8A}"/>
              </a:ext>
            </a:extLst>
          </p:cNvPr>
          <p:cNvSpPr/>
          <p:nvPr/>
        </p:nvSpPr>
        <p:spPr>
          <a:xfrm>
            <a:off x="7191243" y="4435723"/>
            <a:ext cx="150609" cy="156978"/>
          </a:xfrm>
          <a:prstGeom prst="ellipse">
            <a:avLst/>
          </a:prstGeom>
          <a:solidFill>
            <a:schemeClr val="bg2">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2</a:t>
            </a:r>
            <a:endParaRPr lang="en-GB" sz="600"/>
          </a:p>
        </p:txBody>
      </p:sp>
      <p:sp>
        <p:nvSpPr>
          <p:cNvPr id="393" name="Oval 392">
            <a:extLst>
              <a:ext uri="{FF2B5EF4-FFF2-40B4-BE49-F238E27FC236}">
                <a16:creationId xmlns:a16="http://schemas.microsoft.com/office/drawing/2014/main" id="{C0543B0A-FD11-26CC-F7E7-7E21FFB5D9F3}"/>
              </a:ext>
            </a:extLst>
          </p:cNvPr>
          <p:cNvSpPr/>
          <p:nvPr/>
        </p:nvSpPr>
        <p:spPr>
          <a:xfrm>
            <a:off x="7637437" y="4488343"/>
            <a:ext cx="150609" cy="156978"/>
          </a:xfrm>
          <a:prstGeom prst="ellipse">
            <a:avLst/>
          </a:prstGeom>
          <a:solidFill>
            <a:schemeClr val="bg2">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t>3</a:t>
            </a:r>
            <a:endParaRPr lang="en-GB" sz="600" dirty="0"/>
          </a:p>
        </p:txBody>
      </p:sp>
      <p:sp>
        <p:nvSpPr>
          <p:cNvPr id="394" name="Oval 393">
            <a:extLst>
              <a:ext uri="{FF2B5EF4-FFF2-40B4-BE49-F238E27FC236}">
                <a16:creationId xmlns:a16="http://schemas.microsoft.com/office/drawing/2014/main" id="{B7CDF010-3FC8-F9F6-79F1-8CED713ADA2E}"/>
              </a:ext>
            </a:extLst>
          </p:cNvPr>
          <p:cNvSpPr/>
          <p:nvPr/>
        </p:nvSpPr>
        <p:spPr>
          <a:xfrm>
            <a:off x="7825745" y="4488061"/>
            <a:ext cx="150609" cy="156978"/>
          </a:xfrm>
          <a:prstGeom prst="ellipse">
            <a:avLst/>
          </a:prstGeom>
          <a:solidFill>
            <a:schemeClr val="bg2">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4</a:t>
            </a:r>
            <a:endParaRPr lang="en-GB" sz="600"/>
          </a:p>
        </p:txBody>
      </p:sp>
      <p:sp>
        <p:nvSpPr>
          <p:cNvPr id="406" name="Oval 405">
            <a:extLst>
              <a:ext uri="{FF2B5EF4-FFF2-40B4-BE49-F238E27FC236}">
                <a16:creationId xmlns:a16="http://schemas.microsoft.com/office/drawing/2014/main" id="{7A76728D-2F26-505A-7D69-FC111144C887}"/>
              </a:ext>
            </a:extLst>
          </p:cNvPr>
          <p:cNvSpPr/>
          <p:nvPr/>
        </p:nvSpPr>
        <p:spPr>
          <a:xfrm>
            <a:off x="3325987" y="3955079"/>
            <a:ext cx="150609" cy="156978"/>
          </a:xfrm>
          <a:prstGeom prst="ellipse">
            <a:avLst/>
          </a:prstGeom>
          <a:solidFill>
            <a:schemeClr val="bg2">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7</a:t>
            </a:r>
            <a:endParaRPr lang="en-GB" sz="600"/>
          </a:p>
        </p:txBody>
      </p:sp>
      <p:sp>
        <p:nvSpPr>
          <p:cNvPr id="433" name="Oval 432">
            <a:extLst>
              <a:ext uri="{FF2B5EF4-FFF2-40B4-BE49-F238E27FC236}">
                <a16:creationId xmlns:a16="http://schemas.microsoft.com/office/drawing/2014/main" id="{73006A12-929C-4082-19DD-A95295BC3E2A}"/>
              </a:ext>
            </a:extLst>
          </p:cNvPr>
          <p:cNvSpPr/>
          <p:nvPr/>
        </p:nvSpPr>
        <p:spPr>
          <a:xfrm>
            <a:off x="11074059" y="2187588"/>
            <a:ext cx="150609" cy="156978"/>
          </a:xfrm>
          <a:prstGeom prst="ellipse">
            <a:avLst/>
          </a:prstGeom>
          <a:solidFill>
            <a:schemeClr val="bg2">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9</a:t>
            </a:r>
            <a:endParaRPr lang="en-GB" sz="600"/>
          </a:p>
        </p:txBody>
      </p:sp>
      <p:sp>
        <p:nvSpPr>
          <p:cNvPr id="2" name="Rectangle 1">
            <a:extLst>
              <a:ext uri="{FF2B5EF4-FFF2-40B4-BE49-F238E27FC236}">
                <a16:creationId xmlns:a16="http://schemas.microsoft.com/office/drawing/2014/main" id="{20178833-90DA-FE0F-447C-35A9B2DD00FA}"/>
              </a:ext>
            </a:extLst>
          </p:cNvPr>
          <p:cNvSpPr/>
          <p:nvPr/>
        </p:nvSpPr>
        <p:spPr>
          <a:xfrm>
            <a:off x="13357521" y="2912588"/>
            <a:ext cx="1267042" cy="412642"/>
          </a:xfrm>
          <a:prstGeom prst="rect">
            <a:avLst/>
          </a:prstGeom>
          <a:solidFill>
            <a:schemeClr val="bg1"/>
          </a:solidFill>
          <a:ln w="95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i="1">
                <a:solidFill>
                  <a:schemeClr val="tx1"/>
                </a:solidFill>
              </a:rPr>
              <a:t>Immature SHLs are upskilled and onboarded on the journey to net zero</a:t>
            </a:r>
          </a:p>
        </p:txBody>
      </p:sp>
      <p:sp>
        <p:nvSpPr>
          <p:cNvPr id="17" name="Rectangle: Rounded Corners 16">
            <a:extLst>
              <a:ext uri="{FF2B5EF4-FFF2-40B4-BE49-F238E27FC236}">
                <a16:creationId xmlns:a16="http://schemas.microsoft.com/office/drawing/2014/main" id="{371EB834-3E65-B78D-58C9-4D765BDCA0AB}"/>
              </a:ext>
            </a:extLst>
          </p:cNvPr>
          <p:cNvSpPr/>
          <p:nvPr/>
        </p:nvSpPr>
        <p:spPr>
          <a:xfrm>
            <a:off x="268457" y="95474"/>
            <a:ext cx="1322024" cy="406815"/>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400" b="1">
                <a:solidFill>
                  <a:schemeClr val="tx1"/>
                </a:solidFill>
              </a:rPr>
              <a:t>Inputs</a:t>
            </a:r>
          </a:p>
        </p:txBody>
      </p:sp>
      <p:sp>
        <p:nvSpPr>
          <p:cNvPr id="461" name="Rectangle: Rounded Corners 460">
            <a:extLst>
              <a:ext uri="{FF2B5EF4-FFF2-40B4-BE49-F238E27FC236}">
                <a16:creationId xmlns:a16="http://schemas.microsoft.com/office/drawing/2014/main" id="{2DEB742E-BA41-E435-FBF8-DCF624DC9570}"/>
              </a:ext>
            </a:extLst>
          </p:cNvPr>
          <p:cNvSpPr/>
          <p:nvPr/>
        </p:nvSpPr>
        <p:spPr>
          <a:xfrm>
            <a:off x="1843090" y="87875"/>
            <a:ext cx="6847135" cy="398588"/>
          </a:xfrm>
          <a:prstGeom prst="roundRect">
            <a:avLst/>
          </a:prstGeom>
          <a:solidFill>
            <a:schemeClr val="accent6">
              <a:lumMod val="20000"/>
              <a:lumOff val="8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Activities</a:t>
            </a:r>
          </a:p>
        </p:txBody>
      </p:sp>
      <p:sp>
        <p:nvSpPr>
          <p:cNvPr id="479" name="Rectangle: Rounded Corners 489">
            <a:extLst>
              <a:ext uri="{FF2B5EF4-FFF2-40B4-BE49-F238E27FC236}">
                <a16:creationId xmlns:a16="http://schemas.microsoft.com/office/drawing/2014/main" id="{AF76A785-8DEC-FDA0-D03F-430ACFD5AA17}"/>
              </a:ext>
            </a:extLst>
          </p:cNvPr>
          <p:cNvSpPr/>
          <p:nvPr/>
        </p:nvSpPr>
        <p:spPr>
          <a:xfrm>
            <a:off x="4081287" y="2895387"/>
            <a:ext cx="1484195" cy="45772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Mechanism to negotiate if route is oversubscribed</a:t>
            </a:r>
          </a:p>
        </p:txBody>
      </p:sp>
      <p:sp>
        <p:nvSpPr>
          <p:cNvPr id="480" name="Rectangle: Rounded Corners 489">
            <a:extLst>
              <a:ext uri="{FF2B5EF4-FFF2-40B4-BE49-F238E27FC236}">
                <a16:creationId xmlns:a16="http://schemas.microsoft.com/office/drawing/2014/main" id="{3956C59C-F709-4195-982C-D0E93844E75E}"/>
              </a:ext>
            </a:extLst>
          </p:cNvPr>
          <p:cNvSpPr/>
          <p:nvPr/>
        </p:nvSpPr>
        <p:spPr>
          <a:xfrm>
            <a:off x="2093992" y="2396921"/>
            <a:ext cx="1170423" cy="476189"/>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Unsuccessful SP applicants</a:t>
            </a:r>
          </a:p>
        </p:txBody>
      </p:sp>
      <p:cxnSp>
        <p:nvCxnSpPr>
          <p:cNvPr id="482" name="Straight Arrow Connector 481">
            <a:extLst>
              <a:ext uri="{FF2B5EF4-FFF2-40B4-BE49-F238E27FC236}">
                <a16:creationId xmlns:a16="http://schemas.microsoft.com/office/drawing/2014/main" id="{5EEF37A4-7CAC-F009-2380-C392D74D23CF}"/>
              </a:ext>
            </a:extLst>
          </p:cNvPr>
          <p:cNvCxnSpPr>
            <a:cxnSpLocks/>
            <a:stCxn id="480" idx="3"/>
            <a:endCxn id="82" idx="1"/>
          </p:cNvCxnSpPr>
          <p:nvPr/>
        </p:nvCxnSpPr>
        <p:spPr>
          <a:xfrm flipV="1">
            <a:off x="3264415" y="1821036"/>
            <a:ext cx="1601260" cy="813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89" name="Group 488">
            <a:extLst>
              <a:ext uri="{FF2B5EF4-FFF2-40B4-BE49-F238E27FC236}">
                <a16:creationId xmlns:a16="http://schemas.microsoft.com/office/drawing/2014/main" id="{8C27E60C-1BB5-EDFD-398F-CA8B000AD63B}"/>
              </a:ext>
            </a:extLst>
          </p:cNvPr>
          <p:cNvGrpSpPr/>
          <p:nvPr/>
        </p:nvGrpSpPr>
        <p:grpSpPr>
          <a:xfrm>
            <a:off x="2044152" y="1341973"/>
            <a:ext cx="1275418" cy="900324"/>
            <a:chOff x="1821728" y="4604074"/>
            <a:chExt cx="1275418" cy="900324"/>
          </a:xfrm>
        </p:grpSpPr>
        <p:sp>
          <p:nvSpPr>
            <p:cNvPr id="490" name="Rectangle: Rounded Corners 489">
              <a:extLst>
                <a:ext uri="{FF2B5EF4-FFF2-40B4-BE49-F238E27FC236}">
                  <a16:creationId xmlns:a16="http://schemas.microsoft.com/office/drawing/2014/main" id="{4290D9AA-94CE-9A78-2174-9C0212DF19C6}"/>
                </a:ext>
              </a:extLst>
            </p:cNvPr>
            <p:cNvSpPr/>
            <p:nvPr/>
          </p:nvSpPr>
          <p:spPr>
            <a:xfrm>
              <a:off x="1843089" y="4604074"/>
              <a:ext cx="1254057" cy="90032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amplifies W3 and provides application support (including consortium matching)</a:t>
              </a:r>
            </a:p>
          </p:txBody>
        </p:sp>
        <p:sp>
          <p:nvSpPr>
            <p:cNvPr id="491" name="Oval 490">
              <a:extLst>
                <a:ext uri="{FF2B5EF4-FFF2-40B4-BE49-F238E27FC236}">
                  <a16:creationId xmlns:a16="http://schemas.microsoft.com/office/drawing/2014/main" id="{D2345CCF-AD48-425F-2E89-99E183D67BDD}"/>
                </a:ext>
              </a:extLst>
            </p:cNvPr>
            <p:cNvSpPr/>
            <p:nvPr/>
          </p:nvSpPr>
          <p:spPr>
            <a:xfrm>
              <a:off x="1821728" y="4953712"/>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1</a:t>
              </a:r>
              <a:endParaRPr lang="en-GB" sz="600"/>
            </a:p>
          </p:txBody>
        </p:sp>
      </p:grpSp>
      <p:cxnSp>
        <p:nvCxnSpPr>
          <p:cNvPr id="459" name="Straight Arrow Connector 458">
            <a:extLst>
              <a:ext uri="{FF2B5EF4-FFF2-40B4-BE49-F238E27FC236}">
                <a16:creationId xmlns:a16="http://schemas.microsoft.com/office/drawing/2014/main" id="{29B1666C-BA0C-76BA-7634-512916D6B61F}"/>
              </a:ext>
            </a:extLst>
          </p:cNvPr>
          <p:cNvCxnSpPr>
            <a:cxnSpLocks/>
            <a:stCxn id="490" idx="3"/>
            <a:endCxn id="82" idx="1"/>
          </p:cNvCxnSpPr>
          <p:nvPr/>
        </p:nvCxnSpPr>
        <p:spPr>
          <a:xfrm>
            <a:off x="3319570" y="1792135"/>
            <a:ext cx="1546105" cy="289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00" name="Group 499">
            <a:extLst>
              <a:ext uri="{FF2B5EF4-FFF2-40B4-BE49-F238E27FC236}">
                <a16:creationId xmlns:a16="http://schemas.microsoft.com/office/drawing/2014/main" id="{010F436D-B943-964D-ECBC-2C927D1644B7}"/>
              </a:ext>
            </a:extLst>
          </p:cNvPr>
          <p:cNvGrpSpPr/>
          <p:nvPr/>
        </p:nvGrpSpPr>
        <p:grpSpPr>
          <a:xfrm>
            <a:off x="3644102" y="3651725"/>
            <a:ext cx="1813180" cy="2944811"/>
            <a:chOff x="-403236" y="7644813"/>
            <a:chExt cx="1813180" cy="2944811"/>
          </a:xfrm>
        </p:grpSpPr>
        <p:grpSp>
          <p:nvGrpSpPr>
            <p:cNvPr id="473" name="Group 472">
              <a:extLst>
                <a:ext uri="{FF2B5EF4-FFF2-40B4-BE49-F238E27FC236}">
                  <a16:creationId xmlns:a16="http://schemas.microsoft.com/office/drawing/2014/main" id="{C9B8DAA0-B17A-6D6F-6DAD-A459BB897909}"/>
                </a:ext>
              </a:extLst>
            </p:cNvPr>
            <p:cNvGrpSpPr/>
            <p:nvPr/>
          </p:nvGrpSpPr>
          <p:grpSpPr>
            <a:xfrm>
              <a:off x="-284959" y="7664946"/>
              <a:ext cx="1594210" cy="2822105"/>
              <a:chOff x="5279232" y="5656093"/>
              <a:chExt cx="1594210" cy="2636693"/>
            </a:xfrm>
          </p:grpSpPr>
          <p:sp>
            <p:nvSpPr>
              <p:cNvPr id="474" name="TextBox 473">
                <a:extLst>
                  <a:ext uri="{FF2B5EF4-FFF2-40B4-BE49-F238E27FC236}">
                    <a16:creationId xmlns:a16="http://schemas.microsoft.com/office/drawing/2014/main" id="{34D739F5-F645-594C-4EC7-BB4406C2A955}"/>
                  </a:ext>
                </a:extLst>
              </p:cNvPr>
              <p:cNvSpPr txBox="1"/>
              <p:nvPr/>
            </p:nvSpPr>
            <p:spPr>
              <a:xfrm>
                <a:off x="5565094" y="5656093"/>
                <a:ext cx="1188000" cy="242706"/>
              </a:xfrm>
              <a:prstGeom prst="rect">
                <a:avLst/>
              </a:prstGeom>
              <a:noFill/>
            </p:spPr>
            <p:txBody>
              <a:bodyPr wrap="square" rtlCol="0">
                <a:spAutoFit/>
              </a:bodyPr>
              <a:lstStyle/>
              <a:p>
                <a:pPr defTabSz="217754"/>
                <a:r>
                  <a:rPr lang="en-US" sz="1050" b="1" dirty="0">
                    <a:latin typeface="Calibri" panose="020F0502020204030204"/>
                  </a:rPr>
                  <a:t>Delivery setup</a:t>
                </a:r>
              </a:p>
            </p:txBody>
          </p:sp>
          <p:cxnSp>
            <p:nvCxnSpPr>
              <p:cNvPr id="475" name="Straight Arrow Connector 474">
                <a:extLst>
                  <a:ext uri="{FF2B5EF4-FFF2-40B4-BE49-F238E27FC236}">
                    <a16:creationId xmlns:a16="http://schemas.microsoft.com/office/drawing/2014/main" id="{4C10BB25-ACF0-1765-A2E5-7A02DD34E8BB}"/>
                  </a:ext>
                </a:extLst>
              </p:cNvPr>
              <p:cNvCxnSpPr>
                <a:cxnSpLocks/>
                <a:stCxn id="478" idx="2"/>
                <a:endCxn id="481" idx="0"/>
              </p:cNvCxnSpPr>
              <p:nvPr/>
            </p:nvCxnSpPr>
            <p:spPr>
              <a:xfrm>
                <a:off x="6084177" y="7832844"/>
                <a:ext cx="5579" cy="158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6" name="Rectangle: Rounded Corners 475">
                <a:extLst>
                  <a:ext uri="{FF2B5EF4-FFF2-40B4-BE49-F238E27FC236}">
                    <a16:creationId xmlns:a16="http://schemas.microsoft.com/office/drawing/2014/main" id="{EE69474E-BE0D-5567-A7D1-E51CEEEDFB4A}"/>
                  </a:ext>
                </a:extLst>
              </p:cNvPr>
              <p:cNvSpPr/>
              <p:nvPr/>
            </p:nvSpPr>
            <p:spPr>
              <a:xfrm>
                <a:off x="5279232" y="6434186"/>
                <a:ext cx="1566707" cy="408857"/>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Landlords engage with tenants to secure/maintain consent for work</a:t>
                </a:r>
              </a:p>
            </p:txBody>
          </p:sp>
          <p:sp>
            <p:nvSpPr>
              <p:cNvPr id="477" name="Rectangle: Rounded Corners 476">
                <a:extLst>
                  <a:ext uri="{FF2B5EF4-FFF2-40B4-BE49-F238E27FC236}">
                    <a16:creationId xmlns:a16="http://schemas.microsoft.com/office/drawing/2014/main" id="{40DBCC09-2DDF-C2EC-E1B0-AF089C159FD6}"/>
                  </a:ext>
                </a:extLst>
              </p:cNvPr>
              <p:cNvSpPr/>
              <p:nvPr/>
            </p:nvSpPr>
            <p:spPr>
              <a:xfrm>
                <a:off x="5294911" y="6948619"/>
                <a:ext cx="1566707" cy="39304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a:solidFill>
                      <a:prstClr val="black"/>
                    </a:solidFill>
                    <a:latin typeface="Calibri" panose="020F0502020204030204"/>
                  </a:rPr>
                  <a:t>Landlords procure principal contractor and retrofit coordinator</a:t>
                </a:r>
              </a:p>
            </p:txBody>
          </p:sp>
          <p:sp>
            <p:nvSpPr>
              <p:cNvPr id="478" name="Rectangle: Rounded Corners 477">
                <a:extLst>
                  <a:ext uri="{FF2B5EF4-FFF2-40B4-BE49-F238E27FC236}">
                    <a16:creationId xmlns:a16="http://schemas.microsoft.com/office/drawing/2014/main" id="{3609FC08-53E8-D724-21F5-2A25872549E5}"/>
                  </a:ext>
                </a:extLst>
              </p:cNvPr>
              <p:cNvSpPr/>
              <p:nvPr/>
            </p:nvSpPr>
            <p:spPr>
              <a:xfrm>
                <a:off x="5294911" y="7526844"/>
                <a:ext cx="1578531" cy="30600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a:solidFill>
                      <a:prstClr val="black"/>
                    </a:solidFill>
                    <a:latin typeface="Calibri" panose="020F0502020204030204"/>
                  </a:rPr>
                  <a:t>Installers contracted to carry out work</a:t>
                </a:r>
              </a:p>
            </p:txBody>
          </p:sp>
          <p:sp>
            <p:nvSpPr>
              <p:cNvPr id="481" name="Rectangle: Rounded Corners 475">
                <a:extLst>
                  <a:ext uri="{FF2B5EF4-FFF2-40B4-BE49-F238E27FC236}">
                    <a16:creationId xmlns:a16="http://schemas.microsoft.com/office/drawing/2014/main" id="{F04E753F-B877-806A-8B7C-AA9B95874EB8}"/>
                  </a:ext>
                </a:extLst>
              </p:cNvPr>
              <p:cNvSpPr/>
              <p:nvPr/>
            </p:nvSpPr>
            <p:spPr>
              <a:xfrm>
                <a:off x="5312774" y="7991636"/>
                <a:ext cx="1553964" cy="30115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Materials / equipment purchased</a:t>
                </a:r>
              </a:p>
            </p:txBody>
          </p:sp>
          <p:sp>
            <p:nvSpPr>
              <p:cNvPr id="483" name="Rectangle: Rounded Corners 489">
                <a:extLst>
                  <a:ext uri="{FF2B5EF4-FFF2-40B4-BE49-F238E27FC236}">
                    <a16:creationId xmlns:a16="http://schemas.microsoft.com/office/drawing/2014/main" id="{B5C751EC-6F3E-142C-FDC6-37FED60B0346}"/>
                  </a:ext>
                </a:extLst>
              </p:cNvPr>
              <p:cNvSpPr/>
              <p:nvPr/>
            </p:nvSpPr>
            <p:spPr>
              <a:xfrm>
                <a:off x="5294911" y="5897496"/>
                <a:ext cx="1573315" cy="420368"/>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defTabSz="217754"/>
                <a:r>
                  <a:rPr lang="en-GB" sz="900" dirty="0">
                    <a:solidFill>
                      <a:prstClr val="black"/>
                    </a:solidFill>
                    <a:latin typeface="Calibri" panose="020F0502020204030204"/>
                  </a:rPr>
                  <a:t>Landlords engage with other stakeholders (planning authorities, DNOs)</a:t>
                </a:r>
              </a:p>
            </p:txBody>
          </p:sp>
          <p:cxnSp>
            <p:nvCxnSpPr>
              <p:cNvPr id="484" name="Straight Arrow Connector 483">
                <a:extLst>
                  <a:ext uri="{FF2B5EF4-FFF2-40B4-BE49-F238E27FC236}">
                    <a16:creationId xmlns:a16="http://schemas.microsoft.com/office/drawing/2014/main" id="{6C63C754-C42D-1B11-822F-878D0198A028}"/>
                  </a:ext>
                </a:extLst>
              </p:cNvPr>
              <p:cNvCxnSpPr>
                <a:cxnSpLocks/>
                <a:stCxn id="477" idx="2"/>
                <a:endCxn id="478" idx="0"/>
              </p:cNvCxnSpPr>
              <p:nvPr/>
            </p:nvCxnSpPr>
            <p:spPr>
              <a:xfrm>
                <a:off x="6078265" y="7341664"/>
                <a:ext cx="5912" cy="185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85" name="Rounded Rectangle 199">
              <a:extLst>
                <a:ext uri="{FF2B5EF4-FFF2-40B4-BE49-F238E27FC236}">
                  <a16:creationId xmlns:a16="http://schemas.microsoft.com/office/drawing/2014/main" id="{71668F84-481A-4B15-EDC6-7DC139C8DA28}"/>
                </a:ext>
              </a:extLst>
            </p:cNvPr>
            <p:cNvSpPr/>
            <p:nvPr/>
          </p:nvSpPr>
          <p:spPr>
            <a:xfrm>
              <a:off x="-403236" y="7644813"/>
              <a:ext cx="1813180" cy="2944811"/>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prstClr val="white"/>
                </a:solidFill>
                <a:latin typeface="Calibri" panose="020F0502020204030204"/>
              </a:endParaRPr>
            </a:p>
          </p:txBody>
        </p:sp>
      </p:grpSp>
      <p:sp>
        <p:nvSpPr>
          <p:cNvPr id="109" name="TextBox 108">
            <a:extLst>
              <a:ext uri="{FF2B5EF4-FFF2-40B4-BE49-F238E27FC236}">
                <a16:creationId xmlns:a16="http://schemas.microsoft.com/office/drawing/2014/main" id="{C896196A-5F47-78E2-BAB7-77F5B6F56EF1}"/>
              </a:ext>
            </a:extLst>
          </p:cNvPr>
          <p:cNvSpPr txBox="1"/>
          <p:nvPr/>
        </p:nvSpPr>
        <p:spPr>
          <a:xfrm>
            <a:off x="7883006" y="2873111"/>
            <a:ext cx="1608227" cy="646331"/>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Less intensive application process, with the promise of funding, is attractive to immature SHLs</a:t>
            </a:r>
          </a:p>
        </p:txBody>
      </p:sp>
      <p:sp>
        <p:nvSpPr>
          <p:cNvPr id="202" name="Rectangle: Rounded Corners 948">
            <a:extLst>
              <a:ext uri="{FF2B5EF4-FFF2-40B4-BE49-F238E27FC236}">
                <a16:creationId xmlns:a16="http://schemas.microsoft.com/office/drawing/2014/main" id="{8C69F995-4259-B4D6-2998-A0EC4EED7EE6}"/>
              </a:ext>
            </a:extLst>
          </p:cNvPr>
          <p:cNvSpPr/>
          <p:nvPr/>
        </p:nvSpPr>
        <p:spPr>
          <a:xfrm>
            <a:off x="12340507" y="940417"/>
            <a:ext cx="1434203" cy="887900"/>
          </a:xfrm>
          <a:prstGeom prst="roundRect">
            <a:avLst/>
          </a:prstGeom>
          <a:solidFill>
            <a:schemeClr val="accent2">
              <a:lumMod val="20000"/>
              <a:lumOff val="80000"/>
            </a:schemeClr>
          </a:solidFill>
          <a:ln w="6350">
            <a:solidFill>
              <a:schemeClr val="accent2"/>
            </a:solid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a:solidFill>
                  <a:prstClr val="black"/>
                </a:solidFill>
                <a:latin typeface="Calibri" panose="020F0502020204030204"/>
                <a:cs typeface="Calibri"/>
              </a:rPr>
              <a:t>Improved sector uptake of / upskilling on clean heat and other measures (e.g. PV) and installation capacity / capability established</a:t>
            </a:r>
          </a:p>
        </p:txBody>
      </p:sp>
      <p:sp>
        <p:nvSpPr>
          <p:cNvPr id="209" name="Rectangle: Rounded Corners 208">
            <a:extLst>
              <a:ext uri="{FF2B5EF4-FFF2-40B4-BE49-F238E27FC236}">
                <a16:creationId xmlns:a16="http://schemas.microsoft.com/office/drawing/2014/main" id="{2E5A6DCD-BE22-3CA1-A4C0-DC6C80A45676}"/>
              </a:ext>
            </a:extLst>
          </p:cNvPr>
          <p:cNvSpPr/>
          <p:nvPr/>
        </p:nvSpPr>
        <p:spPr>
          <a:xfrm>
            <a:off x="12256485" y="4741232"/>
            <a:ext cx="1404432" cy="1023356"/>
          </a:xfrm>
          <a:prstGeom prst="roundRect">
            <a:avLst/>
          </a:prstGeom>
          <a:solidFill>
            <a:schemeClr val="accent2">
              <a:lumMod val="20000"/>
              <a:lumOff val="80000"/>
            </a:schemeClr>
          </a:solidFill>
          <a:ln w="63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SHLs understand optimal commercial arrangements (including innovative procurement) for delivery at scale (</a:t>
            </a:r>
            <a:r>
              <a:rPr lang="en-GB" sz="900" b="1">
                <a:solidFill>
                  <a:schemeClr val="tx1"/>
                </a:solidFill>
              </a:rPr>
              <a:t>SHL capability &amp; capacity</a:t>
            </a:r>
            <a:r>
              <a:rPr lang="en-GB" sz="900">
                <a:solidFill>
                  <a:schemeClr val="tx1"/>
                </a:solidFill>
              </a:rPr>
              <a:t>)</a:t>
            </a:r>
          </a:p>
        </p:txBody>
      </p:sp>
      <p:cxnSp>
        <p:nvCxnSpPr>
          <p:cNvPr id="213" name="Straight Arrow Connector 212">
            <a:extLst>
              <a:ext uri="{FF2B5EF4-FFF2-40B4-BE49-F238E27FC236}">
                <a16:creationId xmlns:a16="http://schemas.microsoft.com/office/drawing/2014/main" id="{60CC1BF1-8D25-8B0B-6EEA-0DACD609E81C}"/>
              </a:ext>
            </a:extLst>
          </p:cNvPr>
          <p:cNvCxnSpPr>
            <a:cxnSpLocks/>
            <a:stCxn id="72" idx="3"/>
            <a:endCxn id="26" idx="1"/>
          </p:cNvCxnSpPr>
          <p:nvPr/>
        </p:nvCxnSpPr>
        <p:spPr>
          <a:xfrm>
            <a:off x="13660917" y="3783345"/>
            <a:ext cx="377616" cy="24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8" name="Oval 387">
            <a:extLst>
              <a:ext uri="{FF2B5EF4-FFF2-40B4-BE49-F238E27FC236}">
                <a16:creationId xmlns:a16="http://schemas.microsoft.com/office/drawing/2014/main" id="{567084C8-67D8-128C-7F10-5AD9947B6415}"/>
              </a:ext>
            </a:extLst>
          </p:cNvPr>
          <p:cNvSpPr/>
          <p:nvPr/>
        </p:nvSpPr>
        <p:spPr>
          <a:xfrm>
            <a:off x="1104181" y="4665433"/>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t>1</a:t>
            </a:r>
            <a:endParaRPr lang="en-GB" sz="600" dirty="0"/>
          </a:p>
        </p:txBody>
      </p:sp>
      <p:sp>
        <p:nvSpPr>
          <p:cNvPr id="3" name="TextBox 2">
            <a:extLst>
              <a:ext uri="{FF2B5EF4-FFF2-40B4-BE49-F238E27FC236}">
                <a16:creationId xmlns:a16="http://schemas.microsoft.com/office/drawing/2014/main" id="{524F8602-3FF3-CB9F-37B1-D39E140EC747}"/>
              </a:ext>
            </a:extLst>
          </p:cNvPr>
          <p:cNvSpPr txBox="1"/>
          <p:nvPr/>
        </p:nvSpPr>
        <p:spPr>
          <a:xfrm>
            <a:off x="1875834" y="601913"/>
            <a:ext cx="1120511" cy="230832"/>
          </a:xfrm>
          <a:prstGeom prst="rect">
            <a:avLst/>
          </a:prstGeom>
          <a:solidFill>
            <a:schemeClr val="bg1"/>
          </a:solidFill>
          <a:ln>
            <a:solidFill>
              <a:schemeClr val="accent1"/>
            </a:solidFill>
          </a:ln>
        </p:spPr>
        <p:txBody>
          <a:bodyPr wrap="square" rtlCol="0">
            <a:spAutoFit/>
          </a:bodyPr>
          <a:lstStyle/>
          <a:p>
            <a:r>
              <a:rPr lang="en-GB" sz="900" i="1" dirty="0">
                <a:solidFill>
                  <a:schemeClr val="tx1"/>
                </a:solidFill>
              </a:rPr>
              <a:t>Assumptions to test</a:t>
            </a:r>
          </a:p>
        </p:txBody>
      </p:sp>
      <p:grpSp>
        <p:nvGrpSpPr>
          <p:cNvPr id="4" name="Group 3">
            <a:extLst>
              <a:ext uri="{FF2B5EF4-FFF2-40B4-BE49-F238E27FC236}">
                <a16:creationId xmlns:a16="http://schemas.microsoft.com/office/drawing/2014/main" id="{EACF4295-8A10-877A-D89D-E0FBBB3529BA}"/>
              </a:ext>
            </a:extLst>
          </p:cNvPr>
          <p:cNvGrpSpPr/>
          <p:nvPr/>
        </p:nvGrpSpPr>
        <p:grpSpPr>
          <a:xfrm>
            <a:off x="134756" y="1320548"/>
            <a:ext cx="1612089" cy="2299329"/>
            <a:chOff x="88528" y="1522370"/>
            <a:chExt cx="1612089" cy="2299329"/>
          </a:xfrm>
        </p:grpSpPr>
        <p:grpSp>
          <p:nvGrpSpPr>
            <p:cNvPr id="15" name="Group 14">
              <a:extLst>
                <a:ext uri="{FF2B5EF4-FFF2-40B4-BE49-F238E27FC236}">
                  <a16:creationId xmlns:a16="http://schemas.microsoft.com/office/drawing/2014/main" id="{B55D0FFE-F03B-2F77-BDFB-0ACFEE4DE4BB}"/>
                </a:ext>
              </a:extLst>
            </p:cNvPr>
            <p:cNvGrpSpPr/>
            <p:nvPr/>
          </p:nvGrpSpPr>
          <p:grpSpPr>
            <a:xfrm>
              <a:off x="88528" y="1522370"/>
              <a:ext cx="1612089" cy="2299329"/>
              <a:chOff x="-1083937" y="1233515"/>
              <a:chExt cx="1074725" cy="1532886"/>
            </a:xfrm>
            <a:solidFill>
              <a:schemeClr val="accent4">
                <a:lumMod val="20000"/>
                <a:lumOff val="80000"/>
              </a:schemeClr>
            </a:solidFill>
          </p:grpSpPr>
          <p:grpSp>
            <p:nvGrpSpPr>
              <p:cNvPr id="19" name="Group 18">
                <a:extLst>
                  <a:ext uri="{FF2B5EF4-FFF2-40B4-BE49-F238E27FC236}">
                    <a16:creationId xmlns:a16="http://schemas.microsoft.com/office/drawing/2014/main" id="{3D3F9D61-8E6E-2517-BBAB-BF2CD38FE8FD}"/>
                  </a:ext>
                </a:extLst>
              </p:cNvPr>
              <p:cNvGrpSpPr/>
              <p:nvPr/>
            </p:nvGrpSpPr>
            <p:grpSpPr>
              <a:xfrm>
                <a:off x="-1083937" y="1233515"/>
                <a:ext cx="1074725" cy="1532886"/>
                <a:chOff x="-1083937" y="1233515"/>
                <a:chExt cx="1074725" cy="1532886"/>
              </a:xfrm>
              <a:grpFill/>
            </p:grpSpPr>
            <p:sp>
              <p:nvSpPr>
                <p:cNvPr id="21" name="Rectangle: Rounded Corners 20">
                  <a:extLst>
                    <a:ext uri="{FF2B5EF4-FFF2-40B4-BE49-F238E27FC236}">
                      <a16:creationId xmlns:a16="http://schemas.microsoft.com/office/drawing/2014/main" id="{0BB2A7F4-5321-ACE1-1FCC-F891D1DE046F}"/>
                    </a:ext>
                  </a:extLst>
                </p:cNvPr>
                <p:cNvSpPr/>
                <p:nvPr/>
              </p:nvSpPr>
              <p:spPr>
                <a:xfrm>
                  <a:off x="-1083937" y="1233515"/>
                  <a:ext cx="1074725" cy="1532886"/>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22" name="Rectangle: Rounded Corners 489">
                  <a:extLst>
                    <a:ext uri="{FF2B5EF4-FFF2-40B4-BE49-F238E27FC236}">
                      <a16:creationId xmlns:a16="http://schemas.microsoft.com/office/drawing/2014/main" id="{7F49BD93-BBFF-B3C2-1086-3B261F79C32E}"/>
                    </a:ext>
                  </a:extLst>
                </p:cNvPr>
                <p:cNvSpPr/>
                <p:nvPr/>
              </p:nvSpPr>
              <p:spPr>
                <a:xfrm>
                  <a:off x="-987965" y="1615865"/>
                  <a:ext cx="880288" cy="492396"/>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Lessons learned: from evaluation, previous waves, other programmes, PMOC log</a:t>
                  </a:r>
                </a:p>
              </p:txBody>
            </p:sp>
          </p:grpSp>
          <p:sp>
            <p:nvSpPr>
              <p:cNvPr id="20" name="TextBox 19">
                <a:extLst>
                  <a:ext uri="{FF2B5EF4-FFF2-40B4-BE49-F238E27FC236}">
                    <a16:creationId xmlns:a16="http://schemas.microsoft.com/office/drawing/2014/main" id="{3C17C7A0-4EFA-E3AB-D4EA-13C7004531AE}"/>
                  </a:ext>
                </a:extLst>
              </p:cNvPr>
              <p:cNvSpPr txBox="1"/>
              <p:nvPr/>
            </p:nvSpPr>
            <p:spPr>
              <a:xfrm>
                <a:off x="-976672" y="1254548"/>
                <a:ext cx="876714" cy="276999"/>
              </a:xfrm>
              <a:prstGeom prst="rect">
                <a:avLst/>
              </a:prstGeom>
              <a:noFill/>
              <a:ln>
                <a:noFill/>
              </a:ln>
            </p:spPr>
            <p:txBody>
              <a:bodyPr wrap="square" rtlCol="0">
                <a:spAutoFit/>
              </a:bodyPr>
              <a:lstStyle/>
              <a:p>
                <a:pPr algn="ctr" defTabSz="217754"/>
                <a:r>
                  <a:rPr lang="en-US" sz="1050" b="1">
                    <a:solidFill>
                      <a:prstClr val="black"/>
                    </a:solidFill>
                    <a:latin typeface="Calibri" panose="020F0502020204030204"/>
                  </a:rPr>
                  <a:t>DESNZ policy design and expertise</a:t>
                </a:r>
              </a:p>
            </p:txBody>
          </p:sp>
        </p:grpSp>
        <p:sp>
          <p:nvSpPr>
            <p:cNvPr id="9" name="Rectangle: Rounded Corners 8">
              <a:extLst>
                <a:ext uri="{FF2B5EF4-FFF2-40B4-BE49-F238E27FC236}">
                  <a16:creationId xmlns:a16="http://schemas.microsoft.com/office/drawing/2014/main" id="{A8A4252F-6C40-6390-430F-8D3C2DFA7F53}"/>
                </a:ext>
              </a:extLst>
            </p:cNvPr>
            <p:cNvSpPr/>
            <p:nvPr/>
          </p:nvSpPr>
          <p:spPr>
            <a:xfrm>
              <a:off x="224734" y="2915849"/>
              <a:ext cx="1315072" cy="738594"/>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a:solidFill>
                    <a:sysClr val="windowText" lastClr="000000"/>
                  </a:solidFill>
                </a:rPr>
                <a:t>Engagement/ input from new (e.g. think tanks) and existing stakeholders, the sector and OGDs</a:t>
              </a:r>
            </a:p>
          </p:txBody>
        </p:sp>
      </p:grpSp>
      <p:sp>
        <p:nvSpPr>
          <p:cNvPr id="23" name="TextBox 22">
            <a:extLst>
              <a:ext uri="{FF2B5EF4-FFF2-40B4-BE49-F238E27FC236}">
                <a16:creationId xmlns:a16="http://schemas.microsoft.com/office/drawing/2014/main" id="{2A79188F-A99A-57E6-F48D-BE529011236C}"/>
              </a:ext>
            </a:extLst>
          </p:cNvPr>
          <p:cNvSpPr txBox="1"/>
          <p:nvPr/>
        </p:nvSpPr>
        <p:spPr>
          <a:xfrm>
            <a:off x="8602039" y="6914831"/>
            <a:ext cx="1835335" cy="784830"/>
          </a:xfrm>
          <a:prstGeom prst="rect">
            <a:avLst/>
          </a:prstGeom>
          <a:solidFill>
            <a:schemeClr val="bg1"/>
          </a:solidFill>
          <a:ln>
            <a:solidFill>
              <a:schemeClr val="accent1"/>
            </a:solidFill>
          </a:ln>
        </p:spPr>
        <p:txBody>
          <a:bodyPr wrap="square" rtlCol="0">
            <a:spAutoFit/>
          </a:bodyPr>
          <a:lstStyle/>
          <a:p>
            <a:r>
              <a:rPr lang="en-GB" sz="900" i="1">
                <a:solidFill>
                  <a:schemeClr val="tx1"/>
                </a:solidFill>
              </a:rPr>
              <a:t>Efficient provision of support vehicles for SHLs</a:t>
            </a:r>
            <a:r>
              <a:rPr lang="en-GB" sz="900" i="1"/>
              <a:t>, and assurance that this is available throughout delivery, separate to TAF application support</a:t>
            </a:r>
            <a:endParaRPr lang="en-GB" sz="900" i="1">
              <a:solidFill>
                <a:schemeClr val="tx1"/>
              </a:solidFill>
            </a:endParaRPr>
          </a:p>
        </p:txBody>
      </p:sp>
      <p:sp>
        <p:nvSpPr>
          <p:cNvPr id="26" name="Rectangle: Rounded Corners 25">
            <a:extLst>
              <a:ext uri="{FF2B5EF4-FFF2-40B4-BE49-F238E27FC236}">
                <a16:creationId xmlns:a16="http://schemas.microsoft.com/office/drawing/2014/main" id="{CF4109E4-31B5-D3F0-B722-7922FD2F3F84}"/>
              </a:ext>
            </a:extLst>
          </p:cNvPr>
          <p:cNvSpPr/>
          <p:nvPr/>
        </p:nvSpPr>
        <p:spPr>
          <a:xfrm>
            <a:off x="14038533" y="3416767"/>
            <a:ext cx="1863343" cy="782380"/>
          </a:xfrm>
          <a:prstGeom prst="roundRect">
            <a:avLst/>
          </a:prstGeom>
          <a:solidFill>
            <a:schemeClr val="accent2">
              <a:lumMod val="20000"/>
              <a:lumOff val="80000"/>
            </a:schemeClr>
          </a:solid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217754"/>
            <a:r>
              <a:rPr lang="en-GB" sz="900">
                <a:solidFill>
                  <a:prstClr val="black"/>
                </a:solidFill>
                <a:latin typeface="Calibri" panose="020F0502020204030204"/>
                <a:cs typeface="Calibri"/>
              </a:rPr>
              <a:t>Overall increased SHL sector capability and capacity to manage retrofit projects, including improved stock understanding</a:t>
            </a:r>
            <a:r>
              <a:rPr lang="en-GB" sz="900">
                <a:solidFill>
                  <a:srgbClr val="C00000"/>
                </a:solidFill>
                <a:latin typeface="Calibri" panose="020F0502020204030204"/>
                <a:cs typeface="Calibri"/>
              </a:rPr>
              <a:t> </a:t>
            </a:r>
            <a:r>
              <a:rPr lang="en-GB" sz="900">
                <a:solidFill>
                  <a:schemeClr val="tx1"/>
                </a:solidFill>
              </a:rPr>
              <a:t>(</a:t>
            </a:r>
            <a:r>
              <a:rPr lang="en-GB" sz="900" b="1">
                <a:solidFill>
                  <a:schemeClr val="tx1"/>
                </a:solidFill>
              </a:rPr>
              <a:t>SHL capability &amp; capacity</a:t>
            </a:r>
            <a:r>
              <a:rPr lang="en-GB" sz="900">
                <a:solidFill>
                  <a:schemeClr val="tx1"/>
                </a:solidFill>
              </a:rPr>
              <a:t>)</a:t>
            </a:r>
            <a:endParaRPr lang="en-GB" sz="900">
              <a:solidFill>
                <a:prstClr val="black"/>
              </a:solidFill>
              <a:latin typeface="Calibri" panose="020F0502020204030204"/>
              <a:cs typeface="Calibri"/>
            </a:endParaRPr>
          </a:p>
        </p:txBody>
      </p:sp>
      <p:sp>
        <p:nvSpPr>
          <p:cNvPr id="33" name="Rectangle: Rounded Corners 489">
            <a:extLst>
              <a:ext uri="{FF2B5EF4-FFF2-40B4-BE49-F238E27FC236}">
                <a16:creationId xmlns:a16="http://schemas.microsoft.com/office/drawing/2014/main" id="{CA8BB6A4-3DE5-CAB9-F344-726CE3A00CE7}"/>
              </a:ext>
            </a:extLst>
          </p:cNvPr>
          <p:cNvSpPr/>
          <p:nvPr/>
        </p:nvSpPr>
        <p:spPr>
          <a:xfrm>
            <a:off x="7579783" y="538712"/>
            <a:ext cx="1704631" cy="357196"/>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100" b="1" dirty="0">
                <a:solidFill>
                  <a:schemeClr val="bg1"/>
                </a:solidFill>
              </a:rPr>
              <a:t>Policy design activities</a:t>
            </a:r>
          </a:p>
        </p:txBody>
      </p:sp>
      <p:sp>
        <p:nvSpPr>
          <p:cNvPr id="29" name="Rectangle: Rounded Corners 948">
            <a:extLst>
              <a:ext uri="{FF2B5EF4-FFF2-40B4-BE49-F238E27FC236}">
                <a16:creationId xmlns:a16="http://schemas.microsoft.com/office/drawing/2014/main" id="{4F9E815F-AAA8-59F4-D58C-DA0F7522B2BF}"/>
              </a:ext>
            </a:extLst>
          </p:cNvPr>
          <p:cNvSpPr/>
          <p:nvPr/>
        </p:nvSpPr>
        <p:spPr>
          <a:xfrm>
            <a:off x="9721368" y="8008269"/>
            <a:ext cx="1444337" cy="584775"/>
          </a:xfrm>
          <a:prstGeom prst="roundRect">
            <a:avLst/>
          </a:prstGeom>
          <a:solidFill>
            <a:srgbClr val="EA99C7"/>
          </a:solidFill>
          <a:ln w="6350">
            <a:noFill/>
          </a:ln>
        </p:spPr>
        <p:style>
          <a:lnRef idx="2">
            <a:schemeClr val="accent2"/>
          </a:lnRef>
          <a:fillRef idx="1">
            <a:schemeClr val="lt1"/>
          </a:fillRef>
          <a:effectRef idx="0">
            <a:schemeClr val="accent2"/>
          </a:effectRef>
          <a:fontRef idx="minor">
            <a:schemeClr val="dk1"/>
          </a:fontRef>
        </p:style>
        <p:txBody>
          <a:bodyPr lIns="85727" tIns="42863" rIns="85727" bIns="42863" rtlCol="0" anchor="ctr"/>
          <a:lstStyle/>
          <a:p>
            <a:pPr algn="ctr" defTabSz="217754"/>
            <a:r>
              <a:rPr lang="en-GB" sz="900" dirty="0">
                <a:solidFill>
                  <a:schemeClr val="tx1"/>
                </a:solidFill>
                <a:latin typeface="Calibri" panose="020F0502020204030204"/>
                <a:cs typeface="Calibri"/>
              </a:rPr>
              <a:t>Multi-year funding is spent in line with agreed spending profiles</a:t>
            </a:r>
          </a:p>
        </p:txBody>
      </p:sp>
      <p:cxnSp>
        <p:nvCxnSpPr>
          <p:cNvPr id="31" name="Straight Arrow Connector 30">
            <a:extLst>
              <a:ext uri="{FF2B5EF4-FFF2-40B4-BE49-F238E27FC236}">
                <a16:creationId xmlns:a16="http://schemas.microsoft.com/office/drawing/2014/main" id="{CB9F4663-E0BD-B0EC-B1B1-46FA8253416E}"/>
              </a:ext>
            </a:extLst>
          </p:cNvPr>
          <p:cNvCxnSpPr>
            <a:cxnSpLocks/>
            <a:stCxn id="29" idx="3"/>
            <a:endCxn id="77" idx="1"/>
          </p:cNvCxnSpPr>
          <p:nvPr/>
        </p:nvCxnSpPr>
        <p:spPr>
          <a:xfrm flipV="1">
            <a:off x="11165705" y="6848781"/>
            <a:ext cx="617933" cy="1451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7663E51D-5ED5-9667-F404-7362BC28D70E}"/>
              </a:ext>
            </a:extLst>
          </p:cNvPr>
          <p:cNvCxnSpPr>
            <a:cxnSpLocks/>
            <a:stCxn id="499" idx="3"/>
            <a:endCxn id="29" idx="1"/>
          </p:cNvCxnSpPr>
          <p:nvPr/>
        </p:nvCxnSpPr>
        <p:spPr>
          <a:xfrm>
            <a:off x="7445804" y="8296978"/>
            <a:ext cx="2275564" cy="3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ctor: Curved 69">
            <a:extLst>
              <a:ext uri="{FF2B5EF4-FFF2-40B4-BE49-F238E27FC236}">
                <a16:creationId xmlns:a16="http://schemas.microsoft.com/office/drawing/2014/main" id="{CBA4C2C1-E296-5A52-A785-77E86334A2D0}"/>
              </a:ext>
            </a:extLst>
          </p:cNvPr>
          <p:cNvCxnSpPr>
            <a:cxnSpLocks/>
            <a:stCxn id="202" idx="3"/>
            <a:endCxn id="80" idx="0"/>
          </p:cNvCxnSpPr>
          <p:nvPr/>
        </p:nvCxnSpPr>
        <p:spPr>
          <a:xfrm>
            <a:off x="13774710" y="1384367"/>
            <a:ext cx="3315997" cy="2055854"/>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C5F999FA-9EBB-E21C-BA9E-CB06605B3CE1}"/>
              </a:ext>
            </a:extLst>
          </p:cNvPr>
          <p:cNvSpPr/>
          <p:nvPr/>
        </p:nvSpPr>
        <p:spPr>
          <a:xfrm>
            <a:off x="8028735" y="4482720"/>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dirty="0"/>
              <a:t>8</a:t>
            </a:r>
            <a:endParaRPr lang="en-GB" sz="600" dirty="0"/>
          </a:p>
        </p:txBody>
      </p:sp>
      <p:grpSp>
        <p:nvGrpSpPr>
          <p:cNvPr id="101" name="Group 100">
            <a:extLst>
              <a:ext uri="{FF2B5EF4-FFF2-40B4-BE49-F238E27FC236}">
                <a16:creationId xmlns:a16="http://schemas.microsoft.com/office/drawing/2014/main" id="{A930ADB4-EF2C-DE5D-88BC-7B9B13496AB4}"/>
              </a:ext>
            </a:extLst>
          </p:cNvPr>
          <p:cNvGrpSpPr/>
          <p:nvPr/>
        </p:nvGrpSpPr>
        <p:grpSpPr>
          <a:xfrm>
            <a:off x="13165568" y="8296978"/>
            <a:ext cx="4856326" cy="1779018"/>
            <a:chOff x="10823160" y="8384309"/>
            <a:chExt cx="4856326" cy="1779018"/>
          </a:xfrm>
        </p:grpSpPr>
        <p:sp>
          <p:nvSpPr>
            <p:cNvPr id="218" name="Rectangle: Rounded Corners 217">
              <a:extLst>
                <a:ext uri="{FF2B5EF4-FFF2-40B4-BE49-F238E27FC236}">
                  <a16:creationId xmlns:a16="http://schemas.microsoft.com/office/drawing/2014/main" id="{2C1C248C-C901-A655-CDC8-8BF46EE13C06}"/>
                </a:ext>
              </a:extLst>
            </p:cNvPr>
            <p:cNvSpPr/>
            <p:nvPr/>
          </p:nvSpPr>
          <p:spPr>
            <a:xfrm>
              <a:off x="10872108" y="8384309"/>
              <a:ext cx="4468262" cy="345230"/>
            </a:xfrm>
            <a:prstGeom prst="roundRect">
              <a:avLst/>
            </a:prstGeom>
            <a:solidFill>
              <a:schemeClr val="bg2"/>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Context</a:t>
              </a:r>
            </a:p>
          </p:txBody>
        </p:sp>
        <p:grpSp>
          <p:nvGrpSpPr>
            <p:cNvPr id="219" name="Group 218">
              <a:extLst>
                <a:ext uri="{FF2B5EF4-FFF2-40B4-BE49-F238E27FC236}">
                  <a16:creationId xmlns:a16="http://schemas.microsoft.com/office/drawing/2014/main" id="{FD8AAA96-E8B7-4682-06F2-993E7507C79A}"/>
                </a:ext>
              </a:extLst>
            </p:cNvPr>
            <p:cNvGrpSpPr/>
            <p:nvPr/>
          </p:nvGrpSpPr>
          <p:grpSpPr>
            <a:xfrm>
              <a:off x="10823160" y="8818848"/>
              <a:ext cx="1257183" cy="376631"/>
              <a:chOff x="14404996" y="11094591"/>
              <a:chExt cx="1257183" cy="376631"/>
            </a:xfrm>
            <a:solidFill>
              <a:schemeClr val="bg2"/>
            </a:solidFill>
          </p:grpSpPr>
          <p:sp>
            <p:nvSpPr>
              <p:cNvPr id="220" name="Rectangle: Rounded Corners 219">
                <a:extLst>
                  <a:ext uri="{FF2B5EF4-FFF2-40B4-BE49-F238E27FC236}">
                    <a16:creationId xmlns:a16="http://schemas.microsoft.com/office/drawing/2014/main" id="{ABF6E230-543B-5735-30E0-EABBE7AF5921}"/>
                  </a:ext>
                </a:extLst>
              </p:cNvPr>
              <p:cNvSpPr/>
              <p:nvPr/>
            </p:nvSpPr>
            <p:spPr>
              <a:xfrm>
                <a:off x="14474178" y="11094591"/>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   General election in 2024</a:t>
                </a:r>
              </a:p>
            </p:txBody>
          </p:sp>
          <p:sp>
            <p:nvSpPr>
              <p:cNvPr id="221" name="Oval 220">
                <a:extLst>
                  <a:ext uri="{FF2B5EF4-FFF2-40B4-BE49-F238E27FC236}">
                    <a16:creationId xmlns:a16="http://schemas.microsoft.com/office/drawing/2014/main" id="{C03551D2-415F-37C8-5B4F-569F78A4E49C}"/>
                  </a:ext>
                </a:extLst>
              </p:cNvPr>
              <p:cNvSpPr/>
              <p:nvPr/>
            </p:nvSpPr>
            <p:spPr>
              <a:xfrm>
                <a:off x="14404996" y="11204417"/>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1</a:t>
                </a:r>
                <a:endParaRPr lang="en-GB" sz="600"/>
              </a:p>
            </p:txBody>
          </p:sp>
        </p:grpSp>
        <p:grpSp>
          <p:nvGrpSpPr>
            <p:cNvPr id="223" name="Group 222">
              <a:extLst>
                <a:ext uri="{FF2B5EF4-FFF2-40B4-BE49-F238E27FC236}">
                  <a16:creationId xmlns:a16="http://schemas.microsoft.com/office/drawing/2014/main" id="{3AAA12BC-E9AE-1D65-0B4D-8EB71BBE4EC7}"/>
                </a:ext>
              </a:extLst>
            </p:cNvPr>
            <p:cNvGrpSpPr/>
            <p:nvPr/>
          </p:nvGrpSpPr>
          <p:grpSpPr>
            <a:xfrm>
              <a:off x="10845057" y="9295493"/>
              <a:ext cx="1251374" cy="376631"/>
              <a:chOff x="14377154" y="11529828"/>
              <a:chExt cx="1251374" cy="376631"/>
            </a:xfrm>
            <a:solidFill>
              <a:schemeClr val="bg2"/>
            </a:solidFill>
          </p:grpSpPr>
          <p:sp>
            <p:nvSpPr>
              <p:cNvPr id="224" name="Rectangle: Rounded Corners 223">
                <a:extLst>
                  <a:ext uri="{FF2B5EF4-FFF2-40B4-BE49-F238E27FC236}">
                    <a16:creationId xmlns:a16="http://schemas.microsoft.com/office/drawing/2014/main" id="{BDF0D656-5C45-8E8D-8D4D-17D3DB8805B8}"/>
                  </a:ext>
                </a:extLst>
              </p:cNvPr>
              <p:cNvSpPr/>
              <p:nvPr/>
            </p:nvSpPr>
            <p:spPr>
              <a:xfrm>
                <a:off x="14440527" y="11529828"/>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EPC reform/SAP11</a:t>
                </a:r>
              </a:p>
            </p:txBody>
          </p:sp>
          <p:sp>
            <p:nvSpPr>
              <p:cNvPr id="226" name="Oval 225">
                <a:extLst>
                  <a:ext uri="{FF2B5EF4-FFF2-40B4-BE49-F238E27FC236}">
                    <a16:creationId xmlns:a16="http://schemas.microsoft.com/office/drawing/2014/main" id="{B3B06A93-E702-C71D-6C1C-073A85DD2E65}"/>
                  </a:ext>
                </a:extLst>
              </p:cNvPr>
              <p:cNvSpPr/>
              <p:nvPr/>
            </p:nvSpPr>
            <p:spPr>
              <a:xfrm>
                <a:off x="14377154" y="11643978"/>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2</a:t>
                </a:r>
                <a:endParaRPr lang="en-GB" sz="600"/>
              </a:p>
            </p:txBody>
          </p:sp>
        </p:grpSp>
        <p:grpSp>
          <p:nvGrpSpPr>
            <p:cNvPr id="227" name="Group 226">
              <a:extLst>
                <a:ext uri="{FF2B5EF4-FFF2-40B4-BE49-F238E27FC236}">
                  <a16:creationId xmlns:a16="http://schemas.microsoft.com/office/drawing/2014/main" id="{BE41D1AD-4EE3-685A-396D-389D54D752EF}"/>
                </a:ext>
              </a:extLst>
            </p:cNvPr>
            <p:cNvGrpSpPr/>
            <p:nvPr/>
          </p:nvGrpSpPr>
          <p:grpSpPr>
            <a:xfrm>
              <a:off x="10823927" y="9772138"/>
              <a:ext cx="1258812" cy="376631"/>
              <a:chOff x="14377154" y="11996903"/>
              <a:chExt cx="1258812" cy="376631"/>
            </a:xfrm>
            <a:solidFill>
              <a:schemeClr val="bg2"/>
            </a:solidFill>
          </p:grpSpPr>
          <p:sp>
            <p:nvSpPr>
              <p:cNvPr id="228" name="Rectangle: Rounded Corners 227">
                <a:extLst>
                  <a:ext uri="{FF2B5EF4-FFF2-40B4-BE49-F238E27FC236}">
                    <a16:creationId xmlns:a16="http://schemas.microsoft.com/office/drawing/2014/main" id="{26A93523-4A0C-4F53-03BE-D7739B5C865E}"/>
                  </a:ext>
                </a:extLst>
              </p:cNvPr>
              <p:cNvSpPr/>
              <p:nvPr/>
            </p:nvSpPr>
            <p:spPr>
              <a:xfrm>
                <a:off x="14447965" y="11996903"/>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SRS MEES</a:t>
                </a:r>
              </a:p>
            </p:txBody>
          </p:sp>
          <p:sp>
            <p:nvSpPr>
              <p:cNvPr id="229" name="Oval 228">
                <a:extLst>
                  <a:ext uri="{FF2B5EF4-FFF2-40B4-BE49-F238E27FC236}">
                    <a16:creationId xmlns:a16="http://schemas.microsoft.com/office/drawing/2014/main" id="{EBCF8033-95EC-92DF-FC3E-CBFC2DD9BFE1}"/>
                  </a:ext>
                </a:extLst>
              </p:cNvPr>
              <p:cNvSpPr/>
              <p:nvPr/>
            </p:nvSpPr>
            <p:spPr>
              <a:xfrm>
                <a:off x="14377154" y="12103518"/>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3</a:t>
                </a:r>
                <a:endParaRPr lang="en-GB" sz="600"/>
              </a:p>
            </p:txBody>
          </p:sp>
        </p:grpSp>
        <p:grpSp>
          <p:nvGrpSpPr>
            <p:cNvPr id="230" name="Group 229">
              <a:extLst>
                <a:ext uri="{FF2B5EF4-FFF2-40B4-BE49-F238E27FC236}">
                  <a16:creationId xmlns:a16="http://schemas.microsoft.com/office/drawing/2014/main" id="{8B6FE27F-F4DC-3CB2-4DA9-85782986E9E1}"/>
                </a:ext>
              </a:extLst>
            </p:cNvPr>
            <p:cNvGrpSpPr/>
            <p:nvPr/>
          </p:nvGrpSpPr>
          <p:grpSpPr>
            <a:xfrm>
              <a:off x="12372545" y="8793884"/>
              <a:ext cx="1260343" cy="376631"/>
              <a:chOff x="14405353" y="12485901"/>
              <a:chExt cx="1260343" cy="376631"/>
            </a:xfrm>
            <a:solidFill>
              <a:schemeClr val="bg2"/>
            </a:solidFill>
          </p:grpSpPr>
          <p:sp>
            <p:nvSpPr>
              <p:cNvPr id="231" name="Rectangle: Rounded Corners 230">
                <a:extLst>
                  <a:ext uri="{FF2B5EF4-FFF2-40B4-BE49-F238E27FC236}">
                    <a16:creationId xmlns:a16="http://schemas.microsoft.com/office/drawing/2014/main" id="{C4F2B194-056F-B8D5-227D-2EE4CD636E5D}"/>
                  </a:ext>
                </a:extLst>
              </p:cNvPr>
              <p:cNvSpPr/>
              <p:nvPr/>
            </p:nvSpPr>
            <p:spPr>
              <a:xfrm>
                <a:off x="14477695" y="12485901"/>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Heat Networks Zoning</a:t>
                </a:r>
              </a:p>
            </p:txBody>
          </p:sp>
          <p:sp>
            <p:nvSpPr>
              <p:cNvPr id="232" name="Oval 231">
                <a:extLst>
                  <a:ext uri="{FF2B5EF4-FFF2-40B4-BE49-F238E27FC236}">
                    <a16:creationId xmlns:a16="http://schemas.microsoft.com/office/drawing/2014/main" id="{91DB27A2-4807-2A97-417C-F7C9C369631F}"/>
                  </a:ext>
                </a:extLst>
              </p:cNvPr>
              <p:cNvSpPr/>
              <p:nvPr/>
            </p:nvSpPr>
            <p:spPr>
              <a:xfrm>
                <a:off x="14405353" y="12596999"/>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4</a:t>
                </a:r>
                <a:endParaRPr lang="en-GB" sz="600"/>
              </a:p>
            </p:txBody>
          </p:sp>
        </p:grpSp>
        <p:grpSp>
          <p:nvGrpSpPr>
            <p:cNvPr id="233" name="Group 232">
              <a:extLst>
                <a:ext uri="{FF2B5EF4-FFF2-40B4-BE49-F238E27FC236}">
                  <a16:creationId xmlns:a16="http://schemas.microsoft.com/office/drawing/2014/main" id="{4371BCDA-C178-79D6-CDCF-0E7CEBF9F590}"/>
                </a:ext>
              </a:extLst>
            </p:cNvPr>
            <p:cNvGrpSpPr/>
            <p:nvPr/>
          </p:nvGrpSpPr>
          <p:grpSpPr>
            <a:xfrm>
              <a:off x="12406969" y="9299816"/>
              <a:ext cx="1263306" cy="376631"/>
              <a:chOff x="14412683" y="12966343"/>
              <a:chExt cx="1263306" cy="376631"/>
            </a:xfrm>
            <a:solidFill>
              <a:schemeClr val="bg2"/>
            </a:solidFill>
          </p:grpSpPr>
          <p:sp>
            <p:nvSpPr>
              <p:cNvPr id="234" name="Rectangle: Rounded Corners 233">
                <a:extLst>
                  <a:ext uri="{FF2B5EF4-FFF2-40B4-BE49-F238E27FC236}">
                    <a16:creationId xmlns:a16="http://schemas.microsoft.com/office/drawing/2014/main" id="{2B59C632-0FA4-56BE-E0A7-1361CBD46E76}"/>
                  </a:ext>
                </a:extLst>
              </p:cNvPr>
              <p:cNvSpPr/>
              <p:nvPr/>
            </p:nvSpPr>
            <p:spPr>
              <a:xfrm>
                <a:off x="14487988" y="12966343"/>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Decent Homes Standard</a:t>
                </a:r>
              </a:p>
            </p:txBody>
          </p:sp>
          <p:sp>
            <p:nvSpPr>
              <p:cNvPr id="235" name="Oval 234">
                <a:extLst>
                  <a:ext uri="{FF2B5EF4-FFF2-40B4-BE49-F238E27FC236}">
                    <a16:creationId xmlns:a16="http://schemas.microsoft.com/office/drawing/2014/main" id="{F654B8B4-8E84-76A1-36D1-E060AD29B8BF}"/>
                  </a:ext>
                </a:extLst>
              </p:cNvPr>
              <p:cNvSpPr/>
              <p:nvPr/>
            </p:nvSpPr>
            <p:spPr>
              <a:xfrm>
                <a:off x="14412683" y="13072071"/>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5</a:t>
                </a:r>
                <a:endParaRPr lang="en-GB" sz="600"/>
              </a:p>
            </p:txBody>
          </p:sp>
        </p:grpSp>
        <p:grpSp>
          <p:nvGrpSpPr>
            <p:cNvPr id="236" name="Group 235">
              <a:extLst>
                <a:ext uri="{FF2B5EF4-FFF2-40B4-BE49-F238E27FC236}">
                  <a16:creationId xmlns:a16="http://schemas.microsoft.com/office/drawing/2014/main" id="{86E3CCD1-C25A-F653-9FD0-4D1D42280A88}"/>
                </a:ext>
              </a:extLst>
            </p:cNvPr>
            <p:cNvGrpSpPr/>
            <p:nvPr/>
          </p:nvGrpSpPr>
          <p:grpSpPr>
            <a:xfrm>
              <a:off x="12427545" y="9776390"/>
              <a:ext cx="1245574" cy="376631"/>
              <a:chOff x="14412682" y="13456215"/>
              <a:chExt cx="1245574" cy="376631"/>
            </a:xfrm>
            <a:solidFill>
              <a:schemeClr val="bg2"/>
            </a:solidFill>
          </p:grpSpPr>
          <p:sp>
            <p:nvSpPr>
              <p:cNvPr id="237" name="Rectangle: Rounded Corners 236">
                <a:extLst>
                  <a:ext uri="{FF2B5EF4-FFF2-40B4-BE49-F238E27FC236}">
                    <a16:creationId xmlns:a16="http://schemas.microsoft.com/office/drawing/2014/main" id="{00191E42-00CE-A30A-8C9E-C826BB9E2FD6}"/>
                  </a:ext>
                </a:extLst>
              </p:cNvPr>
              <p:cNvSpPr/>
              <p:nvPr/>
            </p:nvSpPr>
            <p:spPr>
              <a:xfrm>
                <a:off x="14470255" y="13456215"/>
                <a:ext cx="1188001"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Below inflation rent cap</a:t>
                </a:r>
              </a:p>
            </p:txBody>
          </p:sp>
          <p:sp>
            <p:nvSpPr>
              <p:cNvPr id="238" name="Oval 237">
                <a:extLst>
                  <a:ext uri="{FF2B5EF4-FFF2-40B4-BE49-F238E27FC236}">
                    <a16:creationId xmlns:a16="http://schemas.microsoft.com/office/drawing/2014/main" id="{CB42D23D-12B8-C84D-DA69-8052E0D99789}"/>
                  </a:ext>
                </a:extLst>
              </p:cNvPr>
              <p:cNvSpPr/>
              <p:nvPr/>
            </p:nvSpPr>
            <p:spPr>
              <a:xfrm>
                <a:off x="14412682" y="13554961"/>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6</a:t>
                </a:r>
                <a:endParaRPr lang="en-GB" sz="600"/>
              </a:p>
            </p:txBody>
          </p:sp>
        </p:grpSp>
        <p:grpSp>
          <p:nvGrpSpPr>
            <p:cNvPr id="239" name="Group 238">
              <a:extLst>
                <a:ext uri="{FF2B5EF4-FFF2-40B4-BE49-F238E27FC236}">
                  <a16:creationId xmlns:a16="http://schemas.microsoft.com/office/drawing/2014/main" id="{99FB4BD8-ECF7-BE37-713A-A70E225A3D34}"/>
                </a:ext>
              </a:extLst>
            </p:cNvPr>
            <p:cNvGrpSpPr/>
            <p:nvPr/>
          </p:nvGrpSpPr>
          <p:grpSpPr>
            <a:xfrm>
              <a:off x="14021925" y="8803232"/>
              <a:ext cx="1318445" cy="376631"/>
              <a:chOff x="14377154" y="13903669"/>
              <a:chExt cx="1318445" cy="376631"/>
            </a:xfrm>
            <a:solidFill>
              <a:schemeClr val="bg2"/>
            </a:solidFill>
          </p:grpSpPr>
          <p:sp>
            <p:nvSpPr>
              <p:cNvPr id="240" name="Rectangle: Rounded Corners 239">
                <a:extLst>
                  <a:ext uri="{FF2B5EF4-FFF2-40B4-BE49-F238E27FC236}">
                    <a16:creationId xmlns:a16="http://schemas.microsoft.com/office/drawing/2014/main" id="{5D6E5EB8-B3AF-1F63-C793-EF16E415E51D}"/>
                  </a:ext>
                </a:extLst>
              </p:cNvPr>
              <p:cNvSpPr/>
              <p:nvPr/>
            </p:nvSpPr>
            <p:spPr>
              <a:xfrm>
                <a:off x="14441373" y="13903669"/>
                <a:ext cx="1254226" cy="376631"/>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rPr>
                  <a:t>Other DESNZ schemes (e.g. WH:LG)</a:t>
                </a:r>
              </a:p>
            </p:txBody>
          </p:sp>
          <p:sp>
            <p:nvSpPr>
              <p:cNvPr id="242" name="Oval 241">
                <a:extLst>
                  <a:ext uri="{FF2B5EF4-FFF2-40B4-BE49-F238E27FC236}">
                    <a16:creationId xmlns:a16="http://schemas.microsoft.com/office/drawing/2014/main" id="{670D6C4E-3E9A-7BF2-D58E-0E470BC9FD9A}"/>
                  </a:ext>
                </a:extLst>
              </p:cNvPr>
              <p:cNvSpPr/>
              <p:nvPr/>
            </p:nvSpPr>
            <p:spPr>
              <a:xfrm>
                <a:off x="14377154" y="14001780"/>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7</a:t>
                </a:r>
                <a:endParaRPr lang="en-GB" sz="600"/>
              </a:p>
            </p:txBody>
          </p:sp>
        </p:grpSp>
        <p:grpSp>
          <p:nvGrpSpPr>
            <p:cNvPr id="244" name="Group 243">
              <a:extLst>
                <a:ext uri="{FF2B5EF4-FFF2-40B4-BE49-F238E27FC236}">
                  <a16:creationId xmlns:a16="http://schemas.microsoft.com/office/drawing/2014/main" id="{D0FF1C5F-E24D-C1EF-955A-8F838B2692A1}"/>
                </a:ext>
              </a:extLst>
            </p:cNvPr>
            <p:cNvGrpSpPr/>
            <p:nvPr/>
          </p:nvGrpSpPr>
          <p:grpSpPr>
            <a:xfrm>
              <a:off x="14051548" y="9309651"/>
              <a:ext cx="1265953" cy="292897"/>
              <a:chOff x="14421659" y="14441720"/>
              <a:chExt cx="1265953" cy="292897"/>
            </a:xfrm>
            <a:solidFill>
              <a:schemeClr val="bg2"/>
            </a:solidFill>
          </p:grpSpPr>
          <p:sp>
            <p:nvSpPr>
              <p:cNvPr id="245" name="Rectangle: Rounded Corners 244">
                <a:extLst>
                  <a:ext uri="{FF2B5EF4-FFF2-40B4-BE49-F238E27FC236}">
                    <a16:creationId xmlns:a16="http://schemas.microsoft.com/office/drawing/2014/main" id="{4FF98626-B343-E3FD-13CA-2BFB8674A8C4}"/>
                  </a:ext>
                </a:extLst>
              </p:cNvPr>
              <p:cNvSpPr/>
              <p:nvPr/>
            </p:nvSpPr>
            <p:spPr>
              <a:xfrm>
                <a:off x="14499611" y="14441720"/>
                <a:ext cx="1188001" cy="292897"/>
              </a:xfrm>
              <a:prstGeom prst="roundRect">
                <a:avLst/>
              </a:prstGeom>
              <a:grp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Inflation</a:t>
                </a:r>
              </a:p>
            </p:txBody>
          </p:sp>
          <p:sp>
            <p:nvSpPr>
              <p:cNvPr id="246" name="Oval 245">
                <a:extLst>
                  <a:ext uri="{FF2B5EF4-FFF2-40B4-BE49-F238E27FC236}">
                    <a16:creationId xmlns:a16="http://schemas.microsoft.com/office/drawing/2014/main" id="{218F5C32-5194-3965-2D28-7091AED9F2FD}"/>
                  </a:ext>
                </a:extLst>
              </p:cNvPr>
              <p:cNvSpPr/>
              <p:nvPr/>
            </p:nvSpPr>
            <p:spPr>
              <a:xfrm>
                <a:off x="14421659" y="14505875"/>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8</a:t>
                </a:r>
                <a:endParaRPr lang="en-GB" sz="600"/>
              </a:p>
            </p:txBody>
          </p:sp>
        </p:grpSp>
        <p:grpSp>
          <p:nvGrpSpPr>
            <p:cNvPr id="247" name="Group 246">
              <a:extLst>
                <a:ext uri="{FF2B5EF4-FFF2-40B4-BE49-F238E27FC236}">
                  <a16:creationId xmlns:a16="http://schemas.microsoft.com/office/drawing/2014/main" id="{9210F797-13C1-68CA-FBAE-B3805857A3A4}"/>
                </a:ext>
              </a:extLst>
            </p:cNvPr>
            <p:cNvGrpSpPr/>
            <p:nvPr/>
          </p:nvGrpSpPr>
          <p:grpSpPr>
            <a:xfrm>
              <a:off x="14060843" y="9686591"/>
              <a:ext cx="1618643" cy="476736"/>
              <a:chOff x="16758097" y="7686506"/>
              <a:chExt cx="1618643" cy="476736"/>
            </a:xfrm>
          </p:grpSpPr>
          <p:sp>
            <p:nvSpPr>
              <p:cNvPr id="249" name="Rectangle: Rounded Corners 248">
                <a:extLst>
                  <a:ext uri="{FF2B5EF4-FFF2-40B4-BE49-F238E27FC236}">
                    <a16:creationId xmlns:a16="http://schemas.microsoft.com/office/drawing/2014/main" id="{8BEE1C5A-9E1F-AAAD-CC29-C20EECD567EC}"/>
                  </a:ext>
                </a:extLst>
              </p:cNvPr>
              <p:cNvSpPr/>
              <p:nvPr/>
            </p:nvSpPr>
            <p:spPr>
              <a:xfrm>
                <a:off x="16818062" y="7686506"/>
                <a:ext cx="1558678" cy="476736"/>
              </a:xfrm>
              <a:prstGeom prst="roundRect">
                <a:avLst/>
              </a:prstGeom>
              <a:solidFill>
                <a:schemeClr val="bg2"/>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rPr>
                  <a:t>SHLs’ focus on cost-effectiveness / prioritisation of fuel poverty</a:t>
                </a:r>
              </a:p>
            </p:txBody>
          </p:sp>
          <p:sp>
            <p:nvSpPr>
              <p:cNvPr id="250" name="Oval 249">
                <a:extLst>
                  <a:ext uri="{FF2B5EF4-FFF2-40B4-BE49-F238E27FC236}">
                    <a16:creationId xmlns:a16="http://schemas.microsoft.com/office/drawing/2014/main" id="{E28031A1-5DC6-4308-59FB-DA4CB3E44D57}"/>
                  </a:ext>
                </a:extLst>
              </p:cNvPr>
              <p:cNvSpPr/>
              <p:nvPr/>
            </p:nvSpPr>
            <p:spPr>
              <a:xfrm>
                <a:off x="16758097" y="7843855"/>
                <a:ext cx="150609" cy="156978"/>
              </a:xfrm>
              <a:prstGeom prst="ellipse">
                <a:avLst/>
              </a:prstGeom>
              <a:solidFill>
                <a:schemeClr val="bg1">
                  <a:lumMod val="50000"/>
                </a:schemeClr>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9</a:t>
                </a:r>
                <a:endParaRPr lang="en-GB" sz="600"/>
              </a:p>
            </p:txBody>
          </p:sp>
        </p:grpSp>
      </p:grpSp>
      <p:sp>
        <p:nvSpPr>
          <p:cNvPr id="58" name="Oval 57">
            <a:extLst>
              <a:ext uri="{FF2B5EF4-FFF2-40B4-BE49-F238E27FC236}">
                <a16:creationId xmlns:a16="http://schemas.microsoft.com/office/drawing/2014/main" id="{EAF238E3-502B-E162-6E1F-34333587C7F4}"/>
              </a:ext>
            </a:extLst>
          </p:cNvPr>
          <p:cNvSpPr/>
          <p:nvPr/>
        </p:nvSpPr>
        <p:spPr>
          <a:xfrm>
            <a:off x="12294969" y="3172218"/>
            <a:ext cx="150609" cy="156978"/>
          </a:xfrm>
          <a:prstGeom prst="ellipse">
            <a:avLst/>
          </a:prstGeom>
          <a:solidFill>
            <a:schemeClr val="bg1">
              <a:lumMod val="50000"/>
            </a:schemeClr>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a:t>8</a:t>
            </a:r>
            <a:endParaRPr lang="en-GB" sz="600"/>
          </a:p>
        </p:txBody>
      </p:sp>
      <p:sp>
        <p:nvSpPr>
          <p:cNvPr id="55" name="Rectangle: Rounded Corners 54">
            <a:extLst>
              <a:ext uri="{FF2B5EF4-FFF2-40B4-BE49-F238E27FC236}">
                <a16:creationId xmlns:a16="http://schemas.microsoft.com/office/drawing/2014/main" id="{0A4F28B4-BCE5-4DE7-324F-915FEF115E25}"/>
              </a:ext>
            </a:extLst>
          </p:cNvPr>
          <p:cNvSpPr/>
          <p:nvPr/>
        </p:nvSpPr>
        <p:spPr>
          <a:xfrm>
            <a:off x="268456" y="9251625"/>
            <a:ext cx="1317577" cy="598531"/>
          </a:xfrm>
          <a:prstGeom prst="roundRect">
            <a:avLst/>
          </a:prstGeom>
          <a:solidFill>
            <a:srgbClr val="DAC3E7"/>
          </a:solidFill>
          <a:ln w="6350">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ysClr val="windowText" lastClr="000000"/>
                </a:solidFill>
              </a:rPr>
              <a:t>Technical Assistance Facility: RISE</a:t>
            </a:r>
          </a:p>
        </p:txBody>
      </p:sp>
      <p:grpSp>
        <p:nvGrpSpPr>
          <p:cNvPr id="121" name="Group 120">
            <a:extLst>
              <a:ext uri="{FF2B5EF4-FFF2-40B4-BE49-F238E27FC236}">
                <a16:creationId xmlns:a16="http://schemas.microsoft.com/office/drawing/2014/main" id="{73E64B08-CF40-A5CE-E392-7C76AC8D37A7}"/>
              </a:ext>
            </a:extLst>
          </p:cNvPr>
          <p:cNvGrpSpPr/>
          <p:nvPr/>
        </p:nvGrpSpPr>
        <p:grpSpPr>
          <a:xfrm>
            <a:off x="5815673" y="3658500"/>
            <a:ext cx="1726986" cy="2944811"/>
            <a:chOff x="4869083" y="2946203"/>
            <a:chExt cx="1726986" cy="2944811"/>
          </a:xfrm>
        </p:grpSpPr>
        <p:cxnSp>
          <p:nvCxnSpPr>
            <p:cNvPr id="30" name="Straight Arrow Connector 29">
              <a:extLst>
                <a:ext uri="{FF2B5EF4-FFF2-40B4-BE49-F238E27FC236}">
                  <a16:creationId xmlns:a16="http://schemas.microsoft.com/office/drawing/2014/main" id="{023D5135-81BF-4F59-1156-564CC4892D6B}"/>
                </a:ext>
              </a:extLst>
            </p:cNvPr>
            <p:cNvCxnSpPr>
              <a:cxnSpLocks/>
            </p:cNvCxnSpPr>
            <p:nvPr/>
          </p:nvCxnSpPr>
          <p:spPr>
            <a:xfrm>
              <a:off x="6185968" y="4430463"/>
              <a:ext cx="0" cy="833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ctangle: Rounded Corners 489">
              <a:extLst>
                <a:ext uri="{FF2B5EF4-FFF2-40B4-BE49-F238E27FC236}">
                  <a16:creationId xmlns:a16="http://schemas.microsoft.com/office/drawing/2014/main" id="{D18E9079-092F-A2E2-025C-0DBD55C27276}"/>
                </a:ext>
              </a:extLst>
            </p:cNvPr>
            <p:cNvSpPr/>
            <p:nvPr/>
          </p:nvSpPr>
          <p:spPr>
            <a:xfrm>
              <a:off x="4993361" y="3347001"/>
              <a:ext cx="1472265" cy="564568"/>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Retrofit assessments conducted to identify households and measures</a:t>
              </a:r>
            </a:p>
          </p:txBody>
        </p:sp>
        <p:sp>
          <p:nvSpPr>
            <p:cNvPr id="53" name="Rectangle: Rounded Corners 489">
              <a:extLst>
                <a:ext uri="{FF2B5EF4-FFF2-40B4-BE49-F238E27FC236}">
                  <a16:creationId xmlns:a16="http://schemas.microsoft.com/office/drawing/2014/main" id="{1C7CA43A-7E0D-8439-5EDD-9069F01C34D6}"/>
                </a:ext>
              </a:extLst>
            </p:cNvPr>
            <p:cNvSpPr/>
            <p:nvPr/>
          </p:nvSpPr>
          <p:spPr>
            <a:xfrm>
              <a:off x="5018984" y="5262549"/>
              <a:ext cx="1457521" cy="470710"/>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funding unlocked for phase request</a:t>
              </a:r>
            </a:p>
          </p:txBody>
        </p:sp>
        <p:sp>
          <p:nvSpPr>
            <p:cNvPr id="54" name="Rectangle: Rounded Corners 489">
              <a:extLst>
                <a:ext uri="{FF2B5EF4-FFF2-40B4-BE49-F238E27FC236}">
                  <a16:creationId xmlns:a16="http://schemas.microsoft.com/office/drawing/2014/main" id="{EAD10DAB-7F51-3457-C0DE-4C8208961AEC}"/>
                </a:ext>
              </a:extLst>
            </p:cNvPr>
            <p:cNvSpPr/>
            <p:nvPr/>
          </p:nvSpPr>
          <p:spPr>
            <a:xfrm>
              <a:off x="5021645" y="4057049"/>
              <a:ext cx="1443981" cy="37415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Phase request submitted</a:t>
              </a:r>
            </a:p>
          </p:txBody>
        </p:sp>
        <p:sp>
          <p:nvSpPr>
            <p:cNvPr id="46" name="Rectangle: Rounded Corners 489">
              <a:extLst>
                <a:ext uri="{FF2B5EF4-FFF2-40B4-BE49-F238E27FC236}">
                  <a16:creationId xmlns:a16="http://schemas.microsoft.com/office/drawing/2014/main" id="{57AD52A1-C583-E0C2-9CDC-C332BBE9C04F}"/>
                </a:ext>
              </a:extLst>
            </p:cNvPr>
            <p:cNvSpPr/>
            <p:nvPr/>
          </p:nvSpPr>
          <p:spPr>
            <a:xfrm>
              <a:off x="5012065" y="4600531"/>
              <a:ext cx="1041782" cy="529062"/>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Directed to support if not sufficient quality</a:t>
              </a:r>
            </a:p>
          </p:txBody>
        </p:sp>
        <p:sp>
          <p:nvSpPr>
            <p:cNvPr id="95" name="TextBox 94">
              <a:extLst>
                <a:ext uri="{FF2B5EF4-FFF2-40B4-BE49-F238E27FC236}">
                  <a16:creationId xmlns:a16="http://schemas.microsoft.com/office/drawing/2014/main" id="{64099019-0D96-1945-A98B-5359CAA1FCA1}"/>
                </a:ext>
              </a:extLst>
            </p:cNvPr>
            <p:cNvSpPr txBox="1"/>
            <p:nvPr/>
          </p:nvSpPr>
          <p:spPr>
            <a:xfrm>
              <a:off x="5131661" y="3018583"/>
              <a:ext cx="1321937" cy="253915"/>
            </a:xfrm>
            <a:prstGeom prst="rect">
              <a:avLst/>
            </a:prstGeom>
            <a:noFill/>
          </p:spPr>
          <p:txBody>
            <a:bodyPr wrap="square" rtlCol="0">
              <a:spAutoFit/>
            </a:bodyPr>
            <a:lstStyle/>
            <a:p>
              <a:pPr algn="ctr" defTabSz="217754"/>
              <a:r>
                <a:rPr lang="en-US" sz="1050" b="1" dirty="0">
                  <a:latin typeface="Calibri" panose="020F0502020204030204"/>
                </a:rPr>
                <a:t>Phase requests</a:t>
              </a:r>
            </a:p>
          </p:txBody>
        </p:sp>
        <p:sp>
          <p:nvSpPr>
            <p:cNvPr id="181" name="Rectangle: Rounded Corners 180">
              <a:extLst>
                <a:ext uri="{FF2B5EF4-FFF2-40B4-BE49-F238E27FC236}">
                  <a16:creationId xmlns:a16="http://schemas.microsoft.com/office/drawing/2014/main" id="{9FD538DF-9978-21BB-D39A-1C0E14D29E25}"/>
                </a:ext>
              </a:extLst>
            </p:cNvPr>
            <p:cNvSpPr/>
            <p:nvPr/>
          </p:nvSpPr>
          <p:spPr>
            <a:xfrm>
              <a:off x="4869083" y="2946203"/>
              <a:ext cx="1726986" cy="2944811"/>
            </a:xfrm>
            <a:prstGeom prst="roundRect">
              <a:avLst/>
            </a:prstGeom>
            <a:noFill/>
            <a:ln>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endParaRPr>
            </a:p>
          </p:txBody>
        </p:sp>
      </p:grpSp>
      <p:cxnSp>
        <p:nvCxnSpPr>
          <p:cNvPr id="10" name="Straight Arrow Connector 9">
            <a:extLst>
              <a:ext uri="{FF2B5EF4-FFF2-40B4-BE49-F238E27FC236}">
                <a16:creationId xmlns:a16="http://schemas.microsoft.com/office/drawing/2014/main" id="{46770FB0-6D3B-8F6B-C31D-229DFA0CC01B}"/>
              </a:ext>
            </a:extLst>
          </p:cNvPr>
          <p:cNvCxnSpPr>
            <a:cxnSpLocks/>
            <a:stCxn id="5" idx="2"/>
            <a:endCxn id="8" idx="0"/>
          </p:cNvCxnSpPr>
          <p:nvPr/>
        </p:nvCxnSpPr>
        <p:spPr>
          <a:xfrm>
            <a:off x="4837131" y="8036536"/>
            <a:ext cx="0" cy="1755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9" name="Group 68">
            <a:extLst>
              <a:ext uri="{FF2B5EF4-FFF2-40B4-BE49-F238E27FC236}">
                <a16:creationId xmlns:a16="http://schemas.microsoft.com/office/drawing/2014/main" id="{BC684FE2-C3DE-A8B2-A6E6-59C6813EE096}"/>
              </a:ext>
            </a:extLst>
          </p:cNvPr>
          <p:cNvGrpSpPr/>
          <p:nvPr/>
        </p:nvGrpSpPr>
        <p:grpSpPr>
          <a:xfrm>
            <a:off x="3899338" y="7110395"/>
            <a:ext cx="3546466" cy="2373166"/>
            <a:chOff x="4473896" y="6594020"/>
            <a:chExt cx="3546466" cy="2411450"/>
          </a:xfrm>
        </p:grpSpPr>
        <p:sp>
          <p:nvSpPr>
            <p:cNvPr id="5" name="Rectangle: Rounded Corners 4">
              <a:extLst>
                <a:ext uri="{FF2B5EF4-FFF2-40B4-BE49-F238E27FC236}">
                  <a16:creationId xmlns:a16="http://schemas.microsoft.com/office/drawing/2014/main" id="{9DE3D35B-6F2E-F255-28FE-4F03882CD8FF}"/>
                </a:ext>
              </a:extLst>
            </p:cNvPr>
            <p:cNvSpPr/>
            <p:nvPr/>
          </p:nvSpPr>
          <p:spPr>
            <a:xfrm>
              <a:off x="4680761" y="6996645"/>
              <a:ext cx="1461856" cy="53845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RISE provides mobilisation and early delivery support</a:t>
              </a:r>
            </a:p>
          </p:txBody>
        </p:sp>
        <p:grpSp>
          <p:nvGrpSpPr>
            <p:cNvPr id="501" name="Group 500">
              <a:extLst>
                <a:ext uri="{FF2B5EF4-FFF2-40B4-BE49-F238E27FC236}">
                  <a16:creationId xmlns:a16="http://schemas.microsoft.com/office/drawing/2014/main" id="{C9BCB8E5-DA89-D65A-C31B-C3F7FBA5D34A}"/>
                </a:ext>
              </a:extLst>
            </p:cNvPr>
            <p:cNvGrpSpPr/>
            <p:nvPr/>
          </p:nvGrpSpPr>
          <p:grpSpPr>
            <a:xfrm>
              <a:off x="4473896" y="6594020"/>
              <a:ext cx="3546466" cy="2411450"/>
              <a:chOff x="1393636" y="7207875"/>
              <a:chExt cx="3546466" cy="2411450"/>
            </a:xfrm>
          </p:grpSpPr>
          <p:sp>
            <p:nvSpPr>
              <p:cNvPr id="116" name="Rectangle: Rounded Corners 489">
                <a:extLst>
                  <a:ext uri="{FF2B5EF4-FFF2-40B4-BE49-F238E27FC236}">
                    <a16:creationId xmlns:a16="http://schemas.microsoft.com/office/drawing/2014/main" id="{62D13CBF-2E6B-4772-B1E5-ECC8444E727C}"/>
                  </a:ext>
                </a:extLst>
              </p:cNvPr>
              <p:cNvSpPr/>
              <p:nvPr/>
            </p:nvSpPr>
            <p:spPr>
              <a:xfrm>
                <a:off x="3287336" y="7891353"/>
                <a:ext cx="1485396" cy="609108"/>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Reporting / monitoring and change control broadly as per W2 and lessons learned</a:t>
                </a:r>
              </a:p>
            </p:txBody>
          </p:sp>
          <p:grpSp>
            <p:nvGrpSpPr>
              <p:cNvPr id="465" name="Group 464">
                <a:extLst>
                  <a:ext uri="{FF2B5EF4-FFF2-40B4-BE49-F238E27FC236}">
                    <a16:creationId xmlns:a16="http://schemas.microsoft.com/office/drawing/2014/main" id="{677F49F3-30F2-C051-E561-729D946F9F8A}"/>
                  </a:ext>
                </a:extLst>
              </p:cNvPr>
              <p:cNvGrpSpPr/>
              <p:nvPr/>
            </p:nvGrpSpPr>
            <p:grpSpPr>
              <a:xfrm>
                <a:off x="1583547" y="7256835"/>
                <a:ext cx="2128498" cy="2211764"/>
                <a:chOff x="4267195" y="7242291"/>
                <a:chExt cx="1747760" cy="1996203"/>
              </a:xfrm>
            </p:grpSpPr>
            <p:sp>
              <p:nvSpPr>
                <p:cNvPr id="467" name="Rectangle: Rounded Corners 466">
                  <a:extLst>
                    <a:ext uri="{FF2B5EF4-FFF2-40B4-BE49-F238E27FC236}">
                      <a16:creationId xmlns:a16="http://schemas.microsoft.com/office/drawing/2014/main" id="{5F599045-419B-A3A0-182B-C2FA525FDB45}"/>
                    </a:ext>
                  </a:extLst>
                </p:cNvPr>
                <p:cNvSpPr/>
                <p:nvPr/>
              </p:nvSpPr>
              <p:spPr>
                <a:xfrm>
                  <a:off x="4267195" y="8778789"/>
                  <a:ext cx="1205630" cy="459705"/>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Management and governance – delivery boards etc.</a:t>
                  </a:r>
                </a:p>
              </p:txBody>
            </p:sp>
            <p:sp>
              <p:nvSpPr>
                <p:cNvPr id="470" name="TextBox 469">
                  <a:extLst>
                    <a:ext uri="{FF2B5EF4-FFF2-40B4-BE49-F238E27FC236}">
                      <a16:creationId xmlns:a16="http://schemas.microsoft.com/office/drawing/2014/main" id="{D10DEA2A-631D-F7B8-9DE5-7E7A89F11EC6}"/>
                    </a:ext>
                  </a:extLst>
                </p:cNvPr>
                <p:cNvSpPr txBox="1"/>
                <p:nvPr/>
              </p:nvSpPr>
              <p:spPr>
                <a:xfrm>
                  <a:off x="5100437" y="7242291"/>
                  <a:ext cx="914518" cy="232866"/>
                </a:xfrm>
                <a:prstGeom prst="rect">
                  <a:avLst/>
                </a:prstGeom>
                <a:noFill/>
              </p:spPr>
              <p:txBody>
                <a:bodyPr wrap="square" rtlCol="0">
                  <a:spAutoFit/>
                </a:bodyPr>
                <a:lstStyle/>
                <a:p>
                  <a:pPr defTabSz="217754"/>
                  <a:r>
                    <a:rPr lang="en-US" sz="1050" b="1" dirty="0">
                      <a:latin typeface="Calibri" panose="020F0502020204030204"/>
                    </a:rPr>
                    <a:t>Delivery activity</a:t>
                  </a:r>
                </a:p>
              </p:txBody>
            </p:sp>
          </p:grpSp>
          <p:sp>
            <p:nvSpPr>
              <p:cNvPr id="499" name="Rounded Rectangle 199">
                <a:extLst>
                  <a:ext uri="{FF2B5EF4-FFF2-40B4-BE49-F238E27FC236}">
                    <a16:creationId xmlns:a16="http://schemas.microsoft.com/office/drawing/2014/main" id="{9C90CBC7-9B91-9831-F0B2-6BA685EF80A6}"/>
                  </a:ext>
                </a:extLst>
              </p:cNvPr>
              <p:cNvSpPr/>
              <p:nvPr/>
            </p:nvSpPr>
            <p:spPr>
              <a:xfrm>
                <a:off x="1393636" y="7207875"/>
                <a:ext cx="3546466" cy="2411450"/>
              </a:xfrm>
              <a:prstGeom prst="roundRect">
                <a:avLst/>
              </a:prstGeom>
              <a:no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17754"/>
                <a:endParaRPr lang="en-US" sz="900">
                  <a:solidFill>
                    <a:schemeClr val="tx1"/>
                  </a:solidFill>
                  <a:latin typeface="Calibri" panose="020F0502020204030204"/>
                </a:endParaRPr>
              </a:p>
            </p:txBody>
          </p:sp>
        </p:grpSp>
        <p:sp>
          <p:nvSpPr>
            <p:cNvPr id="497" name="Rectangle: Rounded Corners 489">
              <a:extLst>
                <a:ext uri="{FF2B5EF4-FFF2-40B4-BE49-F238E27FC236}">
                  <a16:creationId xmlns:a16="http://schemas.microsoft.com/office/drawing/2014/main" id="{70ED6C5A-5354-C93A-C7F3-060CD7111424}"/>
                </a:ext>
              </a:extLst>
            </p:cNvPr>
            <p:cNvSpPr/>
            <p:nvPr/>
          </p:nvSpPr>
          <p:spPr>
            <a:xfrm>
              <a:off x="6405638" y="8163837"/>
              <a:ext cx="1463018" cy="453707"/>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Payments based on spend incurred on a regular basis</a:t>
              </a:r>
            </a:p>
          </p:txBody>
        </p:sp>
        <p:sp>
          <p:nvSpPr>
            <p:cNvPr id="8" name="Rectangle: Rounded Corners 489">
              <a:extLst>
                <a:ext uri="{FF2B5EF4-FFF2-40B4-BE49-F238E27FC236}">
                  <a16:creationId xmlns:a16="http://schemas.microsoft.com/office/drawing/2014/main" id="{C2DD7787-D8B4-DE83-73E9-EC804C3708F3}"/>
                </a:ext>
              </a:extLst>
            </p:cNvPr>
            <p:cNvSpPr/>
            <p:nvPr/>
          </p:nvSpPr>
          <p:spPr>
            <a:xfrm>
              <a:off x="4677555" y="7713454"/>
              <a:ext cx="1468268" cy="506524"/>
            </a:xfrm>
            <a:prstGeom prst="roundRect">
              <a:avLst/>
            </a:prstGeom>
            <a:solidFill>
              <a:schemeClr val="accent6">
                <a:lumMod val="20000"/>
                <a:lumOff val="80000"/>
              </a:schemeClr>
            </a:solidFill>
            <a:ln w="6350">
              <a:solidFill>
                <a:schemeClr val="accent6"/>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tx1"/>
                  </a:solidFill>
                </a:rPr>
                <a:t>Delivery Partner 2 provides delivery support</a:t>
              </a:r>
            </a:p>
          </p:txBody>
        </p:sp>
      </p:grpSp>
      <p:cxnSp>
        <p:nvCxnSpPr>
          <p:cNvPr id="106" name="Straight Arrow Connector 105">
            <a:extLst>
              <a:ext uri="{FF2B5EF4-FFF2-40B4-BE49-F238E27FC236}">
                <a16:creationId xmlns:a16="http://schemas.microsoft.com/office/drawing/2014/main" id="{5B195130-D097-4714-A43F-9E45C0CC2843}"/>
              </a:ext>
            </a:extLst>
          </p:cNvPr>
          <p:cNvCxnSpPr>
            <a:cxnSpLocks/>
            <a:stCxn id="46" idx="0"/>
            <a:endCxn id="54" idx="2"/>
          </p:cNvCxnSpPr>
          <p:nvPr/>
        </p:nvCxnSpPr>
        <p:spPr>
          <a:xfrm flipV="1">
            <a:off x="6479546" y="5143500"/>
            <a:ext cx="210680" cy="16932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F9FAE207-A731-03C9-FB88-BDDC7B72F81E}"/>
              </a:ext>
            </a:extLst>
          </p:cNvPr>
          <p:cNvCxnSpPr>
            <a:cxnSpLocks/>
            <a:stCxn id="485" idx="3"/>
            <a:endCxn id="181" idx="1"/>
          </p:cNvCxnSpPr>
          <p:nvPr/>
        </p:nvCxnSpPr>
        <p:spPr>
          <a:xfrm>
            <a:off x="5457282" y="5124131"/>
            <a:ext cx="358391" cy="6775"/>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9" name="Straight Arrow Connector 328">
            <a:extLst>
              <a:ext uri="{FF2B5EF4-FFF2-40B4-BE49-F238E27FC236}">
                <a16:creationId xmlns:a16="http://schemas.microsoft.com/office/drawing/2014/main" id="{D9550F59-F914-D2C6-70F9-4F74FE42BB4C}"/>
              </a:ext>
            </a:extLst>
          </p:cNvPr>
          <p:cNvCxnSpPr>
            <a:cxnSpLocks/>
            <a:stCxn id="181" idx="3"/>
            <a:endCxn id="16" idx="1"/>
          </p:cNvCxnSpPr>
          <p:nvPr/>
        </p:nvCxnSpPr>
        <p:spPr>
          <a:xfrm>
            <a:off x="7542659" y="5130906"/>
            <a:ext cx="2168293" cy="1353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6" name="TextBox 325">
            <a:extLst>
              <a:ext uri="{FF2B5EF4-FFF2-40B4-BE49-F238E27FC236}">
                <a16:creationId xmlns:a16="http://schemas.microsoft.com/office/drawing/2014/main" id="{49317302-AF6E-A1BC-4303-81E0C086870F}"/>
              </a:ext>
            </a:extLst>
          </p:cNvPr>
          <p:cNvSpPr txBox="1"/>
          <p:nvPr/>
        </p:nvSpPr>
        <p:spPr>
          <a:xfrm>
            <a:off x="7825498" y="5520089"/>
            <a:ext cx="1665735" cy="507831"/>
          </a:xfrm>
          <a:prstGeom prst="rect">
            <a:avLst/>
          </a:prstGeom>
          <a:solidFill>
            <a:schemeClr val="bg1"/>
          </a:solidFill>
          <a:ln>
            <a:solidFill>
              <a:schemeClr val="accent1"/>
            </a:solidFill>
          </a:ln>
        </p:spPr>
        <p:txBody>
          <a:bodyPr wrap="square">
            <a:spAutoFit/>
          </a:bodyPr>
          <a:lstStyle/>
          <a:p>
            <a:r>
              <a:rPr lang="en-GB" sz="900" i="1" dirty="0">
                <a:solidFill>
                  <a:schemeClr val="tx1"/>
                </a:solidFill>
              </a:rPr>
              <a:t>Reflects and enables the phased delivery approach taken by most organisations</a:t>
            </a:r>
          </a:p>
        </p:txBody>
      </p:sp>
      <p:sp>
        <p:nvSpPr>
          <p:cNvPr id="333" name="Rectangle: Rounded Corners 489">
            <a:extLst>
              <a:ext uri="{FF2B5EF4-FFF2-40B4-BE49-F238E27FC236}">
                <a16:creationId xmlns:a16="http://schemas.microsoft.com/office/drawing/2014/main" id="{36E814CD-5563-3114-9462-F68CE41344F5}"/>
              </a:ext>
            </a:extLst>
          </p:cNvPr>
          <p:cNvSpPr/>
          <p:nvPr/>
        </p:nvSpPr>
        <p:spPr>
          <a:xfrm>
            <a:off x="7883006" y="6292845"/>
            <a:ext cx="807219" cy="386041"/>
          </a:xfrm>
          <a:prstGeom prst="roundRect">
            <a:avLst/>
          </a:prstGeom>
          <a:solidFill>
            <a:srgbClr val="5FBD83"/>
          </a:solidFill>
          <a:ln w="6350">
            <a:solidFill>
              <a:schemeClr val="accent6">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900" dirty="0">
                <a:solidFill>
                  <a:schemeClr val="bg1"/>
                </a:solidFill>
              </a:rPr>
              <a:t>£15k single cost cap</a:t>
            </a:r>
          </a:p>
        </p:txBody>
      </p:sp>
      <p:cxnSp>
        <p:nvCxnSpPr>
          <p:cNvPr id="342" name="Straight Arrow Connector 341">
            <a:extLst>
              <a:ext uri="{FF2B5EF4-FFF2-40B4-BE49-F238E27FC236}">
                <a16:creationId xmlns:a16="http://schemas.microsoft.com/office/drawing/2014/main" id="{E987F07F-2C5C-845A-0E57-6308FC9B9261}"/>
              </a:ext>
            </a:extLst>
          </p:cNvPr>
          <p:cNvCxnSpPr>
            <a:cxnSpLocks/>
            <a:stCxn id="333" idx="3"/>
            <a:endCxn id="16" idx="1"/>
          </p:cNvCxnSpPr>
          <p:nvPr/>
        </p:nvCxnSpPr>
        <p:spPr>
          <a:xfrm flipV="1">
            <a:off x="8690225" y="6484199"/>
            <a:ext cx="1020727" cy="1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1" name="Connector: Curved 360">
            <a:extLst>
              <a:ext uri="{FF2B5EF4-FFF2-40B4-BE49-F238E27FC236}">
                <a16:creationId xmlns:a16="http://schemas.microsoft.com/office/drawing/2014/main" id="{34829EA5-BE01-40F3-9D80-689F3A7DF668}"/>
              </a:ext>
            </a:extLst>
          </p:cNvPr>
          <p:cNvCxnSpPr>
            <a:stCxn id="82" idx="2"/>
            <a:endCxn id="181" idx="0"/>
          </p:cNvCxnSpPr>
          <p:nvPr/>
        </p:nvCxnSpPr>
        <p:spPr>
          <a:xfrm rot="16200000" flipH="1">
            <a:off x="5662888" y="2642221"/>
            <a:ext cx="1082559" cy="94999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3" name="Connector: Curved 362">
            <a:extLst>
              <a:ext uri="{FF2B5EF4-FFF2-40B4-BE49-F238E27FC236}">
                <a16:creationId xmlns:a16="http://schemas.microsoft.com/office/drawing/2014/main" id="{0C0C95DD-A989-48CC-AAAA-456C5B931C80}"/>
              </a:ext>
            </a:extLst>
          </p:cNvPr>
          <p:cNvCxnSpPr>
            <a:cxnSpLocks/>
            <a:stCxn id="479" idx="2"/>
            <a:endCxn id="485" idx="0"/>
          </p:cNvCxnSpPr>
          <p:nvPr/>
        </p:nvCxnSpPr>
        <p:spPr>
          <a:xfrm rot="5400000">
            <a:off x="4537733" y="3366072"/>
            <a:ext cx="298613" cy="272693"/>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4" name="Connector: Curved 363">
            <a:extLst>
              <a:ext uri="{FF2B5EF4-FFF2-40B4-BE49-F238E27FC236}">
                <a16:creationId xmlns:a16="http://schemas.microsoft.com/office/drawing/2014/main" id="{B4D0A099-7772-6BF7-EE2A-3E5CF4256391}"/>
              </a:ext>
            </a:extLst>
          </p:cNvPr>
          <p:cNvCxnSpPr>
            <a:cxnSpLocks/>
            <a:stCxn id="82" idx="2"/>
            <a:endCxn id="479" idx="0"/>
          </p:cNvCxnSpPr>
          <p:nvPr/>
        </p:nvCxnSpPr>
        <p:spPr>
          <a:xfrm rot="5400000">
            <a:off x="5116554" y="2282773"/>
            <a:ext cx="319446" cy="905783"/>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3" name="Connector: Curved 372">
            <a:extLst>
              <a:ext uri="{FF2B5EF4-FFF2-40B4-BE49-F238E27FC236}">
                <a16:creationId xmlns:a16="http://schemas.microsoft.com/office/drawing/2014/main" id="{B908AEC9-CD8C-CC64-00D4-808C7BB534C0}"/>
              </a:ext>
            </a:extLst>
          </p:cNvPr>
          <p:cNvCxnSpPr>
            <a:cxnSpLocks/>
            <a:stCxn id="485" idx="2"/>
            <a:endCxn id="499" idx="0"/>
          </p:cNvCxnSpPr>
          <p:nvPr/>
        </p:nvCxnSpPr>
        <p:spPr>
          <a:xfrm rot="16200000" flipH="1">
            <a:off x="4854702" y="6292525"/>
            <a:ext cx="513859" cy="1121879"/>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6" name="Connector: Curved 375">
            <a:extLst>
              <a:ext uri="{FF2B5EF4-FFF2-40B4-BE49-F238E27FC236}">
                <a16:creationId xmlns:a16="http://schemas.microsoft.com/office/drawing/2014/main" id="{C80B3152-4A45-AFD7-D80D-9ECF025E21FD}"/>
              </a:ext>
            </a:extLst>
          </p:cNvPr>
          <p:cNvCxnSpPr>
            <a:cxnSpLocks/>
            <a:stCxn id="181" idx="2"/>
            <a:endCxn id="499" idx="0"/>
          </p:cNvCxnSpPr>
          <p:nvPr/>
        </p:nvCxnSpPr>
        <p:spPr>
          <a:xfrm rot="5400000">
            <a:off x="5922327" y="6353556"/>
            <a:ext cx="507084" cy="1006595"/>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382" name="TextBox 381">
            <a:extLst>
              <a:ext uri="{FF2B5EF4-FFF2-40B4-BE49-F238E27FC236}">
                <a16:creationId xmlns:a16="http://schemas.microsoft.com/office/drawing/2014/main" id="{578878BA-D45C-7BF7-A460-2570D027E7D8}"/>
              </a:ext>
            </a:extLst>
          </p:cNvPr>
          <p:cNvSpPr txBox="1"/>
          <p:nvPr/>
        </p:nvSpPr>
        <p:spPr>
          <a:xfrm>
            <a:off x="6818831" y="9709647"/>
            <a:ext cx="5069959" cy="400110"/>
          </a:xfrm>
          <a:prstGeom prst="rect">
            <a:avLst/>
          </a:prstGeom>
          <a:noFill/>
        </p:spPr>
        <p:txBody>
          <a:bodyPr wrap="square" rtlCol="0">
            <a:spAutoFit/>
          </a:bodyPr>
          <a:lstStyle/>
          <a:p>
            <a:r>
              <a:rPr lang="en-GB" sz="2000" b="1" dirty="0"/>
              <a:t>3. Nested Theory of Change: Challenge Fund</a:t>
            </a:r>
          </a:p>
        </p:txBody>
      </p:sp>
    </p:spTree>
    <p:extLst>
      <p:ext uri="{BB962C8B-B14F-4D97-AF65-F5344CB8AC3E}">
        <p14:creationId xmlns:p14="http://schemas.microsoft.com/office/powerpoint/2010/main" val="7498942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LegacyData xmlns="aaacb922-5235-4a66-b188-303b9b46fbd7" xsi:nil="true"/>
    <_x0043_R002 xmlns="30935593-865c-449f-89c2-dcb4480bfd22" xsi:nil="true"/>
    <_dlc_DocId xmlns="48f0c7dc-c96c-4d60-ad0a-278580807f22">KVZ3EC5Z6N2S-721230404-627827</_dlc_DocId>
    <dnkp xmlns="30935593-865c-449f-89c2-dcb4480bfd22" xsi:nil="true"/>
    <m975189f4ba442ecbf67d4147307b177 xmlns="48f0c7dc-c96c-4d60-ad0a-278580807f22">
      <Terms xmlns="http://schemas.microsoft.com/office/infopath/2007/PartnerControls">
        <TermInfo xmlns="http://schemas.microsoft.com/office/infopath/2007/PartnerControls">
          <TermName xmlns="http://schemas.microsoft.com/office/infopath/2007/PartnerControls">Energy Efficiency and Local</TermName>
          <TermId xmlns="http://schemas.microsoft.com/office/infopath/2007/PartnerControls">457be5e4-4b91-494e-beda-509bcb82df7c</TermId>
        </TermInfo>
      </Terms>
    </m975189f4ba442ecbf67d4147307b177>
    <Retention_x0020_Label xmlns="a8f60570-4bd3-4f2b-950b-a996de8ab151" xsi:nil="true"/>
    <_Flow_SignoffStatus xmlns="30935593-865c-449f-89c2-dcb4480bfd22" xsi:nil="true"/>
    <Date_x0020_Opened xmlns="b413c3fd-5a3b-4239-b985-69032e371c04">2023-11-10T15:34:32+00:00</Date_x0020_Opened>
    <Descriptor xmlns="0063f72e-ace3-48fb-9c1f-5b513408b31f" xsi:nil="true"/>
    <IconOverlay xmlns="http://schemas.microsoft.com/sharepoint/v4" xsi:nil="true"/>
    <Security_x0020_Classification xmlns="0063f72e-ace3-48fb-9c1f-5b513408b31f">OFFICIAL</Security_x0020_Classification>
    <_dlc_DocIdUrl xmlns="48f0c7dc-c96c-4d60-ad0a-278580807f22">
      <Url>https://beisgov.sharepoint.com/sites/EnergyEfficiencyandLocal/_layouts/15/DocIdRedir.aspx?ID=KVZ3EC5Z6N2S-721230404-627827</Url>
      <Description>KVZ3EC5Z6N2S-721230404-627827</Description>
    </_dlc_DocIdUrl>
    <Date_x0020_Closed xmlns="b413c3fd-5a3b-4239-b985-69032e371c04" xsi:nil="true"/>
    <lcf76f155ced4ddcb4097134ff3c332f xmlns="30935593-865c-449f-89c2-dcb4480bfd22">
      <Terms xmlns="http://schemas.microsoft.com/office/infopath/2007/PartnerControls"/>
    </lcf76f155ced4ddcb4097134ff3c332f>
    <TaxCatchAll xmlns="48f0c7dc-c96c-4d60-ad0a-278580807f22">
      <Value>1</Value>
    </TaxCatchAll>
    <Government_x0020_Body xmlns="b413c3fd-5a3b-4239-b985-69032e371c04">BEIS</Government_x0020_Body>
    <SharedWithUsers xmlns="48f0c7dc-c96c-4d60-ad0a-278580807f22">
      <UserInfo>
        <DisplayName>De Oliveira, Rodrigo (Energy Security)</DisplayName>
        <AccountId>1273</AccountId>
        <AccountType/>
      </UserInfo>
      <UserInfo>
        <DisplayName>Lawrence, Andrew (Energy Security)</DisplayName>
        <AccountId>8880</AccountId>
        <AccountType/>
      </UserInfo>
      <UserInfo>
        <DisplayName>Knight, Oscar (Energy Security)</DisplayName>
        <AccountId>7655</AccountId>
        <AccountType/>
      </UserInfo>
      <UserInfo>
        <DisplayName>Lazarus, Gail (Energy Security)</DisplayName>
        <AccountId>15516</AccountId>
        <AccountType/>
      </UserInfo>
      <UserInfo>
        <DisplayName>Campbell, Charlotte (Energy Security)</DisplayName>
        <AccountId>15220</AccountId>
        <AccountType/>
      </UserInfo>
      <UserInfo>
        <DisplayName>Gracey, Andrea (Energy Security)</DisplayName>
        <AccountId>2274</AccountId>
        <AccountType/>
      </UserInfo>
      <UserInfo>
        <DisplayName>White, Max (Energy Security)</DisplayName>
        <AccountId>21783</AccountId>
        <AccountType/>
      </UserInfo>
      <UserInfo>
        <DisplayName>Bassett, Genevieve (Energy Security)</DisplayName>
        <AccountId>21166</AccountId>
        <AccountType/>
      </UserInfo>
      <UserInfo>
        <DisplayName>Gleeson, Claudia (Energy Security)</DisplayName>
        <AccountId>6056</AccountId>
        <AccountType/>
      </UserInfo>
      <UserInfo>
        <DisplayName>Green, Beth (Energy Security)</DisplayName>
        <AccountId>22349</AccountId>
        <AccountType/>
      </UserInfo>
      <UserInfo>
        <DisplayName>Kaiser, Alice (Energy Security)</DisplayName>
        <AccountId>4144</AccountId>
        <AccountType/>
      </UserInfo>
      <UserInfo>
        <DisplayName>Gledhill2, Jacob (Energy Security)</DisplayName>
        <AccountId>258</AccountId>
        <AccountType/>
      </UserInfo>
      <UserInfo>
        <DisplayName>Woodroffe, Guy (Energy Security)</DisplayName>
        <AccountId>981</AccountId>
        <AccountType/>
      </UserInfo>
      <UserInfo>
        <DisplayName>Harte, Ellie (Energy Security)</DisplayName>
        <AccountId>5676</AccountId>
        <AccountType/>
      </UserInfo>
      <UserInfo>
        <DisplayName>Britnell, Judith (NZBI - Domestic)</DisplayName>
        <AccountId>89</AccountId>
        <AccountType/>
      </UserInfo>
      <UserInfo>
        <DisplayName>Hamlyn, Laura (Energy Security)</DisplayName>
        <AccountId>153</AccountId>
        <AccountType/>
      </UserInfo>
      <UserInfo>
        <DisplayName>Conneely3, Wyatt (Energy Security)</DisplayName>
        <AccountId>18421</AccountId>
        <AccountType/>
      </UserInfo>
      <UserInfo>
        <DisplayName>Leher2, Chanelle (NZBI - Domestic)</DisplayName>
        <AccountId>2397</AccountId>
        <AccountType/>
      </UserInfo>
      <UserInfo>
        <DisplayName>Boakye, Gifty (Energy Security)</DisplayName>
        <AccountId>283</AccountId>
        <AccountType/>
      </UserInfo>
      <UserInfo>
        <DisplayName>Camille, Kathy (Energy Security)</DisplayName>
        <AccountId>8455</AccountId>
        <AccountType/>
      </UserInfo>
      <UserInfo>
        <DisplayName>Shafiq, Irfan (Energy Security)</DisplayName>
        <AccountId>18758</AccountId>
        <AccountType/>
      </UserInfo>
      <UserInfo>
        <DisplayName>Whelan, Derek (Energy Security)</DisplayName>
        <AccountId>13532</AccountId>
        <AccountType/>
      </UserInfo>
      <UserInfo>
        <DisplayName>Ifzal, Qasim (Energy Security)</DisplayName>
        <AccountId>7222</AccountId>
        <AccountType/>
      </UserInfo>
      <UserInfo>
        <DisplayName>Olujohungbe, James (Energy Security)</DisplayName>
        <AccountId>19094</AccountId>
        <AccountType/>
      </UserInfo>
      <UserInfo>
        <DisplayName>Cohen, Effie (Energy Security)</DisplayName>
        <AccountId>7654</AccountId>
        <AccountType/>
      </UserInfo>
      <UserInfo>
        <DisplayName>Dean, Joe (Energy Security)</DisplayName>
        <AccountId>22006</AccountId>
        <AccountType/>
      </UserInfo>
      <UserInfo>
        <DisplayName>Stephenson, Douglas (Energy Security)</DisplayName>
        <AccountId>15347</AccountId>
        <AccountType/>
      </UserInfo>
      <UserInfo>
        <DisplayName>Hoi, Weng-Nei (Energy Security)</DisplayName>
        <AccountId>15690</AccountId>
        <AccountType/>
      </UserInfo>
      <UserInfo>
        <DisplayName>Worster, Caroline (Energy Security)</DisplayName>
        <AccountId>1347</AccountId>
        <AccountType/>
      </UserInfo>
      <UserInfo>
        <DisplayName>Lloyd2, Rob (NZBI - Domestic)</DisplayName>
        <AccountId>509</AccountId>
        <AccountType/>
      </UserInfo>
      <UserInfo>
        <DisplayName>Dallera, Giulia (Energy Security)</DisplayName>
        <AccountId>15403</AccountId>
        <AccountType/>
      </UserInfo>
      <UserInfo>
        <DisplayName>Law2, Marianne (Energy Security)</DisplayName>
        <AccountId>7834</AccountId>
        <AccountType/>
      </UserInfo>
      <UserInfo>
        <DisplayName>Ray, Andrew (NZBI - Domestic)</DisplayName>
        <AccountId>65</AccountId>
        <AccountType/>
      </UserInfo>
      <UserInfo>
        <DisplayName>Jones3, Adam (Energy Security)</DisplayName>
        <AccountId>22617</AccountId>
        <AccountType/>
      </UserInfo>
      <UserInfo>
        <DisplayName>Copping, Emily (Energy Security)</DisplayName>
        <AccountId>22717</AccountId>
        <AccountType/>
      </UserInfo>
      <UserInfo>
        <DisplayName>Withey, Caroline (Energy Security)</DisplayName>
        <AccountId>92</AccountId>
        <AccountType/>
      </UserInfo>
      <UserInfo>
        <DisplayName>Grimshaw, Carly (Energy Security)</DisplayName>
        <AccountId>18774</AccountId>
        <AccountType/>
      </UserInfo>
      <UserInfo>
        <DisplayName>Norris, Amy (Energy Security)</DisplayName>
        <AccountId>8757</AccountId>
        <AccountType/>
      </UserInfo>
      <UserInfo>
        <DisplayName>Black2, Meg (Energy Security)</DisplayName>
        <AccountId>23270</AccountId>
        <AccountType/>
      </UserInfo>
      <UserInfo>
        <DisplayName>Tyler, Matthew (Energy Security)</DisplayName>
        <AccountId>23271</AccountId>
        <AccountType/>
      </UserInfo>
      <UserInfo>
        <DisplayName>Marcus2, Elliot (Energy Security)</DisplayName>
        <AccountId>22852</AccountId>
        <AccountType/>
      </UserInfo>
      <UserInfo>
        <DisplayName>Woodroof, Nicholas (Energy Security)</DisplayName>
        <AccountId>15122</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E283D4AA16744246A16C92235D91DBE5" ma:contentTypeVersion="212" ma:contentTypeDescription="Create a new document." ma:contentTypeScope="" ma:versionID="8f2203e8934a15a7b047d54b022cf292">
  <xsd:schema xmlns:xsd="http://www.w3.org/2001/XMLSchema" xmlns:xs="http://www.w3.org/2001/XMLSchema" xmlns:p="http://schemas.microsoft.com/office/2006/metadata/properties" xmlns:ns1="http://schemas.microsoft.com/sharepoint/v3" xmlns:ns2="0063f72e-ace3-48fb-9c1f-5b513408b31f" xmlns:ns3="48f0c7dc-c96c-4d60-ad0a-278580807f22" xmlns:ns4="b413c3fd-5a3b-4239-b985-69032e371c04" xmlns:ns5="a8f60570-4bd3-4f2b-950b-a996de8ab151" xmlns:ns6="aaacb922-5235-4a66-b188-303b9b46fbd7" xmlns:ns7="30935593-865c-449f-89c2-dcb4480bfd22" xmlns:ns8="http://schemas.microsoft.com/sharepoint/v4" targetNamespace="http://schemas.microsoft.com/office/2006/metadata/properties" ma:root="true" ma:fieldsID="27b598e2c524a4727c658ab1b43bf433" ns1:_="" ns2:_="" ns3:_="" ns4:_="" ns5:_="" ns6:_="" ns7:_="" ns8:_="">
    <xsd:import namespace="http://schemas.microsoft.com/sharepoint/v3"/>
    <xsd:import namespace="0063f72e-ace3-48fb-9c1f-5b513408b31f"/>
    <xsd:import namespace="48f0c7dc-c96c-4d60-ad0a-278580807f22"/>
    <xsd:import namespace="b413c3fd-5a3b-4239-b985-69032e371c04"/>
    <xsd:import namespace="a8f60570-4bd3-4f2b-950b-a996de8ab151"/>
    <xsd:import namespace="aaacb922-5235-4a66-b188-303b9b46fbd7"/>
    <xsd:import namespace="30935593-865c-449f-89c2-dcb4480bfd22"/>
    <xsd:import namespace="http://schemas.microsoft.com/sharepoint/v4"/>
    <xsd:element name="properties">
      <xsd:complexType>
        <xsd:sequence>
          <xsd:element name="documentManagement">
            <xsd:complexType>
              <xsd:all>
                <xsd:element ref="ns2:Security_x0020_Classification" minOccurs="0"/>
                <xsd:element ref="ns2:Descriptor" minOccurs="0"/>
                <xsd:element ref="ns3:m975189f4ba442ecbf67d4147307b177" minOccurs="0"/>
                <xsd:element ref="ns3:TaxCatchAll" minOccurs="0"/>
                <xsd:element ref="ns3:TaxCatchAllLabel" minOccurs="0"/>
                <xsd:element ref="ns4:Government_x0020_Body" minOccurs="0"/>
                <xsd:element ref="ns4:Date_x0020_Opened" minOccurs="0"/>
                <xsd:element ref="ns4:Date_x0020_Closed" minOccurs="0"/>
                <xsd:element ref="ns5:Retention_x0020_Label" minOccurs="0"/>
                <xsd:element ref="ns6:LegacyData" minOccurs="0"/>
                <xsd:element ref="ns7:MediaServiceMetadata" minOccurs="0"/>
                <xsd:element ref="ns7:MediaServiceFastMetadata" minOccurs="0"/>
                <xsd:element ref="ns7:MediaServiceAutoKeyPoints" minOccurs="0"/>
                <xsd:element ref="ns7:MediaServiceKeyPoints" minOccurs="0"/>
                <xsd:element ref="ns7:MediaServiceAutoTags" minOccurs="0"/>
                <xsd:element ref="ns7:MediaServiceGenerationTime" minOccurs="0"/>
                <xsd:element ref="ns7:MediaServiceEventHashCode" minOccurs="0"/>
                <xsd:element ref="ns3:_dlc_DocId" minOccurs="0"/>
                <xsd:element ref="ns3:_dlc_DocIdUrl" minOccurs="0"/>
                <xsd:element ref="ns3:_dlc_DocIdPersistId" minOccurs="0"/>
                <xsd:element ref="ns7:MediaServiceDateTaken" minOccurs="0"/>
                <xsd:element ref="ns3:SharedWithUsers" minOccurs="0"/>
                <xsd:element ref="ns3:SharedWithDetails" minOccurs="0"/>
                <xsd:element ref="ns7:MediaServiceOCR" minOccurs="0"/>
                <xsd:element ref="ns8:IconOverlay" minOccurs="0"/>
                <xsd:element ref="ns1:_vti_ItemDeclaredRecord" minOccurs="0"/>
                <xsd:element ref="ns1:_vti_ItemHoldRecordStatus" minOccurs="0"/>
                <xsd:element ref="ns7:dnkp" minOccurs="0"/>
                <xsd:element ref="ns7:_x0043_R002" minOccurs="0"/>
                <xsd:element ref="ns7:_Flow_SignoffStatus" minOccurs="0"/>
                <xsd:element ref="ns7:MediaServiceLocation" minOccurs="0"/>
                <xsd:element ref="ns7:MediaLengthInSeconds" minOccurs="0"/>
                <xsd:element ref="ns7:lcf76f155ced4ddcb4097134ff3c332f" minOccurs="0"/>
                <xsd:element ref="ns7:MediaServiceObjectDetectorVersions" minOccurs="0"/>
                <xsd:element ref="ns7:MediaServiceSearchPropertie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34" nillable="true" ma:displayName="Declared Record" ma:hidden="true" ma:internalName="_vti_ItemDeclaredRecord" ma:readOnly="true">
      <xsd:simpleType>
        <xsd:restriction base="dms:DateTime"/>
      </xsd:simpleType>
    </xsd:element>
    <xsd:element name="_vti_ItemHoldRecordStatus" ma:index="35" nillable="true" ma:displayName="Hold and Record Status" ma:decimals="0" ma:hidden="true" ma:internalName="_vti_ItemHoldRecordStatus" ma:readOnly="true">
      <xsd:simpleType>
        <xsd:restriction base="dms:Unknown"/>
      </xsd:simpleType>
    </xsd:element>
    <xsd:element name="_ip_UnifiedCompliancePolicyProperties" ma:index="45" nillable="true" ma:displayName="Unified Compliance Policy Properties" ma:hidden="true" ma:internalName="_ip_UnifiedCompliancePolicyProperties">
      <xsd:simpleType>
        <xsd:restriction base="dms:Note"/>
      </xsd:simpleType>
    </xsd:element>
    <xsd:element name="_ip_UnifiedCompliancePolicyUIAction" ma:index="4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63f72e-ace3-48fb-9c1f-5b513408b31f" elementFormDefault="qualified">
    <xsd:import namespace="http://schemas.microsoft.com/office/2006/documentManagement/types"/>
    <xsd:import namespace="http://schemas.microsoft.com/office/infopath/2007/PartnerControls"/>
    <xsd:element name="Security_x0020_Classification" ma:index="8" nillable="true" ma:displayName="Security Classification" ma:default="OFFICIAL" ma:format="Dropdown" ma:indexed="true" ma:internalName="Security_x0020_Classification">
      <xsd:simpleType>
        <xsd:restriction base="dms:Choice">
          <xsd:enumeration value="OFFICIAL"/>
          <xsd:enumeration value="OFFICIAL - SENSITIVE"/>
        </xsd:restriction>
      </xsd:simpleType>
    </xsd:element>
    <xsd:element name="Descriptor" ma:index="9" nillable="true" ma:displayName="Descriptor" ma:default="" ma:format="Dropdown" ma:indexed="true" ma:internalName="Descriptor">
      <xsd:simpleType>
        <xsd:restriction base="dms:Choice">
          <xsd:enumeration value="COMMERCIAL"/>
          <xsd:enumeration value="PERSONAL"/>
          <xsd:enumeration value="LOCSEN"/>
        </xsd:restriction>
      </xsd:simpleType>
    </xsd:element>
  </xsd:schema>
  <xsd:schema xmlns:xsd="http://www.w3.org/2001/XMLSchema" xmlns:xs="http://www.w3.org/2001/XMLSchema" xmlns:dms="http://schemas.microsoft.com/office/2006/documentManagement/types" xmlns:pc="http://schemas.microsoft.com/office/infopath/2007/PartnerControls" targetNamespace="48f0c7dc-c96c-4d60-ad0a-278580807f22" elementFormDefault="qualified">
    <xsd:import namespace="http://schemas.microsoft.com/office/2006/documentManagement/types"/>
    <xsd:import namespace="http://schemas.microsoft.com/office/infopath/2007/PartnerControls"/>
    <xsd:element name="m975189f4ba442ecbf67d4147307b177" ma:index="10" nillable="true" ma:taxonomy="true" ma:internalName="m975189f4ba442ecbf67d4147307b177" ma:taxonomyFieldName="Business_x0020_Unit" ma:displayName="Business Unit" ma:default="1;#Energy Efficiency and Local|457be5e4-4b91-494e-beda-509bcb82df7c" ma:fieldId="{6975189f-4ba4-42ec-bf67-d4147307b177}" ma:sspId="9b0aeba9-2bce-41c2-8545-5d12d676a674" ma:termSetId="6f71e40e-3a2e-4baf-91d9-2069eb354530"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3670dbc0-b6e8-4d46-9370-37b7d66ca0a7}" ma:internalName="TaxCatchAll" ma:showField="CatchAllData" ma:web="48f0c7dc-c96c-4d60-ad0a-278580807f22">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3670dbc0-b6e8-4d46-9370-37b7d66ca0a7}" ma:internalName="TaxCatchAllLabel" ma:readOnly="true" ma:showField="CatchAllDataLabel" ma:web="48f0c7dc-c96c-4d60-ad0a-278580807f22">
      <xsd:complexType>
        <xsd:complexContent>
          <xsd:extension base="dms:MultiChoiceLookup">
            <xsd:sequence>
              <xsd:element name="Value" type="dms:Lookup" maxOccurs="unbounded" minOccurs="0" nillable="true"/>
            </xsd:sequence>
          </xsd:extension>
        </xsd:complexContent>
      </xsd:complexType>
    </xsd:element>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3c3fd-5a3b-4239-b985-69032e371c04" elementFormDefault="qualified">
    <xsd:import namespace="http://schemas.microsoft.com/office/2006/documentManagement/types"/>
    <xsd:import namespace="http://schemas.microsoft.com/office/infopath/2007/PartnerControls"/>
    <xsd:element name="Government_x0020_Body" ma:index="14" nillable="true" ma:displayName="Government Body" ma:default="BEIS" ma:internalName="Government_x0020_Body">
      <xsd:simpleType>
        <xsd:restriction base="dms:Text">
          <xsd:maxLength value="255"/>
        </xsd:restriction>
      </xsd:simpleType>
    </xsd:element>
    <xsd:element name="Date_x0020_Opened" ma:index="15" nillable="true" ma:displayName="Date Opened" ma:default="[Today]" ma:format="DateOnly" ma:internalName="Date_x0020_Opened">
      <xsd:simpleType>
        <xsd:restriction base="dms:DateTime"/>
      </xsd:simpleType>
    </xsd:element>
    <xsd:element name="Date_x0020_Closed" ma:index="16" nillable="true" ma:displayName="Date Closed" ma:format="DateOnly" ma:internalName="Date_x0020_Closed">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8f60570-4bd3-4f2b-950b-a996de8ab151" elementFormDefault="qualified">
    <xsd:import namespace="http://schemas.microsoft.com/office/2006/documentManagement/types"/>
    <xsd:import namespace="http://schemas.microsoft.com/office/infopath/2007/PartnerControls"/>
    <xsd:element name="Retention_x0020_Label" ma:index="17" nillable="true" ma:displayName="Retention Label" ma:internalName="Retention_x0020_Labe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acb922-5235-4a66-b188-303b9b46fbd7" elementFormDefault="qualified">
    <xsd:import namespace="http://schemas.microsoft.com/office/2006/documentManagement/types"/>
    <xsd:import namespace="http://schemas.microsoft.com/office/infopath/2007/PartnerControls"/>
    <xsd:element name="LegacyData" ma:index="18" nillable="true" ma:displayName="Legacy Data" ma:internalName="LegacyData">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935593-865c-449f-89c2-dcb4480bfd22" elementFormDefault="qualified">
    <xsd:import namespace="http://schemas.microsoft.com/office/2006/documentManagement/types"/>
    <xsd:import namespace="http://schemas.microsoft.com/office/infopath/2007/PartnerControls"/>
    <xsd:element name="MediaServiceMetadata" ma:index="19" nillable="true" ma:displayName="MediaServiceMetadata" ma:hidden="true" ma:internalName="MediaServiceMetadata" ma:readOnly="true">
      <xsd:simpleType>
        <xsd:restriction base="dms:Note"/>
      </xsd:simpleType>
    </xsd:element>
    <xsd:element name="MediaServiceFastMetadata" ma:index="20" nillable="true" ma:displayName="MediaServiceFastMetadata" ma:hidden="true" ma:internalName="MediaServiceFastMetadata" ma:readOnly="true">
      <xsd:simpleType>
        <xsd:restriction base="dms:Note"/>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AutoTags" ma:index="23" nillable="true" ma:displayName="Tags" ma:internalName="MediaServiceAutoTags"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9" nillable="true" ma:displayName="MediaServiceDateTaken" ma:hidden="true" ma:internalName="MediaServiceDateTaken" ma:readOnly="true">
      <xsd:simpleType>
        <xsd:restriction base="dms:Text"/>
      </xsd:simpleType>
    </xsd:element>
    <xsd:element name="MediaServiceOCR" ma:index="32" nillable="true" ma:displayName="Extracted Text" ma:internalName="MediaServiceOCR" ma:readOnly="true">
      <xsd:simpleType>
        <xsd:restriction base="dms:Note">
          <xsd:maxLength value="255"/>
        </xsd:restriction>
      </xsd:simpleType>
    </xsd:element>
    <xsd:element name="dnkp" ma:index="36" nillable="true" ma:displayName="Number" ma:internalName="dnkp">
      <xsd:simpleType>
        <xsd:restriction base="dms:Number"/>
      </xsd:simpleType>
    </xsd:element>
    <xsd:element name="_x0043_R002" ma:index="37" nillable="true" ma:displayName="CR ID Number" ma:description="CR ID" ma:format="Dropdown" ma:internalName="_x0043_R002" ma:percentage="FALSE">
      <xsd:simpleType>
        <xsd:restriction base="dms:Number"/>
      </xsd:simpleType>
    </xsd:element>
    <xsd:element name="_Flow_SignoffStatus" ma:index="38" nillable="true" ma:displayName="Sign-off status" ma:internalName="Sign_x002d_off_x0020_status">
      <xsd:simpleType>
        <xsd:restriction base="dms:Text"/>
      </xsd:simpleType>
    </xsd:element>
    <xsd:element name="MediaServiceLocation" ma:index="39" nillable="true" ma:displayName="Location" ma:internalName="MediaServiceLocation" ma:readOnly="true">
      <xsd:simpleType>
        <xsd:restriction base="dms:Text"/>
      </xsd:simpleType>
    </xsd:element>
    <xsd:element name="MediaLengthInSeconds" ma:index="40" nillable="true" ma:displayName="Length (seconds)"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Image Tags" ma:readOnly="false" ma:fieldId="{5cf76f15-5ced-4ddc-b409-7134ff3c332f}" ma:taxonomyMulti="true" ma:sspId="9b0aeba9-2bce-41c2-8545-5d12d676a6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4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3"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081FFA-6889-40D8-962F-BC9308E14295}">
  <ds:schemaRefs>
    <ds:schemaRef ds:uri="0063f72e-ace3-48fb-9c1f-5b513408b31f"/>
    <ds:schemaRef ds:uri="30935593-865c-449f-89c2-dcb4480bfd22"/>
    <ds:schemaRef ds:uri="48f0c7dc-c96c-4d60-ad0a-278580807f22"/>
    <ds:schemaRef ds:uri="a8f60570-4bd3-4f2b-950b-a996de8ab151"/>
    <ds:schemaRef ds:uri="aaacb922-5235-4a66-b188-303b9b46fbd7"/>
    <ds:schemaRef ds:uri="b413c3fd-5a3b-4239-b985-69032e371c0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4"/>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C804030-C559-4B02-861E-92A1B6262631}">
  <ds:schemaRefs>
    <ds:schemaRef ds:uri="http://schemas.microsoft.com/sharepoint/v3/contenttype/forms"/>
  </ds:schemaRefs>
</ds:datastoreItem>
</file>

<file path=customXml/itemProps3.xml><?xml version="1.0" encoding="utf-8"?>
<ds:datastoreItem xmlns:ds="http://schemas.openxmlformats.org/officeDocument/2006/customXml" ds:itemID="{AC6FD222-3F78-4218-A7B9-0DABE677C850}">
  <ds:schemaRefs>
    <ds:schemaRef ds:uri="http://schemas.microsoft.com/sharepoint/events"/>
  </ds:schemaRefs>
</ds:datastoreItem>
</file>

<file path=customXml/itemProps4.xml><?xml version="1.0" encoding="utf-8"?>
<ds:datastoreItem xmlns:ds="http://schemas.openxmlformats.org/officeDocument/2006/customXml" ds:itemID="{DACCC4E2-25D9-42F4-AEC6-60C539017722}">
  <ds:schemaRefs>
    <ds:schemaRef ds:uri="0063f72e-ace3-48fb-9c1f-5b513408b31f"/>
    <ds:schemaRef ds:uri="30935593-865c-449f-89c2-dcb4480bfd22"/>
    <ds:schemaRef ds:uri="48f0c7dc-c96c-4d60-ad0a-278580807f22"/>
    <ds:schemaRef ds:uri="a8f60570-4bd3-4f2b-950b-a996de8ab151"/>
    <ds:schemaRef ds:uri="aaacb922-5235-4a66-b188-303b9b46fbd7"/>
    <ds:schemaRef ds:uri="b413c3fd-5a3b-4239-b985-69032e371c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4"/>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864</TotalTime>
  <Words>2494</Words>
  <Application>Microsoft Office PowerPoint</Application>
  <PresentationFormat>Custom</PresentationFormat>
  <Paragraphs>289</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W3</dc:title>
  <dc:creator>Genevieve Bassett</dc:creator>
  <cp:lastModifiedBy>Bassett, Genevieve (Energy Security)</cp:lastModifiedBy>
  <cp:revision>4</cp:revision>
  <dcterms:created xsi:type="dcterms:W3CDTF">2023-11-02T09:14:34Z</dcterms:created>
  <dcterms:modified xsi:type="dcterms:W3CDTF">2024-10-17T14:37:55Z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a62f585-b40f-4ab9-bafe-39150f03d124_Enabled">
    <vt:lpwstr>true</vt:lpwstr>
  </property>
  <property fmtid="{D5CDD505-2E9C-101B-9397-08002B2CF9AE}" pid="3" name="MSIP_Label_ba62f585-b40f-4ab9-bafe-39150f03d124_SetDate">
    <vt:lpwstr>2023-11-02T09:14:34Z</vt:lpwstr>
  </property>
  <property fmtid="{D5CDD505-2E9C-101B-9397-08002B2CF9AE}" pid="4" name="MSIP_Label_ba62f585-b40f-4ab9-bafe-39150f03d124_Method">
    <vt:lpwstr>Standard</vt:lpwstr>
  </property>
  <property fmtid="{D5CDD505-2E9C-101B-9397-08002B2CF9AE}" pid="5" name="MSIP_Label_ba62f585-b40f-4ab9-bafe-39150f03d124_Name">
    <vt:lpwstr>OFFICIAL</vt:lpwstr>
  </property>
  <property fmtid="{D5CDD505-2E9C-101B-9397-08002B2CF9AE}" pid="6" name="MSIP_Label_ba62f585-b40f-4ab9-bafe-39150f03d124_SiteId">
    <vt:lpwstr>cbac7005-02c1-43eb-b497-e6492d1b2dd8</vt:lpwstr>
  </property>
  <property fmtid="{D5CDD505-2E9C-101B-9397-08002B2CF9AE}" pid="7" name="MSIP_Label_ba62f585-b40f-4ab9-bafe-39150f03d124_ActionId">
    <vt:lpwstr>04eb6dfb-885b-4fed-b23e-0914703c0ae3</vt:lpwstr>
  </property>
  <property fmtid="{D5CDD505-2E9C-101B-9397-08002B2CF9AE}" pid="8" name="MSIP_Label_ba62f585-b40f-4ab9-bafe-39150f03d124_ContentBits">
    <vt:lpwstr>0</vt:lpwstr>
  </property>
  <property fmtid="{D5CDD505-2E9C-101B-9397-08002B2CF9AE}" pid="9" name="Business Unit">
    <vt:lpwstr>1;#Energy Efficiency and Local|457be5e4-4b91-494e-beda-509bcb82df7c</vt:lpwstr>
  </property>
  <property fmtid="{D5CDD505-2E9C-101B-9397-08002B2CF9AE}" pid="10" name="ContentTypeId">
    <vt:lpwstr>0x010100E283D4AA16744246A16C92235D91DBE5</vt:lpwstr>
  </property>
  <property fmtid="{D5CDD505-2E9C-101B-9397-08002B2CF9AE}" pid="11" name="MediaServiceImageTags">
    <vt:lpwstr/>
  </property>
  <property fmtid="{D5CDD505-2E9C-101B-9397-08002B2CF9AE}" pid="12" name="_dlc_DocIdItemGuid">
    <vt:lpwstr>23c844c8-e5b9-43ba-bf05-5dc6ac3f3d8d</vt:lpwstr>
  </property>
</Properties>
</file>