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767" r:id="rId5"/>
    <p:sldId id="425" r:id="rId6"/>
    <p:sldId id="426" r:id="rId7"/>
    <p:sldId id="438" r:id="rId8"/>
    <p:sldId id="771" r:id="rId9"/>
    <p:sldId id="773" r:id="rId10"/>
    <p:sldId id="777" r:id="rId11"/>
    <p:sldId id="774" r:id="rId12"/>
    <p:sldId id="77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D139CE-561C-44EC-B699-F5954E32B2A7}" type="datetimeFigureOut">
              <a:rPr lang="en-GB" smtClean="0"/>
              <a:t>15/07/2022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F60087-670D-46BF-AFC1-8AE0C852F6BC}" type="slidenum">
              <a:rPr lang="en-GB" smtClean="0"/>
              <a:t>‹#›</a:t>
            </a:fld>
            <a:endParaRPr lang="en-GB"/>
          </a:p>
        </p:txBody>
      </p:sp>
    </p:spTree>
    <p:extLst>
      <p:ext uri="{BB962C8B-B14F-4D97-AF65-F5344CB8AC3E}">
        <p14:creationId xmlns:p14="http://schemas.microsoft.com/office/powerpoint/2010/main" val="673315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7242361-C60E-42CE-84DF-60E42EFB0DD0}" type="slidenum">
              <a:rPr lang="en-GB" smtClean="0"/>
              <a:t>2</a:t>
            </a:fld>
            <a:endParaRPr lang="en-GB"/>
          </a:p>
        </p:txBody>
      </p:sp>
    </p:spTree>
    <p:extLst>
      <p:ext uri="{BB962C8B-B14F-4D97-AF65-F5344CB8AC3E}">
        <p14:creationId xmlns:p14="http://schemas.microsoft.com/office/powerpoint/2010/main" val="1344576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300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00A8F-A469-4A0F-A6E3-054B932F2E2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17886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381C70BB-05E2-4CFB-AD1D-901D3C050785}"/>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318501" y="5"/>
            <a:ext cx="3869267"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8EDB6FD4-A49D-4776-8D82-70B4893CBCF3}"/>
              </a:ext>
            </a:extLst>
          </p:cNvPr>
          <p:cNvSpPr>
            <a:spLocks noChangeArrowheads="1"/>
          </p:cNvSpPr>
          <p:nvPr userDrawn="1"/>
        </p:nvSpPr>
        <p:spPr bwMode="auto">
          <a:xfrm>
            <a:off x="7152219" y="188916"/>
            <a:ext cx="1536700" cy="503237"/>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7F7F7F"/>
                </a:solidFill>
                <a:latin typeface="Arial" charset="0"/>
                <a:ea typeface="Geneva" charset="-128"/>
              </a:defRPr>
            </a:lvl1pPr>
            <a:lvl2pPr marL="742950" indent="-285750">
              <a:defRPr sz="2400">
                <a:solidFill>
                  <a:srgbClr val="7F7F7F"/>
                </a:solidFill>
                <a:latin typeface="Arial" charset="0"/>
                <a:ea typeface="Geneva" charset="-128"/>
              </a:defRPr>
            </a:lvl2pPr>
            <a:lvl3pPr marL="1143000" indent="-228600">
              <a:defRPr sz="2400">
                <a:solidFill>
                  <a:srgbClr val="7F7F7F"/>
                </a:solidFill>
                <a:latin typeface="Arial" charset="0"/>
                <a:ea typeface="Geneva" charset="-128"/>
              </a:defRPr>
            </a:lvl3pPr>
            <a:lvl4pPr marL="1600200" indent="-228600">
              <a:defRPr sz="2400">
                <a:solidFill>
                  <a:srgbClr val="7F7F7F"/>
                </a:solidFill>
                <a:latin typeface="Arial" charset="0"/>
                <a:ea typeface="Geneva" charset="-128"/>
              </a:defRPr>
            </a:lvl4pPr>
            <a:lvl5pPr marL="2057400" indent="-228600">
              <a:defRPr sz="2400">
                <a:solidFill>
                  <a:srgbClr val="7F7F7F"/>
                </a:solidFill>
                <a:latin typeface="Arial" charset="0"/>
                <a:ea typeface="Geneva" charset="-128"/>
              </a:defRPr>
            </a:lvl5pPr>
            <a:lvl6pPr marL="2514600" indent="-228600" eaLnBrk="0" fontAlgn="base" hangingPunct="0">
              <a:spcBef>
                <a:spcPct val="0"/>
              </a:spcBef>
              <a:spcAft>
                <a:spcPct val="0"/>
              </a:spcAft>
              <a:defRPr sz="2400">
                <a:solidFill>
                  <a:srgbClr val="7F7F7F"/>
                </a:solidFill>
                <a:latin typeface="Arial" charset="0"/>
                <a:ea typeface="Geneva" charset="-128"/>
              </a:defRPr>
            </a:lvl6pPr>
            <a:lvl7pPr marL="2971800" indent="-228600" eaLnBrk="0" fontAlgn="base" hangingPunct="0">
              <a:spcBef>
                <a:spcPct val="0"/>
              </a:spcBef>
              <a:spcAft>
                <a:spcPct val="0"/>
              </a:spcAft>
              <a:defRPr sz="2400">
                <a:solidFill>
                  <a:srgbClr val="7F7F7F"/>
                </a:solidFill>
                <a:latin typeface="Arial" charset="0"/>
                <a:ea typeface="Geneva" charset="-128"/>
              </a:defRPr>
            </a:lvl7pPr>
            <a:lvl8pPr marL="3429000" indent="-228600" eaLnBrk="0" fontAlgn="base" hangingPunct="0">
              <a:spcBef>
                <a:spcPct val="0"/>
              </a:spcBef>
              <a:spcAft>
                <a:spcPct val="0"/>
              </a:spcAft>
              <a:defRPr sz="2400">
                <a:solidFill>
                  <a:srgbClr val="7F7F7F"/>
                </a:solidFill>
                <a:latin typeface="Arial" charset="0"/>
                <a:ea typeface="Geneva" charset="-128"/>
              </a:defRPr>
            </a:lvl8pPr>
            <a:lvl9pPr marL="3886200" indent="-228600" eaLnBrk="0" fontAlgn="base" hangingPunct="0">
              <a:spcBef>
                <a:spcPct val="0"/>
              </a:spcBef>
              <a:spcAft>
                <a:spcPct val="0"/>
              </a:spcAft>
              <a:defRPr sz="2400">
                <a:solidFill>
                  <a:srgbClr val="7F7F7F"/>
                </a:solidFill>
                <a:latin typeface="Arial" charset="0"/>
                <a:ea typeface="Geneva" charset="-128"/>
              </a:defRPr>
            </a:lvl9pPr>
          </a:lstStyle>
          <a:p>
            <a:pPr>
              <a:defRPr/>
            </a:pPr>
            <a:endParaRPr lang="en-GB" altLang="en-US" sz="2400">
              <a:cs typeface="+mn-cs"/>
            </a:endParaRPr>
          </a:p>
        </p:txBody>
      </p:sp>
      <p:sp>
        <p:nvSpPr>
          <p:cNvPr id="3074" name="Rectangle 2"/>
          <p:cNvSpPr>
            <a:spLocks noGrp="1" noChangeArrowheads="1"/>
          </p:cNvSpPr>
          <p:nvPr>
            <p:ph type="ctrTitle"/>
          </p:nvPr>
        </p:nvSpPr>
        <p:spPr>
          <a:xfrm>
            <a:off x="1183217" y="1421904"/>
            <a:ext cx="10363200" cy="1143000"/>
          </a:xfrm>
        </p:spPr>
        <p:txBody>
          <a:bodyPr lIns="90000" tIns="46800" rIns="90000" bIns="46800"/>
          <a:lstStyle>
            <a:lvl1pPr>
              <a:defRPr sz="4800"/>
            </a:lvl1pPr>
          </a:lstStyle>
          <a:p>
            <a:pPr lvl="0"/>
            <a:r>
              <a:rPr lang="en-US" noProof="0"/>
              <a:t>Click to edit Master title style</a:t>
            </a:r>
          </a:p>
        </p:txBody>
      </p:sp>
      <p:sp>
        <p:nvSpPr>
          <p:cNvPr id="3075" name="Rectangle 3"/>
          <p:cNvSpPr>
            <a:spLocks noGrp="1" noChangeArrowheads="1"/>
          </p:cNvSpPr>
          <p:nvPr>
            <p:ph type="subTitle" idx="1"/>
          </p:nvPr>
        </p:nvSpPr>
        <p:spPr>
          <a:xfrm>
            <a:off x="1183217" y="4570413"/>
            <a:ext cx="8534400" cy="1752600"/>
          </a:xfrm>
        </p:spPr>
        <p:txBody>
          <a:bodyPr/>
          <a:lstStyle>
            <a:lvl1pPr marL="0" indent="0">
              <a:buFont typeface="Times" charset="0"/>
              <a:buNone/>
              <a:defRPr/>
            </a:lvl1pPr>
          </a:lstStyle>
          <a:p>
            <a:pPr lvl="0"/>
            <a:r>
              <a:rPr lang="en-US" noProof="0"/>
              <a:t>Click to edit Master subtitle style</a:t>
            </a:r>
          </a:p>
        </p:txBody>
      </p:sp>
      <p:sp>
        <p:nvSpPr>
          <p:cNvPr id="6" name="Rectangle 4">
            <a:extLst>
              <a:ext uri="{FF2B5EF4-FFF2-40B4-BE49-F238E27FC236}">
                <a16:creationId xmlns:a16="http://schemas.microsoft.com/office/drawing/2014/main" id="{CB7783BE-6B6B-4DDC-984E-4D77D2063D46}"/>
              </a:ext>
            </a:extLst>
          </p:cNvPr>
          <p:cNvSpPr>
            <a:spLocks noGrp="1" noChangeArrowheads="1"/>
          </p:cNvSpPr>
          <p:nvPr>
            <p:ph type="dt" sz="half" idx="10"/>
          </p:nvPr>
        </p:nvSpPr>
        <p:spPr>
          <a:xfrm>
            <a:off x="1183217" y="6248400"/>
            <a:ext cx="2540000" cy="457200"/>
          </a:xfrm>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18EA5CCA-784A-4048-A741-FF3001D19802}"/>
              </a:ext>
            </a:extLst>
          </p:cNvPr>
          <p:cNvSpPr>
            <a:spLocks noGrp="1" noChangeArrowheads="1"/>
          </p:cNvSpPr>
          <p:nvPr>
            <p:ph type="ftr" sz="quarter" idx="11"/>
          </p:nvPr>
        </p:nvSpPr>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AF9F459B-5EBC-44D3-8749-7B4D17ACA9BF}"/>
              </a:ext>
            </a:extLst>
          </p:cNvPr>
          <p:cNvSpPr>
            <a:spLocks noGrp="1" noChangeArrowheads="1"/>
          </p:cNvSpPr>
          <p:nvPr>
            <p:ph type="sldNum" sz="quarter" idx="12"/>
          </p:nvPr>
        </p:nvSpPr>
        <p:spPr/>
        <p:txBody>
          <a:bodyPr/>
          <a:lstStyle>
            <a:lvl1pPr>
              <a:defRPr/>
            </a:lvl1pPr>
          </a:lstStyle>
          <a:p>
            <a:fld id="{875A9E29-FD6F-44E9-8973-60E6407D162E}"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2722653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itle 1"/>
          <p:cNvSpPr>
            <a:spLocks noGrp="1"/>
          </p:cNvSpPr>
          <p:nvPr>
            <p:ph type="title"/>
          </p:nvPr>
        </p:nvSpPr>
        <p:spPr>
          <a:xfrm>
            <a:off x="527381" y="260648"/>
            <a:ext cx="11041227" cy="648072"/>
          </a:xfrm>
        </p:spPr>
        <p:txBody>
          <a:bodyPr/>
          <a:lstStyle>
            <a:lvl1pPr>
              <a:defRPr sz="2400"/>
            </a:lvl1pPr>
          </a:lstStyle>
          <a:p>
            <a:r>
              <a:rPr lang="en-US"/>
              <a:t>Click to edit Master title style</a:t>
            </a:r>
            <a:endParaRPr lang="en-GB"/>
          </a:p>
        </p:txBody>
      </p:sp>
      <p:sp>
        <p:nvSpPr>
          <p:cNvPr id="4" name="Rectangle 4">
            <a:extLst>
              <a:ext uri="{FF2B5EF4-FFF2-40B4-BE49-F238E27FC236}">
                <a16:creationId xmlns:a16="http://schemas.microsoft.com/office/drawing/2014/main" id="{2504A5A7-6092-4F92-B6B2-AA06C49E454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8CB36C2-5DFE-4109-9D7D-9E65B80967B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9389B9A-9D12-494B-ABDC-5ED35F47D5E6}"/>
              </a:ext>
            </a:extLst>
          </p:cNvPr>
          <p:cNvSpPr>
            <a:spLocks noGrp="1" noChangeArrowheads="1"/>
          </p:cNvSpPr>
          <p:nvPr>
            <p:ph type="sldNum" sz="quarter" idx="12"/>
          </p:nvPr>
        </p:nvSpPr>
        <p:spPr>
          <a:ln/>
        </p:spPr>
        <p:txBody>
          <a:bodyPr/>
          <a:lstStyle>
            <a:lvl1pPr>
              <a:defRPr/>
            </a:lvl1pPr>
          </a:lstStyle>
          <a:p>
            <a:fld id="{4614D8B3-BB42-4FC3-BA38-111FB404BFC3}" type="slidenum">
              <a:rPr lang="en-US" altLang="en-US"/>
              <a:pPr/>
              <a:t>‹#›</a:t>
            </a:fld>
            <a:endParaRPr lang="en-US" altLang="en-US"/>
          </a:p>
        </p:txBody>
      </p:sp>
    </p:spTree>
    <p:extLst>
      <p:ext uri="{BB962C8B-B14F-4D97-AF65-F5344CB8AC3E}">
        <p14:creationId xmlns:p14="http://schemas.microsoft.com/office/powerpoint/2010/main" val="1772770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55617" y="744543"/>
            <a:ext cx="2590800" cy="4848225"/>
          </a:xfrm>
        </p:spPr>
        <p:txBody>
          <a:bodyPr vert="eaVert"/>
          <a:lstStyle>
            <a:lvl1pPr>
              <a:defRPr sz="2400"/>
            </a:lvl1pPr>
          </a:lstStyle>
          <a:p>
            <a:r>
              <a:rPr lang="en-US"/>
              <a:t>Click to edit Master title style</a:t>
            </a:r>
            <a:endParaRPr lang="en-GB"/>
          </a:p>
        </p:txBody>
      </p:sp>
      <p:sp>
        <p:nvSpPr>
          <p:cNvPr id="3" name="Vertical Text Placeholder 2"/>
          <p:cNvSpPr>
            <a:spLocks noGrp="1"/>
          </p:cNvSpPr>
          <p:nvPr>
            <p:ph type="body" orient="vert" idx="1"/>
          </p:nvPr>
        </p:nvSpPr>
        <p:spPr>
          <a:xfrm>
            <a:off x="1183217" y="744543"/>
            <a:ext cx="7569200" cy="48482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F8D85F6C-C3C5-4312-8FB5-60190587DE2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6443A2D-5C20-496F-80AE-C1043FEB21E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5FB3B16-769E-4EBF-91A6-67C89BB2E278}"/>
              </a:ext>
            </a:extLst>
          </p:cNvPr>
          <p:cNvSpPr>
            <a:spLocks noGrp="1" noChangeArrowheads="1"/>
          </p:cNvSpPr>
          <p:nvPr>
            <p:ph type="sldNum" sz="quarter" idx="12"/>
          </p:nvPr>
        </p:nvSpPr>
        <p:spPr>
          <a:ln/>
        </p:spPr>
        <p:txBody>
          <a:bodyPr/>
          <a:lstStyle>
            <a:lvl1pPr>
              <a:defRPr/>
            </a:lvl1pPr>
          </a:lstStyle>
          <a:p>
            <a:fld id="{646D075A-CD94-4C5B-999E-07CAE8ADEC5D}" type="slidenum">
              <a:rPr lang="en-US" altLang="en-US"/>
              <a:pPr/>
              <a:t>‹#›</a:t>
            </a:fld>
            <a:endParaRPr lang="en-US" altLang="en-US"/>
          </a:p>
        </p:txBody>
      </p:sp>
    </p:spTree>
    <p:extLst>
      <p:ext uri="{BB962C8B-B14F-4D97-AF65-F5344CB8AC3E}">
        <p14:creationId xmlns:p14="http://schemas.microsoft.com/office/powerpoint/2010/main" val="9643390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Text and Clip Ar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527383" y="1477963"/>
            <a:ext cx="5735836"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6466420" y="1477963"/>
            <a:ext cx="5486233" cy="4114800"/>
          </a:xfrm>
        </p:spPr>
        <p:txBody>
          <a:bodyPr/>
          <a:lstStyle/>
          <a:p>
            <a:pPr lvl="0"/>
            <a:endParaRPr lang="en-GB" noProof="0"/>
          </a:p>
        </p:txBody>
      </p:sp>
      <p:sp>
        <p:nvSpPr>
          <p:cNvPr id="9" name="Title 1"/>
          <p:cNvSpPr>
            <a:spLocks noGrp="1"/>
          </p:cNvSpPr>
          <p:nvPr>
            <p:ph type="title"/>
          </p:nvPr>
        </p:nvSpPr>
        <p:spPr>
          <a:xfrm>
            <a:off x="527381" y="260648"/>
            <a:ext cx="11041227" cy="648072"/>
          </a:xfrm>
        </p:spPr>
        <p:txBody>
          <a:bodyPr/>
          <a:lstStyle>
            <a:lvl1pPr>
              <a:defRPr sz="2400"/>
            </a:lvl1pPr>
          </a:lstStyle>
          <a:p>
            <a:r>
              <a:rPr lang="en-US"/>
              <a:t>Click to edit Master title style</a:t>
            </a:r>
            <a:endParaRPr lang="en-GB"/>
          </a:p>
        </p:txBody>
      </p:sp>
      <p:sp>
        <p:nvSpPr>
          <p:cNvPr id="5" name="Rectangle 4">
            <a:extLst>
              <a:ext uri="{FF2B5EF4-FFF2-40B4-BE49-F238E27FC236}">
                <a16:creationId xmlns:a16="http://schemas.microsoft.com/office/drawing/2014/main" id="{BF493C6D-2ABB-40E9-9514-6EB7D69C43C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ED5A08E-B5BD-448C-AC11-60936EBB233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96846EB-5244-41A8-B69C-254DD464D519}"/>
              </a:ext>
            </a:extLst>
          </p:cNvPr>
          <p:cNvSpPr>
            <a:spLocks noGrp="1" noChangeArrowheads="1"/>
          </p:cNvSpPr>
          <p:nvPr>
            <p:ph type="sldNum" sz="quarter" idx="12"/>
          </p:nvPr>
        </p:nvSpPr>
        <p:spPr>
          <a:ln/>
        </p:spPr>
        <p:txBody>
          <a:bodyPr/>
          <a:lstStyle>
            <a:lvl1pPr>
              <a:defRPr/>
            </a:lvl1pPr>
          </a:lstStyle>
          <a:p>
            <a:fld id="{B2EE7804-A3DB-464C-9868-8A2F44C82019}" type="slidenum">
              <a:rPr lang="en-US" altLang="en-US"/>
              <a:pPr/>
              <a:t>‹#›</a:t>
            </a:fld>
            <a:endParaRPr lang="en-US" altLang="en-US"/>
          </a:p>
        </p:txBody>
      </p:sp>
    </p:spTree>
    <p:extLst>
      <p:ext uri="{BB962C8B-B14F-4D97-AF65-F5344CB8AC3E}">
        <p14:creationId xmlns:p14="http://schemas.microsoft.com/office/powerpoint/2010/main" val="8749492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ontent slides - blank 3">
    <p:spTree>
      <p:nvGrpSpPr>
        <p:cNvPr id="1" name=""/>
        <p:cNvGrpSpPr/>
        <p:nvPr/>
      </p:nvGrpSpPr>
      <p:grpSpPr>
        <a:xfrm>
          <a:off x="0" y="0"/>
          <a:ext cx="0" cy="0"/>
          <a:chOff x="0" y="0"/>
          <a:chExt cx="0" cy="0"/>
        </a:xfrm>
      </p:grpSpPr>
      <p:sp>
        <p:nvSpPr>
          <p:cNvPr id="7" name="Text Placeholder 7">
            <a:extLst>
              <a:ext uri="{FF2B5EF4-FFF2-40B4-BE49-F238E27FC236}">
                <a16:creationId xmlns:a16="http://schemas.microsoft.com/office/drawing/2014/main" id="{3F2BB2EB-4A32-C943-B0FC-D761A86F8A6B}"/>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a:t>Header title</a:t>
            </a:r>
          </a:p>
        </p:txBody>
      </p:sp>
    </p:spTree>
    <p:extLst>
      <p:ext uri="{BB962C8B-B14F-4D97-AF65-F5344CB8AC3E}">
        <p14:creationId xmlns:p14="http://schemas.microsoft.com/office/powerpoint/2010/main" val="4193018328"/>
      </p:ext>
    </p:extLst>
  </p:cSld>
  <p:clrMapOvr>
    <a:masterClrMapping/>
  </p:clrMapOvr>
  <p:extLst>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27381" y="260648"/>
            <a:ext cx="11041227" cy="648072"/>
          </a:xfrm>
        </p:spPr>
        <p:txBody>
          <a:bodyPr/>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527383" y="1052736"/>
            <a:ext cx="11019036" cy="47525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77248A93-C002-4E57-B132-7672796BBE9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0648847-10EF-4265-83D5-1B6120625B4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29A22DC-8DC4-448D-ABD3-21C2019478B3}"/>
              </a:ext>
            </a:extLst>
          </p:cNvPr>
          <p:cNvSpPr>
            <a:spLocks noGrp="1" noChangeArrowheads="1"/>
          </p:cNvSpPr>
          <p:nvPr>
            <p:ph type="sldNum" sz="quarter" idx="12"/>
          </p:nvPr>
        </p:nvSpPr>
        <p:spPr>
          <a:ln/>
        </p:spPr>
        <p:txBody>
          <a:bodyPr/>
          <a:lstStyle>
            <a:lvl1pPr>
              <a:defRPr/>
            </a:lvl1pPr>
          </a:lstStyle>
          <a:p>
            <a:fld id="{813136B3-D7C1-42C5-99C9-E6301215FF14}" type="slidenum">
              <a:rPr lang="en-US" altLang="en-US"/>
              <a:pPr/>
              <a:t>‹#›</a:t>
            </a:fld>
            <a:endParaRPr lang="en-US" altLang="en-US"/>
          </a:p>
        </p:txBody>
      </p:sp>
    </p:spTree>
    <p:extLst>
      <p:ext uri="{BB962C8B-B14F-4D97-AF65-F5344CB8AC3E}">
        <p14:creationId xmlns:p14="http://schemas.microsoft.com/office/powerpoint/2010/main" val="2660103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7EC236E-F763-449B-99BF-53E321A7215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04F13ED-7960-4668-AC55-730D96DA3CB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B17A33F-83EA-441E-8A6A-D0DF670479FC}"/>
              </a:ext>
            </a:extLst>
          </p:cNvPr>
          <p:cNvSpPr>
            <a:spLocks noGrp="1" noChangeArrowheads="1"/>
          </p:cNvSpPr>
          <p:nvPr>
            <p:ph type="sldNum" sz="quarter" idx="12"/>
          </p:nvPr>
        </p:nvSpPr>
        <p:spPr>
          <a:ln/>
        </p:spPr>
        <p:txBody>
          <a:bodyPr/>
          <a:lstStyle>
            <a:lvl1pPr>
              <a:defRPr/>
            </a:lvl1pPr>
          </a:lstStyle>
          <a:p>
            <a:fld id="{1A342568-DF2E-43CD-B6BD-F479F1548E77}" type="slidenum">
              <a:rPr lang="en-US" altLang="en-US"/>
              <a:pPr/>
              <a:t>‹#›</a:t>
            </a:fld>
            <a:endParaRPr lang="en-US" altLang="en-US"/>
          </a:p>
        </p:txBody>
      </p:sp>
    </p:spTree>
    <p:extLst>
      <p:ext uri="{BB962C8B-B14F-4D97-AF65-F5344CB8AC3E}">
        <p14:creationId xmlns:p14="http://schemas.microsoft.com/office/powerpoint/2010/main" val="1700666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27385" y="1477963"/>
            <a:ext cx="554381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288021" y="1477963"/>
            <a:ext cx="547260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itle 1"/>
          <p:cNvSpPr>
            <a:spLocks noGrp="1"/>
          </p:cNvSpPr>
          <p:nvPr>
            <p:ph type="title"/>
          </p:nvPr>
        </p:nvSpPr>
        <p:spPr>
          <a:xfrm>
            <a:off x="527381" y="260648"/>
            <a:ext cx="11041227" cy="648072"/>
          </a:xfrm>
        </p:spPr>
        <p:txBody>
          <a:bodyPr/>
          <a:lstStyle>
            <a:lvl1pPr>
              <a:defRPr sz="2400"/>
            </a:lvl1pPr>
          </a:lstStyle>
          <a:p>
            <a:r>
              <a:rPr lang="en-US"/>
              <a:t>Click to edit Master title style</a:t>
            </a:r>
            <a:endParaRPr lang="en-GB"/>
          </a:p>
        </p:txBody>
      </p:sp>
      <p:sp>
        <p:nvSpPr>
          <p:cNvPr id="5" name="Rectangle 4">
            <a:extLst>
              <a:ext uri="{FF2B5EF4-FFF2-40B4-BE49-F238E27FC236}">
                <a16:creationId xmlns:a16="http://schemas.microsoft.com/office/drawing/2014/main" id="{6D4CC6EB-5516-48F5-A71D-2155F5CA744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7CE28BC-9A9C-4F70-A196-DFB0F8CEA7F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A50D49A-4270-42D7-A109-5D3979F72AB4}"/>
              </a:ext>
            </a:extLst>
          </p:cNvPr>
          <p:cNvSpPr>
            <a:spLocks noGrp="1" noChangeArrowheads="1"/>
          </p:cNvSpPr>
          <p:nvPr>
            <p:ph type="sldNum" sz="quarter" idx="12"/>
          </p:nvPr>
        </p:nvSpPr>
        <p:spPr>
          <a:ln/>
        </p:spPr>
        <p:txBody>
          <a:bodyPr/>
          <a:lstStyle>
            <a:lvl1pPr>
              <a:defRPr/>
            </a:lvl1pPr>
          </a:lstStyle>
          <a:p>
            <a:fld id="{0B6A74CE-AB44-4E30-9E83-FB979C39A144}" type="slidenum">
              <a:rPr lang="en-US" altLang="en-US"/>
              <a:pPr/>
              <a:t>‹#›</a:t>
            </a:fld>
            <a:endParaRPr lang="en-US" altLang="en-US"/>
          </a:p>
        </p:txBody>
      </p:sp>
    </p:spTree>
    <p:extLst>
      <p:ext uri="{BB962C8B-B14F-4D97-AF65-F5344CB8AC3E}">
        <p14:creationId xmlns:p14="http://schemas.microsoft.com/office/powerpoint/2010/main" val="1706136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itle 1"/>
          <p:cNvSpPr>
            <a:spLocks noGrp="1"/>
          </p:cNvSpPr>
          <p:nvPr>
            <p:ph type="title"/>
          </p:nvPr>
        </p:nvSpPr>
        <p:spPr>
          <a:xfrm>
            <a:off x="527381" y="260648"/>
            <a:ext cx="11041227" cy="648072"/>
          </a:xfrm>
        </p:spPr>
        <p:txBody>
          <a:bodyPr/>
          <a:lstStyle>
            <a:lvl1pPr>
              <a:defRPr sz="2400"/>
            </a:lvl1pPr>
          </a:lstStyle>
          <a:p>
            <a:r>
              <a:rPr lang="en-US"/>
              <a:t>Click to edit Master title style</a:t>
            </a:r>
            <a:endParaRPr lang="en-GB"/>
          </a:p>
        </p:txBody>
      </p:sp>
      <p:sp>
        <p:nvSpPr>
          <p:cNvPr id="7" name="Rectangle 4">
            <a:extLst>
              <a:ext uri="{FF2B5EF4-FFF2-40B4-BE49-F238E27FC236}">
                <a16:creationId xmlns:a16="http://schemas.microsoft.com/office/drawing/2014/main" id="{E88B0FE3-8224-4214-B116-F9DB826168F4}"/>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E52211CF-B6FA-494C-B595-A8DAF5C302B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4F349EE-16F5-4AE2-99F4-A4D5359065BD}"/>
              </a:ext>
            </a:extLst>
          </p:cNvPr>
          <p:cNvSpPr>
            <a:spLocks noGrp="1" noChangeArrowheads="1"/>
          </p:cNvSpPr>
          <p:nvPr>
            <p:ph type="sldNum" sz="quarter" idx="12"/>
          </p:nvPr>
        </p:nvSpPr>
        <p:spPr>
          <a:ln/>
        </p:spPr>
        <p:txBody>
          <a:bodyPr/>
          <a:lstStyle>
            <a:lvl1pPr>
              <a:defRPr/>
            </a:lvl1pPr>
          </a:lstStyle>
          <a:p>
            <a:fld id="{FE71DEA2-A8E8-48E7-9D16-60C953263197}" type="slidenum">
              <a:rPr lang="en-US" altLang="en-US"/>
              <a:pPr/>
              <a:t>‹#›</a:t>
            </a:fld>
            <a:endParaRPr lang="en-US" altLang="en-US"/>
          </a:p>
        </p:txBody>
      </p:sp>
    </p:spTree>
    <p:extLst>
      <p:ext uri="{BB962C8B-B14F-4D97-AF65-F5344CB8AC3E}">
        <p14:creationId xmlns:p14="http://schemas.microsoft.com/office/powerpoint/2010/main" val="1553320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1"/>
          <p:cNvSpPr>
            <a:spLocks noGrp="1"/>
          </p:cNvSpPr>
          <p:nvPr>
            <p:ph type="title"/>
          </p:nvPr>
        </p:nvSpPr>
        <p:spPr>
          <a:xfrm>
            <a:off x="527381" y="260648"/>
            <a:ext cx="11041227" cy="648072"/>
          </a:xfrm>
        </p:spPr>
        <p:txBody>
          <a:bodyPr/>
          <a:lstStyle>
            <a:lvl1pPr>
              <a:defRPr sz="2400"/>
            </a:lvl1pPr>
          </a:lstStyle>
          <a:p>
            <a:r>
              <a:rPr lang="en-US"/>
              <a:t>Click to edit Master title style</a:t>
            </a:r>
            <a:endParaRPr lang="en-GB"/>
          </a:p>
        </p:txBody>
      </p:sp>
      <p:sp>
        <p:nvSpPr>
          <p:cNvPr id="3" name="Rectangle 4">
            <a:extLst>
              <a:ext uri="{FF2B5EF4-FFF2-40B4-BE49-F238E27FC236}">
                <a16:creationId xmlns:a16="http://schemas.microsoft.com/office/drawing/2014/main" id="{D9E38FAC-B24D-47BC-9F88-9DA4FF9AED04}"/>
              </a:ext>
            </a:extLst>
          </p:cNvPr>
          <p:cNvSpPr>
            <a:spLocks noGrp="1" noChangeArrowheads="1"/>
          </p:cNvSpPr>
          <p:nvPr>
            <p:ph type="dt" sz="half" idx="10"/>
          </p:nvPr>
        </p:nvSpPr>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1358FAC5-D8E4-4ED4-8C00-B733017B0A10}"/>
              </a:ext>
            </a:extLst>
          </p:cNvPr>
          <p:cNvSpPr>
            <a:spLocks noGrp="1" noChangeArrowheads="1"/>
          </p:cNvSpPr>
          <p:nvPr>
            <p:ph type="ftr" sz="quarter" idx="11"/>
          </p:nvPr>
        </p:nvSpPr>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5630BD6-4244-40CC-83FF-2EA10B95C87D}"/>
              </a:ext>
            </a:extLst>
          </p:cNvPr>
          <p:cNvSpPr>
            <a:spLocks noGrp="1" noChangeArrowheads="1"/>
          </p:cNvSpPr>
          <p:nvPr>
            <p:ph type="sldNum" sz="quarter" idx="12"/>
          </p:nvPr>
        </p:nvSpPr>
        <p:spPr>
          <a:xfrm>
            <a:off x="9508067" y="6248400"/>
            <a:ext cx="2540000" cy="457200"/>
          </a:xfrm>
        </p:spPr>
        <p:txBody>
          <a:bodyPr/>
          <a:lstStyle>
            <a:lvl1pPr>
              <a:defRPr/>
            </a:lvl1pPr>
          </a:lstStyle>
          <a:p>
            <a:fld id="{5CB59408-3764-4036-BAF7-3214B616A882}" type="slidenum">
              <a:rPr lang="en-US" altLang="en-US"/>
              <a:pPr/>
              <a:t>‹#›</a:t>
            </a:fld>
            <a:endParaRPr lang="en-US" altLang="en-US"/>
          </a:p>
        </p:txBody>
      </p:sp>
    </p:spTree>
    <p:extLst>
      <p:ext uri="{BB962C8B-B14F-4D97-AF65-F5344CB8AC3E}">
        <p14:creationId xmlns:p14="http://schemas.microsoft.com/office/powerpoint/2010/main" val="3148262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D568CC3-EEAE-4A0E-AC95-975218E27EED}"/>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689894C9-CF25-4108-8EC4-D10681DE84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F316D49-EAFB-40EB-98BE-EA8CDB5E2F9A}"/>
              </a:ext>
            </a:extLst>
          </p:cNvPr>
          <p:cNvSpPr>
            <a:spLocks noGrp="1" noChangeArrowheads="1"/>
          </p:cNvSpPr>
          <p:nvPr>
            <p:ph type="sldNum" sz="quarter" idx="12"/>
          </p:nvPr>
        </p:nvSpPr>
        <p:spPr>
          <a:ln/>
        </p:spPr>
        <p:txBody>
          <a:bodyPr/>
          <a:lstStyle>
            <a:lvl1pPr>
              <a:defRPr/>
            </a:lvl1pPr>
          </a:lstStyle>
          <a:p>
            <a:fld id="{75531329-DD60-467D-ADD5-16D865F96448}" type="slidenum">
              <a:rPr lang="en-US" altLang="en-US"/>
              <a:pPr/>
              <a:t>‹#›</a:t>
            </a:fld>
            <a:endParaRPr lang="en-US" altLang="en-US"/>
          </a:p>
        </p:txBody>
      </p:sp>
    </p:spTree>
    <p:extLst>
      <p:ext uri="{BB962C8B-B14F-4D97-AF65-F5344CB8AC3E}">
        <p14:creationId xmlns:p14="http://schemas.microsoft.com/office/powerpoint/2010/main" val="3765964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D676B25-31C5-4AE6-B578-66408442199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BB1525B-435A-4F7B-B564-38DAB7D1DA1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7BD72B2-F9E5-46B1-B42C-2EA1E084B0F9}"/>
              </a:ext>
            </a:extLst>
          </p:cNvPr>
          <p:cNvSpPr>
            <a:spLocks noGrp="1" noChangeArrowheads="1"/>
          </p:cNvSpPr>
          <p:nvPr>
            <p:ph type="sldNum" sz="quarter" idx="12"/>
          </p:nvPr>
        </p:nvSpPr>
        <p:spPr>
          <a:ln/>
        </p:spPr>
        <p:txBody>
          <a:bodyPr/>
          <a:lstStyle>
            <a:lvl1pPr>
              <a:defRPr/>
            </a:lvl1pPr>
          </a:lstStyle>
          <a:p>
            <a:fld id="{DC6D41CA-6B19-43F7-BEF8-2090262D2D02}" type="slidenum">
              <a:rPr lang="en-US" altLang="en-US"/>
              <a:pPr/>
              <a:t>‹#›</a:t>
            </a:fld>
            <a:endParaRPr lang="en-US" altLang="en-US"/>
          </a:p>
        </p:txBody>
      </p:sp>
    </p:spTree>
    <p:extLst>
      <p:ext uri="{BB962C8B-B14F-4D97-AF65-F5344CB8AC3E}">
        <p14:creationId xmlns:p14="http://schemas.microsoft.com/office/powerpoint/2010/main" val="2013112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8ED05246-6B02-424B-A4E2-0120D56DA2C5}"/>
              </a:ext>
            </a:extLst>
          </p:cNvPr>
          <p:cNvSpPr>
            <a:spLocks noGrp="1" noChangeArrowheads="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9FB01ED6-C0DF-4D9F-946D-9D6E570B9CCB}"/>
              </a:ext>
            </a:extLst>
          </p:cNvPr>
          <p:cNvSpPr>
            <a:spLocks noGrp="1" noChangeArrowheads="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10B3ED88-5F4B-416B-8B01-11089390B5CD}"/>
              </a:ext>
            </a:extLst>
          </p:cNvPr>
          <p:cNvSpPr>
            <a:spLocks noGrp="1" noChangeArrowheads="1"/>
          </p:cNvSpPr>
          <p:nvPr>
            <p:ph type="sldNum" sz="quarter" idx="12"/>
          </p:nvPr>
        </p:nvSpPr>
        <p:spPr>
          <a:xfrm>
            <a:off x="9508067" y="6248400"/>
            <a:ext cx="2540000" cy="457200"/>
          </a:xfrm>
        </p:spPr>
        <p:txBody>
          <a:bodyPr/>
          <a:lstStyle>
            <a:lvl1pPr>
              <a:defRPr/>
            </a:lvl1pPr>
          </a:lstStyle>
          <a:p>
            <a:fld id="{C0EDE056-58D0-404B-BA64-12406B9B85E3}" type="slidenum">
              <a:rPr lang="en-US" altLang="en-US"/>
              <a:pPr/>
              <a:t>‹#›</a:t>
            </a:fld>
            <a:endParaRPr lang="en-US" altLang="en-US"/>
          </a:p>
        </p:txBody>
      </p:sp>
    </p:spTree>
    <p:extLst>
      <p:ext uri="{BB962C8B-B14F-4D97-AF65-F5344CB8AC3E}">
        <p14:creationId xmlns:p14="http://schemas.microsoft.com/office/powerpoint/2010/main" val="2052728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879BD01-938A-4BE5-BB56-09127AF289C9}"/>
              </a:ext>
            </a:extLst>
          </p:cNvPr>
          <p:cNvSpPr>
            <a:spLocks noGrp="1" noChangeArrowheads="1"/>
          </p:cNvSpPr>
          <p:nvPr>
            <p:ph type="title"/>
          </p:nvPr>
        </p:nvSpPr>
        <p:spPr bwMode="auto">
          <a:xfrm>
            <a:off x="719668" y="260355"/>
            <a:ext cx="10847917" cy="576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21CDD161-883E-4FB4-B73C-E8B421D2E74F}"/>
              </a:ext>
            </a:extLst>
          </p:cNvPr>
          <p:cNvSpPr>
            <a:spLocks noGrp="1" noChangeArrowheads="1"/>
          </p:cNvSpPr>
          <p:nvPr>
            <p:ph type="body" idx="1"/>
          </p:nvPr>
        </p:nvSpPr>
        <p:spPr bwMode="auto">
          <a:xfrm>
            <a:off x="719670" y="908055"/>
            <a:ext cx="10826751" cy="4684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885E853C-C922-489D-8C77-DA616B524EF0}"/>
              </a:ext>
            </a:extLst>
          </p:cNvPr>
          <p:cNvSpPr>
            <a:spLocks noGrp="1" noChangeArrowheads="1"/>
          </p:cNvSpPr>
          <p:nvPr>
            <p:ph type="dt" sz="half" idx="2"/>
          </p:nvPr>
        </p:nvSpPr>
        <p:spPr bwMode="auto">
          <a:xfrm>
            <a:off x="914400" y="6248400"/>
            <a:ext cx="2540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atin typeface="Arial" pitchFamily="34" charset="0"/>
                <a:ea typeface="Geneva" charset="-128"/>
                <a:cs typeface="+mn-cs"/>
              </a:defRPr>
            </a:lvl1pPr>
          </a:lstStyle>
          <a:p>
            <a:pPr>
              <a:defRPr/>
            </a:pPr>
            <a:endParaRPr lang="en-US"/>
          </a:p>
        </p:txBody>
      </p:sp>
      <p:sp>
        <p:nvSpPr>
          <p:cNvPr id="1029" name="Rectangle 5">
            <a:extLst>
              <a:ext uri="{FF2B5EF4-FFF2-40B4-BE49-F238E27FC236}">
                <a16:creationId xmlns:a16="http://schemas.microsoft.com/office/drawing/2014/main" id="{C50D84D3-363E-4B59-99A1-F62205C283D1}"/>
              </a:ext>
            </a:extLst>
          </p:cNvPr>
          <p:cNvSpPr>
            <a:spLocks noGrp="1" noChangeArrowheads="1"/>
          </p:cNvSpPr>
          <p:nvPr>
            <p:ph type="ftr" sz="quarter" idx="3"/>
          </p:nvPr>
        </p:nvSpPr>
        <p:spPr bwMode="auto">
          <a:xfrm>
            <a:off x="4165600" y="6248400"/>
            <a:ext cx="3860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atin typeface="Arial" pitchFamily="34" charset="0"/>
                <a:ea typeface="Geneva" charset="-128"/>
                <a:cs typeface="+mn-cs"/>
              </a:defRPr>
            </a:lvl1pPr>
          </a:lstStyle>
          <a:p>
            <a:pPr>
              <a:defRPr/>
            </a:pPr>
            <a:endParaRPr lang="en-US"/>
          </a:p>
        </p:txBody>
      </p:sp>
      <p:sp>
        <p:nvSpPr>
          <p:cNvPr id="1030" name="Rectangle 6">
            <a:extLst>
              <a:ext uri="{FF2B5EF4-FFF2-40B4-BE49-F238E27FC236}">
                <a16:creationId xmlns:a16="http://schemas.microsoft.com/office/drawing/2014/main" id="{EB64F3D7-40FE-4C11-B846-106D273D7BB2}"/>
              </a:ext>
            </a:extLst>
          </p:cNvPr>
          <p:cNvSpPr>
            <a:spLocks noGrp="1" noChangeArrowheads="1"/>
          </p:cNvSpPr>
          <p:nvPr>
            <p:ph type="sldNum" sz="quarter" idx="4"/>
          </p:nvPr>
        </p:nvSpPr>
        <p:spPr bwMode="auto">
          <a:xfrm>
            <a:off x="9605433" y="6248400"/>
            <a:ext cx="2540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vl1pPr>
          </a:lstStyle>
          <a:p>
            <a:fld id="{90819F5D-D45F-4371-A4EC-119D65ECB753}" type="slidenum">
              <a:rPr lang="en-US" altLang="en-US"/>
              <a:pPr/>
              <a:t>‹#›</a:t>
            </a:fld>
            <a:endParaRPr lang="en-US" altLang="en-US"/>
          </a:p>
        </p:txBody>
      </p:sp>
    </p:spTree>
    <p:extLst>
      <p:ext uri="{BB962C8B-B14F-4D97-AF65-F5344CB8AC3E}">
        <p14:creationId xmlns:p14="http://schemas.microsoft.com/office/powerpoint/2010/main" val="37346518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rtl="0" eaLnBrk="0" fontAlgn="base" hangingPunct="0">
        <a:spcBef>
          <a:spcPct val="0"/>
        </a:spcBef>
        <a:spcAft>
          <a:spcPct val="0"/>
        </a:spcAft>
        <a:defRPr sz="2400" b="1">
          <a:solidFill>
            <a:srgbClr val="008000"/>
          </a:solidFill>
          <a:latin typeface="+mj-lt"/>
          <a:ea typeface="+mj-ea"/>
          <a:cs typeface="Geneva" charset="0"/>
        </a:defRPr>
      </a:lvl1pPr>
      <a:lvl2pPr algn="l" rtl="0" eaLnBrk="0" fontAlgn="base" hangingPunct="0">
        <a:spcBef>
          <a:spcPct val="0"/>
        </a:spcBef>
        <a:spcAft>
          <a:spcPct val="0"/>
        </a:spcAft>
        <a:defRPr sz="2400" b="1">
          <a:solidFill>
            <a:srgbClr val="008000"/>
          </a:solidFill>
          <a:latin typeface="Arial" pitchFamily="34" charset="0"/>
          <a:ea typeface="Geneva" charset="-128"/>
          <a:cs typeface="Geneva" charset="0"/>
        </a:defRPr>
      </a:lvl2pPr>
      <a:lvl3pPr algn="l" rtl="0" eaLnBrk="0" fontAlgn="base" hangingPunct="0">
        <a:spcBef>
          <a:spcPct val="0"/>
        </a:spcBef>
        <a:spcAft>
          <a:spcPct val="0"/>
        </a:spcAft>
        <a:defRPr sz="2400" b="1">
          <a:solidFill>
            <a:srgbClr val="008000"/>
          </a:solidFill>
          <a:latin typeface="Arial" pitchFamily="34" charset="0"/>
          <a:ea typeface="Geneva" charset="-128"/>
          <a:cs typeface="Geneva" charset="0"/>
        </a:defRPr>
      </a:lvl3pPr>
      <a:lvl4pPr algn="l" rtl="0" eaLnBrk="0" fontAlgn="base" hangingPunct="0">
        <a:spcBef>
          <a:spcPct val="0"/>
        </a:spcBef>
        <a:spcAft>
          <a:spcPct val="0"/>
        </a:spcAft>
        <a:defRPr sz="2400" b="1">
          <a:solidFill>
            <a:srgbClr val="008000"/>
          </a:solidFill>
          <a:latin typeface="Arial" pitchFamily="34" charset="0"/>
          <a:ea typeface="Geneva" charset="-128"/>
          <a:cs typeface="Geneva" charset="0"/>
        </a:defRPr>
      </a:lvl4pPr>
      <a:lvl5pPr algn="l" rtl="0" eaLnBrk="0" fontAlgn="base" hangingPunct="0">
        <a:spcBef>
          <a:spcPct val="0"/>
        </a:spcBef>
        <a:spcAft>
          <a:spcPct val="0"/>
        </a:spcAft>
        <a:defRPr sz="2400" b="1">
          <a:solidFill>
            <a:srgbClr val="008000"/>
          </a:solidFill>
          <a:latin typeface="Arial" pitchFamily="34" charset="0"/>
          <a:ea typeface="Geneva" charset="-128"/>
          <a:cs typeface="Geneva" charset="0"/>
        </a:defRPr>
      </a:lvl5pPr>
      <a:lvl6pPr marL="457189" algn="l" rtl="0" fontAlgn="base">
        <a:spcBef>
          <a:spcPct val="0"/>
        </a:spcBef>
        <a:spcAft>
          <a:spcPct val="0"/>
        </a:spcAft>
        <a:defRPr sz="3600" b="1">
          <a:solidFill>
            <a:srgbClr val="008000"/>
          </a:solidFill>
          <a:latin typeface="Arial" pitchFamily="34" charset="0"/>
          <a:ea typeface="Geneva" charset="-128"/>
        </a:defRPr>
      </a:lvl6pPr>
      <a:lvl7pPr marL="914377" algn="l" rtl="0" fontAlgn="base">
        <a:spcBef>
          <a:spcPct val="0"/>
        </a:spcBef>
        <a:spcAft>
          <a:spcPct val="0"/>
        </a:spcAft>
        <a:defRPr sz="3600" b="1">
          <a:solidFill>
            <a:srgbClr val="008000"/>
          </a:solidFill>
          <a:latin typeface="Arial" pitchFamily="34" charset="0"/>
          <a:ea typeface="Geneva" charset="-128"/>
        </a:defRPr>
      </a:lvl7pPr>
      <a:lvl8pPr marL="1371566" algn="l" rtl="0" fontAlgn="base">
        <a:spcBef>
          <a:spcPct val="0"/>
        </a:spcBef>
        <a:spcAft>
          <a:spcPct val="0"/>
        </a:spcAft>
        <a:defRPr sz="3600" b="1">
          <a:solidFill>
            <a:srgbClr val="008000"/>
          </a:solidFill>
          <a:latin typeface="Arial" pitchFamily="34" charset="0"/>
          <a:ea typeface="Geneva" charset="-128"/>
        </a:defRPr>
      </a:lvl8pPr>
      <a:lvl9pPr marL="1828754" algn="l" rtl="0" fontAlgn="base">
        <a:spcBef>
          <a:spcPct val="0"/>
        </a:spcBef>
        <a:spcAft>
          <a:spcPct val="0"/>
        </a:spcAft>
        <a:defRPr sz="3600" b="1">
          <a:solidFill>
            <a:srgbClr val="008000"/>
          </a:solidFill>
          <a:latin typeface="Arial" pitchFamily="34" charset="0"/>
          <a:ea typeface="Geneva" charset="-128"/>
        </a:defRPr>
      </a:lvl9pPr>
    </p:titleStyle>
    <p:bodyStyle>
      <a:lvl1pPr marL="195258" indent="-195258" algn="l" defTabSz="1082648" rtl="0" eaLnBrk="0" fontAlgn="base" hangingPunct="0">
        <a:spcBef>
          <a:spcPct val="0"/>
        </a:spcBef>
        <a:spcAft>
          <a:spcPct val="20000"/>
        </a:spcAft>
        <a:buFont typeface="Times" panose="02020603050405020304" pitchFamily="18" charset="0"/>
        <a:buChar char="•"/>
        <a:defRPr sz="2400">
          <a:solidFill>
            <a:srgbClr val="7F7F7F"/>
          </a:solidFill>
          <a:latin typeface="+mn-lt"/>
          <a:ea typeface="+mn-ea"/>
          <a:cs typeface="Geneva" charset="0"/>
        </a:defRPr>
      </a:lvl1pPr>
      <a:lvl2pPr marL="581011" indent="-195258" algn="l" defTabSz="1082648" rtl="0" eaLnBrk="0" fontAlgn="base" hangingPunct="0">
        <a:spcBef>
          <a:spcPct val="0"/>
        </a:spcBef>
        <a:spcAft>
          <a:spcPct val="20000"/>
        </a:spcAft>
        <a:buFont typeface="Times" panose="02020603050405020304" pitchFamily="18" charset="0"/>
        <a:buChar char="•"/>
        <a:defRPr sz="2400">
          <a:solidFill>
            <a:srgbClr val="7F7F7F"/>
          </a:solidFill>
          <a:latin typeface="+mn-lt"/>
          <a:ea typeface="+mn-ea"/>
          <a:cs typeface="Geneva" charset="0"/>
        </a:defRPr>
      </a:lvl2pPr>
      <a:lvl3pPr marL="1227108" indent="-280981" algn="l" defTabSz="1082648" rtl="0" eaLnBrk="0" fontAlgn="base" hangingPunct="0">
        <a:spcBef>
          <a:spcPct val="0"/>
        </a:spcBef>
        <a:spcAft>
          <a:spcPct val="20000"/>
        </a:spcAft>
        <a:buFont typeface="Times" panose="02020603050405020304" pitchFamily="18" charset="0"/>
        <a:buChar char="•"/>
        <a:defRPr sz="2400">
          <a:solidFill>
            <a:srgbClr val="7F7F7F"/>
          </a:solidFill>
          <a:latin typeface="+mn-lt"/>
          <a:ea typeface="+mn-ea"/>
          <a:cs typeface="Geneva" charset="0"/>
        </a:defRPr>
      </a:lvl3pPr>
      <a:lvl4pPr marL="1617622" indent="-200020" algn="l" defTabSz="1082648" rtl="0" eaLnBrk="0" fontAlgn="base" hangingPunct="0">
        <a:spcBef>
          <a:spcPct val="0"/>
        </a:spcBef>
        <a:spcAft>
          <a:spcPct val="20000"/>
        </a:spcAft>
        <a:buFont typeface="Times" panose="02020603050405020304" pitchFamily="18" charset="0"/>
        <a:buChar char="•"/>
        <a:defRPr sz="2400">
          <a:solidFill>
            <a:srgbClr val="7F7F7F"/>
          </a:solidFill>
          <a:latin typeface="+mn-lt"/>
          <a:ea typeface="+mn-ea"/>
          <a:cs typeface="Geneva" charset="0"/>
        </a:defRPr>
      </a:lvl4pPr>
      <a:lvl5pPr marL="1997025" indent="-184146" algn="l" defTabSz="1082648" rtl="0" eaLnBrk="0" fontAlgn="base" hangingPunct="0">
        <a:spcBef>
          <a:spcPct val="0"/>
        </a:spcBef>
        <a:spcAft>
          <a:spcPct val="20000"/>
        </a:spcAft>
        <a:buFont typeface="Times" panose="02020603050405020304" pitchFamily="18" charset="0"/>
        <a:buChar char="•"/>
        <a:defRPr sz="2400">
          <a:solidFill>
            <a:srgbClr val="7F7F7F"/>
          </a:solidFill>
          <a:latin typeface="+mn-lt"/>
          <a:ea typeface="+mn-ea"/>
          <a:cs typeface="Geneva" charset="0"/>
        </a:defRPr>
      </a:lvl5pPr>
      <a:lvl6pPr marL="2454213" indent="-184146" algn="l" defTabSz="1082648" rtl="0" fontAlgn="base">
        <a:spcBef>
          <a:spcPct val="0"/>
        </a:spcBef>
        <a:spcAft>
          <a:spcPct val="20000"/>
        </a:spcAft>
        <a:buFont typeface="Times" charset="0"/>
        <a:buChar char="•"/>
        <a:defRPr sz="2400">
          <a:solidFill>
            <a:srgbClr val="7F7F7F"/>
          </a:solidFill>
          <a:latin typeface="+mn-lt"/>
          <a:ea typeface="+mn-ea"/>
        </a:defRPr>
      </a:lvl6pPr>
      <a:lvl7pPr marL="2911402" indent="-184146" algn="l" defTabSz="1082648" rtl="0" fontAlgn="base">
        <a:spcBef>
          <a:spcPct val="0"/>
        </a:spcBef>
        <a:spcAft>
          <a:spcPct val="20000"/>
        </a:spcAft>
        <a:buFont typeface="Times" charset="0"/>
        <a:buChar char="•"/>
        <a:defRPr sz="2400">
          <a:solidFill>
            <a:srgbClr val="7F7F7F"/>
          </a:solidFill>
          <a:latin typeface="+mn-lt"/>
          <a:ea typeface="+mn-ea"/>
        </a:defRPr>
      </a:lvl7pPr>
      <a:lvl8pPr marL="3368590" indent="-184146" algn="l" defTabSz="1082648" rtl="0" fontAlgn="base">
        <a:spcBef>
          <a:spcPct val="0"/>
        </a:spcBef>
        <a:spcAft>
          <a:spcPct val="20000"/>
        </a:spcAft>
        <a:buFont typeface="Times" charset="0"/>
        <a:buChar char="•"/>
        <a:defRPr sz="2400">
          <a:solidFill>
            <a:srgbClr val="7F7F7F"/>
          </a:solidFill>
          <a:latin typeface="+mn-lt"/>
          <a:ea typeface="+mn-ea"/>
        </a:defRPr>
      </a:lvl8pPr>
      <a:lvl9pPr marL="3825779" indent="-184146" algn="l" defTabSz="1082648" rtl="0" fontAlgn="base">
        <a:spcBef>
          <a:spcPct val="0"/>
        </a:spcBef>
        <a:spcAft>
          <a:spcPct val="20000"/>
        </a:spcAft>
        <a:buFont typeface="Times" charset="0"/>
        <a:buChar char="•"/>
        <a:defRPr sz="2400">
          <a:solidFill>
            <a:srgbClr val="7F7F7F"/>
          </a:solidFill>
          <a:latin typeface="+mn-lt"/>
          <a:ea typeface="+mn-ea"/>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95862DD-2B4B-462E-8CFC-B0469A588EDF}"/>
              </a:ext>
            </a:extLst>
          </p:cNvPr>
          <p:cNvSpPr>
            <a:spLocks noGrp="1"/>
          </p:cNvSpPr>
          <p:nvPr>
            <p:ph type="ctrTitle"/>
          </p:nvPr>
        </p:nvSpPr>
        <p:spPr/>
        <p:txBody>
          <a:bodyPr/>
          <a:lstStyle/>
          <a:p>
            <a:r>
              <a:rPr lang="en-GB" dirty="0"/>
              <a:t>Pre market engagement event – Islington VCS</a:t>
            </a:r>
          </a:p>
        </p:txBody>
      </p:sp>
      <p:sp>
        <p:nvSpPr>
          <p:cNvPr id="6" name="Subtitle 5">
            <a:extLst>
              <a:ext uri="{FF2B5EF4-FFF2-40B4-BE49-F238E27FC236}">
                <a16:creationId xmlns:a16="http://schemas.microsoft.com/office/drawing/2014/main" id="{9DD5F6AF-BB88-4363-8E69-DFF9F7B00FE4}"/>
              </a:ext>
            </a:extLst>
          </p:cNvPr>
          <p:cNvSpPr>
            <a:spLocks noGrp="1"/>
          </p:cNvSpPr>
          <p:nvPr>
            <p:ph type="subTitle" idx="1"/>
          </p:nvPr>
        </p:nvSpPr>
        <p:spPr>
          <a:xfrm>
            <a:off x="1183217" y="5180013"/>
            <a:ext cx="8534400" cy="1143000"/>
          </a:xfrm>
        </p:spPr>
        <p:txBody>
          <a:bodyPr/>
          <a:lstStyle/>
          <a:p>
            <a:r>
              <a:rPr lang="en-GB" dirty="0"/>
              <a:t>Friday 15</a:t>
            </a:r>
            <a:r>
              <a:rPr lang="en-GB" baseline="30000" dirty="0"/>
              <a:t>th</a:t>
            </a:r>
            <a:r>
              <a:rPr lang="en-GB" dirty="0"/>
              <a:t> July 2022</a:t>
            </a:r>
          </a:p>
          <a:p>
            <a:r>
              <a:rPr lang="en-GB" dirty="0"/>
              <a:t>2pm</a:t>
            </a:r>
          </a:p>
        </p:txBody>
      </p:sp>
      <p:sp>
        <p:nvSpPr>
          <p:cNvPr id="4" name="Slide Number Placeholder 3">
            <a:extLst>
              <a:ext uri="{FF2B5EF4-FFF2-40B4-BE49-F238E27FC236}">
                <a16:creationId xmlns:a16="http://schemas.microsoft.com/office/drawing/2014/main" id="{D86AC8F1-4A79-4EFE-BA3C-16E5F9774D3E}"/>
              </a:ext>
            </a:extLst>
          </p:cNvPr>
          <p:cNvSpPr>
            <a:spLocks noGrp="1"/>
          </p:cNvSpPr>
          <p:nvPr>
            <p:ph type="sldNum" sz="quarter" idx="12"/>
          </p:nvPr>
        </p:nvSpPr>
        <p:spPr/>
        <p:txBody>
          <a:bodyPr/>
          <a:lstStyle/>
          <a:p>
            <a:fld id="{813136B3-D7C1-42C5-99C9-E6301215FF14}" type="slidenum">
              <a:rPr lang="en-US" altLang="en-US" smtClean="0"/>
              <a:pPr/>
              <a:t>1</a:t>
            </a:fld>
            <a:endParaRPr lang="en-US" altLang="en-US"/>
          </a:p>
        </p:txBody>
      </p:sp>
    </p:spTree>
    <p:extLst>
      <p:ext uri="{BB962C8B-B14F-4D97-AF65-F5344CB8AC3E}">
        <p14:creationId xmlns:p14="http://schemas.microsoft.com/office/powerpoint/2010/main" val="1788578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CB6B897-54C5-46DB-9A79-D95019CD3B68}"/>
              </a:ext>
            </a:extLst>
          </p:cNvPr>
          <p:cNvSpPr/>
          <p:nvPr/>
        </p:nvSpPr>
        <p:spPr>
          <a:xfrm>
            <a:off x="6356700" y="1104354"/>
            <a:ext cx="5835300" cy="5753646"/>
          </a:xfrm>
          <a:prstGeom prst="rect">
            <a:avLst/>
          </a:prstGeom>
          <a:ln>
            <a:solidFill>
              <a:srgbClr val="008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5" name="Rectangle 4">
            <a:extLst>
              <a:ext uri="{FF2B5EF4-FFF2-40B4-BE49-F238E27FC236}">
                <a16:creationId xmlns:a16="http://schemas.microsoft.com/office/drawing/2014/main" id="{DDCD8058-5956-47F8-83F1-624F60C214F8}"/>
              </a:ext>
            </a:extLst>
          </p:cNvPr>
          <p:cNvSpPr/>
          <p:nvPr/>
        </p:nvSpPr>
        <p:spPr>
          <a:xfrm>
            <a:off x="11392" y="1070568"/>
            <a:ext cx="6271482" cy="5775727"/>
          </a:xfrm>
          <a:prstGeom prst="rect">
            <a:avLst/>
          </a:prstGeom>
          <a:ln>
            <a:solidFill>
              <a:srgbClr val="008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8194" name="Title 1">
            <a:extLst>
              <a:ext uri="{FF2B5EF4-FFF2-40B4-BE49-F238E27FC236}">
                <a16:creationId xmlns:a16="http://schemas.microsoft.com/office/drawing/2014/main" id="{547A326C-1441-4853-A54D-30AE7925A3D8}"/>
              </a:ext>
            </a:extLst>
          </p:cNvPr>
          <p:cNvSpPr>
            <a:spLocks noGrp="1" noChangeArrowheads="1"/>
          </p:cNvSpPr>
          <p:nvPr>
            <p:ph type="title"/>
          </p:nvPr>
        </p:nvSpPr>
        <p:spPr>
          <a:xfrm>
            <a:off x="143779" y="230911"/>
            <a:ext cx="12272790" cy="807682"/>
          </a:xfrm>
        </p:spPr>
        <p:txBody>
          <a:bodyPr/>
          <a:lstStyle/>
          <a:p>
            <a:r>
              <a:rPr lang="en-GB" altLang="en-US" sz="2200" b="1">
                <a:latin typeface="Arial" panose="020B0604020202020204" pitchFamily="34" charset="0"/>
                <a:cs typeface="Arial" panose="020B0604020202020204" pitchFamily="34" charset="0"/>
              </a:rPr>
              <a:t>Policy Context: N</a:t>
            </a:r>
            <a:r>
              <a:rPr lang="en-GB" altLang="en-US" sz="2200">
                <a:latin typeface="Arial" panose="020B0604020202020204" pitchFamily="34" charset="0"/>
                <a:cs typeface="Arial" panose="020B0604020202020204" pitchFamily="34" charset="0"/>
              </a:rPr>
              <a:t>HS Long Term Plan  and </a:t>
            </a:r>
            <a:r>
              <a:rPr lang="en-US" altLang="en-US" sz="2200">
                <a:latin typeface="Arial" panose="020B0604020202020204" pitchFamily="34" charset="0"/>
                <a:cs typeface="Arial" panose="020B0604020202020204" pitchFamily="34" charset="0"/>
              </a:rPr>
              <a:t>The Community Mental Health Framework for Adults &amp; Older Adults</a:t>
            </a:r>
            <a:endParaRPr lang="en-GB" altLang="en-US" sz="2200">
              <a:latin typeface="Arial" panose="020B0604020202020204" pitchFamily="34" charset="0"/>
              <a:cs typeface="Arial" panose="020B0604020202020204" pitchFamily="34" charset="0"/>
            </a:endParaRPr>
          </a:p>
        </p:txBody>
      </p:sp>
      <p:sp>
        <p:nvSpPr>
          <p:cNvPr id="8195" name="Content Placeholder 2">
            <a:extLst>
              <a:ext uri="{FF2B5EF4-FFF2-40B4-BE49-F238E27FC236}">
                <a16:creationId xmlns:a16="http://schemas.microsoft.com/office/drawing/2014/main" id="{32D6ACD5-9CE7-4271-B004-652B664E7F46}"/>
              </a:ext>
            </a:extLst>
          </p:cNvPr>
          <p:cNvSpPr txBox="1">
            <a:spLocks/>
          </p:cNvSpPr>
          <p:nvPr/>
        </p:nvSpPr>
        <p:spPr bwMode="auto">
          <a:xfrm>
            <a:off x="206661" y="1104354"/>
            <a:ext cx="2887749" cy="30078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Aft>
                <a:spcPct val="20000"/>
              </a:spcAft>
              <a:buFont typeface="Times" panose="02020603050405020304" pitchFamily="18" charset="0"/>
              <a:buChar char="•"/>
              <a:defRPr sz="2400">
                <a:solidFill>
                  <a:srgbClr val="7F7F7F"/>
                </a:solidFill>
                <a:latin typeface="Arial" panose="020B0604020202020204" pitchFamily="34" charset="0"/>
                <a:ea typeface="Geneva" charset="0"/>
                <a:cs typeface="Geneva" charset="0"/>
              </a:defRPr>
            </a:lvl1pPr>
            <a:lvl2pPr marL="581025" indent="-195263">
              <a:spcAft>
                <a:spcPct val="20000"/>
              </a:spcAft>
              <a:buFont typeface="Times" panose="02020603050405020304" pitchFamily="18" charset="0"/>
              <a:buChar char="•"/>
              <a:defRPr sz="2400">
                <a:solidFill>
                  <a:srgbClr val="7F7F7F"/>
                </a:solidFill>
                <a:latin typeface="Arial" panose="020B0604020202020204" pitchFamily="34" charset="0"/>
                <a:ea typeface="Geneva" charset="0"/>
                <a:cs typeface="Geneva" charset="0"/>
              </a:defRPr>
            </a:lvl2pPr>
            <a:lvl3pPr marL="1227138" indent="-280988">
              <a:spcAft>
                <a:spcPct val="20000"/>
              </a:spcAft>
              <a:buFont typeface="Times" panose="02020603050405020304" pitchFamily="18" charset="0"/>
              <a:buChar char="•"/>
              <a:defRPr sz="2400">
                <a:solidFill>
                  <a:srgbClr val="7F7F7F"/>
                </a:solidFill>
                <a:latin typeface="Arial" panose="020B0604020202020204" pitchFamily="34" charset="0"/>
                <a:ea typeface="Geneva" charset="0"/>
                <a:cs typeface="Geneva" charset="0"/>
              </a:defRPr>
            </a:lvl3pPr>
            <a:lvl4pPr marL="1617663" indent="-200025">
              <a:spcAft>
                <a:spcPct val="20000"/>
              </a:spcAft>
              <a:buFont typeface="Times" panose="02020603050405020304" pitchFamily="18" charset="0"/>
              <a:buChar char="•"/>
              <a:defRPr sz="2400">
                <a:solidFill>
                  <a:srgbClr val="7F7F7F"/>
                </a:solidFill>
                <a:latin typeface="Arial" panose="020B0604020202020204" pitchFamily="34" charset="0"/>
                <a:ea typeface="Geneva" charset="0"/>
                <a:cs typeface="Geneva" charset="0"/>
              </a:defRPr>
            </a:lvl4pPr>
            <a:lvl5pPr marL="1997075" indent="-184150">
              <a:spcAft>
                <a:spcPct val="20000"/>
              </a:spcAft>
              <a:buFont typeface="Times" panose="02020603050405020304" pitchFamily="18" charset="0"/>
              <a:buChar char="•"/>
              <a:defRPr sz="2400">
                <a:solidFill>
                  <a:srgbClr val="7F7F7F"/>
                </a:solidFill>
                <a:latin typeface="Arial" panose="020B0604020202020204" pitchFamily="34" charset="0"/>
                <a:ea typeface="Geneva" charset="0"/>
                <a:cs typeface="Geneva" charset="0"/>
              </a:defRPr>
            </a:lvl5pPr>
            <a:lvl6pPr marL="2454275" indent="-184150" eaLnBrk="0" fontAlgn="base" hangingPunct="0">
              <a:spcBef>
                <a:spcPct val="0"/>
              </a:spcBef>
              <a:spcAft>
                <a:spcPct val="20000"/>
              </a:spcAft>
              <a:buFont typeface="Times" panose="02020603050405020304" pitchFamily="18" charset="0"/>
              <a:buChar char="•"/>
              <a:defRPr sz="2400">
                <a:solidFill>
                  <a:srgbClr val="7F7F7F"/>
                </a:solidFill>
                <a:latin typeface="Arial" panose="020B0604020202020204" pitchFamily="34" charset="0"/>
                <a:ea typeface="Geneva" charset="0"/>
                <a:cs typeface="Geneva" charset="0"/>
              </a:defRPr>
            </a:lvl6pPr>
            <a:lvl7pPr marL="2911475" indent="-184150" eaLnBrk="0" fontAlgn="base" hangingPunct="0">
              <a:spcBef>
                <a:spcPct val="0"/>
              </a:spcBef>
              <a:spcAft>
                <a:spcPct val="20000"/>
              </a:spcAft>
              <a:buFont typeface="Times" panose="02020603050405020304" pitchFamily="18" charset="0"/>
              <a:buChar char="•"/>
              <a:defRPr sz="2400">
                <a:solidFill>
                  <a:srgbClr val="7F7F7F"/>
                </a:solidFill>
                <a:latin typeface="Arial" panose="020B0604020202020204" pitchFamily="34" charset="0"/>
                <a:ea typeface="Geneva" charset="0"/>
                <a:cs typeface="Geneva" charset="0"/>
              </a:defRPr>
            </a:lvl7pPr>
            <a:lvl8pPr marL="3368675" indent="-184150" eaLnBrk="0" fontAlgn="base" hangingPunct="0">
              <a:spcBef>
                <a:spcPct val="0"/>
              </a:spcBef>
              <a:spcAft>
                <a:spcPct val="20000"/>
              </a:spcAft>
              <a:buFont typeface="Times" panose="02020603050405020304" pitchFamily="18" charset="0"/>
              <a:buChar char="•"/>
              <a:defRPr sz="2400">
                <a:solidFill>
                  <a:srgbClr val="7F7F7F"/>
                </a:solidFill>
                <a:latin typeface="Arial" panose="020B0604020202020204" pitchFamily="34" charset="0"/>
                <a:ea typeface="Geneva" charset="0"/>
                <a:cs typeface="Geneva" charset="0"/>
              </a:defRPr>
            </a:lvl8pPr>
            <a:lvl9pPr marL="3825875" indent="-184150" eaLnBrk="0" fontAlgn="base" hangingPunct="0">
              <a:spcBef>
                <a:spcPct val="0"/>
              </a:spcBef>
              <a:spcAft>
                <a:spcPct val="20000"/>
              </a:spcAft>
              <a:buFont typeface="Times" panose="02020603050405020304" pitchFamily="18" charset="0"/>
              <a:buChar char="•"/>
              <a:defRPr sz="2400">
                <a:solidFill>
                  <a:srgbClr val="7F7F7F"/>
                </a:solidFill>
                <a:latin typeface="Arial" panose="020B0604020202020204" pitchFamily="34" charset="0"/>
                <a:ea typeface="Geneva" charset="0"/>
                <a:cs typeface="Geneva" charset="0"/>
              </a:defRPr>
            </a:lvl9pPr>
          </a:lstStyle>
          <a:p>
            <a:pPr algn="ctr" eaLnBrk="1" hangingPunct="1">
              <a:spcAft>
                <a:spcPct val="0"/>
              </a:spcAft>
              <a:buFont typeface="Times" panose="02020603050405020304" pitchFamily="18" charset="0"/>
              <a:buNone/>
            </a:pPr>
            <a:r>
              <a:rPr lang="en-US" altLang="en-US" sz="1800" i="1">
                <a:solidFill>
                  <a:srgbClr val="808080"/>
                </a:solidFill>
              </a:rPr>
              <a:t>“Joined-up services and improved information sharing will give adults and older adults greater choice and control over their care, and support them to live well in their communities</a:t>
            </a:r>
            <a:r>
              <a:rPr lang="en-US" altLang="en-US" sz="2000" i="1">
                <a:solidFill>
                  <a:srgbClr val="808080"/>
                </a:solidFill>
              </a:rPr>
              <a:t>”</a:t>
            </a:r>
          </a:p>
          <a:p>
            <a:pPr eaLnBrk="1" hangingPunct="1">
              <a:spcAft>
                <a:spcPct val="0"/>
              </a:spcAft>
              <a:buFont typeface="Times" panose="02020603050405020304" pitchFamily="18" charset="0"/>
              <a:buNone/>
            </a:pPr>
            <a:endParaRPr lang="en-US" altLang="en-US" sz="1800">
              <a:solidFill>
                <a:srgbClr val="808080"/>
              </a:solidFill>
            </a:endParaRPr>
          </a:p>
          <a:p>
            <a:pPr eaLnBrk="1" hangingPunct="1">
              <a:spcAft>
                <a:spcPct val="0"/>
              </a:spcAft>
              <a:buFont typeface="Times" panose="02020603050405020304" pitchFamily="18" charset="0"/>
              <a:buNone/>
            </a:pPr>
            <a:endParaRPr lang="en-US" altLang="en-US" sz="1800" b="1">
              <a:solidFill>
                <a:srgbClr val="7030A0"/>
              </a:solidFill>
            </a:endParaRPr>
          </a:p>
          <a:p>
            <a:pPr eaLnBrk="1" hangingPunct="1">
              <a:spcAft>
                <a:spcPct val="0"/>
              </a:spcAft>
              <a:buFont typeface="Times" panose="02020603050405020304" pitchFamily="18" charset="0"/>
              <a:buNone/>
            </a:pPr>
            <a:r>
              <a:rPr lang="en-US" altLang="en-US" sz="1800" b="1">
                <a:solidFill>
                  <a:srgbClr val="008000"/>
                </a:solidFill>
              </a:rPr>
              <a:t>How this will work:</a:t>
            </a:r>
          </a:p>
          <a:p>
            <a:pPr eaLnBrk="1" hangingPunct="1">
              <a:spcAft>
                <a:spcPct val="0"/>
              </a:spcAft>
              <a:buFont typeface="Times" panose="02020603050405020304" pitchFamily="18" charset="0"/>
              <a:buNone/>
            </a:pPr>
            <a:endParaRPr lang="en-US" altLang="en-US" sz="1800">
              <a:solidFill>
                <a:srgbClr val="808080"/>
              </a:solidFill>
            </a:endParaRPr>
          </a:p>
          <a:p>
            <a:endParaRPr lang="en-US" altLang="en-US" sz="1800">
              <a:solidFill>
                <a:srgbClr val="808080"/>
              </a:solidFill>
            </a:endParaRPr>
          </a:p>
          <a:p>
            <a:pPr>
              <a:lnSpc>
                <a:spcPts val="2400"/>
              </a:lnSpc>
              <a:buNone/>
            </a:pPr>
            <a:br>
              <a:rPr lang="en-US" altLang="en-US" sz="1800">
                <a:solidFill>
                  <a:srgbClr val="808080"/>
                </a:solidFill>
              </a:rPr>
            </a:br>
            <a:endParaRPr lang="en-US" altLang="en-US" sz="1800">
              <a:solidFill>
                <a:srgbClr val="808080"/>
              </a:solidFill>
            </a:endParaRPr>
          </a:p>
          <a:p>
            <a:pPr>
              <a:buFont typeface="Times" panose="02020603050405020304" pitchFamily="18" charset="0"/>
              <a:buNone/>
            </a:pPr>
            <a:br>
              <a:rPr lang="en-GB" altLang="en-US" sz="1800">
                <a:solidFill>
                  <a:srgbClr val="808080"/>
                </a:solidFill>
              </a:rPr>
            </a:br>
            <a:endParaRPr lang="en-GB" altLang="en-US" sz="1800">
              <a:solidFill>
                <a:srgbClr val="808080"/>
              </a:solidFill>
            </a:endParaRPr>
          </a:p>
        </p:txBody>
      </p:sp>
      <p:pic>
        <p:nvPicPr>
          <p:cNvPr id="9" name="Picture 8">
            <a:extLst>
              <a:ext uri="{FF2B5EF4-FFF2-40B4-BE49-F238E27FC236}">
                <a16:creationId xmlns:a16="http://schemas.microsoft.com/office/drawing/2014/main" id="{E726E5D0-4CE9-4CA0-AD49-B152E9B7351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25892" y="764704"/>
            <a:ext cx="3059832" cy="4134629"/>
          </a:xfrm>
          <a:prstGeom prst="rect">
            <a:avLst/>
          </a:prstGeom>
          <a:effectLst>
            <a:softEdge rad="508000"/>
          </a:effectLst>
        </p:spPr>
      </p:pic>
      <p:sp>
        <p:nvSpPr>
          <p:cNvPr id="10" name="Rounded Rectangle 5">
            <a:extLst>
              <a:ext uri="{FF2B5EF4-FFF2-40B4-BE49-F238E27FC236}">
                <a16:creationId xmlns:a16="http://schemas.microsoft.com/office/drawing/2014/main" id="{2756DFEA-9D67-4288-8EE9-42708B34F632}"/>
              </a:ext>
            </a:extLst>
          </p:cNvPr>
          <p:cNvSpPr/>
          <p:nvPr/>
        </p:nvSpPr>
        <p:spPr bwMode="auto">
          <a:xfrm>
            <a:off x="143779" y="4262667"/>
            <a:ext cx="2808287" cy="2472750"/>
          </a:xfrm>
          <a:prstGeom prst="roundRect">
            <a:avLst/>
          </a:prstGeom>
          <a:solidFill>
            <a:srgbClr val="FFFFFF"/>
          </a:solidFill>
          <a:ln w="25400" cap="flat" cmpd="sng" algn="ctr">
            <a:solidFill>
              <a:srgbClr val="808080"/>
            </a:solidFill>
            <a:prstDash val="solid"/>
            <a:headEnd type="none" w="med" len="med"/>
            <a:tailEnd type="none" w="med" len="med"/>
          </a:ln>
          <a:effectLst/>
        </p:spPr>
        <p:txBody>
          <a:bodyPr anchor="ctr"/>
          <a:lstStyle/>
          <a:p>
            <a:pPr algn="ctr">
              <a:defRPr/>
            </a:pPr>
            <a:r>
              <a:rPr lang="en-US" sz="1800" b="1" kern="0" err="1">
                <a:solidFill>
                  <a:srgbClr val="008000"/>
                </a:solidFill>
                <a:latin typeface="Arial"/>
                <a:ea typeface="Geneva"/>
              </a:rPr>
              <a:t>Organisations</a:t>
            </a:r>
            <a:r>
              <a:rPr lang="en-US" sz="1800" b="1" kern="0">
                <a:solidFill>
                  <a:srgbClr val="008000"/>
                </a:solidFill>
                <a:latin typeface="Arial"/>
                <a:ea typeface="Geneva"/>
              </a:rPr>
              <a:t> in a local area work more closely together to manage the resources available to them </a:t>
            </a:r>
          </a:p>
        </p:txBody>
      </p:sp>
      <p:sp>
        <p:nvSpPr>
          <p:cNvPr id="11" name="Rounded Rectangle 7">
            <a:extLst>
              <a:ext uri="{FF2B5EF4-FFF2-40B4-BE49-F238E27FC236}">
                <a16:creationId xmlns:a16="http://schemas.microsoft.com/office/drawing/2014/main" id="{3B567255-9927-4B8B-A7F6-481AA3D533FB}"/>
              </a:ext>
            </a:extLst>
          </p:cNvPr>
          <p:cNvSpPr/>
          <p:nvPr/>
        </p:nvSpPr>
        <p:spPr bwMode="auto">
          <a:xfrm>
            <a:off x="3094410" y="4262667"/>
            <a:ext cx="2592388" cy="2303462"/>
          </a:xfrm>
          <a:prstGeom prst="roundRect">
            <a:avLst/>
          </a:prstGeom>
          <a:solidFill>
            <a:srgbClr val="FFFFFF"/>
          </a:solidFill>
          <a:ln w="25400" cap="flat" cmpd="sng" algn="ctr">
            <a:solidFill>
              <a:srgbClr val="808080"/>
            </a:solidFill>
            <a:prstDash val="solid"/>
            <a:headEnd type="none" w="med" len="med"/>
            <a:tailEnd type="none" w="med" len="med"/>
          </a:ln>
          <a:effectLst/>
        </p:spPr>
        <p:txBody>
          <a:bodyPr anchor="ctr"/>
          <a:lstStyle/>
          <a:p>
            <a:pPr algn="ctr">
              <a:defRPr/>
            </a:pPr>
            <a:r>
              <a:rPr lang="en-US" sz="1800" b="1" kern="0">
                <a:solidFill>
                  <a:srgbClr val="008000"/>
                </a:solidFill>
                <a:latin typeface="Arial"/>
                <a:ea typeface="Geneva"/>
              </a:rPr>
              <a:t>A joined-up service across mental health, physical health and social care</a:t>
            </a:r>
            <a:endParaRPr lang="en-GB" sz="1800" b="1" kern="0">
              <a:solidFill>
                <a:srgbClr val="008000"/>
              </a:solidFill>
              <a:latin typeface="Arial"/>
              <a:ea typeface="Geneva"/>
            </a:endParaRPr>
          </a:p>
        </p:txBody>
      </p:sp>
      <p:pic>
        <p:nvPicPr>
          <p:cNvPr id="3" name="Picture 2">
            <a:extLst>
              <a:ext uri="{FF2B5EF4-FFF2-40B4-BE49-F238E27FC236}">
                <a16:creationId xmlns:a16="http://schemas.microsoft.com/office/drawing/2014/main" id="{958F5BD0-9FE1-4B6B-A46A-998934B753F8}"/>
              </a:ext>
            </a:extLst>
          </p:cNvPr>
          <p:cNvPicPr>
            <a:picLocks noChangeAspect="1"/>
          </p:cNvPicPr>
          <p:nvPr/>
        </p:nvPicPr>
        <p:blipFill>
          <a:blip r:embed="rId4"/>
          <a:stretch>
            <a:fillRect/>
          </a:stretch>
        </p:blipFill>
        <p:spPr>
          <a:xfrm>
            <a:off x="9207667" y="1301155"/>
            <a:ext cx="2870348" cy="4121362"/>
          </a:xfrm>
          <a:prstGeom prst="rect">
            <a:avLst/>
          </a:prstGeom>
          <a:ln>
            <a:noFill/>
          </a:ln>
        </p:spPr>
      </p:pic>
      <p:sp>
        <p:nvSpPr>
          <p:cNvPr id="4" name="TextBox 3">
            <a:extLst>
              <a:ext uri="{FF2B5EF4-FFF2-40B4-BE49-F238E27FC236}">
                <a16:creationId xmlns:a16="http://schemas.microsoft.com/office/drawing/2014/main" id="{ADD14179-AE56-4629-AE63-DD9AE4ADF091}"/>
              </a:ext>
            </a:extLst>
          </p:cNvPr>
          <p:cNvSpPr txBox="1"/>
          <p:nvPr/>
        </p:nvSpPr>
        <p:spPr>
          <a:xfrm>
            <a:off x="6453180" y="1038593"/>
            <a:ext cx="2870348" cy="3139321"/>
          </a:xfrm>
          <a:prstGeom prst="rect">
            <a:avLst/>
          </a:prstGeom>
          <a:noFill/>
        </p:spPr>
        <p:txBody>
          <a:bodyPr wrap="square" rtlCol="0">
            <a:spAutoFit/>
          </a:bodyPr>
          <a:lstStyle/>
          <a:p>
            <a:pPr algn="ctr">
              <a:defRPr/>
            </a:pPr>
            <a:r>
              <a:rPr lang="en-US" sz="1800" i="1">
                <a:solidFill>
                  <a:srgbClr val="808080"/>
                </a:solidFill>
                <a:latin typeface="Arial" panose="020B0604020202020204" pitchFamily="34" charset="0"/>
                <a:cs typeface="Arial" panose="020B0604020202020204" pitchFamily="34" charset="0"/>
              </a:rPr>
              <a:t>“focus on people living in their communities with a range of long-term severe mental illnesses, and a new focus on people whose needs are deemed too severe for IAPT services but not severe enough to meet secondary care “thresholds”</a:t>
            </a:r>
            <a:endParaRPr lang="en-GB" sz="1800" i="1">
              <a:solidFill>
                <a:srgbClr val="808080"/>
              </a:solidFill>
              <a:latin typeface="Arial" panose="020B0604020202020204" pitchFamily="34" charset="0"/>
              <a:cs typeface="Arial" panose="020B0604020202020204" pitchFamily="34" charset="0"/>
            </a:endParaRPr>
          </a:p>
        </p:txBody>
      </p:sp>
      <p:sp>
        <p:nvSpPr>
          <p:cNvPr id="12" name="Rounded Rectangle 7">
            <a:extLst>
              <a:ext uri="{FF2B5EF4-FFF2-40B4-BE49-F238E27FC236}">
                <a16:creationId xmlns:a16="http://schemas.microsoft.com/office/drawing/2014/main" id="{6B5FC2C8-F4D5-4D16-89EF-06C91FC437EB}"/>
              </a:ext>
            </a:extLst>
          </p:cNvPr>
          <p:cNvSpPr/>
          <p:nvPr/>
        </p:nvSpPr>
        <p:spPr bwMode="auto">
          <a:xfrm>
            <a:off x="9404751" y="4212576"/>
            <a:ext cx="2592388" cy="2303462"/>
          </a:xfrm>
          <a:prstGeom prst="roundRect">
            <a:avLst/>
          </a:prstGeom>
          <a:solidFill>
            <a:srgbClr val="FFFFFF"/>
          </a:solidFill>
          <a:ln w="25400" cap="flat" cmpd="sng" algn="ctr">
            <a:solidFill>
              <a:srgbClr val="808080"/>
            </a:solidFill>
            <a:prstDash val="solid"/>
            <a:headEnd type="none" w="med" len="med"/>
            <a:tailEnd type="none" w="med" len="med"/>
          </a:ln>
          <a:effectLst/>
        </p:spPr>
        <p:txBody>
          <a:bodyPr anchor="ctr"/>
          <a:lstStyle/>
          <a:p>
            <a:pPr algn="ctr">
              <a:defRPr/>
            </a:pPr>
            <a:r>
              <a:rPr lang="en-US" sz="1800" b="1">
                <a:solidFill>
                  <a:srgbClr val="008000"/>
                </a:solidFill>
                <a:latin typeface="Arial" panose="020B0604020202020204" pitchFamily="34" charset="0"/>
                <a:cs typeface="Arial" panose="020B0604020202020204" pitchFamily="34" charset="0"/>
              </a:rPr>
              <a:t>Integrated NHS &amp; VCS partnership models </a:t>
            </a:r>
            <a:endParaRPr lang="en-GB" b="1" kern="0">
              <a:solidFill>
                <a:srgbClr val="008000"/>
              </a:solidFill>
              <a:latin typeface="Arial"/>
              <a:ea typeface="Geneva"/>
            </a:endParaRPr>
          </a:p>
        </p:txBody>
      </p:sp>
      <p:sp>
        <p:nvSpPr>
          <p:cNvPr id="14" name="Rounded Rectangle 7">
            <a:extLst>
              <a:ext uri="{FF2B5EF4-FFF2-40B4-BE49-F238E27FC236}">
                <a16:creationId xmlns:a16="http://schemas.microsoft.com/office/drawing/2014/main" id="{B1882243-5781-4246-BD97-0E2A57012FB2}"/>
              </a:ext>
            </a:extLst>
          </p:cNvPr>
          <p:cNvSpPr/>
          <p:nvPr/>
        </p:nvSpPr>
        <p:spPr bwMode="auto">
          <a:xfrm>
            <a:off x="6571054" y="4216018"/>
            <a:ext cx="2592388" cy="2303462"/>
          </a:xfrm>
          <a:prstGeom prst="roundRect">
            <a:avLst/>
          </a:prstGeom>
          <a:solidFill>
            <a:srgbClr val="FFFFFF"/>
          </a:solidFill>
          <a:ln w="25400" cap="flat" cmpd="sng" algn="ctr">
            <a:solidFill>
              <a:srgbClr val="808080"/>
            </a:solidFill>
            <a:prstDash val="solid"/>
            <a:headEnd type="none" w="med" len="med"/>
            <a:tailEnd type="none" w="med" len="med"/>
          </a:ln>
          <a:effectLst/>
        </p:spPr>
        <p:txBody>
          <a:bodyPr anchor="ctr"/>
          <a:lstStyle/>
          <a:p>
            <a:pPr algn="ctr">
              <a:defRPr/>
            </a:pPr>
            <a:r>
              <a:rPr lang="en-US" sz="1800" b="1">
                <a:solidFill>
                  <a:srgbClr val="008000"/>
                </a:solidFill>
                <a:latin typeface="Arial" panose="020B0604020202020204" pitchFamily="34" charset="0"/>
                <a:cs typeface="Arial" panose="020B0604020202020204" pitchFamily="34" charset="0"/>
              </a:rPr>
              <a:t>Interventions readily available and accessible at the location most appropriate to someone’s needs </a:t>
            </a:r>
          </a:p>
        </p:txBody>
      </p:sp>
    </p:spTree>
    <p:extLst>
      <p:ext uri="{BB962C8B-B14F-4D97-AF65-F5344CB8AC3E}">
        <p14:creationId xmlns:p14="http://schemas.microsoft.com/office/powerpoint/2010/main" val="2468205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a:spLocks/>
          </p:cNvSpPr>
          <p:nvPr/>
        </p:nvSpPr>
        <p:spPr>
          <a:xfrm flipH="1">
            <a:off x="-96689" y="699025"/>
            <a:ext cx="11542099" cy="2729975"/>
          </a:xfrm>
          <a:prstGeom prst="rect">
            <a:avLst/>
          </a:prstGeom>
          <a:noFill/>
        </p:spPr>
        <p:txBody>
          <a:bodyPr wrap="square" tIns="0" bIns="0" rtlCol="0" anchor="t">
            <a:noAutofit/>
          </a:bodyPr>
          <a:lstStyle/>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1800" b="0" i="0" u="none" strike="noStrike" kern="1200" cap="none" spc="0" normalizeH="0" baseline="0" noProof="0">
                <a:ln>
                  <a:noFill/>
                </a:ln>
                <a:solidFill>
                  <a:schemeClr val="bg1">
                    <a:lumMod val="50000"/>
                  </a:schemeClr>
                </a:solidFill>
                <a:effectLst/>
                <a:uLnTx/>
                <a:uFillTx/>
                <a:latin typeface="Calibri"/>
                <a:ea typeface="+mn-ea"/>
                <a:cs typeface="+mn-cs"/>
              </a:rPr>
              <a:t>Core integrated teams wrapped around PCNs, </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1800" b="0" i="0" u="none" strike="noStrike" kern="1200" cap="none" spc="0" normalizeH="0" baseline="0" noProof="0">
                <a:ln>
                  <a:noFill/>
                </a:ln>
                <a:solidFill>
                  <a:schemeClr val="bg1">
                    <a:lumMod val="50000"/>
                  </a:schemeClr>
                </a:solidFill>
                <a:effectLst/>
                <a:uLnTx/>
                <a:uFillTx/>
                <a:latin typeface="Calibri"/>
                <a:ea typeface="+mn-ea"/>
                <a:cs typeface="+mn-cs"/>
              </a:rPr>
              <a:t>Community services for PD, ED and community rehab are developed, </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1800" b="0" i="0" u="none" strike="noStrike" kern="1200" cap="none" spc="0" normalizeH="0" baseline="0" noProof="0">
                <a:ln>
                  <a:noFill/>
                </a:ln>
                <a:solidFill>
                  <a:schemeClr val="bg1">
                    <a:lumMod val="50000"/>
                  </a:schemeClr>
                </a:solidFill>
                <a:effectLst/>
                <a:uLnTx/>
                <a:uFillTx/>
                <a:latin typeface="Calibri"/>
                <a:ea typeface="+mn-ea"/>
                <a:cs typeface="+mn-cs"/>
              </a:rPr>
              <a:t>Other more intensive/specialist services are sufficiently expanded (e.g. EIP),</a:t>
            </a:r>
          </a:p>
          <a:p>
            <a:pPr marL="800100" lvl="1" indent="-342900" eaLnBrk="1" fontAlgn="auto" hangingPunct="1">
              <a:spcBef>
                <a:spcPts val="0"/>
              </a:spcBef>
              <a:spcAft>
                <a:spcPts val="0"/>
              </a:spcAft>
              <a:buFont typeface="Wingdings" panose="05000000000000000000" pitchFamily="2" charset="2"/>
              <a:buChar char="§"/>
              <a:defRPr/>
            </a:pPr>
            <a:r>
              <a:rPr kumimoji="0" lang="en-GB" sz="1800" b="0" i="0" u="none" strike="noStrike" kern="1200" cap="none" spc="0" normalizeH="0" baseline="0" noProof="0">
                <a:ln>
                  <a:noFill/>
                </a:ln>
                <a:solidFill>
                  <a:schemeClr val="bg1">
                    <a:lumMod val="50000"/>
                  </a:schemeClr>
                </a:solidFill>
                <a:effectLst/>
                <a:uLnTx/>
                <a:uFillTx/>
                <a:latin typeface="Calibri"/>
                <a:ea typeface="+mn-ea"/>
                <a:cs typeface="+mn-cs"/>
              </a:rPr>
              <a:t>The minimum outputs (community team activity, IPS, EIP and physical health checks) </a:t>
            </a:r>
            <a:r>
              <a:rPr lang="en-GB" sz="1800">
                <a:solidFill>
                  <a:schemeClr val="bg1">
                    <a:lumMod val="50000"/>
                  </a:schemeClr>
                </a:solidFill>
                <a:latin typeface="Calibri"/>
                <a:ea typeface="+mn-ea"/>
                <a:cs typeface="+mn-cs"/>
              </a:rPr>
              <a:t>are delivered</a:t>
            </a:r>
          </a:p>
          <a:p>
            <a:pPr marL="800100" lvl="1" indent="-342900" eaLnBrk="1" fontAlgn="auto" hangingPunct="1">
              <a:spcBef>
                <a:spcPts val="0"/>
              </a:spcBef>
              <a:spcAft>
                <a:spcPts val="0"/>
              </a:spcAft>
              <a:buFont typeface="Wingdings" panose="05000000000000000000" pitchFamily="2" charset="2"/>
              <a:buChar char="§"/>
              <a:defRPr/>
            </a:pPr>
            <a:r>
              <a:rPr lang="en-GB" sz="1800">
                <a:solidFill>
                  <a:schemeClr val="bg1">
                    <a:lumMod val="50000"/>
                  </a:schemeClr>
                </a:solidFill>
                <a:latin typeface="Calibri"/>
                <a:ea typeface="+mn-ea"/>
                <a:cs typeface="+mn-cs"/>
              </a:rPr>
              <a:t>Expected outcomes including around inequalities are defined and measurements put in place</a:t>
            </a:r>
            <a:endParaRPr kumimoji="0" lang="en-GB" sz="1800" b="0" i="0" u="none" strike="noStrike" kern="1200" cap="none" spc="0" normalizeH="0" baseline="0" noProof="0">
              <a:ln>
                <a:noFill/>
              </a:ln>
              <a:solidFill>
                <a:schemeClr val="bg1">
                  <a:lumMod val="50000"/>
                </a:schemeClr>
              </a:solidFill>
              <a:effectLst/>
              <a:uLnTx/>
              <a:uFillTx/>
              <a:latin typeface="Calibri"/>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1800" b="0" i="0" u="none" strike="noStrike" kern="1200" cap="none" spc="0" normalizeH="0" baseline="0" noProof="0">
                <a:ln>
                  <a:noFill/>
                </a:ln>
                <a:solidFill>
                  <a:schemeClr val="bg1">
                    <a:lumMod val="50000"/>
                  </a:schemeClr>
                </a:solidFill>
                <a:effectLst/>
                <a:uLnTx/>
                <a:uFillTx/>
                <a:latin typeface="Calibri"/>
                <a:ea typeface="+mn-ea"/>
                <a:cs typeface="+mn-cs"/>
              </a:rPr>
              <a:t>A whole life course approach to services are adopted taking into consideration the differing needs of transitioning young adults, adults and older adults, </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1800" b="0" i="0" u="none" strike="noStrike" kern="1200" cap="none" spc="0" normalizeH="0" baseline="0" noProof="0">
                <a:ln>
                  <a:noFill/>
                </a:ln>
                <a:solidFill>
                  <a:schemeClr val="bg1">
                    <a:lumMod val="50000"/>
                  </a:schemeClr>
                </a:solidFill>
                <a:effectLst/>
                <a:uLnTx/>
                <a:uFillTx/>
                <a:latin typeface="Calibri"/>
                <a:ea typeface="+mn-ea"/>
                <a:cs typeface="+mn-cs"/>
              </a:rPr>
              <a:t>A core offer developed across North Central London but geographies will shape their model based on their needs</a:t>
            </a:r>
          </a:p>
          <a:p>
            <a:pPr lvl="1" eaLnBrk="1" fontAlgn="auto" hangingPunct="1">
              <a:spcBef>
                <a:spcPts val="0"/>
              </a:spcBef>
              <a:spcAft>
                <a:spcPts val="0"/>
              </a:spcAft>
              <a:defRPr/>
            </a:pPr>
            <a:endParaRPr lang="en-GB" sz="1800">
              <a:solidFill>
                <a:schemeClr val="bg1">
                  <a:lumMod val="50000"/>
                </a:schemeClr>
              </a:solidFill>
              <a:latin typeface="Calibri"/>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TextBox 2">
            <a:extLst>
              <a:ext uri="{FF2B5EF4-FFF2-40B4-BE49-F238E27FC236}">
                <a16:creationId xmlns:a16="http://schemas.microsoft.com/office/drawing/2014/main" id="{F0CBB3EE-C0B1-46EC-8328-0B54D16B2B9C}"/>
              </a:ext>
            </a:extLst>
          </p:cNvPr>
          <p:cNvSpPr txBox="1"/>
          <p:nvPr/>
        </p:nvSpPr>
        <p:spPr>
          <a:xfrm>
            <a:off x="119336" y="116632"/>
            <a:ext cx="11881320" cy="555515"/>
          </a:xfrm>
          <a:prstGeom prst="rect">
            <a:avLst/>
          </a:prstGeom>
          <a:noFill/>
        </p:spPr>
        <p:txBody>
          <a:bodyPr wrap="square" rtlCol="0">
            <a:spAutoFit/>
          </a:bodyPr>
          <a:lstStyle/>
          <a:p>
            <a:endParaRPr lang="en-GB"/>
          </a:p>
        </p:txBody>
      </p:sp>
      <p:sp>
        <p:nvSpPr>
          <p:cNvPr id="4" name="TextBox 3">
            <a:extLst>
              <a:ext uri="{FF2B5EF4-FFF2-40B4-BE49-F238E27FC236}">
                <a16:creationId xmlns:a16="http://schemas.microsoft.com/office/drawing/2014/main" id="{F320F2ED-0BFF-4649-97D3-B1446069110F}"/>
              </a:ext>
            </a:extLst>
          </p:cNvPr>
          <p:cNvSpPr txBox="1"/>
          <p:nvPr/>
        </p:nvSpPr>
        <p:spPr>
          <a:xfrm>
            <a:off x="119336" y="89754"/>
            <a:ext cx="10873208" cy="461665"/>
          </a:xfrm>
          <a:prstGeom prst="rect">
            <a:avLst/>
          </a:prstGeom>
          <a:noFill/>
        </p:spPr>
        <p:txBody>
          <a:bodyPr wrap="square" rtlCol="0">
            <a:spAutoFit/>
          </a:bodyPr>
          <a:lstStyle/>
          <a:p>
            <a:pPr marL="0" marR="0" lvl="0" indent="0" algn="l" defTabSz="908182" rtl="0" eaLnBrk="1" fontAlgn="auto" latinLnBrk="0" hangingPunct="1">
              <a:lnSpc>
                <a:spcPct val="100000"/>
              </a:lnSpc>
              <a:spcBef>
                <a:spcPts val="0"/>
              </a:spcBef>
              <a:spcAft>
                <a:spcPts val="0"/>
              </a:spcAft>
              <a:buClrTx/>
              <a:buSzTx/>
              <a:buFontTx/>
              <a:buNone/>
              <a:tabLst/>
              <a:defRPr/>
            </a:pPr>
            <a:r>
              <a:rPr kumimoji="0" lang="en-GB" altLang="en-US" sz="2400" b="1" i="0" u="none" strike="noStrike" kern="1200" cap="none" spc="0" normalizeH="0" baseline="0" noProof="0">
                <a:ln>
                  <a:noFill/>
                </a:ln>
                <a:solidFill>
                  <a:srgbClr val="008000"/>
                </a:solidFill>
                <a:effectLst/>
                <a:uLnTx/>
                <a:uFillTx/>
                <a:latin typeface="Arial"/>
                <a:ea typeface="+mn-ea"/>
                <a:cs typeface="+mn-cs"/>
              </a:rPr>
              <a:t>The Vision: The End Goal in 2023 - 2024 </a:t>
            </a:r>
            <a:endParaRPr kumimoji="0" lang="en-GB" sz="2400" b="1" i="0" u="none" strike="noStrike" kern="1200" cap="none" spc="0" normalizeH="0" baseline="0" noProof="0">
              <a:ln>
                <a:noFill/>
              </a:ln>
              <a:solidFill>
                <a:srgbClr val="008000"/>
              </a:solidFill>
              <a:effectLst/>
              <a:uLnTx/>
              <a:uFillTx/>
              <a:latin typeface="Arial"/>
              <a:ea typeface="+mn-ea"/>
              <a:cs typeface="+mn-cs"/>
            </a:endParaRPr>
          </a:p>
        </p:txBody>
      </p:sp>
      <p:pic>
        <p:nvPicPr>
          <p:cNvPr id="5" name="Picture 4">
            <a:extLst>
              <a:ext uri="{FF2B5EF4-FFF2-40B4-BE49-F238E27FC236}">
                <a16:creationId xmlns:a16="http://schemas.microsoft.com/office/drawing/2014/main" id="{42ED25B8-90AC-4E40-8ED5-152C73D6C888}"/>
              </a:ext>
            </a:extLst>
          </p:cNvPr>
          <p:cNvPicPr>
            <a:picLocks noChangeAspect="1"/>
          </p:cNvPicPr>
          <p:nvPr/>
        </p:nvPicPr>
        <p:blipFill rotWithShape="1">
          <a:blip r:embed="rId2"/>
          <a:srcRect l="3090" t="2148" r="1491" b="6039"/>
          <a:stretch/>
        </p:blipFill>
        <p:spPr>
          <a:xfrm>
            <a:off x="1447489" y="2938275"/>
            <a:ext cx="7744291" cy="2974503"/>
          </a:xfrm>
          <a:prstGeom prst="rect">
            <a:avLst/>
          </a:prstGeom>
        </p:spPr>
      </p:pic>
    </p:spTree>
    <p:extLst>
      <p:ext uri="{BB962C8B-B14F-4D97-AF65-F5344CB8AC3E}">
        <p14:creationId xmlns:p14="http://schemas.microsoft.com/office/powerpoint/2010/main" val="3045908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9035143" y="76200"/>
            <a:ext cx="3156857" cy="11974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ext Placeholder 1">
            <a:extLst>
              <a:ext uri="{FF2B5EF4-FFF2-40B4-BE49-F238E27FC236}">
                <a16:creationId xmlns:a16="http://schemas.microsoft.com/office/drawing/2014/main" id="{372884DF-E001-0140-8542-5F90B1B06A22}"/>
              </a:ext>
            </a:extLst>
          </p:cNvPr>
          <p:cNvSpPr>
            <a:spLocks noGrp="1"/>
          </p:cNvSpPr>
          <p:nvPr>
            <p:ph type="body" sz="quarter" idx="10"/>
          </p:nvPr>
        </p:nvSpPr>
        <p:spPr>
          <a:xfrm>
            <a:off x="188713" y="388952"/>
            <a:ext cx="7730869" cy="493376"/>
          </a:xfrm>
        </p:spPr>
        <p:txBody>
          <a:bodyPr/>
          <a:lstStyle/>
          <a:p>
            <a:r>
              <a:rPr lang="en-GB" sz="2800" b="1">
                <a:solidFill>
                  <a:srgbClr val="008000"/>
                </a:solidFill>
              </a:rPr>
              <a:t>Evolving Community Mental Health Model</a:t>
            </a:r>
            <a:endParaRPr lang="en-US" sz="2800" b="1">
              <a:solidFill>
                <a:srgbClr val="008000"/>
              </a:solidFill>
            </a:endParaRPr>
          </a:p>
        </p:txBody>
      </p:sp>
      <p:sp>
        <p:nvSpPr>
          <p:cNvPr id="5" name="Oval 4"/>
          <p:cNvSpPr>
            <a:spLocks noChangeArrowheads="1"/>
          </p:cNvSpPr>
          <p:nvPr/>
        </p:nvSpPr>
        <p:spPr bwMode="auto">
          <a:xfrm>
            <a:off x="3792539" y="1412875"/>
            <a:ext cx="4818061" cy="4857296"/>
          </a:xfrm>
          <a:prstGeom prst="ellipse">
            <a:avLst/>
          </a:prstGeom>
          <a:solidFill>
            <a:srgbClr val="D2EBB7"/>
          </a:solidFill>
          <a:ln w="19050" algn="ctr">
            <a:solidFill>
              <a:srgbClr val="1D811D"/>
            </a:solidFill>
            <a:prstDash val="dash"/>
            <a:round/>
            <a:headEnd/>
            <a:tailEnd/>
          </a:ln>
        </p:spPr>
        <p:txBody>
          <a:bodyPr/>
          <a:lstStyle>
            <a:lvl1pPr>
              <a:defRPr sz="2400">
                <a:solidFill>
                  <a:srgbClr val="7F7F7F"/>
                </a:solidFill>
                <a:latin typeface="Arial" panose="020B0604020202020204" pitchFamily="34" charset="0"/>
                <a:ea typeface="Geneva" charset="0"/>
                <a:cs typeface="Geneva" charset="0"/>
              </a:defRPr>
            </a:lvl1pPr>
            <a:lvl2pPr marL="742950" indent="-285750">
              <a:defRPr sz="2400">
                <a:solidFill>
                  <a:srgbClr val="7F7F7F"/>
                </a:solidFill>
                <a:latin typeface="Arial" panose="020B0604020202020204" pitchFamily="34" charset="0"/>
                <a:ea typeface="Geneva" charset="0"/>
                <a:cs typeface="Geneva" charset="0"/>
              </a:defRPr>
            </a:lvl2pPr>
            <a:lvl3pPr marL="1143000" indent="-228600">
              <a:defRPr sz="2400">
                <a:solidFill>
                  <a:srgbClr val="7F7F7F"/>
                </a:solidFill>
                <a:latin typeface="Arial" panose="020B0604020202020204" pitchFamily="34" charset="0"/>
                <a:ea typeface="Geneva" charset="0"/>
                <a:cs typeface="Geneva" charset="0"/>
              </a:defRPr>
            </a:lvl3pPr>
            <a:lvl4pPr marL="1600200" indent="-228600">
              <a:defRPr sz="2400">
                <a:solidFill>
                  <a:srgbClr val="7F7F7F"/>
                </a:solidFill>
                <a:latin typeface="Arial" panose="020B0604020202020204" pitchFamily="34" charset="0"/>
                <a:ea typeface="Geneva" charset="0"/>
                <a:cs typeface="Geneva" charset="0"/>
              </a:defRPr>
            </a:lvl4pPr>
            <a:lvl5pPr marL="2057400" indent="-228600">
              <a:defRPr sz="2400">
                <a:solidFill>
                  <a:srgbClr val="7F7F7F"/>
                </a:solidFill>
                <a:latin typeface="Arial" panose="020B0604020202020204" pitchFamily="34" charset="0"/>
                <a:ea typeface="Geneva" charset="0"/>
                <a:cs typeface="Geneva" charset="0"/>
              </a:defRPr>
            </a:lvl5pPr>
            <a:lvl6pPr marL="25146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6pPr>
            <a:lvl7pPr marL="29718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7pPr>
            <a:lvl8pPr marL="34290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8pPr>
            <a:lvl9pPr marL="38862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altLang="en-US" sz="1300" b="1" i="0" u="none" strike="noStrike" kern="1200" cap="none" spc="0" normalizeH="0" baseline="0" noProof="0">
              <a:ln>
                <a:noFill/>
              </a:ln>
              <a:solidFill>
                <a:srgbClr val="FFFFFF"/>
              </a:solidFill>
              <a:effectLst/>
              <a:uLnTx/>
              <a:uFillTx/>
              <a:latin typeface="Arial" panose="020B0604020202020204" pitchFamily="34" charset="0"/>
              <a:ea typeface="Geneva" charset="0"/>
            </a:endParaRPr>
          </a:p>
        </p:txBody>
      </p:sp>
      <p:cxnSp>
        <p:nvCxnSpPr>
          <p:cNvPr id="6" name="Straight Connector 5"/>
          <p:cNvCxnSpPr>
            <a:cxnSpLocks noChangeShapeType="1"/>
          </p:cNvCxnSpPr>
          <p:nvPr/>
        </p:nvCxnSpPr>
        <p:spPr bwMode="auto">
          <a:xfrm>
            <a:off x="6126163" y="2816225"/>
            <a:ext cx="0" cy="2089150"/>
          </a:xfrm>
          <a:prstGeom prst="line">
            <a:avLst/>
          </a:prstGeom>
          <a:noFill/>
          <a:ln w="19050" algn="ctr">
            <a:solidFill>
              <a:schemeClr val="bg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Box 6"/>
          <p:cNvSpPr txBox="1">
            <a:spLocks noChangeArrowheads="1"/>
          </p:cNvSpPr>
          <p:nvPr/>
        </p:nvSpPr>
        <p:spPr bwMode="auto">
          <a:xfrm>
            <a:off x="8953659" y="2222553"/>
            <a:ext cx="2647952"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7F7F7F"/>
                </a:solidFill>
                <a:latin typeface="Arial" panose="020B0604020202020204" pitchFamily="34" charset="0"/>
                <a:ea typeface="Geneva" charset="0"/>
                <a:cs typeface="Geneva" charset="0"/>
              </a:defRPr>
            </a:lvl1pPr>
            <a:lvl2pPr marL="742950" indent="-285750">
              <a:defRPr sz="2400">
                <a:solidFill>
                  <a:srgbClr val="7F7F7F"/>
                </a:solidFill>
                <a:latin typeface="Arial" panose="020B0604020202020204" pitchFamily="34" charset="0"/>
                <a:ea typeface="Geneva" charset="0"/>
                <a:cs typeface="Geneva" charset="0"/>
              </a:defRPr>
            </a:lvl2pPr>
            <a:lvl3pPr marL="1143000" indent="-228600">
              <a:defRPr sz="2400">
                <a:solidFill>
                  <a:srgbClr val="7F7F7F"/>
                </a:solidFill>
                <a:latin typeface="Arial" panose="020B0604020202020204" pitchFamily="34" charset="0"/>
                <a:ea typeface="Geneva" charset="0"/>
                <a:cs typeface="Geneva" charset="0"/>
              </a:defRPr>
            </a:lvl3pPr>
            <a:lvl4pPr marL="1600200" indent="-228600">
              <a:defRPr sz="2400">
                <a:solidFill>
                  <a:srgbClr val="7F7F7F"/>
                </a:solidFill>
                <a:latin typeface="Arial" panose="020B0604020202020204" pitchFamily="34" charset="0"/>
                <a:ea typeface="Geneva" charset="0"/>
                <a:cs typeface="Geneva" charset="0"/>
              </a:defRPr>
            </a:lvl4pPr>
            <a:lvl5pPr marL="2057400" indent="-228600">
              <a:defRPr sz="2400">
                <a:solidFill>
                  <a:srgbClr val="7F7F7F"/>
                </a:solidFill>
                <a:latin typeface="Arial" panose="020B0604020202020204" pitchFamily="34" charset="0"/>
                <a:ea typeface="Geneva" charset="0"/>
                <a:cs typeface="Geneva" charset="0"/>
              </a:defRPr>
            </a:lvl5pPr>
            <a:lvl6pPr marL="25146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6pPr>
            <a:lvl7pPr marL="29718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7pPr>
            <a:lvl8pPr marL="34290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8pPr>
            <a:lvl9pPr marL="38862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400" b="1" i="0" u="none" strike="noStrike" kern="1200" cap="none" spc="0" normalizeH="0" baseline="0" noProof="0">
                <a:ln>
                  <a:noFill/>
                </a:ln>
                <a:solidFill>
                  <a:srgbClr val="808080"/>
                </a:solidFill>
                <a:effectLst/>
                <a:uLnTx/>
                <a:uFillTx/>
                <a:latin typeface="Arial" panose="020B0604020202020204" pitchFamily="34" charset="0"/>
                <a:ea typeface="Geneva" charset="0"/>
              </a:rPr>
              <a:t>Network of voluntary sector providers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400" b="0" i="0" u="none" strike="noStrike" kern="1200" cap="none" spc="0" normalizeH="0" baseline="0" noProof="0">
                <a:ln>
                  <a:noFill/>
                </a:ln>
                <a:solidFill>
                  <a:srgbClr val="808080"/>
                </a:solidFill>
                <a:effectLst/>
                <a:uLnTx/>
                <a:uFillTx/>
                <a:latin typeface="Arial" panose="020B0604020202020204" pitchFamily="34" charset="0"/>
                <a:ea typeface="Geneva" charset="0"/>
              </a:rPr>
              <a:t>Entry into the voluntary sector is streamlined and support is accessed in a coordinated way, drawing upon the strengths of a range of different but connected organisations</a:t>
            </a:r>
          </a:p>
        </p:txBody>
      </p:sp>
      <p:cxnSp>
        <p:nvCxnSpPr>
          <p:cNvPr id="8" name="Straight Arrow Connector 7"/>
          <p:cNvCxnSpPr>
            <a:cxnSpLocks noChangeShapeType="1"/>
            <a:stCxn id="9" idx="1"/>
          </p:cNvCxnSpPr>
          <p:nvPr/>
        </p:nvCxnSpPr>
        <p:spPr bwMode="auto">
          <a:xfrm flipH="1" flipV="1">
            <a:off x="7919582" y="5109680"/>
            <a:ext cx="841830" cy="165666"/>
          </a:xfrm>
          <a:prstGeom prst="straightConnector1">
            <a:avLst/>
          </a:prstGeom>
          <a:noFill/>
          <a:ln w="12700" algn="ctr">
            <a:solidFill>
              <a:srgbClr val="80808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p:cNvSpPr txBox="1">
            <a:spLocks noChangeArrowheads="1"/>
          </p:cNvSpPr>
          <p:nvPr/>
        </p:nvSpPr>
        <p:spPr bwMode="auto">
          <a:xfrm>
            <a:off x="8761412" y="4582848"/>
            <a:ext cx="2485119"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7F7F7F"/>
                </a:solidFill>
                <a:latin typeface="Arial" panose="020B0604020202020204" pitchFamily="34" charset="0"/>
                <a:ea typeface="Geneva" charset="0"/>
                <a:cs typeface="Geneva" charset="0"/>
              </a:defRPr>
            </a:lvl1pPr>
            <a:lvl2pPr marL="742950" indent="-285750">
              <a:defRPr sz="2400">
                <a:solidFill>
                  <a:srgbClr val="7F7F7F"/>
                </a:solidFill>
                <a:latin typeface="Arial" panose="020B0604020202020204" pitchFamily="34" charset="0"/>
                <a:ea typeface="Geneva" charset="0"/>
                <a:cs typeface="Geneva" charset="0"/>
              </a:defRPr>
            </a:lvl2pPr>
            <a:lvl3pPr marL="1143000" indent="-228600">
              <a:defRPr sz="2400">
                <a:solidFill>
                  <a:srgbClr val="7F7F7F"/>
                </a:solidFill>
                <a:latin typeface="Arial" panose="020B0604020202020204" pitchFamily="34" charset="0"/>
                <a:ea typeface="Geneva" charset="0"/>
                <a:cs typeface="Geneva" charset="0"/>
              </a:defRPr>
            </a:lvl3pPr>
            <a:lvl4pPr marL="1600200" indent="-228600">
              <a:defRPr sz="2400">
                <a:solidFill>
                  <a:srgbClr val="7F7F7F"/>
                </a:solidFill>
                <a:latin typeface="Arial" panose="020B0604020202020204" pitchFamily="34" charset="0"/>
                <a:ea typeface="Geneva" charset="0"/>
                <a:cs typeface="Geneva" charset="0"/>
              </a:defRPr>
            </a:lvl4pPr>
            <a:lvl5pPr marL="2057400" indent="-228600">
              <a:defRPr sz="2400">
                <a:solidFill>
                  <a:srgbClr val="7F7F7F"/>
                </a:solidFill>
                <a:latin typeface="Arial" panose="020B0604020202020204" pitchFamily="34" charset="0"/>
                <a:ea typeface="Geneva" charset="0"/>
                <a:cs typeface="Geneva" charset="0"/>
              </a:defRPr>
            </a:lvl5pPr>
            <a:lvl6pPr marL="25146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6pPr>
            <a:lvl7pPr marL="29718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7pPr>
            <a:lvl8pPr marL="34290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8pPr>
            <a:lvl9pPr marL="38862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400" b="1" i="0" u="none" strike="noStrike" kern="1200" cap="none" spc="0" normalizeH="0" baseline="0" noProof="0">
                <a:ln>
                  <a:noFill/>
                </a:ln>
                <a:solidFill>
                  <a:srgbClr val="808080"/>
                </a:solidFill>
                <a:effectLst/>
                <a:uLnTx/>
                <a:uFillTx/>
                <a:latin typeface="Arial" panose="020B0604020202020204" pitchFamily="34" charset="0"/>
                <a:ea typeface="Geneva" charset="0"/>
              </a:rPr>
              <a:t>Wider community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400" b="0" i="0" u="none" strike="noStrike" kern="1200" cap="none" spc="0" normalizeH="0" baseline="0" noProof="0">
                <a:ln>
                  <a:noFill/>
                </a:ln>
                <a:solidFill>
                  <a:srgbClr val="808080"/>
                </a:solidFill>
                <a:effectLst/>
                <a:uLnTx/>
                <a:uFillTx/>
                <a:latin typeface="Arial" panose="020B0604020202020204" pitchFamily="34" charset="0"/>
                <a:ea typeface="Geneva" charset="0"/>
              </a:rPr>
              <a:t>The voluntary sector ensures that the individual benefits from the full range of resources available in the borough</a:t>
            </a:r>
          </a:p>
        </p:txBody>
      </p:sp>
      <p:sp>
        <p:nvSpPr>
          <p:cNvPr id="12" name="TextBox 9"/>
          <p:cNvSpPr txBox="1">
            <a:spLocks noChangeArrowheads="1"/>
          </p:cNvSpPr>
          <p:nvPr/>
        </p:nvSpPr>
        <p:spPr bwMode="auto">
          <a:xfrm>
            <a:off x="8082116" y="195511"/>
            <a:ext cx="4109884" cy="1615827"/>
          </a:xfrm>
          <a:prstGeom prst="rect">
            <a:avLst/>
          </a:prstGeom>
          <a:solidFill>
            <a:schemeClr val="bg1"/>
          </a:solidFill>
          <a:ln w="9525">
            <a:solidFill>
              <a:srgbClr val="1D811D"/>
            </a:solidFill>
            <a:miter lim="800000"/>
            <a:headEnd/>
            <a:tailEnd/>
          </a:ln>
        </p:spPr>
        <p:txBody>
          <a:bodyPr wrap="square">
            <a:spAutoFit/>
          </a:bodyPr>
          <a:lstStyle>
            <a:lvl1pPr>
              <a:defRPr sz="2400">
                <a:solidFill>
                  <a:srgbClr val="7F7F7F"/>
                </a:solidFill>
                <a:latin typeface="Arial" panose="020B0604020202020204" pitchFamily="34" charset="0"/>
                <a:ea typeface="Geneva" charset="0"/>
                <a:cs typeface="Geneva" charset="0"/>
              </a:defRPr>
            </a:lvl1pPr>
            <a:lvl2pPr marL="742950" indent="-285750">
              <a:defRPr sz="2400">
                <a:solidFill>
                  <a:srgbClr val="7F7F7F"/>
                </a:solidFill>
                <a:latin typeface="Arial" panose="020B0604020202020204" pitchFamily="34" charset="0"/>
                <a:ea typeface="Geneva" charset="0"/>
                <a:cs typeface="Geneva" charset="0"/>
              </a:defRPr>
            </a:lvl2pPr>
            <a:lvl3pPr marL="1143000" indent="-228600">
              <a:defRPr sz="2400">
                <a:solidFill>
                  <a:srgbClr val="7F7F7F"/>
                </a:solidFill>
                <a:latin typeface="Arial" panose="020B0604020202020204" pitchFamily="34" charset="0"/>
                <a:ea typeface="Geneva" charset="0"/>
                <a:cs typeface="Geneva" charset="0"/>
              </a:defRPr>
            </a:lvl3pPr>
            <a:lvl4pPr marL="1600200" indent="-228600">
              <a:defRPr sz="2400">
                <a:solidFill>
                  <a:srgbClr val="7F7F7F"/>
                </a:solidFill>
                <a:latin typeface="Arial" panose="020B0604020202020204" pitchFamily="34" charset="0"/>
                <a:ea typeface="Geneva" charset="0"/>
                <a:cs typeface="Geneva" charset="0"/>
              </a:defRPr>
            </a:lvl4pPr>
            <a:lvl5pPr marL="2057400" indent="-228600">
              <a:defRPr sz="2400">
                <a:solidFill>
                  <a:srgbClr val="7F7F7F"/>
                </a:solidFill>
                <a:latin typeface="Arial" panose="020B0604020202020204" pitchFamily="34" charset="0"/>
                <a:ea typeface="Geneva" charset="0"/>
                <a:cs typeface="Geneva" charset="0"/>
              </a:defRPr>
            </a:lvl5pPr>
            <a:lvl6pPr marL="25146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6pPr>
            <a:lvl7pPr marL="29718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7pPr>
            <a:lvl8pPr marL="34290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8pPr>
            <a:lvl9pPr marL="38862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100" b="1" i="1" u="none" strike="noStrike" kern="1200" cap="none" spc="0" normalizeH="0" baseline="0" noProof="0">
                <a:ln>
                  <a:noFill/>
                </a:ln>
                <a:solidFill>
                  <a:srgbClr val="808080"/>
                </a:solidFill>
                <a:effectLst/>
                <a:uLnTx/>
                <a:uFillTx/>
                <a:latin typeface="Arial" panose="020B0604020202020204" pitchFamily="34" charset="0"/>
                <a:ea typeface="Geneva" charset="0"/>
              </a:rPr>
              <a:t>Seamless and universal offer intensified according to need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100" b="0" i="0" u="none" strike="noStrike" kern="1200" cap="none" spc="0" normalizeH="0" baseline="0" noProof="0">
                <a:ln>
                  <a:noFill/>
                </a:ln>
                <a:solidFill>
                  <a:srgbClr val="FF3300"/>
                </a:solidFill>
                <a:effectLst/>
                <a:uLnTx/>
                <a:uFillTx/>
                <a:latin typeface="Arial" panose="020B0604020202020204" pitchFamily="34" charset="0"/>
                <a:ea typeface="Geneva" charset="0"/>
              </a:rPr>
              <a:t>Core Community Teams will be the primary healthcare provider (HCP) for red/amber patients with integrated input from RN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100" b="0" i="0" u="none" strike="noStrike" kern="1200" cap="none" spc="0" normalizeH="0" baseline="0" noProof="0">
                <a:ln>
                  <a:noFill/>
                </a:ln>
                <a:solidFill>
                  <a:srgbClr val="1D811D"/>
                </a:solidFill>
                <a:effectLst/>
                <a:uLnTx/>
                <a:uFillTx/>
                <a:latin typeface="Arial" panose="020B0604020202020204" pitchFamily="34" charset="0"/>
                <a:ea typeface="Geneva" charset="0"/>
              </a:rPr>
              <a:t>RN and GP will be primary healthcare provider (HCP) for green patients with integrated input from Community Teams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100" b="0" i="0" u="none" strike="noStrike" kern="1200" cap="none" spc="0" normalizeH="0" baseline="0" noProof="0">
                <a:ln>
                  <a:noFill/>
                </a:ln>
                <a:solidFill>
                  <a:prstClr val="black">
                    <a:lumMod val="75000"/>
                    <a:lumOff val="25000"/>
                  </a:prstClr>
                </a:solidFill>
                <a:effectLst/>
                <a:uLnTx/>
                <a:uFillTx/>
                <a:latin typeface="Arial" panose="020B0604020202020204" pitchFamily="34" charset="0"/>
                <a:ea typeface="Geneva" charset="0"/>
              </a:rPr>
              <a:t>Support is ‘stepped up’ and ‘stepped down’ in a flexible manner, based on need – instead of being ‘discharge’ people are supported in the setting most appropriate for their needs at any given time. </a:t>
            </a:r>
          </a:p>
        </p:txBody>
      </p:sp>
      <p:sp>
        <p:nvSpPr>
          <p:cNvPr id="13" name="Oval 10"/>
          <p:cNvSpPr>
            <a:spLocks noChangeArrowheads="1"/>
          </p:cNvSpPr>
          <p:nvPr/>
        </p:nvSpPr>
        <p:spPr bwMode="auto">
          <a:xfrm>
            <a:off x="4367213" y="2060575"/>
            <a:ext cx="3600450" cy="3600450"/>
          </a:xfrm>
          <a:prstGeom prst="ellipse">
            <a:avLst/>
          </a:prstGeom>
          <a:solidFill>
            <a:srgbClr val="B4DE86"/>
          </a:solidFill>
          <a:ln w="19050" algn="ctr">
            <a:solidFill>
              <a:srgbClr val="1D811D"/>
            </a:solidFill>
            <a:prstDash val="dash"/>
            <a:round/>
            <a:headEnd/>
            <a:tailEnd/>
          </a:ln>
        </p:spPr>
        <p:txBody>
          <a:bodyPr/>
          <a:lstStyle>
            <a:lvl1pPr>
              <a:defRPr sz="2400">
                <a:solidFill>
                  <a:srgbClr val="7F7F7F"/>
                </a:solidFill>
                <a:latin typeface="Arial" panose="020B0604020202020204" pitchFamily="34" charset="0"/>
                <a:ea typeface="Geneva" charset="0"/>
                <a:cs typeface="Geneva" charset="0"/>
              </a:defRPr>
            </a:lvl1pPr>
            <a:lvl2pPr marL="742950" indent="-285750">
              <a:defRPr sz="2400">
                <a:solidFill>
                  <a:srgbClr val="7F7F7F"/>
                </a:solidFill>
                <a:latin typeface="Arial" panose="020B0604020202020204" pitchFamily="34" charset="0"/>
                <a:ea typeface="Geneva" charset="0"/>
                <a:cs typeface="Geneva" charset="0"/>
              </a:defRPr>
            </a:lvl2pPr>
            <a:lvl3pPr marL="1143000" indent="-228600">
              <a:defRPr sz="2400">
                <a:solidFill>
                  <a:srgbClr val="7F7F7F"/>
                </a:solidFill>
                <a:latin typeface="Arial" panose="020B0604020202020204" pitchFamily="34" charset="0"/>
                <a:ea typeface="Geneva" charset="0"/>
                <a:cs typeface="Geneva" charset="0"/>
              </a:defRPr>
            </a:lvl3pPr>
            <a:lvl4pPr marL="1600200" indent="-228600">
              <a:defRPr sz="2400">
                <a:solidFill>
                  <a:srgbClr val="7F7F7F"/>
                </a:solidFill>
                <a:latin typeface="Arial" panose="020B0604020202020204" pitchFamily="34" charset="0"/>
                <a:ea typeface="Geneva" charset="0"/>
                <a:cs typeface="Geneva" charset="0"/>
              </a:defRPr>
            </a:lvl4pPr>
            <a:lvl5pPr marL="2057400" indent="-228600">
              <a:defRPr sz="2400">
                <a:solidFill>
                  <a:srgbClr val="7F7F7F"/>
                </a:solidFill>
                <a:latin typeface="Arial" panose="020B0604020202020204" pitchFamily="34" charset="0"/>
                <a:ea typeface="Geneva" charset="0"/>
                <a:cs typeface="Geneva" charset="0"/>
              </a:defRPr>
            </a:lvl5pPr>
            <a:lvl6pPr marL="25146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6pPr>
            <a:lvl7pPr marL="29718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7pPr>
            <a:lvl8pPr marL="34290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8pPr>
            <a:lvl9pPr marL="38862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altLang="en-US" sz="1300" b="1" i="0" u="none" strike="noStrike" kern="1200" cap="none" spc="0" normalizeH="0" baseline="0" noProof="0">
              <a:ln>
                <a:noFill/>
              </a:ln>
              <a:solidFill>
                <a:srgbClr val="FFFFFF"/>
              </a:solidFill>
              <a:effectLst/>
              <a:uLnTx/>
              <a:uFillTx/>
              <a:latin typeface="Arial" panose="020B0604020202020204" pitchFamily="34" charset="0"/>
              <a:ea typeface="Geneva" charset="0"/>
            </a:endParaRPr>
          </a:p>
        </p:txBody>
      </p:sp>
      <p:cxnSp>
        <p:nvCxnSpPr>
          <p:cNvPr id="14" name="Straight Arrow Connector 11"/>
          <p:cNvCxnSpPr>
            <a:cxnSpLocks noChangeShapeType="1"/>
            <a:stCxn id="7" idx="1"/>
          </p:cNvCxnSpPr>
          <p:nvPr/>
        </p:nvCxnSpPr>
        <p:spPr bwMode="auto">
          <a:xfrm flipH="1">
            <a:off x="7583649" y="3130494"/>
            <a:ext cx="1370010" cy="500173"/>
          </a:xfrm>
          <a:prstGeom prst="straightConnector1">
            <a:avLst/>
          </a:prstGeom>
          <a:noFill/>
          <a:ln w="12700" algn="ctr">
            <a:solidFill>
              <a:srgbClr val="80808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Box 12"/>
          <p:cNvSpPr txBox="1">
            <a:spLocks noChangeArrowheads="1"/>
          </p:cNvSpPr>
          <p:nvPr/>
        </p:nvSpPr>
        <p:spPr bwMode="auto">
          <a:xfrm>
            <a:off x="1108701" y="3496570"/>
            <a:ext cx="1422398" cy="830997"/>
          </a:xfrm>
          <a:prstGeom prst="rect">
            <a:avLst/>
          </a:prstGeom>
          <a:solidFill>
            <a:schemeClr val="bg1"/>
          </a:solidFill>
          <a:ln w="9525">
            <a:solidFill>
              <a:srgbClr val="1D811D"/>
            </a:solidFill>
            <a:miter lim="800000"/>
            <a:headEnd/>
            <a:tailEnd/>
          </a:ln>
        </p:spPr>
        <p:txBody>
          <a:bodyPr wrap="square">
            <a:spAutoFit/>
          </a:bodyPr>
          <a:lstStyle>
            <a:lvl1pPr>
              <a:defRPr sz="2400">
                <a:solidFill>
                  <a:srgbClr val="7F7F7F"/>
                </a:solidFill>
                <a:latin typeface="Arial" panose="020B0604020202020204" pitchFamily="34" charset="0"/>
                <a:ea typeface="Geneva" charset="0"/>
                <a:cs typeface="Geneva" charset="0"/>
              </a:defRPr>
            </a:lvl1pPr>
            <a:lvl2pPr marL="742950" indent="-285750">
              <a:defRPr sz="2400">
                <a:solidFill>
                  <a:srgbClr val="7F7F7F"/>
                </a:solidFill>
                <a:latin typeface="Arial" panose="020B0604020202020204" pitchFamily="34" charset="0"/>
                <a:ea typeface="Geneva" charset="0"/>
                <a:cs typeface="Geneva" charset="0"/>
              </a:defRPr>
            </a:lvl2pPr>
            <a:lvl3pPr marL="1143000" indent="-228600">
              <a:defRPr sz="2400">
                <a:solidFill>
                  <a:srgbClr val="7F7F7F"/>
                </a:solidFill>
                <a:latin typeface="Arial" panose="020B0604020202020204" pitchFamily="34" charset="0"/>
                <a:ea typeface="Geneva" charset="0"/>
                <a:cs typeface="Geneva" charset="0"/>
              </a:defRPr>
            </a:lvl3pPr>
            <a:lvl4pPr marL="1600200" indent="-228600">
              <a:defRPr sz="2400">
                <a:solidFill>
                  <a:srgbClr val="7F7F7F"/>
                </a:solidFill>
                <a:latin typeface="Arial" panose="020B0604020202020204" pitchFamily="34" charset="0"/>
                <a:ea typeface="Geneva" charset="0"/>
                <a:cs typeface="Geneva" charset="0"/>
              </a:defRPr>
            </a:lvl4pPr>
            <a:lvl5pPr marL="2057400" indent="-228600">
              <a:defRPr sz="2400">
                <a:solidFill>
                  <a:srgbClr val="7F7F7F"/>
                </a:solidFill>
                <a:latin typeface="Arial" panose="020B0604020202020204" pitchFamily="34" charset="0"/>
                <a:ea typeface="Geneva" charset="0"/>
                <a:cs typeface="Geneva" charset="0"/>
              </a:defRPr>
            </a:lvl5pPr>
            <a:lvl6pPr marL="25146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6pPr>
            <a:lvl7pPr marL="29718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7pPr>
            <a:lvl8pPr marL="34290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8pPr>
            <a:lvl9pPr marL="38862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200" b="1" i="0" u="none" strike="noStrike" kern="1200" cap="none" spc="0" normalizeH="0" baseline="0" noProof="0">
                <a:ln>
                  <a:noFill/>
                </a:ln>
                <a:solidFill>
                  <a:srgbClr val="808080"/>
                </a:solidFill>
                <a:effectLst/>
                <a:uLnTx/>
                <a:uFillTx/>
                <a:latin typeface="Arial" panose="020B0604020202020204" pitchFamily="34" charset="0"/>
                <a:ea typeface="Geneva" charset="0"/>
              </a:rPr>
              <a:t>Borough or NCL level services for most complex needs</a:t>
            </a:r>
          </a:p>
        </p:txBody>
      </p:sp>
      <p:sp>
        <p:nvSpPr>
          <p:cNvPr id="16" name="Oval 20"/>
          <p:cNvSpPr>
            <a:spLocks/>
          </p:cNvSpPr>
          <p:nvPr/>
        </p:nvSpPr>
        <p:spPr bwMode="auto">
          <a:xfrm>
            <a:off x="4109884" y="1614115"/>
            <a:ext cx="2173463" cy="4472470"/>
          </a:xfrm>
          <a:custGeom>
            <a:avLst/>
            <a:gdLst>
              <a:gd name="T0" fmla="*/ 0 w 2052183"/>
              <a:gd name="T1" fmla="*/ 27545520 h 3601991"/>
              <a:gd name="T2" fmla="*/ 4183242 w 2052183"/>
              <a:gd name="T3" fmla="*/ 17084 h 3601991"/>
              <a:gd name="T4" fmla="*/ 4736131 w 2052183"/>
              <a:gd name="T5" fmla="*/ 24632084 h 3601991"/>
              <a:gd name="T6" fmla="*/ 4183242 w 2052183"/>
              <a:gd name="T7" fmla="*/ 55073955 h 3601991"/>
              <a:gd name="T8" fmla="*/ 0 w 2052183"/>
              <a:gd name="T9" fmla="*/ 27545520 h 360199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2183" h="3601991">
                <a:moveTo>
                  <a:pt x="0" y="1801117"/>
                </a:moveTo>
                <a:cubicBezTo>
                  <a:pt x="0" y="807004"/>
                  <a:pt x="1460350" y="32867"/>
                  <a:pt x="1800000" y="1117"/>
                </a:cubicBezTo>
                <a:cubicBezTo>
                  <a:pt x="2139650" y="-30633"/>
                  <a:pt x="2037900" y="616504"/>
                  <a:pt x="2037900" y="1610617"/>
                </a:cubicBezTo>
                <a:cubicBezTo>
                  <a:pt x="2037900" y="2604730"/>
                  <a:pt x="2139650" y="3569367"/>
                  <a:pt x="1800000" y="3601117"/>
                </a:cubicBezTo>
                <a:cubicBezTo>
                  <a:pt x="1460350" y="3632867"/>
                  <a:pt x="0" y="2795230"/>
                  <a:pt x="0" y="1801117"/>
                </a:cubicBezTo>
                <a:close/>
              </a:path>
            </a:pathLst>
          </a:custGeom>
          <a:solidFill>
            <a:srgbClr val="FFCCCC"/>
          </a:solidFill>
          <a:ln w="19050" cap="flat" cmpd="sng" algn="ctr">
            <a:solidFill>
              <a:srgbClr val="FF3300"/>
            </a:solidFill>
            <a:prstDash val="dash"/>
            <a:round/>
            <a:headEnd type="none" w="med" len="med"/>
            <a:tailEnd type="none" w="med" len="me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srgbClr val="7F7F7F"/>
              </a:solidFill>
              <a:effectLst/>
              <a:uLnTx/>
              <a:uFillTx/>
              <a:latin typeface="Arial" panose="020B0604020202020204" pitchFamily="34" charset="0"/>
              <a:ea typeface="+mn-ea"/>
              <a:cs typeface="+mn-cs"/>
            </a:endParaRPr>
          </a:p>
        </p:txBody>
      </p:sp>
      <p:sp>
        <p:nvSpPr>
          <p:cNvPr id="17" name="Oval 14"/>
          <p:cNvSpPr>
            <a:spLocks noChangeArrowheads="1"/>
          </p:cNvSpPr>
          <p:nvPr/>
        </p:nvSpPr>
        <p:spPr bwMode="auto">
          <a:xfrm>
            <a:off x="5087938" y="2794000"/>
            <a:ext cx="2159000" cy="2160588"/>
          </a:xfrm>
          <a:prstGeom prst="ellipse">
            <a:avLst/>
          </a:prstGeom>
          <a:solidFill>
            <a:srgbClr val="92D050"/>
          </a:solidFill>
          <a:ln w="19050" algn="ctr">
            <a:solidFill>
              <a:srgbClr val="1D811D"/>
            </a:solidFill>
            <a:prstDash val="dash"/>
            <a:round/>
            <a:headEnd/>
            <a:tailEnd/>
          </a:ln>
        </p:spPr>
        <p:txBody>
          <a:bodyPr/>
          <a:lstStyle>
            <a:lvl1pPr>
              <a:defRPr sz="2400">
                <a:solidFill>
                  <a:srgbClr val="7F7F7F"/>
                </a:solidFill>
                <a:latin typeface="Arial" panose="020B0604020202020204" pitchFamily="34" charset="0"/>
                <a:ea typeface="Geneva" charset="0"/>
                <a:cs typeface="Geneva" charset="0"/>
              </a:defRPr>
            </a:lvl1pPr>
            <a:lvl2pPr marL="742950" indent="-285750">
              <a:defRPr sz="2400">
                <a:solidFill>
                  <a:srgbClr val="7F7F7F"/>
                </a:solidFill>
                <a:latin typeface="Arial" panose="020B0604020202020204" pitchFamily="34" charset="0"/>
                <a:ea typeface="Geneva" charset="0"/>
                <a:cs typeface="Geneva" charset="0"/>
              </a:defRPr>
            </a:lvl2pPr>
            <a:lvl3pPr marL="1143000" indent="-228600">
              <a:defRPr sz="2400">
                <a:solidFill>
                  <a:srgbClr val="7F7F7F"/>
                </a:solidFill>
                <a:latin typeface="Arial" panose="020B0604020202020204" pitchFamily="34" charset="0"/>
                <a:ea typeface="Geneva" charset="0"/>
                <a:cs typeface="Geneva" charset="0"/>
              </a:defRPr>
            </a:lvl3pPr>
            <a:lvl4pPr marL="1600200" indent="-228600">
              <a:defRPr sz="2400">
                <a:solidFill>
                  <a:srgbClr val="7F7F7F"/>
                </a:solidFill>
                <a:latin typeface="Arial" panose="020B0604020202020204" pitchFamily="34" charset="0"/>
                <a:ea typeface="Geneva" charset="0"/>
                <a:cs typeface="Geneva" charset="0"/>
              </a:defRPr>
            </a:lvl4pPr>
            <a:lvl5pPr marL="2057400" indent="-228600">
              <a:defRPr sz="2400">
                <a:solidFill>
                  <a:srgbClr val="7F7F7F"/>
                </a:solidFill>
                <a:latin typeface="Arial" panose="020B0604020202020204" pitchFamily="34" charset="0"/>
                <a:ea typeface="Geneva" charset="0"/>
                <a:cs typeface="Geneva" charset="0"/>
              </a:defRPr>
            </a:lvl5pPr>
            <a:lvl6pPr marL="25146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6pPr>
            <a:lvl7pPr marL="29718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7pPr>
            <a:lvl8pPr marL="34290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8pPr>
            <a:lvl9pPr marL="38862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altLang="en-US" sz="1300" b="1" i="0" u="none" strike="noStrike" kern="1200" cap="none" spc="0" normalizeH="0" baseline="0" noProof="0">
              <a:ln>
                <a:noFill/>
              </a:ln>
              <a:solidFill>
                <a:srgbClr val="FFFFFF"/>
              </a:solidFill>
              <a:effectLst/>
              <a:uLnTx/>
              <a:uFillTx/>
              <a:latin typeface="Arial" panose="020B0604020202020204" pitchFamily="34" charset="0"/>
              <a:ea typeface="Geneva" charset="0"/>
            </a:endParaRPr>
          </a:p>
        </p:txBody>
      </p:sp>
      <p:sp>
        <p:nvSpPr>
          <p:cNvPr id="19" name="Rectangle 4">
            <a:extLst>
              <a:ext uri="{FF2B5EF4-FFF2-40B4-BE49-F238E27FC236}">
                <a16:creationId xmlns:a16="http://schemas.microsoft.com/office/drawing/2014/main" id="{97B5655A-CDA8-4C8A-A7D7-2B2B29BB2554}"/>
              </a:ext>
            </a:extLst>
          </p:cNvPr>
          <p:cNvSpPr>
            <a:spLocks noChangeArrowheads="1"/>
          </p:cNvSpPr>
          <p:nvPr/>
        </p:nvSpPr>
        <p:spPr bwMode="auto">
          <a:xfrm>
            <a:off x="2675563" y="3151805"/>
            <a:ext cx="2034551" cy="1512959"/>
          </a:xfrm>
          <a:prstGeom prst="rect">
            <a:avLst/>
          </a:prstGeom>
          <a:solidFill>
            <a:srgbClr val="FFFF00"/>
          </a:solidFill>
          <a:ln w="19050" algn="ctr">
            <a:solidFill>
              <a:srgbClr val="7F7F7F"/>
            </a:solidFill>
            <a:prstDash val="dash"/>
            <a:round/>
            <a:headEnd/>
            <a:tailEnd/>
          </a:ln>
        </p:spPr>
        <p:txBody>
          <a:bodyPr anchor="ctr"/>
          <a:lstStyle>
            <a:lvl1pPr>
              <a:defRPr sz="2400">
                <a:solidFill>
                  <a:srgbClr val="7F7F7F"/>
                </a:solidFill>
                <a:latin typeface="Arial" charset="0"/>
                <a:ea typeface="Geneva" charset="-128"/>
              </a:defRPr>
            </a:lvl1pPr>
            <a:lvl2pPr marL="742950" indent="-285750">
              <a:defRPr sz="2400">
                <a:solidFill>
                  <a:srgbClr val="7F7F7F"/>
                </a:solidFill>
                <a:latin typeface="Arial" charset="0"/>
                <a:ea typeface="Geneva" charset="-128"/>
              </a:defRPr>
            </a:lvl2pPr>
            <a:lvl3pPr marL="1143000" indent="-228600">
              <a:defRPr sz="2400">
                <a:solidFill>
                  <a:srgbClr val="7F7F7F"/>
                </a:solidFill>
                <a:latin typeface="Arial" charset="0"/>
                <a:ea typeface="Geneva" charset="-128"/>
              </a:defRPr>
            </a:lvl3pPr>
            <a:lvl4pPr marL="1600200" indent="-228600">
              <a:defRPr sz="2400">
                <a:solidFill>
                  <a:srgbClr val="7F7F7F"/>
                </a:solidFill>
                <a:latin typeface="Arial" charset="0"/>
                <a:ea typeface="Geneva" charset="-128"/>
              </a:defRPr>
            </a:lvl4pPr>
            <a:lvl5pPr marL="2057400" indent="-228600">
              <a:defRPr sz="2400">
                <a:solidFill>
                  <a:srgbClr val="7F7F7F"/>
                </a:solidFill>
                <a:latin typeface="Arial" charset="0"/>
                <a:ea typeface="Geneva" charset="-128"/>
              </a:defRPr>
            </a:lvl5pPr>
            <a:lvl6pPr marL="2514600" indent="-228600" eaLnBrk="0" fontAlgn="base" hangingPunct="0">
              <a:spcBef>
                <a:spcPct val="0"/>
              </a:spcBef>
              <a:spcAft>
                <a:spcPct val="0"/>
              </a:spcAft>
              <a:defRPr sz="2400">
                <a:solidFill>
                  <a:srgbClr val="7F7F7F"/>
                </a:solidFill>
                <a:latin typeface="Arial" charset="0"/>
                <a:ea typeface="Geneva" charset="-128"/>
              </a:defRPr>
            </a:lvl6pPr>
            <a:lvl7pPr marL="2971800" indent="-228600" eaLnBrk="0" fontAlgn="base" hangingPunct="0">
              <a:spcBef>
                <a:spcPct val="0"/>
              </a:spcBef>
              <a:spcAft>
                <a:spcPct val="0"/>
              </a:spcAft>
              <a:defRPr sz="2400">
                <a:solidFill>
                  <a:srgbClr val="7F7F7F"/>
                </a:solidFill>
                <a:latin typeface="Arial" charset="0"/>
                <a:ea typeface="Geneva" charset="-128"/>
              </a:defRPr>
            </a:lvl7pPr>
            <a:lvl8pPr marL="3429000" indent="-228600" eaLnBrk="0" fontAlgn="base" hangingPunct="0">
              <a:spcBef>
                <a:spcPct val="0"/>
              </a:spcBef>
              <a:spcAft>
                <a:spcPct val="0"/>
              </a:spcAft>
              <a:defRPr sz="2400">
                <a:solidFill>
                  <a:srgbClr val="7F7F7F"/>
                </a:solidFill>
                <a:latin typeface="Arial" charset="0"/>
                <a:ea typeface="Geneva" charset="-128"/>
              </a:defRPr>
            </a:lvl8pPr>
            <a:lvl9pPr marL="3886200" indent="-228600" eaLnBrk="0" fontAlgn="base" hangingPunct="0">
              <a:spcBef>
                <a:spcPct val="0"/>
              </a:spcBef>
              <a:spcAft>
                <a:spcPct val="0"/>
              </a:spcAft>
              <a:defRPr sz="2400">
                <a:solidFill>
                  <a:srgbClr val="7F7F7F"/>
                </a:solidFill>
                <a:latin typeface="Arial" charset="0"/>
                <a:ea typeface="Geneva"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400" b="0" i="0" u="none" strike="noStrike" kern="1200" cap="none" spc="0" normalizeH="0" baseline="0" noProof="0">
                <a:ln>
                  <a:noFill/>
                </a:ln>
                <a:solidFill>
                  <a:srgbClr val="7F7F7F"/>
                </a:solidFill>
                <a:effectLst/>
                <a:uLnTx/>
                <a:uFillTx/>
                <a:latin typeface="Arial" charset="0"/>
                <a:ea typeface="Geneva" charset="-128"/>
                <a:cs typeface="+mn-cs"/>
              </a:rPr>
              <a:t>Intensive services e.g.:</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400" b="0" i="0" u="none" strike="noStrike" kern="1200" cap="none" spc="0" normalizeH="0" baseline="0" noProof="0">
                <a:ln>
                  <a:noFill/>
                </a:ln>
                <a:solidFill>
                  <a:srgbClr val="7F7F7F"/>
                </a:solidFill>
                <a:effectLst/>
                <a:uLnTx/>
                <a:uFillTx/>
                <a:latin typeface="Arial" charset="0"/>
                <a:ea typeface="Geneva" charset="-128"/>
                <a:cs typeface="+mn-cs"/>
              </a:rPr>
              <a:t>Psychosis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400" b="0" i="0" u="none" strike="noStrike" kern="1200" cap="none" spc="0" normalizeH="0" baseline="0" noProof="0">
                <a:ln>
                  <a:noFill/>
                </a:ln>
                <a:solidFill>
                  <a:srgbClr val="7F7F7F"/>
                </a:solidFill>
                <a:effectLst/>
                <a:uLnTx/>
                <a:uFillTx/>
                <a:latin typeface="Arial" charset="0"/>
                <a:ea typeface="Geneva" charset="-128"/>
                <a:cs typeface="+mn-cs"/>
              </a:rPr>
              <a:t>Personality disorder</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400" b="0" i="0" u="none" strike="noStrike" kern="1200" cap="none" spc="0" normalizeH="0" baseline="0" noProof="0">
                <a:ln>
                  <a:noFill/>
                </a:ln>
                <a:solidFill>
                  <a:srgbClr val="7F7F7F"/>
                </a:solidFill>
                <a:effectLst/>
                <a:uLnTx/>
                <a:uFillTx/>
                <a:latin typeface="Arial" charset="0"/>
                <a:ea typeface="Geneva" charset="-128"/>
                <a:cs typeface="+mn-cs"/>
              </a:rPr>
              <a:t>Complex depression &amp; anxiety</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400" b="0" i="0" u="none" strike="noStrike" kern="1200" cap="none" spc="0" normalizeH="0" baseline="0" noProof="0">
                <a:ln>
                  <a:noFill/>
                </a:ln>
                <a:solidFill>
                  <a:srgbClr val="7F7F7F"/>
                </a:solidFill>
                <a:effectLst/>
                <a:uLnTx/>
                <a:uFillTx/>
                <a:latin typeface="Arial" charset="0"/>
                <a:ea typeface="Geneva" charset="-128"/>
                <a:cs typeface="+mn-cs"/>
              </a:rPr>
              <a:t>Eating disorders</a:t>
            </a:r>
          </a:p>
        </p:txBody>
      </p:sp>
      <p:sp>
        <p:nvSpPr>
          <p:cNvPr id="21" name="TextBox 18"/>
          <p:cNvSpPr txBox="1">
            <a:spLocks noChangeArrowheads="1"/>
          </p:cNvSpPr>
          <p:nvPr/>
        </p:nvSpPr>
        <p:spPr bwMode="auto">
          <a:xfrm>
            <a:off x="1658142" y="1162796"/>
            <a:ext cx="2122489" cy="1754326"/>
          </a:xfrm>
          <a:prstGeom prst="rect">
            <a:avLst/>
          </a:prstGeom>
          <a:solidFill>
            <a:schemeClr val="bg1"/>
          </a:solidFill>
          <a:ln w="9525">
            <a:solidFill>
              <a:srgbClr val="1D811D"/>
            </a:solidFill>
            <a:miter lim="800000"/>
            <a:headEnd/>
            <a:tailEnd/>
          </a:ln>
        </p:spPr>
        <p:txBody>
          <a:bodyPr wrap="square">
            <a:spAutoFit/>
          </a:bodyPr>
          <a:lstStyle>
            <a:lvl1pPr>
              <a:defRPr sz="2400">
                <a:solidFill>
                  <a:srgbClr val="7F7F7F"/>
                </a:solidFill>
                <a:latin typeface="Arial" panose="020B0604020202020204" pitchFamily="34" charset="0"/>
                <a:ea typeface="Geneva" charset="0"/>
                <a:cs typeface="Geneva" charset="0"/>
              </a:defRPr>
            </a:lvl1pPr>
            <a:lvl2pPr marL="742950" indent="-285750">
              <a:defRPr sz="2400">
                <a:solidFill>
                  <a:srgbClr val="7F7F7F"/>
                </a:solidFill>
                <a:latin typeface="Arial" panose="020B0604020202020204" pitchFamily="34" charset="0"/>
                <a:ea typeface="Geneva" charset="0"/>
                <a:cs typeface="Geneva" charset="0"/>
              </a:defRPr>
            </a:lvl2pPr>
            <a:lvl3pPr marL="1143000" indent="-228600">
              <a:defRPr sz="2400">
                <a:solidFill>
                  <a:srgbClr val="7F7F7F"/>
                </a:solidFill>
                <a:latin typeface="Arial" panose="020B0604020202020204" pitchFamily="34" charset="0"/>
                <a:ea typeface="Geneva" charset="0"/>
                <a:cs typeface="Geneva" charset="0"/>
              </a:defRPr>
            </a:lvl3pPr>
            <a:lvl4pPr marL="1600200" indent="-228600">
              <a:defRPr sz="2400">
                <a:solidFill>
                  <a:srgbClr val="7F7F7F"/>
                </a:solidFill>
                <a:latin typeface="Arial" panose="020B0604020202020204" pitchFamily="34" charset="0"/>
                <a:ea typeface="Geneva" charset="0"/>
                <a:cs typeface="Geneva" charset="0"/>
              </a:defRPr>
            </a:lvl4pPr>
            <a:lvl5pPr marL="2057400" indent="-228600">
              <a:defRPr sz="2400">
                <a:solidFill>
                  <a:srgbClr val="7F7F7F"/>
                </a:solidFill>
                <a:latin typeface="Arial" panose="020B0604020202020204" pitchFamily="34" charset="0"/>
                <a:ea typeface="Geneva" charset="0"/>
                <a:cs typeface="Geneva" charset="0"/>
              </a:defRPr>
            </a:lvl5pPr>
            <a:lvl6pPr marL="25146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6pPr>
            <a:lvl7pPr marL="29718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7pPr>
            <a:lvl8pPr marL="34290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8pPr>
            <a:lvl9pPr marL="38862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200" b="1" i="0" u="none" strike="noStrike" kern="1200" cap="none" spc="0" normalizeH="0" baseline="0" noProof="0">
                <a:ln>
                  <a:noFill/>
                </a:ln>
                <a:solidFill>
                  <a:srgbClr val="808080"/>
                </a:solidFill>
                <a:effectLst/>
                <a:uLnTx/>
                <a:uFillTx/>
                <a:latin typeface="Arial" panose="020B0604020202020204" pitchFamily="34" charset="0"/>
                <a:ea typeface="Geneva" charset="0"/>
              </a:rPr>
              <a:t>Core Community MH Team</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808080"/>
                </a:solidFill>
                <a:effectLst/>
                <a:uLnTx/>
                <a:uFillTx/>
                <a:latin typeface="Arial" panose="020B0604020202020204" pitchFamily="34" charset="0"/>
                <a:ea typeface="Geneva" charset="0"/>
              </a:rPr>
              <a:t>Integrated, responsive, personalised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808080"/>
                </a:solidFill>
                <a:effectLst/>
                <a:uLnTx/>
                <a:uFillTx/>
                <a:latin typeface="Arial" panose="020B0604020202020204" pitchFamily="34" charset="0"/>
                <a:ea typeface="Geneva" charset="0"/>
              </a:rPr>
              <a:t>Blended Team of Psychiatrists, Population Health Nurses, Psychology, Social Work, OT, Social Prescribing, Welfare Rights, VCS and Peer Support</a:t>
            </a:r>
          </a:p>
        </p:txBody>
      </p:sp>
      <p:sp>
        <p:nvSpPr>
          <p:cNvPr id="22" name="TextBox 19"/>
          <p:cNvSpPr txBox="1">
            <a:spLocks noChangeArrowheads="1"/>
          </p:cNvSpPr>
          <p:nvPr/>
        </p:nvSpPr>
        <p:spPr bwMode="auto">
          <a:xfrm>
            <a:off x="5448300" y="3575051"/>
            <a:ext cx="1492250" cy="830997"/>
          </a:xfrm>
          <a:prstGeom prst="rect">
            <a:avLst/>
          </a:prstGeom>
          <a:solidFill>
            <a:schemeClr val="bg1"/>
          </a:solidFill>
          <a:ln w="9525">
            <a:solidFill>
              <a:srgbClr val="1D811D"/>
            </a:solidFill>
            <a:miter lim="800000"/>
            <a:headEnd/>
            <a:tailEnd/>
          </a:ln>
        </p:spPr>
        <p:txBody>
          <a:bodyPr>
            <a:spAutoFit/>
          </a:bodyPr>
          <a:lstStyle>
            <a:lvl1pPr>
              <a:defRPr sz="2400">
                <a:solidFill>
                  <a:srgbClr val="7F7F7F"/>
                </a:solidFill>
                <a:latin typeface="Arial" panose="020B0604020202020204" pitchFamily="34" charset="0"/>
                <a:ea typeface="Geneva" charset="0"/>
                <a:cs typeface="Geneva" charset="0"/>
              </a:defRPr>
            </a:lvl1pPr>
            <a:lvl2pPr marL="742950" indent="-285750">
              <a:defRPr sz="2400">
                <a:solidFill>
                  <a:srgbClr val="7F7F7F"/>
                </a:solidFill>
                <a:latin typeface="Arial" panose="020B0604020202020204" pitchFamily="34" charset="0"/>
                <a:ea typeface="Geneva" charset="0"/>
                <a:cs typeface="Geneva" charset="0"/>
              </a:defRPr>
            </a:lvl2pPr>
            <a:lvl3pPr marL="1143000" indent="-228600">
              <a:defRPr sz="2400">
                <a:solidFill>
                  <a:srgbClr val="7F7F7F"/>
                </a:solidFill>
                <a:latin typeface="Arial" panose="020B0604020202020204" pitchFamily="34" charset="0"/>
                <a:ea typeface="Geneva" charset="0"/>
                <a:cs typeface="Geneva" charset="0"/>
              </a:defRPr>
            </a:lvl3pPr>
            <a:lvl4pPr marL="1600200" indent="-228600">
              <a:defRPr sz="2400">
                <a:solidFill>
                  <a:srgbClr val="7F7F7F"/>
                </a:solidFill>
                <a:latin typeface="Arial" panose="020B0604020202020204" pitchFamily="34" charset="0"/>
                <a:ea typeface="Geneva" charset="0"/>
                <a:cs typeface="Geneva" charset="0"/>
              </a:defRPr>
            </a:lvl4pPr>
            <a:lvl5pPr marL="2057400" indent="-228600">
              <a:defRPr sz="2400">
                <a:solidFill>
                  <a:srgbClr val="7F7F7F"/>
                </a:solidFill>
                <a:latin typeface="Arial" panose="020B0604020202020204" pitchFamily="34" charset="0"/>
                <a:ea typeface="Geneva" charset="0"/>
                <a:cs typeface="Geneva" charset="0"/>
              </a:defRPr>
            </a:lvl5pPr>
            <a:lvl6pPr marL="25146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6pPr>
            <a:lvl7pPr marL="29718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7pPr>
            <a:lvl8pPr marL="34290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8pPr>
            <a:lvl9pPr marL="38862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200" b="1" i="0" u="none" strike="noStrike" kern="1200" cap="none" spc="0" normalizeH="0" baseline="0" noProof="0">
                <a:ln>
                  <a:noFill/>
                </a:ln>
                <a:solidFill>
                  <a:srgbClr val="808080"/>
                </a:solidFill>
                <a:effectLst/>
                <a:uLnTx/>
                <a:uFillTx/>
                <a:latin typeface="Arial" panose="020B0604020202020204" pitchFamily="34" charset="0"/>
                <a:ea typeface="Geneva" charset="0"/>
              </a:rPr>
              <a:t>Primary Care Network (PCN)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200" b="1" i="0" u="none" strike="noStrike" kern="1200" cap="none" spc="0" normalizeH="0" baseline="0" noProof="0">
                <a:ln>
                  <a:noFill/>
                </a:ln>
                <a:solidFill>
                  <a:srgbClr val="808080"/>
                </a:solidFill>
                <a:effectLst/>
                <a:uLnTx/>
                <a:uFillTx/>
                <a:latin typeface="Arial" panose="020B0604020202020204" pitchFamily="34" charset="0"/>
                <a:ea typeface="Geneva" charset="0"/>
              </a:rPr>
              <a:t>“no wrong door” into MH support</a:t>
            </a:r>
          </a:p>
        </p:txBody>
      </p:sp>
      <p:cxnSp>
        <p:nvCxnSpPr>
          <p:cNvPr id="23" name="Straight Arrow Connector 20"/>
          <p:cNvCxnSpPr>
            <a:cxnSpLocks noChangeShapeType="1"/>
          </p:cNvCxnSpPr>
          <p:nvPr/>
        </p:nvCxnSpPr>
        <p:spPr bwMode="auto">
          <a:xfrm>
            <a:off x="3810000" y="1811338"/>
            <a:ext cx="1358900" cy="609600"/>
          </a:xfrm>
          <a:prstGeom prst="straightConnector1">
            <a:avLst/>
          </a:prstGeom>
          <a:noFill/>
          <a:ln w="12700" algn="ctr">
            <a:solidFill>
              <a:srgbClr val="80808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TextBox 2">
            <a:extLst>
              <a:ext uri="{FF2B5EF4-FFF2-40B4-BE49-F238E27FC236}">
                <a16:creationId xmlns:a16="http://schemas.microsoft.com/office/drawing/2014/main" id="{EBF31431-AF05-4799-BDE2-2BBA42EA7070}"/>
              </a:ext>
            </a:extLst>
          </p:cNvPr>
          <p:cNvSpPr txBox="1"/>
          <p:nvPr/>
        </p:nvSpPr>
        <p:spPr>
          <a:xfrm>
            <a:off x="5090982" y="2067480"/>
            <a:ext cx="1192366"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a:ln>
                  <a:noFill/>
                </a:ln>
                <a:solidFill>
                  <a:prstClr val="white">
                    <a:lumMod val="50000"/>
                  </a:prstClr>
                </a:solidFill>
                <a:effectLst/>
                <a:uLnTx/>
                <a:uFillTx/>
                <a:latin typeface="Calibri"/>
                <a:ea typeface="+mn-ea"/>
                <a:cs typeface="+mn-cs"/>
              </a:rPr>
              <a:t>Core Team linked  </a:t>
            </a:r>
            <a:r>
              <a:rPr lang="en-GB" sz="1400" b="1">
                <a:solidFill>
                  <a:prstClr val="white">
                    <a:lumMod val="50000"/>
                  </a:prstClr>
                </a:solidFill>
                <a:latin typeface="Calibri"/>
                <a:ea typeface="+mn-ea"/>
                <a:cs typeface="+mn-cs"/>
              </a:rPr>
              <a:t>to </a:t>
            </a:r>
            <a:r>
              <a:rPr lang="en-GB" sz="1400" b="1">
                <a:solidFill>
                  <a:prstClr val="white">
                    <a:lumMod val="50000"/>
                  </a:prstClr>
                </a:solidFill>
                <a:latin typeface="Calibri"/>
              </a:rPr>
              <a:t>PCN</a:t>
            </a:r>
            <a:endParaRPr kumimoji="0" lang="en-GB" sz="1400" b="1" i="0" u="none" strike="noStrike" kern="1200" cap="none" spc="0" normalizeH="0" baseline="0" noProof="0">
              <a:ln>
                <a:noFill/>
              </a:ln>
              <a:solidFill>
                <a:prstClr val="white">
                  <a:lumMod val="50000"/>
                </a:prstClr>
              </a:solidFill>
              <a:effectLst/>
              <a:uLnTx/>
              <a:uFillTx/>
              <a:latin typeface="Calibri"/>
              <a:ea typeface="+mn-ea"/>
              <a:cs typeface="+mn-cs"/>
            </a:endParaRPr>
          </a:p>
        </p:txBody>
      </p:sp>
      <p:sp>
        <p:nvSpPr>
          <p:cNvPr id="4" name="TextBox 3">
            <a:extLst>
              <a:ext uri="{FF2B5EF4-FFF2-40B4-BE49-F238E27FC236}">
                <a16:creationId xmlns:a16="http://schemas.microsoft.com/office/drawing/2014/main" id="{2C78A374-E554-4BCA-B993-2E1FB89D3C38}"/>
              </a:ext>
            </a:extLst>
          </p:cNvPr>
          <p:cNvSpPr txBox="1"/>
          <p:nvPr/>
        </p:nvSpPr>
        <p:spPr>
          <a:xfrm>
            <a:off x="211139" y="5756373"/>
            <a:ext cx="477117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a:ln>
                  <a:noFill/>
                </a:ln>
                <a:solidFill>
                  <a:prstClr val="white">
                    <a:lumMod val="50000"/>
                  </a:prstClr>
                </a:solidFill>
                <a:effectLst/>
                <a:uLnTx/>
                <a:uFillTx/>
                <a:latin typeface="Calibri"/>
                <a:ea typeface="+mn-ea"/>
                <a:cs typeface="+mn-cs"/>
              </a:rPr>
              <a:t>Core Team seamlessly embedded in local community network</a:t>
            </a:r>
          </a:p>
        </p:txBody>
      </p:sp>
    </p:spTree>
    <p:extLst>
      <p:ext uri="{BB962C8B-B14F-4D97-AF65-F5344CB8AC3E}">
        <p14:creationId xmlns:p14="http://schemas.microsoft.com/office/powerpoint/2010/main" val="788810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31CBE-6336-4F0E-9FA1-6E1C9857AE12}"/>
              </a:ext>
            </a:extLst>
          </p:cNvPr>
          <p:cNvSpPr>
            <a:spLocks noGrp="1"/>
          </p:cNvSpPr>
          <p:nvPr>
            <p:ph type="title"/>
          </p:nvPr>
        </p:nvSpPr>
        <p:spPr/>
        <p:txBody>
          <a:bodyPr/>
          <a:lstStyle/>
          <a:p>
            <a:r>
              <a:rPr lang="en-GB"/>
              <a:t>Aims of the core teams  </a:t>
            </a:r>
          </a:p>
        </p:txBody>
      </p:sp>
      <p:sp>
        <p:nvSpPr>
          <p:cNvPr id="3" name="Content Placeholder 2">
            <a:extLst>
              <a:ext uri="{FF2B5EF4-FFF2-40B4-BE49-F238E27FC236}">
                <a16:creationId xmlns:a16="http://schemas.microsoft.com/office/drawing/2014/main" id="{0E2119F3-6F8A-4223-A7F1-C714C31609BF}"/>
              </a:ext>
            </a:extLst>
          </p:cNvPr>
          <p:cNvSpPr>
            <a:spLocks noGrp="1"/>
          </p:cNvSpPr>
          <p:nvPr>
            <p:ph idx="1"/>
          </p:nvPr>
        </p:nvSpPr>
        <p:spPr/>
        <p:txBody>
          <a:bodyPr/>
          <a:lstStyle/>
          <a:p>
            <a:pPr marL="0" indent="0">
              <a:buNone/>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A truly integrated service with secondary mental health, the VCS, primary care, social care and community assets and some physical health provision working together to support the whole population through a combination of prevention, supporting people to stay well and responsiveness to changes in need</a:t>
            </a:r>
          </a:p>
          <a:p>
            <a:pPr marL="0" indent="0">
              <a:buNone/>
            </a:pPr>
            <a:endParaRPr lang="en-GB" sz="1800" dirty="0">
              <a:solidFill>
                <a:srgbClr val="000000"/>
              </a:solidFill>
              <a:latin typeface="Arial" panose="020B0604020202020204" pitchFamily="34" charset="0"/>
              <a:cs typeface="Arial" panose="020B0604020202020204" pitchFamily="34" charset="0"/>
            </a:endParaRPr>
          </a:p>
          <a:p>
            <a:pPr marL="0" indent="0" algn="l">
              <a:buNone/>
            </a:pPr>
            <a:r>
              <a:rPr lang="en-GB" sz="1800" dirty="0">
                <a:solidFill>
                  <a:srgbClr val="000000"/>
                </a:solidFill>
                <a:latin typeface="Arial" panose="020B0604020202020204" pitchFamily="34" charset="0"/>
                <a:cs typeface="Arial" panose="020B0604020202020204" pitchFamily="34" charset="0"/>
              </a:rPr>
              <a:t>The core teams aim to:</a:t>
            </a:r>
          </a:p>
          <a:p>
            <a:r>
              <a:rPr lang="en-GB" sz="1800" dirty="0">
                <a:solidFill>
                  <a:srgbClr val="000000"/>
                </a:solidFill>
                <a:latin typeface="Arial" panose="020B0604020202020204" pitchFamily="34" charset="0"/>
                <a:cs typeface="Arial" panose="020B0604020202020204" pitchFamily="34" charset="0"/>
              </a:rPr>
              <a:t>support individuals struggling with their mental health and wellbeing, including people who don’t usually engage with services and those isolated or disconnected, to be as connected and as well as possible in their homes and in their communities,</a:t>
            </a:r>
          </a:p>
          <a:p>
            <a:pPr marL="194945" indent="-194945" algn="l"/>
            <a:r>
              <a:rPr lang="en-GB" sz="1800" dirty="0">
                <a:solidFill>
                  <a:srgbClr val="000000"/>
                </a:solidFill>
                <a:latin typeface="Arial"/>
                <a:cs typeface="Arial"/>
              </a:rPr>
              <a:t>To take a ‘whole person’ approach, supporting people with their mental health in the context of the social determinants of wellbeing such as social contact, welfare, physical activity and beyond.</a:t>
            </a:r>
          </a:p>
          <a:p>
            <a:pPr algn="l"/>
            <a:r>
              <a:rPr lang="en-GB" sz="1800" dirty="0">
                <a:solidFill>
                  <a:srgbClr val="000000"/>
                </a:solidFill>
                <a:latin typeface="Arial" panose="020B0604020202020204" pitchFamily="34" charset="0"/>
                <a:cs typeface="Arial" panose="020B0604020202020204" pitchFamily="34" charset="0"/>
              </a:rPr>
              <a:t>To utilise the skills and approach of the VCS organisations to ensure everyone introduced to the service feels heard, understood, and treated as a full person</a:t>
            </a:r>
          </a:p>
          <a:p>
            <a:pPr marL="0" indent="0" algn="just">
              <a:buNone/>
            </a:pPr>
            <a:endParaRPr lang="en-GB" sz="1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830E7E5C-5DB7-4D8A-B7DD-F39358D42F0A}"/>
              </a:ext>
            </a:extLst>
          </p:cNvPr>
          <p:cNvSpPr>
            <a:spLocks noGrp="1"/>
          </p:cNvSpPr>
          <p:nvPr>
            <p:ph type="sldNum" sz="quarter" idx="12"/>
          </p:nvPr>
        </p:nvSpPr>
        <p:spPr/>
        <p:txBody>
          <a:bodyPr/>
          <a:lstStyle/>
          <a:p>
            <a:fld id="{813136B3-D7C1-42C5-99C9-E6301215FF14}" type="slidenum">
              <a:rPr lang="en-US" altLang="en-US" smtClean="0"/>
              <a:pPr/>
              <a:t>5</a:t>
            </a:fld>
            <a:endParaRPr lang="en-US" altLang="en-US"/>
          </a:p>
        </p:txBody>
      </p:sp>
    </p:spTree>
    <p:extLst>
      <p:ext uri="{BB962C8B-B14F-4D97-AF65-F5344CB8AC3E}">
        <p14:creationId xmlns:p14="http://schemas.microsoft.com/office/powerpoint/2010/main" val="2183441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519BB-8AA9-412C-B372-1B3AA85C2465}"/>
              </a:ext>
            </a:extLst>
          </p:cNvPr>
          <p:cNvSpPr>
            <a:spLocks noGrp="1"/>
          </p:cNvSpPr>
          <p:nvPr>
            <p:ph type="title"/>
          </p:nvPr>
        </p:nvSpPr>
        <p:spPr/>
        <p:txBody>
          <a:bodyPr/>
          <a:lstStyle/>
          <a:p>
            <a:r>
              <a:rPr lang="en-GB"/>
              <a:t>VCS provision</a:t>
            </a:r>
          </a:p>
        </p:txBody>
      </p:sp>
      <p:sp>
        <p:nvSpPr>
          <p:cNvPr id="3" name="Content Placeholder 2">
            <a:extLst>
              <a:ext uri="{FF2B5EF4-FFF2-40B4-BE49-F238E27FC236}">
                <a16:creationId xmlns:a16="http://schemas.microsoft.com/office/drawing/2014/main" id="{C3B882AE-EA48-4E32-A997-1251A8DB637A}"/>
              </a:ext>
            </a:extLst>
          </p:cNvPr>
          <p:cNvSpPr>
            <a:spLocks noGrp="1"/>
          </p:cNvSpPr>
          <p:nvPr>
            <p:ph idx="1"/>
          </p:nvPr>
        </p:nvSpPr>
        <p:spPr/>
        <p:txBody>
          <a:bodyPr/>
          <a:lstStyle/>
          <a:p>
            <a:pPr marL="0" indent="0" algn="just">
              <a:buNone/>
            </a:pPr>
            <a:r>
              <a:rPr lang="en-GB" sz="2000" dirty="0">
                <a:solidFill>
                  <a:srgbClr val="000000"/>
                </a:solidFill>
                <a:latin typeface="Arial" panose="020B0604020202020204" pitchFamily="34" charset="0"/>
                <a:cs typeface="Arial" panose="020B0604020202020204" pitchFamily="34" charset="0"/>
              </a:rPr>
              <a:t>It is proposed that the contract will be 2 years plus 1 year plus 1 year.</a:t>
            </a:r>
          </a:p>
          <a:p>
            <a:pPr marL="0" indent="0" algn="just">
              <a:buNone/>
            </a:pPr>
            <a:endParaRPr lang="en-GB" sz="2000" dirty="0">
              <a:solidFill>
                <a:srgbClr val="000000"/>
              </a:solidFill>
              <a:latin typeface="Arial" panose="020B0604020202020204" pitchFamily="34" charset="0"/>
              <a:cs typeface="Arial" panose="020B0604020202020204" pitchFamily="34" charset="0"/>
            </a:endParaRPr>
          </a:p>
          <a:p>
            <a:pPr marL="0" indent="0" algn="just">
              <a:buNone/>
            </a:pPr>
            <a:r>
              <a:rPr lang="en-GB" sz="2000" dirty="0">
                <a:solidFill>
                  <a:srgbClr val="000000"/>
                </a:solidFill>
                <a:latin typeface="Arial" panose="020B0604020202020204" pitchFamily="34" charset="0"/>
                <a:cs typeface="Arial" panose="020B0604020202020204" pitchFamily="34" charset="0"/>
              </a:rPr>
              <a:t>The VCS provision will be:</a:t>
            </a:r>
          </a:p>
          <a:p>
            <a:pPr marL="0" indent="0" algn="just">
              <a:buNone/>
            </a:pPr>
            <a:endParaRPr lang="en-GB" sz="2000" dirty="0">
              <a:solidFill>
                <a:srgbClr val="000000"/>
              </a:solidFill>
              <a:latin typeface="Arial" panose="020B0604020202020204" pitchFamily="34" charset="0"/>
              <a:cs typeface="Arial" panose="020B0604020202020204" pitchFamily="34" charset="0"/>
            </a:endParaRPr>
          </a:p>
          <a:p>
            <a:pPr marL="0" lvl="0" indent="0">
              <a:lnSpc>
                <a:spcPct val="105000"/>
              </a:lnSpc>
              <a:buNone/>
            </a:pPr>
            <a:r>
              <a:rPr lang="en-GB" sz="2000" b="1" dirty="0">
                <a:solidFill>
                  <a:srgbClr val="000000"/>
                </a:solidFill>
                <a:latin typeface="Arial" panose="020B0604020202020204" pitchFamily="34" charset="0"/>
                <a:cs typeface="Arial" panose="020B0604020202020204" pitchFamily="34" charset="0"/>
              </a:rPr>
              <a:t>Neighbourhood Partnership Builder</a:t>
            </a:r>
          </a:p>
          <a:p>
            <a:pPr marL="342900" lvl="0" indent="-342900">
              <a:lnSpc>
                <a:spcPct val="105000"/>
              </a:lnSpc>
              <a:spcAft>
                <a:spcPts val="800"/>
              </a:spcAft>
              <a:buFont typeface="Symbol" panose="05050102010706020507" pitchFamily="18" charset="2"/>
              <a:buChar char=""/>
            </a:pPr>
            <a:r>
              <a:rPr lang="en-GB" sz="2000" dirty="0">
                <a:solidFill>
                  <a:srgbClr val="000000"/>
                </a:solidFill>
                <a:latin typeface="Arial" panose="020B0604020202020204" pitchFamily="34" charset="0"/>
                <a:cs typeface="Arial" panose="020B0604020202020204" pitchFamily="34" charset="0"/>
              </a:rPr>
              <a:t>Co-produce responses to local mental health needs through information sharing, training, and the co-creation of groups and events to support wellbeing.</a:t>
            </a:r>
          </a:p>
          <a:p>
            <a:pPr marL="342900" lvl="0" indent="-342900">
              <a:lnSpc>
                <a:spcPct val="105000"/>
              </a:lnSpc>
              <a:buFont typeface="Symbol" panose="05050102010706020507" pitchFamily="18" charset="2"/>
              <a:buChar char=""/>
            </a:pPr>
            <a:r>
              <a:rPr lang="en-GB" sz="2000" dirty="0">
                <a:solidFill>
                  <a:srgbClr val="000000"/>
                </a:solidFill>
                <a:latin typeface="Arial" panose="020B0604020202020204" pitchFamily="34" charset="0"/>
                <a:cs typeface="Arial" panose="020B0604020202020204" pitchFamily="34" charset="0"/>
              </a:rPr>
              <a:t>Help improve access and experience of services for people with mental health needs in the Primary Care Network neighbourhood.</a:t>
            </a:r>
          </a:p>
          <a:p>
            <a:pPr marL="342900" lvl="0" indent="-342900">
              <a:lnSpc>
                <a:spcPct val="105000"/>
              </a:lnSpc>
              <a:buFont typeface="Symbol" panose="05050102010706020507" pitchFamily="18" charset="2"/>
              <a:buChar char=""/>
            </a:pPr>
            <a:r>
              <a:rPr lang="en-GB" sz="2000" dirty="0">
                <a:solidFill>
                  <a:srgbClr val="000000"/>
                </a:solidFill>
                <a:latin typeface="Arial" panose="020B0604020202020204" pitchFamily="34" charset="0"/>
                <a:cs typeface="Arial" panose="020B0604020202020204" pitchFamily="34" charset="0"/>
              </a:rPr>
              <a:t>Enable awareness of community approaches and emerging local mental health need to be integrated within the work and culture of the local mental health Core Team.</a:t>
            </a:r>
          </a:p>
          <a:p>
            <a:pPr marL="0" indent="0" algn="just">
              <a:buNone/>
            </a:pPr>
            <a:endParaRPr lang="en-GB" sz="2000" dirty="0">
              <a:solidFill>
                <a:srgbClr val="000000"/>
              </a:solidFill>
              <a:latin typeface="Arial" panose="020B0604020202020204" pitchFamily="34" charset="0"/>
              <a:cs typeface="Arial" panose="020B0604020202020204" pitchFamily="34" charset="0"/>
            </a:endParaRPr>
          </a:p>
          <a:p>
            <a:pPr marL="0" lvl="0" indent="0" algn="just">
              <a:buNone/>
            </a:pPr>
            <a:endParaRPr lang="en-GB" sz="2000" dirty="0">
              <a:solidFill>
                <a:srgbClr val="000000"/>
              </a:solidFill>
              <a:latin typeface="Arial" panose="020B0604020202020204" pitchFamily="34" charset="0"/>
              <a:cs typeface="Arial" panose="020B0604020202020204" pitchFamily="34" charset="0"/>
            </a:endParaRPr>
          </a:p>
          <a:p>
            <a:pPr marL="194945" indent="-194945"/>
            <a:endParaRPr lang="en-GB" dirty="0">
              <a:latin typeface="Arial" panose="020B0604020202020204" pitchFamily="34" charset="0"/>
              <a:cs typeface="Arial" panose="020B0604020202020204" pitchFamily="34" charset="0"/>
            </a:endParaRPr>
          </a:p>
          <a:p>
            <a:pPr marL="194945" indent="-194945"/>
            <a:endParaRPr lang="en-GB" sz="20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F917B521-5BA3-4D78-AFF3-2DBC59358585}"/>
              </a:ext>
            </a:extLst>
          </p:cNvPr>
          <p:cNvSpPr>
            <a:spLocks noGrp="1"/>
          </p:cNvSpPr>
          <p:nvPr>
            <p:ph type="sldNum" sz="quarter" idx="12"/>
          </p:nvPr>
        </p:nvSpPr>
        <p:spPr/>
        <p:txBody>
          <a:bodyPr/>
          <a:lstStyle/>
          <a:p>
            <a:fld id="{813136B3-D7C1-42C5-99C9-E6301215FF14}" type="slidenum">
              <a:rPr lang="en-US" altLang="en-US" smtClean="0"/>
              <a:pPr/>
              <a:t>6</a:t>
            </a:fld>
            <a:endParaRPr lang="en-US" altLang="en-US"/>
          </a:p>
        </p:txBody>
      </p:sp>
    </p:spTree>
    <p:extLst>
      <p:ext uri="{BB962C8B-B14F-4D97-AF65-F5344CB8AC3E}">
        <p14:creationId xmlns:p14="http://schemas.microsoft.com/office/powerpoint/2010/main" val="3067629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9684C-7A03-4291-92D4-61C33DACD94E}"/>
              </a:ext>
            </a:extLst>
          </p:cNvPr>
          <p:cNvSpPr>
            <a:spLocks noGrp="1"/>
          </p:cNvSpPr>
          <p:nvPr>
            <p:ph type="title"/>
          </p:nvPr>
        </p:nvSpPr>
        <p:spPr/>
        <p:txBody>
          <a:bodyPr/>
          <a:lstStyle/>
          <a:p>
            <a:r>
              <a:rPr lang="en-GB"/>
              <a:t>VCS provision</a:t>
            </a:r>
          </a:p>
        </p:txBody>
      </p:sp>
      <p:sp>
        <p:nvSpPr>
          <p:cNvPr id="3" name="Content Placeholder 2">
            <a:extLst>
              <a:ext uri="{FF2B5EF4-FFF2-40B4-BE49-F238E27FC236}">
                <a16:creationId xmlns:a16="http://schemas.microsoft.com/office/drawing/2014/main" id="{C52077F8-93FC-4181-90F4-1D4665B73B63}"/>
              </a:ext>
            </a:extLst>
          </p:cNvPr>
          <p:cNvSpPr>
            <a:spLocks noGrp="1"/>
          </p:cNvSpPr>
          <p:nvPr>
            <p:ph idx="1"/>
          </p:nvPr>
        </p:nvSpPr>
        <p:spPr>
          <a:xfrm>
            <a:off x="527383" y="1052736"/>
            <a:ext cx="11019036" cy="5348064"/>
          </a:xfrm>
        </p:spPr>
        <p:txBody>
          <a:bodyPr/>
          <a:lstStyle/>
          <a:p>
            <a:pPr marL="0" lvl="0" indent="0">
              <a:lnSpc>
                <a:spcPct val="105000"/>
              </a:lnSpc>
              <a:buNone/>
            </a:pPr>
            <a:r>
              <a:rPr lang="en-GB" sz="2000" b="1" dirty="0">
                <a:solidFill>
                  <a:srgbClr val="000000"/>
                </a:solidFill>
                <a:latin typeface="Arial" panose="020B0604020202020204" pitchFamily="34" charset="0"/>
                <a:cs typeface="Arial" panose="020B0604020202020204" pitchFamily="34" charset="0"/>
              </a:rPr>
              <a:t>Welfare Rights </a:t>
            </a:r>
          </a:p>
          <a:p>
            <a:pPr marL="0" indent="0">
              <a:lnSpc>
                <a:spcPct val="105000"/>
              </a:lnSpc>
              <a:buNone/>
            </a:pPr>
            <a:r>
              <a:rPr lang="en-GB" sz="2000" dirty="0">
                <a:solidFill>
                  <a:srgbClr val="000000"/>
                </a:solidFill>
                <a:latin typeface="Arial" panose="020B0604020202020204" pitchFamily="34" charset="0"/>
                <a:cs typeface="Arial" panose="020B0604020202020204" pitchFamily="34" charset="0"/>
              </a:rPr>
              <a:t>Ensure </a:t>
            </a:r>
            <a:r>
              <a:rPr lang="en-US" sz="2000" dirty="0">
                <a:solidFill>
                  <a:srgbClr val="000000"/>
                </a:solidFill>
                <a:latin typeface="Arial" panose="020B0604020202020204" pitchFamily="34" charset="0"/>
                <a:cs typeface="Arial" panose="020B0604020202020204" pitchFamily="34" charset="0"/>
              </a:rPr>
              <a:t>that the Core Teams are equipped to support people with welfare rights issues through:</a:t>
            </a:r>
            <a:endParaRPr lang="en-GB" sz="2000" dirty="0">
              <a:solidFill>
                <a:srgbClr val="000000"/>
              </a:solidFill>
              <a:latin typeface="Arial" panose="020B0604020202020204" pitchFamily="34" charset="0"/>
              <a:cs typeface="Arial" panose="020B0604020202020204" pitchFamily="34" charset="0"/>
            </a:endParaRPr>
          </a:p>
          <a:p>
            <a:pPr marL="342900" lvl="0" indent="-342900">
              <a:lnSpc>
                <a:spcPct val="105000"/>
              </a:lnSpc>
              <a:spcAft>
                <a:spcPts val="800"/>
              </a:spcAft>
              <a:buFont typeface="Symbol" panose="05050102010706020507" pitchFamily="18" charset="2"/>
              <a:buChar char=""/>
            </a:pPr>
            <a:r>
              <a:rPr lang="en-US" sz="2000" dirty="0">
                <a:solidFill>
                  <a:srgbClr val="000000"/>
                </a:solidFill>
                <a:latin typeface="Arial" panose="020B0604020202020204" pitchFamily="34" charset="0"/>
                <a:cs typeface="Arial" panose="020B0604020202020204" pitchFamily="34" charset="0"/>
              </a:rPr>
              <a:t>Training and supporting Core Team 1:1 staff, and staff in community </a:t>
            </a:r>
            <a:r>
              <a:rPr lang="en-US" sz="2000" dirty="0" err="1">
                <a:solidFill>
                  <a:srgbClr val="000000"/>
                </a:solidFill>
                <a:latin typeface="Arial" panose="020B0604020202020204" pitchFamily="34" charset="0"/>
                <a:cs typeface="Arial" panose="020B0604020202020204" pitchFamily="34" charset="0"/>
              </a:rPr>
              <a:t>organisations</a:t>
            </a:r>
            <a:r>
              <a:rPr lang="en-US" sz="2000" dirty="0">
                <a:solidFill>
                  <a:srgbClr val="000000"/>
                </a:solidFill>
                <a:latin typeface="Arial" panose="020B0604020202020204" pitchFamily="34" charset="0"/>
                <a:cs typeface="Arial" panose="020B0604020202020204" pitchFamily="34" charset="0"/>
              </a:rPr>
              <a:t> with welfare related work</a:t>
            </a:r>
            <a:endParaRPr lang="en-GB" sz="2000" dirty="0">
              <a:solidFill>
                <a:srgbClr val="000000"/>
              </a:solidFill>
              <a:latin typeface="Arial" panose="020B0604020202020204" pitchFamily="34" charset="0"/>
              <a:cs typeface="Arial" panose="020B0604020202020204" pitchFamily="34" charset="0"/>
            </a:endParaRPr>
          </a:p>
          <a:p>
            <a:pPr marL="342900" lvl="0" indent="-342900">
              <a:lnSpc>
                <a:spcPct val="105000"/>
              </a:lnSpc>
              <a:buFont typeface="Symbol" panose="05050102010706020507" pitchFamily="18" charset="2"/>
              <a:buChar char=""/>
            </a:pPr>
            <a:r>
              <a:rPr lang="en-US" sz="2000" dirty="0">
                <a:solidFill>
                  <a:srgbClr val="000000"/>
                </a:solidFill>
                <a:latin typeface="Arial" panose="020B0604020202020204" pitchFamily="34" charset="0"/>
                <a:cs typeface="Arial" panose="020B0604020202020204" pitchFamily="34" charset="0"/>
              </a:rPr>
              <a:t>Creating strong links with welfare providers to participate in managing flow of referrals across providers</a:t>
            </a:r>
            <a:endParaRPr lang="en-GB" sz="2000" dirty="0">
              <a:solidFill>
                <a:srgbClr val="000000"/>
              </a:solidFill>
              <a:latin typeface="Arial" panose="020B0604020202020204" pitchFamily="34" charset="0"/>
              <a:cs typeface="Arial" panose="020B0604020202020204" pitchFamily="34" charset="0"/>
            </a:endParaRPr>
          </a:p>
          <a:p>
            <a:pPr marL="342900" lvl="0" indent="-342900">
              <a:lnSpc>
                <a:spcPct val="105000"/>
              </a:lnSpc>
              <a:buFont typeface="Symbol" panose="05050102010706020507" pitchFamily="18" charset="2"/>
              <a:buChar char=""/>
            </a:pPr>
            <a:r>
              <a:rPr lang="en-US" sz="2000" dirty="0">
                <a:solidFill>
                  <a:srgbClr val="000000"/>
                </a:solidFill>
                <a:latin typeface="Arial" panose="020B0604020202020204" pitchFamily="34" charset="0"/>
                <a:cs typeface="Arial" panose="020B0604020202020204" pitchFamily="34" charset="0"/>
              </a:rPr>
              <a:t>Holding a client caseload of complex work</a:t>
            </a:r>
            <a:endParaRPr lang="en-GB" sz="2000" dirty="0">
              <a:solidFill>
                <a:srgbClr val="000000"/>
              </a:solidFill>
              <a:latin typeface="Arial" panose="020B0604020202020204" pitchFamily="34" charset="0"/>
              <a:cs typeface="Arial" panose="020B0604020202020204" pitchFamily="34" charset="0"/>
            </a:endParaRPr>
          </a:p>
          <a:p>
            <a:pPr marL="0" lvl="0" indent="0">
              <a:lnSpc>
                <a:spcPct val="105000"/>
              </a:lnSpc>
              <a:buNone/>
            </a:pPr>
            <a:endParaRPr lang="en-GB" sz="2000" dirty="0">
              <a:solidFill>
                <a:srgbClr val="000000"/>
              </a:solidFill>
              <a:latin typeface="Arial" panose="020B0604020202020204" pitchFamily="34" charset="0"/>
              <a:cs typeface="Arial" panose="020B0604020202020204" pitchFamily="34" charset="0"/>
            </a:endParaRPr>
          </a:p>
          <a:p>
            <a:pPr marL="0" lvl="0" indent="0">
              <a:lnSpc>
                <a:spcPct val="105000"/>
              </a:lnSpc>
              <a:buNone/>
            </a:pPr>
            <a:r>
              <a:rPr lang="en-GB" sz="2000" b="1" dirty="0">
                <a:solidFill>
                  <a:srgbClr val="000000"/>
                </a:solidFill>
                <a:latin typeface="Arial" panose="020B0604020202020204" pitchFamily="34" charset="0"/>
                <a:cs typeface="Arial" panose="020B0604020202020204" pitchFamily="34" charset="0"/>
              </a:rPr>
              <a:t>Outreach workers</a:t>
            </a:r>
          </a:p>
          <a:p>
            <a:pPr marL="0" lvl="0" indent="0">
              <a:lnSpc>
                <a:spcPct val="105000"/>
              </a:lnSpc>
              <a:buNone/>
            </a:pPr>
            <a:r>
              <a:rPr lang="en-GB" sz="2000" dirty="0">
                <a:solidFill>
                  <a:srgbClr val="000000"/>
                </a:solidFill>
                <a:latin typeface="Arial" panose="020B0604020202020204" pitchFamily="34" charset="0"/>
                <a:cs typeface="Arial" panose="020B0604020202020204" pitchFamily="34" charset="0"/>
              </a:rPr>
              <a:t>Provide flexible, practical and emotional support which is:</a:t>
            </a:r>
          </a:p>
          <a:p>
            <a:pPr marL="342900" lvl="0" indent="-342900">
              <a:buFont typeface="Symbol" panose="05050102010706020507" pitchFamily="18" charset="2"/>
              <a:buChar char=""/>
            </a:pPr>
            <a:r>
              <a:rPr lang="en-GB" sz="2000" dirty="0">
                <a:solidFill>
                  <a:srgbClr val="000000"/>
                </a:solidFill>
                <a:latin typeface="Arial" panose="020B0604020202020204" pitchFamily="34" charset="0"/>
                <a:cs typeface="Arial" panose="020B0604020202020204" pitchFamily="34" charset="0"/>
              </a:rPr>
              <a:t>Connected and integrated with other support provided in Core Teams and the local community</a:t>
            </a:r>
          </a:p>
          <a:p>
            <a:pPr marL="342900" lvl="0" indent="-342900">
              <a:buFont typeface="Symbol" panose="05050102010706020507" pitchFamily="18" charset="2"/>
              <a:buChar char=""/>
            </a:pPr>
            <a:r>
              <a:rPr lang="en-GB" sz="2000" dirty="0">
                <a:solidFill>
                  <a:srgbClr val="000000"/>
                </a:solidFill>
                <a:latin typeface="Arial" panose="020B0604020202020204" pitchFamily="34" charset="0"/>
                <a:cs typeface="Arial" panose="020B0604020202020204" pitchFamily="34" charset="0"/>
              </a:rPr>
              <a:t>Supports a holistic view of mental health which helps work with the social and wider determinants of mental health</a:t>
            </a:r>
          </a:p>
          <a:p>
            <a:r>
              <a:rPr lang="en-GB" sz="2000" dirty="0">
                <a:effectLst/>
                <a:latin typeface="Calibri" panose="020F0502020204030204" pitchFamily="34" charset="0"/>
                <a:ea typeface="Calibri" panose="020F0502020204030204" pitchFamily="34" charset="0"/>
              </a:rPr>
              <a:t> </a:t>
            </a:r>
          </a:p>
          <a:p>
            <a:endParaRPr lang="en-GB" dirty="0"/>
          </a:p>
        </p:txBody>
      </p:sp>
      <p:sp>
        <p:nvSpPr>
          <p:cNvPr id="4" name="Slide Number Placeholder 3">
            <a:extLst>
              <a:ext uri="{FF2B5EF4-FFF2-40B4-BE49-F238E27FC236}">
                <a16:creationId xmlns:a16="http://schemas.microsoft.com/office/drawing/2014/main" id="{DF41E106-E4B9-4966-BA8E-3F963F89AAFF}"/>
              </a:ext>
            </a:extLst>
          </p:cNvPr>
          <p:cNvSpPr>
            <a:spLocks noGrp="1"/>
          </p:cNvSpPr>
          <p:nvPr>
            <p:ph type="sldNum" sz="quarter" idx="12"/>
          </p:nvPr>
        </p:nvSpPr>
        <p:spPr/>
        <p:txBody>
          <a:bodyPr/>
          <a:lstStyle/>
          <a:p>
            <a:fld id="{813136B3-D7C1-42C5-99C9-E6301215FF14}" type="slidenum">
              <a:rPr lang="en-US" altLang="en-US" smtClean="0"/>
              <a:pPr/>
              <a:t>7</a:t>
            </a:fld>
            <a:endParaRPr lang="en-US" altLang="en-US"/>
          </a:p>
        </p:txBody>
      </p:sp>
    </p:spTree>
    <p:extLst>
      <p:ext uri="{BB962C8B-B14F-4D97-AF65-F5344CB8AC3E}">
        <p14:creationId xmlns:p14="http://schemas.microsoft.com/office/powerpoint/2010/main" val="1593822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ADD03-8969-E54E-FF6E-48DDC1725A54}"/>
              </a:ext>
            </a:extLst>
          </p:cNvPr>
          <p:cNvSpPr>
            <a:spLocks noGrp="1"/>
          </p:cNvSpPr>
          <p:nvPr>
            <p:ph type="title"/>
          </p:nvPr>
        </p:nvSpPr>
        <p:spPr/>
        <p:txBody>
          <a:bodyPr/>
          <a:lstStyle/>
          <a:p>
            <a:r>
              <a:rPr lang="en-GB"/>
              <a:t>Timescales </a:t>
            </a:r>
          </a:p>
        </p:txBody>
      </p:sp>
      <p:sp>
        <p:nvSpPr>
          <p:cNvPr id="4" name="Slide Number Placeholder 3">
            <a:extLst>
              <a:ext uri="{FF2B5EF4-FFF2-40B4-BE49-F238E27FC236}">
                <a16:creationId xmlns:a16="http://schemas.microsoft.com/office/drawing/2014/main" id="{ED93C2C6-6CB7-1759-269B-EF4BC0CCB072}"/>
              </a:ext>
            </a:extLst>
          </p:cNvPr>
          <p:cNvSpPr>
            <a:spLocks noGrp="1"/>
          </p:cNvSpPr>
          <p:nvPr>
            <p:ph type="sldNum" sz="quarter" idx="12"/>
          </p:nvPr>
        </p:nvSpPr>
        <p:spPr/>
        <p:txBody>
          <a:bodyPr/>
          <a:lstStyle/>
          <a:p>
            <a:fld id="{813136B3-D7C1-42C5-99C9-E6301215FF14}" type="slidenum">
              <a:rPr lang="en-US" altLang="en-US"/>
              <a:pPr/>
              <a:t>8</a:t>
            </a:fld>
            <a:endParaRPr lang="en-US" altLang="en-US"/>
          </a:p>
        </p:txBody>
      </p:sp>
      <p:sp>
        <p:nvSpPr>
          <p:cNvPr id="7" name="Content Placeholder 6">
            <a:extLst>
              <a:ext uri="{FF2B5EF4-FFF2-40B4-BE49-F238E27FC236}">
                <a16:creationId xmlns:a16="http://schemas.microsoft.com/office/drawing/2014/main" id="{14E5EA2D-0557-8F63-556A-3BD2FA6C235D}"/>
              </a:ext>
            </a:extLst>
          </p:cNvPr>
          <p:cNvSpPr>
            <a:spLocks noGrp="1"/>
          </p:cNvSpPr>
          <p:nvPr>
            <p:ph idx="1"/>
          </p:nvPr>
        </p:nvSpPr>
        <p:spPr/>
        <p:txBody>
          <a:bodyPr/>
          <a:lstStyle/>
          <a:p>
            <a:pPr marL="0" indent="0">
              <a:buNone/>
            </a:pPr>
            <a:r>
              <a:rPr lang="en-GB" sz="2000" dirty="0">
                <a:solidFill>
                  <a:srgbClr val="000000"/>
                </a:solidFill>
                <a:latin typeface="Arial"/>
                <a:cs typeface="Arial"/>
              </a:rPr>
              <a:t>The proposed timescales are as follows</a:t>
            </a:r>
            <a:endParaRPr lang="en-US" sz="2000" dirty="0">
              <a:solidFill>
                <a:srgbClr val="000000"/>
              </a:solidFill>
              <a:latin typeface="Arial"/>
              <a:cs typeface="Arial"/>
            </a:endParaRPr>
          </a:p>
          <a:p>
            <a:pPr marL="342900" indent="-342900">
              <a:buFont typeface="Symbol,Sans-Serif"/>
              <a:buChar char=""/>
            </a:pPr>
            <a:endParaRPr lang="en-GB" sz="2000" dirty="0">
              <a:solidFill>
                <a:srgbClr val="000000"/>
              </a:solidFill>
              <a:latin typeface="Arial"/>
              <a:cs typeface="Arial"/>
            </a:endParaRPr>
          </a:p>
          <a:p>
            <a:pPr marL="342900" indent="-342900">
              <a:buFont typeface="Symbol,Sans-Serif"/>
              <a:buChar char=""/>
            </a:pPr>
            <a:r>
              <a:rPr lang="en-GB" sz="2000" dirty="0">
                <a:solidFill>
                  <a:srgbClr val="000000"/>
                </a:solidFill>
                <a:latin typeface="Arial"/>
                <a:cs typeface="Arial"/>
              </a:rPr>
              <a:t>Invitation to Tender released – end of July </a:t>
            </a:r>
          </a:p>
          <a:p>
            <a:pPr marL="342900" indent="-342900">
              <a:buFont typeface="Symbol,Sans-Serif"/>
              <a:buChar char=""/>
            </a:pPr>
            <a:r>
              <a:rPr lang="en-GB" sz="2000" dirty="0">
                <a:solidFill>
                  <a:srgbClr val="000000"/>
                </a:solidFill>
                <a:latin typeface="Arial"/>
                <a:cs typeface="Arial"/>
              </a:rPr>
              <a:t>Providers will have 6 weeks to bid </a:t>
            </a:r>
          </a:p>
          <a:p>
            <a:pPr marL="342900" indent="-342900">
              <a:buFont typeface="Symbol,Sans-Serif"/>
              <a:buChar char=""/>
            </a:pPr>
            <a:r>
              <a:rPr lang="en-GB" sz="2000" dirty="0">
                <a:solidFill>
                  <a:srgbClr val="000000"/>
                </a:solidFill>
                <a:latin typeface="Arial"/>
                <a:cs typeface="Arial"/>
              </a:rPr>
              <a:t>Evaluation of bids – October</a:t>
            </a:r>
          </a:p>
          <a:p>
            <a:pPr marL="342900" indent="-342900">
              <a:buFont typeface="Symbol,Sans-Serif"/>
              <a:buChar char=""/>
            </a:pPr>
            <a:r>
              <a:rPr lang="en-GB" sz="2000" dirty="0">
                <a:solidFill>
                  <a:srgbClr val="000000"/>
                </a:solidFill>
                <a:latin typeface="Arial"/>
                <a:cs typeface="Arial"/>
              </a:rPr>
              <a:t>Award contracts - November </a:t>
            </a:r>
          </a:p>
          <a:p>
            <a:pPr marL="342900" indent="-342900">
              <a:buFont typeface="Symbol,Sans-Serif"/>
              <a:buChar char=""/>
            </a:pPr>
            <a:r>
              <a:rPr lang="en-GB" sz="2000" dirty="0">
                <a:solidFill>
                  <a:srgbClr val="000000"/>
                </a:solidFill>
                <a:latin typeface="Arial"/>
                <a:cs typeface="Arial"/>
              </a:rPr>
              <a:t>Service commences – 1</a:t>
            </a:r>
            <a:r>
              <a:rPr lang="en-GB" sz="2000" baseline="30000" dirty="0">
                <a:solidFill>
                  <a:srgbClr val="000000"/>
                </a:solidFill>
                <a:latin typeface="Arial"/>
                <a:cs typeface="Arial"/>
              </a:rPr>
              <a:t>st</a:t>
            </a:r>
            <a:r>
              <a:rPr lang="en-GB" sz="2000" dirty="0">
                <a:solidFill>
                  <a:srgbClr val="000000"/>
                </a:solidFill>
                <a:latin typeface="Arial"/>
                <a:cs typeface="Arial"/>
              </a:rPr>
              <a:t> April 2023 </a:t>
            </a:r>
          </a:p>
        </p:txBody>
      </p:sp>
    </p:spTree>
    <p:extLst>
      <p:ext uri="{BB962C8B-B14F-4D97-AF65-F5344CB8AC3E}">
        <p14:creationId xmlns:p14="http://schemas.microsoft.com/office/powerpoint/2010/main" val="1052264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00CF6-B2DA-4B05-BF9C-C56F9A4B9D37}"/>
              </a:ext>
            </a:extLst>
          </p:cNvPr>
          <p:cNvSpPr>
            <a:spLocks noGrp="1"/>
          </p:cNvSpPr>
          <p:nvPr>
            <p:ph type="title"/>
          </p:nvPr>
        </p:nvSpPr>
        <p:spPr/>
        <p:txBody>
          <a:bodyPr/>
          <a:lstStyle/>
          <a:p>
            <a:r>
              <a:rPr lang="en-GB"/>
              <a:t>Questions for the attendees</a:t>
            </a:r>
          </a:p>
        </p:txBody>
      </p:sp>
      <p:sp>
        <p:nvSpPr>
          <p:cNvPr id="3" name="Content Placeholder 2">
            <a:extLst>
              <a:ext uri="{FF2B5EF4-FFF2-40B4-BE49-F238E27FC236}">
                <a16:creationId xmlns:a16="http://schemas.microsoft.com/office/drawing/2014/main" id="{19F898A4-6A68-4748-B413-838C2B9F78D0}"/>
              </a:ext>
            </a:extLst>
          </p:cNvPr>
          <p:cNvSpPr>
            <a:spLocks noGrp="1"/>
          </p:cNvSpPr>
          <p:nvPr>
            <p:ph idx="1"/>
          </p:nvPr>
        </p:nvSpPr>
        <p:spPr/>
        <p:txBody>
          <a:bodyPr/>
          <a:lstStyle/>
          <a:p>
            <a:pPr marL="0" indent="0">
              <a:buNone/>
              <a:tabLst>
                <a:tab pos="457200" algn="l"/>
              </a:tabLst>
            </a:pPr>
            <a:r>
              <a:rPr lang="en-GB" sz="2000" dirty="0">
                <a:solidFill>
                  <a:srgbClr val="000000"/>
                </a:solidFill>
                <a:latin typeface="Arial"/>
                <a:cs typeface="Arial"/>
              </a:rPr>
              <a:t>Does our vision and services seem something that you would be interested in providing? Any challenges you foresee in delivering this service?  </a:t>
            </a:r>
          </a:p>
          <a:p>
            <a:pPr marL="0" indent="0">
              <a:buNone/>
              <a:tabLst>
                <a:tab pos="457200" algn="l"/>
              </a:tabLst>
            </a:pPr>
            <a:endParaRPr lang="en-GB" sz="2000" dirty="0">
              <a:solidFill>
                <a:srgbClr val="000000"/>
              </a:solidFill>
              <a:latin typeface="Arial"/>
              <a:cs typeface="Arial"/>
            </a:endParaRPr>
          </a:p>
          <a:p>
            <a:pPr marL="0" indent="0">
              <a:buNone/>
              <a:tabLst>
                <a:tab pos="457200" algn="l"/>
              </a:tabLst>
            </a:pPr>
            <a:r>
              <a:rPr lang="en-GB" sz="2000" dirty="0">
                <a:solidFill>
                  <a:srgbClr val="000000"/>
                </a:solidFill>
                <a:latin typeface="Arial"/>
                <a:cs typeface="Arial"/>
              </a:rPr>
              <a:t>We are currently considering the type of contract to award this. What are your thoughts? </a:t>
            </a:r>
          </a:p>
          <a:p>
            <a:pPr marL="0" indent="0">
              <a:buNone/>
              <a:tabLst>
                <a:tab pos="457200" algn="l"/>
              </a:tabLst>
            </a:pPr>
            <a:endParaRPr lang="en-GB" sz="2000" dirty="0">
              <a:solidFill>
                <a:srgbClr val="000000"/>
              </a:solidFill>
              <a:latin typeface="Arial"/>
              <a:cs typeface="Arial"/>
            </a:endParaRPr>
          </a:p>
          <a:p>
            <a:pPr marL="0" indent="0">
              <a:buNone/>
              <a:tabLst>
                <a:tab pos="457200" algn="l"/>
              </a:tabLst>
            </a:pPr>
            <a:r>
              <a:rPr lang="en-GB" sz="2000" dirty="0">
                <a:solidFill>
                  <a:srgbClr val="000000"/>
                </a:solidFill>
                <a:latin typeface="Arial"/>
                <a:cs typeface="Arial"/>
              </a:rPr>
              <a:t>How would you foresee delivering this service – as one organisation or as a provider collaborative? </a:t>
            </a:r>
          </a:p>
          <a:p>
            <a:pPr marL="0" indent="0">
              <a:buNone/>
              <a:tabLst>
                <a:tab pos="457200" algn="l"/>
              </a:tabLst>
            </a:pPr>
            <a:endParaRPr lang="en-GB" sz="2000" dirty="0">
              <a:solidFill>
                <a:srgbClr val="000000"/>
              </a:solidFill>
              <a:latin typeface="Arial"/>
              <a:cs typeface="Arial"/>
            </a:endParaRPr>
          </a:p>
          <a:p>
            <a:pPr marL="0" lvl="0" indent="0">
              <a:buNone/>
              <a:tabLst>
                <a:tab pos="457200" algn="l"/>
              </a:tabLst>
            </a:pPr>
            <a:r>
              <a:rPr lang="en-GB" sz="2000" dirty="0">
                <a:solidFill>
                  <a:srgbClr val="000000"/>
                </a:solidFill>
                <a:latin typeface="Arial"/>
                <a:cs typeface="Arial"/>
              </a:rPr>
              <a:t>The length of the contract is proposed to be 2 years plus one year, plus one year. What are your thoughts on this length? </a:t>
            </a:r>
          </a:p>
          <a:p>
            <a:pPr marL="0" lvl="0" indent="0">
              <a:buNone/>
              <a:tabLst>
                <a:tab pos="457200" algn="l"/>
              </a:tabLst>
            </a:pPr>
            <a:endParaRPr lang="en-GB" sz="2000" dirty="0">
              <a:solidFill>
                <a:srgbClr val="000000"/>
              </a:solidFill>
              <a:latin typeface="Arial"/>
              <a:cs typeface="Arial"/>
            </a:endParaRPr>
          </a:p>
          <a:p>
            <a:pPr marL="0" lvl="0" indent="0">
              <a:buNone/>
              <a:tabLst>
                <a:tab pos="457200" algn="l"/>
              </a:tabLst>
            </a:pPr>
            <a:r>
              <a:rPr lang="en-GB" sz="2000" dirty="0">
                <a:solidFill>
                  <a:srgbClr val="000000"/>
                </a:solidFill>
                <a:latin typeface="Arial"/>
                <a:cs typeface="Arial"/>
              </a:rPr>
              <a:t>The proposed timescales allows potential bidders 6 weeks. How long do you need to respond to a tender of this nature? </a:t>
            </a:r>
          </a:p>
          <a:p>
            <a:endParaRPr lang="en-GB" dirty="0"/>
          </a:p>
        </p:txBody>
      </p:sp>
      <p:sp>
        <p:nvSpPr>
          <p:cNvPr id="4" name="Slide Number Placeholder 3">
            <a:extLst>
              <a:ext uri="{FF2B5EF4-FFF2-40B4-BE49-F238E27FC236}">
                <a16:creationId xmlns:a16="http://schemas.microsoft.com/office/drawing/2014/main" id="{3EE61054-F79D-461D-ABAE-2A6571D67FA1}"/>
              </a:ext>
            </a:extLst>
          </p:cNvPr>
          <p:cNvSpPr>
            <a:spLocks noGrp="1"/>
          </p:cNvSpPr>
          <p:nvPr>
            <p:ph type="sldNum" sz="quarter" idx="12"/>
          </p:nvPr>
        </p:nvSpPr>
        <p:spPr/>
        <p:txBody>
          <a:bodyPr/>
          <a:lstStyle/>
          <a:p>
            <a:fld id="{813136B3-D7C1-42C5-99C9-E6301215FF14}" type="slidenum">
              <a:rPr lang="en-US" altLang="en-US" smtClean="0"/>
              <a:pPr/>
              <a:t>9</a:t>
            </a:fld>
            <a:endParaRPr lang="en-US" altLang="en-US"/>
          </a:p>
        </p:txBody>
      </p:sp>
    </p:spTree>
    <p:extLst>
      <p:ext uri="{BB962C8B-B14F-4D97-AF65-F5344CB8AC3E}">
        <p14:creationId xmlns:p14="http://schemas.microsoft.com/office/powerpoint/2010/main" val="141417409"/>
      </p:ext>
    </p:extLst>
  </p:cSld>
  <p:clrMapOvr>
    <a:masterClrMapping/>
  </p:clrMapOvr>
</p:sld>
</file>

<file path=ppt/theme/theme1.xml><?xml version="1.0" encoding="utf-8"?>
<a:theme xmlns:a="http://schemas.openxmlformats.org/drawingml/2006/main" name="Blank Presentation">
  <a:themeElements>
    <a:clrScheme name="NHS colour scheme">
      <a:dk1>
        <a:srgbClr val="000000"/>
      </a:dk1>
      <a:lt1>
        <a:srgbClr val="FFFFFF"/>
      </a:lt1>
      <a:dk2>
        <a:srgbClr val="768692"/>
      </a:dk2>
      <a:lt2>
        <a:srgbClr val="005EB8"/>
      </a:lt2>
      <a:accent1>
        <a:srgbClr val="41B6E6"/>
      </a:accent1>
      <a:accent2>
        <a:srgbClr val="00A9CE"/>
      </a:accent2>
      <a:accent3>
        <a:srgbClr val="00A499"/>
      </a:accent3>
      <a:accent4>
        <a:srgbClr val="009639"/>
      </a:accent4>
      <a:accent5>
        <a:srgbClr val="78BE20"/>
      </a:accent5>
      <a:accent6>
        <a:srgbClr val="ED8B00"/>
      </a:accent6>
      <a:hlink>
        <a:srgbClr val="0066CC"/>
      </a:hlink>
      <a:folHlink>
        <a:srgbClr val="800080"/>
      </a:folHlink>
    </a:clrScheme>
    <a:fontScheme name="Blank Presentation">
      <a:majorFont>
        <a:latin typeface="Arial"/>
        <a:ea typeface="Geneva"/>
        <a:cs typeface=""/>
      </a:majorFont>
      <a:minorFont>
        <a:latin typeface="Arial"/>
        <a:ea typeface="Genev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7F7F7F"/>
            </a:solidFill>
            <a:effectLst/>
            <a:latin typeface="Arial" pitchFamily="34" charset="0"/>
            <a:ea typeface="Geneva"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7F7F7F"/>
            </a:solidFill>
            <a:effectLst/>
            <a:latin typeface="Arial" pitchFamily="34" charset="0"/>
            <a:ea typeface="Geneva"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22d83ce-9dab-4e21-a11e-c1552eca77dc">
      <Terms xmlns="http://schemas.microsoft.com/office/infopath/2007/PartnerControls"/>
    </lcf76f155ced4ddcb4097134ff3c332f>
    <TaxCatchAll xmlns="a5489d41-06b3-4dc6-9c34-f4d49686e33b" xsi:nil="true"/>
    <SharedWithUsers xmlns="a5489d41-06b3-4dc6-9c34-f4d49686e33b">
      <UserInfo>
        <DisplayName>Van de Pol, Emily</DisplayName>
        <AccountId>81</AccountId>
        <AccountType/>
      </UserInfo>
      <UserInfo>
        <DisplayName>Dowey, Daryl</DisplayName>
        <AccountId>19</AccountId>
        <AccountType/>
      </UserInfo>
      <UserInfo>
        <DisplayName>Nyanhemwa, Charlene</DisplayName>
        <AccountId>334</AccountId>
        <AccountType/>
      </UserInfo>
      <UserInfo>
        <DisplayName>Langley, Alice</DisplayName>
        <AccountId>12</AccountId>
        <AccountType/>
      </UserInfo>
      <UserInfo>
        <DisplayName>Fox, Christopher</DisplayName>
        <AccountId>1111</AccountId>
        <AccountType/>
      </UserInfo>
      <UserInfo>
        <DisplayName>Ramage, Simon</DisplayName>
        <AccountId>148</AccountId>
        <AccountType/>
      </UserInfo>
      <UserInfo>
        <DisplayName>Makepeace, Anna</DisplayName>
        <AccountId>1128</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22EB97FCFA1054286300B4DBA480942" ma:contentTypeVersion="16" ma:contentTypeDescription="Create a new document." ma:contentTypeScope="" ma:versionID="4465c95c70cad592bd26967dc2e47267">
  <xsd:schema xmlns:xsd="http://www.w3.org/2001/XMLSchema" xmlns:xs="http://www.w3.org/2001/XMLSchema" xmlns:p="http://schemas.microsoft.com/office/2006/metadata/properties" xmlns:ns2="c22d83ce-9dab-4e21-a11e-c1552eca77dc" xmlns:ns3="a5489d41-06b3-4dc6-9c34-f4d49686e33b" targetNamespace="http://schemas.microsoft.com/office/2006/metadata/properties" ma:root="true" ma:fieldsID="851fafd7de23f12e7f05dc2d2f69c6a9" ns2:_="" ns3:_="">
    <xsd:import namespace="c22d83ce-9dab-4e21-a11e-c1552eca77dc"/>
    <xsd:import namespace="a5489d41-06b3-4dc6-9c34-f4d49686e33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2d83ce-9dab-4e21-a11e-c1552eca77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e51a11e6-fd30-4f30-b052-dda5ca8db8ef" ma:termSetId="09814cd3-568e-fe90-9814-8d621ff8fb84" ma:anchorId="fba54fb3-c3e1-fe81-a776-ca4b69148c4d" ma:open="true" ma:isKeyword="false">
      <xsd:complexType>
        <xsd:sequence>
          <xsd:element ref="pc:Terms" minOccurs="0" maxOccurs="1"/>
        </xsd:sequence>
      </xsd:complex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5489d41-06b3-4dc6-9c34-f4d49686e33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c86d71c3-48ef-4a71-8160-14cc40e9b284}" ma:internalName="TaxCatchAll" ma:showField="CatchAllData" ma:web="a5489d41-06b3-4dc6-9c34-f4d49686e33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C8D3A41-C1D1-43B6-BB89-FAB1D2A30F46}">
  <ds:schemaRefs>
    <ds:schemaRef ds:uri="a5489d41-06b3-4dc6-9c34-f4d49686e33b"/>
    <ds:schemaRef ds:uri="c22d83ce-9dab-4e21-a11e-c1552eca77dc"/>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FBBD018-7615-4E6D-9D6B-D76B649DC81D}">
  <ds:schemaRefs>
    <ds:schemaRef ds:uri="a5489d41-06b3-4dc6-9c34-f4d49686e33b"/>
    <ds:schemaRef ds:uri="c22d83ce-9dab-4e21-a11e-c1552eca77d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FE4F103E-6B0D-4737-9482-6D132D2232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24</TotalTime>
  <Words>1039</Words>
  <Application>Microsoft Office PowerPoint</Application>
  <PresentationFormat>Widescreen</PresentationFormat>
  <Paragraphs>103</Paragraphs>
  <Slides>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Symbol</vt:lpstr>
      <vt:lpstr>Symbol,Sans-Serif</vt:lpstr>
      <vt:lpstr>Times</vt:lpstr>
      <vt:lpstr>Wingdings</vt:lpstr>
      <vt:lpstr>Blank Presentation</vt:lpstr>
      <vt:lpstr>Pre market engagement event – Islington VCS</vt:lpstr>
      <vt:lpstr>Policy Context: NHS Long Term Plan  and The Community Mental Health Framework for Adults &amp; Older Adults</vt:lpstr>
      <vt:lpstr>PowerPoint Presentation</vt:lpstr>
      <vt:lpstr>PowerPoint Presentation</vt:lpstr>
      <vt:lpstr>Aims of the core teams  </vt:lpstr>
      <vt:lpstr>VCS provision</vt:lpstr>
      <vt:lpstr>VCS provision</vt:lpstr>
      <vt:lpstr>Timescales </vt:lpstr>
      <vt:lpstr>Questions for the attendees</vt:lpstr>
    </vt:vector>
  </TitlesOfParts>
  <Company>Camden and Islington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Timescales</dc:title>
  <dc:creator>Makepeace, Anna</dc:creator>
  <cp:lastModifiedBy>Makepeace, Anna</cp:lastModifiedBy>
  <cp:revision>4</cp:revision>
  <dcterms:created xsi:type="dcterms:W3CDTF">2022-06-08T07:12:07Z</dcterms:created>
  <dcterms:modified xsi:type="dcterms:W3CDTF">2022-07-15T13:00:51Z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0x010100D22EB97FCFA1054286300B4DBA480942</vt:lpwstr>
  </property>
  <property fmtid="{D5CDD505-2E9C-101B-9397-08002B2CF9AE}" pid="3" name="MediaServiceImageTags">
    <vt:lpwstr/>
  </property>
</Properties>
</file>