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72" r:id="rId11"/>
    <p:sldId id="271" r:id="rId12"/>
    <p:sldId id="263" r:id="rId13"/>
    <p:sldId id="264" r:id="rId14"/>
    <p:sldId id="266" r:id="rId15"/>
    <p:sldId id="270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292"/>
    <a:srgbClr val="02A8C7"/>
    <a:srgbClr val="01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DF5E3-62F7-4229-B586-7291C78D351B}" v="3" dt="2021-03-09T14:52:14.114"/>
    <p1510:client id="{40EEA732-2865-2329-67C8-9CD032A49820}" v="543" dt="2021-03-16T11:14:18.770"/>
    <p1510:client id="{4A7B88EC-BBC1-9BA6-4E72-7DF666CC25DF}" v="1" dt="2021-03-15T16:51:44.090"/>
    <p1510:client id="{4D66F0DE-92DB-61AF-7ED6-03CB9C06221E}" v="72" dt="2021-03-16T16:01:17.446"/>
    <p1510:client id="{518405E5-D4AF-E667-7499-2EC083182757}" v="1374" dt="2021-03-15T15:36:41.014"/>
    <p1510:client id="{A156ABAB-44D4-42C1-9E98-1521E099C9BC}" v="86" dt="2021-03-10T12:31:16.016"/>
    <p1510:client id="{B7CDFCC7-B12E-3308-E9C9-ECF0AFCCD5C7}" v="2" dt="2021-04-09T15:13:05.562"/>
    <p1510:client id="{DD615A78-43E5-A775-10EB-52D4932AF12C}" v="584" dt="2021-03-16T17:17:50.063"/>
    <p1510:client id="{F0A50D3F-6A5C-C925-BCD8-9AE85BD7F741}" v="20" dt="2021-03-10T11:25:05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EB505F-DABC-4EDE-8777-FD1F88546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2660C-85CD-427F-A742-1DF91A536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4D50-151E-4E8B-9DBF-8DD0FAAE4857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31456-6829-464B-A070-77654E2CA1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FBC07-7A50-41AD-B51C-01BEC8DC48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39FE-626B-4BDF-B6AF-7DDA2F67F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57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30B31DFA-ED1C-439B-B28B-8FD720FA623C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97EE9874-D72E-4A27-ADFA-86DFCA8B6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F5A5-9F77-4793-ADC5-B8E726B2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2515"/>
            <a:ext cx="7886700" cy="3771900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13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F3BA11-1D93-4C09-A4CB-509949AE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5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BA246-DDF7-488A-8E44-F33C545966D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4218E-6AED-4B35-BF3D-40B6BEE9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3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BA246-DDF7-488A-8E44-F33C545966D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4218E-6AED-4B35-BF3D-40B6BEE9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0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BA246-DDF7-488A-8E44-F33C545966D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4218E-6AED-4B35-BF3D-40B6BEE9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8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BA246-DDF7-488A-8E44-F33C545966D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4218E-6AED-4B35-BF3D-40B6BEE9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3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BA246-DDF7-488A-8E44-F33C545966D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4218E-6AED-4B35-BF3D-40B6BEE9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4BA246-DDF7-488A-8E44-F33C545966DD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E4218E-6AED-4B35-BF3D-40B6BEE9E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6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5F3D59-7148-476D-9630-499A491FE51A}"/>
              </a:ext>
            </a:extLst>
          </p:cNvPr>
          <p:cNvSpPr txBox="1">
            <a:spLocks/>
          </p:cNvSpPr>
          <p:nvPr userDrawn="1"/>
        </p:nvSpPr>
        <p:spPr>
          <a:xfrm>
            <a:off x="395536" y="6531430"/>
            <a:ext cx="8352928" cy="2161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solidFill>
                  <a:srgbClr val="165292"/>
                </a:solidFill>
              </a:rPr>
              <a:t>https://logon.clouddialogs.com/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B10D3A-4D02-46E0-931E-9683456D844A}"/>
              </a:ext>
            </a:extLst>
          </p:cNvPr>
          <p:cNvCxnSpPr>
            <a:cxnSpLocks/>
          </p:cNvCxnSpPr>
          <p:nvPr userDrawn="1"/>
        </p:nvCxnSpPr>
        <p:spPr>
          <a:xfrm>
            <a:off x="269966" y="6574970"/>
            <a:ext cx="8612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D467D7D-F3EC-410D-956A-C5609CE9F0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6096374"/>
            <a:ext cx="1280832" cy="431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A0BF9A-CFB3-489E-931A-0473915E6C9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76026" y="5897234"/>
            <a:ext cx="629587" cy="657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3A4BA2-2312-4F7E-9C21-8524ACDEC7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6"/>
          <a:stretch/>
        </p:blipFill>
        <p:spPr>
          <a:xfrm>
            <a:off x="3417835" y="7857"/>
            <a:ext cx="2130111" cy="5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16529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rgbClr val="02A8C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2A8C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2A8C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2A8C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2A8C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svg"/><Relationship Id="rId3" Type="http://schemas.openxmlformats.org/officeDocument/2006/relationships/image" Target="../media/image23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image" Target="../media/image21.svg"/><Relationship Id="rId2" Type="http://schemas.openxmlformats.org/officeDocument/2006/relationships/image" Target="../media/image1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7.svg"/><Relationship Id="rId1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8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svg"/><Relationship Id="rId3" Type="http://schemas.openxmlformats.org/officeDocument/2006/relationships/image" Target="../media/image17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7.svg"/><Relationship Id="rId15" Type="http://schemas.openxmlformats.org/officeDocument/2006/relationships/image" Target="../media/image21.sv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4756-4942-4AF6-A9DF-9183D8FF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Arial"/>
              </a:rPr>
              <a:t>Service Connect </a:t>
            </a:r>
            <a:br>
              <a:rPr lang="en-GB" b="1" dirty="0">
                <a:cs typeface="Arial"/>
              </a:rPr>
            </a:br>
            <a:r>
              <a:rPr lang="en-GB" b="1" dirty="0">
                <a:cs typeface="Arial"/>
              </a:rPr>
              <a:t>Guide for </a:t>
            </a:r>
            <a:r>
              <a:rPr lang="en-GB" b="1" dirty="0">
                <a:ea typeface="+mj-lt"/>
                <a:cs typeface="+mj-lt"/>
              </a:rPr>
              <a:t>Sub Contractors </a:t>
            </a:r>
            <a:endParaRPr lang="en-GB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29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15AB-3AB0-4E0C-A23B-2FF54A5A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Completing Works and Job Codes for invoicing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C478-ECE3-4FE8-9B4C-69C10A3FC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44231"/>
            <a:ext cx="3946241" cy="3132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Access Updates Tab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Add Update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Select Category of Update – Work Completed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Confirm Date of Work Completed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Comments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Select Quantity of Complete Job codes if assigned multiple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OK to confirm</a:t>
            </a:r>
            <a:endParaRPr lang="en-GB">
              <a:cs typeface="Arial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A138683-F596-472F-BF31-BDC92AE3C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89" y="1325822"/>
            <a:ext cx="6603604" cy="1431134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E24B99-9B2E-4DF4-BD66-20F829FD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642" y="2911753"/>
            <a:ext cx="3641589" cy="2795694"/>
          </a:xfrm>
          <a:prstGeom prst="rect">
            <a:avLst/>
          </a:prstGeom>
        </p:spPr>
      </p:pic>
      <p:pic>
        <p:nvPicPr>
          <p:cNvPr id="7" name="Graphic 7" descr="Badge with solid fill">
            <a:extLst>
              <a:ext uri="{FF2B5EF4-FFF2-40B4-BE49-F238E27FC236}">
                <a16:creationId xmlns:a16="http://schemas.microsoft.com/office/drawing/2014/main" id="{43B8F0D1-A7A8-4EC4-A21B-A1797262F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7422" y="1859932"/>
            <a:ext cx="247280" cy="238385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1E9350BD-0A51-49C9-B9B8-072B66D1E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1192" y="3719532"/>
            <a:ext cx="247280" cy="238385"/>
          </a:xfrm>
          <a:prstGeom prst="rect">
            <a:avLst/>
          </a:prstGeom>
        </p:spPr>
      </p:pic>
      <p:pic>
        <p:nvPicPr>
          <p:cNvPr id="11" name="Graphic 9" descr="Badge 1 with solid fill">
            <a:extLst>
              <a:ext uri="{FF2B5EF4-FFF2-40B4-BE49-F238E27FC236}">
                <a16:creationId xmlns:a16="http://schemas.microsoft.com/office/drawing/2014/main" id="{A767DC00-3BDB-44EA-92CF-F31F40A1A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5896" y="1478561"/>
            <a:ext cx="238385" cy="238385"/>
          </a:xfrm>
          <a:prstGeom prst="rect">
            <a:avLst/>
          </a:prstGeom>
        </p:spPr>
      </p:pic>
      <p:pic>
        <p:nvPicPr>
          <p:cNvPr id="13" name="Graphic 10" descr="Badge 5 with solid fill">
            <a:extLst>
              <a:ext uri="{FF2B5EF4-FFF2-40B4-BE49-F238E27FC236}">
                <a16:creationId xmlns:a16="http://schemas.microsoft.com/office/drawing/2014/main" id="{A64263A6-1D27-4372-8245-20A435716B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2304" y="4236549"/>
            <a:ext cx="238385" cy="238385"/>
          </a:xfrm>
          <a:prstGeom prst="rect">
            <a:avLst/>
          </a:prstGeom>
        </p:spPr>
      </p:pic>
      <p:pic>
        <p:nvPicPr>
          <p:cNvPr id="15" name="Graphic 11" descr="Badge 4 with solid fill">
            <a:extLst>
              <a:ext uri="{FF2B5EF4-FFF2-40B4-BE49-F238E27FC236}">
                <a16:creationId xmlns:a16="http://schemas.microsoft.com/office/drawing/2014/main" id="{1B23E73F-DE58-4DDE-9891-87A734DDC3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2859" y="3961362"/>
            <a:ext cx="238385" cy="238385"/>
          </a:xfrm>
          <a:prstGeom prst="rect">
            <a:avLst/>
          </a:prstGeom>
        </p:spPr>
      </p:pic>
      <p:pic>
        <p:nvPicPr>
          <p:cNvPr id="17" name="Graphic 10" descr="Badge 7 with solid fill">
            <a:extLst>
              <a:ext uri="{FF2B5EF4-FFF2-40B4-BE49-F238E27FC236}">
                <a16:creationId xmlns:a16="http://schemas.microsoft.com/office/drawing/2014/main" id="{90A466C2-21EB-4BBE-9411-0499FC0F10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49915" y="5286151"/>
            <a:ext cx="238385" cy="238385"/>
          </a:xfrm>
          <a:prstGeom prst="rect">
            <a:avLst/>
          </a:prstGeom>
        </p:spPr>
      </p:pic>
      <p:pic>
        <p:nvPicPr>
          <p:cNvPr id="19" name="Graphic 10" descr="Badge 6 with solid fill">
            <a:extLst>
              <a:ext uri="{FF2B5EF4-FFF2-40B4-BE49-F238E27FC236}">
                <a16:creationId xmlns:a16="http://schemas.microsoft.com/office/drawing/2014/main" id="{515FE456-CF38-45CA-8105-22354209C5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49915" y="4930354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8CA2-80D3-4EE7-80F6-12A5DB65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Post Inspections by RBKC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0216F-BF6F-4102-85DA-4707495C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64" y="1745570"/>
            <a:ext cx="7762171" cy="2839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Order where all work has been completed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Order flagged for Post Inspection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Order where Post Inspection has been passed</a:t>
            </a:r>
            <a:endParaRPr lang="en-GB">
              <a:cs typeface="Arial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6235B3A9-3FA2-42C0-AE7D-97F85FFD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93" y="2832524"/>
            <a:ext cx="7644311" cy="1619909"/>
          </a:xfrm>
          <a:prstGeom prst="rect">
            <a:avLst/>
          </a:prstGeom>
        </p:spPr>
      </p:pic>
      <p:pic>
        <p:nvPicPr>
          <p:cNvPr id="6" name="Graphic 7" descr="Badge with solid fill">
            <a:extLst>
              <a:ext uri="{FF2B5EF4-FFF2-40B4-BE49-F238E27FC236}">
                <a16:creationId xmlns:a16="http://schemas.microsoft.com/office/drawing/2014/main" id="{087932A5-42D3-49C3-AD1C-2E1E57A80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3298" y="3105224"/>
            <a:ext cx="247280" cy="238385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614EC976-FCC4-44E2-A319-D8D6C7D4C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1355" y="3105781"/>
            <a:ext cx="247280" cy="238385"/>
          </a:xfrm>
          <a:prstGeom prst="rect">
            <a:avLst/>
          </a:prstGeom>
        </p:spPr>
      </p:pic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BD488BA5-D467-4E17-A213-6F49EC44AE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3919" y="3106336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1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20E2-E7BA-4EE5-89ED-3B4E6F88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Work Complete Status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ECDF9-4A94-4615-A27C-15051DB28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303"/>
            <a:ext cx="7886700" cy="46626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Details Tab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‘Ready to Invoice'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Yes</a:t>
            </a:r>
            <a:endParaRPr lang="en-GB">
              <a:cs typeface="Arial"/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C7F095-349C-4A9F-8656-A866524E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71" y="2534535"/>
            <a:ext cx="5642950" cy="312367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0415C3-DB4F-4085-851B-E3CE7A7E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59" y="3168127"/>
            <a:ext cx="3588219" cy="254979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4D84674-D790-4378-A166-9AA684EB3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976" y="3695586"/>
            <a:ext cx="1933760" cy="845542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9742082A-BB5E-4B8A-A669-20A96B177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3928" y="5275590"/>
            <a:ext cx="247280" cy="238385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BC4AFA18-98ED-4979-870E-98C39E745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7208" y="4146489"/>
            <a:ext cx="247280" cy="238385"/>
          </a:xfrm>
          <a:prstGeom prst="rect">
            <a:avLst/>
          </a:prstGeom>
        </p:spPr>
      </p:pic>
      <p:pic>
        <p:nvPicPr>
          <p:cNvPr id="12" name="Graphic 9" descr="Badge 1 with solid fill">
            <a:extLst>
              <a:ext uri="{FF2B5EF4-FFF2-40B4-BE49-F238E27FC236}">
                <a16:creationId xmlns:a16="http://schemas.microsoft.com/office/drawing/2014/main" id="{8DD41760-DD7A-4592-9273-B549BB4FE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43390" y="2341371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1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10C3-C0F1-417E-8B3D-BFE6E182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Order Lifecycle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94D0D76-8C50-4890-8EC1-8E2DE7700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18" y="1909046"/>
            <a:ext cx="6585814" cy="31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1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E35-B967-4E8F-BF0D-20DF8CBF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Subcontractor Order Statuses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62A5A2-81E1-4244-B211-C4F86EDBB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552886"/>
              </p:ext>
            </p:extLst>
          </p:nvPr>
        </p:nvGraphicFramePr>
        <p:xfrm>
          <a:off x="628650" y="1825625"/>
          <a:ext cx="7886700" cy="362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4186181049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28301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Status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1505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Released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Available to the supplier to start work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72093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Work in progress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Works in progress and status until work is billable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4834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Work complete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All SOR codes have been completed, completion documents – completion documents and pictures were uploaded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0691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Ready to invoice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Order is ready for supplier invoice – to be saved into Documents' tab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22392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Awaiting approval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 b="0" i="0" u="none" strike="noStrike" noProof="0">
                          <a:latin typeface="Arial"/>
                        </a:rPr>
                        <a:t>Awaiting approval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1285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Financially approved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Financially approved – invoice sent for payment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3017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Invoice matched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400"/>
                        <a:t>Invoice matched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66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71BC-81C2-466D-9166-78C35E70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Receiving Work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12FF-CB32-480A-BBD0-9A094DE4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89128" cy="13270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New work appear in ‘Not Acknowledged’</a:t>
            </a:r>
            <a:endParaRPr lang="en-GB" sz="1400">
              <a:cs typeface="Arial"/>
            </a:endParaRP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Work progresses left to right</a:t>
            </a:r>
            <a:endParaRPr lang="en-GB" sz="1400">
              <a:cs typeface="Arial"/>
            </a:endParaRP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Each box summarises individual orders and if clicked filters orders to selected status</a:t>
            </a: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Return to full list of unfiltered orders</a:t>
            </a:r>
            <a:endParaRPr lang="en-GB" sz="1400">
              <a:cs typeface="Arial"/>
            </a:endParaRP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AE581CB0-82B3-4E70-83CD-AE0E8643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54" y="3358461"/>
            <a:ext cx="7324095" cy="1484215"/>
          </a:xfrm>
          <a:prstGeom prst="rect">
            <a:avLst/>
          </a:prstGeom>
        </p:spPr>
      </p:pic>
      <p:pic>
        <p:nvPicPr>
          <p:cNvPr id="7" name="Graphic 7" descr="Badge with solid fill">
            <a:extLst>
              <a:ext uri="{FF2B5EF4-FFF2-40B4-BE49-F238E27FC236}">
                <a16:creationId xmlns:a16="http://schemas.microsoft.com/office/drawing/2014/main" id="{98078826-F7CB-49A4-9D47-B207953C3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1772" y="3683396"/>
            <a:ext cx="247280" cy="238385"/>
          </a:xfrm>
          <a:prstGeom prst="rect">
            <a:avLst/>
          </a:prstGeom>
        </p:spPr>
      </p:pic>
      <p:pic>
        <p:nvPicPr>
          <p:cNvPr id="8" name="Graphic 8" descr="Badge 3 with solid fill">
            <a:extLst>
              <a:ext uri="{FF2B5EF4-FFF2-40B4-BE49-F238E27FC236}">
                <a16:creationId xmlns:a16="http://schemas.microsoft.com/office/drawing/2014/main" id="{43668F23-5F6D-4D84-BE15-883FBFC7E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1768" y="4226543"/>
            <a:ext cx="247280" cy="238385"/>
          </a:xfrm>
          <a:prstGeom prst="rect">
            <a:avLst/>
          </a:prstGeom>
        </p:spPr>
      </p:pic>
      <p:pic>
        <p:nvPicPr>
          <p:cNvPr id="9" name="Graphic 9" descr="Badge 1 with solid fill">
            <a:extLst>
              <a:ext uri="{FF2B5EF4-FFF2-40B4-BE49-F238E27FC236}">
                <a16:creationId xmlns:a16="http://schemas.microsoft.com/office/drawing/2014/main" id="{DF5EA16A-329F-4ABF-BCF7-5D6AF513B4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5491" y="3684507"/>
            <a:ext cx="238385" cy="238385"/>
          </a:xfrm>
          <a:prstGeom prst="rect">
            <a:avLst/>
          </a:prstGeom>
        </p:spPr>
      </p:pic>
      <p:pic>
        <p:nvPicPr>
          <p:cNvPr id="11" name="Graphic 11" descr="Badge 4 with solid fill">
            <a:extLst>
              <a:ext uri="{FF2B5EF4-FFF2-40B4-BE49-F238E27FC236}">
                <a16:creationId xmlns:a16="http://schemas.microsoft.com/office/drawing/2014/main" id="{39279A0A-A74F-421B-84B4-44ECEF3061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7054" y="4557323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6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10AB-28D3-4F50-99C2-A22C8CFC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Acknowledge Order and add any future updates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B2F7-CBF8-49C0-B891-9E07FCEA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39919"/>
            <a:ext cx="7886700" cy="29370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Access Updates Tab</a:t>
            </a:r>
            <a:endParaRPr lang="en-GB" sz="1400">
              <a:cs typeface="Arial"/>
            </a:endParaRP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Add Update</a:t>
            </a:r>
            <a:endParaRPr lang="en-GB" sz="1400">
              <a:cs typeface="Arial"/>
            </a:endParaRP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Select Category of Update</a:t>
            </a:r>
            <a:endParaRPr lang="en-GB" sz="1400">
              <a:cs typeface="Arial"/>
            </a:endParaRP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Add any option comments</a:t>
            </a:r>
            <a:endParaRPr lang="en-GB" sz="1400">
              <a:cs typeface="Arial"/>
            </a:endParaRP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OK</a:t>
            </a:r>
            <a:endParaRPr lang="en-GB" sz="1400">
              <a:cs typeface="Arial"/>
            </a:endParaRPr>
          </a:p>
          <a:p>
            <a:pPr>
              <a:buAutoNum type="arabicPeriod"/>
            </a:pPr>
            <a:r>
              <a:rPr lang="en-GB" sz="1400">
                <a:ea typeface="+mn-lt"/>
                <a:cs typeface="+mn-lt"/>
              </a:rPr>
              <a:t>Repeat for all future updates as required</a:t>
            </a:r>
            <a:endParaRPr lang="en-GB" sz="1400">
              <a:cs typeface="Arial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718E6D-5621-40D8-8B71-6224C6D7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35" y="1494826"/>
            <a:ext cx="7155090" cy="1555663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19C98A-BFFC-40AF-A9D7-0DB2EC303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92" y="3325216"/>
            <a:ext cx="3837277" cy="2698152"/>
          </a:xfrm>
          <a:prstGeom prst="rect">
            <a:avLst/>
          </a:prstGeom>
        </p:spPr>
      </p:pic>
      <p:pic>
        <p:nvPicPr>
          <p:cNvPr id="7" name="Graphic 7" descr="Badge with solid fill">
            <a:extLst>
              <a:ext uri="{FF2B5EF4-FFF2-40B4-BE49-F238E27FC236}">
                <a16:creationId xmlns:a16="http://schemas.microsoft.com/office/drawing/2014/main" id="{56343937-8BEA-4020-9EE1-475E6275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5212" y="2064517"/>
            <a:ext cx="247280" cy="238385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89C744D3-967E-4DB8-9165-A022A1D38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32352" y="4208753"/>
            <a:ext cx="247280" cy="238385"/>
          </a:xfrm>
          <a:prstGeom prst="rect">
            <a:avLst/>
          </a:prstGeom>
        </p:spPr>
      </p:pic>
      <p:pic>
        <p:nvPicPr>
          <p:cNvPr id="11" name="Graphic 9" descr="Badge 1 with solid fill">
            <a:extLst>
              <a:ext uri="{FF2B5EF4-FFF2-40B4-BE49-F238E27FC236}">
                <a16:creationId xmlns:a16="http://schemas.microsoft.com/office/drawing/2014/main" id="{E594B7CB-E3D3-4A69-99BB-87AADCE33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92744" y="1665356"/>
            <a:ext cx="238385" cy="238385"/>
          </a:xfrm>
          <a:prstGeom prst="rect">
            <a:avLst/>
          </a:prstGeom>
        </p:spPr>
      </p:pic>
      <p:pic>
        <p:nvPicPr>
          <p:cNvPr id="15" name="Graphic 11" descr="Badge 4 with solid fill">
            <a:extLst>
              <a:ext uri="{FF2B5EF4-FFF2-40B4-BE49-F238E27FC236}">
                <a16:creationId xmlns:a16="http://schemas.microsoft.com/office/drawing/2014/main" id="{3C12D2E2-24E8-4A42-8CF4-DA6C2E4F15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42914" y="4530639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7498-20BE-4BFB-B3F3-350558C8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Lines Tab - Update/ change an 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21F0-AF36-4269-BFBF-5A2224F0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29142"/>
            <a:ext cx="7886700" cy="2447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Lines Tab shows all SORs allocated to an order</a:t>
            </a:r>
            <a:br>
              <a:rPr lang="en-GB" dirty="0">
                <a:ea typeface="+mn-lt"/>
                <a:cs typeface="+mn-lt"/>
              </a:rPr>
            </a:br>
            <a:r>
              <a:rPr lang="en-GB">
                <a:cs typeface="Arial"/>
              </a:rPr>
              <a:t>*Should SORs need updating or changing the contractor needs to follow the Variation process.</a:t>
            </a:r>
            <a:endParaRPr lang="en-GB">
              <a:ea typeface="+mn-lt"/>
              <a:cs typeface="+mn-lt"/>
            </a:endParaRPr>
          </a:p>
          <a:p>
            <a:pPr>
              <a:buAutoNum type="arabicPeriod"/>
            </a:pPr>
            <a:r>
              <a:rPr lang="en-GB">
                <a:cs typeface="Arial"/>
              </a:rPr>
              <a:t>Upon submitting a Variation it needs to be clarified if the Variation is for current works required or a retrospective request for works already carried out. </a:t>
            </a:r>
            <a:br>
              <a:rPr lang="en-GB" dirty="0">
                <a:cs typeface="Arial"/>
              </a:rPr>
            </a:br>
            <a:endParaRPr lang="en-GB" dirty="0">
              <a:cs typeface="Arial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6B67BE7-53F5-4444-9330-8FEF42B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2" y="1508070"/>
            <a:ext cx="7670997" cy="2027290"/>
          </a:xfrm>
          <a:prstGeom prst="rect">
            <a:avLst/>
          </a:prstGeom>
        </p:spPr>
      </p:pic>
      <p:pic>
        <p:nvPicPr>
          <p:cNvPr id="7" name="Graphic 7" descr="Badge with solid fill">
            <a:extLst>
              <a:ext uri="{FF2B5EF4-FFF2-40B4-BE49-F238E27FC236}">
                <a16:creationId xmlns:a16="http://schemas.microsoft.com/office/drawing/2014/main" id="{9298B557-3B99-4A2B-ACAF-CB03EF9A8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285" y="1690929"/>
            <a:ext cx="247280" cy="238385"/>
          </a:xfrm>
          <a:prstGeom prst="rect">
            <a:avLst/>
          </a:prstGeom>
        </p:spPr>
      </p:pic>
      <p:pic>
        <p:nvPicPr>
          <p:cNvPr id="11" name="Graphic 9" descr="Badge 1 with solid fill">
            <a:extLst>
              <a:ext uri="{FF2B5EF4-FFF2-40B4-BE49-F238E27FC236}">
                <a16:creationId xmlns:a16="http://schemas.microsoft.com/office/drawing/2014/main" id="{EAD0D281-95C6-4667-A83C-9A2AD5103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5165" y="1665354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7498-20BE-4BFB-B3F3-350558C8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Documents</a:t>
            </a:r>
            <a:endParaRPr lang="en-GB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21F0-AF36-4269-BFBF-5A2224F0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29142"/>
            <a:ext cx="7886700" cy="2447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>
                <a:cs typeface="Arial"/>
              </a:rPr>
              <a:t>Within the Documents tab you will save all completion reports, quotations and invoices. </a:t>
            </a:r>
          </a:p>
          <a:p>
            <a:pPr marL="0" indent="0">
              <a:buNone/>
            </a:pPr>
            <a:r>
              <a:rPr lang="en-GB">
                <a:cs typeface="Arial"/>
              </a:rPr>
              <a:t>- You will be able to select the type of file upon uploading it</a:t>
            </a:r>
          </a:p>
          <a:p>
            <a:pPr marL="0" indent="0">
              <a:buNone/>
            </a:pPr>
            <a:r>
              <a:rPr lang="en-GB" dirty="0">
                <a:cs typeface="Arial"/>
              </a:rPr>
              <a:t>- </a:t>
            </a:r>
            <a:r>
              <a:rPr lang="en-GB">
                <a:ea typeface="+mn-lt"/>
                <a:cs typeface="+mn-lt"/>
              </a:rPr>
              <a:t>Before and after pictures are saved in “Photos” tab and should be marked (Before or After) pictures *Image ?</a:t>
            </a:r>
            <a:endParaRPr lang="en-GB">
              <a:cs typeface="Arial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</a:rPr>
              <a:t>  </a:t>
            </a:r>
            <a:br>
              <a:rPr lang="en-GB" dirty="0">
                <a:cs typeface="Arial"/>
              </a:rPr>
            </a:br>
            <a:endParaRPr lang="en-GB">
              <a:cs typeface="Arial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6B67BE7-53F5-4444-9330-8FEF42B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62" y="1508070"/>
            <a:ext cx="7670997" cy="2027290"/>
          </a:xfrm>
          <a:prstGeom prst="rect">
            <a:avLst/>
          </a:prstGeom>
        </p:spPr>
      </p:pic>
      <p:pic>
        <p:nvPicPr>
          <p:cNvPr id="6" name="Graphic 9" descr="Badge 1 with solid fill">
            <a:extLst>
              <a:ext uri="{FF2B5EF4-FFF2-40B4-BE49-F238E27FC236}">
                <a16:creationId xmlns:a16="http://schemas.microsoft.com/office/drawing/2014/main" id="{8E878999-1260-4000-9282-1B48470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3990" y="1692039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7498-20BE-4BFB-B3F3-350558C8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Variation Requests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21F0-AF36-4269-BFBF-5A2224F07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6714"/>
            <a:ext cx="7886700" cy="2750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Variation Requests Tab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‘Add Variation Request’ Tab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Add Job Code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Add the Quantity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Add any optional Comments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OK</a:t>
            </a:r>
            <a:endParaRPr lang="en-GB">
              <a:cs typeface="Arial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B6B67BE7-53F5-4444-9330-8FEF42B2D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32" y="1356856"/>
            <a:ext cx="7670997" cy="2027290"/>
          </a:xfrm>
          <a:prstGeom prst="rect">
            <a:avLst/>
          </a:prstGeo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50E2B03-C76C-42A6-B110-5ECD56954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217" y="3268475"/>
            <a:ext cx="3739433" cy="2331305"/>
          </a:xfrm>
          <a:prstGeom prst="rect">
            <a:avLst/>
          </a:prstGeom>
        </p:spPr>
      </p:pic>
      <p:pic>
        <p:nvPicPr>
          <p:cNvPr id="7" name="Graphic 7" descr="Badge with solid fill">
            <a:extLst>
              <a:ext uri="{FF2B5EF4-FFF2-40B4-BE49-F238E27FC236}">
                <a16:creationId xmlns:a16="http://schemas.microsoft.com/office/drawing/2014/main" id="{9298B557-3B99-4A2B-ACAF-CB03EF9A8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3056" y="1824353"/>
            <a:ext cx="247280" cy="238385"/>
          </a:xfrm>
          <a:prstGeom prst="rect">
            <a:avLst/>
          </a:prstGeom>
        </p:spPr>
      </p:pic>
      <p:pic>
        <p:nvPicPr>
          <p:cNvPr id="9" name="Graphic 8" descr="Badge 3 with solid fill">
            <a:extLst>
              <a:ext uri="{FF2B5EF4-FFF2-40B4-BE49-F238E27FC236}">
                <a16:creationId xmlns:a16="http://schemas.microsoft.com/office/drawing/2014/main" id="{92DA241A-CA63-4E2D-B976-FB210E820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4398" y="4119804"/>
            <a:ext cx="247280" cy="238385"/>
          </a:xfrm>
          <a:prstGeom prst="rect">
            <a:avLst/>
          </a:prstGeom>
        </p:spPr>
      </p:pic>
      <p:pic>
        <p:nvPicPr>
          <p:cNvPr id="11" name="Graphic 9" descr="Badge 1 with solid fill">
            <a:extLst>
              <a:ext uri="{FF2B5EF4-FFF2-40B4-BE49-F238E27FC236}">
                <a16:creationId xmlns:a16="http://schemas.microsoft.com/office/drawing/2014/main" id="{EAD0D281-95C6-4667-A83C-9A2AD51038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4005" y="1505246"/>
            <a:ext cx="238385" cy="238385"/>
          </a:xfrm>
          <a:prstGeom prst="rect">
            <a:avLst/>
          </a:prstGeom>
        </p:spPr>
      </p:pic>
      <p:pic>
        <p:nvPicPr>
          <p:cNvPr id="13" name="Graphic 10" descr="Badge 5 with solid fill">
            <a:extLst>
              <a:ext uri="{FF2B5EF4-FFF2-40B4-BE49-F238E27FC236}">
                <a16:creationId xmlns:a16="http://schemas.microsoft.com/office/drawing/2014/main" id="{EBDB7D00-EF7B-449E-ADBE-855B792CE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1635" y="4610137"/>
            <a:ext cx="238385" cy="238385"/>
          </a:xfrm>
          <a:prstGeom prst="rect">
            <a:avLst/>
          </a:prstGeom>
        </p:spPr>
      </p:pic>
      <p:pic>
        <p:nvPicPr>
          <p:cNvPr id="15" name="Graphic 11" descr="Badge 4 with solid fill">
            <a:extLst>
              <a:ext uri="{FF2B5EF4-FFF2-40B4-BE49-F238E27FC236}">
                <a16:creationId xmlns:a16="http://schemas.microsoft.com/office/drawing/2014/main" id="{9CD59DA2-B65A-4CD9-B8E3-9877909A39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16501" y="4317160"/>
            <a:ext cx="238385" cy="238385"/>
          </a:xfrm>
          <a:prstGeom prst="rect">
            <a:avLst/>
          </a:prstGeom>
        </p:spPr>
      </p:pic>
      <p:pic>
        <p:nvPicPr>
          <p:cNvPr id="16" name="Graphic 10" descr="Badge 6 with solid fill">
            <a:extLst>
              <a:ext uri="{FF2B5EF4-FFF2-40B4-BE49-F238E27FC236}">
                <a16:creationId xmlns:a16="http://schemas.microsoft.com/office/drawing/2014/main" id="{CBB7A512-914C-4109-85B0-60B779A5A6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87650" y="5081568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3503-FFBB-4022-A5FE-36529F63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Variation Requests 2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AFB9-654A-4381-8EDE-30EA978D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13781"/>
            <a:ext cx="7886700" cy="2100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Approved Variation Request  </a:t>
            </a:r>
            <a:endParaRPr lang="en-GB">
              <a:cs typeface="Arial"/>
            </a:endParaRPr>
          </a:p>
          <a:p>
            <a:pPr>
              <a:buAutoNum type="arabicPeriod"/>
            </a:pPr>
            <a:r>
              <a:rPr lang="en-GB">
                <a:ea typeface="+mn-lt"/>
                <a:cs typeface="+mn-lt"/>
              </a:rPr>
              <a:t>Pending Variation Request</a:t>
            </a:r>
            <a:endParaRPr lang="en-GB">
              <a:cs typeface="Arial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A9574D-679B-464E-82A2-D98192B2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2" y="1389627"/>
            <a:ext cx="7688786" cy="2513236"/>
          </a:xfrm>
          <a:prstGeom prst="rect">
            <a:avLst/>
          </a:prstGeom>
        </p:spPr>
      </p:pic>
      <p:pic>
        <p:nvPicPr>
          <p:cNvPr id="7" name="Graphic 7" descr="Badge with solid fill">
            <a:extLst>
              <a:ext uri="{FF2B5EF4-FFF2-40B4-BE49-F238E27FC236}">
                <a16:creationId xmlns:a16="http://schemas.microsoft.com/office/drawing/2014/main" id="{87977D08-7D8D-4F2E-BD00-9559CA971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1788" y="3514392"/>
            <a:ext cx="247280" cy="238385"/>
          </a:xfrm>
          <a:prstGeom prst="rect">
            <a:avLst/>
          </a:prstGeom>
        </p:spPr>
      </p:pic>
      <p:pic>
        <p:nvPicPr>
          <p:cNvPr id="9" name="Graphic 9" descr="Badge 1 with solid fill">
            <a:extLst>
              <a:ext uri="{FF2B5EF4-FFF2-40B4-BE49-F238E27FC236}">
                <a16:creationId xmlns:a16="http://schemas.microsoft.com/office/drawing/2014/main" id="{10681696-0E68-49EE-BA11-0FD3A1D8D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2900" y="2563744"/>
            <a:ext cx="238385" cy="2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5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.B.K.C. Corporate">
      <a:dk1>
        <a:srgbClr val="000000"/>
      </a:dk1>
      <a:lt1>
        <a:srgbClr val="FFFFFF"/>
      </a:lt1>
      <a:dk2>
        <a:srgbClr val="00209F"/>
      </a:dk2>
      <a:lt2>
        <a:srgbClr val="FFFFFF"/>
      </a:lt2>
      <a:accent1>
        <a:srgbClr val="00209F"/>
      </a:accent1>
      <a:accent2>
        <a:srgbClr val="96004B"/>
      </a:accent2>
      <a:accent3>
        <a:srgbClr val="B2BC00"/>
      </a:accent3>
      <a:accent4>
        <a:srgbClr val="948DD0"/>
      </a:accent4>
      <a:accent5>
        <a:srgbClr val="32D3CB"/>
      </a:accent5>
      <a:accent6>
        <a:srgbClr val="FF7300"/>
      </a:accent6>
      <a:hlink>
        <a:srgbClr val="0000FF"/>
      </a:hlink>
      <a:folHlink>
        <a:srgbClr val="800080"/>
      </a:folHlink>
    </a:clrScheme>
    <a:fontScheme name="R.B.K.C. 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AA302437EBC49BA42810F72ABA92A" ma:contentTypeVersion="14" ma:contentTypeDescription="Create a new document." ma:contentTypeScope="" ma:versionID="ab614bf624c8950c10ae2cb68dcf7664">
  <xsd:schema xmlns:xsd="http://www.w3.org/2001/XMLSchema" xmlns:xs="http://www.w3.org/2001/XMLSchema" xmlns:p="http://schemas.microsoft.com/office/2006/metadata/properties" xmlns:ns2="0869ba3a-b2c7-4dcf-8684-a91a1da4aa47" xmlns:ns3="4f358d9a-cd9c-4fe0-9a32-b91d9bb16cfb" targetNamespace="http://schemas.microsoft.com/office/2006/metadata/properties" ma:root="true" ma:fieldsID="004e4d898007a5acc8a43f733172b5b8" ns2:_="" ns3:_="">
    <xsd:import namespace="0869ba3a-b2c7-4dcf-8684-a91a1da4aa47"/>
    <xsd:import namespace="4f358d9a-cd9c-4fe0-9a32-b91d9bb16c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tbt" minOccurs="0"/>
                <xsd:element ref="ns2:r6y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9ba3a-b2c7-4dcf-8684-a91a1da4a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tbt" ma:index="12" nillable="true" ma:displayName="Person or Group" ma:list="UserInfo" ma:internalName="ltb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6ye" ma:index="13" nillable="true" ma:displayName="Text" ma:internalName="r6y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358d9a-cd9c-4fe0-9a32-b91d9bb16c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tbt xmlns="0869ba3a-b2c7-4dcf-8684-a91a1da4aa47">
      <UserInfo>
        <DisplayName/>
        <AccountId xsi:nil="true"/>
        <AccountType/>
      </UserInfo>
    </ltbt>
    <r6ye xmlns="0869ba3a-b2c7-4dcf-8684-a91a1da4aa47" xsi:nil="true"/>
    <SharedWithUsers xmlns="4f358d9a-cd9c-4fe0-9a32-b91d9bb16cfb">
      <UserInfo>
        <DisplayName>Khama, Alena: RBKC</DisplayName>
        <AccountId>19</AccountId>
        <AccountType/>
      </UserInfo>
      <UserInfo>
        <DisplayName>Cali, Karthik: RBKC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5C8CDC7-E9F2-484F-B2B2-292290D4F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9ba3a-b2c7-4dcf-8684-a91a1da4aa47"/>
    <ds:schemaRef ds:uri="4f358d9a-cd9c-4fe0-9a32-b91d9bb16c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DD7F23-F60C-4BC4-B3A7-D838C14CF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53B4AF-D2BC-484D-8F7A-3DDC88B95742}">
  <ds:schemaRefs>
    <ds:schemaRef ds:uri="0869ba3a-b2c7-4dcf-8684-a91a1da4aa47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4f358d9a-cd9c-4fe0-9a32-b91d9bb16cfb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R.B.K.C. Corporate</Template>
  <TotalTime>0</TotalTime>
  <Words>371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Service Connect  Guide for Sub Contractors </vt:lpstr>
      <vt:lpstr>Order Lifecycle</vt:lpstr>
      <vt:lpstr>Subcontractor Order Statuses</vt:lpstr>
      <vt:lpstr>Receiving Work</vt:lpstr>
      <vt:lpstr>Acknowledge Order and add any future updates</vt:lpstr>
      <vt:lpstr>Lines Tab - Update/ change an SOR</vt:lpstr>
      <vt:lpstr>Documents</vt:lpstr>
      <vt:lpstr>Variation Requests</vt:lpstr>
      <vt:lpstr>Variation Requests 2</vt:lpstr>
      <vt:lpstr>Completing Works and Job Codes for invoicing </vt:lpstr>
      <vt:lpstr>Post Inspections by RBKC</vt:lpstr>
      <vt:lpstr>Work Complete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Hodes</dc:creator>
  <cp:lastModifiedBy>Raw, Ernest: RBKC</cp:lastModifiedBy>
  <cp:revision>66</cp:revision>
  <cp:lastPrinted>2018-02-13T15:32:46Z</cp:lastPrinted>
  <dcterms:created xsi:type="dcterms:W3CDTF">2018-02-09T15:46:42Z</dcterms:created>
  <dcterms:modified xsi:type="dcterms:W3CDTF">2022-06-14T13:04:19Z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0x010100D59AA302437EBC49BA42810F72ABA92A</vt:lpwstr>
  </property>
</Properties>
</file>