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grr+pmGs4qFa8Vmzcr5A44r9vV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8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Google Shape;42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2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Google Shape;44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17145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17145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17145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 </a:t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Google Shape;55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Google Shape;57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Google Shape;5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24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231F2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0650" lvl="0" marL="17145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</a:pPr>
            <a:r>
              <a:t/>
            </a:r>
            <a:endParaRPr b="1" sz="8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17145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t/>
            </a:r>
            <a:endParaRPr b="0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t/>
            </a:r>
            <a:endParaRPr b="0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>
  <p:cSld name="SECTION_HEADER 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5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5" name="Google Shape;65;p53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5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9" name="Google Shape;69;p5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2" type="body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5" name="Google Shape;75;p55"/>
          <p:cNvSpPr txBox="1"/>
          <p:nvPr>
            <p:ph idx="3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56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7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2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8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58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58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59"/>
          <p:cNvSpPr txBox="1"/>
          <p:nvPr>
            <p:ph idx="1" type="body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4" name="Google Shape;94;p59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0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60"/>
          <p:cNvSpPr txBox="1"/>
          <p:nvPr>
            <p:ph idx="1" type="body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98" name="Google Shape;98;p60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05;p26" id="100" name="Google Shape;10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6;p26" id="101" name="Google Shape;10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36" y="6032744"/>
            <a:ext cx="2464157" cy="380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6" id="102" name="Google Shape;10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9935" y="4337989"/>
            <a:ext cx="3252065" cy="252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8;p26" id="103" name="Google Shape;103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4678" y="5590852"/>
            <a:ext cx="1062046" cy="88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1"/>
          <p:cNvSpPr txBox="1"/>
          <p:nvPr>
            <p:ph type="title"/>
          </p:nvPr>
        </p:nvSpPr>
        <p:spPr>
          <a:xfrm>
            <a:off x="784599" y="1335849"/>
            <a:ext cx="10927501" cy="843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4300"/>
              <a:buFont typeface="Calibri"/>
              <a:buNone/>
              <a:defRPr sz="4300">
                <a:solidFill>
                  <a:srgbClr val="4D4E5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5" name="Google Shape;105;p61"/>
          <p:cNvSpPr txBox="1"/>
          <p:nvPr>
            <p:ph idx="1" type="body"/>
          </p:nvPr>
        </p:nvSpPr>
        <p:spPr>
          <a:xfrm>
            <a:off x="784599" y="2335783"/>
            <a:ext cx="8144101" cy="4138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06" name="Google Shape;106;p61"/>
          <p:cNvSpPr txBox="1"/>
          <p:nvPr>
            <p:ph idx="12" type="sldNum"/>
          </p:nvPr>
        </p:nvSpPr>
        <p:spPr>
          <a:xfrm>
            <a:off x="11406290" y="6377940"/>
            <a:ext cx="182170" cy="173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sz="1200" u="none" cap="none" strike="noStrike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/>
          <p:nvPr>
            <p:ph idx="1" type="body"/>
          </p:nvPr>
        </p:nvSpPr>
        <p:spPr>
          <a:xfrm>
            <a:off x="784599" y="2335783"/>
            <a:ext cx="8144101" cy="4138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pic>
        <p:nvPicPr>
          <p:cNvPr descr="Google Shape;21;p13" id="13" name="Google Shape;1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2;p13" id="14" name="Google Shape;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211" y="6337544"/>
            <a:ext cx="2464157" cy="380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3;p13" id="15" name="Google Shape;1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9935" y="4337989"/>
            <a:ext cx="3252065" cy="252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;p13" id="16" name="Google Shape;1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4678" y="5590852"/>
            <a:ext cx="1062046" cy="88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5"/>
          <p:cNvSpPr txBox="1"/>
          <p:nvPr>
            <p:ph type="title"/>
          </p:nvPr>
        </p:nvSpPr>
        <p:spPr>
          <a:xfrm>
            <a:off x="784599" y="1335849"/>
            <a:ext cx="10927501" cy="843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4300"/>
              <a:buFont typeface="Calibri"/>
              <a:buNone/>
              <a:defRPr sz="4300">
                <a:solidFill>
                  <a:srgbClr val="4D4E5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4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 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11321459" y="6377940"/>
            <a:ext cx="2670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2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" id="21" name="Google Shape;2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2" name="Google Shape;2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37" y="6032744"/>
            <a:ext cx="2464156" cy="380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3" name="Google Shape;2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9936" y="4337989"/>
            <a:ext cx="3252064" cy="252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4" name="Google Shape;2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4678" y="5590852"/>
            <a:ext cx="1062045" cy="8832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6"/>
          <p:cNvSpPr txBox="1"/>
          <p:nvPr>
            <p:ph type="ctrTitle"/>
          </p:nvPr>
        </p:nvSpPr>
        <p:spPr>
          <a:xfrm>
            <a:off x="784600" y="1335850"/>
            <a:ext cx="10927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4300"/>
              <a:buFont typeface="Calibri"/>
              <a:buNone/>
              <a:defRPr b="0" sz="4300">
                <a:solidFill>
                  <a:srgbClr val="4D4E53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  <a:defRPr sz="6900"/>
            </a:lvl9pPr>
          </a:lstStyle>
          <a:p/>
        </p:txBody>
      </p:sp>
      <p:sp>
        <p:nvSpPr>
          <p:cNvPr id="26" name="Google Shape;26;p46"/>
          <p:cNvSpPr txBox="1"/>
          <p:nvPr>
            <p:ph idx="1" type="subTitle"/>
          </p:nvPr>
        </p:nvSpPr>
        <p:spPr>
          <a:xfrm>
            <a:off x="784600" y="2335783"/>
            <a:ext cx="8144100" cy="4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4667"/>
            <a:ext cx="2671632" cy="76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5834" y="4809501"/>
            <a:ext cx="2936169" cy="2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7"/>
          <p:cNvSpPr txBox="1"/>
          <p:nvPr>
            <p:ph type="ctrTitle"/>
          </p:nvPr>
        </p:nvSpPr>
        <p:spPr>
          <a:xfrm>
            <a:off x="632200" y="432600"/>
            <a:ext cx="10927600" cy="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2400"/>
              <a:buFont typeface="Calibri"/>
              <a:buNone/>
              <a:defRPr b="1" sz="3200">
                <a:solidFill>
                  <a:srgbClr val="4D4E5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9pPr>
          </a:lstStyle>
          <a:p/>
        </p:txBody>
      </p:sp>
      <p:sp>
        <p:nvSpPr>
          <p:cNvPr id="31" name="Google Shape;31;p47"/>
          <p:cNvSpPr txBox="1"/>
          <p:nvPr>
            <p:ph idx="1" type="subTitle"/>
          </p:nvPr>
        </p:nvSpPr>
        <p:spPr>
          <a:xfrm>
            <a:off x="632200" y="1432533"/>
            <a:ext cx="8144000" cy="4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92944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rgbClr val="4D4E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36018" y="5748899"/>
            <a:ext cx="1192233" cy="99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ew slide">
  <p:cSld name="Blank new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" name="Google Shape;3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6" name="Google Shape;3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38" y="6032744"/>
            <a:ext cx="2464156" cy="380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7" name="Google Shape;3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9936" y="4337989"/>
            <a:ext cx="3252064" cy="252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8" name="Google Shape;3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4679" y="5590852"/>
            <a:ext cx="1062045" cy="88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8"/>
          <p:cNvSpPr txBox="1"/>
          <p:nvPr>
            <p:ph type="ctrTitle"/>
          </p:nvPr>
        </p:nvSpPr>
        <p:spPr>
          <a:xfrm>
            <a:off x="784600" y="1335851"/>
            <a:ext cx="10927600" cy="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3200"/>
              <a:buFont typeface="Calibri"/>
              <a:buNone/>
              <a:defRPr b="0" sz="4267">
                <a:solidFill>
                  <a:srgbClr val="4D4E53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/>
            </a:lvl9pPr>
          </a:lstStyle>
          <a:p/>
        </p:txBody>
      </p:sp>
      <p:sp>
        <p:nvSpPr>
          <p:cNvPr id="40" name="Google Shape;40;p48"/>
          <p:cNvSpPr txBox="1"/>
          <p:nvPr>
            <p:ph idx="1" type="subTitle"/>
          </p:nvPr>
        </p:nvSpPr>
        <p:spPr>
          <a:xfrm>
            <a:off x="784600" y="2335784"/>
            <a:ext cx="8144000" cy="4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/>
        </p:txBody>
      </p:sp>
      <p:sp>
        <p:nvSpPr>
          <p:cNvPr id="41" name="Google Shape;41;p48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alibri"/>
              <a:buNone/>
              <a:defRPr b="0" i="0" sz="1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;p14" id="43" name="Google Shape;4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721734"/>
            <a:ext cx="9798698" cy="5136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8;p14" id="44" name="Google Shape;4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2299" y="3316159"/>
            <a:ext cx="4479700" cy="35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9"/>
          <p:cNvSpPr txBox="1"/>
          <p:nvPr>
            <p:ph type="title"/>
          </p:nvPr>
        </p:nvSpPr>
        <p:spPr>
          <a:xfrm>
            <a:off x="500899" y="2331666"/>
            <a:ext cx="6798401" cy="354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Calibri"/>
              <a:buNone/>
              <a:defRPr b="1" sz="6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31;p14" id="46" name="Google Shape;4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833" y="5089176"/>
            <a:ext cx="1813268" cy="151105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9"/>
          <p:cNvSpPr txBox="1"/>
          <p:nvPr>
            <p:ph idx="12" type="sldNum"/>
          </p:nvPr>
        </p:nvSpPr>
        <p:spPr>
          <a:xfrm>
            <a:off x="11" y="6251556"/>
            <a:ext cx="350034" cy="339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3;p15" id="49" name="Google Shape;4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4;p15" id="50" name="Google Shape;5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2566" y="4883301"/>
            <a:ext cx="2849434" cy="1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0"/>
          <p:cNvSpPr txBox="1"/>
          <p:nvPr>
            <p:ph type="title"/>
          </p:nvPr>
        </p:nvSpPr>
        <p:spPr>
          <a:xfrm>
            <a:off x="632199" y="958833"/>
            <a:ext cx="10927601" cy="843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3200"/>
              <a:buFont typeface="Calibri"/>
              <a:buNone/>
              <a:defRPr b="1" sz="3200">
                <a:solidFill>
                  <a:srgbClr val="4D4E5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37;p15" id="52" name="Google Shape;5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36017" y="5748899"/>
            <a:ext cx="1192234" cy="9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0"/>
          <p:cNvSpPr txBox="1"/>
          <p:nvPr>
            <p:ph idx="12" type="sldNum"/>
          </p:nvPr>
        </p:nvSpPr>
        <p:spPr>
          <a:xfrm>
            <a:off x="101610" y="6353188"/>
            <a:ext cx="350035" cy="3397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61" name="Google Shape;61;p52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9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hyperlink" Target="https://supplierregistration.cabinetoffice.gov.uk/dp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2.png"/><Relationship Id="rId5" Type="http://schemas.openxmlformats.org/officeDocument/2006/relationships/hyperlink" Target="https://www.gov.uk/government/publications/esourcing-suite-guidance-for-customers" TargetMode="External"/><Relationship Id="rId6" Type="http://schemas.openxmlformats.org/officeDocument/2006/relationships/image" Target="../media/image39.png"/><Relationship Id="rId7" Type="http://schemas.openxmlformats.org/officeDocument/2006/relationships/hyperlink" Target="https://supplierregistration.cabinetoffice.gov.uk/dp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reportmi.crowncommercial.gov.uk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crowncommercial.gov.uk/agreements/RM6200" TargetMode="External"/><Relationship Id="rId4" Type="http://schemas.openxmlformats.org/officeDocument/2006/relationships/image" Target="../media/image50.png"/><Relationship Id="rId5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Relationship Id="rId4" Type="http://schemas.openxmlformats.org/officeDocument/2006/relationships/image" Target="../media/image19.png"/><Relationship Id="rId9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51.png"/><Relationship Id="rId7" Type="http://schemas.openxmlformats.org/officeDocument/2006/relationships/image" Target="../media/image45.png"/><Relationship Id="rId8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6409" y="-103804"/>
            <a:ext cx="4697831" cy="4399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7;p1"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10799" t="36415"/>
          <a:stretch/>
        </p:blipFill>
        <p:spPr>
          <a:xfrm>
            <a:off x="-150" y="2591449"/>
            <a:ext cx="12191998" cy="4266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9;p1" id="113" name="Google Shape;1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9713" y="4337880"/>
            <a:ext cx="3251984" cy="251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0;p1" id="114" name="Google Shape;11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409" y="5590711"/>
            <a:ext cx="1062019" cy="88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1;p1" id="115" name="Google Shape;1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2167" y="6129253"/>
            <a:ext cx="3600694" cy="4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14957058" y="8594450"/>
            <a:ext cx="181343" cy="248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153;p1" id="117" name="Google Shape;11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17833" y="9177253"/>
            <a:ext cx="3600694" cy="43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4;p1" id="118" name="Google Shape;1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32138" y="-616532"/>
            <a:ext cx="1416061" cy="1177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5;p1" id="119" name="Google Shape;11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32167" y="6129253"/>
            <a:ext cx="3600694" cy="4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10648" y="3234670"/>
            <a:ext cx="76023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RM6235 Space-Enabled &amp; Geospatial Services DPS</a:t>
            </a:r>
            <a:endParaRPr b="0" i="0" sz="4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</a:pP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On-</a:t>
            </a:r>
            <a:r>
              <a:rPr b="0" i="0" lang="en-GB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boarding – for new and prospective suppliers</a:t>
            </a:r>
            <a:endParaRPr b="0" i="0" sz="4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GB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26.</a:t>
            </a: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GB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.2021</a:t>
            </a:r>
            <a:endParaRPr b="0" i="0" sz="4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/>
        </p:nvSpPr>
        <p:spPr>
          <a:xfrm>
            <a:off x="394574" y="259023"/>
            <a:ext cx="11376286" cy="724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900"/>
              <a:buFont typeface="Roboto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Forecasts for RM6235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7665506" y="4593667"/>
            <a:ext cx="4225967" cy="2051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Agreement initial term runs to October 2024, with a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 year extension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available.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Initial year spend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21/22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estimated at £3.3m (0.5% of UK Public Sector Market).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Legacy Spend in 25/26 could reach £90m. 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1" name="Google Shape;281;p22"/>
          <p:cNvGrpSpPr/>
          <p:nvPr/>
        </p:nvGrpSpPr>
        <p:grpSpPr>
          <a:xfrm>
            <a:off x="574462" y="1303807"/>
            <a:ext cx="11016509" cy="2838630"/>
            <a:chOff x="574462" y="1303807"/>
            <a:chExt cx="11016509" cy="2838630"/>
          </a:xfrm>
        </p:grpSpPr>
        <p:grpSp>
          <p:nvGrpSpPr>
            <p:cNvPr id="282" name="Google Shape;282;p22"/>
            <p:cNvGrpSpPr/>
            <p:nvPr/>
          </p:nvGrpSpPr>
          <p:grpSpPr>
            <a:xfrm>
              <a:off x="574462" y="2367325"/>
              <a:ext cx="11016509" cy="1726462"/>
              <a:chOff x="801448" y="2125509"/>
              <a:chExt cx="11016509" cy="1726462"/>
            </a:xfrm>
          </p:grpSpPr>
          <p:grpSp>
            <p:nvGrpSpPr>
              <p:cNvPr id="283" name="Google Shape;283;p22"/>
              <p:cNvGrpSpPr/>
              <p:nvPr/>
            </p:nvGrpSpPr>
            <p:grpSpPr>
              <a:xfrm>
                <a:off x="1173258" y="2125509"/>
                <a:ext cx="9813771" cy="1158465"/>
                <a:chOff x="1121229" y="1981199"/>
                <a:chExt cx="9813771" cy="1158465"/>
              </a:xfrm>
            </p:grpSpPr>
            <p:sp>
              <p:nvSpPr>
                <p:cNvPr id="284" name="Google Shape;284;p22"/>
                <p:cNvSpPr/>
                <p:nvPr/>
              </p:nvSpPr>
              <p:spPr>
                <a:xfrm>
                  <a:off x="1121229" y="2416629"/>
                  <a:ext cx="9813771" cy="402772"/>
                </a:xfrm>
                <a:prstGeom prst="rect">
                  <a:avLst/>
                </a:prstGeom>
                <a:gradFill>
                  <a:gsLst>
                    <a:gs pos="0">
                      <a:srgbClr val="FFF2CC"/>
                    </a:gs>
                    <a:gs pos="25000">
                      <a:srgbClr val="FEE599"/>
                    </a:gs>
                    <a:gs pos="50000">
                      <a:srgbClr val="FFD966"/>
                    </a:gs>
                    <a:gs pos="75000">
                      <a:srgbClr val="FFD966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381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45700" spcFirstLastPara="1" rIns="45700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85" name="Google Shape;285;p22"/>
                <p:cNvCxnSpPr/>
                <p:nvPr/>
              </p:nvCxnSpPr>
              <p:spPr>
                <a:xfrm>
                  <a:off x="10935000" y="2002971"/>
                  <a:ext cx="0" cy="1136693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81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86" name="Google Shape;286;p22"/>
                <p:cNvCxnSpPr/>
                <p:nvPr/>
              </p:nvCxnSpPr>
              <p:spPr>
                <a:xfrm>
                  <a:off x="1121229" y="2002971"/>
                  <a:ext cx="0" cy="1136693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81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87" name="Google Shape;287;p22"/>
                <p:cNvCxnSpPr/>
                <p:nvPr/>
              </p:nvCxnSpPr>
              <p:spPr>
                <a:xfrm>
                  <a:off x="3445628" y="2002971"/>
                  <a:ext cx="0" cy="1136693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979797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81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88" name="Google Shape;288;p22"/>
                <p:cNvCxnSpPr/>
                <p:nvPr/>
              </p:nvCxnSpPr>
              <p:spPr>
                <a:xfrm>
                  <a:off x="8540142" y="2008414"/>
                  <a:ext cx="0" cy="113125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81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89" name="Google Shape;289;p22"/>
                <p:cNvCxnSpPr/>
                <p:nvPr/>
              </p:nvCxnSpPr>
              <p:spPr>
                <a:xfrm>
                  <a:off x="6025542" y="1981199"/>
                  <a:ext cx="0" cy="115388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979797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81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</p:grpSp>
          <p:sp>
            <p:nvSpPr>
              <p:cNvPr id="290" name="Google Shape;290;p22"/>
              <p:cNvSpPr txBox="1"/>
              <p:nvPr/>
            </p:nvSpPr>
            <p:spPr>
              <a:xfrm>
                <a:off x="801448" y="3100485"/>
                <a:ext cx="1217852" cy="751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11 October 2021</a:t>
                </a:r>
                <a:endParaRPr b="1" i="0" sz="4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2"/>
              <p:cNvSpPr txBox="1"/>
              <p:nvPr/>
            </p:nvSpPr>
            <p:spPr>
              <a:xfrm>
                <a:off x="3073788" y="3100485"/>
                <a:ext cx="1217852" cy="751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October 2022</a:t>
                </a:r>
                <a:endParaRPr b="0" i="0" sz="4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2"/>
              <p:cNvSpPr txBox="1"/>
              <p:nvPr/>
            </p:nvSpPr>
            <p:spPr>
              <a:xfrm>
                <a:off x="5695793" y="3100485"/>
                <a:ext cx="1217852" cy="751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October 2023</a:t>
                </a:r>
                <a:endParaRPr b="0" i="0" sz="4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2"/>
              <p:cNvSpPr txBox="1"/>
              <p:nvPr/>
            </p:nvSpPr>
            <p:spPr>
              <a:xfrm>
                <a:off x="8275706" y="3100485"/>
                <a:ext cx="1217852" cy="751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 October 2024</a:t>
                </a:r>
                <a:endParaRPr b="1" i="0" sz="4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2"/>
              <p:cNvSpPr txBox="1"/>
              <p:nvPr/>
            </p:nvSpPr>
            <p:spPr>
              <a:xfrm>
                <a:off x="10600105" y="3100485"/>
                <a:ext cx="1217852" cy="751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 October 2025</a:t>
                </a:r>
                <a:endParaRPr b="1" i="0" sz="4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" name="Google Shape;295;p22"/>
            <p:cNvSpPr/>
            <p:nvPr/>
          </p:nvSpPr>
          <p:spPr>
            <a:xfrm>
              <a:off x="8435516" y="2501761"/>
              <a:ext cx="150885" cy="9113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739488" y="2501761"/>
              <a:ext cx="150885" cy="9113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136142" y="2488587"/>
              <a:ext cx="150885" cy="9113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9592152" y="2548459"/>
              <a:ext cx="150885" cy="9113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10119876" y="2510811"/>
              <a:ext cx="150885" cy="9113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0" name="Google Shape;300;p22"/>
            <p:cNvCxnSpPr/>
            <p:nvPr/>
          </p:nvCxnSpPr>
          <p:spPr>
            <a:xfrm>
              <a:off x="2052818" y="2232739"/>
              <a:ext cx="0" cy="1136693"/>
            </a:xfrm>
            <a:prstGeom prst="straightConnector1">
              <a:avLst/>
            </a:prstGeom>
            <a:noFill/>
            <a:ln cap="flat" cmpd="sng" w="25400">
              <a:solidFill>
                <a:srgbClr val="979797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301" name="Google Shape;301;p22"/>
            <p:cNvCxnSpPr/>
            <p:nvPr/>
          </p:nvCxnSpPr>
          <p:spPr>
            <a:xfrm>
              <a:off x="7147332" y="2238182"/>
              <a:ext cx="0" cy="1131250"/>
            </a:xfrm>
            <a:prstGeom prst="straightConnector1">
              <a:avLst/>
            </a:prstGeom>
            <a:noFill/>
            <a:ln cap="flat" cmpd="sng" w="25400">
              <a:solidFill>
                <a:srgbClr val="979797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302" name="Google Shape;302;p22"/>
            <p:cNvCxnSpPr/>
            <p:nvPr/>
          </p:nvCxnSpPr>
          <p:spPr>
            <a:xfrm>
              <a:off x="4632732" y="2210967"/>
              <a:ext cx="0" cy="1153888"/>
            </a:xfrm>
            <a:prstGeom prst="straightConnector1">
              <a:avLst/>
            </a:prstGeom>
            <a:noFill/>
            <a:ln cap="flat" cmpd="sng" w="25400">
              <a:solidFill>
                <a:srgbClr val="979797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03" name="Google Shape;303;p22"/>
            <p:cNvSpPr txBox="1"/>
            <p:nvPr/>
          </p:nvSpPr>
          <p:spPr>
            <a:xfrm>
              <a:off x="1628949" y="3185943"/>
              <a:ext cx="1217852" cy="505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April 2022</a:t>
              </a:r>
              <a:endParaRPr b="0" i="0" sz="4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 txBox="1"/>
            <p:nvPr/>
          </p:nvSpPr>
          <p:spPr>
            <a:xfrm>
              <a:off x="4250954" y="3185943"/>
              <a:ext cx="1217852" cy="505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April 2023</a:t>
              </a:r>
              <a:endParaRPr b="0" i="0" sz="4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6830867" y="3185943"/>
              <a:ext cx="1217852" cy="505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April 2024</a:t>
              </a:r>
              <a:endParaRPr b="0" i="0" sz="4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6" name="Google Shape;306;p22"/>
            <p:cNvCxnSpPr/>
            <p:nvPr/>
          </p:nvCxnSpPr>
          <p:spPr>
            <a:xfrm>
              <a:off x="9583037" y="2238182"/>
              <a:ext cx="0" cy="1131250"/>
            </a:xfrm>
            <a:prstGeom prst="straightConnector1">
              <a:avLst/>
            </a:prstGeom>
            <a:noFill/>
            <a:ln cap="flat" cmpd="sng" w="25400">
              <a:solidFill>
                <a:srgbClr val="979797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07" name="Google Shape;307;p22"/>
            <p:cNvSpPr txBox="1"/>
            <p:nvPr/>
          </p:nvSpPr>
          <p:spPr>
            <a:xfrm>
              <a:off x="9266572" y="3185943"/>
              <a:ext cx="1217852" cy="505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April 2024</a:t>
              </a:r>
              <a:endParaRPr b="0" i="0" sz="4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8" name="Google Shape;308;p22"/>
            <p:cNvCxnSpPr/>
            <p:nvPr/>
          </p:nvCxnSpPr>
          <p:spPr>
            <a:xfrm>
              <a:off x="2162175" y="2203420"/>
              <a:ext cx="23717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09" name="Google Shape;309;p22"/>
            <p:cNvSpPr txBox="1"/>
            <p:nvPr/>
          </p:nvSpPr>
          <p:spPr>
            <a:xfrm>
              <a:off x="2121469" y="1303807"/>
              <a:ext cx="251126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22/23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CCS Spend - £19.1m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CCS Market Share – 3.0%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10" name="Google Shape;310;p22"/>
            <p:cNvCxnSpPr/>
            <p:nvPr/>
          </p:nvCxnSpPr>
          <p:spPr>
            <a:xfrm>
              <a:off x="4676775" y="2203420"/>
              <a:ext cx="23717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11" name="Google Shape;311;p22"/>
            <p:cNvSpPr txBox="1"/>
            <p:nvPr/>
          </p:nvSpPr>
          <p:spPr>
            <a:xfrm>
              <a:off x="4636069" y="1303807"/>
              <a:ext cx="251126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23/24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CCS Spend - £43.0m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CCS Market Share – 6.5%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12" name="Google Shape;312;p22"/>
            <p:cNvCxnSpPr/>
            <p:nvPr/>
          </p:nvCxnSpPr>
          <p:spPr>
            <a:xfrm>
              <a:off x="7188038" y="2203420"/>
              <a:ext cx="23717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13" name="Google Shape;313;p22"/>
            <p:cNvSpPr txBox="1"/>
            <p:nvPr/>
          </p:nvSpPr>
          <p:spPr>
            <a:xfrm>
              <a:off x="7147332" y="1303807"/>
              <a:ext cx="251126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24/25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CCS Spend - £50.3m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CCS Market Share – 7.3%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14" name="Google Shape;314;p22"/>
            <p:cNvCxnSpPr/>
            <p:nvPr/>
          </p:nvCxnSpPr>
          <p:spPr>
            <a:xfrm>
              <a:off x="8348161" y="4142437"/>
              <a:ext cx="2371725" cy="0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315" name="Google Shape;315;p22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316421" y="4537686"/>
            <a:ext cx="1900428" cy="190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 rotWithShape="1">
          <a:blip r:embed="rId4">
            <a:alphaModFix amt="90000"/>
          </a:blip>
          <a:srcRect b="0" l="0" r="0" t="0"/>
          <a:stretch/>
        </p:blipFill>
        <p:spPr>
          <a:xfrm>
            <a:off x="2020940" y="4544967"/>
            <a:ext cx="1900428" cy="190042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2"/>
          <p:cNvSpPr txBox="1"/>
          <p:nvPr/>
        </p:nvSpPr>
        <p:spPr>
          <a:xfrm>
            <a:off x="2116925" y="5033123"/>
            <a:ext cx="17084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 to the public sector </a:t>
            </a:r>
            <a:r>
              <a:rPr b="1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UK-wide</a:t>
            </a:r>
            <a:endParaRPr/>
          </a:p>
        </p:txBody>
      </p:sp>
      <p:pic>
        <p:nvPicPr>
          <p:cNvPr id="318" name="Google Shape;318;p22"/>
          <p:cNvPicPr preferRelativeResize="0"/>
          <p:nvPr/>
        </p:nvPicPr>
        <p:blipFill rotWithShape="1">
          <a:blip r:embed="rId5">
            <a:alphaModFix amt="90000"/>
          </a:blip>
          <a:srcRect b="0" l="0" r="0" t="0"/>
          <a:stretch/>
        </p:blipFill>
        <p:spPr>
          <a:xfrm>
            <a:off x="3725459" y="4537293"/>
            <a:ext cx="1900428" cy="190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 rotWithShape="1">
          <a:blip r:embed="rId5">
            <a:alphaModFix amt="90000"/>
          </a:blip>
          <a:srcRect b="0" l="0" r="0" t="0"/>
          <a:stretch/>
        </p:blipFill>
        <p:spPr>
          <a:xfrm>
            <a:off x="5428955" y="4537293"/>
            <a:ext cx="1900428" cy="190042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2"/>
          <p:cNvSpPr txBox="1"/>
          <p:nvPr/>
        </p:nvSpPr>
        <p:spPr>
          <a:xfrm>
            <a:off x="5460948" y="5025449"/>
            <a:ext cx="18684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Published    FTS value of   </a:t>
            </a:r>
            <a:r>
              <a:rPr b="1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£216m</a:t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3757452" y="5025449"/>
            <a:ext cx="18684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r>
              <a:rPr b="0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agreement to cover this market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400427" y="4924894"/>
            <a:ext cx="17354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b="0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suppliers so far, expected to grow to around </a:t>
            </a:r>
            <a:r>
              <a:rPr b="1" i="0" lang="en-GB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3;gc5c8915c85_0_287" id="328" name="Google Shape;328;p24"/>
          <p:cNvPicPr preferRelativeResize="0"/>
          <p:nvPr/>
        </p:nvPicPr>
        <p:blipFill rotWithShape="1">
          <a:blip r:embed="rId4">
            <a:alphaModFix/>
          </a:blip>
          <a:srcRect b="0" l="0" r="10800" t="36415"/>
          <a:stretch/>
        </p:blipFill>
        <p:spPr>
          <a:xfrm>
            <a:off x="-150" y="2591449"/>
            <a:ext cx="12191998" cy="4266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4;gc5c8915c85_0_287" id="329" name="Google Shape;329;p24"/>
          <p:cNvPicPr preferRelativeResize="0"/>
          <p:nvPr/>
        </p:nvPicPr>
        <p:blipFill rotWithShape="1">
          <a:blip r:embed="rId4">
            <a:alphaModFix/>
          </a:blip>
          <a:srcRect b="0" l="0" r="10800" t="36415"/>
          <a:stretch/>
        </p:blipFill>
        <p:spPr>
          <a:xfrm>
            <a:off x="0" y="2591449"/>
            <a:ext cx="12191998" cy="4266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5;gc5c8915c85_0_287" id="330" name="Google Shape;33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9713" y="4337880"/>
            <a:ext cx="3251984" cy="251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6;gc5c8915c85_0_287" id="331" name="Google Shape;33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409" y="5590711"/>
            <a:ext cx="1062019" cy="88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7;gc5c8915c85_0_287" id="332" name="Google Shape;33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2167" y="6129253"/>
            <a:ext cx="3600694" cy="4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/>
          <p:nvPr>
            <p:ph idx="12" type="sldNum"/>
          </p:nvPr>
        </p:nvSpPr>
        <p:spPr>
          <a:xfrm>
            <a:off x="14879816" y="8594450"/>
            <a:ext cx="258585" cy="248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339;gc5c8915c85_0_287" id="334" name="Google Shape;33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17833" y="9177253"/>
            <a:ext cx="3600694" cy="43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40;gc5c8915c85_0_287" id="335" name="Google Shape;33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32138" y="-616532"/>
            <a:ext cx="1416061" cy="1177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41;gc5c8915c85_0_287" id="336" name="Google Shape;33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2167" y="6129253"/>
            <a:ext cx="3600694" cy="4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4"/>
          <p:cNvSpPr txBox="1"/>
          <p:nvPr/>
        </p:nvSpPr>
        <p:spPr>
          <a:xfrm>
            <a:off x="737782" y="3991949"/>
            <a:ext cx="6560102" cy="707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561639" y="4019860"/>
            <a:ext cx="6788729" cy="1508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end-to-end process – for appointed suppliers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5"/>
          <p:cNvGrpSpPr/>
          <p:nvPr/>
        </p:nvGrpSpPr>
        <p:grpSpPr>
          <a:xfrm>
            <a:off x="143496" y="1771049"/>
            <a:ext cx="6005420" cy="3221727"/>
            <a:chOff x="0" y="0"/>
            <a:chExt cx="6005418" cy="3221725"/>
          </a:xfrm>
        </p:grpSpPr>
        <p:sp>
          <p:nvSpPr>
            <p:cNvPr id="344" name="Google Shape;344;p25"/>
            <p:cNvSpPr/>
            <p:nvPr/>
          </p:nvSpPr>
          <p:spPr>
            <a:xfrm>
              <a:off x="0" y="0"/>
              <a:ext cx="6005418" cy="3221725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25"/>
            <p:cNvSpPr txBox="1"/>
            <p:nvPr/>
          </p:nvSpPr>
          <p:spPr>
            <a:xfrm>
              <a:off x="209405" y="162189"/>
              <a:ext cx="5586608" cy="6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800"/>
                <a:buFont typeface="Roboto"/>
                <a:buNone/>
              </a:pPr>
              <a:r>
                <a:rPr b="1" i="0" lang="en-GB" sz="18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Multiple Suppliers Request to Participate (RtP) in the DPS </a:t>
              </a:r>
              <a:endParaRPr/>
            </a:p>
          </p:txBody>
        </p:sp>
      </p:grpSp>
      <p:cxnSp>
        <p:nvCxnSpPr>
          <p:cNvPr id="346" name="Google Shape;346;p25"/>
          <p:cNvCxnSpPr/>
          <p:nvPr/>
        </p:nvCxnSpPr>
        <p:spPr>
          <a:xfrm>
            <a:off x="10918222" y="2626738"/>
            <a:ext cx="916201" cy="989101"/>
          </a:xfrm>
          <a:prstGeom prst="straightConnector1">
            <a:avLst/>
          </a:prstGeom>
          <a:noFill/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25"/>
          <p:cNvSpPr txBox="1"/>
          <p:nvPr/>
        </p:nvSpPr>
        <p:spPr>
          <a:xfrm>
            <a:off x="2380165" y="3885033"/>
            <a:ext cx="1689001" cy="7416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DPS Selection criteria satisfied</a:t>
            </a:r>
            <a:endParaRPr/>
          </a:p>
        </p:txBody>
      </p:sp>
      <p:grpSp>
        <p:nvGrpSpPr>
          <p:cNvPr id="348" name="Google Shape;348;p25"/>
          <p:cNvGrpSpPr/>
          <p:nvPr/>
        </p:nvGrpSpPr>
        <p:grpSpPr>
          <a:xfrm>
            <a:off x="6018905" y="3269649"/>
            <a:ext cx="2048402" cy="538567"/>
            <a:chOff x="0" y="-11630"/>
            <a:chExt cx="2048401" cy="538565"/>
          </a:xfrm>
        </p:grpSpPr>
        <p:sp>
          <p:nvSpPr>
            <p:cNvPr id="349" name="Google Shape;349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rgbClr val="1D7E7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25"/>
            <p:cNvSpPr txBox="1"/>
            <p:nvPr/>
          </p:nvSpPr>
          <p:spPr>
            <a:xfrm>
              <a:off x="247898" y="-11630"/>
              <a:ext cx="1552605" cy="53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cxnSp>
        <p:nvCxnSpPr>
          <p:cNvPr id="351" name="Google Shape;351;p25"/>
          <p:cNvCxnSpPr/>
          <p:nvPr/>
        </p:nvCxnSpPr>
        <p:spPr>
          <a:xfrm>
            <a:off x="5232371" y="2628464"/>
            <a:ext cx="916201" cy="989101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2" name="Google Shape;352;p25"/>
          <p:cNvGrpSpPr/>
          <p:nvPr/>
        </p:nvGrpSpPr>
        <p:grpSpPr>
          <a:xfrm>
            <a:off x="4124773" y="3269649"/>
            <a:ext cx="2048403" cy="538567"/>
            <a:chOff x="0" y="-11630"/>
            <a:chExt cx="2048401" cy="538565"/>
          </a:xfrm>
        </p:grpSpPr>
        <p:sp>
          <p:nvSpPr>
            <p:cNvPr id="353" name="Google Shape;353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25"/>
            <p:cNvSpPr txBox="1"/>
            <p:nvPr/>
          </p:nvSpPr>
          <p:spPr>
            <a:xfrm>
              <a:off x="247898" y="-11630"/>
              <a:ext cx="1552605" cy="53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55" name="Google Shape;355;p25"/>
          <p:cNvSpPr/>
          <p:nvPr/>
        </p:nvSpPr>
        <p:spPr>
          <a:xfrm>
            <a:off x="4125149" y="3648476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6" name="Google Shape;356;p25"/>
          <p:cNvGrpSpPr/>
          <p:nvPr/>
        </p:nvGrpSpPr>
        <p:grpSpPr>
          <a:xfrm>
            <a:off x="6018814" y="1770725"/>
            <a:ext cx="6006630" cy="3222376"/>
            <a:chOff x="0" y="0"/>
            <a:chExt cx="6006630" cy="3222375"/>
          </a:xfrm>
        </p:grpSpPr>
        <p:sp>
          <p:nvSpPr>
            <p:cNvPr id="357" name="Google Shape;357;p25"/>
            <p:cNvSpPr/>
            <p:nvPr/>
          </p:nvSpPr>
          <p:spPr>
            <a:xfrm>
              <a:off x="0" y="0"/>
              <a:ext cx="6006630" cy="3222375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1D7E7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25"/>
            <p:cNvSpPr txBox="1"/>
            <p:nvPr/>
          </p:nvSpPr>
          <p:spPr>
            <a:xfrm>
              <a:off x="209447" y="162222"/>
              <a:ext cx="5587736" cy="746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800"/>
                <a:buFont typeface="Roboto"/>
                <a:buNone/>
              </a:pPr>
              <a:r>
                <a:rPr b="1" i="0" lang="en-GB" sz="18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Multiple Customers Call for Competition through the DPS</a:t>
              </a:r>
              <a:endParaRPr/>
            </a:p>
          </p:txBody>
        </p:sp>
      </p:grpSp>
      <p:sp>
        <p:nvSpPr>
          <p:cNvPr id="359" name="Google Shape;359;p25"/>
          <p:cNvSpPr txBox="1"/>
          <p:nvPr/>
        </p:nvSpPr>
        <p:spPr>
          <a:xfrm>
            <a:off x="2220614" y="2567600"/>
            <a:ext cx="3039055" cy="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oboto"/>
              <a:buNone/>
            </a:pPr>
            <a:r>
              <a:rPr b="1" i="0" lang="en-GB" sz="16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Suppliers accepted to the DPS – DPS Agreement executed</a:t>
            </a:r>
            <a:endParaRPr/>
          </a:p>
        </p:txBody>
      </p:sp>
      <p:sp>
        <p:nvSpPr>
          <p:cNvPr id="360" name="Google Shape;360;p25"/>
          <p:cNvSpPr txBox="1"/>
          <p:nvPr/>
        </p:nvSpPr>
        <p:spPr>
          <a:xfrm>
            <a:off x="9056187" y="2567600"/>
            <a:ext cx="2048400" cy="6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1600"/>
              <a:buFont typeface="Roboto"/>
              <a:buNone/>
            </a:pPr>
            <a:r>
              <a:rPr b="1" i="0" lang="en-GB" sz="1600" u="none" cap="none" strike="noStrik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Supplier(s) Awarded a Contract </a:t>
            </a:r>
            <a:endParaRPr/>
          </a:p>
        </p:txBody>
      </p:sp>
      <p:grpSp>
        <p:nvGrpSpPr>
          <p:cNvPr id="361" name="Google Shape;361;p25"/>
          <p:cNvGrpSpPr/>
          <p:nvPr/>
        </p:nvGrpSpPr>
        <p:grpSpPr>
          <a:xfrm>
            <a:off x="4124768" y="3275374"/>
            <a:ext cx="2048403" cy="538567"/>
            <a:chOff x="0" y="-11630"/>
            <a:chExt cx="2048401" cy="538566"/>
          </a:xfrm>
        </p:grpSpPr>
        <p:sp>
          <p:nvSpPr>
            <p:cNvPr id="362" name="Google Shape;362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247898" y="-11630"/>
              <a:ext cx="1552605" cy="53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4125144" y="3654201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4154614" y="3808825"/>
            <a:ext cx="1958101" cy="98945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DPS Agreement Terms &amp; Conditions accepted</a:t>
            </a:r>
            <a:endParaRPr/>
          </a:p>
        </p:txBody>
      </p:sp>
      <p:sp>
        <p:nvSpPr>
          <p:cNvPr id="366" name="Google Shape;366;p25"/>
          <p:cNvSpPr/>
          <p:nvPr/>
        </p:nvSpPr>
        <p:spPr>
          <a:xfrm>
            <a:off x="6019281" y="3648476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rgbClr val="155B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25"/>
          <p:cNvSpPr txBox="1"/>
          <p:nvPr/>
        </p:nvSpPr>
        <p:spPr>
          <a:xfrm>
            <a:off x="6173557" y="3885035"/>
            <a:ext cx="1689001" cy="7416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Publish Call for Competition</a:t>
            </a:r>
            <a:endParaRPr/>
          </a:p>
        </p:txBody>
      </p:sp>
      <p:grpSp>
        <p:nvGrpSpPr>
          <p:cNvPr id="368" name="Google Shape;368;p25"/>
          <p:cNvGrpSpPr/>
          <p:nvPr/>
        </p:nvGrpSpPr>
        <p:grpSpPr>
          <a:xfrm>
            <a:off x="7916495" y="3269649"/>
            <a:ext cx="2048403" cy="538567"/>
            <a:chOff x="0" y="-11630"/>
            <a:chExt cx="2048401" cy="538565"/>
          </a:xfrm>
        </p:grpSpPr>
        <p:sp>
          <p:nvSpPr>
            <p:cNvPr id="369" name="Google Shape;369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rgbClr val="1D7E7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25"/>
            <p:cNvSpPr txBox="1"/>
            <p:nvPr/>
          </p:nvSpPr>
          <p:spPr>
            <a:xfrm>
              <a:off x="247898" y="-11630"/>
              <a:ext cx="1552605" cy="53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71" name="Google Shape;371;p25"/>
          <p:cNvSpPr/>
          <p:nvPr/>
        </p:nvSpPr>
        <p:spPr>
          <a:xfrm>
            <a:off x="7916871" y="3648476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rgbClr val="155B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5"/>
          <p:cNvSpPr txBox="1"/>
          <p:nvPr/>
        </p:nvSpPr>
        <p:spPr>
          <a:xfrm>
            <a:off x="8071164" y="3885033"/>
            <a:ext cx="1689001" cy="7416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Capable DPS Suppliers respond</a:t>
            </a:r>
            <a:endParaRPr/>
          </a:p>
        </p:txBody>
      </p:sp>
      <p:grpSp>
        <p:nvGrpSpPr>
          <p:cNvPr id="373" name="Google Shape;373;p25"/>
          <p:cNvGrpSpPr/>
          <p:nvPr/>
        </p:nvGrpSpPr>
        <p:grpSpPr>
          <a:xfrm>
            <a:off x="332659" y="3269649"/>
            <a:ext cx="2048403" cy="538567"/>
            <a:chOff x="0" y="-11630"/>
            <a:chExt cx="2048401" cy="538565"/>
          </a:xfrm>
        </p:grpSpPr>
        <p:sp>
          <p:nvSpPr>
            <p:cNvPr id="374" name="Google Shape;374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25"/>
            <p:cNvSpPr txBox="1"/>
            <p:nvPr/>
          </p:nvSpPr>
          <p:spPr>
            <a:xfrm>
              <a:off x="247898" y="-11630"/>
              <a:ext cx="1552605" cy="53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76" name="Google Shape;376;p25"/>
          <p:cNvSpPr/>
          <p:nvPr/>
        </p:nvSpPr>
        <p:spPr>
          <a:xfrm>
            <a:off x="333035" y="3648476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487420" y="3885002"/>
            <a:ext cx="1689001" cy="98945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Suppliers can apply to join DPS at any point </a:t>
            </a:r>
            <a:endParaRPr/>
          </a:p>
        </p:txBody>
      </p:sp>
      <p:grpSp>
        <p:nvGrpSpPr>
          <p:cNvPr id="378" name="Google Shape;378;p25"/>
          <p:cNvGrpSpPr/>
          <p:nvPr/>
        </p:nvGrpSpPr>
        <p:grpSpPr>
          <a:xfrm>
            <a:off x="9810565" y="3269649"/>
            <a:ext cx="2048403" cy="538567"/>
            <a:chOff x="0" y="-11630"/>
            <a:chExt cx="2048401" cy="538565"/>
          </a:xfrm>
        </p:grpSpPr>
        <p:sp>
          <p:nvSpPr>
            <p:cNvPr id="379" name="Google Shape;379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rgbClr val="1D7E7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25"/>
            <p:cNvSpPr txBox="1"/>
            <p:nvPr/>
          </p:nvSpPr>
          <p:spPr>
            <a:xfrm>
              <a:off x="247898" y="-11630"/>
              <a:ext cx="1552605" cy="53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81" name="Google Shape;381;p25"/>
          <p:cNvSpPr/>
          <p:nvPr/>
        </p:nvSpPr>
        <p:spPr>
          <a:xfrm>
            <a:off x="9810940" y="3648476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rgbClr val="155B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9965239" y="3885025"/>
            <a:ext cx="1772101" cy="98945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786E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rPr>
              <a:t>Customers evaluate Supplier responses</a:t>
            </a:r>
            <a:endParaRPr/>
          </a:p>
        </p:txBody>
      </p:sp>
      <p:grpSp>
        <p:nvGrpSpPr>
          <p:cNvPr id="383" name="Google Shape;383;p25"/>
          <p:cNvGrpSpPr/>
          <p:nvPr/>
        </p:nvGrpSpPr>
        <p:grpSpPr>
          <a:xfrm>
            <a:off x="2227350" y="3275374"/>
            <a:ext cx="2048403" cy="538567"/>
            <a:chOff x="0" y="-11630"/>
            <a:chExt cx="2048401" cy="538566"/>
          </a:xfrm>
        </p:grpSpPr>
        <p:sp>
          <p:nvSpPr>
            <p:cNvPr id="384" name="Google Shape;384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25"/>
            <p:cNvSpPr txBox="1"/>
            <p:nvPr/>
          </p:nvSpPr>
          <p:spPr>
            <a:xfrm>
              <a:off x="247898" y="-11630"/>
              <a:ext cx="1552605" cy="53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86" name="Google Shape;386;p25"/>
          <p:cNvSpPr/>
          <p:nvPr/>
        </p:nvSpPr>
        <p:spPr>
          <a:xfrm>
            <a:off x="2227726" y="3654201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7" name="Google Shape;387;p25"/>
          <p:cNvGrpSpPr/>
          <p:nvPr/>
        </p:nvGrpSpPr>
        <p:grpSpPr>
          <a:xfrm>
            <a:off x="332754" y="3275374"/>
            <a:ext cx="2048403" cy="538567"/>
            <a:chOff x="0" y="-11630"/>
            <a:chExt cx="2048401" cy="538566"/>
          </a:xfrm>
        </p:grpSpPr>
        <p:sp>
          <p:nvSpPr>
            <p:cNvPr id="388" name="Google Shape;388;p25"/>
            <p:cNvSpPr/>
            <p:nvPr/>
          </p:nvSpPr>
          <p:spPr>
            <a:xfrm flipH="1">
              <a:off x="0" y="162102"/>
              <a:ext cx="2048401" cy="19110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954" y="0"/>
                  </a:lnTo>
                  <a:lnTo>
                    <a:pt x="21600" y="0"/>
                  </a:lnTo>
                  <a:lnTo>
                    <a:pt x="19646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25"/>
            <p:cNvSpPr txBox="1"/>
            <p:nvPr/>
          </p:nvSpPr>
          <p:spPr>
            <a:xfrm>
              <a:off x="247898" y="-11630"/>
              <a:ext cx="1552605" cy="53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75" lIns="121875" spcFirstLastPara="1" rIns="121875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Roboto"/>
                <a:buNone/>
              </a:pPr>
              <a:r>
                <a:rPr b="0" i="0" lang="en-GB" sz="19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/>
            </a:p>
          </p:txBody>
        </p:sp>
      </p:grpSp>
      <p:sp>
        <p:nvSpPr>
          <p:cNvPr id="390" name="Google Shape;390;p25"/>
          <p:cNvSpPr/>
          <p:nvPr/>
        </p:nvSpPr>
        <p:spPr>
          <a:xfrm>
            <a:off x="333130" y="3654201"/>
            <a:ext cx="2048401" cy="1911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954" y="0"/>
                </a:lnTo>
                <a:lnTo>
                  <a:pt x="21600" y="0"/>
                </a:lnTo>
                <a:lnTo>
                  <a:pt x="19646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394574" y="259023"/>
            <a:ext cx="11376286" cy="724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900"/>
              <a:buFont typeface="Roboto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An overview of the fulfilment channel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/>
          <p:nvPr/>
        </p:nvSpPr>
        <p:spPr>
          <a:xfrm>
            <a:off x="6498541" y="883369"/>
            <a:ext cx="2352565" cy="505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 to 15 days, often less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Google Shape;191;gc5c8915c85_0_259" id="397" name="Google Shape;397;p26"/>
          <p:cNvPicPr preferRelativeResize="0"/>
          <p:nvPr/>
        </p:nvPicPr>
        <p:blipFill rotWithShape="1">
          <a:blip r:embed="rId3">
            <a:alphaModFix/>
          </a:blip>
          <a:srcRect b="0" l="0" r="10800" t="36415"/>
          <a:stretch/>
        </p:blipFill>
        <p:spPr>
          <a:xfrm>
            <a:off x="-165600" y="5823534"/>
            <a:ext cx="12191998" cy="42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6"/>
          <p:cNvSpPr txBox="1"/>
          <p:nvPr/>
        </p:nvSpPr>
        <p:spPr>
          <a:xfrm>
            <a:off x="394574" y="259023"/>
            <a:ext cx="11376286" cy="724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900"/>
              <a:buFont typeface="Roboto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appointment</a:t>
            </a: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process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598056" y="5905219"/>
            <a:ext cx="4385925" cy="91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Supplier registration </a:t>
            </a: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Call-off available from</a:t>
            </a: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11 October 2021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0" name="Google Shape;4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5723578"/>
            <a:ext cx="1086002" cy="100979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6"/>
          <p:cNvSpPr txBox="1"/>
          <p:nvPr/>
        </p:nvSpPr>
        <p:spPr>
          <a:xfrm>
            <a:off x="5161511" y="3828894"/>
            <a:ext cx="6129495" cy="184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Before reviewing the DPS Questionnaire (DPSQ) - it is important that you familiarise yourself with the Terms and Conditions of this agreement – these are divided into the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DPS Schedules</a:t>
            </a: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Joint Schedules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Order Schedules 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2" name="Google Shape;40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4963" y="3759142"/>
            <a:ext cx="3297453" cy="5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6"/>
          <p:cNvSpPr txBox="1"/>
          <p:nvPr/>
        </p:nvSpPr>
        <p:spPr>
          <a:xfrm>
            <a:off x="964963" y="4193374"/>
            <a:ext cx="3919856" cy="1349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SRS and DPS Marketplace are part of the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same Gov.UK platform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published documents and guidance available on the </a:t>
            </a:r>
            <a:r>
              <a:rPr b="0" i="0" lang="en-GB" sz="16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DPS Marketplace</a:t>
            </a: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26"/>
          <p:cNvSpPr/>
          <p:nvPr/>
        </p:nvSpPr>
        <p:spPr>
          <a:xfrm>
            <a:off x="850062" y="1495218"/>
            <a:ext cx="2221369" cy="1621782"/>
          </a:xfrm>
          <a:prstGeom prst="homePlate">
            <a:avLst>
              <a:gd fmla="val 50000" name="adj"/>
            </a:avLst>
          </a:prstGeom>
          <a:solidFill>
            <a:srgbClr val="9CC2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6"/>
          <p:cNvSpPr/>
          <p:nvPr/>
        </p:nvSpPr>
        <p:spPr>
          <a:xfrm>
            <a:off x="2379715" y="149521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5B9BD5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6"/>
          <p:cNvSpPr/>
          <p:nvPr/>
        </p:nvSpPr>
        <p:spPr>
          <a:xfrm>
            <a:off x="4454856" y="1495217"/>
            <a:ext cx="2756044" cy="1621781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6"/>
          <p:cNvSpPr/>
          <p:nvPr/>
        </p:nvSpPr>
        <p:spPr>
          <a:xfrm>
            <a:off x="6540803" y="149521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6"/>
          <p:cNvSpPr/>
          <p:nvPr/>
        </p:nvSpPr>
        <p:spPr>
          <a:xfrm>
            <a:off x="8605136" y="149521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1E4E7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6"/>
          <p:cNvSpPr txBox="1"/>
          <p:nvPr/>
        </p:nvSpPr>
        <p:spPr>
          <a:xfrm>
            <a:off x="985725" y="1839953"/>
            <a:ext cx="1844319" cy="92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Register for the Supplier Registration Service (SRS) platform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26"/>
          <p:cNvSpPr txBox="1"/>
          <p:nvPr/>
        </p:nvSpPr>
        <p:spPr>
          <a:xfrm>
            <a:off x="3213725" y="1945938"/>
            <a:ext cx="1698090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Complete the Selection Questionnaire (SQ) 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26"/>
          <p:cNvSpPr txBox="1"/>
          <p:nvPr/>
        </p:nvSpPr>
        <p:spPr>
          <a:xfrm>
            <a:off x="5268392" y="1959480"/>
            <a:ext cx="1831619" cy="1092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Completed the DPS Questionnaire (DPSQ) parts 1 &amp; 2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26"/>
          <p:cNvSpPr txBox="1"/>
          <p:nvPr/>
        </p:nvSpPr>
        <p:spPr>
          <a:xfrm>
            <a:off x="7369550" y="2043078"/>
            <a:ext cx="1869143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Pass the assessing stage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26"/>
          <p:cNvSpPr txBox="1"/>
          <p:nvPr/>
        </p:nvSpPr>
        <p:spPr>
          <a:xfrm>
            <a:off x="9514520" y="2038226"/>
            <a:ext cx="1628986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Appointment to the DPS 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26"/>
          <p:cNvSpPr txBox="1"/>
          <p:nvPr/>
        </p:nvSpPr>
        <p:spPr>
          <a:xfrm>
            <a:off x="989000" y="3249347"/>
            <a:ext cx="9946000" cy="52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Supplier appointment is completed entirely within the SRS / DPS Marketplace</a:t>
            </a:r>
            <a:endParaRPr/>
          </a:p>
        </p:txBody>
      </p:sp>
      <p:cxnSp>
        <p:nvCxnSpPr>
          <p:cNvPr id="415" name="Google Shape;415;p26"/>
          <p:cNvCxnSpPr/>
          <p:nvPr/>
        </p:nvCxnSpPr>
        <p:spPr>
          <a:xfrm>
            <a:off x="850062" y="1338086"/>
            <a:ext cx="5344998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16" name="Google Shape;416;p26"/>
          <p:cNvSpPr txBox="1"/>
          <p:nvPr/>
        </p:nvSpPr>
        <p:spPr>
          <a:xfrm>
            <a:off x="2433210" y="884301"/>
            <a:ext cx="1849222" cy="505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Estimated 1-2 days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26"/>
          <p:cNvSpPr txBox="1"/>
          <p:nvPr/>
        </p:nvSpPr>
        <p:spPr>
          <a:xfrm>
            <a:off x="6821115" y="2785254"/>
            <a:ext cx="1869143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0" i="1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(completed by CCS)</a:t>
            </a:r>
            <a:endParaRPr b="0" i="1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8" name="Google Shape;418;p26"/>
          <p:cNvCxnSpPr/>
          <p:nvPr/>
        </p:nvCxnSpPr>
        <p:spPr>
          <a:xfrm>
            <a:off x="6656317" y="1338086"/>
            <a:ext cx="17422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91;gc5c8915c85_0_259" id="423" name="Google Shape;423;p27"/>
          <p:cNvPicPr preferRelativeResize="0"/>
          <p:nvPr/>
        </p:nvPicPr>
        <p:blipFill rotWithShape="1">
          <a:blip r:embed="rId3">
            <a:alphaModFix/>
          </a:blip>
          <a:srcRect b="0" l="0" r="10800" t="36415"/>
          <a:stretch/>
        </p:blipFill>
        <p:spPr>
          <a:xfrm>
            <a:off x="-165600" y="5823534"/>
            <a:ext cx="12191998" cy="42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7"/>
          <p:cNvSpPr txBox="1"/>
          <p:nvPr/>
        </p:nvSpPr>
        <p:spPr>
          <a:xfrm>
            <a:off x="394574" y="259023"/>
            <a:ext cx="11376286" cy="724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900"/>
              <a:buFont typeface="Roboto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buying</a:t>
            </a: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process</a:t>
            </a:r>
            <a:endParaRPr/>
          </a:p>
        </p:txBody>
      </p:sp>
      <p:sp>
        <p:nvSpPr>
          <p:cNvPr id="425" name="Google Shape;425;p27"/>
          <p:cNvSpPr txBox="1"/>
          <p:nvPr/>
        </p:nvSpPr>
        <p:spPr>
          <a:xfrm>
            <a:off x="598056" y="5905219"/>
            <a:ext cx="4385925" cy="91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Supplier registration </a:t>
            </a: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Call-off available from</a:t>
            </a: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11 October 2021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6" name="Google Shape;42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5723578"/>
            <a:ext cx="1086002" cy="100979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7"/>
          <p:cNvSpPr txBox="1"/>
          <p:nvPr/>
        </p:nvSpPr>
        <p:spPr>
          <a:xfrm>
            <a:off x="5166907" y="3825452"/>
            <a:ext cx="6129495" cy="2685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After shortlisting, create competitions on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buyer’s</a:t>
            </a: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chosen eProcurement / tendering system (or the free CCS eSourcing tool). </a:t>
            </a:r>
            <a:r>
              <a:rPr b="0" i="0" lang="en-GB" sz="16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Guidance at Gov.UK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buyer</a:t>
            </a: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outlines the specification, evaluation criteria and contract format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4963" y="3770572"/>
            <a:ext cx="3297453" cy="5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7"/>
          <p:cNvSpPr txBox="1"/>
          <p:nvPr/>
        </p:nvSpPr>
        <p:spPr>
          <a:xfrm>
            <a:off x="964963" y="4204804"/>
            <a:ext cx="3919856" cy="1349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published documents and guidance available on the </a:t>
            </a:r>
            <a:r>
              <a:rPr b="0" i="0" lang="en-GB" sz="16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DPS Marketplace</a:t>
            </a: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Shortlisting can be as quick as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few minutes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27"/>
          <p:cNvSpPr/>
          <p:nvPr/>
        </p:nvSpPr>
        <p:spPr>
          <a:xfrm>
            <a:off x="850062" y="1506648"/>
            <a:ext cx="2221369" cy="1621782"/>
          </a:xfrm>
          <a:prstGeom prst="homePlate">
            <a:avLst>
              <a:gd fmla="val 50000" name="adj"/>
            </a:avLst>
          </a:prstGeom>
          <a:solidFill>
            <a:srgbClr val="CA466F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7"/>
          <p:cNvSpPr/>
          <p:nvPr/>
        </p:nvSpPr>
        <p:spPr>
          <a:xfrm>
            <a:off x="2379715" y="150664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B6345C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7"/>
          <p:cNvSpPr/>
          <p:nvPr/>
        </p:nvSpPr>
        <p:spPr>
          <a:xfrm>
            <a:off x="4454856" y="150664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B6345C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7"/>
          <p:cNvSpPr/>
          <p:nvPr/>
        </p:nvSpPr>
        <p:spPr>
          <a:xfrm>
            <a:off x="6540803" y="150664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B634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7"/>
          <p:cNvSpPr/>
          <p:nvPr/>
        </p:nvSpPr>
        <p:spPr>
          <a:xfrm>
            <a:off x="8605136" y="1506647"/>
            <a:ext cx="2756044" cy="1621781"/>
          </a:xfrm>
          <a:prstGeom prst="chevron">
            <a:avLst>
              <a:gd fmla="val 50000" name="adj"/>
            </a:avLst>
          </a:prstGeom>
          <a:solidFill>
            <a:srgbClr val="9F2D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7"/>
          <p:cNvSpPr txBox="1"/>
          <p:nvPr/>
        </p:nvSpPr>
        <p:spPr>
          <a:xfrm>
            <a:off x="985725" y="1975596"/>
            <a:ext cx="1844319" cy="92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Get approval to buy &amp; prepare draft requirements 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27"/>
          <p:cNvSpPr txBox="1"/>
          <p:nvPr/>
        </p:nvSpPr>
        <p:spPr>
          <a:xfrm>
            <a:off x="3142595" y="1748664"/>
            <a:ext cx="1698090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DPS Marketplace to shortlist capable suppliers &amp; access DPS schedules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27"/>
          <p:cNvSpPr txBox="1"/>
          <p:nvPr/>
        </p:nvSpPr>
        <p:spPr>
          <a:xfrm>
            <a:off x="5166907" y="1868138"/>
            <a:ext cx="1831619" cy="1092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Further Competition  - invite and receive bids from all shortlisted suppliers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27"/>
          <p:cNvSpPr txBox="1"/>
          <p:nvPr/>
        </p:nvSpPr>
        <p:spPr>
          <a:xfrm>
            <a:off x="7357913" y="1874374"/>
            <a:ext cx="1869143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Evaluate all suppliers' proposals for quality, price &amp; cultural fit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27"/>
          <p:cNvSpPr txBox="1"/>
          <p:nvPr/>
        </p:nvSpPr>
        <p:spPr>
          <a:xfrm>
            <a:off x="9514520" y="2049656"/>
            <a:ext cx="1628986" cy="757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Award to the chosen supplier</a:t>
            </a:r>
            <a:endParaRPr/>
          </a:p>
        </p:txBody>
      </p:sp>
      <p:cxnSp>
        <p:nvCxnSpPr>
          <p:cNvPr id="440" name="Google Shape;440;p27"/>
          <p:cNvCxnSpPr/>
          <p:nvPr/>
        </p:nvCxnSpPr>
        <p:spPr>
          <a:xfrm>
            <a:off x="4823207" y="1412499"/>
            <a:ext cx="0" cy="4311079"/>
          </a:xfrm>
          <a:prstGeom prst="straightConnector1">
            <a:avLst/>
          </a:prstGeom>
          <a:noFill/>
          <a:ln cap="flat" cmpd="sng" w="57150">
            <a:solidFill>
              <a:srgbClr val="505258"/>
            </a:solidFill>
            <a:prstDash val="dash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41" name="Google Shape;441;p27"/>
          <p:cNvSpPr txBox="1"/>
          <p:nvPr/>
        </p:nvSpPr>
        <p:spPr>
          <a:xfrm>
            <a:off x="989000" y="3260777"/>
            <a:ext cx="3429691" cy="52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 1 – Planning &amp; Shortlisting</a:t>
            </a:r>
            <a:endParaRPr/>
          </a:p>
        </p:txBody>
      </p:sp>
      <p:sp>
        <p:nvSpPr>
          <p:cNvPr id="442" name="Google Shape;442;p27"/>
          <p:cNvSpPr txBox="1"/>
          <p:nvPr/>
        </p:nvSpPr>
        <p:spPr>
          <a:xfrm>
            <a:off x="5161699" y="3260777"/>
            <a:ext cx="3429691" cy="52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 2 – Evaluation &amp; Award</a:t>
            </a:r>
            <a:endParaRPr/>
          </a:p>
        </p:txBody>
      </p:sp>
      <p:cxnSp>
        <p:nvCxnSpPr>
          <p:cNvPr id="443" name="Google Shape;443;p27"/>
          <p:cNvCxnSpPr/>
          <p:nvPr/>
        </p:nvCxnSpPr>
        <p:spPr>
          <a:xfrm>
            <a:off x="850062" y="1338086"/>
            <a:ext cx="9562668" cy="0"/>
          </a:xfrm>
          <a:prstGeom prst="straightConnector1">
            <a:avLst/>
          </a:prstGeom>
          <a:noFill/>
          <a:ln cap="flat" cmpd="sng" w="25400">
            <a:solidFill>
              <a:srgbClr val="C33013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44" name="Google Shape;444;p27"/>
          <p:cNvSpPr txBox="1"/>
          <p:nvPr/>
        </p:nvSpPr>
        <p:spPr>
          <a:xfrm>
            <a:off x="3591109" y="895868"/>
            <a:ext cx="3493903" cy="505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recommend a total of 8-12 weeks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"/>
          <p:cNvSpPr/>
          <p:nvPr/>
        </p:nvSpPr>
        <p:spPr>
          <a:xfrm flipH="1" rot="-9723351">
            <a:off x="1255521" y="884184"/>
            <a:ext cx="8085058" cy="5951445"/>
          </a:xfrm>
          <a:custGeom>
            <a:rect b="b" l="l" r="r" t="t"/>
            <a:pathLst>
              <a:path extrusionOk="0" h="120000" w="120000">
                <a:moveTo>
                  <a:pt x="10458" y="67376"/>
                </a:moveTo>
                <a:cubicBezTo>
                  <a:pt x="6456" y="44140"/>
                  <a:pt x="21695" y="21770"/>
                  <a:pt x="45999" y="15203"/>
                </a:cubicBezTo>
                <a:cubicBezTo>
                  <a:pt x="70303" y="8636"/>
                  <a:pt x="96063" y="19929"/>
                  <a:pt x="106078" y="41540"/>
                </a:cubicBezTo>
                <a:lnTo>
                  <a:pt x="114725" y="41540"/>
                </a:lnTo>
                <a:lnTo>
                  <a:pt x="104652" y="60000"/>
                </a:lnTo>
                <a:lnTo>
                  <a:pt x="84029" y="41540"/>
                </a:lnTo>
                <a:lnTo>
                  <a:pt x="91786" y="41540"/>
                </a:lnTo>
                <a:lnTo>
                  <a:pt x="91786" y="41540"/>
                </a:lnTo>
                <a:cubicBezTo>
                  <a:pt x="81103" y="29506"/>
                  <a:pt x="61529" y="25076"/>
                  <a:pt x="44676" y="30878"/>
                </a:cubicBezTo>
                <a:cubicBezTo>
                  <a:pt x="27822" y="36679"/>
                  <a:pt x="18199" y="51160"/>
                  <a:pt x="21515" y="65730"/>
                </a:cubicBezTo>
                <a:close/>
              </a:path>
            </a:pathLst>
          </a:custGeom>
          <a:solidFill>
            <a:srgbClr val="009193">
              <a:alpha val="60000"/>
            </a:srgbClr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8"/>
          <p:cNvSpPr txBox="1"/>
          <p:nvPr/>
        </p:nvSpPr>
        <p:spPr>
          <a:xfrm>
            <a:off x="280975" y="175800"/>
            <a:ext cx="110766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Digital Platforms </a:t>
            </a: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Register for the Supplier Registration Service (SRS) platform</a:t>
            </a:r>
            <a:endParaRPr b="0" i="0" sz="3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1" name="Google Shape;451;p28"/>
          <p:cNvGrpSpPr/>
          <p:nvPr/>
        </p:nvGrpSpPr>
        <p:grpSpPr>
          <a:xfrm>
            <a:off x="65434" y="697375"/>
            <a:ext cx="5545858" cy="2669398"/>
            <a:chOff x="5258369" y="-151793"/>
            <a:chExt cx="5545858" cy="2669398"/>
          </a:xfrm>
        </p:grpSpPr>
        <p:grpSp>
          <p:nvGrpSpPr>
            <p:cNvPr id="452" name="Google Shape;452;p28"/>
            <p:cNvGrpSpPr/>
            <p:nvPr/>
          </p:nvGrpSpPr>
          <p:grpSpPr>
            <a:xfrm>
              <a:off x="5949465" y="223950"/>
              <a:ext cx="4708360" cy="2158011"/>
              <a:chOff x="463065" y="1543050"/>
              <a:chExt cx="4708360" cy="2158011"/>
            </a:xfrm>
          </p:grpSpPr>
          <p:pic>
            <p:nvPicPr>
              <p:cNvPr id="453" name="Google Shape;453;p28"/>
              <p:cNvPicPr preferRelativeResize="0"/>
              <p:nvPr/>
            </p:nvPicPr>
            <p:blipFill rotWithShape="1">
              <a:blip r:embed="rId3">
                <a:alphaModFix/>
              </a:blip>
              <a:srcRect b="32902" l="0" r="0" t="0"/>
              <a:stretch/>
            </p:blipFill>
            <p:spPr>
              <a:xfrm>
                <a:off x="463065" y="1543050"/>
                <a:ext cx="4708360" cy="21580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4" name="Google Shape;454;p28"/>
              <p:cNvSpPr/>
              <p:nvPr/>
            </p:nvSpPr>
            <p:spPr>
              <a:xfrm>
                <a:off x="463065" y="2474288"/>
                <a:ext cx="1277400" cy="261039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733"/>
                  <a:buFont typeface="Arial"/>
                  <a:buNone/>
                </a:pPr>
                <a:r>
                  <a:t/>
                </a:r>
                <a:endParaRPr b="0" i="0" sz="57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" name="Google Shape;455;p28"/>
            <p:cNvSpPr/>
            <p:nvPr/>
          </p:nvSpPr>
          <p:spPr>
            <a:xfrm>
              <a:off x="5692140" y="91441"/>
              <a:ext cx="5112087" cy="2426164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8"/>
            <p:cNvSpPr txBox="1"/>
            <p:nvPr/>
          </p:nvSpPr>
          <p:spPr>
            <a:xfrm>
              <a:off x="5258369" y="-151793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8"/>
          <p:cNvGrpSpPr/>
          <p:nvPr/>
        </p:nvGrpSpPr>
        <p:grpSpPr>
          <a:xfrm>
            <a:off x="3025551" y="3499282"/>
            <a:ext cx="3690601" cy="3044367"/>
            <a:chOff x="5441969" y="3250887"/>
            <a:chExt cx="3690601" cy="3044367"/>
          </a:xfrm>
        </p:grpSpPr>
        <p:sp>
          <p:nvSpPr>
            <p:cNvPr id="458" name="Google Shape;458;p28"/>
            <p:cNvSpPr/>
            <p:nvPr/>
          </p:nvSpPr>
          <p:spPr>
            <a:xfrm>
              <a:off x="5875740" y="3305077"/>
              <a:ext cx="3256830" cy="2990177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 txBox="1"/>
            <p:nvPr/>
          </p:nvSpPr>
          <p:spPr>
            <a:xfrm>
              <a:off x="5441969" y="3250887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8"/>
          <p:cNvGrpSpPr/>
          <p:nvPr/>
        </p:nvGrpSpPr>
        <p:grpSpPr>
          <a:xfrm>
            <a:off x="6775350" y="745565"/>
            <a:ext cx="5018605" cy="3961464"/>
            <a:chOff x="156351" y="1583559"/>
            <a:chExt cx="5018605" cy="4348001"/>
          </a:xfrm>
        </p:grpSpPr>
        <p:sp>
          <p:nvSpPr>
            <p:cNvPr id="461" name="Google Shape;461;p28"/>
            <p:cNvSpPr/>
            <p:nvPr/>
          </p:nvSpPr>
          <p:spPr>
            <a:xfrm>
              <a:off x="501898" y="1795065"/>
              <a:ext cx="4673058" cy="413649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 txBox="1"/>
            <p:nvPr/>
          </p:nvSpPr>
          <p:spPr>
            <a:xfrm>
              <a:off x="156351" y="1583559"/>
              <a:ext cx="433800" cy="64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3.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/>
          <p:nvPr/>
        </p:nvSpPr>
        <p:spPr>
          <a:xfrm flipH="1" rot="-9723351">
            <a:off x="1255521" y="884184"/>
            <a:ext cx="8085058" cy="5951445"/>
          </a:xfrm>
          <a:custGeom>
            <a:rect b="b" l="l" r="r" t="t"/>
            <a:pathLst>
              <a:path extrusionOk="0" h="120000" w="120000">
                <a:moveTo>
                  <a:pt x="10458" y="67376"/>
                </a:moveTo>
                <a:cubicBezTo>
                  <a:pt x="6456" y="44140"/>
                  <a:pt x="21695" y="21770"/>
                  <a:pt x="45999" y="15203"/>
                </a:cubicBezTo>
                <a:cubicBezTo>
                  <a:pt x="70303" y="8636"/>
                  <a:pt x="96063" y="19929"/>
                  <a:pt x="106078" y="41540"/>
                </a:cubicBezTo>
                <a:lnTo>
                  <a:pt x="114725" y="41540"/>
                </a:lnTo>
                <a:lnTo>
                  <a:pt x="104652" y="60000"/>
                </a:lnTo>
                <a:lnTo>
                  <a:pt x="84029" y="41540"/>
                </a:lnTo>
                <a:lnTo>
                  <a:pt x="91786" y="41540"/>
                </a:lnTo>
                <a:lnTo>
                  <a:pt x="91786" y="41540"/>
                </a:lnTo>
                <a:cubicBezTo>
                  <a:pt x="81103" y="29506"/>
                  <a:pt x="61529" y="25076"/>
                  <a:pt x="44676" y="30878"/>
                </a:cubicBezTo>
                <a:cubicBezTo>
                  <a:pt x="27822" y="36679"/>
                  <a:pt x="18199" y="51160"/>
                  <a:pt x="21515" y="65730"/>
                </a:cubicBezTo>
                <a:close/>
              </a:path>
            </a:pathLst>
          </a:custGeom>
          <a:solidFill>
            <a:srgbClr val="009193">
              <a:alpha val="60000"/>
            </a:srgbClr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9"/>
          <p:cNvSpPr txBox="1"/>
          <p:nvPr/>
        </p:nvSpPr>
        <p:spPr>
          <a:xfrm>
            <a:off x="280979" y="175805"/>
            <a:ext cx="6435173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Digital Platforms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9" name="Google Shape;469;p29"/>
          <p:cNvGrpSpPr/>
          <p:nvPr/>
        </p:nvGrpSpPr>
        <p:grpSpPr>
          <a:xfrm>
            <a:off x="65434" y="697375"/>
            <a:ext cx="5545858" cy="2669398"/>
            <a:chOff x="5258369" y="-151793"/>
            <a:chExt cx="5545858" cy="2669398"/>
          </a:xfrm>
        </p:grpSpPr>
        <p:grpSp>
          <p:nvGrpSpPr>
            <p:cNvPr id="470" name="Google Shape;470;p29"/>
            <p:cNvGrpSpPr/>
            <p:nvPr/>
          </p:nvGrpSpPr>
          <p:grpSpPr>
            <a:xfrm>
              <a:off x="5949465" y="223950"/>
              <a:ext cx="4708360" cy="2158011"/>
              <a:chOff x="463065" y="1543050"/>
              <a:chExt cx="4708360" cy="2158011"/>
            </a:xfrm>
          </p:grpSpPr>
          <p:pic>
            <p:nvPicPr>
              <p:cNvPr id="471" name="Google Shape;471;p29"/>
              <p:cNvPicPr preferRelativeResize="0"/>
              <p:nvPr/>
            </p:nvPicPr>
            <p:blipFill rotWithShape="1">
              <a:blip r:embed="rId3">
                <a:alphaModFix/>
              </a:blip>
              <a:srcRect b="32902" l="0" r="0" t="0"/>
              <a:stretch/>
            </p:blipFill>
            <p:spPr>
              <a:xfrm>
                <a:off x="463065" y="1543050"/>
                <a:ext cx="4708360" cy="21580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2" name="Google Shape;472;p29"/>
              <p:cNvSpPr/>
              <p:nvPr/>
            </p:nvSpPr>
            <p:spPr>
              <a:xfrm>
                <a:off x="463065" y="2474288"/>
                <a:ext cx="1277400" cy="261039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733"/>
                  <a:buFont typeface="Arial"/>
                  <a:buNone/>
                </a:pPr>
                <a:r>
                  <a:t/>
                </a:r>
                <a:endParaRPr b="0" i="0" sz="57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3" name="Google Shape;473;p29"/>
            <p:cNvSpPr/>
            <p:nvPr/>
          </p:nvSpPr>
          <p:spPr>
            <a:xfrm>
              <a:off x="5692140" y="91441"/>
              <a:ext cx="5112087" cy="2426164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 txBox="1"/>
            <p:nvPr/>
          </p:nvSpPr>
          <p:spPr>
            <a:xfrm>
              <a:off x="5258369" y="-151793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9"/>
          <p:cNvGrpSpPr/>
          <p:nvPr/>
        </p:nvGrpSpPr>
        <p:grpSpPr>
          <a:xfrm>
            <a:off x="3025551" y="3499282"/>
            <a:ext cx="3690601" cy="3044367"/>
            <a:chOff x="5441969" y="3250887"/>
            <a:chExt cx="3690601" cy="3044367"/>
          </a:xfrm>
        </p:grpSpPr>
        <p:grpSp>
          <p:nvGrpSpPr>
            <p:cNvPr id="476" name="Google Shape;476;p29"/>
            <p:cNvGrpSpPr/>
            <p:nvPr/>
          </p:nvGrpSpPr>
          <p:grpSpPr>
            <a:xfrm>
              <a:off x="5875740" y="3305077"/>
              <a:ext cx="3256830" cy="2990177"/>
              <a:chOff x="5875740" y="3305077"/>
              <a:chExt cx="3256830" cy="2990177"/>
            </a:xfrm>
          </p:grpSpPr>
          <p:pic>
            <p:nvPicPr>
              <p:cNvPr id="477" name="Google Shape;477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75275" y="3439575"/>
                <a:ext cx="2899167" cy="28556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8" name="Google Shape;478;p29"/>
              <p:cNvSpPr/>
              <p:nvPr/>
            </p:nvSpPr>
            <p:spPr>
              <a:xfrm>
                <a:off x="6063845" y="5653007"/>
                <a:ext cx="2010278" cy="359173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733"/>
                  <a:buFont typeface="Arial"/>
                  <a:buNone/>
                </a:pPr>
                <a:r>
                  <a:t/>
                </a:r>
                <a:endParaRPr b="0" i="0" sz="57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875740" y="3305077"/>
                <a:ext cx="3256830" cy="2990177"/>
              </a:xfrm>
              <a:prstGeom prst="roundRect">
                <a:avLst>
                  <a:gd fmla="val 16667" name="adj"/>
                </a:avLst>
              </a:prstGeom>
              <a:noFill/>
              <a:ln cap="flat" cmpd="sng" w="25400">
                <a:solidFill>
                  <a:srgbClr val="00919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9"/>
            <p:cNvSpPr txBox="1"/>
            <p:nvPr/>
          </p:nvSpPr>
          <p:spPr>
            <a:xfrm>
              <a:off x="5441969" y="3250887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9"/>
          <p:cNvGrpSpPr/>
          <p:nvPr/>
        </p:nvGrpSpPr>
        <p:grpSpPr>
          <a:xfrm>
            <a:off x="6716152" y="429739"/>
            <a:ext cx="5018605" cy="4348001"/>
            <a:chOff x="156351" y="1583559"/>
            <a:chExt cx="5018605" cy="4348001"/>
          </a:xfrm>
        </p:grpSpPr>
        <p:sp>
          <p:nvSpPr>
            <p:cNvPr id="482" name="Google Shape;482;p29"/>
            <p:cNvSpPr/>
            <p:nvPr/>
          </p:nvSpPr>
          <p:spPr>
            <a:xfrm>
              <a:off x="501898" y="1795065"/>
              <a:ext cx="4673058" cy="413649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 txBox="1"/>
            <p:nvPr/>
          </p:nvSpPr>
          <p:spPr>
            <a:xfrm>
              <a:off x="156351" y="1583559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3.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0"/>
          <p:cNvSpPr/>
          <p:nvPr/>
        </p:nvSpPr>
        <p:spPr>
          <a:xfrm flipH="1" rot="-9723351">
            <a:off x="1255521" y="884184"/>
            <a:ext cx="8085058" cy="5951445"/>
          </a:xfrm>
          <a:custGeom>
            <a:rect b="b" l="l" r="r" t="t"/>
            <a:pathLst>
              <a:path extrusionOk="0" h="120000" w="120000">
                <a:moveTo>
                  <a:pt x="10458" y="67376"/>
                </a:moveTo>
                <a:cubicBezTo>
                  <a:pt x="6456" y="44140"/>
                  <a:pt x="21695" y="21770"/>
                  <a:pt x="45999" y="15203"/>
                </a:cubicBezTo>
                <a:cubicBezTo>
                  <a:pt x="70303" y="8636"/>
                  <a:pt x="96063" y="19929"/>
                  <a:pt x="106078" y="41540"/>
                </a:cubicBezTo>
                <a:lnTo>
                  <a:pt x="114725" y="41540"/>
                </a:lnTo>
                <a:lnTo>
                  <a:pt x="104652" y="60000"/>
                </a:lnTo>
                <a:lnTo>
                  <a:pt x="84029" y="41540"/>
                </a:lnTo>
                <a:lnTo>
                  <a:pt x="91786" y="41540"/>
                </a:lnTo>
                <a:lnTo>
                  <a:pt x="91786" y="41540"/>
                </a:lnTo>
                <a:cubicBezTo>
                  <a:pt x="81103" y="29506"/>
                  <a:pt x="61529" y="25076"/>
                  <a:pt x="44676" y="30878"/>
                </a:cubicBezTo>
                <a:cubicBezTo>
                  <a:pt x="27822" y="36679"/>
                  <a:pt x="18199" y="51160"/>
                  <a:pt x="21515" y="65730"/>
                </a:cubicBezTo>
                <a:close/>
              </a:path>
            </a:pathLst>
          </a:custGeom>
          <a:solidFill>
            <a:srgbClr val="009193">
              <a:alpha val="60000"/>
            </a:srgbClr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0"/>
          <p:cNvSpPr txBox="1"/>
          <p:nvPr/>
        </p:nvSpPr>
        <p:spPr>
          <a:xfrm>
            <a:off x="280979" y="175805"/>
            <a:ext cx="6435173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Digital Platforms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0" name="Google Shape;490;p30"/>
          <p:cNvGrpSpPr/>
          <p:nvPr/>
        </p:nvGrpSpPr>
        <p:grpSpPr>
          <a:xfrm>
            <a:off x="65434" y="697375"/>
            <a:ext cx="5545858" cy="2669398"/>
            <a:chOff x="5258369" y="-151793"/>
            <a:chExt cx="5545858" cy="2669398"/>
          </a:xfrm>
        </p:grpSpPr>
        <p:grpSp>
          <p:nvGrpSpPr>
            <p:cNvPr id="491" name="Google Shape;491;p30"/>
            <p:cNvGrpSpPr/>
            <p:nvPr/>
          </p:nvGrpSpPr>
          <p:grpSpPr>
            <a:xfrm>
              <a:off x="5949465" y="223950"/>
              <a:ext cx="4708360" cy="2158011"/>
              <a:chOff x="463065" y="1543050"/>
              <a:chExt cx="4708360" cy="2158011"/>
            </a:xfrm>
          </p:grpSpPr>
          <p:pic>
            <p:nvPicPr>
              <p:cNvPr id="492" name="Google Shape;492;p30"/>
              <p:cNvPicPr preferRelativeResize="0"/>
              <p:nvPr/>
            </p:nvPicPr>
            <p:blipFill rotWithShape="1">
              <a:blip r:embed="rId3">
                <a:alphaModFix/>
              </a:blip>
              <a:srcRect b="32902" l="0" r="0" t="0"/>
              <a:stretch/>
            </p:blipFill>
            <p:spPr>
              <a:xfrm>
                <a:off x="463065" y="1543050"/>
                <a:ext cx="4708360" cy="21580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3" name="Google Shape;493;p30"/>
              <p:cNvSpPr/>
              <p:nvPr/>
            </p:nvSpPr>
            <p:spPr>
              <a:xfrm>
                <a:off x="463065" y="2474288"/>
                <a:ext cx="1277400" cy="261039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733"/>
                  <a:buFont typeface="Arial"/>
                  <a:buNone/>
                </a:pPr>
                <a:r>
                  <a:t/>
                </a:r>
                <a:endParaRPr b="0" i="0" sz="57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4" name="Google Shape;494;p30"/>
            <p:cNvSpPr/>
            <p:nvPr/>
          </p:nvSpPr>
          <p:spPr>
            <a:xfrm>
              <a:off x="5692140" y="91441"/>
              <a:ext cx="5112087" cy="2426164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0"/>
            <p:cNvSpPr txBox="1"/>
            <p:nvPr/>
          </p:nvSpPr>
          <p:spPr>
            <a:xfrm>
              <a:off x="5258369" y="-151793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30"/>
          <p:cNvGrpSpPr/>
          <p:nvPr/>
        </p:nvGrpSpPr>
        <p:grpSpPr>
          <a:xfrm>
            <a:off x="3025551" y="3499282"/>
            <a:ext cx="3690601" cy="3044367"/>
            <a:chOff x="5441969" y="3250887"/>
            <a:chExt cx="3690601" cy="3044367"/>
          </a:xfrm>
        </p:grpSpPr>
        <p:grpSp>
          <p:nvGrpSpPr>
            <p:cNvPr id="497" name="Google Shape;497;p30"/>
            <p:cNvGrpSpPr/>
            <p:nvPr/>
          </p:nvGrpSpPr>
          <p:grpSpPr>
            <a:xfrm>
              <a:off x="5875740" y="3305077"/>
              <a:ext cx="3256830" cy="2990177"/>
              <a:chOff x="5875740" y="3305077"/>
              <a:chExt cx="3256830" cy="2990177"/>
            </a:xfrm>
          </p:grpSpPr>
          <p:pic>
            <p:nvPicPr>
              <p:cNvPr id="498" name="Google Shape;498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75275" y="3439575"/>
                <a:ext cx="2899167" cy="28556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9" name="Google Shape;499;p30"/>
              <p:cNvSpPr/>
              <p:nvPr/>
            </p:nvSpPr>
            <p:spPr>
              <a:xfrm>
                <a:off x="6063845" y="5653007"/>
                <a:ext cx="2010278" cy="359173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733"/>
                  <a:buFont typeface="Arial"/>
                  <a:buNone/>
                </a:pPr>
                <a:r>
                  <a:t/>
                </a:r>
                <a:endParaRPr b="0" i="0" sz="573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5875740" y="3305077"/>
                <a:ext cx="3256830" cy="2990177"/>
              </a:xfrm>
              <a:prstGeom prst="roundRect">
                <a:avLst>
                  <a:gd fmla="val 16667" name="adj"/>
                </a:avLst>
              </a:prstGeom>
              <a:noFill/>
              <a:ln cap="flat" cmpd="sng" w="25400">
                <a:solidFill>
                  <a:srgbClr val="00919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30"/>
            <p:cNvSpPr txBox="1"/>
            <p:nvPr/>
          </p:nvSpPr>
          <p:spPr>
            <a:xfrm>
              <a:off x="5441969" y="3250887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30"/>
          <p:cNvGrpSpPr/>
          <p:nvPr/>
        </p:nvGrpSpPr>
        <p:grpSpPr>
          <a:xfrm>
            <a:off x="6716152" y="429739"/>
            <a:ext cx="5018605" cy="4348001"/>
            <a:chOff x="156351" y="1583559"/>
            <a:chExt cx="5018605" cy="4348001"/>
          </a:xfrm>
        </p:grpSpPr>
        <p:pic>
          <p:nvPicPr>
            <p:cNvPr id="503" name="Google Shape;503;p30"/>
            <p:cNvPicPr preferRelativeResize="0"/>
            <p:nvPr/>
          </p:nvPicPr>
          <p:blipFill rotWithShape="1">
            <a:blip r:embed="rId5">
              <a:alphaModFix/>
            </a:blip>
            <a:srcRect b="0" l="869" r="807" t="3845"/>
            <a:stretch/>
          </p:blipFill>
          <p:spPr>
            <a:xfrm>
              <a:off x="515291" y="2007082"/>
              <a:ext cx="4469130" cy="3726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30"/>
            <p:cNvSpPr/>
            <p:nvPr/>
          </p:nvSpPr>
          <p:spPr>
            <a:xfrm>
              <a:off x="501898" y="1795065"/>
              <a:ext cx="4673058" cy="413649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0"/>
            <p:cNvSpPr txBox="1"/>
            <p:nvPr/>
          </p:nvSpPr>
          <p:spPr>
            <a:xfrm>
              <a:off x="156351" y="1583559"/>
              <a:ext cx="433771" cy="7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9193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9193"/>
                  </a:solidFill>
                  <a:latin typeface="Arial"/>
                  <a:ea typeface="Arial"/>
                  <a:cs typeface="Arial"/>
                  <a:sym typeface="Arial"/>
                </a:rPr>
                <a:t>3.</a:t>
              </a:r>
              <a:endParaRPr b="0" i="0" sz="3200" u="none" cap="none" strike="noStrike">
                <a:solidFill>
                  <a:srgbClr val="0091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30"/>
          <p:cNvSpPr/>
          <p:nvPr/>
        </p:nvSpPr>
        <p:spPr>
          <a:xfrm>
            <a:off x="9771324" y="4292638"/>
            <a:ext cx="2010278" cy="359173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33"/>
              <a:buFont typeface="Arial"/>
              <a:buNone/>
            </a:pPr>
            <a:r>
              <a:t/>
            </a:r>
            <a:endParaRPr b="0" i="0" sz="57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33"/>
          <p:cNvPicPr preferRelativeResize="0"/>
          <p:nvPr/>
        </p:nvPicPr>
        <p:blipFill rotWithShape="1">
          <a:blip r:embed="rId3">
            <a:alphaModFix/>
          </a:blip>
          <a:srcRect b="59" l="27582" r="43549" t="44204"/>
          <a:stretch/>
        </p:blipFill>
        <p:spPr>
          <a:xfrm>
            <a:off x="7184300" y="-657048"/>
            <a:ext cx="4442400" cy="44355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2" name="Google Shape;512;p33"/>
          <p:cNvSpPr txBox="1"/>
          <p:nvPr/>
        </p:nvSpPr>
        <p:spPr>
          <a:xfrm>
            <a:off x="838850" y="867825"/>
            <a:ext cx="6435173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Minimum requirements for suppliers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33"/>
          <p:cNvSpPr txBox="1"/>
          <p:nvPr/>
        </p:nvSpPr>
        <p:spPr>
          <a:xfrm>
            <a:off x="837224" y="2071814"/>
            <a:ext cx="6347076" cy="384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Insurances: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AutoNum type="arabicPeriod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Employer’s (Compulsory) Liability Insurance of £5m minimum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AutoNum type="arabicPeriod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Public Liability Insurance of £1m minimum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AutoNum type="arabicPeriod"/>
            </a:pPr>
            <a:r>
              <a:rPr b="0" i="0" lang="en-GB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 Indemnity Insurance of £1m minimum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Cyber Essentials or Plus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Compliance with PPN06/21 and Carbon Reduction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Supplier Code of Conduct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Compliance with the Modern Slavery Act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Equality &amp; Diversity compliance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616532"/>
            <a:ext cx="12285785" cy="8194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3;gc5c8915c85_0_287" id="519" name="Google Shape;519;p35"/>
          <p:cNvPicPr preferRelativeResize="0"/>
          <p:nvPr/>
        </p:nvPicPr>
        <p:blipFill rotWithShape="1">
          <a:blip r:embed="rId4">
            <a:alphaModFix/>
          </a:blip>
          <a:srcRect b="0" l="0" r="10800" t="36415"/>
          <a:stretch/>
        </p:blipFill>
        <p:spPr>
          <a:xfrm>
            <a:off x="-150" y="2591449"/>
            <a:ext cx="12191998" cy="4266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4;gc5c8915c85_0_287" id="520" name="Google Shape;520;p35"/>
          <p:cNvPicPr preferRelativeResize="0"/>
          <p:nvPr/>
        </p:nvPicPr>
        <p:blipFill rotWithShape="1">
          <a:blip r:embed="rId4">
            <a:alphaModFix/>
          </a:blip>
          <a:srcRect b="0" l="0" r="10800" t="36415"/>
          <a:stretch/>
        </p:blipFill>
        <p:spPr>
          <a:xfrm>
            <a:off x="0" y="2591449"/>
            <a:ext cx="12191998" cy="4266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5;gc5c8915c85_0_287" id="521" name="Google Shape;52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9713" y="4337880"/>
            <a:ext cx="3251984" cy="251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6;gc5c8915c85_0_287" id="522" name="Google Shape;52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409" y="5590711"/>
            <a:ext cx="1062019" cy="88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7;gc5c8915c85_0_287" id="523" name="Google Shape;52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2167" y="6129253"/>
            <a:ext cx="3600694" cy="4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5"/>
          <p:cNvSpPr txBox="1"/>
          <p:nvPr>
            <p:ph idx="12" type="sldNum"/>
          </p:nvPr>
        </p:nvSpPr>
        <p:spPr>
          <a:xfrm>
            <a:off x="14879816" y="8594450"/>
            <a:ext cx="258585" cy="248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339;gc5c8915c85_0_287" id="525" name="Google Shape;525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17833" y="9177253"/>
            <a:ext cx="3600694" cy="43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40;gc5c8915c85_0_287" id="526" name="Google Shape;526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32138" y="-616532"/>
            <a:ext cx="1416061" cy="1177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41;gc5c8915c85_0_287" id="527" name="Google Shape;527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2167" y="6129253"/>
            <a:ext cx="3600694" cy="4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5"/>
          <p:cNvSpPr txBox="1"/>
          <p:nvPr/>
        </p:nvSpPr>
        <p:spPr>
          <a:xfrm>
            <a:off x="737782" y="3510135"/>
            <a:ext cx="6560102" cy="707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"/>
              <a:buNone/>
            </a:pPr>
            <a:r>
              <a:t/>
            </a:r>
            <a:endParaRPr b="1" i="0" sz="3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35"/>
          <p:cNvSpPr txBox="1"/>
          <p:nvPr/>
        </p:nvSpPr>
        <p:spPr>
          <a:xfrm>
            <a:off x="561639" y="4019860"/>
            <a:ext cx="6788729" cy="1508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GB" sz="4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we will work together</a:t>
            </a:r>
            <a:endParaRPr b="1" i="0" sz="4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 flipH="1" rot="10800000">
            <a:off x="342165" y="983754"/>
            <a:ext cx="2212220" cy="4783984"/>
          </a:xfrm>
          <a:prstGeom prst="roundRect">
            <a:avLst>
              <a:gd fmla="val 16667" name="adj"/>
            </a:avLst>
          </a:prstGeom>
          <a:solidFill>
            <a:srgbClr val="009193">
              <a:alpha val="49803"/>
            </a:srgbClr>
          </a:solidFill>
          <a:ln cap="flat" cmpd="sng" w="381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4"/>
          <p:cNvSpPr/>
          <p:nvPr/>
        </p:nvSpPr>
        <p:spPr>
          <a:xfrm flipH="1" rot="10800000">
            <a:off x="9656075" y="983756"/>
            <a:ext cx="2212220" cy="4783984"/>
          </a:xfrm>
          <a:prstGeom prst="roundRect">
            <a:avLst>
              <a:gd fmla="val 16667" name="adj"/>
            </a:avLst>
          </a:prstGeom>
          <a:solidFill>
            <a:srgbClr val="009193">
              <a:alpha val="49803"/>
            </a:srgbClr>
          </a:solidFill>
          <a:ln cap="flat" cmpd="sng" w="381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4"/>
          <p:cNvSpPr/>
          <p:nvPr/>
        </p:nvSpPr>
        <p:spPr>
          <a:xfrm flipH="1" rot="10800000">
            <a:off x="342164" y="983752"/>
            <a:ext cx="2199293" cy="2454771"/>
          </a:xfrm>
          <a:prstGeom prst="roundRect">
            <a:avLst>
              <a:gd fmla="val 16667" name="adj"/>
            </a:avLst>
          </a:prstGeom>
          <a:solidFill>
            <a:srgbClr val="009193"/>
          </a:solidFill>
          <a:ln cap="flat" cmpd="sng" w="381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4"/>
          <p:cNvSpPr/>
          <p:nvPr/>
        </p:nvSpPr>
        <p:spPr>
          <a:xfrm flipH="1" rot="10800000">
            <a:off x="9682199" y="983754"/>
            <a:ext cx="2186096" cy="1812200"/>
          </a:xfrm>
          <a:prstGeom prst="roundRect">
            <a:avLst>
              <a:gd fmla="val 16667" name="adj"/>
            </a:avLst>
          </a:prstGeom>
          <a:solidFill>
            <a:srgbClr val="009193"/>
          </a:solidFill>
          <a:ln cap="flat" cmpd="sng" w="381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2673802" y="2314564"/>
            <a:ext cx="912846" cy="1213748"/>
          </a:xfrm>
          <a:prstGeom prst="strip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9193"/>
              </a:gs>
              <a:gs pos="38000">
                <a:srgbClr val="009193"/>
              </a:gs>
              <a:gs pos="100000">
                <a:srgbClr val="DFEDED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 flipH="1">
            <a:off x="8642195" y="2314564"/>
            <a:ext cx="962778" cy="1239004"/>
          </a:xfrm>
          <a:prstGeom prst="strip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9193"/>
              </a:gs>
              <a:gs pos="38000">
                <a:srgbClr val="009193"/>
              </a:gs>
              <a:gs pos="100000">
                <a:srgbClr val="DFEDED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91;gc5c8915c85_0_259" id="131" name="Google Shape;131;p14"/>
          <p:cNvPicPr preferRelativeResize="0"/>
          <p:nvPr/>
        </p:nvPicPr>
        <p:blipFill rotWithShape="1">
          <a:blip r:embed="rId3">
            <a:alphaModFix/>
          </a:blip>
          <a:srcRect b="0" l="0" r="10800" t="36415"/>
          <a:stretch/>
        </p:blipFill>
        <p:spPr>
          <a:xfrm>
            <a:off x="-17500" y="5818357"/>
            <a:ext cx="12191998" cy="10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/>
          <p:nvPr/>
        </p:nvSpPr>
        <p:spPr>
          <a:xfrm>
            <a:off x="3717890" y="1206396"/>
            <a:ext cx="4793063" cy="142052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9193"/>
              </a:gs>
              <a:gs pos="58000">
                <a:srgbClr val="009193"/>
              </a:gs>
              <a:gs pos="61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394574" y="259023"/>
            <a:ext cx="11376286" cy="724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900"/>
              <a:buFont typeface="Roboto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Introducing our solution…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4063322" y="1225008"/>
            <a:ext cx="4030351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CCS Fulfilment Channel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Hosted on the DPS Marketplace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3406091" y="4241848"/>
            <a:ext cx="5586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258"/>
              </a:buClr>
              <a:buSzPts val="2000"/>
              <a:buFont typeface="Roboto"/>
              <a:buNone/>
            </a:pPr>
            <a:r>
              <a:rPr b="1" i="0" lang="en-GB" sz="2000" u="none" cap="none" strike="noStrike">
                <a:solidFill>
                  <a:srgbClr val="505258"/>
                </a:solidFill>
                <a:latin typeface="Roboto"/>
                <a:ea typeface="Roboto"/>
                <a:cs typeface="Roboto"/>
                <a:sym typeface="Roboto"/>
              </a:rPr>
              <a:t>Dynamic Purchasing System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258"/>
              </a:buClr>
              <a:buSzPts val="2000"/>
              <a:buFont typeface="Roboto"/>
              <a:buNone/>
            </a:pPr>
            <a:r>
              <a:rPr b="1" i="0" lang="en-GB" sz="2000" u="none" cap="none" strike="noStrike">
                <a:solidFill>
                  <a:srgbClr val="505258"/>
                </a:solidFill>
                <a:latin typeface="Roboto"/>
                <a:ea typeface="Roboto"/>
                <a:cs typeface="Roboto"/>
                <a:sym typeface="Roboto"/>
              </a:rPr>
              <a:t>RM6235 </a:t>
            </a:r>
            <a:endParaRPr b="1" i="0" sz="20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258"/>
              </a:buClr>
              <a:buSzPts val="2000"/>
              <a:buFont typeface="Roboto"/>
              <a:buNone/>
            </a:pPr>
            <a:r>
              <a:rPr b="1" i="0" lang="en-GB" sz="2000" u="none" cap="none" strike="noStrike">
                <a:solidFill>
                  <a:srgbClr val="505258"/>
                </a:solidFill>
                <a:latin typeface="Roboto"/>
                <a:ea typeface="Roboto"/>
                <a:cs typeface="Roboto"/>
                <a:sym typeface="Roboto"/>
              </a:rPr>
              <a:t>Space-Enabled &amp; Geospatial Services </a:t>
            </a:r>
            <a:endParaRPr/>
          </a:p>
        </p:txBody>
      </p:sp>
      <p:sp>
        <p:nvSpPr>
          <p:cNvPr id="136" name="Google Shape;136;p14"/>
          <p:cNvSpPr/>
          <p:nvPr/>
        </p:nvSpPr>
        <p:spPr>
          <a:xfrm flipH="1" rot="10800000">
            <a:off x="3717875" y="1213749"/>
            <a:ext cx="4793100" cy="4374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5723578"/>
            <a:ext cx="1086002" cy="100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0579" y="1974302"/>
            <a:ext cx="2672839" cy="25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476508" y="2314564"/>
            <a:ext cx="2053177" cy="2051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Identify capabilities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Agree framework terms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Respond to call-off competitions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Bid proposals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9869137" y="2314563"/>
            <a:ext cx="1933354" cy="2051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Shortlist suppliers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Compete opportunities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Evaluate proposal quality and price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AutoNum type="arabicPeriod"/>
            </a:pPr>
            <a:r>
              <a:rPr b="0" i="0" lang="en-GB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Award contracts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489175" y="1526569"/>
            <a:ext cx="1758958" cy="62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Suppliers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10056687" y="1526569"/>
            <a:ext cx="1890155" cy="62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Customers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663106" y="6061322"/>
            <a:ext cx="480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… as seen in the </a:t>
            </a: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UK National Space Strategy </a:t>
            </a: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– Pillar One: Unlocking growth in the UK space sector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"/>
          <p:cNvSpPr txBox="1"/>
          <p:nvPr>
            <p:ph type="ctrTitle"/>
          </p:nvPr>
        </p:nvSpPr>
        <p:spPr>
          <a:xfrm>
            <a:off x="496700" y="346317"/>
            <a:ext cx="5724326" cy="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3200"/>
              <a:buFont typeface="Roboto"/>
              <a:buNone/>
            </a:pPr>
            <a:r>
              <a:rPr lang="en-GB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Supplier Relationship Management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36"/>
          <p:cNvSpPr txBox="1"/>
          <p:nvPr/>
        </p:nvSpPr>
        <p:spPr>
          <a:xfrm>
            <a:off x="496700" y="1805939"/>
            <a:ext cx="5724326" cy="40850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31788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1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Communication methods: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Regular, all-supplier general updates </a:t>
            </a:r>
            <a:endParaRPr/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Business as usual communications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Supplier review meetings</a:t>
            </a:r>
            <a:endParaRPr/>
          </a:p>
          <a:p>
            <a:pPr indent="0" lvl="1" marL="7873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4855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b="1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Key considerations:</a:t>
            </a:r>
            <a:endParaRPr/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KPI monitoring</a:t>
            </a:r>
            <a:endParaRPr/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 reporting</a:t>
            </a:r>
            <a:endParaRPr/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Opportunities pipeline</a:t>
            </a:r>
            <a:endParaRPr/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Marketing and Case Studies</a:t>
            </a:r>
            <a:endParaRPr/>
          </a:p>
          <a:p>
            <a:pPr indent="-431788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b="0" i="0" lang="en-GB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Areas to improve the DPS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6" name="Google Shape;536;p36"/>
          <p:cNvGrpSpPr/>
          <p:nvPr/>
        </p:nvGrpSpPr>
        <p:grpSpPr>
          <a:xfrm>
            <a:off x="6365646" y="458013"/>
            <a:ext cx="5360276" cy="6217920"/>
            <a:chOff x="5554116" y="458013"/>
            <a:chExt cx="5360276" cy="6217920"/>
          </a:xfrm>
        </p:grpSpPr>
        <p:grpSp>
          <p:nvGrpSpPr>
            <p:cNvPr id="537" name="Google Shape;537;p36"/>
            <p:cNvGrpSpPr/>
            <p:nvPr/>
          </p:nvGrpSpPr>
          <p:grpSpPr>
            <a:xfrm rot="5400000">
              <a:off x="5125294" y="886835"/>
              <a:ext cx="6217920" cy="5360276"/>
              <a:chOff x="2607056" y="346318"/>
              <a:chExt cx="6217920" cy="5360276"/>
            </a:xfrm>
          </p:grpSpPr>
          <p:sp>
            <p:nvSpPr>
              <p:cNvPr id="538" name="Google Shape;538;p36"/>
              <p:cNvSpPr/>
              <p:nvPr/>
            </p:nvSpPr>
            <p:spPr>
              <a:xfrm>
                <a:off x="4161536" y="346318"/>
                <a:ext cx="3108960" cy="268013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5400">
                <a:solidFill>
                  <a:srgbClr val="A01F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6"/>
              <p:cNvSpPr/>
              <p:nvPr/>
            </p:nvSpPr>
            <p:spPr>
              <a:xfrm>
                <a:off x="2607056" y="3026456"/>
                <a:ext cx="3108960" cy="2680138"/>
              </a:xfrm>
              <a:prstGeom prst="triangle">
                <a:avLst>
                  <a:gd fmla="val 50000" name="adj"/>
                </a:avLst>
              </a:prstGeom>
              <a:solidFill>
                <a:srgbClr val="FFFFFF"/>
              </a:solidFill>
              <a:ln cap="flat" cmpd="sng" w="25400">
                <a:solidFill>
                  <a:srgbClr val="A01F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6"/>
              <p:cNvSpPr/>
              <p:nvPr/>
            </p:nvSpPr>
            <p:spPr>
              <a:xfrm>
                <a:off x="5716016" y="3026456"/>
                <a:ext cx="3108960" cy="2680138"/>
              </a:xfrm>
              <a:prstGeom prst="triangle">
                <a:avLst>
                  <a:gd fmla="val 50000" name="adj"/>
                </a:avLst>
              </a:prstGeom>
              <a:solidFill>
                <a:srgbClr val="A01F46"/>
              </a:solidFill>
              <a:ln cap="flat" cmpd="sng" w="25400">
                <a:solidFill>
                  <a:srgbClr val="A01F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1" name="Google Shape;541;p36"/>
            <p:cNvSpPr txBox="1"/>
            <p:nvPr/>
          </p:nvSpPr>
          <p:spPr>
            <a:xfrm>
              <a:off x="5640631" y="1246210"/>
              <a:ext cx="1850416" cy="1367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A01F46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A01F46"/>
                  </a:solidFill>
                  <a:latin typeface="Roboto"/>
                  <a:ea typeface="Roboto"/>
                  <a:cs typeface="Roboto"/>
                  <a:sym typeface="Roboto"/>
                </a:rPr>
                <a:t>Buyer Accounts &amp; Customer Relationship Management</a:t>
              </a:r>
              <a:endParaRPr b="0" i="0" sz="1800" u="none" cap="none" strike="noStrike">
                <a:solidFill>
                  <a:srgbClr val="A01F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36"/>
            <p:cNvSpPr txBox="1"/>
            <p:nvPr/>
          </p:nvSpPr>
          <p:spPr>
            <a:xfrm>
              <a:off x="5824357" y="4505749"/>
              <a:ext cx="1850416" cy="109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Supplier Relationship Management</a:t>
              </a:r>
              <a:endParaRPr b="1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36"/>
            <p:cNvSpPr txBox="1"/>
            <p:nvPr/>
          </p:nvSpPr>
          <p:spPr>
            <a:xfrm>
              <a:off x="8378873" y="3021953"/>
              <a:ext cx="1850416" cy="109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A01F46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A01F46"/>
                  </a:solidFill>
                  <a:latin typeface="Roboto"/>
                  <a:ea typeface="Roboto"/>
                  <a:cs typeface="Roboto"/>
                  <a:sym typeface="Roboto"/>
                </a:rPr>
                <a:t>Iterative review and agreement redesign</a:t>
              </a:r>
              <a:endParaRPr b="0" i="0" sz="1800" u="none" cap="none" strike="noStrike">
                <a:solidFill>
                  <a:srgbClr val="A01F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44" name="Google Shape;5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369" y="2895533"/>
            <a:ext cx="1434073" cy="13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"/>
          <p:cNvSpPr txBox="1"/>
          <p:nvPr>
            <p:ph type="ctrTitle"/>
          </p:nvPr>
        </p:nvSpPr>
        <p:spPr>
          <a:xfrm>
            <a:off x="499867" y="378051"/>
            <a:ext cx="10927600" cy="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3200"/>
              <a:buFont typeface="Roboto"/>
              <a:buNone/>
            </a:pPr>
            <a:r>
              <a:rPr lang="en-GB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Management Information (MI)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37"/>
          <p:cNvSpPr txBox="1"/>
          <p:nvPr/>
        </p:nvSpPr>
        <p:spPr>
          <a:xfrm>
            <a:off x="499866" y="984739"/>
            <a:ext cx="9171672" cy="31535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777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collect MI?</a:t>
            </a:r>
            <a:endParaRPr/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buyer activity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within the DPS for government monitoring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understand where the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public sector is spending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its money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demonstrate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best price and value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money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ensure Government Procurement Policy and DPS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obligations are upheld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7779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How do we collect MI?</a:t>
            </a:r>
            <a:endParaRPr/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the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 Template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1" name="Google Shape;551;p37"/>
          <p:cNvGrpSpPr/>
          <p:nvPr/>
        </p:nvGrpSpPr>
        <p:grpSpPr>
          <a:xfrm>
            <a:off x="7762525" y="3561734"/>
            <a:ext cx="1665186" cy="1665186"/>
            <a:chOff x="3205658" y="4921277"/>
            <a:chExt cx="1665186" cy="1665186"/>
          </a:xfrm>
        </p:grpSpPr>
        <p:graphicFrame>
          <p:nvGraphicFramePr>
            <p:cNvPr id="552" name="Google Shape;552;p37"/>
            <p:cNvGraphicFramePr/>
            <p:nvPr/>
          </p:nvGraphicFramePr>
          <p:xfrm>
            <a:off x="3305559" y="5203367"/>
            <a:ext cx="1465384" cy="1236418"/>
          </p:xfrm>
          <a:graphic>
            <a:graphicData uri="http://schemas.openxmlformats.org/presentationml/2006/ole">
              <mc:AlternateContent>
                <mc:Choice Requires="v">
                  <p:oleObj r:id="rId4" imgH="1236418" imgW="1465384" progId="Excel.Sheet.12" spid="_x0000_s1">
                    <p:embed/>
                  </p:oleObj>
                </mc:Choice>
                <mc:Fallback>
                  <p:oleObj r:id="rId5" imgH="1236418" imgW="1465384" progId="Excel.Sheet.12">
                    <p:embed/>
                    <p:pic>
                      <p:nvPicPr>
                        <p:cNvPr id="552" name="Google Shape;552;p37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3305559" y="5203367"/>
                          <a:ext cx="1465384" cy="1236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" name="Google Shape;553;p37"/>
            <p:cNvSpPr/>
            <p:nvPr/>
          </p:nvSpPr>
          <p:spPr>
            <a:xfrm>
              <a:off x="3205658" y="4921277"/>
              <a:ext cx="1665186" cy="1665186"/>
            </a:xfrm>
            <a:prstGeom prst="ellipse">
              <a:avLst/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8" name="Google Shape;558;p38"/>
          <p:cNvCxnSpPr>
            <a:endCxn id="559" idx="4"/>
          </p:cNvCxnSpPr>
          <p:nvPr/>
        </p:nvCxnSpPr>
        <p:spPr>
          <a:xfrm flipH="1" rot="10800000">
            <a:off x="7556218" y="5226920"/>
            <a:ext cx="1038900" cy="546300"/>
          </a:xfrm>
          <a:prstGeom prst="straightConnector1">
            <a:avLst/>
          </a:prstGeom>
          <a:noFill/>
          <a:ln cap="flat" cmpd="sng" w="254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560" name="Google Shape;560;p38"/>
          <p:cNvCxnSpPr>
            <a:stCxn id="559" idx="1"/>
            <a:endCxn id="561" idx="0"/>
          </p:cNvCxnSpPr>
          <p:nvPr/>
        </p:nvCxnSpPr>
        <p:spPr>
          <a:xfrm flipH="1">
            <a:off x="4274386" y="3805595"/>
            <a:ext cx="3732000" cy="693000"/>
          </a:xfrm>
          <a:prstGeom prst="straightConnector1">
            <a:avLst/>
          </a:prstGeom>
          <a:noFill/>
          <a:ln cap="flat" cmpd="sng" w="25400">
            <a:solidFill>
              <a:srgbClr val="00919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62" name="Google Shape;562;p38"/>
          <p:cNvSpPr txBox="1"/>
          <p:nvPr>
            <p:ph type="ctrTitle"/>
          </p:nvPr>
        </p:nvSpPr>
        <p:spPr>
          <a:xfrm>
            <a:off x="499867" y="378051"/>
            <a:ext cx="10927600" cy="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3200"/>
              <a:buFont typeface="Roboto"/>
              <a:buNone/>
            </a:pPr>
            <a:r>
              <a:rPr lang="en-GB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Management Information (MI)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38"/>
          <p:cNvSpPr txBox="1"/>
          <p:nvPr/>
        </p:nvSpPr>
        <p:spPr>
          <a:xfrm>
            <a:off x="499866" y="984738"/>
            <a:ext cx="9171672" cy="37738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777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collect MI?</a:t>
            </a:r>
            <a:endParaRPr/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buyer activity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within the DPS for government monitoring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understand where the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public sector is spending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its money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demonstrate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best price and value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money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ensure Government Procurement Policy and DPS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obligations are upheld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7779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How do we collect MI?</a:t>
            </a:r>
            <a:endParaRPr/>
          </a:p>
          <a:p>
            <a:pPr indent="-431788" lvl="0" marL="60958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the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 Template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64" name="Google Shape;564;p38"/>
          <p:cNvGrpSpPr/>
          <p:nvPr/>
        </p:nvGrpSpPr>
        <p:grpSpPr>
          <a:xfrm>
            <a:off x="7762525" y="3561734"/>
            <a:ext cx="1665186" cy="1665186"/>
            <a:chOff x="3205658" y="4921277"/>
            <a:chExt cx="1665186" cy="1665186"/>
          </a:xfrm>
        </p:grpSpPr>
        <p:graphicFrame>
          <p:nvGraphicFramePr>
            <p:cNvPr id="565" name="Google Shape;565;p38"/>
            <p:cNvGraphicFramePr/>
            <p:nvPr/>
          </p:nvGraphicFramePr>
          <p:xfrm>
            <a:off x="3305559" y="5203367"/>
            <a:ext cx="1465384" cy="1236418"/>
          </p:xfrm>
          <a:graphic>
            <a:graphicData uri="http://schemas.openxmlformats.org/presentationml/2006/ole">
              <mc:AlternateContent>
                <mc:Choice Requires="v">
                  <p:oleObj r:id="rId4" imgH="1236418" imgW="1465384" progId="Excel.Sheet.12" spid="_x0000_s1">
                    <p:embed/>
                  </p:oleObj>
                </mc:Choice>
                <mc:Fallback>
                  <p:oleObj r:id="rId5" imgH="1236418" imgW="1465384" progId="Excel.Sheet.12">
                    <p:embed/>
                    <p:pic>
                      <p:nvPicPr>
                        <p:cNvPr id="565" name="Google Shape;565;p38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3305559" y="5203367"/>
                          <a:ext cx="1465384" cy="1236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9" name="Google Shape;559;p38"/>
            <p:cNvSpPr/>
            <p:nvPr/>
          </p:nvSpPr>
          <p:spPr>
            <a:xfrm>
              <a:off x="3205658" y="4921277"/>
              <a:ext cx="1665186" cy="1665186"/>
            </a:xfrm>
            <a:prstGeom prst="ellipse">
              <a:avLst/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992204" y="4498482"/>
            <a:ext cx="6564114" cy="1523069"/>
            <a:chOff x="4561087" y="3664260"/>
            <a:chExt cx="6564114" cy="1523069"/>
          </a:xfrm>
        </p:grpSpPr>
        <p:pic>
          <p:nvPicPr>
            <p:cNvPr id="567" name="Google Shape;567;p38"/>
            <p:cNvPicPr preferRelativeResize="0"/>
            <p:nvPr/>
          </p:nvPicPr>
          <p:blipFill rotWithShape="1">
            <a:blip r:embed="rId7">
              <a:alphaModFix/>
            </a:blip>
            <a:srcRect b="82241" l="0" r="0" t="0"/>
            <a:stretch/>
          </p:blipFill>
          <p:spPr>
            <a:xfrm>
              <a:off x="4724240" y="3786127"/>
              <a:ext cx="6306190" cy="62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38"/>
            <p:cNvPicPr preferRelativeResize="0"/>
            <p:nvPr/>
          </p:nvPicPr>
          <p:blipFill rotWithShape="1">
            <a:blip r:embed="rId8">
              <a:alphaModFix/>
            </a:blip>
            <a:srcRect b="0" l="0" r="61521" t="92843"/>
            <a:stretch/>
          </p:blipFill>
          <p:spPr>
            <a:xfrm>
              <a:off x="5085702" y="4623148"/>
              <a:ext cx="5470199" cy="564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38"/>
            <p:cNvSpPr/>
            <p:nvPr/>
          </p:nvSpPr>
          <p:spPr>
            <a:xfrm>
              <a:off x="4561087" y="3664260"/>
              <a:ext cx="6564114" cy="1523069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91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 txBox="1"/>
          <p:nvPr>
            <p:ph type="ctrTitle"/>
          </p:nvPr>
        </p:nvSpPr>
        <p:spPr>
          <a:xfrm>
            <a:off x="479800" y="319851"/>
            <a:ext cx="10927600" cy="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E53"/>
              </a:buClr>
              <a:buSzPts val="3200"/>
              <a:buFont typeface="Roboto"/>
              <a:buNone/>
            </a:pPr>
            <a:r>
              <a:rPr lang="en-GB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Management Charge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39"/>
          <p:cNvSpPr txBox="1"/>
          <p:nvPr/>
        </p:nvSpPr>
        <p:spPr>
          <a:xfrm>
            <a:off x="667133" y="1061467"/>
            <a:ext cx="10158400" cy="4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3323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are a Trading Fund – not funded from the taxpayer directly, but via the management charge or levy</a:t>
            </a:r>
            <a:b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2267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3323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Supplier will pay, excluding VAT, 1% of all the Charges for the Deliverables invoiced to the Buyer under all Order Contracts</a:t>
            </a:r>
            <a:b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2267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3323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Payable to CCS within 30 days of the date of the invoice and is calculated based on the monthly MI returns</a:t>
            </a:r>
            <a:b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2267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3323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-GB" sz="226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 Reports shall be completed electronically and uploaded to the CCS data submission service available at </a:t>
            </a:r>
            <a:r>
              <a:rPr b="0" i="0" lang="en-GB" sz="2267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https://www.reportmi.crowncommercial.gov.uk/</a:t>
            </a:r>
            <a:r>
              <a:rPr b="0" i="0" lang="en-GB" sz="2267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267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9585" marR="0" rtl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Roboto"/>
              <a:buNone/>
            </a:pPr>
            <a:r>
              <a:rPr b="0" i="0" lang="en-GB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133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Roboto"/>
              <a:buNone/>
            </a:pPr>
            <a:r>
              <a:rPr b="0" i="0" lang="en-GB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133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0"/>
          <p:cNvSpPr txBox="1"/>
          <p:nvPr/>
        </p:nvSpPr>
        <p:spPr>
          <a:xfrm>
            <a:off x="838850" y="2205989"/>
            <a:ext cx="6467749" cy="391027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Marketing – use our </a:t>
            </a:r>
            <a:r>
              <a:rPr b="0" i="0" lang="en-GB" sz="24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Supplier marketing toolkit</a:t>
            </a: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(case studies, promotion, press releases etc)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t/>
            </a:r>
            <a:endParaRPr b="0" i="0" sz="2933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1" i="0" sz="1333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Roboto"/>
              <a:buNone/>
            </a:pPr>
            <a:r>
              <a:rPr b="0" i="0" lang="en-GB" sz="13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333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0" name="Google Shape;58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034" y="3656734"/>
            <a:ext cx="2383132" cy="178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0"/>
          <p:cNvPicPr preferRelativeResize="0"/>
          <p:nvPr/>
        </p:nvPicPr>
        <p:blipFill rotWithShape="1">
          <a:blip r:embed="rId5">
            <a:alphaModFix/>
          </a:blip>
          <a:srcRect b="0" l="0" r="-1707" t="0"/>
          <a:stretch/>
        </p:blipFill>
        <p:spPr>
          <a:xfrm>
            <a:off x="7807267" y="696500"/>
            <a:ext cx="3044767" cy="42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0"/>
          <p:cNvSpPr txBox="1"/>
          <p:nvPr/>
        </p:nvSpPr>
        <p:spPr>
          <a:xfrm>
            <a:off x="838851" y="867825"/>
            <a:ext cx="564196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Roboto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Marketing your products &amp; services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591" y="3235790"/>
            <a:ext cx="702848" cy="707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91;gc5c8915c85_0_259" id="588" name="Google Shape;588;p42"/>
          <p:cNvPicPr preferRelativeResize="0"/>
          <p:nvPr/>
        </p:nvPicPr>
        <p:blipFill rotWithShape="1">
          <a:blip r:embed="rId4">
            <a:alphaModFix/>
          </a:blip>
          <a:srcRect b="0" l="0" r="10800" t="36415"/>
          <a:stretch/>
        </p:blipFill>
        <p:spPr>
          <a:xfrm>
            <a:off x="0" y="5261550"/>
            <a:ext cx="12026399" cy="159645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2"/>
          <p:cNvSpPr/>
          <p:nvPr/>
        </p:nvSpPr>
        <p:spPr>
          <a:xfrm>
            <a:off x="7198121" y="-627872"/>
            <a:ext cx="4408021" cy="440802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2"/>
          <p:cNvSpPr txBox="1"/>
          <p:nvPr>
            <p:ph type="title"/>
          </p:nvPr>
        </p:nvSpPr>
        <p:spPr>
          <a:xfrm>
            <a:off x="483041" y="513783"/>
            <a:ext cx="10927501" cy="843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900"/>
              <a:buFont typeface="Roboto"/>
              <a:buNone/>
            </a:pPr>
            <a:r>
              <a:rPr b="1" lang="en-GB" sz="39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The team</a:t>
            </a:r>
            <a:endParaRPr b="1" sz="39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91" name="Google Shape;591;p42"/>
          <p:cNvGrpSpPr/>
          <p:nvPr/>
        </p:nvGrpSpPr>
        <p:grpSpPr>
          <a:xfrm>
            <a:off x="678048" y="1313984"/>
            <a:ext cx="4550240" cy="1869462"/>
            <a:chOff x="726484" y="3922337"/>
            <a:chExt cx="4550240" cy="1869462"/>
          </a:xfrm>
        </p:grpSpPr>
        <p:sp>
          <p:nvSpPr>
            <p:cNvPr id="592" name="Google Shape;592;p42"/>
            <p:cNvSpPr txBox="1"/>
            <p:nvPr/>
          </p:nvSpPr>
          <p:spPr>
            <a:xfrm>
              <a:off x="1379526" y="3922337"/>
              <a:ext cx="3897198" cy="186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normAutofit/>
            </a:bodyPr>
            <a:lstStyle/>
            <a:p>
              <a:pPr indent="0" lvl="0" marL="50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600"/>
                <a:buFont typeface="Roboto"/>
                <a:buNone/>
              </a:pPr>
              <a:r>
                <a:rPr b="1" i="0" lang="en-GB" sz="16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Neal Smith</a:t>
              </a:r>
              <a:endParaRPr/>
            </a:p>
            <a:p>
              <a:pPr indent="0" lvl="0" marL="50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Strategy Lead</a:t>
              </a:r>
              <a:endParaRPr/>
            </a:p>
            <a:p>
              <a:pPr indent="0" lvl="0" marL="50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200"/>
                <a:buFont typeface="Roboto"/>
                <a:buNone/>
              </a:pPr>
              <a:r>
                <a:rPr b="0" i="0" lang="en-GB" sz="12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neal.smith@crowncommercial.gov.uk</a:t>
              </a:r>
              <a:endParaRPr/>
            </a:p>
          </p:txBody>
        </p:sp>
        <p:pic>
          <p:nvPicPr>
            <p:cNvPr id="593" name="Google Shape;593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6484" y="3922337"/>
              <a:ext cx="706470" cy="7064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4" name="Google Shape;594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041" y="5566312"/>
            <a:ext cx="370367" cy="30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3041" y="6091241"/>
            <a:ext cx="301133" cy="30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2"/>
          <p:cNvSpPr/>
          <p:nvPr/>
        </p:nvSpPr>
        <p:spPr>
          <a:xfrm>
            <a:off x="375220" y="6237527"/>
            <a:ext cx="117867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info@crowncommercial.gov.uk     </a:t>
            </a:r>
            <a:r>
              <a:rPr b="0" i="0" lang="en-GB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0345 410 2222    www.crowncommercial.gov.uk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2"/>
          <p:cNvSpPr/>
          <p:nvPr/>
        </p:nvSpPr>
        <p:spPr>
          <a:xfrm>
            <a:off x="800566" y="5257065"/>
            <a:ext cx="73962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@gov_procurement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Crown Commercial Service </a:t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98" name="Google Shape;598;p42"/>
          <p:cNvGrpSpPr/>
          <p:nvPr/>
        </p:nvGrpSpPr>
        <p:grpSpPr>
          <a:xfrm>
            <a:off x="676742" y="2305955"/>
            <a:ext cx="4536613" cy="1869644"/>
            <a:chOff x="637050" y="3809748"/>
            <a:chExt cx="4536613" cy="1869644"/>
          </a:xfrm>
        </p:grpSpPr>
        <p:pic>
          <p:nvPicPr>
            <p:cNvPr id="599" name="Google Shape;599;p42"/>
            <p:cNvPicPr preferRelativeResize="0"/>
            <p:nvPr/>
          </p:nvPicPr>
          <p:blipFill rotWithShape="1">
            <a:blip r:embed="rId9">
              <a:alphaModFix/>
            </a:blip>
            <a:srcRect b="4313" l="0" r="4969" t="0"/>
            <a:stretch/>
          </p:blipFill>
          <p:spPr>
            <a:xfrm>
              <a:off x="637050" y="3809748"/>
              <a:ext cx="700260" cy="705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0" name="Google Shape;600;p42"/>
            <p:cNvSpPr txBox="1"/>
            <p:nvPr/>
          </p:nvSpPr>
          <p:spPr>
            <a:xfrm>
              <a:off x="1276465" y="3809930"/>
              <a:ext cx="3897198" cy="186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normAutofit/>
            </a:bodyPr>
            <a:lstStyle/>
            <a:p>
              <a:pPr indent="0" lvl="0" marL="50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600"/>
                <a:buFont typeface="Roboto"/>
                <a:buNone/>
              </a:pPr>
              <a:r>
                <a:rPr b="1" i="0" lang="en-GB" sz="16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Jennifer Squire</a:t>
              </a:r>
              <a:endParaRPr/>
            </a:p>
            <a:p>
              <a:pPr indent="0" lvl="0" marL="50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600"/>
                <a:buFont typeface="Roboto"/>
                <a:buNone/>
              </a:pPr>
              <a:r>
                <a:rPr b="0" i="0" lang="en-GB" sz="16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Commercial Agreement Manager</a:t>
              </a:r>
              <a:endParaRPr/>
            </a:p>
            <a:p>
              <a:pPr indent="0" lvl="0" marL="50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1200"/>
                <a:buFont typeface="Roboto"/>
                <a:buNone/>
              </a:pPr>
              <a:r>
                <a:rPr b="0" i="0" lang="en-GB" sz="1200" u="none" cap="none" strike="noStrike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jennifer.squire@crowncommercial.gov.uk</a:t>
              </a:r>
              <a:endParaRPr/>
            </a:p>
          </p:txBody>
        </p:sp>
      </p:grpSp>
      <p:sp>
        <p:nvSpPr>
          <p:cNvPr id="601" name="Google Shape;601;p42"/>
          <p:cNvSpPr txBox="1"/>
          <p:nvPr/>
        </p:nvSpPr>
        <p:spPr>
          <a:xfrm>
            <a:off x="1324221" y="3236257"/>
            <a:ext cx="38973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None/>
            </a:pPr>
            <a:r>
              <a:rPr b="1" i="0" lang="en-GB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Laura Hayward</a:t>
            </a:r>
            <a:endParaRPr/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None/>
            </a:pPr>
            <a:r>
              <a:rPr b="0" i="0" lang="en-GB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Commercial Support</a:t>
            </a:r>
            <a:endParaRPr/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"/>
              <a:buNone/>
            </a:pPr>
            <a:r>
              <a:rPr b="0" i="0" lang="en-GB" sz="12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laura.hayward@crowncommercial.gov.uk</a:t>
            </a:r>
            <a:endParaRPr/>
          </a:p>
        </p:txBody>
      </p:sp>
      <p:sp>
        <p:nvSpPr>
          <p:cNvPr id="602" name="Google Shape;602;p42"/>
          <p:cNvSpPr txBox="1"/>
          <p:nvPr/>
        </p:nvSpPr>
        <p:spPr>
          <a:xfrm>
            <a:off x="668600" y="4086900"/>
            <a:ext cx="107877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 a general enquiry about onboarding please contact Crown Commercial Service Customer Desk on 0345 410 2222 or email info@crowncommercial.gov.uk</a:t>
            </a:r>
            <a:endParaRPr sz="22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59" l="27582" r="43549" t="44204"/>
          <a:stretch/>
        </p:blipFill>
        <p:spPr>
          <a:xfrm>
            <a:off x="7184300" y="-657048"/>
            <a:ext cx="4442400" cy="44355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838850" y="867825"/>
            <a:ext cx="6435173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Breaking it down – a DPS (</a:t>
            </a:r>
            <a:r>
              <a:rPr b="0" i="0" lang="en-GB" sz="3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Dynamic Purchasing System)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837224" y="2391509"/>
            <a:ext cx="6347076" cy="3416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Standard </a:t>
            </a:r>
            <a:r>
              <a:rPr b="1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Public Sector Contract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terms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Further competition</a:t>
            </a: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procedure 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Always open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new suppliers 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Quality evaluation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required at call-off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Filters</a:t>
            </a: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enable supplier shortlisting</a:t>
            </a:r>
            <a:r>
              <a:rPr b="1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2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 amt="90000"/>
          </a:blip>
          <a:srcRect b="0" l="0" r="0" t="0"/>
          <a:stretch/>
        </p:blipFill>
        <p:spPr>
          <a:xfrm>
            <a:off x="6679255" y="4531895"/>
            <a:ext cx="2552074" cy="255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6861278" y="5238959"/>
            <a:ext cx="2188028" cy="1105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Special Terms   </a:t>
            </a: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bespoke for this agreement cover the sharing of blended ‘</a:t>
            </a:r>
            <a:r>
              <a:rPr b="1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joint development</a:t>
            </a:r>
            <a:r>
              <a:rPr b="0" i="0" lang="en-GB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’ IPR created through this agreement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b="-5275" l="12908" r="15359" t="-2244"/>
          <a:stretch/>
        </p:blipFill>
        <p:spPr>
          <a:xfrm>
            <a:off x="7194619" y="-627871"/>
            <a:ext cx="4411227" cy="44080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838850" y="867825"/>
            <a:ext cx="6435173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Alignment to government policy as standard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837224" y="2391508"/>
            <a:ext cx="6347076" cy="327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Char char="•"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PPN 06/21 – Carbon Reduction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PPN 06/20 – Social Value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Small Medium Enterprises (SMEs)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Modern Slavery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Digital Inclusion &amp; Accessibility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Prompt Payment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/>
        </p:nvSpPr>
        <p:spPr>
          <a:xfrm>
            <a:off x="838850" y="867825"/>
            <a:ext cx="4607357" cy="73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What you can sell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713466" y="2518137"/>
            <a:ext cx="3490941" cy="52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Category of Requirement</a:t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808705" y="2358934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7BAB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808707" y="3057838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01F4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808706" y="3756742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808707" y="4459674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825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719238" y="3915941"/>
            <a:ext cx="3234774" cy="52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Specialist Capabilities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1719240" y="3217041"/>
            <a:ext cx="3485167" cy="52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Service/Product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1719238" y="4614840"/>
            <a:ext cx="2691467" cy="52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Commercial Model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838850" y="1383684"/>
            <a:ext cx="5257150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9193"/>
                </a:solidFill>
                <a:latin typeface="Roboto"/>
                <a:ea typeface="Roboto"/>
                <a:cs typeface="Roboto"/>
                <a:sym typeface="Roboto"/>
              </a:rPr>
              <a:t>through RM6235 Space-Enabled &amp; Geospatial Services Dynamic Purchasing System</a:t>
            </a:r>
            <a:endParaRPr b="1" i="0" sz="1800" u="none" cap="none" strike="noStrike">
              <a:solidFill>
                <a:srgbClr val="0091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49" y="184737"/>
            <a:ext cx="3018954" cy="282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5059419" y="2335761"/>
            <a:ext cx="3712530" cy="362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5458250" y="2420620"/>
            <a:ext cx="3123934" cy="149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innovative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filter system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breaks up supplier capabilities into 4 filters and 3 levels</a:t>
            </a:r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6435553" y="4000827"/>
            <a:ext cx="1169327" cy="1419785"/>
            <a:chOff x="8957654" y="3223083"/>
            <a:chExt cx="1169327" cy="1419785"/>
          </a:xfrm>
        </p:grpSpPr>
        <p:grpSp>
          <p:nvGrpSpPr>
            <p:cNvPr id="178" name="Google Shape;178;p17"/>
            <p:cNvGrpSpPr/>
            <p:nvPr/>
          </p:nvGrpSpPr>
          <p:grpSpPr>
            <a:xfrm>
              <a:off x="9210160" y="3223083"/>
              <a:ext cx="618654" cy="613238"/>
              <a:chOff x="9176175" y="3211745"/>
              <a:chExt cx="618654" cy="613238"/>
            </a:xfrm>
          </p:grpSpPr>
          <p:sp>
            <p:nvSpPr>
              <p:cNvPr id="179" name="Google Shape;179;p17"/>
              <p:cNvSpPr/>
              <p:nvPr/>
            </p:nvSpPr>
            <p:spPr>
              <a:xfrm>
                <a:off x="9176175" y="3288941"/>
                <a:ext cx="618654" cy="536042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7BAB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0" name="Google Shape;180;p17"/>
              <p:cNvSpPr txBox="1"/>
              <p:nvPr/>
            </p:nvSpPr>
            <p:spPr>
              <a:xfrm>
                <a:off x="9375216" y="3211745"/>
                <a:ext cx="220571" cy="536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4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17"/>
            <p:cNvGrpSpPr/>
            <p:nvPr/>
          </p:nvGrpSpPr>
          <p:grpSpPr>
            <a:xfrm>
              <a:off x="9022520" y="3679796"/>
              <a:ext cx="443255" cy="559743"/>
              <a:chOff x="9164804" y="3679796"/>
              <a:chExt cx="443255" cy="559743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9164804" y="3855474"/>
                <a:ext cx="443255" cy="38406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7BAB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3" name="Google Shape;183;p17"/>
              <p:cNvSpPr txBox="1"/>
              <p:nvPr/>
            </p:nvSpPr>
            <p:spPr>
              <a:xfrm>
                <a:off x="9276145" y="3679796"/>
                <a:ext cx="220571" cy="536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4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8957654" y="4106826"/>
              <a:ext cx="352413" cy="536042"/>
              <a:chOff x="9164804" y="4253320"/>
              <a:chExt cx="352413" cy="536042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9164804" y="4462163"/>
                <a:ext cx="352413" cy="305354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7BAB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6" name="Google Shape;186;p17"/>
              <p:cNvSpPr txBox="1"/>
              <p:nvPr/>
            </p:nvSpPr>
            <p:spPr>
              <a:xfrm>
                <a:off x="9230724" y="4253320"/>
                <a:ext cx="220571" cy="536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4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7"/>
            <p:cNvGrpSpPr/>
            <p:nvPr/>
          </p:nvGrpSpPr>
          <p:grpSpPr>
            <a:xfrm>
              <a:off x="9573200" y="3679796"/>
              <a:ext cx="443255" cy="559743"/>
              <a:chOff x="9164804" y="3679796"/>
              <a:chExt cx="443255" cy="559743"/>
            </a:xfrm>
          </p:grpSpPr>
          <p:sp>
            <p:nvSpPr>
              <p:cNvPr id="188" name="Google Shape;188;p17"/>
              <p:cNvSpPr/>
              <p:nvPr/>
            </p:nvSpPr>
            <p:spPr>
              <a:xfrm>
                <a:off x="9164804" y="3855474"/>
                <a:ext cx="443255" cy="38406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7BAB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9" name="Google Shape;189;p17"/>
              <p:cNvSpPr txBox="1"/>
              <p:nvPr/>
            </p:nvSpPr>
            <p:spPr>
              <a:xfrm>
                <a:off x="9276145" y="3679796"/>
                <a:ext cx="220571" cy="536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4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p17"/>
            <p:cNvGrpSpPr/>
            <p:nvPr/>
          </p:nvGrpSpPr>
          <p:grpSpPr>
            <a:xfrm>
              <a:off x="9426456" y="4096269"/>
              <a:ext cx="352413" cy="536042"/>
              <a:chOff x="9164804" y="4253320"/>
              <a:chExt cx="352413" cy="536042"/>
            </a:xfrm>
          </p:grpSpPr>
          <p:sp>
            <p:nvSpPr>
              <p:cNvPr id="191" name="Google Shape;191;p17"/>
              <p:cNvSpPr/>
              <p:nvPr/>
            </p:nvSpPr>
            <p:spPr>
              <a:xfrm>
                <a:off x="9164804" y="4462163"/>
                <a:ext cx="352413" cy="305354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7BAB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2" name="Google Shape;192;p17"/>
              <p:cNvSpPr txBox="1"/>
              <p:nvPr/>
            </p:nvSpPr>
            <p:spPr>
              <a:xfrm>
                <a:off x="9230724" y="4253320"/>
                <a:ext cx="220571" cy="536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4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17"/>
            <p:cNvGrpSpPr/>
            <p:nvPr/>
          </p:nvGrpSpPr>
          <p:grpSpPr>
            <a:xfrm>
              <a:off x="9774568" y="4096269"/>
              <a:ext cx="352413" cy="536042"/>
              <a:chOff x="9164804" y="4253320"/>
              <a:chExt cx="352413" cy="536042"/>
            </a:xfrm>
          </p:grpSpPr>
          <p:sp>
            <p:nvSpPr>
              <p:cNvPr id="194" name="Google Shape;194;p17"/>
              <p:cNvSpPr/>
              <p:nvPr/>
            </p:nvSpPr>
            <p:spPr>
              <a:xfrm>
                <a:off x="9164804" y="4462163"/>
                <a:ext cx="352413" cy="305354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7BAB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t/>
                </a:r>
                <a:endParaRPr b="0" i="0" sz="5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" name="Google Shape;195;p17"/>
              <p:cNvSpPr txBox="1"/>
              <p:nvPr/>
            </p:nvSpPr>
            <p:spPr>
              <a:xfrm>
                <a:off x="9230724" y="4253320"/>
                <a:ext cx="220571" cy="536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4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>
            <a:off x="770447" y="2335760"/>
            <a:ext cx="6827782" cy="70293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18"/>
          <p:cNvGrpSpPr/>
          <p:nvPr/>
        </p:nvGrpSpPr>
        <p:grpSpPr>
          <a:xfrm>
            <a:off x="5059419" y="2335760"/>
            <a:ext cx="3712530" cy="3628801"/>
            <a:chOff x="7601913" y="1976196"/>
            <a:chExt cx="3712530" cy="3628801"/>
          </a:xfrm>
        </p:grpSpPr>
        <p:sp>
          <p:nvSpPr>
            <p:cNvPr id="202" name="Google Shape;202;p18"/>
            <p:cNvSpPr/>
            <p:nvPr/>
          </p:nvSpPr>
          <p:spPr>
            <a:xfrm>
              <a:off x="7601913" y="1976197"/>
              <a:ext cx="3712530" cy="3628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7984543" y="1976196"/>
              <a:ext cx="3329900" cy="2698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Satellite &amp; Space-Enabled Communication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Geospatial &amp; Remote Sensing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Unmanned Autonomous Vehicles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Upstream (professional services only)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7740203" y="2234566"/>
              <a:ext cx="193119" cy="167331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7BA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7740202" y="2964539"/>
              <a:ext cx="193119" cy="167331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7BA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740201" y="3383739"/>
              <a:ext cx="193119" cy="167331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7BA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740200" y="4113712"/>
              <a:ext cx="193119" cy="167331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7BAB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" name="Google Shape;208;p18"/>
          <p:cNvSpPr txBox="1"/>
          <p:nvPr/>
        </p:nvSpPr>
        <p:spPr>
          <a:xfrm>
            <a:off x="1710713" y="2518137"/>
            <a:ext cx="3490941" cy="52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Category of Requirement</a:t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805952" y="2358934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7BAB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805954" y="3057838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805953" y="3756742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05954" y="4459674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838850" y="867825"/>
            <a:ext cx="4607357" cy="73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What you can sell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49" y="184737"/>
            <a:ext cx="3018954" cy="28269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 txBox="1"/>
          <p:nvPr/>
        </p:nvSpPr>
        <p:spPr>
          <a:xfrm>
            <a:off x="838850" y="1383684"/>
            <a:ext cx="5257150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9193"/>
                </a:solidFill>
                <a:latin typeface="Roboto"/>
                <a:ea typeface="Roboto"/>
                <a:cs typeface="Roboto"/>
                <a:sym typeface="Roboto"/>
              </a:rPr>
              <a:t>through RM6235 Space-Enabled &amp; Geospatial Services Dynamic Purchasing System</a:t>
            </a:r>
            <a:endParaRPr b="1" i="0" sz="1800" u="none" cap="none" strike="noStrike">
              <a:solidFill>
                <a:srgbClr val="0091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/>
          <p:nvPr/>
        </p:nvSpPr>
        <p:spPr>
          <a:xfrm>
            <a:off x="808705" y="2358934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808707" y="3057838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01F4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808706" y="3756742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808707" y="4459674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1719240" y="3217041"/>
            <a:ext cx="3485167" cy="52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Service/Product</a:t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770447" y="3030632"/>
            <a:ext cx="6816896" cy="70696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5059419" y="2335761"/>
            <a:ext cx="3712530" cy="362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5292639" y="2335761"/>
            <a:ext cx="3465986" cy="3418883"/>
            <a:chOff x="4476151" y="3217041"/>
            <a:chExt cx="3465986" cy="3418883"/>
          </a:xfrm>
        </p:grpSpPr>
        <p:sp>
          <p:nvSpPr>
            <p:cNvPr id="228" name="Google Shape;228;p19"/>
            <p:cNvSpPr txBox="1"/>
            <p:nvPr/>
          </p:nvSpPr>
          <p:spPr>
            <a:xfrm>
              <a:off x="4669798" y="3217041"/>
              <a:ext cx="3272339" cy="3418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Turnkey Solutions including Bandwidth &amp; Capacity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Hardware &amp; Platforms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Data Acquisition /capture, Products &amp; Services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Software, Applications and Solutions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Advisory, Consultancy, and Training </a:t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4476152" y="3487175"/>
              <a:ext cx="193119" cy="167331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A0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4477947" y="4193181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A0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4476151" y="4624584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A0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477947" y="6052152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A0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477947" y="5338368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A0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4" name="Google Shape;234;p19"/>
          <p:cNvSpPr txBox="1"/>
          <p:nvPr/>
        </p:nvSpPr>
        <p:spPr>
          <a:xfrm>
            <a:off x="838850" y="867825"/>
            <a:ext cx="4607357" cy="73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What you can sell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838850" y="1383684"/>
            <a:ext cx="5257150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9193"/>
                </a:solidFill>
                <a:latin typeface="Roboto"/>
                <a:ea typeface="Roboto"/>
                <a:cs typeface="Roboto"/>
                <a:sym typeface="Roboto"/>
              </a:rPr>
              <a:t>through RM6235 Space-Enabled &amp; Geospatial Services Dynamic Purchasing System</a:t>
            </a:r>
            <a:endParaRPr b="1" i="0" sz="1800" u="none" cap="none" strike="noStrike">
              <a:solidFill>
                <a:srgbClr val="0091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49" y="184737"/>
            <a:ext cx="3018954" cy="282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/>
          <p:nvPr/>
        </p:nvSpPr>
        <p:spPr>
          <a:xfrm>
            <a:off x="770447" y="3733564"/>
            <a:ext cx="7274096" cy="70293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5059419" y="2335761"/>
            <a:ext cx="3712530" cy="362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808705" y="2358934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808707" y="3057838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808706" y="3756742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808707" y="4459674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1719238" y="3915941"/>
            <a:ext cx="3234774" cy="52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Specialist Capabilities</a:t>
            </a:r>
            <a:endParaRPr/>
          </a:p>
        </p:txBody>
      </p:sp>
      <p:grpSp>
        <p:nvGrpSpPr>
          <p:cNvPr id="248" name="Google Shape;248;p20"/>
          <p:cNvGrpSpPr/>
          <p:nvPr/>
        </p:nvGrpSpPr>
        <p:grpSpPr>
          <a:xfrm>
            <a:off x="5229979" y="2335761"/>
            <a:ext cx="2029853" cy="2310887"/>
            <a:chOff x="5660504" y="3816011"/>
            <a:chExt cx="2029853" cy="2310887"/>
          </a:xfrm>
        </p:grpSpPr>
        <p:sp>
          <p:nvSpPr>
            <p:cNvPr id="249" name="Google Shape;249;p20"/>
            <p:cNvSpPr txBox="1"/>
            <p:nvPr/>
          </p:nvSpPr>
          <p:spPr>
            <a:xfrm>
              <a:off x="5903826" y="3816011"/>
              <a:ext cx="1786531" cy="231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Specialist sector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COTS/Software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Locational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5660505" y="4095071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5660504" y="5415366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5664596" y="4958365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5660505" y="4507281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4" name="Google Shape;254;p20"/>
          <p:cNvSpPr txBox="1"/>
          <p:nvPr/>
        </p:nvSpPr>
        <p:spPr>
          <a:xfrm>
            <a:off x="838850" y="867825"/>
            <a:ext cx="4607357" cy="73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What you can sell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838850" y="1383684"/>
            <a:ext cx="5257150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9193"/>
                </a:solidFill>
                <a:latin typeface="Roboto"/>
                <a:ea typeface="Roboto"/>
                <a:cs typeface="Roboto"/>
                <a:sym typeface="Roboto"/>
              </a:rPr>
              <a:t>through RM6235 Space-Enabled &amp; Geospatial Services Dynamic Purchasing System</a:t>
            </a:r>
            <a:endParaRPr b="1" i="0" sz="1800" u="none" cap="none" strike="noStrike">
              <a:solidFill>
                <a:srgbClr val="0091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49" y="184737"/>
            <a:ext cx="3018954" cy="282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/>
          <p:nvPr/>
        </p:nvSpPr>
        <p:spPr>
          <a:xfrm>
            <a:off x="770447" y="4445917"/>
            <a:ext cx="6283496" cy="70293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5059419" y="2335761"/>
            <a:ext cx="3712530" cy="362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808705" y="2358934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808707" y="3057838"/>
            <a:ext cx="784523" cy="67976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808706" y="3756742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525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5052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808707" y="4459674"/>
            <a:ext cx="784523" cy="67975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825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1719238" y="4614840"/>
            <a:ext cx="2691467" cy="52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6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Arial"/>
              <a:buNone/>
            </a:pPr>
            <a:r>
              <a:rPr b="1" i="0" lang="en-GB" sz="20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Commercial Model</a:t>
            </a:r>
            <a:endParaRPr/>
          </a:p>
        </p:txBody>
      </p:sp>
      <p:grpSp>
        <p:nvGrpSpPr>
          <p:cNvPr id="268" name="Google Shape;268;p21"/>
          <p:cNvGrpSpPr/>
          <p:nvPr/>
        </p:nvGrpSpPr>
        <p:grpSpPr>
          <a:xfrm>
            <a:off x="5225198" y="2358934"/>
            <a:ext cx="2180440" cy="979753"/>
            <a:chOff x="5806330" y="4208095"/>
            <a:chExt cx="2180440" cy="979753"/>
          </a:xfrm>
        </p:grpSpPr>
        <p:sp>
          <p:nvSpPr>
            <p:cNvPr id="269" name="Google Shape;269;p21"/>
            <p:cNvSpPr/>
            <p:nvPr/>
          </p:nvSpPr>
          <p:spPr>
            <a:xfrm>
              <a:off x="5807624" y="4465770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825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5806330" y="4913858"/>
              <a:ext cx="193119" cy="16733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825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t/>
              </a:r>
              <a:endParaRPr b="0" i="0" sz="5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21"/>
            <p:cNvSpPr txBox="1"/>
            <p:nvPr/>
          </p:nvSpPr>
          <p:spPr>
            <a:xfrm>
              <a:off x="6046593" y="4208095"/>
              <a:ext cx="1940177" cy="97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Project/Milestone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‘XaaS’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2" name="Google Shape;272;p21"/>
          <p:cNvSpPr txBox="1"/>
          <p:nvPr/>
        </p:nvSpPr>
        <p:spPr>
          <a:xfrm>
            <a:off x="838850" y="867825"/>
            <a:ext cx="4607357" cy="73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GB" sz="39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What you can sell</a:t>
            </a:r>
            <a:endParaRPr b="0" i="0" sz="39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838850" y="1383684"/>
            <a:ext cx="5257150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Roboto"/>
              <a:buNone/>
            </a:pPr>
            <a:r>
              <a:rPr b="1" i="0" lang="en-GB" sz="1800" u="none" cap="none" strike="noStrike">
                <a:solidFill>
                  <a:srgbClr val="009193"/>
                </a:solidFill>
                <a:latin typeface="Roboto"/>
                <a:ea typeface="Roboto"/>
                <a:cs typeface="Roboto"/>
                <a:sym typeface="Roboto"/>
              </a:rPr>
              <a:t>through RM6235 Space-Enabled &amp; Geospatial Services Dynamic Purchasing System</a:t>
            </a:r>
            <a:endParaRPr b="1" i="0" sz="1800" u="none" cap="none" strike="noStrike">
              <a:solidFill>
                <a:srgbClr val="0091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149" y="184737"/>
            <a:ext cx="3018954" cy="282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Jamie Horton</dc:creator>
</cp:coreProperties>
</file>