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9" r:id="rId6"/>
    <p:sldId id="261" r:id="rId7"/>
    <p:sldId id="262" r:id="rId8"/>
    <p:sldId id="270" r:id="rId9"/>
    <p:sldId id="265" r:id="rId10"/>
    <p:sldId id="266" r:id="rId11"/>
    <p:sldId id="268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110" autoAdjust="0"/>
  </p:normalViewPr>
  <p:slideViewPr>
    <p:cSldViewPr>
      <p:cViewPr>
        <p:scale>
          <a:sx n="53" d="100"/>
          <a:sy n="53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5B1FF-B871-4B04-A1D4-5FB0974F9EE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B027C85-A864-4BDA-98D5-790585A7AB06}">
      <dgm:prSet phldrT="[Text]"/>
      <dgm:spPr/>
      <dgm:t>
        <a:bodyPr/>
        <a:lstStyle/>
        <a:p>
          <a:r>
            <a:rPr lang="en-GB" dirty="0" smtClean="0"/>
            <a:t>Stage 1</a:t>
          </a:r>
          <a:endParaRPr lang="en-GB" dirty="0"/>
        </a:p>
      </dgm:t>
    </dgm:pt>
    <dgm:pt modelId="{A6AE7C00-3AAF-40F8-BDC3-2D0C7645E458}" type="parTrans" cxnId="{32BBD677-CEB7-458A-B9DA-336E8F04A53A}">
      <dgm:prSet/>
      <dgm:spPr/>
      <dgm:t>
        <a:bodyPr/>
        <a:lstStyle/>
        <a:p>
          <a:endParaRPr lang="en-GB"/>
        </a:p>
      </dgm:t>
    </dgm:pt>
    <dgm:pt modelId="{729F05D0-C274-43A3-94B8-162E30085CCD}" type="sibTrans" cxnId="{32BBD677-CEB7-458A-B9DA-336E8F04A53A}">
      <dgm:prSet/>
      <dgm:spPr/>
      <dgm:t>
        <a:bodyPr/>
        <a:lstStyle/>
        <a:p>
          <a:endParaRPr lang="en-GB"/>
        </a:p>
      </dgm:t>
    </dgm:pt>
    <dgm:pt modelId="{2BC8E618-82CD-4B47-A801-8A4F5AF7800C}">
      <dgm:prSet phldrT="[Text]"/>
      <dgm:spPr/>
      <dgm:t>
        <a:bodyPr/>
        <a:lstStyle/>
        <a:p>
          <a:r>
            <a:rPr lang="en-GB" b="1" dirty="0" smtClean="0"/>
            <a:t>Establish research time lines</a:t>
          </a:r>
          <a:endParaRPr lang="en-GB" b="1" dirty="0"/>
        </a:p>
      </dgm:t>
    </dgm:pt>
    <dgm:pt modelId="{FD96814D-3F0A-43EC-9C59-60BCED792BC5}" type="parTrans" cxnId="{D57365C5-5DCD-470F-B9BE-3EB92D50AE3E}">
      <dgm:prSet/>
      <dgm:spPr/>
      <dgm:t>
        <a:bodyPr/>
        <a:lstStyle/>
        <a:p>
          <a:endParaRPr lang="en-GB"/>
        </a:p>
      </dgm:t>
    </dgm:pt>
    <dgm:pt modelId="{EF266217-E22E-4911-975C-FA86971AE1D1}" type="sibTrans" cxnId="{D57365C5-5DCD-470F-B9BE-3EB92D50AE3E}">
      <dgm:prSet/>
      <dgm:spPr/>
      <dgm:t>
        <a:bodyPr/>
        <a:lstStyle/>
        <a:p>
          <a:endParaRPr lang="en-GB"/>
        </a:p>
      </dgm:t>
    </dgm:pt>
    <dgm:pt modelId="{8C92B91D-DE63-45B7-A349-3A51D7057D0E}">
      <dgm:prSet phldrT="[Text]"/>
      <dgm:spPr/>
      <dgm:t>
        <a:bodyPr/>
        <a:lstStyle/>
        <a:p>
          <a:r>
            <a:rPr lang="en-GB" dirty="0" smtClean="0"/>
            <a:t>Stage 2</a:t>
          </a:r>
          <a:endParaRPr lang="en-GB" dirty="0"/>
        </a:p>
      </dgm:t>
    </dgm:pt>
    <dgm:pt modelId="{A7D465F9-CCB2-474E-B07E-819DAB1D2BD9}" type="parTrans" cxnId="{A93FC7D8-3557-441F-BD72-F019B462C5A5}">
      <dgm:prSet/>
      <dgm:spPr/>
      <dgm:t>
        <a:bodyPr/>
        <a:lstStyle/>
        <a:p>
          <a:endParaRPr lang="en-GB"/>
        </a:p>
      </dgm:t>
    </dgm:pt>
    <dgm:pt modelId="{F427AE9A-DDB4-47FF-BA91-BBDB64645FB0}" type="sibTrans" cxnId="{A93FC7D8-3557-441F-BD72-F019B462C5A5}">
      <dgm:prSet/>
      <dgm:spPr/>
      <dgm:t>
        <a:bodyPr/>
        <a:lstStyle/>
        <a:p>
          <a:endParaRPr lang="en-GB"/>
        </a:p>
      </dgm:t>
    </dgm:pt>
    <dgm:pt modelId="{D19A4A82-5BF2-48FC-B4E7-E8AF7C88C897}">
      <dgm:prSet phldrT="[Text]"/>
      <dgm:spPr/>
      <dgm:t>
        <a:bodyPr/>
        <a:lstStyle/>
        <a:p>
          <a:r>
            <a:rPr lang="en-GB" b="1" dirty="0" smtClean="0"/>
            <a:t>Understanding drivers, barriers, attitudes and challenges</a:t>
          </a:r>
          <a:endParaRPr lang="en-GB" b="1" dirty="0"/>
        </a:p>
      </dgm:t>
    </dgm:pt>
    <dgm:pt modelId="{D2CE833C-C7AD-4E14-A09A-1FEEF269F314}" type="parTrans" cxnId="{0A7F202A-453D-41D7-8368-2165E8F01DF3}">
      <dgm:prSet/>
      <dgm:spPr/>
      <dgm:t>
        <a:bodyPr/>
        <a:lstStyle/>
        <a:p>
          <a:endParaRPr lang="en-GB"/>
        </a:p>
      </dgm:t>
    </dgm:pt>
    <dgm:pt modelId="{F31D7400-43D0-464B-8239-D8C71650E519}" type="sibTrans" cxnId="{0A7F202A-453D-41D7-8368-2165E8F01DF3}">
      <dgm:prSet/>
      <dgm:spPr/>
      <dgm:t>
        <a:bodyPr/>
        <a:lstStyle/>
        <a:p>
          <a:endParaRPr lang="en-GB"/>
        </a:p>
      </dgm:t>
    </dgm:pt>
    <dgm:pt modelId="{9B950B75-37CC-49F6-BBA1-3004D8ADFE0E}">
      <dgm:prSet phldrT="[Text]"/>
      <dgm:spPr/>
      <dgm:t>
        <a:bodyPr/>
        <a:lstStyle/>
        <a:p>
          <a:r>
            <a:rPr lang="en-GB" dirty="0" smtClean="0"/>
            <a:t>Stage 3</a:t>
          </a:r>
          <a:endParaRPr lang="en-GB" dirty="0"/>
        </a:p>
      </dgm:t>
    </dgm:pt>
    <dgm:pt modelId="{C818835D-8E4B-49ED-AA25-A9FA5540726C}" type="parTrans" cxnId="{B4661E99-44EE-4770-B941-85384C31ADD1}">
      <dgm:prSet/>
      <dgm:spPr/>
      <dgm:t>
        <a:bodyPr/>
        <a:lstStyle/>
        <a:p>
          <a:endParaRPr lang="en-GB"/>
        </a:p>
      </dgm:t>
    </dgm:pt>
    <dgm:pt modelId="{43BE6F4E-E91B-47AC-B1A8-AC2E91DA54BE}" type="sibTrans" cxnId="{B4661E99-44EE-4770-B941-85384C31ADD1}">
      <dgm:prSet/>
      <dgm:spPr/>
      <dgm:t>
        <a:bodyPr/>
        <a:lstStyle/>
        <a:p>
          <a:endParaRPr lang="en-GB"/>
        </a:p>
      </dgm:t>
    </dgm:pt>
    <dgm:pt modelId="{BF4E926A-E286-419F-85D4-FBC776D40E04}">
      <dgm:prSet phldrT="[Text]"/>
      <dgm:spPr/>
      <dgm:t>
        <a:bodyPr/>
        <a:lstStyle/>
        <a:p>
          <a:r>
            <a:rPr lang="en-GB" b="1" dirty="0" smtClean="0"/>
            <a:t>Practical implications through the build process</a:t>
          </a:r>
          <a:endParaRPr lang="en-GB" dirty="0"/>
        </a:p>
      </dgm:t>
    </dgm:pt>
    <dgm:pt modelId="{C6BE4E79-FF18-49E1-9BC1-C89916A3B917}" type="parTrans" cxnId="{4D610E2A-C25B-40B3-AFB1-04C7221CE097}">
      <dgm:prSet/>
      <dgm:spPr/>
      <dgm:t>
        <a:bodyPr/>
        <a:lstStyle/>
        <a:p>
          <a:endParaRPr lang="en-GB"/>
        </a:p>
      </dgm:t>
    </dgm:pt>
    <dgm:pt modelId="{DC714EE6-D84C-4413-A202-7B7570350092}" type="sibTrans" cxnId="{4D610E2A-C25B-40B3-AFB1-04C7221CE097}">
      <dgm:prSet/>
      <dgm:spPr/>
      <dgm:t>
        <a:bodyPr/>
        <a:lstStyle/>
        <a:p>
          <a:endParaRPr lang="en-GB"/>
        </a:p>
      </dgm:t>
    </dgm:pt>
    <dgm:pt modelId="{2E5D6FB7-EBE9-4CB5-B6D8-FB5FE6A76F7F}">
      <dgm:prSet phldrT="[Text]"/>
      <dgm:spPr/>
      <dgm:t>
        <a:bodyPr/>
        <a:lstStyle/>
        <a:p>
          <a:r>
            <a:rPr lang="en-GB" dirty="0" smtClean="0"/>
            <a:t>Stage 4</a:t>
          </a:r>
          <a:endParaRPr lang="en-GB" dirty="0"/>
        </a:p>
      </dgm:t>
    </dgm:pt>
    <dgm:pt modelId="{8B14F0BD-2C69-40A8-8A0A-2812CABCFBF8}" type="parTrans" cxnId="{08BA4A11-9178-4B2E-A366-6E178BA887C3}">
      <dgm:prSet/>
      <dgm:spPr/>
      <dgm:t>
        <a:bodyPr/>
        <a:lstStyle/>
        <a:p>
          <a:endParaRPr lang="en-GB"/>
        </a:p>
      </dgm:t>
    </dgm:pt>
    <dgm:pt modelId="{6FC382FA-6CC7-46E6-A916-36FF58A01E77}" type="sibTrans" cxnId="{08BA4A11-9178-4B2E-A366-6E178BA887C3}">
      <dgm:prSet/>
      <dgm:spPr/>
      <dgm:t>
        <a:bodyPr/>
        <a:lstStyle/>
        <a:p>
          <a:endParaRPr lang="en-GB"/>
        </a:p>
      </dgm:t>
    </dgm:pt>
    <dgm:pt modelId="{143B297D-72C8-42B1-9051-7F290121DE80}">
      <dgm:prSet phldrT="[Text]"/>
      <dgm:spPr/>
      <dgm:t>
        <a:bodyPr/>
        <a:lstStyle/>
        <a:p>
          <a:r>
            <a:rPr lang="en-GB" dirty="0" smtClean="0"/>
            <a:t>Stage 5</a:t>
          </a:r>
          <a:endParaRPr lang="en-GB" dirty="0"/>
        </a:p>
      </dgm:t>
    </dgm:pt>
    <dgm:pt modelId="{3977FC9E-3803-4529-929C-72D2AFC637F9}" type="parTrans" cxnId="{07F85F68-0693-44DC-BDC4-888542E5F764}">
      <dgm:prSet/>
      <dgm:spPr/>
      <dgm:t>
        <a:bodyPr/>
        <a:lstStyle/>
        <a:p>
          <a:endParaRPr lang="en-GB"/>
        </a:p>
      </dgm:t>
    </dgm:pt>
    <dgm:pt modelId="{A3214D8A-91F1-418D-9E12-07910A1E4601}" type="sibTrans" cxnId="{07F85F68-0693-44DC-BDC4-888542E5F764}">
      <dgm:prSet/>
      <dgm:spPr/>
      <dgm:t>
        <a:bodyPr/>
        <a:lstStyle/>
        <a:p>
          <a:endParaRPr lang="en-GB"/>
        </a:p>
      </dgm:t>
    </dgm:pt>
    <dgm:pt modelId="{BB1D3D15-6B6E-43DB-B5BB-B077026CD845}">
      <dgm:prSet/>
      <dgm:spPr/>
      <dgm:t>
        <a:bodyPr/>
        <a:lstStyle/>
        <a:p>
          <a:r>
            <a:rPr lang="en-GB" b="1" dirty="0" smtClean="0"/>
            <a:t>Cost and energy performance of LoCoLoCO2 </a:t>
          </a:r>
          <a:endParaRPr lang="en-GB" dirty="0"/>
        </a:p>
      </dgm:t>
    </dgm:pt>
    <dgm:pt modelId="{A439EDAD-FEA0-459C-B39A-3EFC1E98A0F9}" type="parTrans" cxnId="{6FE82609-6077-41FD-9AF1-58ED8BF34541}">
      <dgm:prSet/>
      <dgm:spPr/>
      <dgm:t>
        <a:bodyPr/>
        <a:lstStyle/>
        <a:p>
          <a:endParaRPr lang="en-GB"/>
        </a:p>
      </dgm:t>
    </dgm:pt>
    <dgm:pt modelId="{B57B7D54-BEC5-425D-A977-D1A2188E1327}" type="sibTrans" cxnId="{6FE82609-6077-41FD-9AF1-58ED8BF34541}">
      <dgm:prSet/>
      <dgm:spPr/>
      <dgm:t>
        <a:bodyPr/>
        <a:lstStyle/>
        <a:p>
          <a:endParaRPr lang="en-GB"/>
        </a:p>
      </dgm:t>
    </dgm:pt>
    <dgm:pt modelId="{FC73055F-AA25-4DAE-8D83-FB0D83B78BC1}">
      <dgm:prSet/>
      <dgm:spPr/>
      <dgm:t>
        <a:bodyPr/>
        <a:lstStyle/>
        <a:p>
          <a:r>
            <a:rPr lang="en-GB" b="1" dirty="0" smtClean="0"/>
            <a:t>Dissemination</a:t>
          </a:r>
          <a:endParaRPr lang="en-GB" dirty="0"/>
        </a:p>
      </dgm:t>
    </dgm:pt>
    <dgm:pt modelId="{88F27704-6602-48CE-A2CB-23CF180CFBF7}" type="parTrans" cxnId="{AACA3924-B52B-477C-87BC-EFCCC8A55B1A}">
      <dgm:prSet/>
      <dgm:spPr/>
      <dgm:t>
        <a:bodyPr/>
        <a:lstStyle/>
        <a:p>
          <a:endParaRPr lang="en-GB"/>
        </a:p>
      </dgm:t>
    </dgm:pt>
    <dgm:pt modelId="{940C8087-35D3-44E7-83F3-C4350DF692B1}" type="sibTrans" cxnId="{AACA3924-B52B-477C-87BC-EFCCC8A55B1A}">
      <dgm:prSet/>
      <dgm:spPr/>
      <dgm:t>
        <a:bodyPr/>
        <a:lstStyle/>
        <a:p>
          <a:endParaRPr lang="en-GB"/>
        </a:p>
      </dgm:t>
    </dgm:pt>
    <dgm:pt modelId="{3AA84027-DF4B-45D9-BB84-EF52F5673239}" type="pres">
      <dgm:prSet presAssocID="{0B15B1FF-B871-4B04-A1D4-5FB0974F9EE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8240320-F16F-4276-8397-BBD6CE4E090D}" type="pres">
      <dgm:prSet presAssocID="{1B027C85-A864-4BDA-98D5-790585A7AB06}" presName="composite" presStyleCnt="0"/>
      <dgm:spPr/>
    </dgm:pt>
    <dgm:pt modelId="{5C1A903A-FB49-4F7D-974F-728A66F4046F}" type="pres">
      <dgm:prSet presAssocID="{1B027C85-A864-4BDA-98D5-790585A7AB06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0C44BD-5446-442C-B10E-C9CFCBB87103}" type="pres">
      <dgm:prSet presAssocID="{1B027C85-A864-4BDA-98D5-790585A7AB06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1506A4-72E6-46A9-8A01-DA2F3EBA414E}" type="pres">
      <dgm:prSet presAssocID="{729F05D0-C274-43A3-94B8-162E30085CCD}" presName="sp" presStyleCnt="0"/>
      <dgm:spPr/>
    </dgm:pt>
    <dgm:pt modelId="{F7C70A48-3E3B-4ACF-B672-2CDE5E0F03E3}" type="pres">
      <dgm:prSet presAssocID="{8C92B91D-DE63-45B7-A349-3A51D7057D0E}" presName="composite" presStyleCnt="0"/>
      <dgm:spPr/>
    </dgm:pt>
    <dgm:pt modelId="{ADDA707E-2F93-4FB6-89D8-C08E6532EDB2}" type="pres">
      <dgm:prSet presAssocID="{8C92B91D-DE63-45B7-A349-3A51D7057D0E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D49B07-61BA-4177-AB4B-D050170C02DB}" type="pres">
      <dgm:prSet presAssocID="{8C92B91D-DE63-45B7-A349-3A51D7057D0E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BF869A-1410-4C2B-8829-2ACE48029EB1}" type="pres">
      <dgm:prSet presAssocID="{F427AE9A-DDB4-47FF-BA91-BBDB64645FB0}" presName="sp" presStyleCnt="0"/>
      <dgm:spPr/>
    </dgm:pt>
    <dgm:pt modelId="{154A5AE5-742B-48EE-91B9-39DD73BE4EDC}" type="pres">
      <dgm:prSet presAssocID="{9B950B75-37CC-49F6-BBA1-3004D8ADFE0E}" presName="composite" presStyleCnt="0"/>
      <dgm:spPr/>
    </dgm:pt>
    <dgm:pt modelId="{082EB81A-B519-4542-97D8-BB3869D4665B}" type="pres">
      <dgm:prSet presAssocID="{9B950B75-37CC-49F6-BBA1-3004D8ADFE0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588B98-8CC3-4D28-B3AA-D3C9177BB57E}" type="pres">
      <dgm:prSet presAssocID="{9B950B75-37CC-49F6-BBA1-3004D8ADFE0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A783DF-EA8C-4D7F-9860-C834DDE3ACD8}" type="pres">
      <dgm:prSet presAssocID="{43BE6F4E-E91B-47AC-B1A8-AC2E91DA54BE}" presName="sp" presStyleCnt="0"/>
      <dgm:spPr/>
    </dgm:pt>
    <dgm:pt modelId="{B1BB562C-B7AA-45AA-AD44-763719C15238}" type="pres">
      <dgm:prSet presAssocID="{2E5D6FB7-EBE9-4CB5-B6D8-FB5FE6A76F7F}" presName="composite" presStyleCnt="0"/>
      <dgm:spPr/>
    </dgm:pt>
    <dgm:pt modelId="{94D0DD9A-1A0A-4899-998A-4DD144177DFC}" type="pres">
      <dgm:prSet presAssocID="{2E5D6FB7-EBE9-4CB5-B6D8-FB5FE6A76F7F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FAC4B1-9794-402B-9EE7-E7A47D3BF0E0}" type="pres">
      <dgm:prSet presAssocID="{2E5D6FB7-EBE9-4CB5-B6D8-FB5FE6A76F7F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132B53-FBF1-48BF-8474-D1DD3DAD562F}" type="pres">
      <dgm:prSet presAssocID="{6FC382FA-6CC7-46E6-A916-36FF58A01E77}" presName="sp" presStyleCnt="0"/>
      <dgm:spPr/>
    </dgm:pt>
    <dgm:pt modelId="{CDCF4D0A-55BB-4DBB-B4B8-FA6C15B7E209}" type="pres">
      <dgm:prSet presAssocID="{143B297D-72C8-42B1-9051-7F290121DE80}" presName="composite" presStyleCnt="0"/>
      <dgm:spPr/>
    </dgm:pt>
    <dgm:pt modelId="{D1E53821-1147-4EEA-99B8-5274E21465AA}" type="pres">
      <dgm:prSet presAssocID="{143B297D-72C8-42B1-9051-7F290121DE80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CD10F8-4D5C-4BF9-ACDF-E7A652F034F3}" type="pres">
      <dgm:prSet presAssocID="{143B297D-72C8-42B1-9051-7F290121DE80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5D20AA0-081F-4518-8247-F488CFC0FF44}" type="presOf" srcId="{D19A4A82-5BF2-48FC-B4E7-E8AF7C88C897}" destId="{44D49B07-61BA-4177-AB4B-D050170C02DB}" srcOrd="0" destOrd="0" presId="urn:microsoft.com/office/officeart/2005/8/layout/chevron2"/>
    <dgm:cxn modelId="{4D610E2A-C25B-40B3-AFB1-04C7221CE097}" srcId="{9B950B75-37CC-49F6-BBA1-3004D8ADFE0E}" destId="{BF4E926A-E286-419F-85D4-FBC776D40E04}" srcOrd="0" destOrd="0" parTransId="{C6BE4E79-FF18-49E1-9BC1-C89916A3B917}" sibTransId="{DC714EE6-D84C-4413-A202-7B7570350092}"/>
    <dgm:cxn modelId="{B4661E99-44EE-4770-B941-85384C31ADD1}" srcId="{0B15B1FF-B871-4B04-A1D4-5FB0974F9EEE}" destId="{9B950B75-37CC-49F6-BBA1-3004D8ADFE0E}" srcOrd="2" destOrd="0" parTransId="{C818835D-8E4B-49ED-AA25-A9FA5540726C}" sibTransId="{43BE6F4E-E91B-47AC-B1A8-AC2E91DA54BE}"/>
    <dgm:cxn modelId="{A93FC7D8-3557-441F-BD72-F019B462C5A5}" srcId="{0B15B1FF-B871-4B04-A1D4-5FB0974F9EEE}" destId="{8C92B91D-DE63-45B7-A349-3A51D7057D0E}" srcOrd="1" destOrd="0" parTransId="{A7D465F9-CCB2-474E-B07E-819DAB1D2BD9}" sibTransId="{F427AE9A-DDB4-47FF-BA91-BBDB64645FB0}"/>
    <dgm:cxn modelId="{2E4CDA7A-8453-461A-8471-2641B7D34A80}" type="presOf" srcId="{9B950B75-37CC-49F6-BBA1-3004D8ADFE0E}" destId="{082EB81A-B519-4542-97D8-BB3869D4665B}" srcOrd="0" destOrd="0" presId="urn:microsoft.com/office/officeart/2005/8/layout/chevron2"/>
    <dgm:cxn modelId="{C05169E7-53DD-4125-806B-9B8D54C5D473}" type="presOf" srcId="{0B15B1FF-B871-4B04-A1D4-5FB0974F9EEE}" destId="{3AA84027-DF4B-45D9-BB84-EF52F5673239}" srcOrd="0" destOrd="0" presId="urn:microsoft.com/office/officeart/2005/8/layout/chevron2"/>
    <dgm:cxn modelId="{2EABCF19-0FB3-40C3-B4D3-9B365B947A47}" type="presOf" srcId="{8C92B91D-DE63-45B7-A349-3A51D7057D0E}" destId="{ADDA707E-2F93-4FB6-89D8-C08E6532EDB2}" srcOrd="0" destOrd="0" presId="urn:microsoft.com/office/officeart/2005/8/layout/chevron2"/>
    <dgm:cxn modelId="{EB6F3FF3-025C-4A0C-BBDB-9D19AAD81147}" type="presOf" srcId="{FC73055F-AA25-4DAE-8D83-FB0D83B78BC1}" destId="{2FCD10F8-4D5C-4BF9-ACDF-E7A652F034F3}" srcOrd="0" destOrd="0" presId="urn:microsoft.com/office/officeart/2005/8/layout/chevron2"/>
    <dgm:cxn modelId="{AACA3924-B52B-477C-87BC-EFCCC8A55B1A}" srcId="{143B297D-72C8-42B1-9051-7F290121DE80}" destId="{FC73055F-AA25-4DAE-8D83-FB0D83B78BC1}" srcOrd="0" destOrd="0" parTransId="{88F27704-6602-48CE-A2CB-23CF180CFBF7}" sibTransId="{940C8087-35D3-44E7-83F3-C4350DF692B1}"/>
    <dgm:cxn modelId="{6FE82609-6077-41FD-9AF1-58ED8BF34541}" srcId="{2E5D6FB7-EBE9-4CB5-B6D8-FB5FE6A76F7F}" destId="{BB1D3D15-6B6E-43DB-B5BB-B077026CD845}" srcOrd="0" destOrd="0" parTransId="{A439EDAD-FEA0-459C-B39A-3EFC1E98A0F9}" sibTransId="{B57B7D54-BEC5-425D-A977-D1A2188E1327}"/>
    <dgm:cxn modelId="{473C7238-C216-4339-9DA6-30B8E17AD3FE}" type="presOf" srcId="{2E5D6FB7-EBE9-4CB5-B6D8-FB5FE6A76F7F}" destId="{94D0DD9A-1A0A-4899-998A-4DD144177DFC}" srcOrd="0" destOrd="0" presId="urn:microsoft.com/office/officeart/2005/8/layout/chevron2"/>
    <dgm:cxn modelId="{0A7F202A-453D-41D7-8368-2165E8F01DF3}" srcId="{8C92B91D-DE63-45B7-A349-3A51D7057D0E}" destId="{D19A4A82-5BF2-48FC-B4E7-E8AF7C88C897}" srcOrd="0" destOrd="0" parTransId="{D2CE833C-C7AD-4E14-A09A-1FEEF269F314}" sibTransId="{F31D7400-43D0-464B-8239-D8C71650E519}"/>
    <dgm:cxn modelId="{B65DDD2D-CF0D-4CE2-A5E9-7CA80EEFC177}" type="presOf" srcId="{BB1D3D15-6B6E-43DB-B5BB-B077026CD845}" destId="{C3FAC4B1-9794-402B-9EE7-E7A47D3BF0E0}" srcOrd="0" destOrd="0" presId="urn:microsoft.com/office/officeart/2005/8/layout/chevron2"/>
    <dgm:cxn modelId="{B728195D-C06E-4205-AB8A-EDE66410403E}" type="presOf" srcId="{2BC8E618-82CD-4B47-A801-8A4F5AF7800C}" destId="{EA0C44BD-5446-442C-B10E-C9CFCBB87103}" srcOrd="0" destOrd="0" presId="urn:microsoft.com/office/officeart/2005/8/layout/chevron2"/>
    <dgm:cxn modelId="{8F307665-AC46-4AA0-B712-01EF956CE902}" type="presOf" srcId="{143B297D-72C8-42B1-9051-7F290121DE80}" destId="{D1E53821-1147-4EEA-99B8-5274E21465AA}" srcOrd="0" destOrd="0" presId="urn:microsoft.com/office/officeart/2005/8/layout/chevron2"/>
    <dgm:cxn modelId="{08BA4A11-9178-4B2E-A366-6E178BA887C3}" srcId="{0B15B1FF-B871-4B04-A1D4-5FB0974F9EEE}" destId="{2E5D6FB7-EBE9-4CB5-B6D8-FB5FE6A76F7F}" srcOrd="3" destOrd="0" parTransId="{8B14F0BD-2C69-40A8-8A0A-2812CABCFBF8}" sibTransId="{6FC382FA-6CC7-46E6-A916-36FF58A01E77}"/>
    <dgm:cxn modelId="{07F85F68-0693-44DC-BDC4-888542E5F764}" srcId="{0B15B1FF-B871-4B04-A1D4-5FB0974F9EEE}" destId="{143B297D-72C8-42B1-9051-7F290121DE80}" srcOrd="4" destOrd="0" parTransId="{3977FC9E-3803-4529-929C-72D2AFC637F9}" sibTransId="{A3214D8A-91F1-418D-9E12-07910A1E4601}"/>
    <dgm:cxn modelId="{615C84C3-31A5-42C4-A27C-74F3F475D09C}" type="presOf" srcId="{1B027C85-A864-4BDA-98D5-790585A7AB06}" destId="{5C1A903A-FB49-4F7D-974F-728A66F4046F}" srcOrd="0" destOrd="0" presId="urn:microsoft.com/office/officeart/2005/8/layout/chevron2"/>
    <dgm:cxn modelId="{32BBD677-CEB7-458A-B9DA-336E8F04A53A}" srcId="{0B15B1FF-B871-4B04-A1D4-5FB0974F9EEE}" destId="{1B027C85-A864-4BDA-98D5-790585A7AB06}" srcOrd="0" destOrd="0" parTransId="{A6AE7C00-3AAF-40F8-BDC3-2D0C7645E458}" sibTransId="{729F05D0-C274-43A3-94B8-162E30085CCD}"/>
    <dgm:cxn modelId="{D57365C5-5DCD-470F-B9BE-3EB92D50AE3E}" srcId="{1B027C85-A864-4BDA-98D5-790585A7AB06}" destId="{2BC8E618-82CD-4B47-A801-8A4F5AF7800C}" srcOrd="0" destOrd="0" parTransId="{FD96814D-3F0A-43EC-9C59-60BCED792BC5}" sibTransId="{EF266217-E22E-4911-975C-FA86971AE1D1}"/>
    <dgm:cxn modelId="{4FB8DCF8-90AE-40DF-9089-935041422459}" type="presOf" srcId="{BF4E926A-E286-419F-85D4-FBC776D40E04}" destId="{66588B98-8CC3-4D28-B3AA-D3C9177BB57E}" srcOrd="0" destOrd="0" presId="urn:microsoft.com/office/officeart/2005/8/layout/chevron2"/>
    <dgm:cxn modelId="{8CD0BB69-B88E-4F29-B159-B3B8FEA8DCEA}" type="presParOf" srcId="{3AA84027-DF4B-45D9-BB84-EF52F5673239}" destId="{C8240320-F16F-4276-8397-BBD6CE4E090D}" srcOrd="0" destOrd="0" presId="urn:microsoft.com/office/officeart/2005/8/layout/chevron2"/>
    <dgm:cxn modelId="{FB3C3F60-6D67-46E7-87C2-C547F268E6D8}" type="presParOf" srcId="{C8240320-F16F-4276-8397-BBD6CE4E090D}" destId="{5C1A903A-FB49-4F7D-974F-728A66F4046F}" srcOrd="0" destOrd="0" presId="urn:microsoft.com/office/officeart/2005/8/layout/chevron2"/>
    <dgm:cxn modelId="{5DEED4CE-A6AC-460E-A9DC-B2CA828BA62C}" type="presParOf" srcId="{C8240320-F16F-4276-8397-BBD6CE4E090D}" destId="{EA0C44BD-5446-442C-B10E-C9CFCBB87103}" srcOrd="1" destOrd="0" presId="urn:microsoft.com/office/officeart/2005/8/layout/chevron2"/>
    <dgm:cxn modelId="{FD1E9266-E418-410C-A358-675401E46412}" type="presParOf" srcId="{3AA84027-DF4B-45D9-BB84-EF52F5673239}" destId="{4F1506A4-72E6-46A9-8A01-DA2F3EBA414E}" srcOrd="1" destOrd="0" presId="urn:microsoft.com/office/officeart/2005/8/layout/chevron2"/>
    <dgm:cxn modelId="{1D8D429D-C833-48C9-A997-AE9A25050B7D}" type="presParOf" srcId="{3AA84027-DF4B-45D9-BB84-EF52F5673239}" destId="{F7C70A48-3E3B-4ACF-B672-2CDE5E0F03E3}" srcOrd="2" destOrd="0" presId="urn:microsoft.com/office/officeart/2005/8/layout/chevron2"/>
    <dgm:cxn modelId="{F5DEF2CE-3B2F-411F-AC63-8B93090B6CA9}" type="presParOf" srcId="{F7C70A48-3E3B-4ACF-B672-2CDE5E0F03E3}" destId="{ADDA707E-2F93-4FB6-89D8-C08E6532EDB2}" srcOrd="0" destOrd="0" presId="urn:microsoft.com/office/officeart/2005/8/layout/chevron2"/>
    <dgm:cxn modelId="{43CB3B5F-39F7-4C5C-838B-83A0A7D4C64C}" type="presParOf" srcId="{F7C70A48-3E3B-4ACF-B672-2CDE5E0F03E3}" destId="{44D49B07-61BA-4177-AB4B-D050170C02DB}" srcOrd="1" destOrd="0" presId="urn:microsoft.com/office/officeart/2005/8/layout/chevron2"/>
    <dgm:cxn modelId="{C2BA59A4-2AA5-4674-91F4-2190D03844D2}" type="presParOf" srcId="{3AA84027-DF4B-45D9-BB84-EF52F5673239}" destId="{DBBF869A-1410-4C2B-8829-2ACE48029EB1}" srcOrd="3" destOrd="0" presId="urn:microsoft.com/office/officeart/2005/8/layout/chevron2"/>
    <dgm:cxn modelId="{B51F35C1-D755-4DC4-B697-07E4A9045A45}" type="presParOf" srcId="{3AA84027-DF4B-45D9-BB84-EF52F5673239}" destId="{154A5AE5-742B-48EE-91B9-39DD73BE4EDC}" srcOrd="4" destOrd="0" presId="urn:microsoft.com/office/officeart/2005/8/layout/chevron2"/>
    <dgm:cxn modelId="{AD8AF7D5-92A6-4DF9-AFD2-F8117032ADE7}" type="presParOf" srcId="{154A5AE5-742B-48EE-91B9-39DD73BE4EDC}" destId="{082EB81A-B519-4542-97D8-BB3869D4665B}" srcOrd="0" destOrd="0" presId="urn:microsoft.com/office/officeart/2005/8/layout/chevron2"/>
    <dgm:cxn modelId="{9749EEF0-EA8D-4FBD-9751-C23643297A5B}" type="presParOf" srcId="{154A5AE5-742B-48EE-91B9-39DD73BE4EDC}" destId="{66588B98-8CC3-4D28-B3AA-D3C9177BB57E}" srcOrd="1" destOrd="0" presId="urn:microsoft.com/office/officeart/2005/8/layout/chevron2"/>
    <dgm:cxn modelId="{CB228120-F089-444E-A078-6F8FF70D2B37}" type="presParOf" srcId="{3AA84027-DF4B-45D9-BB84-EF52F5673239}" destId="{93A783DF-EA8C-4D7F-9860-C834DDE3ACD8}" srcOrd="5" destOrd="0" presId="urn:microsoft.com/office/officeart/2005/8/layout/chevron2"/>
    <dgm:cxn modelId="{EA3CC4F4-1F3A-4086-9D90-A947169CF52B}" type="presParOf" srcId="{3AA84027-DF4B-45D9-BB84-EF52F5673239}" destId="{B1BB562C-B7AA-45AA-AD44-763719C15238}" srcOrd="6" destOrd="0" presId="urn:microsoft.com/office/officeart/2005/8/layout/chevron2"/>
    <dgm:cxn modelId="{4856A929-D08B-438A-9498-758332BDC1A4}" type="presParOf" srcId="{B1BB562C-B7AA-45AA-AD44-763719C15238}" destId="{94D0DD9A-1A0A-4899-998A-4DD144177DFC}" srcOrd="0" destOrd="0" presId="urn:microsoft.com/office/officeart/2005/8/layout/chevron2"/>
    <dgm:cxn modelId="{A171729E-CD98-4BAB-8125-8FB3629CBCD4}" type="presParOf" srcId="{B1BB562C-B7AA-45AA-AD44-763719C15238}" destId="{C3FAC4B1-9794-402B-9EE7-E7A47D3BF0E0}" srcOrd="1" destOrd="0" presId="urn:microsoft.com/office/officeart/2005/8/layout/chevron2"/>
    <dgm:cxn modelId="{860BE422-38F7-4D8C-B812-B51558F48F30}" type="presParOf" srcId="{3AA84027-DF4B-45D9-BB84-EF52F5673239}" destId="{CE132B53-FBF1-48BF-8474-D1DD3DAD562F}" srcOrd="7" destOrd="0" presId="urn:microsoft.com/office/officeart/2005/8/layout/chevron2"/>
    <dgm:cxn modelId="{65F06AA0-9DD5-4E23-B90F-1CE3CAC82382}" type="presParOf" srcId="{3AA84027-DF4B-45D9-BB84-EF52F5673239}" destId="{CDCF4D0A-55BB-4DBB-B4B8-FA6C15B7E209}" srcOrd="8" destOrd="0" presId="urn:microsoft.com/office/officeart/2005/8/layout/chevron2"/>
    <dgm:cxn modelId="{A7B980A3-4FAD-47F1-9799-20DEC5BDEA66}" type="presParOf" srcId="{CDCF4D0A-55BB-4DBB-B4B8-FA6C15B7E209}" destId="{D1E53821-1147-4EEA-99B8-5274E21465AA}" srcOrd="0" destOrd="0" presId="urn:microsoft.com/office/officeart/2005/8/layout/chevron2"/>
    <dgm:cxn modelId="{017A09CF-275B-4287-B735-3328E755259B}" type="presParOf" srcId="{CDCF4D0A-55BB-4DBB-B4B8-FA6C15B7E209}" destId="{2FCD10F8-4D5C-4BF9-ACDF-E7A652F034F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15B1FF-B871-4B04-A1D4-5FB0974F9EE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B027C85-A864-4BDA-98D5-790585A7AB06}">
      <dgm:prSet phldrT="[Text]"/>
      <dgm:spPr/>
      <dgm:t>
        <a:bodyPr/>
        <a:lstStyle/>
        <a:p>
          <a:r>
            <a:rPr lang="en-GB" dirty="0" smtClean="0"/>
            <a:t>Stage 1</a:t>
          </a:r>
          <a:endParaRPr lang="en-GB" dirty="0"/>
        </a:p>
      </dgm:t>
    </dgm:pt>
    <dgm:pt modelId="{A6AE7C00-3AAF-40F8-BDC3-2D0C7645E458}" type="parTrans" cxnId="{32BBD677-CEB7-458A-B9DA-336E8F04A53A}">
      <dgm:prSet/>
      <dgm:spPr/>
      <dgm:t>
        <a:bodyPr/>
        <a:lstStyle/>
        <a:p>
          <a:endParaRPr lang="en-GB"/>
        </a:p>
      </dgm:t>
    </dgm:pt>
    <dgm:pt modelId="{729F05D0-C274-43A3-94B8-162E30085CCD}" type="sibTrans" cxnId="{32BBD677-CEB7-458A-B9DA-336E8F04A53A}">
      <dgm:prSet/>
      <dgm:spPr/>
      <dgm:t>
        <a:bodyPr/>
        <a:lstStyle/>
        <a:p>
          <a:endParaRPr lang="en-GB"/>
        </a:p>
      </dgm:t>
    </dgm:pt>
    <dgm:pt modelId="{2BC8E618-82CD-4B47-A801-8A4F5AF7800C}">
      <dgm:prSet phldrT="[Text]"/>
      <dgm:spPr/>
      <dgm:t>
        <a:bodyPr/>
        <a:lstStyle/>
        <a:p>
          <a:r>
            <a:rPr lang="en-GB" b="1" dirty="0" smtClean="0"/>
            <a:t>Establish research time lines</a:t>
          </a:r>
          <a:endParaRPr lang="en-GB" b="1" dirty="0"/>
        </a:p>
      </dgm:t>
    </dgm:pt>
    <dgm:pt modelId="{FD96814D-3F0A-43EC-9C59-60BCED792BC5}" type="parTrans" cxnId="{D57365C5-5DCD-470F-B9BE-3EB92D50AE3E}">
      <dgm:prSet/>
      <dgm:spPr/>
      <dgm:t>
        <a:bodyPr/>
        <a:lstStyle/>
        <a:p>
          <a:endParaRPr lang="en-GB"/>
        </a:p>
      </dgm:t>
    </dgm:pt>
    <dgm:pt modelId="{EF266217-E22E-4911-975C-FA86971AE1D1}" type="sibTrans" cxnId="{D57365C5-5DCD-470F-B9BE-3EB92D50AE3E}">
      <dgm:prSet/>
      <dgm:spPr/>
      <dgm:t>
        <a:bodyPr/>
        <a:lstStyle/>
        <a:p>
          <a:endParaRPr lang="en-GB"/>
        </a:p>
      </dgm:t>
    </dgm:pt>
    <dgm:pt modelId="{8C92B91D-DE63-45B7-A349-3A51D7057D0E}">
      <dgm:prSet phldrT="[Text]"/>
      <dgm:spPr/>
      <dgm:t>
        <a:bodyPr/>
        <a:lstStyle/>
        <a:p>
          <a:r>
            <a:rPr lang="en-GB" dirty="0" smtClean="0"/>
            <a:t>Stage 2</a:t>
          </a:r>
          <a:endParaRPr lang="en-GB" dirty="0"/>
        </a:p>
      </dgm:t>
    </dgm:pt>
    <dgm:pt modelId="{A7D465F9-CCB2-474E-B07E-819DAB1D2BD9}" type="parTrans" cxnId="{A93FC7D8-3557-441F-BD72-F019B462C5A5}">
      <dgm:prSet/>
      <dgm:spPr/>
      <dgm:t>
        <a:bodyPr/>
        <a:lstStyle/>
        <a:p>
          <a:endParaRPr lang="en-GB"/>
        </a:p>
      </dgm:t>
    </dgm:pt>
    <dgm:pt modelId="{F427AE9A-DDB4-47FF-BA91-BBDB64645FB0}" type="sibTrans" cxnId="{A93FC7D8-3557-441F-BD72-F019B462C5A5}">
      <dgm:prSet/>
      <dgm:spPr/>
      <dgm:t>
        <a:bodyPr/>
        <a:lstStyle/>
        <a:p>
          <a:endParaRPr lang="en-GB"/>
        </a:p>
      </dgm:t>
    </dgm:pt>
    <dgm:pt modelId="{D19A4A82-5BF2-48FC-B4E7-E8AF7C88C897}">
      <dgm:prSet phldrT="[Text]"/>
      <dgm:spPr/>
      <dgm:t>
        <a:bodyPr/>
        <a:lstStyle/>
        <a:p>
          <a:r>
            <a:rPr lang="en-GB" b="1" dirty="0" smtClean="0"/>
            <a:t>Understanding drivers, barriers, attitudes and challenges</a:t>
          </a:r>
          <a:endParaRPr lang="en-GB" b="1" dirty="0"/>
        </a:p>
      </dgm:t>
    </dgm:pt>
    <dgm:pt modelId="{D2CE833C-C7AD-4E14-A09A-1FEEF269F314}" type="parTrans" cxnId="{0A7F202A-453D-41D7-8368-2165E8F01DF3}">
      <dgm:prSet/>
      <dgm:spPr/>
      <dgm:t>
        <a:bodyPr/>
        <a:lstStyle/>
        <a:p>
          <a:endParaRPr lang="en-GB"/>
        </a:p>
      </dgm:t>
    </dgm:pt>
    <dgm:pt modelId="{F31D7400-43D0-464B-8239-D8C71650E519}" type="sibTrans" cxnId="{0A7F202A-453D-41D7-8368-2165E8F01DF3}">
      <dgm:prSet/>
      <dgm:spPr/>
      <dgm:t>
        <a:bodyPr/>
        <a:lstStyle/>
        <a:p>
          <a:endParaRPr lang="en-GB"/>
        </a:p>
      </dgm:t>
    </dgm:pt>
    <dgm:pt modelId="{9B950B75-37CC-49F6-BBA1-3004D8ADFE0E}">
      <dgm:prSet phldrT="[Text]"/>
      <dgm:spPr/>
      <dgm:t>
        <a:bodyPr/>
        <a:lstStyle/>
        <a:p>
          <a:r>
            <a:rPr lang="en-GB" dirty="0" smtClean="0"/>
            <a:t>Stage 3</a:t>
          </a:r>
          <a:endParaRPr lang="en-GB" dirty="0"/>
        </a:p>
      </dgm:t>
    </dgm:pt>
    <dgm:pt modelId="{C818835D-8E4B-49ED-AA25-A9FA5540726C}" type="parTrans" cxnId="{B4661E99-44EE-4770-B941-85384C31ADD1}">
      <dgm:prSet/>
      <dgm:spPr/>
      <dgm:t>
        <a:bodyPr/>
        <a:lstStyle/>
        <a:p>
          <a:endParaRPr lang="en-GB"/>
        </a:p>
      </dgm:t>
    </dgm:pt>
    <dgm:pt modelId="{43BE6F4E-E91B-47AC-B1A8-AC2E91DA54BE}" type="sibTrans" cxnId="{B4661E99-44EE-4770-B941-85384C31ADD1}">
      <dgm:prSet/>
      <dgm:spPr/>
      <dgm:t>
        <a:bodyPr/>
        <a:lstStyle/>
        <a:p>
          <a:endParaRPr lang="en-GB"/>
        </a:p>
      </dgm:t>
    </dgm:pt>
    <dgm:pt modelId="{BF4E926A-E286-419F-85D4-FBC776D40E04}">
      <dgm:prSet phldrT="[Text]"/>
      <dgm:spPr/>
      <dgm:t>
        <a:bodyPr/>
        <a:lstStyle/>
        <a:p>
          <a:r>
            <a:rPr lang="en-GB" b="1" dirty="0" smtClean="0"/>
            <a:t>Practical implications through the build process</a:t>
          </a:r>
          <a:endParaRPr lang="en-GB" dirty="0"/>
        </a:p>
      </dgm:t>
    </dgm:pt>
    <dgm:pt modelId="{C6BE4E79-FF18-49E1-9BC1-C89916A3B917}" type="parTrans" cxnId="{4D610E2A-C25B-40B3-AFB1-04C7221CE097}">
      <dgm:prSet/>
      <dgm:spPr/>
      <dgm:t>
        <a:bodyPr/>
        <a:lstStyle/>
        <a:p>
          <a:endParaRPr lang="en-GB"/>
        </a:p>
      </dgm:t>
    </dgm:pt>
    <dgm:pt modelId="{DC714EE6-D84C-4413-A202-7B7570350092}" type="sibTrans" cxnId="{4D610E2A-C25B-40B3-AFB1-04C7221CE097}">
      <dgm:prSet/>
      <dgm:spPr/>
      <dgm:t>
        <a:bodyPr/>
        <a:lstStyle/>
        <a:p>
          <a:endParaRPr lang="en-GB"/>
        </a:p>
      </dgm:t>
    </dgm:pt>
    <dgm:pt modelId="{2E5D6FB7-EBE9-4CB5-B6D8-FB5FE6A76F7F}">
      <dgm:prSet phldrT="[Text]"/>
      <dgm:spPr/>
      <dgm:t>
        <a:bodyPr/>
        <a:lstStyle/>
        <a:p>
          <a:r>
            <a:rPr lang="en-GB" dirty="0" smtClean="0"/>
            <a:t>Stage 4</a:t>
          </a:r>
          <a:endParaRPr lang="en-GB" dirty="0"/>
        </a:p>
      </dgm:t>
    </dgm:pt>
    <dgm:pt modelId="{8B14F0BD-2C69-40A8-8A0A-2812CABCFBF8}" type="parTrans" cxnId="{08BA4A11-9178-4B2E-A366-6E178BA887C3}">
      <dgm:prSet/>
      <dgm:spPr/>
      <dgm:t>
        <a:bodyPr/>
        <a:lstStyle/>
        <a:p>
          <a:endParaRPr lang="en-GB"/>
        </a:p>
      </dgm:t>
    </dgm:pt>
    <dgm:pt modelId="{6FC382FA-6CC7-46E6-A916-36FF58A01E77}" type="sibTrans" cxnId="{08BA4A11-9178-4B2E-A366-6E178BA887C3}">
      <dgm:prSet/>
      <dgm:spPr/>
      <dgm:t>
        <a:bodyPr/>
        <a:lstStyle/>
        <a:p>
          <a:endParaRPr lang="en-GB"/>
        </a:p>
      </dgm:t>
    </dgm:pt>
    <dgm:pt modelId="{143B297D-72C8-42B1-9051-7F290121DE80}">
      <dgm:prSet phldrT="[Text]"/>
      <dgm:spPr/>
      <dgm:t>
        <a:bodyPr/>
        <a:lstStyle/>
        <a:p>
          <a:r>
            <a:rPr lang="en-GB" dirty="0" smtClean="0"/>
            <a:t>Stage 5</a:t>
          </a:r>
          <a:endParaRPr lang="en-GB" dirty="0"/>
        </a:p>
      </dgm:t>
    </dgm:pt>
    <dgm:pt modelId="{3977FC9E-3803-4529-929C-72D2AFC637F9}" type="parTrans" cxnId="{07F85F68-0693-44DC-BDC4-888542E5F764}">
      <dgm:prSet/>
      <dgm:spPr/>
      <dgm:t>
        <a:bodyPr/>
        <a:lstStyle/>
        <a:p>
          <a:endParaRPr lang="en-GB"/>
        </a:p>
      </dgm:t>
    </dgm:pt>
    <dgm:pt modelId="{A3214D8A-91F1-418D-9E12-07910A1E4601}" type="sibTrans" cxnId="{07F85F68-0693-44DC-BDC4-888542E5F764}">
      <dgm:prSet/>
      <dgm:spPr/>
      <dgm:t>
        <a:bodyPr/>
        <a:lstStyle/>
        <a:p>
          <a:endParaRPr lang="en-GB"/>
        </a:p>
      </dgm:t>
    </dgm:pt>
    <dgm:pt modelId="{BB1D3D15-6B6E-43DB-B5BB-B077026CD845}">
      <dgm:prSet/>
      <dgm:spPr/>
      <dgm:t>
        <a:bodyPr/>
        <a:lstStyle/>
        <a:p>
          <a:r>
            <a:rPr lang="en-GB" b="1" dirty="0" smtClean="0"/>
            <a:t>Cost and energy performance of LoCoLoCO2 </a:t>
          </a:r>
          <a:endParaRPr lang="en-GB" dirty="0"/>
        </a:p>
      </dgm:t>
    </dgm:pt>
    <dgm:pt modelId="{A439EDAD-FEA0-459C-B39A-3EFC1E98A0F9}" type="parTrans" cxnId="{6FE82609-6077-41FD-9AF1-58ED8BF34541}">
      <dgm:prSet/>
      <dgm:spPr/>
      <dgm:t>
        <a:bodyPr/>
        <a:lstStyle/>
        <a:p>
          <a:endParaRPr lang="en-GB"/>
        </a:p>
      </dgm:t>
    </dgm:pt>
    <dgm:pt modelId="{B57B7D54-BEC5-425D-A977-D1A2188E1327}" type="sibTrans" cxnId="{6FE82609-6077-41FD-9AF1-58ED8BF34541}">
      <dgm:prSet/>
      <dgm:spPr/>
      <dgm:t>
        <a:bodyPr/>
        <a:lstStyle/>
        <a:p>
          <a:endParaRPr lang="en-GB"/>
        </a:p>
      </dgm:t>
    </dgm:pt>
    <dgm:pt modelId="{FC73055F-AA25-4DAE-8D83-FB0D83B78BC1}">
      <dgm:prSet/>
      <dgm:spPr/>
      <dgm:t>
        <a:bodyPr/>
        <a:lstStyle/>
        <a:p>
          <a:r>
            <a:rPr lang="en-GB" b="1" dirty="0" smtClean="0"/>
            <a:t>Dissemination</a:t>
          </a:r>
          <a:endParaRPr lang="en-GB" dirty="0"/>
        </a:p>
      </dgm:t>
    </dgm:pt>
    <dgm:pt modelId="{88F27704-6602-48CE-A2CB-23CF180CFBF7}" type="parTrans" cxnId="{AACA3924-B52B-477C-87BC-EFCCC8A55B1A}">
      <dgm:prSet/>
      <dgm:spPr/>
      <dgm:t>
        <a:bodyPr/>
        <a:lstStyle/>
        <a:p>
          <a:endParaRPr lang="en-GB"/>
        </a:p>
      </dgm:t>
    </dgm:pt>
    <dgm:pt modelId="{940C8087-35D3-44E7-83F3-C4350DF692B1}" type="sibTrans" cxnId="{AACA3924-B52B-477C-87BC-EFCCC8A55B1A}">
      <dgm:prSet/>
      <dgm:spPr/>
      <dgm:t>
        <a:bodyPr/>
        <a:lstStyle/>
        <a:p>
          <a:endParaRPr lang="en-GB"/>
        </a:p>
      </dgm:t>
    </dgm:pt>
    <dgm:pt modelId="{3AA84027-DF4B-45D9-BB84-EF52F5673239}" type="pres">
      <dgm:prSet presAssocID="{0B15B1FF-B871-4B04-A1D4-5FB0974F9EE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8240320-F16F-4276-8397-BBD6CE4E090D}" type="pres">
      <dgm:prSet presAssocID="{1B027C85-A864-4BDA-98D5-790585A7AB06}" presName="composite" presStyleCnt="0"/>
      <dgm:spPr/>
    </dgm:pt>
    <dgm:pt modelId="{5C1A903A-FB49-4F7D-974F-728A66F4046F}" type="pres">
      <dgm:prSet presAssocID="{1B027C85-A864-4BDA-98D5-790585A7AB06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0C44BD-5446-442C-B10E-C9CFCBB87103}" type="pres">
      <dgm:prSet presAssocID="{1B027C85-A864-4BDA-98D5-790585A7AB06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1506A4-72E6-46A9-8A01-DA2F3EBA414E}" type="pres">
      <dgm:prSet presAssocID="{729F05D0-C274-43A3-94B8-162E30085CCD}" presName="sp" presStyleCnt="0"/>
      <dgm:spPr/>
    </dgm:pt>
    <dgm:pt modelId="{F7C70A48-3E3B-4ACF-B672-2CDE5E0F03E3}" type="pres">
      <dgm:prSet presAssocID="{8C92B91D-DE63-45B7-A349-3A51D7057D0E}" presName="composite" presStyleCnt="0"/>
      <dgm:spPr/>
    </dgm:pt>
    <dgm:pt modelId="{ADDA707E-2F93-4FB6-89D8-C08E6532EDB2}" type="pres">
      <dgm:prSet presAssocID="{8C92B91D-DE63-45B7-A349-3A51D7057D0E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D49B07-61BA-4177-AB4B-D050170C02DB}" type="pres">
      <dgm:prSet presAssocID="{8C92B91D-DE63-45B7-A349-3A51D7057D0E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BF869A-1410-4C2B-8829-2ACE48029EB1}" type="pres">
      <dgm:prSet presAssocID="{F427AE9A-DDB4-47FF-BA91-BBDB64645FB0}" presName="sp" presStyleCnt="0"/>
      <dgm:spPr/>
    </dgm:pt>
    <dgm:pt modelId="{154A5AE5-742B-48EE-91B9-39DD73BE4EDC}" type="pres">
      <dgm:prSet presAssocID="{9B950B75-37CC-49F6-BBA1-3004D8ADFE0E}" presName="composite" presStyleCnt="0"/>
      <dgm:spPr/>
    </dgm:pt>
    <dgm:pt modelId="{082EB81A-B519-4542-97D8-BB3869D4665B}" type="pres">
      <dgm:prSet presAssocID="{9B950B75-37CC-49F6-BBA1-3004D8ADFE0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588B98-8CC3-4D28-B3AA-D3C9177BB57E}" type="pres">
      <dgm:prSet presAssocID="{9B950B75-37CC-49F6-BBA1-3004D8ADFE0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A783DF-EA8C-4D7F-9860-C834DDE3ACD8}" type="pres">
      <dgm:prSet presAssocID="{43BE6F4E-E91B-47AC-B1A8-AC2E91DA54BE}" presName="sp" presStyleCnt="0"/>
      <dgm:spPr/>
    </dgm:pt>
    <dgm:pt modelId="{B1BB562C-B7AA-45AA-AD44-763719C15238}" type="pres">
      <dgm:prSet presAssocID="{2E5D6FB7-EBE9-4CB5-B6D8-FB5FE6A76F7F}" presName="composite" presStyleCnt="0"/>
      <dgm:spPr/>
    </dgm:pt>
    <dgm:pt modelId="{94D0DD9A-1A0A-4899-998A-4DD144177DFC}" type="pres">
      <dgm:prSet presAssocID="{2E5D6FB7-EBE9-4CB5-B6D8-FB5FE6A76F7F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FAC4B1-9794-402B-9EE7-E7A47D3BF0E0}" type="pres">
      <dgm:prSet presAssocID="{2E5D6FB7-EBE9-4CB5-B6D8-FB5FE6A76F7F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132B53-FBF1-48BF-8474-D1DD3DAD562F}" type="pres">
      <dgm:prSet presAssocID="{6FC382FA-6CC7-46E6-A916-36FF58A01E77}" presName="sp" presStyleCnt="0"/>
      <dgm:spPr/>
    </dgm:pt>
    <dgm:pt modelId="{CDCF4D0A-55BB-4DBB-B4B8-FA6C15B7E209}" type="pres">
      <dgm:prSet presAssocID="{143B297D-72C8-42B1-9051-7F290121DE80}" presName="composite" presStyleCnt="0"/>
      <dgm:spPr/>
    </dgm:pt>
    <dgm:pt modelId="{D1E53821-1147-4EEA-99B8-5274E21465AA}" type="pres">
      <dgm:prSet presAssocID="{143B297D-72C8-42B1-9051-7F290121DE80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CD10F8-4D5C-4BF9-ACDF-E7A652F034F3}" type="pres">
      <dgm:prSet presAssocID="{143B297D-72C8-42B1-9051-7F290121DE80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879C1C8-B397-4C15-986D-A9A494A09618}" type="presOf" srcId="{0B15B1FF-B871-4B04-A1D4-5FB0974F9EEE}" destId="{3AA84027-DF4B-45D9-BB84-EF52F5673239}" srcOrd="0" destOrd="0" presId="urn:microsoft.com/office/officeart/2005/8/layout/chevron2"/>
    <dgm:cxn modelId="{AACA3924-B52B-477C-87BC-EFCCC8A55B1A}" srcId="{143B297D-72C8-42B1-9051-7F290121DE80}" destId="{FC73055F-AA25-4DAE-8D83-FB0D83B78BC1}" srcOrd="0" destOrd="0" parTransId="{88F27704-6602-48CE-A2CB-23CF180CFBF7}" sibTransId="{940C8087-35D3-44E7-83F3-C4350DF692B1}"/>
    <dgm:cxn modelId="{07F85F68-0693-44DC-BDC4-888542E5F764}" srcId="{0B15B1FF-B871-4B04-A1D4-5FB0974F9EEE}" destId="{143B297D-72C8-42B1-9051-7F290121DE80}" srcOrd="4" destOrd="0" parTransId="{3977FC9E-3803-4529-929C-72D2AFC637F9}" sibTransId="{A3214D8A-91F1-418D-9E12-07910A1E4601}"/>
    <dgm:cxn modelId="{B4661E99-44EE-4770-B941-85384C31ADD1}" srcId="{0B15B1FF-B871-4B04-A1D4-5FB0974F9EEE}" destId="{9B950B75-37CC-49F6-BBA1-3004D8ADFE0E}" srcOrd="2" destOrd="0" parTransId="{C818835D-8E4B-49ED-AA25-A9FA5540726C}" sibTransId="{43BE6F4E-E91B-47AC-B1A8-AC2E91DA54BE}"/>
    <dgm:cxn modelId="{3624883E-90A4-4366-BB7C-94F7BBF0DB59}" type="presOf" srcId="{1B027C85-A864-4BDA-98D5-790585A7AB06}" destId="{5C1A903A-FB49-4F7D-974F-728A66F4046F}" srcOrd="0" destOrd="0" presId="urn:microsoft.com/office/officeart/2005/8/layout/chevron2"/>
    <dgm:cxn modelId="{01B2D9A2-20DF-4ABA-86F2-3F206EA14637}" type="presOf" srcId="{BB1D3D15-6B6E-43DB-B5BB-B077026CD845}" destId="{C3FAC4B1-9794-402B-9EE7-E7A47D3BF0E0}" srcOrd="0" destOrd="0" presId="urn:microsoft.com/office/officeart/2005/8/layout/chevron2"/>
    <dgm:cxn modelId="{125C795C-1A8D-4E31-9DFB-21682B2CF9CF}" type="presOf" srcId="{8C92B91D-DE63-45B7-A349-3A51D7057D0E}" destId="{ADDA707E-2F93-4FB6-89D8-C08E6532EDB2}" srcOrd="0" destOrd="0" presId="urn:microsoft.com/office/officeart/2005/8/layout/chevron2"/>
    <dgm:cxn modelId="{4D610E2A-C25B-40B3-AFB1-04C7221CE097}" srcId="{9B950B75-37CC-49F6-BBA1-3004D8ADFE0E}" destId="{BF4E926A-E286-419F-85D4-FBC776D40E04}" srcOrd="0" destOrd="0" parTransId="{C6BE4E79-FF18-49E1-9BC1-C89916A3B917}" sibTransId="{DC714EE6-D84C-4413-A202-7B7570350092}"/>
    <dgm:cxn modelId="{A93FC7D8-3557-441F-BD72-F019B462C5A5}" srcId="{0B15B1FF-B871-4B04-A1D4-5FB0974F9EEE}" destId="{8C92B91D-DE63-45B7-A349-3A51D7057D0E}" srcOrd="1" destOrd="0" parTransId="{A7D465F9-CCB2-474E-B07E-819DAB1D2BD9}" sibTransId="{F427AE9A-DDB4-47FF-BA91-BBDB64645FB0}"/>
    <dgm:cxn modelId="{D57365C5-5DCD-470F-B9BE-3EB92D50AE3E}" srcId="{1B027C85-A864-4BDA-98D5-790585A7AB06}" destId="{2BC8E618-82CD-4B47-A801-8A4F5AF7800C}" srcOrd="0" destOrd="0" parTransId="{FD96814D-3F0A-43EC-9C59-60BCED792BC5}" sibTransId="{EF266217-E22E-4911-975C-FA86971AE1D1}"/>
    <dgm:cxn modelId="{08BA4A11-9178-4B2E-A366-6E178BA887C3}" srcId="{0B15B1FF-B871-4B04-A1D4-5FB0974F9EEE}" destId="{2E5D6FB7-EBE9-4CB5-B6D8-FB5FE6A76F7F}" srcOrd="3" destOrd="0" parTransId="{8B14F0BD-2C69-40A8-8A0A-2812CABCFBF8}" sibTransId="{6FC382FA-6CC7-46E6-A916-36FF58A01E77}"/>
    <dgm:cxn modelId="{32BBD677-CEB7-458A-B9DA-336E8F04A53A}" srcId="{0B15B1FF-B871-4B04-A1D4-5FB0974F9EEE}" destId="{1B027C85-A864-4BDA-98D5-790585A7AB06}" srcOrd="0" destOrd="0" parTransId="{A6AE7C00-3AAF-40F8-BDC3-2D0C7645E458}" sibTransId="{729F05D0-C274-43A3-94B8-162E30085CCD}"/>
    <dgm:cxn modelId="{8647F23F-EAD7-4F9E-AF6A-AF699079E67C}" type="presOf" srcId="{9B950B75-37CC-49F6-BBA1-3004D8ADFE0E}" destId="{082EB81A-B519-4542-97D8-BB3869D4665B}" srcOrd="0" destOrd="0" presId="urn:microsoft.com/office/officeart/2005/8/layout/chevron2"/>
    <dgm:cxn modelId="{7A153B10-DDA4-4683-AE0E-B822A1D7CB92}" type="presOf" srcId="{D19A4A82-5BF2-48FC-B4E7-E8AF7C88C897}" destId="{44D49B07-61BA-4177-AB4B-D050170C02DB}" srcOrd="0" destOrd="0" presId="urn:microsoft.com/office/officeart/2005/8/layout/chevron2"/>
    <dgm:cxn modelId="{02158A4A-E767-4F2E-8AA2-B599AD796CD4}" type="presOf" srcId="{143B297D-72C8-42B1-9051-7F290121DE80}" destId="{D1E53821-1147-4EEA-99B8-5274E21465AA}" srcOrd="0" destOrd="0" presId="urn:microsoft.com/office/officeart/2005/8/layout/chevron2"/>
    <dgm:cxn modelId="{6FE82609-6077-41FD-9AF1-58ED8BF34541}" srcId="{2E5D6FB7-EBE9-4CB5-B6D8-FB5FE6A76F7F}" destId="{BB1D3D15-6B6E-43DB-B5BB-B077026CD845}" srcOrd="0" destOrd="0" parTransId="{A439EDAD-FEA0-459C-B39A-3EFC1E98A0F9}" sibTransId="{B57B7D54-BEC5-425D-A977-D1A2188E1327}"/>
    <dgm:cxn modelId="{2518EB59-7A56-41EE-9DA7-8995DE221401}" type="presOf" srcId="{2E5D6FB7-EBE9-4CB5-B6D8-FB5FE6A76F7F}" destId="{94D0DD9A-1A0A-4899-998A-4DD144177DFC}" srcOrd="0" destOrd="0" presId="urn:microsoft.com/office/officeart/2005/8/layout/chevron2"/>
    <dgm:cxn modelId="{52F7EC94-361E-45CD-A19D-6B9C0DE13C3C}" type="presOf" srcId="{BF4E926A-E286-419F-85D4-FBC776D40E04}" destId="{66588B98-8CC3-4D28-B3AA-D3C9177BB57E}" srcOrd="0" destOrd="0" presId="urn:microsoft.com/office/officeart/2005/8/layout/chevron2"/>
    <dgm:cxn modelId="{0A7F202A-453D-41D7-8368-2165E8F01DF3}" srcId="{8C92B91D-DE63-45B7-A349-3A51D7057D0E}" destId="{D19A4A82-5BF2-48FC-B4E7-E8AF7C88C897}" srcOrd="0" destOrd="0" parTransId="{D2CE833C-C7AD-4E14-A09A-1FEEF269F314}" sibTransId="{F31D7400-43D0-464B-8239-D8C71650E519}"/>
    <dgm:cxn modelId="{B2EF4D8B-41F1-4F20-A874-E19CF4820D0A}" type="presOf" srcId="{2BC8E618-82CD-4B47-A801-8A4F5AF7800C}" destId="{EA0C44BD-5446-442C-B10E-C9CFCBB87103}" srcOrd="0" destOrd="0" presId="urn:microsoft.com/office/officeart/2005/8/layout/chevron2"/>
    <dgm:cxn modelId="{2C172A7B-0E5E-4B26-A083-78697C510299}" type="presOf" srcId="{FC73055F-AA25-4DAE-8D83-FB0D83B78BC1}" destId="{2FCD10F8-4D5C-4BF9-ACDF-E7A652F034F3}" srcOrd="0" destOrd="0" presId="urn:microsoft.com/office/officeart/2005/8/layout/chevron2"/>
    <dgm:cxn modelId="{5E1D395C-7F82-4193-ADB9-B4B47420D600}" type="presParOf" srcId="{3AA84027-DF4B-45D9-BB84-EF52F5673239}" destId="{C8240320-F16F-4276-8397-BBD6CE4E090D}" srcOrd="0" destOrd="0" presId="urn:microsoft.com/office/officeart/2005/8/layout/chevron2"/>
    <dgm:cxn modelId="{CBDF7546-682E-404A-B270-8DE8E70A5AE8}" type="presParOf" srcId="{C8240320-F16F-4276-8397-BBD6CE4E090D}" destId="{5C1A903A-FB49-4F7D-974F-728A66F4046F}" srcOrd="0" destOrd="0" presId="urn:microsoft.com/office/officeart/2005/8/layout/chevron2"/>
    <dgm:cxn modelId="{5B358599-BCC4-433D-96B3-9A8A10833C92}" type="presParOf" srcId="{C8240320-F16F-4276-8397-BBD6CE4E090D}" destId="{EA0C44BD-5446-442C-B10E-C9CFCBB87103}" srcOrd="1" destOrd="0" presId="urn:microsoft.com/office/officeart/2005/8/layout/chevron2"/>
    <dgm:cxn modelId="{FD547B56-6BAE-4DF4-9D6E-E328F9A135D7}" type="presParOf" srcId="{3AA84027-DF4B-45D9-BB84-EF52F5673239}" destId="{4F1506A4-72E6-46A9-8A01-DA2F3EBA414E}" srcOrd="1" destOrd="0" presId="urn:microsoft.com/office/officeart/2005/8/layout/chevron2"/>
    <dgm:cxn modelId="{A347874D-93D4-46D2-974B-7352F66E8F95}" type="presParOf" srcId="{3AA84027-DF4B-45D9-BB84-EF52F5673239}" destId="{F7C70A48-3E3B-4ACF-B672-2CDE5E0F03E3}" srcOrd="2" destOrd="0" presId="urn:microsoft.com/office/officeart/2005/8/layout/chevron2"/>
    <dgm:cxn modelId="{6694E0D3-5ED3-458D-A60E-EB657F4ECEE4}" type="presParOf" srcId="{F7C70A48-3E3B-4ACF-B672-2CDE5E0F03E3}" destId="{ADDA707E-2F93-4FB6-89D8-C08E6532EDB2}" srcOrd="0" destOrd="0" presId="urn:microsoft.com/office/officeart/2005/8/layout/chevron2"/>
    <dgm:cxn modelId="{EF6A03E4-9574-44BC-B02A-0CC39A7E0418}" type="presParOf" srcId="{F7C70A48-3E3B-4ACF-B672-2CDE5E0F03E3}" destId="{44D49B07-61BA-4177-AB4B-D050170C02DB}" srcOrd="1" destOrd="0" presId="urn:microsoft.com/office/officeart/2005/8/layout/chevron2"/>
    <dgm:cxn modelId="{C4643046-3E52-432C-BDA1-5ABB3B86B8ED}" type="presParOf" srcId="{3AA84027-DF4B-45D9-BB84-EF52F5673239}" destId="{DBBF869A-1410-4C2B-8829-2ACE48029EB1}" srcOrd="3" destOrd="0" presId="urn:microsoft.com/office/officeart/2005/8/layout/chevron2"/>
    <dgm:cxn modelId="{88A8908B-40B5-4DD6-BD3D-E4C1D5841225}" type="presParOf" srcId="{3AA84027-DF4B-45D9-BB84-EF52F5673239}" destId="{154A5AE5-742B-48EE-91B9-39DD73BE4EDC}" srcOrd="4" destOrd="0" presId="urn:microsoft.com/office/officeart/2005/8/layout/chevron2"/>
    <dgm:cxn modelId="{B6632AE4-66E4-4C43-A68A-A1FCDCF8F6E9}" type="presParOf" srcId="{154A5AE5-742B-48EE-91B9-39DD73BE4EDC}" destId="{082EB81A-B519-4542-97D8-BB3869D4665B}" srcOrd="0" destOrd="0" presId="urn:microsoft.com/office/officeart/2005/8/layout/chevron2"/>
    <dgm:cxn modelId="{090E078D-7286-42B0-BA4E-72B5D7C5CABF}" type="presParOf" srcId="{154A5AE5-742B-48EE-91B9-39DD73BE4EDC}" destId="{66588B98-8CC3-4D28-B3AA-D3C9177BB57E}" srcOrd="1" destOrd="0" presId="urn:microsoft.com/office/officeart/2005/8/layout/chevron2"/>
    <dgm:cxn modelId="{A1DE27E4-4D6A-4CFB-B03D-E38EC1A78A2B}" type="presParOf" srcId="{3AA84027-DF4B-45D9-BB84-EF52F5673239}" destId="{93A783DF-EA8C-4D7F-9860-C834DDE3ACD8}" srcOrd="5" destOrd="0" presId="urn:microsoft.com/office/officeart/2005/8/layout/chevron2"/>
    <dgm:cxn modelId="{EECF266A-5DA7-4500-B85E-CF8797AD7069}" type="presParOf" srcId="{3AA84027-DF4B-45D9-BB84-EF52F5673239}" destId="{B1BB562C-B7AA-45AA-AD44-763719C15238}" srcOrd="6" destOrd="0" presId="urn:microsoft.com/office/officeart/2005/8/layout/chevron2"/>
    <dgm:cxn modelId="{C48B73E1-4D0D-4672-B790-18DAFC1AFFB2}" type="presParOf" srcId="{B1BB562C-B7AA-45AA-AD44-763719C15238}" destId="{94D0DD9A-1A0A-4899-998A-4DD144177DFC}" srcOrd="0" destOrd="0" presId="urn:microsoft.com/office/officeart/2005/8/layout/chevron2"/>
    <dgm:cxn modelId="{D11C4003-44AC-4E57-978B-2F1CA314F62E}" type="presParOf" srcId="{B1BB562C-B7AA-45AA-AD44-763719C15238}" destId="{C3FAC4B1-9794-402B-9EE7-E7A47D3BF0E0}" srcOrd="1" destOrd="0" presId="urn:microsoft.com/office/officeart/2005/8/layout/chevron2"/>
    <dgm:cxn modelId="{E68A0FE4-7339-4C3A-B944-650BCF78C0B5}" type="presParOf" srcId="{3AA84027-DF4B-45D9-BB84-EF52F5673239}" destId="{CE132B53-FBF1-48BF-8474-D1DD3DAD562F}" srcOrd="7" destOrd="0" presId="urn:microsoft.com/office/officeart/2005/8/layout/chevron2"/>
    <dgm:cxn modelId="{EBFA8DA9-9CEE-46CD-9330-CAFE9B951869}" type="presParOf" srcId="{3AA84027-DF4B-45D9-BB84-EF52F5673239}" destId="{CDCF4D0A-55BB-4DBB-B4B8-FA6C15B7E209}" srcOrd="8" destOrd="0" presId="urn:microsoft.com/office/officeart/2005/8/layout/chevron2"/>
    <dgm:cxn modelId="{B8A9C473-3C7D-4C9A-9174-62B4B9700455}" type="presParOf" srcId="{CDCF4D0A-55BB-4DBB-B4B8-FA6C15B7E209}" destId="{D1E53821-1147-4EEA-99B8-5274E21465AA}" srcOrd="0" destOrd="0" presId="urn:microsoft.com/office/officeart/2005/8/layout/chevron2"/>
    <dgm:cxn modelId="{7DC93DC9-212A-4C1A-A2B2-B22AA646D731}" type="presParOf" srcId="{CDCF4D0A-55BB-4DBB-B4B8-FA6C15B7E209}" destId="{2FCD10F8-4D5C-4BF9-ACDF-E7A652F034F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A903A-FB49-4F7D-974F-728A66F4046F}">
      <dsp:nvSpPr>
        <dsp:cNvPr id="0" name=""/>
        <dsp:cNvSpPr/>
      </dsp:nvSpPr>
      <dsp:spPr>
        <a:xfrm rot="5400000">
          <a:off x="-133101" y="134464"/>
          <a:ext cx="887345" cy="6211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Stage 1</a:t>
          </a:r>
          <a:endParaRPr lang="en-GB" sz="1300" kern="1200" dirty="0"/>
        </a:p>
      </dsp:txBody>
      <dsp:txXfrm rot="-5400000">
        <a:off x="1" y="311933"/>
        <a:ext cx="621142" cy="266203"/>
      </dsp:txXfrm>
    </dsp:sp>
    <dsp:sp modelId="{EA0C44BD-5446-442C-B10E-C9CFCBB87103}">
      <dsp:nvSpPr>
        <dsp:cNvPr id="0" name=""/>
        <dsp:cNvSpPr/>
      </dsp:nvSpPr>
      <dsp:spPr>
        <a:xfrm rot="5400000">
          <a:off x="4198896" y="-3576391"/>
          <a:ext cx="576774" cy="77322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b="1" kern="1200" dirty="0" smtClean="0"/>
            <a:t>Establish research time lines</a:t>
          </a:r>
          <a:endParaRPr lang="en-GB" sz="2100" b="1" kern="1200" dirty="0"/>
        </a:p>
      </dsp:txBody>
      <dsp:txXfrm rot="-5400000">
        <a:off x="621142" y="29519"/>
        <a:ext cx="7704126" cy="520462"/>
      </dsp:txXfrm>
    </dsp:sp>
    <dsp:sp modelId="{ADDA707E-2F93-4FB6-89D8-C08E6532EDB2}">
      <dsp:nvSpPr>
        <dsp:cNvPr id="0" name=""/>
        <dsp:cNvSpPr/>
      </dsp:nvSpPr>
      <dsp:spPr>
        <a:xfrm rot="5400000">
          <a:off x="-133101" y="901752"/>
          <a:ext cx="887345" cy="6211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Stage 2</a:t>
          </a:r>
          <a:endParaRPr lang="en-GB" sz="1300" kern="1200" dirty="0"/>
        </a:p>
      </dsp:txBody>
      <dsp:txXfrm rot="-5400000">
        <a:off x="1" y="1079221"/>
        <a:ext cx="621142" cy="266203"/>
      </dsp:txXfrm>
    </dsp:sp>
    <dsp:sp modelId="{44D49B07-61BA-4177-AB4B-D050170C02DB}">
      <dsp:nvSpPr>
        <dsp:cNvPr id="0" name=""/>
        <dsp:cNvSpPr/>
      </dsp:nvSpPr>
      <dsp:spPr>
        <a:xfrm rot="5400000">
          <a:off x="4198896" y="-2809103"/>
          <a:ext cx="576774" cy="77322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b="1" kern="1200" dirty="0" smtClean="0"/>
            <a:t>Understanding drivers, barriers, attitudes and challenges</a:t>
          </a:r>
          <a:endParaRPr lang="en-GB" sz="2100" b="1" kern="1200" dirty="0"/>
        </a:p>
      </dsp:txBody>
      <dsp:txXfrm rot="-5400000">
        <a:off x="621142" y="796807"/>
        <a:ext cx="7704126" cy="520462"/>
      </dsp:txXfrm>
    </dsp:sp>
    <dsp:sp modelId="{082EB81A-B519-4542-97D8-BB3869D4665B}">
      <dsp:nvSpPr>
        <dsp:cNvPr id="0" name=""/>
        <dsp:cNvSpPr/>
      </dsp:nvSpPr>
      <dsp:spPr>
        <a:xfrm rot="5400000">
          <a:off x="-133101" y="1669041"/>
          <a:ext cx="887345" cy="6211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Stage 3</a:t>
          </a:r>
          <a:endParaRPr lang="en-GB" sz="1300" kern="1200" dirty="0"/>
        </a:p>
      </dsp:txBody>
      <dsp:txXfrm rot="-5400000">
        <a:off x="1" y="1846510"/>
        <a:ext cx="621142" cy="266203"/>
      </dsp:txXfrm>
    </dsp:sp>
    <dsp:sp modelId="{66588B98-8CC3-4D28-B3AA-D3C9177BB57E}">
      <dsp:nvSpPr>
        <dsp:cNvPr id="0" name=""/>
        <dsp:cNvSpPr/>
      </dsp:nvSpPr>
      <dsp:spPr>
        <a:xfrm rot="5400000">
          <a:off x="4198896" y="-2041814"/>
          <a:ext cx="576774" cy="77322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b="1" kern="1200" dirty="0" smtClean="0"/>
            <a:t>Practical implications through the build process</a:t>
          </a:r>
          <a:endParaRPr lang="en-GB" sz="2100" kern="1200" dirty="0"/>
        </a:p>
      </dsp:txBody>
      <dsp:txXfrm rot="-5400000">
        <a:off x="621142" y="1564096"/>
        <a:ext cx="7704126" cy="520462"/>
      </dsp:txXfrm>
    </dsp:sp>
    <dsp:sp modelId="{94D0DD9A-1A0A-4899-998A-4DD144177DFC}">
      <dsp:nvSpPr>
        <dsp:cNvPr id="0" name=""/>
        <dsp:cNvSpPr/>
      </dsp:nvSpPr>
      <dsp:spPr>
        <a:xfrm rot="5400000">
          <a:off x="-133101" y="2436330"/>
          <a:ext cx="887345" cy="6211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Stage 4</a:t>
          </a:r>
          <a:endParaRPr lang="en-GB" sz="1300" kern="1200" dirty="0"/>
        </a:p>
      </dsp:txBody>
      <dsp:txXfrm rot="-5400000">
        <a:off x="1" y="2613799"/>
        <a:ext cx="621142" cy="266203"/>
      </dsp:txXfrm>
    </dsp:sp>
    <dsp:sp modelId="{C3FAC4B1-9794-402B-9EE7-E7A47D3BF0E0}">
      <dsp:nvSpPr>
        <dsp:cNvPr id="0" name=""/>
        <dsp:cNvSpPr/>
      </dsp:nvSpPr>
      <dsp:spPr>
        <a:xfrm rot="5400000">
          <a:off x="4198896" y="-1274525"/>
          <a:ext cx="576774" cy="77322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b="1" kern="1200" dirty="0" smtClean="0"/>
            <a:t>Cost and energy performance of LoCoLoCO2 </a:t>
          </a:r>
          <a:endParaRPr lang="en-GB" sz="2100" kern="1200" dirty="0"/>
        </a:p>
      </dsp:txBody>
      <dsp:txXfrm rot="-5400000">
        <a:off x="621142" y="2331385"/>
        <a:ext cx="7704126" cy="520462"/>
      </dsp:txXfrm>
    </dsp:sp>
    <dsp:sp modelId="{D1E53821-1147-4EEA-99B8-5274E21465AA}">
      <dsp:nvSpPr>
        <dsp:cNvPr id="0" name=""/>
        <dsp:cNvSpPr/>
      </dsp:nvSpPr>
      <dsp:spPr>
        <a:xfrm rot="5400000">
          <a:off x="-133101" y="3203618"/>
          <a:ext cx="887345" cy="6211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Stage 5</a:t>
          </a:r>
          <a:endParaRPr lang="en-GB" sz="1300" kern="1200" dirty="0"/>
        </a:p>
      </dsp:txBody>
      <dsp:txXfrm rot="-5400000">
        <a:off x="1" y="3381087"/>
        <a:ext cx="621142" cy="266203"/>
      </dsp:txXfrm>
    </dsp:sp>
    <dsp:sp modelId="{2FCD10F8-4D5C-4BF9-ACDF-E7A652F034F3}">
      <dsp:nvSpPr>
        <dsp:cNvPr id="0" name=""/>
        <dsp:cNvSpPr/>
      </dsp:nvSpPr>
      <dsp:spPr>
        <a:xfrm rot="5400000">
          <a:off x="4198896" y="-507237"/>
          <a:ext cx="576774" cy="77322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b="1" kern="1200" dirty="0" smtClean="0"/>
            <a:t>Dissemination</a:t>
          </a:r>
          <a:endParaRPr lang="en-GB" sz="2100" kern="1200" dirty="0"/>
        </a:p>
      </dsp:txBody>
      <dsp:txXfrm rot="-5400000">
        <a:off x="621142" y="3098673"/>
        <a:ext cx="7704126" cy="52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897D4-A94E-430E-8834-FB8A7A3366A6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D9B51-FEF4-43C2-AD66-44309E5CF3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3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D9B51-FEF4-43C2-AD66-44309E5CF3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00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D9B51-FEF4-43C2-AD66-44309E5CF38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62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800" y="1838134"/>
            <a:ext cx="8424862" cy="1225620"/>
          </a:xfrm>
        </p:spPr>
        <p:txBody>
          <a:bodyPr anchor="t">
            <a:normAutofit/>
          </a:bodyPr>
          <a:lstStyle>
            <a:lvl1pPr algn="l">
              <a:defRPr sz="420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800" y="3134134"/>
            <a:ext cx="8424862" cy="92113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48000" y="184150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68000"/>
            <a:ext cx="9144000" cy="2161309"/>
          </a:xfrm>
          <a:prstGeom prst="rect">
            <a:avLst/>
          </a:prstGeom>
        </p:spPr>
      </p:pic>
      <p:pic>
        <p:nvPicPr>
          <p:cNvPr id="11" name="Picture 10" descr="BEIS logo" title="BEIS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00" y="262800"/>
            <a:ext cx="1787635" cy="95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61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24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8751" y="6416082"/>
            <a:ext cx="340519" cy="203596"/>
          </a:xfrm>
          <a:prstGeom prst="rect">
            <a:avLst/>
          </a:prstGeom>
        </p:spPr>
        <p:txBody>
          <a:bodyPr vert="horz" lIns="36000" tIns="45720" rIns="36000" bIns="45720" rtlCol="0" anchor="ctr"/>
          <a:lstStyle>
            <a:lvl1pPr algn="ctr">
              <a:defRPr sz="1000" b="1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54CB0E-1A92-43D2-B5ED-FE98F63B034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4657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771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00" y="1364400"/>
            <a:ext cx="8355599" cy="7096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801" y="2217600"/>
            <a:ext cx="4071600" cy="397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393" y="2217600"/>
            <a:ext cx="4071006" cy="397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51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00" y="1364400"/>
            <a:ext cx="8370942" cy="6916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800" y="2084400"/>
            <a:ext cx="4071600" cy="486169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800" y="2710800"/>
            <a:ext cx="4071600" cy="347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762" y="2084400"/>
            <a:ext cx="4063980" cy="486169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142" y="2710800"/>
            <a:ext cx="4071600" cy="347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80909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de Bar without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211" y="1490400"/>
            <a:ext cx="6012313" cy="63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1200" y="1562400"/>
            <a:ext cx="1962000" cy="4626000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2"/>
                </a:solidFill>
              </a:defRPr>
            </a:lvl1pPr>
            <a:lvl2pPr>
              <a:defRPr sz="1350">
                <a:solidFill>
                  <a:srgbClr val="133370"/>
                </a:solidFill>
              </a:defRPr>
            </a:lvl2pPr>
            <a:lvl3pPr>
              <a:defRPr sz="1350">
                <a:solidFill>
                  <a:srgbClr val="133370"/>
                </a:solidFill>
              </a:defRPr>
            </a:lvl3pPr>
            <a:lvl4pPr>
              <a:defRPr sz="1350">
                <a:solidFill>
                  <a:srgbClr val="133370"/>
                </a:solidFill>
              </a:defRPr>
            </a:lvl4pPr>
            <a:lvl5pPr>
              <a:defRPr sz="1350">
                <a:solidFill>
                  <a:srgbClr val="133370"/>
                </a:solidFill>
              </a:defRPr>
            </a:lvl5pPr>
          </a:lstStyle>
          <a:p>
            <a:pPr lvl="0"/>
            <a:r>
              <a:rPr lang="en-GB" smtClean="0"/>
              <a:t>Optional sidebar. Use for key messages for each slide. NOTE: Please use for all DECC Board / Committee slidepacks. Sidebar should be in same position on all slides and same width. Length can vary.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44064" y="2260800"/>
            <a:ext cx="6010470" cy="3927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873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de Bar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2229" y="1490400"/>
            <a:ext cx="6016570" cy="63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9848" y="1562400"/>
            <a:ext cx="1961889" cy="4626000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2"/>
                </a:solidFill>
              </a:defRPr>
            </a:lvl1pPr>
            <a:lvl2pPr>
              <a:defRPr sz="1350">
                <a:solidFill>
                  <a:srgbClr val="133370"/>
                </a:solidFill>
              </a:defRPr>
            </a:lvl2pPr>
            <a:lvl3pPr>
              <a:defRPr sz="1350">
                <a:solidFill>
                  <a:srgbClr val="133370"/>
                </a:solidFill>
              </a:defRPr>
            </a:lvl3pPr>
            <a:lvl4pPr>
              <a:defRPr sz="1350">
                <a:solidFill>
                  <a:srgbClr val="133370"/>
                </a:solidFill>
              </a:defRPr>
            </a:lvl4pPr>
            <a:lvl5pPr>
              <a:defRPr sz="1350">
                <a:solidFill>
                  <a:srgbClr val="133370"/>
                </a:solidFill>
              </a:defRPr>
            </a:lvl5pPr>
          </a:lstStyle>
          <a:p>
            <a:pPr lvl="0"/>
            <a:r>
              <a:rPr lang="en-GB" smtClean="0"/>
              <a:t>Optional sidebar. Use for key messages for each slide. NOTE: Please use for all DECC Board / Committee slidepacks. Sidebar should be in same position on all slides and same width. Length can vary.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44063" y="2750400"/>
            <a:ext cx="6014175" cy="343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741700" y="2156400"/>
            <a:ext cx="6016538" cy="442912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3579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bject Only (Use for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68314" y="2206800"/>
            <a:ext cx="8274360" cy="39276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380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bject Only (Use for Images) without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72440" y="2214000"/>
            <a:ext cx="8270233" cy="3920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508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xpanding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7669" y="6517880"/>
            <a:ext cx="5705475" cy="20359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Footer text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88950" y="1558925"/>
            <a:ext cx="8265583" cy="4575475"/>
          </a:xfrm>
          <a:ln w="19050">
            <a:solidFill>
              <a:schemeClr val="tx1"/>
            </a:solidFill>
          </a:ln>
        </p:spPr>
        <p:txBody>
          <a:bodyPr lIns="324000" tIns="324000" rIns="324000" bIns="216000"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Expanding Box. Click to add text. Box should be resized to fit text.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892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955" y="1364400"/>
            <a:ext cx="8353718" cy="709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955" y="2217600"/>
            <a:ext cx="8353718" cy="39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8751" y="6416082"/>
            <a:ext cx="340519" cy="203596"/>
          </a:xfrm>
          <a:prstGeom prst="rect">
            <a:avLst/>
          </a:prstGeom>
        </p:spPr>
        <p:txBody>
          <a:bodyPr vert="horz" lIns="36000" tIns="45720" rIns="36000" bIns="45720" rtlCol="0" anchor="ctr"/>
          <a:lstStyle>
            <a:lvl1pPr algn="ctr">
              <a:defRPr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54CB0E-1A92-43D2-B5ED-FE98F63B034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8343888" y="6376199"/>
            <a:ext cx="303438" cy="288725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cxnSp>
        <p:nvCxnSpPr>
          <p:cNvPr id="9" name="Straight Connector 8"/>
          <p:cNvCxnSpPr>
            <a:stCxn id="7" idx="2"/>
          </p:cNvCxnSpPr>
          <p:nvPr/>
        </p:nvCxnSpPr>
        <p:spPr>
          <a:xfrm flipH="1">
            <a:off x="498474" y="6520562"/>
            <a:ext cx="784541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846273" y="184150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BEIS logo" title="BEIS logo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00" y="262800"/>
            <a:ext cx="1787635" cy="95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6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80" r:id="rId5"/>
    <p:sldLayoutId id="2147483684" r:id="rId6"/>
    <p:sldLayoutId id="2147483681" r:id="rId7"/>
    <p:sldLayoutId id="2147483683" r:id="rId8"/>
    <p:sldLayoutId id="2147483682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ahUKEwi31b6zwJXNAhXBB8AKHRYeD7wQjRwIBw&amp;url=http://www.constructionmanagermagazine.com/news/newcomer-we5link-bu5ild-8000-zero-carb7on-homes/&amp;psig=AFQjCNFA6CP4ejURV-4xDn5QczPCrXKcdg&amp;ust=146537470050298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www.google.co.uk/url?sa=i&amp;rct=j&amp;q=&amp;esrc=s&amp;source=images&amp;cd=&amp;cad=rja&amp;uact=8&amp;ved=0ahUKEwiDq-Oyw5XNAhWiDcAKHXIKDpwQjRwIBw&amp;url=http://www.specific.eu.com/news/view/43&amp;psig=AFQjCNEDMlM7FlKLTF8Fu-SZLiMhFGRstA&amp;ust=1465375531087727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181495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 cap="all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Learning from Low Cost Low Carbon Housing</a:t>
            </a:r>
            <a:endParaRPr lang="en-GB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326057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 smtClean="0"/>
              <a:t>Suppliers Engagement Day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1600" dirty="0" smtClean="0"/>
              <a:t>Nicola Lazenby</a:t>
            </a:r>
          </a:p>
        </p:txBody>
      </p:sp>
    </p:spTree>
    <p:extLst>
      <p:ext uri="{BB962C8B-B14F-4D97-AF65-F5344CB8AC3E}">
        <p14:creationId xmlns:p14="http://schemas.microsoft.com/office/powerpoint/2010/main" val="38731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Overview:</a:t>
            </a:r>
          </a:p>
          <a:p>
            <a:r>
              <a:rPr lang="en-GB" dirty="0" smtClean="0"/>
              <a:t>How do low-cost, low-carbon homes perform?</a:t>
            </a:r>
          </a:p>
          <a:p>
            <a:r>
              <a:rPr lang="en-GB" dirty="0" smtClean="0"/>
              <a:t>What are the reasons for this performance?</a:t>
            </a:r>
          </a:p>
          <a:p>
            <a:r>
              <a:rPr lang="en-GB" dirty="0" smtClean="0"/>
              <a:t>How do they compare to traditional homes?</a:t>
            </a:r>
          </a:p>
          <a:p>
            <a:r>
              <a:rPr lang="en-GB" dirty="0" smtClean="0"/>
              <a:t>How do occupants respond to low-cost, low-carbon homes?</a:t>
            </a:r>
          </a:p>
          <a:p>
            <a:r>
              <a:rPr lang="en-GB" dirty="0" smtClean="0"/>
              <a:t>What are the wider impacts of low-cost, low-carbon homes?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Key skills:</a:t>
            </a:r>
          </a:p>
          <a:p>
            <a:r>
              <a:rPr lang="en-GB" dirty="0"/>
              <a:t>Social research</a:t>
            </a:r>
          </a:p>
          <a:p>
            <a:r>
              <a:rPr lang="en-GB" dirty="0"/>
              <a:t>Home energy </a:t>
            </a:r>
            <a:r>
              <a:rPr lang="en-GB" dirty="0" smtClean="0"/>
              <a:t>monitoring</a:t>
            </a:r>
          </a:p>
          <a:p>
            <a:r>
              <a:rPr lang="en-GB" dirty="0" smtClean="0"/>
              <a:t>Knowledge of low-carbon technologies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10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401420" y="1340768"/>
            <a:ext cx="621142" cy="887345"/>
            <a:chOff x="1" y="1362"/>
            <a:chExt cx="621142" cy="887345"/>
          </a:xfrm>
        </p:grpSpPr>
        <p:sp>
          <p:nvSpPr>
            <p:cNvPr id="9" name="Chevron 8"/>
            <p:cNvSpPr/>
            <p:nvPr/>
          </p:nvSpPr>
          <p:spPr>
            <a:xfrm rot="5400000">
              <a:off x="-133101" y="134464"/>
              <a:ext cx="887345" cy="621142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hevron 4"/>
            <p:cNvSpPr/>
            <p:nvPr/>
          </p:nvSpPr>
          <p:spPr>
            <a:xfrm>
              <a:off x="1" y="311933"/>
              <a:ext cx="621142" cy="2662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kern="1200" dirty="0" smtClean="0"/>
                <a:t>Stage 4</a:t>
              </a:r>
              <a:endParaRPr lang="en-GB" sz="13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22561" y="1340769"/>
            <a:ext cx="7732282" cy="576774"/>
            <a:chOff x="621142" y="1363"/>
            <a:chExt cx="7732282" cy="576774"/>
          </a:xfrm>
        </p:grpSpPr>
        <p:sp>
          <p:nvSpPr>
            <p:cNvPr id="7" name="Round Same Side Corner Rectangle 6"/>
            <p:cNvSpPr/>
            <p:nvPr/>
          </p:nvSpPr>
          <p:spPr>
            <a:xfrm rot="5400000">
              <a:off x="4198896" y="-3576391"/>
              <a:ext cx="576774" cy="77322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 Same Side Corner Rectangle 6"/>
            <p:cNvSpPr/>
            <p:nvPr/>
          </p:nvSpPr>
          <p:spPr>
            <a:xfrm>
              <a:off x="621142" y="29519"/>
              <a:ext cx="7704126" cy="520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3335" rIns="13335" bIns="13335" numCol="1" spcCol="1270" anchor="ctr" anchorCtr="0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GB" b="1" dirty="0"/>
                <a:t>Cost and energy performance of LoCoLoCO2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032689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Overview:</a:t>
            </a:r>
          </a:p>
          <a:p>
            <a:r>
              <a:rPr lang="en-GB" dirty="0" smtClean="0"/>
              <a:t>Dissemination across relevant stakeholders</a:t>
            </a:r>
          </a:p>
          <a:p>
            <a:r>
              <a:rPr lang="en-GB" dirty="0" smtClean="0"/>
              <a:t>Traditional methods</a:t>
            </a:r>
          </a:p>
          <a:p>
            <a:r>
              <a:rPr lang="en-GB" dirty="0" smtClean="0"/>
              <a:t>Innovative methods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Key Skills:</a:t>
            </a:r>
          </a:p>
          <a:p>
            <a:r>
              <a:rPr lang="en-GB" dirty="0" smtClean="0"/>
              <a:t>Stakeholder engagement</a:t>
            </a:r>
          </a:p>
          <a:p>
            <a:r>
              <a:rPr lang="en-GB" dirty="0" smtClean="0"/>
              <a:t>Communication</a:t>
            </a:r>
          </a:p>
          <a:p>
            <a:r>
              <a:rPr lang="en-GB" dirty="0" smtClean="0"/>
              <a:t>Understanding of building sector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11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401420" y="1340768"/>
            <a:ext cx="621142" cy="887345"/>
            <a:chOff x="1" y="1362"/>
            <a:chExt cx="621142" cy="887345"/>
          </a:xfrm>
        </p:grpSpPr>
        <p:sp>
          <p:nvSpPr>
            <p:cNvPr id="9" name="Chevron 8"/>
            <p:cNvSpPr/>
            <p:nvPr/>
          </p:nvSpPr>
          <p:spPr>
            <a:xfrm rot="5400000">
              <a:off x="-133101" y="134464"/>
              <a:ext cx="887345" cy="621142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hevron 4"/>
            <p:cNvSpPr/>
            <p:nvPr/>
          </p:nvSpPr>
          <p:spPr>
            <a:xfrm>
              <a:off x="1" y="311933"/>
              <a:ext cx="621142" cy="2662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kern="1200" dirty="0" smtClean="0"/>
                <a:t>Stage </a:t>
              </a:r>
              <a:r>
                <a:rPr lang="en-GB" sz="1300" dirty="0"/>
                <a:t>5</a:t>
              </a:r>
              <a:endParaRPr lang="en-GB" sz="13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22561" y="1340769"/>
            <a:ext cx="7732282" cy="576774"/>
            <a:chOff x="621142" y="1363"/>
            <a:chExt cx="7732282" cy="576774"/>
          </a:xfrm>
        </p:grpSpPr>
        <p:sp>
          <p:nvSpPr>
            <p:cNvPr id="7" name="Round Same Side Corner Rectangle 6"/>
            <p:cNvSpPr/>
            <p:nvPr/>
          </p:nvSpPr>
          <p:spPr>
            <a:xfrm rot="5400000">
              <a:off x="4198896" y="-3576391"/>
              <a:ext cx="576774" cy="77322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 Same Side Corner Rectangle 6"/>
            <p:cNvSpPr/>
            <p:nvPr/>
          </p:nvSpPr>
          <p:spPr>
            <a:xfrm>
              <a:off x="621142" y="29519"/>
              <a:ext cx="7704126" cy="520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3335" rIns="13335" bIns="13335" numCol="1" spcCol="1270" anchor="ctr" anchorCtr="0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GB" b="1" dirty="0"/>
                <a:t>Dissemination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634479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12</a:t>
            </a:fld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171269"/>
              </p:ext>
            </p:extLst>
          </p:nvPr>
        </p:nvGraphicFramePr>
        <p:xfrm>
          <a:off x="2771800" y="2636912"/>
          <a:ext cx="6199286" cy="2938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388955" y="2217600"/>
            <a:ext cx="2166821" cy="39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 smtClean="0"/>
              <a:t>Summary</a:t>
            </a:r>
          </a:p>
          <a:p>
            <a:r>
              <a:rPr lang="en-GB" sz="1400" dirty="0" smtClean="0"/>
              <a:t>Project budget: up to £1.4 million + VAT</a:t>
            </a:r>
          </a:p>
          <a:p>
            <a:r>
              <a:rPr lang="en-GB" sz="1400" dirty="0" smtClean="0"/>
              <a:t>3 year project: ~March 2017 to March 2020</a:t>
            </a:r>
          </a:p>
          <a:p>
            <a:r>
              <a:rPr lang="en-GB" sz="1400" dirty="0" smtClean="0"/>
              <a:t>Invitation to tender due mid-February</a:t>
            </a:r>
          </a:p>
          <a:p>
            <a:pPr marL="0" indent="0">
              <a:buNone/>
            </a:pPr>
            <a:r>
              <a:rPr lang="en-GB" sz="1400" b="1" dirty="0" smtClean="0"/>
              <a:t>Housing Developments</a:t>
            </a:r>
          </a:p>
          <a:p>
            <a:r>
              <a:rPr lang="en-GB" sz="1400" dirty="0" smtClean="0"/>
              <a:t>HAB</a:t>
            </a:r>
          </a:p>
          <a:p>
            <a:r>
              <a:rPr lang="en-GB" sz="1400" dirty="0" err="1" smtClean="0"/>
              <a:t>Pobl</a:t>
            </a:r>
            <a:endParaRPr lang="en-GB" sz="1400" dirty="0" smtClean="0"/>
          </a:p>
          <a:p>
            <a:r>
              <a:rPr lang="en-GB" sz="1400" dirty="0" err="1" smtClean="0"/>
              <a:t>Welink</a:t>
            </a:r>
            <a:endParaRPr lang="en-GB" sz="1400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94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Introductions &amp; Agenda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2</a:t>
            </a:fld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296178"/>
              </p:ext>
            </p:extLst>
          </p:nvPr>
        </p:nvGraphicFramePr>
        <p:xfrm>
          <a:off x="1331640" y="2276872"/>
          <a:ext cx="640871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457"/>
                <a:gridCol w="452725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Activity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10:00 - 10:30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Arrival – tea/coffee available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10:30 – 11:00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Project Overview (BEIS)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11:00 – 12:00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Housing Development Presentations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12:00 – 12:30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Questions &amp; Answers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12:30 – 13:15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Lunch (provided) + Networking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13:15 – 13:30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Next steps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13:30 – 14:00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Final Questions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38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1400" dirty="0" smtClean="0"/>
              <a:t>Evaluate </a:t>
            </a:r>
            <a:r>
              <a:rPr lang="en-GB" sz="1400" dirty="0"/>
              <a:t>and evidence a series of low cost, low carbon housing </a:t>
            </a:r>
            <a:r>
              <a:rPr lang="en-GB" sz="1400" dirty="0" smtClean="0"/>
              <a:t>developments</a:t>
            </a:r>
          </a:p>
          <a:p>
            <a:pPr>
              <a:lnSpc>
                <a:spcPct val="120000"/>
              </a:lnSpc>
            </a:pPr>
            <a:r>
              <a:rPr lang="en-GB" sz="1400" dirty="0" smtClean="0"/>
              <a:t>The </a:t>
            </a:r>
            <a:r>
              <a:rPr lang="en-GB" sz="1400" dirty="0"/>
              <a:t>overall objectives for this research are to:</a:t>
            </a:r>
          </a:p>
          <a:p>
            <a:pPr lvl="1">
              <a:lnSpc>
                <a:spcPct val="100000"/>
              </a:lnSpc>
            </a:pPr>
            <a:r>
              <a:rPr lang="en-GB" sz="1400" dirty="0" smtClean="0"/>
              <a:t>Investigate </a:t>
            </a:r>
            <a:r>
              <a:rPr lang="en-GB" sz="1400" dirty="0"/>
              <a:t>the drivers, barriers, attitudes and challenges, and how they are </a:t>
            </a:r>
            <a:r>
              <a:rPr lang="en-GB" sz="1400" dirty="0" smtClean="0"/>
              <a:t>overcome</a:t>
            </a:r>
          </a:p>
          <a:p>
            <a:pPr lvl="2">
              <a:lnSpc>
                <a:spcPct val="100000"/>
              </a:lnSpc>
            </a:pPr>
            <a:r>
              <a:rPr lang="en-GB" sz="1400" dirty="0" smtClean="0"/>
              <a:t>Initial </a:t>
            </a:r>
            <a:r>
              <a:rPr lang="en-GB" sz="1400" dirty="0"/>
              <a:t>planning, financing, design and build, through to occupation.</a:t>
            </a:r>
          </a:p>
          <a:p>
            <a:pPr lvl="1">
              <a:lnSpc>
                <a:spcPct val="100000"/>
              </a:lnSpc>
            </a:pPr>
            <a:r>
              <a:rPr lang="en-GB" sz="1400" dirty="0" smtClean="0"/>
              <a:t>Explore </a:t>
            </a:r>
            <a:r>
              <a:rPr lang="en-GB" sz="1400" dirty="0"/>
              <a:t>what affects the levels of quality and standards </a:t>
            </a:r>
            <a:r>
              <a:rPr lang="en-GB" sz="1400" dirty="0" smtClean="0"/>
              <a:t>delivered</a:t>
            </a:r>
            <a:endParaRPr lang="en-GB" sz="1400" dirty="0"/>
          </a:p>
          <a:p>
            <a:pPr lvl="1">
              <a:lnSpc>
                <a:spcPct val="100000"/>
              </a:lnSpc>
            </a:pPr>
            <a:r>
              <a:rPr lang="en-GB" sz="1400" dirty="0" smtClean="0"/>
              <a:t>Explore </a:t>
            </a:r>
            <a:r>
              <a:rPr lang="en-GB" sz="1400" dirty="0"/>
              <a:t>how occupant’s understand their </a:t>
            </a:r>
            <a:r>
              <a:rPr lang="en-GB" sz="1400" dirty="0" smtClean="0"/>
              <a:t>home</a:t>
            </a:r>
          </a:p>
          <a:p>
            <a:pPr lvl="2">
              <a:lnSpc>
                <a:spcPct val="100000"/>
              </a:lnSpc>
            </a:pPr>
            <a:r>
              <a:rPr lang="en-GB" sz="1400" dirty="0" smtClean="0"/>
              <a:t>How </a:t>
            </a:r>
            <a:r>
              <a:rPr lang="en-GB" sz="1400" dirty="0"/>
              <a:t>that understanding affects the way they try to use it</a:t>
            </a:r>
          </a:p>
          <a:p>
            <a:pPr lvl="1">
              <a:lnSpc>
                <a:spcPct val="100000"/>
              </a:lnSpc>
            </a:pPr>
            <a:r>
              <a:rPr lang="en-GB" sz="1400" dirty="0" smtClean="0"/>
              <a:t>Explore </a:t>
            </a:r>
            <a:r>
              <a:rPr lang="en-GB" sz="1400" dirty="0"/>
              <a:t>modelled energy performance and actual measured performance of occupied </a:t>
            </a:r>
            <a:r>
              <a:rPr lang="en-GB" sz="1400" dirty="0" smtClean="0"/>
              <a:t>homes.</a:t>
            </a:r>
          </a:p>
          <a:p>
            <a:pPr lvl="2">
              <a:lnSpc>
                <a:spcPct val="100000"/>
              </a:lnSpc>
            </a:pPr>
            <a:r>
              <a:rPr lang="en-GB" sz="1400" dirty="0" smtClean="0"/>
              <a:t>Identify </a:t>
            </a:r>
            <a:r>
              <a:rPr lang="en-GB" sz="1400" dirty="0"/>
              <a:t>the reasons for these differences (if any) between modelled and real performance</a:t>
            </a:r>
          </a:p>
          <a:p>
            <a:pPr lvl="1">
              <a:lnSpc>
                <a:spcPct val="100000"/>
              </a:lnSpc>
            </a:pPr>
            <a:r>
              <a:rPr lang="en-GB" sz="1400" dirty="0" smtClean="0"/>
              <a:t>Explore </a:t>
            </a:r>
            <a:r>
              <a:rPr lang="en-GB" sz="1400" dirty="0"/>
              <a:t>how LoCoLoCO2 can impact the future of smart energy systems and future grid demand</a:t>
            </a:r>
          </a:p>
          <a:p>
            <a:endParaRPr lang="en-GB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033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Studies Housing Developments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4</a:t>
            </a:fld>
            <a:endParaRPr lang="en-GB" dirty="0"/>
          </a:p>
        </p:txBody>
      </p:sp>
      <p:pic>
        <p:nvPicPr>
          <p:cNvPr id="6" name="Picture 2" descr="http://www.constructionmanagermagazine.com/client_media/imagecontent/PHC_Exterior_v0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6" y="2276872"/>
            <a:ext cx="2880319" cy="1440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pic>
        <p:nvPicPr>
          <p:cNvPr id="7" name="Picture 4" descr="The Schem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284670"/>
            <a:ext cx="2221092" cy="1440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pic>
        <p:nvPicPr>
          <p:cNvPr id="8" name="Picture 6" descr="http://www.specific.eu.com/assets/img/news/LCS_House_Web3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95911"/>
            <a:ext cx="2525736" cy="1421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9" name="TextBox 8"/>
          <p:cNvSpPr txBox="1"/>
          <p:nvPr/>
        </p:nvSpPr>
        <p:spPr>
          <a:xfrm>
            <a:off x="251520" y="3789040"/>
            <a:ext cx="2525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Pobl</a:t>
            </a:r>
            <a:endParaRPr lang="en-GB" sz="2400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GB" sz="1600" dirty="0" smtClean="0"/>
              <a:t>South Wales</a:t>
            </a:r>
          </a:p>
          <a:p>
            <a:pPr algn="ctr"/>
            <a:endParaRPr lang="en-GB" dirty="0" smtClean="0"/>
          </a:p>
          <a:p>
            <a:pPr algn="ctr"/>
            <a:r>
              <a:rPr lang="en-GB" sz="1600" dirty="0" smtClean="0"/>
              <a:t>Buildings as power stations</a:t>
            </a:r>
            <a:endParaRPr lang="en-GB" dirty="0"/>
          </a:p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203848" y="3789040"/>
            <a:ext cx="28803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WeLink</a:t>
            </a:r>
            <a:endParaRPr lang="en-GB" sz="2400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GB" sz="1600" dirty="0" smtClean="0"/>
              <a:t>Liverpool</a:t>
            </a:r>
          </a:p>
          <a:p>
            <a:pPr algn="ctr"/>
            <a:endParaRPr lang="en-GB" sz="1600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GB" sz="1600" dirty="0" smtClean="0"/>
              <a:t>Low carbon</a:t>
            </a:r>
            <a:endParaRPr lang="en-GB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ctr"/>
            <a:endParaRPr lang="en-GB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444208" y="3788808"/>
            <a:ext cx="22210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HAB Housing</a:t>
            </a:r>
          </a:p>
          <a:p>
            <a:pPr algn="ctr"/>
            <a:r>
              <a:rPr lang="en-GB" sz="1600" dirty="0" smtClean="0"/>
              <a:t>Bristol</a:t>
            </a:r>
          </a:p>
          <a:p>
            <a:pPr algn="ctr"/>
            <a:endParaRPr lang="en-GB" sz="1600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GB" sz="1600" dirty="0" err="1" smtClean="0"/>
              <a:t>Passivhaus</a:t>
            </a:r>
            <a:r>
              <a:rPr lang="en-GB" sz="1600" dirty="0" smtClean="0"/>
              <a:t> </a:t>
            </a:r>
            <a:endParaRPr lang="en-GB" sz="1600" dirty="0"/>
          </a:p>
          <a:p>
            <a:pPr algn="ctr"/>
            <a:endParaRPr lang="en-GB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25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Budget &amp; Timelines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Project budget: up to £1.4 million + VAT</a:t>
            </a:r>
          </a:p>
          <a:p>
            <a:r>
              <a:rPr lang="en-GB" dirty="0" smtClean="0"/>
              <a:t>3 year project: ~March 2017 to March 2020</a:t>
            </a:r>
          </a:p>
          <a:p>
            <a:r>
              <a:rPr lang="en-GB" dirty="0" smtClean="0"/>
              <a:t>Invitation to tender due mid-February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04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 Project Stages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6</a:t>
            </a:fld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667471"/>
              </p:ext>
            </p:extLst>
          </p:nvPr>
        </p:nvGraphicFramePr>
        <p:xfrm>
          <a:off x="388938" y="2217738"/>
          <a:ext cx="8353425" cy="3959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46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Overview:</a:t>
            </a:r>
          </a:p>
          <a:p>
            <a:r>
              <a:rPr lang="en-GB" dirty="0" smtClean="0"/>
              <a:t>Produce research project plan</a:t>
            </a:r>
          </a:p>
          <a:p>
            <a:r>
              <a:rPr lang="en-GB" dirty="0" smtClean="0"/>
              <a:t>Identify stakeholders to be involved in research, including those involved in:</a:t>
            </a:r>
          </a:p>
          <a:p>
            <a:pPr lvl="1"/>
            <a:r>
              <a:rPr lang="en-GB" dirty="0" smtClean="0"/>
              <a:t>Planning stage, e.g. local authorities, developers, housing associations</a:t>
            </a:r>
          </a:p>
          <a:p>
            <a:pPr lvl="1"/>
            <a:r>
              <a:rPr lang="en-GB" dirty="0" smtClean="0"/>
              <a:t>Design stage, e.g. architects, main contractors, surveyors</a:t>
            </a:r>
          </a:p>
          <a:p>
            <a:pPr lvl="1"/>
            <a:r>
              <a:rPr lang="en-GB" dirty="0" smtClean="0"/>
              <a:t>Build stage, e.g. builders, trade professionals</a:t>
            </a:r>
          </a:p>
          <a:p>
            <a:pPr lvl="1"/>
            <a:r>
              <a:rPr lang="en-GB" dirty="0" smtClean="0"/>
              <a:t>Occupancy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Key Skills:</a:t>
            </a:r>
          </a:p>
          <a:p>
            <a:r>
              <a:rPr lang="en-GB" dirty="0" smtClean="0"/>
              <a:t>Project management</a:t>
            </a:r>
          </a:p>
          <a:p>
            <a:r>
              <a:rPr lang="en-GB" dirty="0" smtClean="0"/>
              <a:t>Relationship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7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401420" y="1317519"/>
            <a:ext cx="621142" cy="887345"/>
            <a:chOff x="1" y="1362"/>
            <a:chExt cx="621142" cy="887345"/>
          </a:xfrm>
        </p:grpSpPr>
        <p:sp>
          <p:nvSpPr>
            <p:cNvPr id="9" name="Chevron 8"/>
            <p:cNvSpPr/>
            <p:nvPr/>
          </p:nvSpPr>
          <p:spPr>
            <a:xfrm rot="5400000">
              <a:off x="-133101" y="134464"/>
              <a:ext cx="887345" cy="621142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hevron 4"/>
            <p:cNvSpPr/>
            <p:nvPr/>
          </p:nvSpPr>
          <p:spPr>
            <a:xfrm>
              <a:off x="1" y="311933"/>
              <a:ext cx="621142" cy="2662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kern="1200" dirty="0" smtClean="0"/>
                <a:t>Stage 1</a:t>
              </a:r>
              <a:endParaRPr lang="en-GB" sz="13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22561" y="1317520"/>
            <a:ext cx="7732282" cy="576774"/>
            <a:chOff x="621142" y="1363"/>
            <a:chExt cx="7732282" cy="576774"/>
          </a:xfrm>
        </p:grpSpPr>
        <p:sp>
          <p:nvSpPr>
            <p:cNvPr id="7" name="Round Same Side Corner Rectangle 6"/>
            <p:cNvSpPr/>
            <p:nvPr/>
          </p:nvSpPr>
          <p:spPr>
            <a:xfrm rot="5400000">
              <a:off x="4198896" y="-3576391"/>
              <a:ext cx="576774" cy="77322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 Same Side Corner Rectangle 6"/>
            <p:cNvSpPr/>
            <p:nvPr/>
          </p:nvSpPr>
          <p:spPr>
            <a:xfrm>
              <a:off x="621142" y="29519"/>
              <a:ext cx="7704126" cy="520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3335" rIns="13335" bIns="13335" numCol="1" spcCol="1270" anchor="ctr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100" b="1" kern="1200" dirty="0" smtClean="0"/>
                <a:t>Establish research time lines</a:t>
              </a:r>
              <a:endParaRPr lang="en-GB" sz="21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6810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Overview:</a:t>
            </a:r>
          </a:p>
          <a:p>
            <a:pPr marL="0" indent="0">
              <a:buNone/>
            </a:pPr>
            <a:r>
              <a:rPr lang="en-GB" dirty="0" smtClean="0"/>
              <a:t>Views of stakeholders on low-cost, low-carbon homes</a:t>
            </a:r>
          </a:p>
          <a:p>
            <a:pPr lvl="1"/>
            <a:r>
              <a:rPr lang="en-GB" dirty="0" smtClean="0"/>
              <a:t>How can we increase uptake?</a:t>
            </a:r>
          </a:p>
          <a:p>
            <a:pPr lvl="1"/>
            <a:r>
              <a:rPr lang="en-GB" dirty="0" smtClean="0"/>
              <a:t>What are the barriers?</a:t>
            </a:r>
          </a:p>
          <a:p>
            <a:pPr lvl="1"/>
            <a:r>
              <a:rPr lang="en-GB" dirty="0" smtClean="0"/>
              <a:t>What are the differences between traditional builds?</a:t>
            </a:r>
          </a:p>
          <a:p>
            <a:pPr lvl="1"/>
            <a:r>
              <a:rPr lang="en-GB" dirty="0" smtClean="0"/>
              <a:t>What are the skills &amp; competencies required?</a:t>
            </a:r>
          </a:p>
          <a:p>
            <a:pPr lvl="1"/>
            <a:r>
              <a:rPr lang="en-GB" dirty="0" smtClean="0"/>
              <a:t>What are the cost drivers?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Key Skills:</a:t>
            </a:r>
          </a:p>
          <a:p>
            <a:r>
              <a:rPr lang="en-GB" dirty="0" smtClean="0"/>
              <a:t>Social research</a:t>
            </a:r>
          </a:p>
          <a:p>
            <a:r>
              <a:rPr lang="en-GB" dirty="0" smtClean="0"/>
              <a:t>Stakeholder engagement</a:t>
            </a:r>
          </a:p>
          <a:p>
            <a:r>
              <a:rPr lang="en-GB" dirty="0" smtClean="0"/>
              <a:t>Knowledge of building sector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8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401420" y="1340768"/>
            <a:ext cx="621142" cy="887345"/>
            <a:chOff x="1" y="1362"/>
            <a:chExt cx="621142" cy="887345"/>
          </a:xfrm>
        </p:grpSpPr>
        <p:sp>
          <p:nvSpPr>
            <p:cNvPr id="9" name="Chevron 8"/>
            <p:cNvSpPr/>
            <p:nvPr/>
          </p:nvSpPr>
          <p:spPr>
            <a:xfrm rot="5400000">
              <a:off x="-133101" y="134464"/>
              <a:ext cx="887345" cy="621142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hevron 4"/>
            <p:cNvSpPr/>
            <p:nvPr/>
          </p:nvSpPr>
          <p:spPr>
            <a:xfrm>
              <a:off x="1" y="311933"/>
              <a:ext cx="621142" cy="2662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kern="1200" dirty="0" smtClean="0"/>
                <a:t>Stage 2</a:t>
              </a:r>
              <a:endParaRPr lang="en-GB" sz="13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22561" y="1340769"/>
            <a:ext cx="7732282" cy="576774"/>
            <a:chOff x="621142" y="1363"/>
            <a:chExt cx="7732282" cy="576774"/>
          </a:xfrm>
        </p:grpSpPr>
        <p:sp>
          <p:nvSpPr>
            <p:cNvPr id="7" name="Round Same Side Corner Rectangle 6"/>
            <p:cNvSpPr/>
            <p:nvPr/>
          </p:nvSpPr>
          <p:spPr>
            <a:xfrm rot="5400000">
              <a:off x="4198896" y="-3576391"/>
              <a:ext cx="576774" cy="77322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 Same Side Corner Rectangle 6"/>
            <p:cNvSpPr/>
            <p:nvPr/>
          </p:nvSpPr>
          <p:spPr>
            <a:xfrm>
              <a:off x="621142" y="29519"/>
              <a:ext cx="7704126" cy="520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3335" rIns="13335" bIns="13335" numCol="1" spcCol="1270" anchor="ctr" anchorCtr="0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GB" b="1" dirty="0"/>
                <a:t>Understanding drivers, barriers, attitudes and challenges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311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Overview:</a:t>
            </a:r>
          </a:p>
          <a:p>
            <a:r>
              <a:rPr lang="en-GB" dirty="0" smtClean="0"/>
              <a:t>Are the homes being built as designed?</a:t>
            </a:r>
          </a:p>
          <a:p>
            <a:r>
              <a:rPr lang="en-GB" dirty="0" smtClean="0"/>
              <a:t>What is the impact of low-carbon technologies?</a:t>
            </a:r>
          </a:p>
          <a:p>
            <a:r>
              <a:rPr lang="en-GB" dirty="0" smtClean="0"/>
              <a:t>What is the fabric performance of these homes?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Key skills:</a:t>
            </a:r>
          </a:p>
          <a:p>
            <a:r>
              <a:rPr lang="en-GB" dirty="0"/>
              <a:t>Knowledge of quality &amp; build </a:t>
            </a:r>
            <a:r>
              <a:rPr lang="en-GB" dirty="0" smtClean="0"/>
              <a:t>standards</a:t>
            </a:r>
          </a:p>
          <a:p>
            <a:r>
              <a:rPr lang="en-GB" dirty="0" smtClean="0"/>
              <a:t>Social research</a:t>
            </a:r>
          </a:p>
          <a:p>
            <a:r>
              <a:rPr lang="en-GB" dirty="0" smtClean="0"/>
              <a:t>Knowledge of building fabric testing</a:t>
            </a:r>
          </a:p>
          <a:p>
            <a:r>
              <a:rPr lang="en-GB" dirty="0" smtClean="0"/>
              <a:t>Understanding of low-carbon technologies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CB0E-1A92-43D2-B5ED-FE98F63B0344}" type="slidenum">
              <a:rPr lang="en-GB" smtClean="0"/>
              <a:t>9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401420" y="1340768"/>
            <a:ext cx="621142" cy="887345"/>
            <a:chOff x="1" y="1362"/>
            <a:chExt cx="621142" cy="887345"/>
          </a:xfrm>
        </p:grpSpPr>
        <p:sp>
          <p:nvSpPr>
            <p:cNvPr id="9" name="Chevron 8"/>
            <p:cNvSpPr/>
            <p:nvPr/>
          </p:nvSpPr>
          <p:spPr>
            <a:xfrm rot="5400000">
              <a:off x="-133101" y="134464"/>
              <a:ext cx="887345" cy="621142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hevron 4"/>
            <p:cNvSpPr/>
            <p:nvPr/>
          </p:nvSpPr>
          <p:spPr>
            <a:xfrm>
              <a:off x="1" y="311933"/>
              <a:ext cx="621142" cy="2662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300" kern="1200" dirty="0" smtClean="0"/>
                <a:t>Stage 3</a:t>
              </a:r>
              <a:endParaRPr lang="en-GB" sz="13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22561" y="1340769"/>
            <a:ext cx="7732282" cy="576774"/>
            <a:chOff x="621142" y="1363"/>
            <a:chExt cx="7732282" cy="576774"/>
          </a:xfrm>
        </p:grpSpPr>
        <p:sp>
          <p:nvSpPr>
            <p:cNvPr id="7" name="Round Same Side Corner Rectangle 6"/>
            <p:cNvSpPr/>
            <p:nvPr/>
          </p:nvSpPr>
          <p:spPr>
            <a:xfrm rot="5400000">
              <a:off x="4198896" y="-3576391"/>
              <a:ext cx="576774" cy="77322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 Same Side Corner Rectangle 6"/>
            <p:cNvSpPr/>
            <p:nvPr/>
          </p:nvSpPr>
          <p:spPr>
            <a:xfrm>
              <a:off x="621142" y="29519"/>
              <a:ext cx="7704126" cy="520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3335" rIns="13335" bIns="13335" numCol="1" spcCol="1270" anchor="ctr" anchorCtr="0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GB" b="1" dirty="0"/>
                <a:t>Practical implications through the build process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032689469"/>
      </p:ext>
    </p:extLst>
  </p:cSld>
  <p:clrMapOvr>
    <a:masterClrMapping/>
  </p:clrMapOvr>
</p:sld>
</file>

<file path=ppt/theme/theme1.xml><?xml version="1.0" encoding="utf-8"?>
<a:theme xmlns:a="http://schemas.openxmlformats.org/drawingml/2006/main" name="5th_LoCoLoCo_Meetings">
  <a:themeElements>
    <a:clrScheme name="BEIS Colours">
      <a:dk1>
        <a:srgbClr val="00447C"/>
      </a:dk1>
      <a:lt1>
        <a:sysClr val="window" lastClr="FFFFFF"/>
      </a:lt1>
      <a:dk2>
        <a:srgbClr val="000000"/>
      </a:dk2>
      <a:lt2>
        <a:srgbClr val="009FDA"/>
      </a:lt2>
      <a:accent1>
        <a:srgbClr val="009FDA"/>
      </a:accent1>
      <a:accent2>
        <a:srgbClr val="E26EB2"/>
      </a:accent2>
      <a:accent3>
        <a:srgbClr val="69BE28"/>
      </a:accent3>
      <a:accent4>
        <a:srgbClr val="B382C7"/>
      </a:accent4>
      <a:accent5>
        <a:srgbClr val="FBB900"/>
      </a:accent5>
      <a:accent6>
        <a:srgbClr val="A8B8BE"/>
      </a:accent6>
      <a:hlink>
        <a:srgbClr val="0070C0"/>
      </a:hlink>
      <a:folHlink>
        <a:srgbClr val="954F72"/>
      </a:folHlink>
    </a:clrScheme>
    <a:fontScheme name="DECC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6-2293_BEIS_PowerPoint_Template_Tall_Logo_Curve only_Standard_Size_280716" id="{FC202CDD-5830-4E40-AA6B-2DEDFE7D069A}" vid="{B15364C8-C792-49DB-86BC-3031D77A2A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5th_LoCoLoCo_Meetings</Template>
  <TotalTime>4494</TotalTime>
  <Words>623</Words>
  <Application>Microsoft Office PowerPoint</Application>
  <PresentationFormat>On-screen Show (4:3)</PresentationFormat>
  <Paragraphs>156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5th_LoCoLoCo_Meetings</vt:lpstr>
      <vt:lpstr>PowerPoint Presentation</vt:lpstr>
      <vt:lpstr>Introductions &amp; Agenda</vt:lpstr>
      <vt:lpstr>Project Overview</vt:lpstr>
      <vt:lpstr>Case Studies Housing Developments</vt:lpstr>
      <vt:lpstr>Budget &amp; Timelines </vt:lpstr>
      <vt:lpstr>Outline Project Stages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Company>DECC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 Cost low carbon housing</dc:title>
  <dc:creator>Lazenby Nicola (Science and Innovation)</dc:creator>
  <cp:lastModifiedBy>Victoria Clewer</cp:lastModifiedBy>
  <cp:revision>48</cp:revision>
  <dcterms:created xsi:type="dcterms:W3CDTF">2016-10-13T07:35:54Z</dcterms:created>
  <dcterms:modified xsi:type="dcterms:W3CDTF">2017-02-08T10:59:25Z</dcterms:modified>
</cp:coreProperties>
</file>