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6"/>
  </p:sldMasterIdLst>
  <p:notesMasterIdLst>
    <p:notesMasterId r:id="rId15"/>
  </p:notesMasterIdLst>
  <p:handoutMasterIdLst>
    <p:handoutMasterId r:id="rId16"/>
  </p:handoutMasterIdLst>
  <p:sldIdLst>
    <p:sldId id="256" r:id="rId7"/>
    <p:sldId id="300" r:id="rId8"/>
    <p:sldId id="294" r:id="rId9"/>
    <p:sldId id="301" r:id="rId10"/>
    <p:sldId id="298" r:id="rId11"/>
    <p:sldId id="281" r:id="rId12"/>
    <p:sldId id="302" r:id="rId13"/>
    <p:sldId id="291" r:id="rId14"/>
  </p:sldIdLst>
  <p:sldSz cx="12801600" cy="9601200" type="A3"/>
  <p:notesSz cx="6808788" cy="9940925"/>
  <p:defaultTextStyle>
    <a:defPPr>
      <a:defRPr lang="en-GB"/>
    </a:defPPr>
    <a:lvl1pPr algn="r" rtl="0" fontAlgn="base">
      <a:spcBef>
        <a:spcPct val="50000"/>
      </a:spcBef>
      <a:spcAft>
        <a:spcPct val="0"/>
      </a:spcAft>
      <a:defRPr sz="1700" kern="1200">
        <a:solidFill>
          <a:schemeClr val="tx1"/>
        </a:solidFill>
        <a:latin typeface="Arial" pitchFamily="34" charset="0"/>
        <a:ea typeface="+mn-ea"/>
        <a:cs typeface="+mn-cs"/>
      </a:defRPr>
    </a:lvl1pPr>
    <a:lvl2pPr marL="640080" algn="r" rtl="0" fontAlgn="base">
      <a:spcBef>
        <a:spcPct val="50000"/>
      </a:spcBef>
      <a:spcAft>
        <a:spcPct val="0"/>
      </a:spcAft>
      <a:defRPr sz="1700" kern="1200">
        <a:solidFill>
          <a:schemeClr val="tx1"/>
        </a:solidFill>
        <a:latin typeface="Arial" pitchFamily="34" charset="0"/>
        <a:ea typeface="+mn-ea"/>
        <a:cs typeface="+mn-cs"/>
      </a:defRPr>
    </a:lvl2pPr>
    <a:lvl3pPr marL="1280160" algn="r" rtl="0" fontAlgn="base">
      <a:spcBef>
        <a:spcPct val="50000"/>
      </a:spcBef>
      <a:spcAft>
        <a:spcPct val="0"/>
      </a:spcAft>
      <a:defRPr sz="1700" kern="1200">
        <a:solidFill>
          <a:schemeClr val="tx1"/>
        </a:solidFill>
        <a:latin typeface="Arial" pitchFamily="34" charset="0"/>
        <a:ea typeface="+mn-ea"/>
        <a:cs typeface="+mn-cs"/>
      </a:defRPr>
    </a:lvl3pPr>
    <a:lvl4pPr marL="1920240" algn="r" rtl="0" fontAlgn="base">
      <a:spcBef>
        <a:spcPct val="50000"/>
      </a:spcBef>
      <a:spcAft>
        <a:spcPct val="0"/>
      </a:spcAft>
      <a:defRPr sz="1700" kern="1200">
        <a:solidFill>
          <a:schemeClr val="tx1"/>
        </a:solidFill>
        <a:latin typeface="Arial" pitchFamily="34" charset="0"/>
        <a:ea typeface="+mn-ea"/>
        <a:cs typeface="+mn-cs"/>
      </a:defRPr>
    </a:lvl4pPr>
    <a:lvl5pPr marL="2560320" algn="r" rtl="0" fontAlgn="base">
      <a:spcBef>
        <a:spcPct val="50000"/>
      </a:spcBef>
      <a:spcAft>
        <a:spcPct val="0"/>
      </a:spcAft>
      <a:defRPr sz="1700" kern="1200">
        <a:solidFill>
          <a:schemeClr val="tx1"/>
        </a:solidFill>
        <a:latin typeface="Arial" pitchFamily="34" charset="0"/>
        <a:ea typeface="+mn-ea"/>
        <a:cs typeface="+mn-cs"/>
      </a:defRPr>
    </a:lvl5pPr>
    <a:lvl6pPr marL="3200400" algn="l" defTabSz="1280160" rtl="0" eaLnBrk="1" latinLnBrk="0" hangingPunct="1">
      <a:defRPr sz="1700" kern="1200">
        <a:solidFill>
          <a:schemeClr val="tx1"/>
        </a:solidFill>
        <a:latin typeface="Arial" pitchFamily="34" charset="0"/>
        <a:ea typeface="+mn-ea"/>
        <a:cs typeface="+mn-cs"/>
      </a:defRPr>
    </a:lvl6pPr>
    <a:lvl7pPr marL="3840480" algn="l" defTabSz="1280160" rtl="0" eaLnBrk="1" latinLnBrk="0" hangingPunct="1">
      <a:defRPr sz="1700" kern="1200">
        <a:solidFill>
          <a:schemeClr val="tx1"/>
        </a:solidFill>
        <a:latin typeface="Arial" pitchFamily="34" charset="0"/>
        <a:ea typeface="+mn-ea"/>
        <a:cs typeface="+mn-cs"/>
      </a:defRPr>
    </a:lvl7pPr>
    <a:lvl8pPr marL="4480560" algn="l" defTabSz="1280160" rtl="0" eaLnBrk="1" latinLnBrk="0" hangingPunct="1">
      <a:defRPr sz="1700" kern="1200">
        <a:solidFill>
          <a:schemeClr val="tx1"/>
        </a:solidFill>
        <a:latin typeface="Arial" pitchFamily="34" charset="0"/>
        <a:ea typeface="+mn-ea"/>
        <a:cs typeface="+mn-cs"/>
      </a:defRPr>
    </a:lvl8pPr>
    <a:lvl9pPr marL="5120640" algn="l" defTabSz="1280160" rtl="0" eaLnBrk="1" latinLnBrk="0" hangingPunct="1">
      <a:defRPr sz="1700"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3024">
          <p15:clr>
            <a:srgbClr val="A4A3A4"/>
          </p15:clr>
        </p15:guide>
        <p15:guide id="2" pos="4032">
          <p15:clr>
            <a:srgbClr val="A4A3A4"/>
          </p15:clr>
        </p15:guide>
      </p15:sldGuideLst>
    </p:ext>
    <p:ext uri="{2D200454-40CA-4A62-9FC3-DE9A4176ACB9}">
      <p15:notes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D" initials="CD"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E3DE"/>
    <a:srgbClr val="E1E0F8"/>
    <a:srgbClr val="E3C2FF"/>
    <a:srgbClr val="34B233"/>
    <a:srgbClr val="01B395"/>
    <a:srgbClr val="FFA100"/>
    <a:srgbClr val="01D1AE"/>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1369" autoAdjust="0"/>
  </p:normalViewPr>
  <p:slideViewPr>
    <p:cSldViewPr>
      <p:cViewPr>
        <p:scale>
          <a:sx n="85" d="100"/>
          <a:sy n="85" d="100"/>
        </p:scale>
        <p:origin x="1656" y="1987"/>
      </p:cViewPr>
      <p:guideLst>
        <p:guide orient="horz" pos="3024"/>
        <p:guide pos="4032"/>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51217" cy="497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lgn="l">
              <a:spcBef>
                <a:spcPct val="0"/>
              </a:spcBef>
              <a:defRPr smtClean="0"/>
            </a:lvl1pPr>
          </a:lstStyle>
          <a:p>
            <a:pPr>
              <a:defRPr/>
            </a:pPr>
            <a:endParaRPr lang="en-GB"/>
          </a:p>
        </p:txBody>
      </p:sp>
      <p:sp>
        <p:nvSpPr>
          <p:cNvPr id="48131" name="Rectangle 3"/>
          <p:cNvSpPr>
            <a:spLocks noGrp="1" noChangeArrowheads="1"/>
          </p:cNvSpPr>
          <p:nvPr>
            <p:ph type="dt" sz="quarter" idx="1"/>
          </p:nvPr>
        </p:nvSpPr>
        <p:spPr bwMode="auto">
          <a:xfrm>
            <a:off x="3855981" y="0"/>
            <a:ext cx="2951217" cy="497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spcBef>
                <a:spcPct val="0"/>
              </a:spcBef>
              <a:defRPr smtClean="0"/>
            </a:lvl1pPr>
          </a:lstStyle>
          <a:p>
            <a:pPr>
              <a:defRPr/>
            </a:pPr>
            <a:endParaRPr lang="en-GB"/>
          </a:p>
        </p:txBody>
      </p:sp>
      <p:sp>
        <p:nvSpPr>
          <p:cNvPr id="48132" name="Rectangle 4"/>
          <p:cNvSpPr>
            <a:spLocks noGrp="1" noChangeArrowheads="1"/>
          </p:cNvSpPr>
          <p:nvPr>
            <p:ph type="ftr" sz="quarter" idx="2"/>
          </p:nvPr>
        </p:nvSpPr>
        <p:spPr bwMode="auto">
          <a:xfrm>
            <a:off x="0" y="9441733"/>
            <a:ext cx="2951217" cy="4976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lgn="l">
              <a:spcBef>
                <a:spcPct val="0"/>
              </a:spcBef>
              <a:defRPr smtClean="0"/>
            </a:lvl1pPr>
          </a:lstStyle>
          <a:p>
            <a:pPr>
              <a:defRPr/>
            </a:pPr>
            <a:endParaRPr lang="en-GB"/>
          </a:p>
        </p:txBody>
      </p:sp>
      <p:sp>
        <p:nvSpPr>
          <p:cNvPr id="48133" name="Rectangle 5"/>
          <p:cNvSpPr>
            <a:spLocks noGrp="1" noChangeArrowheads="1"/>
          </p:cNvSpPr>
          <p:nvPr>
            <p:ph type="sldNum" sz="quarter" idx="3"/>
          </p:nvPr>
        </p:nvSpPr>
        <p:spPr bwMode="auto">
          <a:xfrm>
            <a:off x="3855981" y="9441733"/>
            <a:ext cx="2951217" cy="4976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spcBef>
                <a:spcPct val="0"/>
              </a:spcBef>
              <a:defRPr smtClean="0"/>
            </a:lvl1pPr>
          </a:lstStyle>
          <a:p>
            <a:pPr>
              <a:defRPr/>
            </a:pPr>
            <a:fld id="{83C18153-FB2C-410D-A8B7-8BAD59AD7C49}" type="slidenum">
              <a:rPr lang="en-GB"/>
              <a:pPr>
                <a:defRPr/>
              </a:pPr>
              <a:t>‹#›</a:t>
            </a:fld>
            <a:endParaRPr lang="en-GB"/>
          </a:p>
        </p:txBody>
      </p:sp>
    </p:spTree>
    <p:extLst>
      <p:ext uri="{BB962C8B-B14F-4D97-AF65-F5344CB8AC3E}">
        <p14:creationId xmlns:p14="http://schemas.microsoft.com/office/powerpoint/2010/main" val="30177953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51217" cy="497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lgn="l">
              <a:spcBef>
                <a:spcPct val="0"/>
              </a:spcBef>
              <a:defRPr smtClean="0"/>
            </a:lvl1pPr>
          </a:lstStyle>
          <a:p>
            <a:pPr>
              <a:defRPr/>
            </a:pPr>
            <a:endParaRPr lang="en-GB"/>
          </a:p>
        </p:txBody>
      </p:sp>
      <p:sp>
        <p:nvSpPr>
          <p:cNvPr id="11267" name="Rectangle 3"/>
          <p:cNvSpPr>
            <a:spLocks noGrp="1" noChangeArrowheads="1"/>
          </p:cNvSpPr>
          <p:nvPr>
            <p:ph type="dt" idx="1"/>
          </p:nvPr>
        </p:nvSpPr>
        <p:spPr bwMode="auto">
          <a:xfrm>
            <a:off x="3855981" y="0"/>
            <a:ext cx="2951217" cy="497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spcBef>
                <a:spcPct val="0"/>
              </a:spcBef>
              <a:defRPr smtClean="0"/>
            </a:lvl1pPr>
          </a:lstStyle>
          <a:p>
            <a:pPr>
              <a:defRPr/>
            </a:pPr>
            <a:endParaRPr lang="en-GB"/>
          </a:p>
        </p:txBody>
      </p:sp>
      <p:sp>
        <p:nvSpPr>
          <p:cNvPr id="7172" name="Rectangle 4"/>
          <p:cNvSpPr>
            <a:spLocks noGrp="1" noRot="1" noChangeAspect="1" noChangeArrowheads="1" noTextEdit="1"/>
          </p:cNvSpPr>
          <p:nvPr>
            <p:ph type="sldImg" idx="2"/>
          </p:nvPr>
        </p:nvSpPr>
        <p:spPr bwMode="auto">
          <a:xfrm>
            <a:off x="919163" y="746125"/>
            <a:ext cx="4970462" cy="3727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p:cNvSpPr>
            <a:spLocks noGrp="1" noChangeArrowheads="1"/>
          </p:cNvSpPr>
          <p:nvPr>
            <p:ph type="body" sz="quarter" idx="3"/>
          </p:nvPr>
        </p:nvSpPr>
        <p:spPr bwMode="auto">
          <a:xfrm>
            <a:off x="680562" y="4721662"/>
            <a:ext cx="5447666" cy="4473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1270" name="Rectangle 6"/>
          <p:cNvSpPr>
            <a:spLocks noGrp="1" noChangeArrowheads="1"/>
          </p:cNvSpPr>
          <p:nvPr>
            <p:ph type="ftr" sz="quarter" idx="4"/>
          </p:nvPr>
        </p:nvSpPr>
        <p:spPr bwMode="auto">
          <a:xfrm>
            <a:off x="0" y="9441733"/>
            <a:ext cx="2951217" cy="4976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lgn="l">
              <a:spcBef>
                <a:spcPct val="0"/>
              </a:spcBef>
              <a:defRPr smtClean="0"/>
            </a:lvl1pPr>
          </a:lstStyle>
          <a:p>
            <a:pPr>
              <a:defRPr/>
            </a:pPr>
            <a:endParaRPr lang="en-GB"/>
          </a:p>
        </p:txBody>
      </p:sp>
      <p:sp>
        <p:nvSpPr>
          <p:cNvPr id="11271" name="Rectangle 7"/>
          <p:cNvSpPr>
            <a:spLocks noGrp="1" noChangeArrowheads="1"/>
          </p:cNvSpPr>
          <p:nvPr>
            <p:ph type="sldNum" sz="quarter" idx="5"/>
          </p:nvPr>
        </p:nvSpPr>
        <p:spPr bwMode="auto">
          <a:xfrm>
            <a:off x="3855981" y="9441733"/>
            <a:ext cx="2951217" cy="4976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spcBef>
                <a:spcPct val="0"/>
              </a:spcBef>
              <a:defRPr smtClean="0"/>
            </a:lvl1pPr>
          </a:lstStyle>
          <a:p>
            <a:pPr>
              <a:defRPr/>
            </a:pPr>
            <a:fld id="{437B080A-7FF7-4351-8E71-669694B83A5D}" type="slidenum">
              <a:rPr lang="en-GB"/>
              <a:pPr>
                <a:defRPr/>
              </a:pPr>
              <a:t>‹#›</a:t>
            </a:fld>
            <a:endParaRPr lang="en-GB"/>
          </a:p>
        </p:txBody>
      </p:sp>
    </p:spTree>
    <p:extLst>
      <p:ext uri="{BB962C8B-B14F-4D97-AF65-F5344CB8AC3E}">
        <p14:creationId xmlns:p14="http://schemas.microsoft.com/office/powerpoint/2010/main" val="13038337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700" kern="1200">
        <a:solidFill>
          <a:schemeClr val="tx1"/>
        </a:solidFill>
        <a:latin typeface="Arial" pitchFamily="34" charset="0"/>
        <a:ea typeface="+mn-ea"/>
        <a:cs typeface="+mn-cs"/>
      </a:defRPr>
    </a:lvl1pPr>
    <a:lvl2pPr marL="640080" algn="l" rtl="0" eaLnBrk="0" fontAlgn="base" hangingPunct="0">
      <a:spcBef>
        <a:spcPct val="30000"/>
      </a:spcBef>
      <a:spcAft>
        <a:spcPct val="0"/>
      </a:spcAft>
      <a:defRPr sz="1700" kern="1200">
        <a:solidFill>
          <a:schemeClr val="tx1"/>
        </a:solidFill>
        <a:latin typeface="Arial" pitchFamily="34" charset="0"/>
        <a:ea typeface="+mn-ea"/>
        <a:cs typeface="+mn-cs"/>
      </a:defRPr>
    </a:lvl2pPr>
    <a:lvl3pPr marL="1280160" algn="l" rtl="0" eaLnBrk="0" fontAlgn="base" hangingPunct="0">
      <a:spcBef>
        <a:spcPct val="30000"/>
      </a:spcBef>
      <a:spcAft>
        <a:spcPct val="0"/>
      </a:spcAft>
      <a:defRPr sz="1700" kern="1200">
        <a:solidFill>
          <a:schemeClr val="tx1"/>
        </a:solidFill>
        <a:latin typeface="Arial" pitchFamily="34" charset="0"/>
        <a:ea typeface="+mn-ea"/>
        <a:cs typeface="+mn-cs"/>
      </a:defRPr>
    </a:lvl3pPr>
    <a:lvl4pPr marL="1920240" algn="l" rtl="0" eaLnBrk="0" fontAlgn="base" hangingPunct="0">
      <a:spcBef>
        <a:spcPct val="30000"/>
      </a:spcBef>
      <a:spcAft>
        <a:spcPct val="0"/>
      </a:spcAft>
      <a:defRPr sz="1700" kern="1200">
        <a:solidFill>
          <a:schemeClr val="tx1"/>
        </a:solidFill>
        <a:latin typeface="Arial" pitchFamily="34" charset="0"/>
        <a:ea typeface="+mn-ea"/>
        <a:cs typeface="+mn-cs"/>
      </a:defRPr>
    </a:lvl4pPr>
    <a:lvl5pPr marL="2560320" algn="l" rtl="0" eaLnBrk="0" fontAlgn="base" hangingPunct="0">
      <a:spcBef>
        <a:spcPct val="30000"/>
      </a:spcBef>
      <a:spcAft>
        <a:spcPct val="0"/>
      </a:spcAft>
      <a:defRPr sz="1700" kern="1200">
        <a:solidFill>
          <a:schemeClr val="tx1"/>
        </a:solidFill>
        <a:latin typeface="Arial" pitchFamily="34" charset="0"/>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437B080A-7FF7-4351-8E71-669694B83A5D}" type="slidenum">
              <a:rPr lang="en-GB" smtClean="0"/>
              <a:pPr>
                <a:defRPr/>
              </a:pPr>
              <a:t>1</a:t>
            </a:fld>
            <a:endParaRPr lang="en-GB"/>
          </a:p>
        </p:txBody>
      </p:sp>
    </p:spTree>
    <p:extLst>
      <p:ext uri="{BB962C8B-B14F-4D97-AF65-F5344CB8AC3E}">
        <p14:creationId xmlns:p14="http://schemas.microsoft.com/office/powerpoint/2010/main" val="2857523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437B080A-7FF7-4351-8E71-669694B83A5D}" type="slidenum">
              <a:rPr lang="en-GB" smtClean="0"/>
              <a:pPr>
                <a:defRPr/>
              </a:pPr>
              <a:t>3</a:t>
            </a:fld>
            <a:endParaRPr lang="en-GB"/>
          </a:p>
        </p:txBody>
      </p:sp>
    </p:spTree>
    <p:extLst>
      <p:ext uri="{BB962C8B-B14F-4D97-AF65-F5344CB8AC3E}">
        <p14:creationId xmlns:p14="http://schemas.microsoft.com/office/powerpoint/2010/main" val="2247544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437B080A-7FF7-4351-8E71-669694B83A5D}" type="slidenum">
              <a:rPr lang="en-GB" smtClean="0"/>
              <a:pPr>
                <a:defRPr/>
              </a:pPr>
              <a:t>4</a:t>
            </a:fld>
            <a:endParaRPr lang="en-GB"/>
          </a:p>
        </p:txBody>
      </p:sp>
    </p:spTree>
    <p:extLst>
      <p:ext uri="{BB962C8B-B14F-4D97-AF65-F5344CB8AC3E}">
        <p14:creationId xmlns:p14="http://schemas.microsoft.com/office/powerpoint/2010/main" val="2247544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Tx/>
              <a:buNone/>
            </a:pPr>
            <a:endParaRPr lang="en-GB" dirty="0"/>
          </a:p>
        </p:txBody>
      </p:sp>
      <p:sp>
        <p:nvSpPr>
          <p:cNvPr id="4" name="Slide Number Placeholder 3"/>
          <p:cNvSpPr>
            <a:spLocks noGrp="1"/>
          </p:cNvSpPr>
          <p:nvPr>
            <p:ph type="sldNum" sz="quarter" idx="10"/>
          </p:nvPr>
        </p:nvSpPr>
        <p:spPr/>
        <p:txBody>
          <a:bodyPr/>
          <a:lstStyle/>
          <a:p>
            <a:pPr>
              <a:defRPr/>
            </a:pPr>
            <a:fld id="{437B080A-7FF7-4351-8E71-669694B83A5D}" type="slidenum">
              <a:rPr lang="en-GB" smtClean="0"/>
              <a:pPr>
                <a:defRPr/>
              </a:pPr>
              <a:t>5</a:t>
            </a:fld>
            <a:endParaRPr lang="en-GB"/>
          </a:p>
        </p:txBody>
      </p:sp>
    </p:spTree>
    <p:extLst>
      <p:ext uri="{BB962C8B-B14F-4D97-AF65-F5344CB8AC3E}">
        <p14:creationId xmlns:p14="http://schemas.microsoft.com/office/powerpoint/2010/main" val="2093638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437B080A-7FF7-4351-8E71-669694B83A5D}" type="slidenum">
              <a:rPr lang="en-GB" smtClean="0"/>
              <a:pPr>
                <a:defRPr/>
              </a:pPr>
              <a:t>6</a:t>
            </a:fld>
            <a:endParaRPr lang="en-GB"/>
          </a:p>
        </p:txBody>
      </p:sp>
    </p:spTree>
    <p:extLst>
      <p:ext uri="{BB962C8B-B14F-4D97-AF65-F5344CB8AC3E}">
        <p14:creationId xmlns:p14="http://schemas.microsoft.com/office/powerpoint/2010/main" val="20032386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437B080A-7FF7-4351-8E71-669694B83A5D}" type="slidenum">
              <a:rPr lang="en-GB" smtClean="0"/>
              <a:pPr>
                <a:defRPr/>
              </a:pPr>
              <a:t>7</a:t>
            </a:fld>
            <a:endParaRPr lang="en-GB"/>
          </a:p>
        </p:txBody>
      </p:sp>
    </p:spTree>
    <p:extLst>
      <p:ext uri="{BB962C8B-B14F-4D97-AF65-F5344CB8AC3E}">
        <p14:creationId xmlns:p14="http://schemas.microsoft.com/office/powerpoint/2010/main" val="20032386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437B080A-7FF7-4351-8E71-669694B83A5D}" type="slidenum">
              <a:rPr lang="en-GB" smtClean="0"/>
              <a:pPr>
                <a:defRPr/>
              </a:pPr>
              <a:t>8</a:t>
            </a:fld>
            <a:endParaRPr lang="en-GB"/>
          </a:p>
        </p:txBody>
      </p:sp>
    </p:spTree>
    <p:extLst>
      <p:ext uri="{BB962C8B-B14F-4D97-AF65-F5344CB8AC3E}">
        <p14:creationId xmlns:p14="http://schemas.microsoft.com/office/powerpoint/2010/main" val="16434838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2669223"/>
            <a:ext cx="12801600" cy="6931977"/>
          </a:xfrm>
          <a:prstGeom prst="rect">
            <a:avLst/>
          </a:prstGeom>
          <a:solidFill>
            <a:srgbClr val="01D1AE"/>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lIns="128016" tIns="64008" rIns="128016" bIns="64008" anchor="ctr"/>
          <a:lstStyle/>
          <a:p>
            <a:pPr algn="ctr">
              <a:spcBef>
                <a:spcPct val="0"/>
              </a:spcBef>
            </a:pPr>
            <a:endParaRPr lang="en-US" sz="2500">
              <a:solidFill>
                <a:srgbClr val="FFFFFF"/>
              </a:solidFill>
            </a:endParaRPr>
          </a:p>
        </p:txBody>
      </p:sp>
      <p:pic>
        <p:nvPicPr>
          <p:cNvPr id="5" name="Picture 28" descr="DH_3268_AW"/>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3391" y="466726"/>
            <a:ext cx="2520315" cy="1624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28968" y="3173730"/>
            <a:ext cx="11536997" cy="3022600"/>
          </a:xfrm>
        </p:spPr>
        <p:txBody>
          <a:bodyPr/>
          <a:lstStyle>
            <a:lvl1pPr>
              <a:lnSpc>
                <a:spcPct val="85000"/>
              </a:lnSpc>
              <a:defRPr sz="6200">
                <a:solidFill>
                  <a:schemeClr val="bg1"/>
                </a:solidFill>
              </a:defRPr>
            </a:lvl1pPr>
          </a:lstStyle>
          <a:p>
            <a:pPr lvl="0"/>
            <a:r>
              <a:rPr lang="en-GB" noProof="0" smtClean="0"/>
              <a:t>Click to edit Master title style</a:t>
            </a:r>
            <a:br>
              <a:rPr lang="en-GB" noProof="0" smtClean="0"/>
            </a:br>
            <a:endParaRPr lang="en-GB" noProof="0" smtClean="0"/>
          </a:p>
        </p:txBody>
      </p:sp>
      <p:sp>
        <p:nvSpPr>
          <p:cNvPr id="3075" name="Rectangle 3"/>
          <p:cNvSpPr>
            <a:spLocks noGrp="1" noChangeArrowheads="1"/>
          </p:cNvSpPr>
          <p:nvPr>
            <p:ph type="subTitle" idx="1"/>
          </p:nvPr>
        </p:nvSpPr>
        <p:spPr>
          <a:xfrm>
            <a:off x="628968" y="7620953"/>
            <a:ext cx="11536997" cy="1260157"/>
          </a:xfrm>
        </p:spPr>
        <p:txBody>
          <a:bodyPr wrap="none" anchor="b"/>
          <a:lstStyle>
            <a:lvl1pPr>
              <a:defRPr sz="2800">
                <a:solidFill>
                  <a:schemeClr val="bg1"/>
                </a:solidFill>
              </a:defRPr>
            </a:lvl1pPr>
          </a:lstStyle>
          <a:p>
            <a:pPr lvl="0"/>
            <a:r>
              <a:rPr lang="en-GB" noProof="0" smtClean="0"/>
              <a:t>Click to edit Master subtitle style</a:t>
            </a:r>
          </a:p>
        </p:txBody>
      </p:sp>
    </p:spTree>
    <p:extLst>
      <p:ext uri="{BB962C8B-B14F-4D97-AF65-F5344CB8AC3E}">
        <p14:creationId xmlns:p14="http://schemas.microsoft.com/office/powerpoint/2010/main" val="2807844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69519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56700" y="502286"/>
            <a:ext cx="2758123" cy="780986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80110" y="502286"/>
            <a:ext cx="8063230" cy="780986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708196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405597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8" y="6169661"/>
            <a:ext cx="10881360" cy="1906905"/>
          </a:xfrm>
        </p:spPr>
        <p:txBody>
          <a:bodyPr/>
          <a:lstStyle>
            <a:lvl1pPr algn="l">
              <a:defRPr sz="5600" b="1" cap="all"/>
            </a:lvl1pPr>
          </a:lstStyle>
          <a:p>
            <a:r>
              <a:rPr lang="en-US" smtClean="0"/>
              <a:t>Click to edit Master title style</a:t>
            </a:r>
            <a:endParaRPr lang="en-GB"/>
          </a:p>
        </p:txBody>
      </p:sp>
      <p:sp>
        <p:nvSpPr>
          <p:cNvPr id="3" name="Text Placeholder 2"/>
          <p:cNvSpPr>
            <a:spLocks noGrp="1"/>
          </p:cNvSpPr>
          <p:nvPr>
            <p:ph type="body" idx="1"/>
          </p:nvPr>
        </p:nvSpPr>
        <p:spPr>
          <a:xfrm>
            <a:off x="1011238" y="4069399"/>
            <a:ext cx="10881360" cy="2100262"/>
          </a:xfrm>
        </p:spPr>
        <p:txBody>
          <a:bodyPr anchor="b"/>
          <a:lstStyle>
            <a:lvl1pPr marL="0" indent="0">
              <a:buNone/>
              <a:defRPr sz="2800"/>
            </a:lvl1pPr>
            <a:lvl2pPr marL="640080" indent="0">
              <a:buNone/>
              <a:defRPr sz="2500"/>
            </a:lvl2pPr>
            <a:lvl3pPr marL="1280160" indent="0">
              <a:buNone/>
              <a:defRPr sz="2200"/>
            </a:lvl3pPr>
            <a:lvl4pPr marL="1920240" indent="0">
              <a:buNone/>
              <a:defRPr sz="2000"/>
            </a:lvl4pPr>
            <a:lvl5pPr marL="2560320" indent="0">
              <a:buNone/>
              <a:defRPr sz="2000"/>
            </a:lvl5pPr>
            <a:lvl6pPr marL="3200400" indent="0">
              <a:buNone/>
              <a:defRPr sz="2000"/>
            </a:lvl6pPr>
            <a:lvl7pPr marL="3840480" indent="0">
              <a:buNone/>
              <a:defRPr sz="2000"/>
            </a:lvl7pPr>
            <a:lvl8pPr marL="4480560" indent="0">
              <a:buNone/>
              <a:defRPr sz="2000"/>
            </a:lvl8pPr>
            <a:lvl9pPr marL="5120640" indent="0">
              <a:buNone/>
              <a:defRPr sz="2000"/>
            </a:lvl9pPr>
          </a:lstStyle>
          <a:p>
            <a:pPr lvl="0"/>
            <a:r>
              <a:rPr lang="en-US" smtClean="0"/>
              <a:t>Click to edit Master text styles</a:t>
            </a:r>
          </a:p>
        </p:txBody>
      </p:sp>
    </p:spTree>
    <p:extLst>
      <p:ext uri="{BB962C8B-B14F-4D97-AF65-F5344CB8AC3E}">
        <p14:creationId xmlns:p14="http://schemas.microsoft.com/office/powerpoint/2010/main" val="4033158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80111" y="2266950"/>
            <a:ext cx="5409565" cy="604520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503036" y="2266950"/>
            <a:ext cx="5411788" cy="604520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txBox="1">
            <a:spLocks/>
          </p:cNvSpPr>
          <p:nvPr userDrawn="1"/>
        </p:nvSpPr>
        <p:spPr bwMode="auto">
          <a:xfrm>
            <a:off x="856184" y="8833048"/>
            <a:ext cx="11034713" cy="768985"/>
          </a:xfrm>
          <a:prstGeom prst="rect">
            <a:avLst/>
          </a:prstGeom>
          <a:solidFill>
            <a:srgbClr val="01D1A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defPPr>
              <a:defRPr lang="en-GB"/>
            </a:defPPr>
            <a:lvl1pPr algn="l" rtl="0" fontAlgn="base">
              <a:spcBef>
                <a:spcPct val="0"/>
              </a:spcBef>
              <a:spcAft>
                <a:spcPct val="0"/>
              </a:spcAft>
              <a:defRPr sz="1700" kern="1200">
                <a:solidFill>
                  <a:schemeClr val="bg1"/>
                </a:solidFill>
                <a:latin typeface="Arial" pitchFamily="34" charset="0"/>
                <a:ea typeface="+mn-ea"/>
                <a:cs typeface="+mn-cs"/>
              </a:defRPr>
            </a:lvl1pPr>
            <a:lvl2pPr marL="640080" algn="r" rtl="0" fontAlgn="base">
              <a:spcBef>
                <a:spcPct val="50000"/>
              </a:spcBef>
              <a:spcAft>
                <a:spcPct val="0"/>
              </a:spcAft>
              <a:defRPr sz="1700" kern="1200">
                <a:solidFill>
                  <a:schemeClr val="tx1"/>
                </a:solidFill>
                <a:latin typeface="Arial" pitchFamily="34" charset="0"/>
                <a:ea typeface="+mn-ea"/>
                <a:cs typeface="+mn-cs"/>
              </a:defRPr>
            </a:lvl2pPr>
            <a:lvl3pPr marL="1280160" algn="r" rtl="0" fontAlgn="base">
              <a:spcBef>
                <a:spcPct val="50000"/>
              </a:spcBef>
              <a:spcAft>
                <a:spcPct val="0"/>
              </a:spcAft>
              <a:defRPr sz="1700" kern="1200">
                <a:solidFill>
                  <a:schemeClr val="tx1"/>
                </a:solidFill>
                <a:latin typeface="Arial" pitchFamily="34" charset="0"/>
                <a:ea typeface="+mn-ea"/>
                <a:cs typeface="+mn-cs"/>
              </a:defRPr>
            </a:lvl3pPr>
            <a:lvl4pPr marL="1920240" algn="r" rtl="0" fontAlgn="base">
              <a:spcBef>
                <a:spcPct val="50000"/>
              </a:spcBef>
              <a:spcAft>
                <a:spcPct val="0"/>
              </a:spcAft>
              <a:defRPr sz="1700" kern="1200">
                <a:solidFill>
                  <a:schemeClr val="tx1"/>
                </a:solidFill>
                <a:latin typeface="Arial" pitchFamily="34" charset="0"/>
                <a:ea typeface="+mn-ea"/>
                <a:cs typeface="+mn-cs"/>
              </a:defRPr>
            </a:lvl4pPr>
            <a:lvl5pPr marL="2560320" algn="r" rtl="0" fontAlgn="base">
              <a:spcBef>
                <a:spcPct val="50000"/>
              </a:spcBef>
              <a:spcAft>
                <a:spcPct val="0"/>
              </a:spcAft>
              <a:defRPr sz="1700" kern="1200">
                <a:solidFill>
                  <a:schemeClr val="tx1"/>
                </a:solidFill>
                <a:latin typeface="Arial" pitchFamily="34" charset="0"/>
                <a:ea typeface="+mn-ea"/>
                <a:cs typeface="+mn-cs"/>
              </a:defRPr>
            </a:lvl5pPr>
            <a:lvl6pPr marL="3200400" algn="l" defTabSz="1280160" rtl="0" eaLnBrk="1" latinLnBrk="0" hangingPunct="1">
              <a:defRPr sz="1700" kern="1200">
                <a:solidFill>
                  <a:schemeClr val="tx1"/>
                </a:solidFill>
                <a:latin typeface="Arial" pitchFamily="34" charset="0"/>
                <a:ea typeface="+mn-ea"/>
                <a:cs typeface="+mn-cs"/>
              </a:defRPr>
            </a:lvl6pPr>
            <a:lvl7pPr marL="3840480" algn="l" defTabSz="1280160" rtl="0" eaLnBrk="1" latinLnBrk="0" hangingPunct="1">
              <a:defRPr sz="1700" kern="1200">
                <a:solidFill>
                  <a:schemeClr val="tx1"/>
                </a:solidFill>
                <a:latin typeface="Arial" pitchFamily="34" charset="0"/>
                <a:ea typeface="+mn-ea"/>
                <a:cs typeface="+mn-cs"/>
              </a:defRPr>
            </a:lvl7pPr>
            <a:lvl8pPr marL="4480560" algn="l" defTabSz="1280160" rtl="0" eaLnBrk="1" latinLnBrk="0" hangingPunct="1">
              <a:defRPr sz="1700" kern="1200">
                <a:solidFill>
                  <a:schemeClr val="tx1"/>
                </a:solidFill>
                <a:latin typeface="Arial" pitchFamily="34" charset="0"/>
                <a:ea typeface="+mn-ea"/>
                <a:cs typeface="+mn-cs"/>
              </a:defRPr>
            </a:lvl8pPr>
            <a:lvl9pPr marL="5120640" algn="l" defTabSz="1280160" rtl="0" eaLnBrk="1" latinLnBrk="0" hangingPunct="1">
              <a:defRPr sz="1700" kern="1200">
                <a:solidFill>
                  <a:schemeClr val="tx1"/>
                </a:solidFill>
                <a:latin typeface="Arial" pitchFamily="34" charset="0"/>
                <a:ea typeface="+mn-ea"/>
                <a:cs typeface="+mn-cs"/>
              </a:defRPr>
            </a:lvl9pPr>
          </a:lstStyle>
          <a:p>
            <a:pPr>
              <a:defRPr/>
            </a:pPr>
            <a:r>
              <a:rPr lang="en-US" smtClean="0"/>
              <a:t>DH – Leading the nation’s health and care			SENSITIVE – NOT FOR WIDER CIRCULATION</a:t>
            </a:r>
            <a:endParaRPr lang="en-US" dirty="0"/>
          </a:p>
        </p:txBody>
      </p:sp>
    </p:spTree>
    <p:extLst>
      <p:ext uri="{BB962C8B-B14F-4D97-AF65-F5344CB8AC3E}">
        <p14:creationId xmlns:p14="http://schemas.microsoft.com/office/powerpoint/2010/main" val="3934511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0080" y="384493"/>
            <a:ext cx="11521440" cy="16002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smtClean="0"/>
              <a:t>Click to edit Master text styles</a:t>
            </a:r>
          </a:p>
        </p:txBody>
      </p:sp>
      <p:sp>
        <p:nvSpPr>
          <p:cNvPr id="4" name="Content Placeholder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smtClean="0"/>
              <a:t>Click to edit Master text styles</a:t>
            </a:r>
          </a:p>
        </p:txBody>
      </p:sp>
      <p:sp>
        <p:nvSpPr>
          <p:cNvPr id="6" name="Content Placeholder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884193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1288185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346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1" y="382270"/>
            <a:ext cx="4211638" cy="1626870"/>
          </a:xfrm>
        </p:spPr>
        <p:txBody>
          <a:bodyPr anchor="b"/>
          <a:lstStyle>
            <a:lvl1pPr algn="l">
              <a:defRPr sz="2800" b="1"/>
            </a:lvl1pPr>
          </a:lstStyle>
          <a:p>
            <a:r>
              <a:rPr lang="en-US" smtClean="0"/>
              <a:t>Click to edit Master title style</a:t>
            </a:r>
            <a:endParaRPr lang="en-GB"/>
          </a:p>
        </p:txBody>
      </p:sp>
      <p:sp>
        <p:nvSpPr>
          <p:cNvPr id="3" name="Content Placeholder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smtClean="0"/>
              <a:t>Click to edit Master text styles</a:t>
            </a:r>
          </a:p>
        </p:txBody>
      </p:sp>
    </p:spTree>
    <p:extLst>
      <p:ext uri="{BB962C8B-B14F-4D97-AF65-F5344CB8AC3E}">
        <p14:creationId xmlns:p14="http://schemas.microsoft.com/office/powerpoint/2010/main" val="1755887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3" y="6720840"/>
            <a:ext cx="7680960" cy="793433"/>
          </a:xfrm>
        </p:spPr>
        <p:txBody>
          <a:bodyPr anchor="b"/>
          <a:lstStyle>
            <a:lvl1pPr algn="l">
              <a:defRPr sz="2800" b="1"/>
            </a:lvl1pPr>
          </a:lstStyle>
          <a:p>
            <a:r>
              <a:rPr lang="en-US" smtClean="0"/>
              <a:t>Click to edit Master title style</a:t>
            </a:r>
            <a:endParaRPr lang="en-GB"/>
          </a:p>
        </p:txBody>
      </p:sp>
      <p:sp>
        <p:nvSpPr>
          <p:cNvPr id="3" name="Picture Placeholder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pPr lvl="0"/>
            <a:endParaRPr lang="en-GB" noProof="0" smtClean="0"/>
          </a:p>
        </p:txBody>
      </p:sp>
      <p:sp>
        <p:nvSpPr>
          <p:cNvPr id="4" name="Text Placeholder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smtClean="0"/>
              <a:t>Click to edit Master text styles</a:t>
            </a:r>
          </a:p>
        </p:txBody>
      </p:sp>
    </p:spTree>
    <p:extLst>
      <p:ext uri="{BB962C8B-B14F-4D97-AF65-F5344CB8AC3E}">
        <p14:creationId xmlns:p14="http://schemas.microsoft.com/office/powerpoint/2010/main" val="2127977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body" idx="1"/>
          </p:nvPr>
        </p:nvSpPr>
        <p:spPr bwMode="auto">
          <a:xfrm>
            <a:off x="880110" y="2266950"/>
            <a:ext cx="11034713" cy="604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7" name="Rectangle 10"/>
          <p:cNvSpPr>
            <a:spLocks noGrp="1" noChangeArrowheads="1"/>
          </p:cNvSpPr>
          <p:nvPr>
            <p:ph type="title"/>
          </p:nvPr>
        </p:nvSpPr>
        <p:spPr bwMode="auto">
          <a:xfrm>
            <a:off x="880110" y="502285"/>
            <a:ext cx="11034713" cy="1006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bodyPr>
          <a:lstStyle/>
          <a:p>
            <a:pPr lvl="0"/>
            <a:r>
              <a:rPr lang="en-GB" smtClean="0"/>
              <a:t>Click to edit Master title style</a:t>
            </a:r>
          </a:p>
        </p:txBody>
      </p:sp>
      <p:sp>
        <p:nvSpPr>
          <p:cNvPr id="1028" name="Rectangle 7"/>
          <p:cNvSpPr>
            <a:spLocks noChangeArrowheads="1"/>
          </p:cNvSpPr>
          <p:nvPr/>
        </p:nvSpPr>
        <p:spPr bwMode="auto">
          <a:xfrm>
            <a:off x="0" y="8832216"/>
            <a:ext cx="12801600" cy="771208"/>
          </a:xfrm>
          <a:prstGeom prst="rect">
            <a:avLst/>
          </a:prstGeom>
          <a:solidFill>
            <a:srgbClr val="01D1AE"/>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lIns="128016" tIns="64008" rIns="128016" bIns="64008" anchor="ctr"/>
          <a:lstStyle/>
          <a:p>
            <a:pPr algn="ctr">
              <a:spcBef>
                <a:spcPct val="0"/>
              </a:spcBef>
            </a:pPr>
            <a:endParaRPr lang="en-US" sz="1400">
              <a:solidFill>
                <a:srgbClr val="FFFFFF"/>
              </a:solidFill>
              <a:cs typeface="Arial" pitchFamily="34" charset="0"/>
            </a:endParaRPr>
          </a:p>
        </p:txBody>
      </p:sp>
      <p:sp>
        <p:nvSpPr>
          <p:cNvPr id="1029" name="Text Box 15"/>
          <p:cNvSpPr txBox="1">
            <a:spLocks noChangeArrowheads="1"/>
          </p:cNvSpPr>
          <p:nvPr/>
        </p:nvSpPr>
        <p:spPr bwMode="auto">
          <a:xfrm>
            <a:off x="0" y="8832216"/>
            <a:ext cx="755650" cy="771208"/>
          </a:xfrm>
          <a:prstGeom prst="rect">
            <a:avLst/>
          </a:prstGeom>
          <a:solidFill>
            <a:srgbClr val="01D1A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2000" tIns="0" rIns="0" bIns="0" anchor="ctr"/>
          <a:lstStyle>
            <a:lvl1pPr eaLnBrk="0" hangingPunct="0">
              <a:defRPr sz="1200">
                <a:solidFill>
                  <a:schemeClr val="tx1"/>
                </a:solidFill>
                <a:latin typeface="Arial" pitchFamily="34" charset="0"/>
              </a:defRPr>
            </a:lvl1pPr>
            <a:lvl2pPr marL="742950" indent="-285750" eaLnBrk="0" hangingPunct="0">
              <a:defRPr sz="1200">
                <a:solidFill>
                  <a:schemeClr val="tx1"/>
                </a:solidFill>
                <a:latin typeface="Arial" pitchFamily="34" charset="0"/>
              </a:defRPr>
            </a:lvl2pPr>
            <a:lvl3pPr marL="1143000" indent="-228600" eaLnBrk="0" hangingPunct="0">
              <a:defRPr sz="1200">
                <a:solidFill>
                  <a:schemeClr val="tx1"/>
                </a:solidFill>
                <a:latin typeface="Arial" pitchFamily="34" charset="0"/>
              </a:defRPr>
            </a:lvl3pPr>
            <a:lvl4pPr marL="1600200" indent="-228600" eaLnBrk="0" hangingPunct="0">
              <a:defRPr sz="1200">
                <a:solidFill>
                  <a:schemeClr val="tx1"/>
                </a:solidFill>
                <a:latin typeface="Arial" pitchFamily="34" charset="0"/>
              </a:defRPr>
            </a:lvl4pPr>
            <a:lvl5pPr marL="2057400" indent="-228600" eaLnBrk="0" hangingPunct="0">
              <a:defRPr sz="1200">
                <a:solidFill>
                  <a:schemeClr val="tx1"/>
                </a:solidFill>
                <a:latin typeface="Arial" pitchFamily="34" charset="0"/>
              </a:defRPr>
            </a:lvl5pPr>
            <a:lvl6pPr marL="2514600" indent="-228600" algn="r" eaLnBrk="0" fontAlgn="base" hangingPunct="0">
              <a:spcBef>
                <a:spcPct val="50000"/>
              </a:spcBef>
              <a:spcAft>
                <a:spcPct val="0"/>
              </a:spcAft>
              <a:defRPr sz="1200">
                <a:solidFill>
                  <a:schemeClr val="tx1"/>
                </a:solidFill>
                <a:latin typeface="Arial" pitchFamily="34" charset="0"/>
              </a:defRPr>
            </a:lvl6pPr>
            <a:lvl7pPr marL="2971800" indent="-228600" algn="r" eaLnBrk="0" fontAlgn="base" hangingPunct="0">
              <a:spcBef>
                <a:spcPct val="50000"/>
              </a:spcBef>
              <a:spcAft>
                <a:spcPct val="0"/>
              </a:spcAft>
              <a:defRPr sz="1200">
                <a:solidFill>
                  <a:schemeClr val="tx1"/>
                </a:solidFill>
                <a:latin typeface="Arial" pitchFamily="34" charset="0"/>
              </a:defRPr>
            </a:lvl7pPr>
            <a:lvl8pPr marL="3429000" indent="-228600" algn="r" eaLnBrk="0" fontAlgn="base" hangingPunct="0">
              <a:spcBef>
                <a:spcPct val="50000"/>
              </a:spcBef>
              <a:spcAft>
                <a:spcPct val="0"/>
              </a:spcAft>
              <a:defRPr sz="1200">
                <a:solidFill>
                  <a:schemeClr val="tx1"/>
                </a:solidFill>
                <a:latin typeface="Arial" pitchFamily="34" charset="0"/>
              </a:defRPr>
            </a:lvl8pPr>
            <a:lvl9pPr marL="3886200" indent="-228600" algn="r" eaLnBrk="0" fontAlgn="base" hangingPunct="0">
              <a:spcBef>
                <a:spcPct val="50000"/>
              </a:spcBef>
              <a:spcAft>
                <a:spcPct val="0"/>
              </a:spcAft>
              <a:defRPr sz="1200">
                <a:solidFill>
                  <a:schemeClr val="tx1"/>
                </a:solidFill>
                <a:latin typeface="Arial" pitchFamily="34" charset="0"/>
              </a:defRPr>
            </a:lvl9pPr>
          </a:lstStyle>
          <a:p>
            <a:pPr algn="l" eaLnBrk="1" hangingPunct="1"/>
            <a:fld id="{7521C608-B1D4-4D2A-9D07-7D9786AC096B}" type="slidenum">
              <a:rPr lang="en-GB">
                <a:solidFill>
                  <a:schemeClr val="bg1"/>
                </a:solidFill>
              </a:rPr>
              <a:pPr algn="l" eaLnBrk="1" hangingPunct="1"/>
              <a:t>‹#›</a:t>
            </a:fld>
            <a:endParaRPr lang="en-GB">
              <a:solidFill>
                <a:schemeClr val="bg1"/>
              </a:solidFill>
            </a:endParaRPr>
          </a:p>
        </p:txBody>
      </p:sp>
      <p:sp>
        <p:nvSpPr>
          <p:cNvPr id="9" name="Footer Placeholder 5"/>
          <p:cNvSpPr txBox="1">
            <a:spLocks/>
          </p:cNvSpPr>
          <p:nvPr userDrawn="1"/>
        </p:nvSpPr>
        <p:spPr bwMode="auto">
          <a:xfrm>
            <a:off x="856184" y="8833048"/>
            <a:ext cx="11034713" cy="768985"/>
          </a:xfrm>
          <a:prstGeom prst="rect">
            <a:avLst/>
          </a:prstGeom>
          <a:solidFill>
            <a:srgbClr val="01D1A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defPPr>
              <a:defRPr lang="en-GB"/>
            </a:defPPr>
            <a:lvl1pPr algn="l" rtl="0" fontAlgn="base">
              <a:spcBef>
                <a:spcPct val="0"/>
              </a:spcBef>
              <a:spcAft>
                <a:spcPct val="0"/>
              </a:spcAft>
              <a:defRPr sz="1700" kern="1200">
                <a:solidFill>
                  <a:schemeClr val="bg1"/>
                </a:solidFill>
                <a:latin typeface="Arial" pitchFamily="34" charset="0"/>
                <a:ea typeface="+mn-ea"/>
                <a:cs typeface="+mn-cs"/>
              </a:defRPr>
            </a:lvl1pPr>
            <a:lvl2pPr marL="640080" algn="r" rtl="0" fontAlgn="base">
              <a:spcBef>
                <a:spcPct val="50000"/>
              </a:spcBef>
              <a:spcAft>
                <a:spcPct val="0"/>
              </a:spcAft>
              <a:defRPr sz="1700" kern="1200">
                <a:solidFill>
                  <a:schemeClr val="tx1"/>
                </a:solidFill>
                <a:latin typeface="Arial" pitchFamily="34" charset="0"/>
                <a:ea typeface="+mn-ea"/>
                <a:cs typeface="+mn-cs"/>
              </a:defRPr>
            </a:lvl2pPr>
            <a:lvl3pPr marL="1280160" algn="r" rtl="0" fontAlgn="base">
              <a:spcBef>
                <a:spcPct val="50000"/>
              </a:spcBef>
              <a:spcAft>
                <a:spcPct val="0"/>
              </a:spcAft>
              <a:defRPr sz="1700" kern="1200">
                <a:solidFill>
                  <a:schemeClr val="tx1"/>
                </a:solidFill>
                <a:latin typeface="Arial" pitchFamily="34" charset="0"/>
                <a:ea typeface="+mn-ea"/>
                <a:cs typeface="+mn-cs"/>
              </a:defRPr>
            </a:lvl3pPr>
            <a:lvl4pPr marL="1920240" algn="r" rtl="0" fontAlgn="base">
              <a:spcBef>
                <a:spcPct val="50000"/>
              </a:spcBef>
              <a:spcAft>
                <a:spcPct val="0"/>
              </a:spcAft>
              <a:defRPr sz="1700" kern="1200">
                <a:solidFill>
                  <a:schemeClr val="tx1"/>
                </a:solidFill>
                <a:latin typeface="Arial" pitchFamily="34" charset="0"/>
                <a:ea typeface="+mn-ea"/>
                <a:cs typeface="+mn-cs"/>
              </a:defRPr>
            </a:lvl4pPr>
            <a:lvl5pPr marL="2560320" algn="r" rtl="0" fontAlgn="base">
              <a:spcBef>
                <a:spcPct val="50000"/>
              </a:spcBef>
              <a:spcAft>
                <a:spcPct val="0"/>
              </a:spcAft>
              <a:defRPr sz="1700" kern="1200">
                <a:solidFill>
                  <a:schemeClr val="tx1"/>
                </a:solidFill>
                <a:latin typeface="Arial" pitchFamily="34" charset="0"/>
                <a:ea typeface="+mn-ea"/>
                <a:cs typeface="+mn-cs"/>
              </a:defRPr>
            </a:lvl5pPr>
            <a:lvl6pPr marL="3200400" algn="l" defTabSz="1280160" rtl="0" eaLnBrk="1" latinLnBrk="0" hangingPunct="1">
              <a:defRPr sz="1700" kern="1200">
                <a:solidFill>
                  <a:schemeClr val="tx1"/>
                </a:solidFill>
                <a:latin typeface="Arial" pitchFamily="34" charset="0"/>
                <a:ea typeface="+mn-ea"/>
                <a:cs typeface="+mn-cs"/>
              </a:defRPr>
            </a:lvl6pPr>
            <a:lvl7pPr marL="3840480" algn="l" defTabSz="1280160" rtl="0" eaLnBrk="1" latinLnBrk="0" hangingPunct="1">
              <a:defRPr sz="1700" kern="1200">
                <a:solidFill>
                  <a:schemeClr val="tx1"/>
                </a:solidFill>
                <a:latin typeface="Arial" pitchFamily="34" charset="0"/>
                <a:ea typeface="+mn-ea"/>
                <a:cs typeface="+mn-cs"/>
              </a:defRPr>
            </a:lvl7pPr>
            <a:lvl8pPr marL="4480560" algn="l" defTabSz="1280160" rtl="0" eaLnBrk="1" latinLnBrk="0" hangingPunct="1">
              <a:defRPr sz="1700" kern="1200">
                <a:solidFill>
                  <a:schemeClr val="tx1"/>
                </a:solidFill>
                <a:latin typeface="Arial" pitchFamily="34" charset="0"/>
                <a:ea typeface="+mn-ea"/>
                <a:cs typeface="+mn-cs"/>
              </a:defRPr>
            </a:lvl8pPr>
            <a:lvl9pPr marL="5120640" algn="l" defTabSz="1280160" rtl="0" eaLnBrk="1" latinLnBrk="0" hangingPunct="1">
              <a:defRPr sz="1700" kern="1200">
                <a:solidFill>
                  <a:schemeClr val="tx1"/>
                </a:solidFill>
                <a:latin typeface="Arial" pitchFamily="34" charset="0"/>
                <a:ea typeface="+mn-ea"/>
                <a:cs typeface="+mn-cs"/>
              </a:defRPr>
            </a:lvl9pPr>
          </a:lstStyle>
          <a:p>
            <a:pPr>
              <a:defRPr/>
            </a:pPr>
            <a:r>
              <a:rPr lang="en-US" smtClean="0"/>
              <a:t>DH – Leading the nation’s health and care			SENSITIVE – NOT FOR WIDER CIRCULATION</a:t>
            </a:r>
            <a:endParaRPr lang="en-US" dirty="0"/>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dt="0"/>
  <p:txStyles>
    <p:titleStyle>
      <a:lvl1pPr algn="l" rtl="0" eaLnBrk="0" fontAlgn="base" hangingPunct="0">
        <a:spcBef>
          <a:spcPct val="0"/>
        </a:spcBef>
        <a:spcAft>
          <a:spcPct val="0"/>
        </a:spcAft>
        <a:defRPr sz="5000">
          <a:solidFill>
            <a:schemeClr val="tx1"/>
          </a:solidFill>
          <a:latin typeface="+mj-lt"/>
          <a:ea typeface="+mj-ea"/>
          <a:cs typeface="+mj-cs"/>
        </a:defRPr>
      </a:lvl1pPr>
      <a:lvl2pPr algn="l" rtl="0" eaLnBrk="0" fontAlgn="base" hangingPunct="0">
        <a:spcBef>
          <a:spcPct val="0"/>
        </a:spcBef>
        <a:spcAft>
          <a:spcPct val="0"/>
        </a:spcAft>
        <a:defRPr sz="5000">
          <a:solidFill>
            <a:schemeClr val="tx1"/>
          </a:solidFill>
          <a:latin typeface="Arial" pitchFamily="34" charset="0"/>
        </a:defRPr>
      </a:lvl2pPr>
      <a:lvl3pPr algn="l" rtl="0" eaLnBrk="0" fontAlgn="base" hangingPunct="0">
        <a:spcBef>
          <a:spcPct val="0"/>
        </a:spcBef>
        <a:spcAft>
          <a:spcPct val="0"/>
        </a:spcAft>
        <a:defRPr sz="5000">
          <a:solidFill>
            <a:schemeClr val="tx1"/>
          </a:solidFill>
          <a:latin typeface="Arial" pitchFamily="34" charset="0"/>
        </a:defRPr>
      </a:lvl3pPr>
      <a:lvl4pPr algn="l" rtl="0" eaLnBrk="0" fontAlgn="base" hangingPunct="0">
        <a:spcBef>
          <a:spcPct val="0"/>
        </a:spcBef>
        <a:spcAft>
          <a:spcPct val="0"/>
        </a:spcAft>
        <a:defRPr sz="5000">
          <a:solidFill>
            <a:schemeClr val="tx1"/>
          </a:solidFill>
          <a:latin typeface="Arial" pitchFamily="34" charset="0"/>
        </a:defRPr>
      </a:lvl4pPr>
      <a:lvl5pPr algn="l" rtl="0" eaLnBrk="0" fontAlgn="base" hangingPunct="0">
        <a:spcBef>
          <a:spcPct val="0"/>
        </a:spcBef>
        <a:spcAft>
          <a:spcPct val="0"/>
        </a:spcAft>
        <a:defRPr sz="5000">
          <a:solidFill>
            <a:schemeClr val="tx1"/>
          </a:solidFill>
          <a:latin typeface="Arial" pitchFamily="34" charset="0"/>
        </a:defRPr>
      </a:lvl5pPr>
      <a:lvl6pPr marL="640080" algn="l" rtl="0" fontAlgn="base">
        <a:spcBef>
          <a:spcPct val="0"/>
        </a:spcBef>
        <a:spcAft>
          <a:spcPct val="0"/>
        </a:spcAft>
        <a:defRPr sz="5000">
          <a:solidFill>
            <a:schemeClr val="tx1"/>
          </a:solidFill>
          <a:latin typeface="Arial" pitchFamily="34" charset="0"/>
        </a:defRPr>
      </a:lvl6pPr>
      <a:lvl7pPr marL="1280160" algn="l" rtl="0" fontAlgn="base">
        <a:spcBef>
          <a:spcPct val="0"/>
        </a:spcBef>
        <a:spcAft>
          <a:spcPct val="0"/>
        </a:spcAft>
        <a:defRPr sz="5000">
          <a:solidFill>
            <a:schemeClr val="tx1"/>
          </a:solidFill>
          <a:latin typeface="Arial" pitchFamily="34" charset="0"/>
        </a:defRPr>
      </a:lvl7pPr>
      <a:lvl8pPr marL="1920240" algn="l" rtl="0" fontAlgn="base">
        <a:spcBef>
          <a:spcPct val="0"/>
        </a:spcBef>
        <a:spcAft>
          <a:spcPct val="0"/>
        </a:spcAft>
        <a:defRPr sz="5000">
          <a:solidFill>
            <a:schemeClr val="tx1"/>
          </a:solidFill>
          <a:latin typeface="Arial" pitchFamily="34" charset="0"/>
        </a:defRPr>
      </a:lvl8pPr>
      <a:lvl9pPr marL="2560320" algn="l" rtl="0" fontAlgn="base">
        <a:spcBef>
          <a:spcPct val="0"/>
        </a:spcBef>
        <a:spcAft>
          <a:spcPct val="0"/>
        </a:spcAft>
        <a:defRPr sz="5000">
          <a:solidFill>
            <a:schemeClr val="tx1"/>
          </a:solidFill>
          <a:latin typeface="Arial" pitchFamily="34" charset="0"/>
        </a:defRPr>
      </a:lvl9pPr>
    </p:titleStyle>
    <p:bodyStyle>
      <a:lvl1pPr marL="480060" indent="-480060" algn="l" rtl="0" eaLnBrk="0" fontAlgn="base" hangingPunct="0">
        <a:spcBef>
          <a:spcPct val="20000"/>
        </a:spcBef>
        <a:spcAft>
          <a:spcPct val="0"/>
        </a:spcAft>
        <a:defRPr sz="3100">
          <a:solidFill>
            <a:schemeClr val="tx1"/>
          </a:solidFill>
          <a:latin typeface="+mn-lt"/>
          <a:ea typeface="+mn-ea"/>
          <a:cs typeface="+mn-cs"/>
        </a:defRPr>
      </a:lvl1pPr>
      <a:lvl2pPr marL="502285" indent="-500063" algn="l" rtl="0" eaLnBrk="0" fontAlgn="base" hangingPunct="0">
        <a:spcBef>
          <a:spcPct val="20000"/>
        </a:spcBef>
        <a:spcAft>
          <a:spcPct val="0"/>
        </a:spcAft>
        <a:buAutoNum type="arabicPeriod"/>
        <a:defRPr>
          <a:solidFill>
            <a:schemeClr val="tx1"/>
          </a:solidFill>
          <a:latin typeface="+mn-lt"/>
        </a:defRPr>
      </a:lvl2pPr>
      <a:lvl3pPr marL="868998" indent="-364490" algn="l" rtl="0" eaLnBrk="0" fontAlgn="base" hangingPunct="0">
        <a:spcBef>
          <a:spcPct val="20000"/>
        </a:spcBef>
        <a:spcAft>
          <a:spcPct val="0"/>
        </a:spcAft>
        <a:buFont typeface="Arial" pitchFamily="34" charset="0"/>
        <a:buChar char="–"/>
        <a:defRPr>
          <a:solidFill>
            <a:schemeClr val="tx1"/>
          </a:solidFill>
          <a:latin typeface="+mn-lt"/>
        </a:defRPr>
      </a:lvl3pPr>
      <a:lvl4pPr marL="1233488" indent="-362268" algn="l" rtl="0" eaLnBrk="0" fontAlgn="base" hangingPunct="0">
        <a:spcBef>
          <a:spcPct val="20000"/>
        </a:spcBef>
        <a:spcAft>
          <a:spcPct val="0"/>
        </a:spcAft>
        <a:buFont typeface="Arial" pitchFamily="34" charset="0"/>
        <a:buChar char="–"/>
        <a:defRPr sz="2200">
          <a:solidFill>
            <a:schemeClr val="tx1"/>
          </a:solidFill>
          <a:latin typeface="+mn-lt"/>
        </a:defRPr>
      </a:lvl4pPr>
      <a:lvl5pPr marL="1569085" indent="-333375" algn="l" rtl="0" eaLnBrk="0" fontAlgn="base" hangingPunct="0">
        <a:spcBef>
          <a:spcPct val="20000"/>
        </a:spcBef>
        <a:spcAft>
          <a:spcPct val="0"/>
        </a:spcAft>
        <a:buFont typeface="Arial" pitchFamily="34" charset="0"/>
        <a:buChar char="–"/>
        <a:defRPr sz="2200">
          <a:solidFill>
            <a:schemeClr val="tx1"/>
          </a:solidFill>
          <a:latin typeface="+mn-lt"/>
        </a:defRPr>
      </a:lvl5pPr>
      <a:lvl6pPr marL="2209165" indent="-333375" algn="l" rtl="0" fontAlgn="base">
        <a:spcBef>
          <a:spcPct val="20000"/>
        </a:spcBef>
        <a:spcAft>
          <a:spcPct val="0"/>
        </a:spcAft>
        <a:buFont typeface="Arial" pitchFamily="34" charset="0"/>
        <a:buChar char="–"/>
        <a:defRPr sz="2200">
          <a:solidFill>
            <a:schemeClr val="tx1"/>
          </a:solidFill>
          <a:latin typeface="+mn-lt"/>
        </a:defRPr>
      </a:lvl6pPr>
      <a:lvl7pPr marL="2849245" indent="-333375" algn="l" rtl="0" fontAlgn="base">
        <a:spcBef>
          <a:spcPct val="20000"/>
        </a:spcBef>
        <a:spcAft>
          <a:spcPct val="0"/>
        </a:spcAft>
        <a:buFont typeface="Arial" pitchFamily="34" charset="0"/>
        <a:buChar char="–"/>
        <a:defRPr sz="2200">
          <a:solidFill>
            <a:schemeClr val="tx1"/>
          </a:solidFill>
          <a:latin typeface="+mn-lt"/>
        </a:defRPr>
      </a:lvl7pPr>
      <a:lvl8pPr marL="3489325" indent="-333375" algn="l" rtl="0" fontAlgn="base">
        <a:spcBef>
          <a:spcPct val="20000"/>
        </a:spcBef>
        <a:spcAft>
          <a:spcPct val="0"/>
        </a:spcAft>
        <a:buFont typeface="Arial" pitchFamily="34" charset="0"/>
        <a:buChar char="–"/>
        <a:defRPr sz="2200">
          <a:solidFill>
            <a:schemeClr val="tx1"/>
          </a:solidFill>
          <a:latin typeface="+mn-lt"/>
        </a:defRPr>
      </a:lvl8pPr>
      <a:lvl9pPr marL="4129405" indent="-333375" algn="l" rtl="0" fontAlgn="base">
        <a:spcBef>
          <a:spcPct val="20000"/>
        </a:spcBef>
        <a:spcAft>
          <a:spcPct val="0"/>
        </a:spcAft>
        <a:buFont typeface="Arial" pitchFamily="34" charset="0"/>
        <a:buChar char="–"/>
        <a:defRPr sz="2200">
          <a:solidFill>
            <a:schemeClr val="tx1"/>
          </a:solidFill>
          <a:latin typeface="+mn-lt"/>
        </a:defRPr>
      </a:lvl9pPr>
    </p:bodyStyle>
    <p:other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GB" sz="4500" b="1" dirty="0"/>
              <a:t/>
            </a:r>
            <a:br>
              <a:rPr lang="en-GB" sz="4500" b="1" dirty="0"/>
            </a:br>
            <a:r>
              <a:rPr lang="en-GB" sz="4500" b="1" dirty="0" smtClean="0"/>
              <a:t>Procurement Transformation Programme</a:t>
            </a:r>
            <a:br>
              <a:rPr lang="en-GB" sz="4500" b="1" dirty="0" smtClean="0"/>
            </a:br>
            <a:r>
              <a:rPr lang="en-GB" sz="4500" b="1" dirty="0"/>
              <a:t/>
            </a:r>
            <a:br>
              <a:rPr lang="en-GB" sz="4500" b="1" dirty="0"/>
            </a:br>
            <a:r>
              <a:rPr lang="en-GB" sz="4500" b="1" dirty="0" smtClean="0"/>
              <a:t>ICC Transformational Services </a:t>
            </a:r>
            <a:r>
              <a:rPr lang="en-GB" sz="4500" b="1" dirty="0" smtClean="0"/>
              <a:t>– Briefing</a:t>
            </a:r>
            <a:br>
              <a:rPr lang="en-GB" sz="4500" b="1" dirty="0" smtClean="0"/>
            </a:br>
            <a:r>
              <a:rPr lang="en-GB" sz="4500" b="1" dirty="0"/>
              <a:t/>
            </a:r>
            <a:br>
              <a:rPr lang="en-GB" sz="4500" b="1" dirty="0"/>
            </a:br>
            <a:endParaRPr lang="en-GB" sz="4500" dirty="0"/>
          </a:p>
        </p:txBody>
      </p:sp>
      <p:sp>
        <p:nvSpPr>
          <p:cNvPr id="3075" name="Rectangle 3"/>
          <p:cNvSpPr>
            <a:spLocks noGrp="1" noChangeArrowheads="1"/>
          </p:cNvSpPr>
          <p:nvPr>
            <p:ph type="subTitle" idx="1"/>
          </p:nvPr>
        </p:nvSpPr>
        <p:spPr>
          <a:noFill/>
        </p:spPr>
        <p:txBody>
          <a:bodyPr/>
          <a:lstStyle/>
          <a:p>
            <a:pPr marL="0" indent="0" eaLnBrk="1" hangingPunct="1"/>
            <a:r>
              <a:rPr lang="en-GB" sz="2200" b="1" dirty="0"/>
              <a:t>			          DH – Leading the nation’s health and care</a:t>
            </a:r>
          </a:p>
        </p:txBody>
      </p:sp>
      <p:sp>
        <p:nvSpPr>
          <p:cNvPr id="2" name="TextBox 1"/>
          <p:cNvSpPr txBox="1"/>
          <p:nvPr/>
        </p:nvSpPr>
        <p:spPr>
          <a:xfrm>
            <a:off x="928192" y="6744816"/>
            <a:ext cx="10873208" cy="877163"/>
          </a:xfrm>
          <a:prstGeom prst="rect">
            <a:avLst/>
          </a:prstGeom>
          <a:noFill/>
        </p:spPr>
        <p:txBody>
          <a:bodyPr wrap="square" rtlCol="0">
            <a:spAutoFit/>
          </a:bodyPr>
          <a:lstStyle/>
          <a:p>
            <a:pPr algn="ctr"/>
            <a:r>
              <a:rPr lang="en-GB" b="1" i="1" dirty="0" smtClean="0">
                <a:solidFill>
                  <a:srgbClr val="FF0000"/>
                </a:solidFill>
              </a:rPr>
              <a:t>POTENTIAL PROVIDER TO NOTE: </a:t>
            </a:r>
            <a:r>
              <a:rPr lang="en-GB" b="1" i="1" dirty="0" smtClean="0"/>
              <a:t>THESE SLIDES ARE FOR INFORMATION ONLY AND DO NOT FORM PART OF THE TENDER OR CONTRACT.  INFORMATION CONTAINED IN THESE SLIDES SHOULD NOT BE RELIED UPON FOR THE PURPOSES OF THIS ITT.</a:t>
            </a:r>
            <a:endParaRPr lang="en-GB" b="1"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880110" y="502285"/>
            <a:ext cx="11034713" cy="1006793"/>
          </a:xfrm>
          <a:noFill/>
        </p:spPr>
        <p:txBody>
          <a:bodyPr>
            <a:normAutofit/>
          </a:bodyPr>
          <a:lstStyle/>
          <a:p>
            <a:pPr eaLnBrk="1" hangingPunct="1"/>
            <a:r>
              <a:rPr lang="en-US" sz="3400" b="1" dirty="0" smtClean="0"/>
              <a:t>Context for ICC development – </a:t>
            </a:r>
            <a:r>
              <a:rPr lang="en-US" sz="3400" b="1" dirty="0"/>
              <a:t>now </a:t>
            </a:r>
            <a:r>
              <a:rPr lang="en-US" sz="3400" b="1" dirty="0" err="1"/>
              <a:t>vs</a:t>
            </a:r>
            <a:r>
              <a:rPr lang="en-US" sz="3400" b="1" dirty="0"/>
              <a:t> </a:t>
            </a:r>
            <a:r>
              <a:rPr lang="en-US" sz="3400" b="1" dirty="0" smtClean="0"/>
              <a:t>future</a:t>
            </a:r>
            <a:endParaRPr lang="en-US" sz="2400" dirty="0"/>
          </a:p>
        </p:txBody>
      </p:sp>
      <p:sp>
        <p:nvSpPr>
          <p:cNvPr id="13" name="TextBox 12"/>
          <p:cNvSpPr txBox="1"/>
          <p:nvPr/>
        </p:nvSpPr>
        <p:spPr>
          <a:xfrm>
            <a:off x="251318" y="1416934"/>
            <a:ext cx="3657829" cy="4053417"/>
          </a:xfrm>
          <a:prstGeom prst="rect">
            <a:avLst/>
          </a:prstGeom>
          <a:noFill/>
        </p:spPr>
        <p:txBody>
          <a:bodyPr wrap="square" lIns="128016" tIns="64008" rIns="128016" bIns="64008" rtlCol="0">
            <a:spAutoFit/>
          </a:bodyPr>
          <a:lstStyle/>
          <a:p>
            <a:pPr algn="l"/>
            <a:r>
              <a:rPr lang="en-GB" sz="1500" b="1" dirty="0"/>
              <a:t>Now:</a:t>
            </a:r>
          </a:p>
          <a:p>
            <a:pPr marL="240030" indent="-240030" algn="l">
              <a:buFont typeface="Arial"/>
              <a:buChar char="•"/>
            </a:pPr>
            <a:r>
              <a:rPr lang="en-GB" sz="1500" dirty="0"/>
              <a:t>A highly fragmented procurement landscape in which NHS Supply Chain operates at around 40% market share</a:t>
            </a:r>
          </a:p>
          <a:p>
            <a:pPr marL="240030" indent="-240030" algn="l">
              <a:buFont typeface="Arial"/>
              <a:buChar char="•"/>
            </a:pPr>
            <a:r>
              <a:rPr lang="en-GB" sz="1500" dirty="0"/>
              <a:t>Single contract with DHL for provision of multiple services</a:t>
            </a:r>
          </a:p>
          <a:p>
            <a:pPr marL="240030" indent="-240030" algn="l">
              <a:buFont typeface="Arial"/>
              <a:buChar char="•"/>
            </a:pPr>
            <a:r>
              <a:rPr lang="en-GB" sz="1500" dirty="0"/>
              <a:t>Procurement services are organised into 14 teams/category groupings</a:t>
            </a:r>
          </a:p>
          <a:p>
            <a:pPr marL="240030" indent="-240030" algn="l">
              <a:buFont typeface="Arial"/>
              <a:buChar char="•"/>
            </a:pPr>
            <a:r>
              <a:rPr lang="en-GB" sz="1500" dirty="0"/>
              <a:t>Relatively thin client (NHS BSA) but expanded to ~50 staff recently</a:t>
            </a:r>
          </a:p>
          <a:p>
            <a:pPr marL="240030" indent="-240030" algn="l">
              <a:buFont typeface="Arial"/>
              <a:buChar char="•"/>
            </a:pPr>
            <a:r>
              <a:rPr lang="en-GB" sz="1500" dirty="0"/>
              <a:t>Contract extended on new terms in Oct’15</a:t>
            </a:r>
          </a:p>
          <a:p>
            <a:pPr marL="240030" indent="-240030" algn="l">
              <a:buFont typeface="Arial"/>
              <a:buChar char="•"/>
            </a:pPr>
            <a:r>
              <a:rPr lang="en-GB" sz="1500" dirty="0"/>
              <a:t>Contract expires Oct’18</a:t>
            </a:r>
          </a:p>
        </p:txBody>
      </p:sp>
      <p:grpSp>
        <p:nvGrpSpPr>
          <p:cNvPr id="40" name="Group 39"/>
          <p:cNvGrpSpPr/>
          <p:nvPr/>
        </p:nvGrpSpPr>
        <p:grpSpPr>
          <a:xfrm>
            <a:off x="9870933" y="1721364"/>
            <a:ext cx="2598789" cy="2275522"/>
            <a:chOff x="2840251" y="2259087"/>
            <a:chExt cx="3407259" cy="3066951"/>
          </a:xfrm>
        </p:grpSpPr>
        <p:grpSp>
          <p:nvGrpSpPr>
            <p:cNvPr id="44" name="Group 43"/>
            <p:cNvGrpSpPr/>
            <p:nvPr/>
          </p:nvGrpSpPr>
          <p:grpSpPr>
            <a:xfrm>
              <a:off x="2840251" y="2259087"/>
              <a:ext cx="3407259" cy="3066951"/>
              <a:chOff x="2946400" y="1429868"/>
              <a:chExt cx="3221819" cy="2418879"/>
            </a:xfrm>
          </p:grpSpPr>
          <p:sp>
            <p:nvSpPr>
              <p:cNvPr id="45" name="Rectangle 44"/>
              <p:cNvSpPr/>
              <p:nvPr/>
            </p:nvSpPr>
            <p:spPr>
              <a:xfrm>
                <a:off x="2946400" y="1429868"/>
                <a:ext cx="3209776" cy="403442"/>
              </a:xfrm>
              <a:prstGeom prst="rect">
                <a:avLst/>
              </a:prstGeom>
              <a:solidFill>
                <a:srgbClr val="4BACC6">
                  <a:lumMod val="20000"/>
                  <a:lumOff val="80000"/>
                </a:srgbClr>
              </a:solidFill>
              <a:ln w="12700" cap="flat" cmpd="sng" algn="ctr">
                <a:solidFill>
                  <a:srgbClr val="1F497D">
                    <a:lumMod val="60000"/>
                    <a:lumOff val="40000"/>
                  </a:srgbClr>
                </a:solidFill>
                <a:prstDash val="solid"/>
              </a:ln>
              <a:effectLst>
                <a:outerShdw blurRad="50800" dist="38100" dir="2700000" algn="tl" rotWithShape="0">
                  <a:prstClr val="black">
                    <a:alpha val="40000"/>
                  </a:prstClr>
                </a:outerShdw>
              </a:effectLst>
            </p:spPr>
            <p:txBody>
              <a:bodyPr rtlCol="0" anchor="ctr"/>
              <a:lstStyle/>
              <a:p>
                <a:pPr algn="ctr" defTabSz="1280160" fontAlgn="auto">
                  <a:spcBef>
                    <a:spcPts val="0"/>
                  </a:spcBef>
                  <a:spcAft>
                    <a:spcPts val="0"/>
                  </a:spcAft>
                  <a:defRPr/>
                </a:pPr>
                <a:r>
                  <a:rPr lang="en-GB" sz="1300" b="1" kern="0" dirty="0">
                    <a:solidFill>
                      <a:prstClr val="black"/>
                    </a:solidFill>
                    <a:latin typeface="Calibri"/>
                  </a:rPr>
                  <a:t>Intelligent Client Coordinator</a:t>
                </a:r>
              </a:p>
            </p:txBody>
          </p:sp>
          <p:sp>
            <p:nvSpPr>
              <p:cNvPr id="46" name="Rectangle 45"/>
              <p:cNvSpPr/>
              <p:nvPr/>
            </p:nvSpPr>
            <p:spPr>
              <a:xfrm>
                <a:off x="2946400" y="1861023"/>
                <a:ext cx="1553592" cy="1152128"/>
              </a:xfrm>
              <a:prstGeom prst="rect">
                <a:avLst/>
              </a:prstGeom>
              <a:solidFill>
                <a:srgbClr val="4BACC6">
                  <a:lumMod val="20000"/>
                  <a:lumOff val="80000"/>
                </a:srgbClr>
              </a:solidFill>
              <a:ln w="12700" cap="flat" cmpd="sng" algn="ctr">
                <a:solidFill>
                  <a:srgbClr val="1F497D">
                    <a:lumMod val="60000"/>
                    <a:lumOff val="40000"/>
                  </a:srgbClr>
                </a:solidFill>
                <a:prstDash val="solid"/>
              </a:ln>
              <a:effectLst>
                <a:outerShdw blurRad="50800" dist="38100" dir="2700000" algn="tl" rotWithShape="0">
                  <a:prstClr val="black">
                    <a:alpha val="40000"/>
                  </a:prstClr>
                </a:outerShdw>
              </a:effectLst>
            </p:spPr>
            <p:txBody>
              <a:bodyPr rtlCol="0" anchor="ctr"/>
              <a:lstStyle/>
              <a:p>
                <a:pPr algn="ctr" defTabSz="1280160" fontAlgn="auto">
                  <a:spcBef>
                    <a:spcPts val="0"/>
                  </a:spcBef>
                  <a:spcAft>
                    <a:spcPts val="0"/>
                  </a:spcAft>
                  <a:defRPr/>
                </a:pPr>
                <a:r>
                  <a:rPr lang="en-GB" sz="1300" b="1" kern="0" dirty="0">
                    <a:solidFill>
                      <a:prstClr val="black"/>
                    </a:solidFill>
                    <a:latin typeface="Calibri"/>
                  </a:rPr>
                  <a:t>Logistics Provider</a:t>
                </a:r>
              </a:p>
            </p:txBody>
          </p:sp>
          <p:sp>
            <p:nvSpPr>
              <p:cNvPr id="47" name="Rectangle 46"/>
              <p:cNvSpPr/>
              <p:nvPr/>
            </p:nvSpPr>
            <p:spPr>
              <a:xfrm>
                <a:off x="4602584" y="1861023"/>
                <a:ext cx="1553592" cy="1152128"/>
              </a:xfrm>
              <a:prstGeom prst="rect">
                <a:avLst/>
              </a:prstGeom>
              <a:solidFill>
                <a:srgbClr val="4BACC6">
                  <a:lumMod val="20000"/>
                  <a:lumOff val="80000"/>
                </a:srgbClr>
              </a:solidFill>
              <a:ln w="12700" cap="flat" cmpd="sng" algn="ctr">
                <a:solidFill>
                  <a:srgbClr val="1F497D">
                    <a:lumMod val="60000"/>
                    <a:lumOff val="40000"/>
                  </a:srgbClr>
                </a:solidFill>
                <a:prstDash val="solid"/>
              </a:ln>
              <a:effectLst>
                <a:outerShdw blurRad="50800" dist="38100" dir="2700000" algn="tl" rotWithShape="0">
                  <a:prstClr val="black">
                    <a:alpha val="40000"/>
                  </a:prstClr>
                </a:outerShdw>
              </a:effectLst>
            </p:spPr>
            <p:txBody>
              <a:bodyPr rtlCol="0" anchor="ctr"/>
              <a:lstStyle/>
              <a:p>
                <a:pPr algn="ctr" defTabSz="1280160" fontAlgn="auto">
                  <a:spcBef>
                    <a:spcPts val="0"/>
                  </a:spcBef>
                  <a:spcAft>
                    <a:spcPts val="0"/>
                  </a:spcAft>
                  <a:defRPr/>
                </a:pPr>
                <a:r>
                  <a:rPr lang="en-GB" sz="1300" b="1" kern="0" dirty="0">
                    <a:solidFill>
                      <a:prstClr val="black"/>
                    </a:solidFill>
                    <a:latin typeface="Calibri"/>
                  </a:rPr>
                  <a:t>Procurement</a:t>
                </a:r>
              </a:p>
              <a:p>
                <a:pPr algn="ctr" defTabSz="1280160" fontAlgn="auto">
                  <a:spcBef>
                    <a:spcPts val="0"/>
                  </a:spcBef>
                  <a:spcAft>
                    <a:spcPts val="0"/>
                  </a:spcAft>
                  <a:defRPr/>
                </a:pPr>
                <a:r>
                  <a:rPr lang="en-GB" sz="1300" b="1" kern="0" dirty="0">
                    <a:solidFill>
                      <a:prstClr val="black"/>
                    </a:solidFill>
                    <a:latin typeface="Calibri"/>
                  </a:rPr>
                  <a:t>Category Towers</a:t>
                </a:r>
              </a:p>
            </p:txBody>
          </p:sp>
          <p:sp>
            <p:nvSpPr>
              <p:cNvPr id="48" name="Rectangle 47"/>
              <p:cNvSpPr/>
              <p:nvPr/>
            </p:nvSpPr>
            <p:spPr>
              <a:xfrm>
                <a:off x="2946401" y="3485884"/>
                <a:ext cx="3221818" cy="362863"/>
              </a:xfrm>
              <a:prstGeom prst="rect">
                <a:avLst/>
              </a:prstGeom>
              <a:solidFill>
                <a:srgbClr val="4BACC6">
                  <a:lumMod val="20000"/>
                  <a:lumOff val="80000"/>
                </a:srgbClr>
              </a:solidFill>
              <a:ln w="12700" cap="flat" cmpd="sng" algn="ctr">
                <a:solidFill>
                  <a:srgbClr val="1F497D">
                    <a:lumMod val="60000"/>
                    <a:lumOff val="40000"/>
                  </a:srgbClr>
                </a:solidFill>
                <a:prstDash val="solid"/>
              </a:ln>
              <a:effectLst>
                <a:outerShdw blurRad="50800" dist="38100" dir="2700000" algn="tl" rotWithShape="0">
                  <a:prstClr val="black">
                    <a:alpha val="40000"/>
                  </a:prstClr>
                </a:outerShdw>
              </a:effectLst>
            </p:spPr>
            <p:txBody>
              <a:bodyPr rtlCol="0" anchor="ctr"/>
              <a:lstStyle/>
              <a:p>
                <a:pPr algn="ctr" defTabSz="1280160" fontAlgn="auto">
                  <a:spcBef>
                    <a:spcPts val="0"/>
                  </a:spcBef>
                  <a:spcAft>
                    <a:spcPts val="0"/>
                  </a:spcAft>
                  <a:defRPr/>
                </a:pPr>
                <a:r>
                  <a:rPr lang="en-GB" sz="1300" b="1" kern="0" dirty="0">
                    <a:solidFill>
                      <a:prstClr val="black"/>
                    </a:solidFill>
                    <a:latin typeface="Calibri"/>
                  </a:rPr>
                  <a:t>Supporting Technology Infrastructure</a:t>
                </a:r>
              </a:p>
            </p:txBody>
          </p:sp>
        </p:grpSp>
        <p:sp>
          <p:nvSpPr>
            <p:cNvPr id="50" name="Rectangle 49"/>
            <p:cNvSpPr/>
            <p:nvPr/>
          </p:nvSpPr>
          <p:spPr>
            <a:xfrm>
              <a:off x="2845703" y="4326662"/>
              <a:ext cx="3382481" cy="460082"/>
            </a:xfrm>
            <a:prstGeom prst="rect">
              <a:avLst/>
            </a:prstGeom>
            <a:solidFill>
              <a:srgbClr val="4BACC6">
                <a:lumMod val="20000"/>
                <a:lumOff val="80000"/>
              </a:srgbClr>
            </a:solidFill>
            <a:ln w="12700" cap="flat" cmpd="sng" algn="ctr">
              <a:solidFill>
                <a:srgbClr val="1F497D">
                  <a:lumMod val="60000"/>
                  <a:lumOff val="40000"/>
                </a:srgbClr>
              </a:solidFill>
              <a:prstDash val="solid"/>
            </a:ln>
            <a:effectLst>
              <a:outerShdw blurRad="50800" dist="38100" dir="2700000" algn="tl" rotWithShape="0">
                <a:prstClr val="black">
                  <a:alpha val="40000"/>
                </a:prstClr>
              </a:outerShdw>
            </a:effectLst>
          </p:spPr>
          <p:txBody>
            <a:bodyPr rtlCol="0" anchor="ctr"/>
            <a:lstStyle/>
            <a:p>
              <a:pPr algn="ctr" defTabSz="1280160" fontAlgn="auto">
                <a:spcBef>
                  <a:spcPts val="0"/>
                </a:spcBef>
                <a:spcAft>
                  <a:spcPts val="0"/>
                </a:spcAft>
                <a:defRPr/>
              </a:pPr>
              <a:r>
                <a:rPr lang="en-GB" sz="1300" b="1" kern="0" dirty="0">
                  <a:solidFill>
                    <a:prstClr val="black"/>
                  </a:solidFill>
                  <a:latin typeface="Calibri"/>
                </a:rPr>
                <a:t>Transactional Services</a:t>
              </a:r>
            </a:p>
          </p:txBody>
        </p:sp>
      </p:grpSp>
      <p:grpSp>
        <p:nvGrpSpPr>
          <p:cNvPr id="51" name="Group 50"/>
          <p:cNvGrpSpPr/>
          <p:nvPr/>
        </p:nvGrpSpPr>
        <p:grpSpPr>
          <a:xfrm>
            <a:off x="3997451" y="1720041"/>
            <a:ext cx="1910294" cy="1515360"/>
            <a:chOff x="4076472" y="1356268"/>
            <a:chExt cx="1364496" cy="1082400"/>
          </a:xfrm>
        </p:grpSpPr>
        <p:sp>
          <p:nvSpPr>
            <p:cNvPr id="55" name="Rectangle 54"/>
            <p:cNvSpPr/>
            <p:nvPr/>
          </p:nvSpPr>
          <p:spPr>
            <a:xfrm>
              <a:off x="4076472" y="1356268"/>
              <a:ext cx="1364496" cy="131987"/>
            </a:xfrm>
            <a:prstGeom prst="rect">
              <a:avLst/>
            </a:prstGeom>
            <a:solidFill>
              <a:srgbClr val="4BACC6">
                <a:lumMod val="20000"/>
                <a:lumOff val="80000"/>
              </a:srgbClr>
            </a:solidFill>
            <a:ln w="12700" cap="flat" cmpd="sng" algn="ctr">
              <a:solidFill>
                <a:srgbClr val="1F497D">
                  <a:lumMod val="60000"/>
                  <a:lumOff val="40000"/>
                </a:srgbClr>
              </a:solidFill>
              <a:prstDash val="solid"/>
            </a:ln>
            <a:effectLst>
              <a:outerShdw blurRad="50800" dist="38100" dir="2700000" algn="tl" rotWithShape="0">
                <a:prstClr val="black">
                  <a:alpha val="40000"/>
                </a:prstClr>
              </a:outerShdw>
            </a:effectLst>
          </p:spPr>
          <p:txBody>
            <a:bodyPr rtlCol="0" anchor="ctr"/>
            <a:lstStyle/>
            <a:p>
              <a:pPr algn="l" defTabSz="1280160" fontAlgn="auto">
                <a:spcBef>
                  <a:spcPts val="0"/>
                </a:spcBef>
                <a:spcAft>
                  <a:spcPts val="0"/>
                </a:spcAft>
                <a:defRPr/>
              </a:pPr>
              <a:r>
                <a:rPr lang="en-GB" sz="1000" b="1" kern="0" dirty="0">
                  <a:solidFill>
                    <a:prstClr val="black"/>
                  </a:solidFill>
                  <a:latin typeface="Calibri"/>
                </a:rPr>
                <a:t>NHS </a:t>
              </a:r>
              <a:r>
                <a:rPr lang="en-GB" sz="1000" b="1" kern="0" dirty="0" smtClean="0">
                  <a:solidFill>
                    <a:prstClr val="black"/>
                  </a:solidFill>
                  <a:latin typeface="Calibri"/>
                </a:rPr>
                <a:t>BSA – Relationship </a:t>
              </a:r>
              <a:r>
                <a:rPr lang="en-GB" sz="1000" b="1" kern="0" dirty="0" err="1" smtClean="0">
                  <a:solidFill>
                    <a:prstClr val="black"/>
                  </a:solidFill>
                  <a:latin typeface="Calibri"/>
                </a:rPr>
                <a:t>Mgmnt</a:t>
              </a:r>
              <a:endParaRPr lang="en-GB" sz="1000" b="1" kern="0" dirty="0">
                <a:solidFill>
                  <a:prstClr val="black"/>
                </a:solidFill>
                <a:latin typeface="Calibri"/>
              </a:endParaRPr>
            </a:p>
          </p:txBody>
        </p:sp>
        <p:sp>
          <p:nvSpPr>
            <p:cNvPr id="56" name="Rectangle 55"/>
            <p:cNvSpPr/>
            <p:nvPr/>
          </p:nvSpPr>
          <p:spPr>
            <a:xfrm>
              <a:off x="4076472" y="1511703"/>
              <a:ext cx="1364496" cy="926965"/>
            </a:xfrm>
            <a:prstGeom prst="rect">
              <a:avLst/>
            </a:prstGeom>
            <a:solidFill>
              <a:srgbClr val="4BACC6">
                <a:lumMod val="20000"/>
                <a:lumOff val="80000"/>
              </a:srgbClr>
            </a:solidFill>
            <a:ln w="12700" cap="flat" cmpd="sng" algn="ctr">
              <a:solidFill>
                <a:srgbClr val="1F497D">
                  <a:lumMod val="60000"/>
                  <a:lumOff val="40000"/>
                </a:srgbClr>
              </a:solidFill>
              <a:prstDash val="solid"/>
            </a:ln>
            <a:effectLst>
              <a:outerShdw blurRad="50800" dist="38100" dir="2700000" algn="tl" rotWithShape="0">
                <a:prstClr val="black">
                  <a:alpha val="40000"/>
                </a:prstClr>
              </a:outerShdw>
            </a:effectLst>
          </p:spPr>
          <p:txBody>
            <a:bodyPr rtlCol="0" anchor="ctr"/>
            <a:lstStyle/>
            <a:p>
              <a:pPr algn="l" defTabSz="1280160" fontAlgn="auto">
                <a:spcBef>
                  <a:spcPts val="0"/>
                </a:spcBef>
                <a:spcAft>
                  <a:spcPts val="0"/>
                </a:spcAft>
                <a:defRPr/>
              </a:pPr>
              <a:r>
                <a:rPr lang="en-GB" sz="1300" b="1" kern="0" dirty="0">
                  <a:solidFill>
                    <a:prstClr val="black"/>
                  </a:solidFill>
                  <a:latin typeface="Calibri"/>
                </a:rPr>
                <a:t>DHL:</a:t>
              </a:r>
            </a:p>
            <a:p>
              <a:pPr marL="240030" indent="-240030" algn="l" defTabSz="1280160" fontAlgn="auto">
                <a:spcBef>
                  <a:spcPts val="0"/>
                </a:spcBef>
                <a:spcAft>
                  <a:spcPts val="0"/>
                </a:spcAft>
                <a:buFont typeface="Arial"/>
                <a:buChar char="•"/>
                <a:defRPr/>
              </a:pPr>
              <a:r>
                <a:rPr lang="en-GB" sz="1300" kern="0" dirty="0">
                  <a:solidFill>
                    <a:prstClr val="black"/>
                  </a:solidFill>
                  <a:latin typeface="Calibri"/>
                </a:rPr>
                <a:t>Logistics</a:t>
              </a:r>
            </a:p>
            <a:p>
              <a:pPr marL="240030" indent="-240030" algn="l" defTabSz="1280160" fontAlgn="auto">
                <a:spcBef>
                  <a:spcPts val="0"/>
                </a:spcBef>
                <a:spcAft>
                  <a:spcPts val="0"/>
                </a:spcAft>
                <a:buFont typeface="Arial"/>
                <a:buChar char="•"/>
                <a:defRPr/>
              </a:pPr>
              <a:r>
                <a:rPr lang="en-GB" sz="1300" kern="0" dirty="0">
                  <a:solidFill>
                    <a:prstClr val="black"/>
                  </a:solidFill>
                  <a:latin typeface="Calibri"/>
                </a:rPr>
                <a:t>Procurement</a:t>
              </a:r>
            </a:p>
            <a:p>
              <a:pPr marL="240030" indent="-240030" algn="l" defTabSz="1280160" fontAlgn="auto">
                <a:spcBef>
                  <a:spcPts val="0"/>
                </a:spcBef>
                <a:spcAft>
                  <a:spcPts val="0"/>
                </a:spcAft>
                <a:buFont typeface="Arial"/>
                <a:buChar char="•"/>
                <a:defRPr/>
              </a:pPr>
              <a:r>
                <a:rPr lang="en-GB" sz="1300" kern="0" dirty="0">
                  <a:solidFill>
                    <a:prstClr val="black"/>
                  </a:solidFill>
                  <a:latin typeface="Calibri"/>
                </a:rPr>
                <a:t>Back office</a:t>
              </a:r>
            </a:p>
            <a:p>
              <a:pPr marL="240030" indent="-240030" algn="l" defTabSz="1280160" fontAlgn="auto">
                <a:spcBef>
                  <a:spcPts val="0"/>
                </a:spcBef>
                <a:spcAft>
                  <a:spcPts val="0"/>
                </a:spcAft>
                <a:buFont typeface="Arial"/>
                <a:buChar char="•"/>
                <a:defRPr/>
              </a:pPr>
              <a:r>
                <a:rPr lang="en-GB" sz="1300" kern="0" dirty="0">
                  <a:solidFill>
                    <a:prstClr val="black"/>
                  </a:solidFill>
                  <a:latin typeface="Calibri"/>
                </a:rPr>
                <a:t>Technology</a:t>
              </a:r>
            </a:p>
          </p:txBody>
        </p:sp>
      </p:grpSp>
      <p:sp>
        <p:nvSpPr>
          <p:cNvPr id="61" name="TextBox 60"/>
          <p:cNvSpPr txBox="1"/>
          <p:nvPr/>
        </p:nvSpPr>
        <p:spPr>
          <a:xfrm>
            <a:off x="6213105" y="1416224"/>
            <a:ext cx="3657829" cy="3938001"/>
          </a:xfrm>
          <a:prstGeom prst="rect">
            <a:avLst/>
          </a:prstGeom>
          <a:noFill/>
        </p:spPr>
        <p:txBody>
          <a:bodyPr wrap="square" lIns="128016" tIns="64008" rIns="128016" bIns="64008" rtlCol="0">
            <a:spAutoFit/>
          </a:bodyPr>
          <a:lstStyle/>
          <a:p>
            <a:pPr algn="l"/>
            <a:r>
              <a:rPr lang="en-GB" sz="1500" b="1" dirty="0"/>
              <a:t>Future:</a:t>
            </a:r>
          </a:p>
          <a:p>
            <a:pPr marL="240030" indent="-240030" algn="l">
              <a:buFont typeface="Arial"/>
              <a:buChar char="•"/>
            </a:pPr>
            <a:r>
              <a:rPr lang="en-GB" sz="1500" dirty="0"/>
              <a:t>Aggregated procurement with around 80% market share</a:t>
            </a:r>
          </a:p>
          <a:p>
            <a:pPr marL="240030" indent="-240030" algn="l">
              <a:buFont typeface="Arial"/>
              <a:buChar char="•"/>
            </a:pPr>
            <a:r>
              <a:rPr lang="en-GB" sz="1500" dirty="0"/>
              <a:t>Disaggregated functionality</a:t>
            </a:r>
          </a:p>
          <a:p>
            <a:pPr marL="240030" indent="-240030" algn="l">
              <a:buFont typeface="Arial"/>
              <a:buChar char="•"/>
            </a:pPr>
            <a:r>
              <a:rPr lang="en-GB" sz="1500" dirty="0"/>
              <a:t>Single logistics provider</a:t>
            </a:r>
          </a:p>
          <a:p>
            <a:pPr marL="240030" indent="-240030" algn="l">
              <a:buFont typeface="Arial"/>
              <a:buChar char="•"/>
            </a:pPr>
            <a:r>
              <a:rPr lang="en-GB" sz="1500" dirty="0"/>
              <a:t>11 Category Towers contracted to expert procurement service providers</a:t>
            </a:r>
          </a:p>
          <a:p>
            <a:pPr marL="240030" indent="-240030" algn="l">
              <a:buFont typeface="Arial"/>
              <a:buChar char="•"/>
            </a:pPr>
            <a:r>
              <a:rPr lang="en-GB" sz="1500" dirty="0"/>
              <a:t>I</a:t>
            </a:r>
            <a:r>
              <a:rPr lang="en-GB" sz="1500" dirty="0" smtClean="0"/>
              <a:t>mplementation </a:t>
            </a:r>
            <a:r>
              <a:rPr lang="en-GB" sz="1500" dirty="0"/>
              <a:t>of Category Towers in </a:t>
            </a:r>
            <a:r>
              <a:rPr lang="en-GB" sz="1500" dirty="0">
                <a:solidFill>
                  <a:srgbClr val="FF0000"/>
                </a:solidFill>
              </a:rPr>
              <a:t>3 </a:t>
            </a:r>
            <a:r>
              <a:rPr lang="en-GB" sz="1500" dirty="0" smtClean="0">
                <a:solidFill>
                  <a:srgbClr val="FF0000"/>
                </a:solidFill>
              </a:rPr>
              <a:t>tranches* </a:t>
            </a:r>
            <a:r>
              <a:rPr lang="en-GB" sz="1500" dirty="0" smtClean="0"/>
              <a:t>pre Oct’18</a:t>
            </a:r>
            <a:endParaRPr lang="en-GB" sz="1500" dirty="0"/>
          </a:p>
          <a:p>
            <a:pPr marL="240030" indent="-240030" algn="l">
              <a:buFont typeface="Arial"/>
              <a:buChar char="•"/>
            </a:pPr>
            <a:r>
              <a:rPr lang="en-GB" sz="1500" dirty="0"/>
              <a:t>Early introduction of ICT managing agent to plan for transition</a:t>
            </a:r>
          </a:p>
          <a:p>
            <a:pPr marL="240030" indent="-240030" algn="l">
              <a:buFont typeface="Arial"/>
              <a:buChar char="•"/>
            </a:pPr>
            <a:r>
              <a:rPr lang="en-GB" sz="1500" dirty="0"/>
              <a:t>Heavier client function (includes NHS customer development) of ~200 staff</a:t>
            </a:r>
          </a:p>
        </p:txBody>
      </p:sp>
      <p:sp>
        <p:nvSpPr>
          <p:cNvPr id="59" name="Frame 58"/>
          <p:cNvSpPr/>
          <p:nvPr/>
        </p:nvSpPr>
        <p:spPr>
          <a:xfrm>
            <a:off x="251317" y="1451737"/>
            <a:ext cx="5876903" cy="4140951"/>
          </a:xfrm>
          <a:prstGeom prst="frame">
            <a:avLst>
              <a:gd name="adj1" fmla="val 0"/>
            </a:avLst>
          </a:prstGeom>
          <a:ln>
            <a:solidFill>
              <a:srgbClr val="000000"/>
            </a:solidFill>
          </a:ln>
        </p:spPr>
        <p:style>
          <a:lnRef idx="1">
            <a:schemeClr val="accent1"/>
          </a:lnRef>
          <a:fillRef idx="3">
            <a:schemeClr val="accent1"/>
          </a:fillRef>
          <a:effectRef idx="2">
            <a:schemeClr val="accent1"/>
          </a:effectRef>
          <a:fontRef idx="minor">
            <a:schemeClr val="lt1"/>
          </a:fontRef>
        </p:style>
        <p:txBody>
          <a:bodyPr lIns="128016" tIns="64008" rIns="128016" bIns="64008" rtlCol="0" anchor="ctr"/>
          <a:lstStyle/>
          <a:p>
            <a:pPr algn="ctr"/>
            <a:endParaRPr lang="en-GB">
              <a:solidFill>
                <a:schemeClr val="tx1"/>
              </a:solidFill>
            </a:endParaRPr>
          </a:p>
        </p:txBody>
      </p:sp>
      <p:sp>
        <p:nvSpPr>
          <p:cNvPr id="64" name="Frame 63"/>
          <p:cNvSpPr/>
          <p:nvPr/>
        </p:nvSpPr>
        <p:spPr>
          <a:xfrm>
            <a:off x="6256784" y="1453059"/>
            <a:ext cx="6416340" cy="4140951"/>
          </a:xfrm>
          <a:prstGeom prst="frame">
            <a:avLst>
              <a:gd name="adj1" fmla="val 0"/>
            </a:avLst>
          </a:prstGeom>
          <a:ln>
            <a:solidFill>
              <a:srgbClr val="000000"/>
            </a:solidFill>
          </a:ln>
        </p:spPr>
        <p:style>
          <a:lnRef idx="1">
            <a:schemeClr val="accent1"/>
          </a:lnRef>
          <a:fillRef idx="3">
            <a:schemeClr val="accent1"/>
          </a:fillRef>
          <a:effectRef idx="2">
            <a:schemeClr val="accent1"/>
          </a:effectRef>
          <a:fontRef idx="minor">
            <a:schemeClr val="lt1"/>
          </a:fontRef>
        </p:style>
        <p:txBody>
          <a:bodyPr lIns="128016" tIns="64008" rIns="128016" bIns="64008" rtlCol="0" anchor="ctr"/>
          <a:lstStyle/>
          <a:p>
            <a:pPr algn="ctr"/>
            <a:endParaRPr lang="en-GB">
              <a:solidFill>
                <a:schemeClr val="tx1"/>
              </a:solidFill>
            </a:endParaRPr>
          </a:p>
        </p:txBody>
      </p:sp>
      <p:sp>
        <p:nvSpPr>
          <p:cNvPr id="24" name="TextBox 23"/>
          <p:cNvSpPr txBox="1"/>
          <p:nvPr/>
        </p:nvSpPr>
        <p:spPr>
          <a:xfrm>
            <a:off x="280120" y="6837436"/>
            <a:ext cx="5904655" cy="1923604"/>
          </a:xfrm>
          <a:prstGeom prst="rect">
            <a:avLst/>
          </a:prstGeom>
          <a:noFill/>
          <a:ln>
            <a:solidFill>
              <a:srgbClr val="000000"/>
            </a:solidFill>
          </a:ln>
        </p:spPr>
        <p:txBody>
          <a:bodyPr wrap="square" rtlCol="0">
            <a:spAutoFit/>
          </a:bodyPr>
          <a:lstStyle/>
          <a:p>
            <a:pPr algn="l"/>
            <a:r>
              <a:rPr lang="en-GB" b="1" dirty="0" smtClean="0"/>
              <a:t>Transition challenges:</a:t>
            </a:r>
          </a:p>
          <a:p>
            <a:pPr marL="285750" indent="-285750" algn="l">
              <a:buFont typeface="Arial"/>
              <a:buChar char="•"/>
            </a:pPr>
            <a:r>
              <a:rPr lang="en-GB" dirty="0" smtClean="0"/>
              <a:t>Stepwise transfer of services</a:t>
            </a:r>
          </a:p>
          <a:p>
            <a:pPr marL="285750" indent="-285750" algn="l">
              <a:buFont typeface="Arial"/>
              <a:buChar char="•"/>
            </a:pPr>
            <a:r>
              <a:rPr lang="en-GB" dirty="0" smtClean="0"/>
              <a:t>Maintain and improve customer services</a:t>
            </a:r>
          </a:p>
          <a:p>
            <a:pPr marL="285750" indent="-285750" algn="l">
              <a:buFont typeface="Arial"/>
              <a:buChar char="•"/>
            </a:pPr>
            <a:r>
              <a:rPr lang="en-GB" dirty="0" smtClean="0"/>
              <a:t>Multiple interdependent service agreements</a:t>
            </a:r>
          </a:p>
          <a:p>
            <a:pPr marL="285750" indent="-285750" algn="l">
              <a:buFont typeface="Arial"/>
              <a:buChar char="•"/>
            </a:pPr>
            <a:r>
              <a:rPr lang="en-GB" dirty="0" smtClean="0"/>
              <a:t>Smooth contract exit</a:t>
            </a:r>
            <a:endParaRPr lang="en-GB" dirty="0"/>
          </a:p>
        </p:txBody>
      </p:sp>
      <p:sp>
        <p:nvSpPr>
          <p:cNvPr id="26" name="TextBox 25"/>
          <p:cNvSpPr txBox="1"/>
          <p:nvPr/>
        </p:nvSpPr>
        <p:spPr>
          <a:xfrm>
            <a:off x="6328792" y="5880720"/>
            <a:ext cx="6336704" cy="2895921"/>
          </a:xfrm>
          <a:prstGeom prst="rect">
            <a:avLst/>
          </a:prstGeom>
          <a:noFill/>
          <a:ln>
            <a:solidFill>
              <a:srgbClr val="000000"/>
            </a:solidFill>
          </a:ln>
        </p:spPr>
        <p:txBody>
          <a:bodyPr wrap="square" rtlCol="0">
            <a:spAutoFit/>
          </a:bodyPr>
          <a:lstStyle/>
          <a:p>
            <a:pPr algn="l">
              <a:lnSpc>
                <a:spcPct val="90000"/>
              </a:lnSpc>
            </a:pPr>
            <a:r>
              <a:rPr lang="en-GB" b="1" dirty="0" smtClean="0"/>
              <a:t>ICC Design, Build &amp; Operate challenge:</a:t>
            </a:r>
          </a:p>
          <a:p>
            <a:pPr marL="285750" indent="-285750" algn="l">
              <a:lnSpc>
                <a:spcPct val="90000"/>
              </a:lnSpc>
              <a:buFont typeface="Arial"/>
              <a:buChar char="•"/>
            </a:pPr>
            <a:r>
              <a:rPr lang="en-GB" dirty="0" smtClean="0"/>
              <a:t>Confirm organisational design</a:t>
            </a:r>
          </a:p>
          <a:p>
            <a:pPr marL="285750" indent="-285750" algn="l">
              <a:lnSpc>
                <a:spcPct val="90000"/>
              </a:lnSpc>
              <a:buFont typeface="Arial"/>
              <a:buChar char="•"/>
            </a:pPr>
            <a:r>
              <a:rPr lang="en-GB" dirty="0" smtClean="0"/>
              <a:t>Build the ICC stepwise (TUPE, new recruits &amp; interims)</a:t>
            </a:r>
          </a:p>
          <a:p>
            <a:pPr marL="285750" indent="-285750" algn="l">
              <a:lnSpc>
                <a:spcPct val="90000"/>
              </a:lnSpc>
              <a:buFont typeface="Arial"/>
              <a:buChar char="•"/>
            </a:pPr>
            <a:r>
              <a:rPr lang="en-GB" dirty="0" smtClean="0"/>
              <a:t>Operate the ICC efficiently</a:t>
            </a:r>
          </a:p>
          <a:p>
            <a:pPr marL="925830" lvl="1" indent="-285750" algn="l">
              <a:lnSpc>
                <a:spcPct val="90000"/>
              </a:lnSpc>
              <a:buFont typeface="Arial"/>
              <a:buChar char="•"/>
            </a:pPr>
            <a:r>
              <a:rPr lang="en-GB" dirty="0" smtClean="0"/>
              <a:t>Professional service contract management</a:t>
            </a:r>
          </a:p>
          <a:p>
            <a:pPr marL="925830" lvl="1" indent="-285750" algn="l">
              <a:lnSpc>
                <a:spcPct val="90000"/>
              </a:lnSpc>
              <a:buFont typeface="Arial"/>
              <a:buChar char="•"/>
            </a:pPr>
            <a:r>
              <a:rPr lang="en-GB" dirty="0" smtClean="0"/>
              <a:t>Excellent customer development</a:t>
            </a:r>
          </a:p>
          <a:p>
            <a:pPr marL="925830" lvl="1" indent="-285750" algn="l">
              <a:lnSpc>
                <a:spcPct val="90000"/>
              </a:lnSpc>
              <a:buFont typeface="Arial"/>
              <a:buChar char="•"/>
            </a:pPr>
            <a:r>
              <a:rPr lang="en-GB" dirty="0" smtClean="0"/>
              <a:t>Clinical oversight</a:t>
            </a:r>
          </a:p>
          <a:p>
            <a:pPr marL="925830" lvl="1" indent="-285750" algn="l">
              <a:lnSpc>
                <a:spcPct val="90000"/>
              </a:lnSpc>
              <a:buFont typeface="Arial"/>
              <a:buChar char="•"/>
            </a:pPr>
            <a:r>
              <a:rPr lang="en-GB" dirty="0" smtClean="0"/>
              <a:t>Overall NHS cost reduction</a:t>
            </a:r>
            <a:endParaRPr lang="en-GB" dirty="0"/>
          </a:p>
        </p:txBody>
      </p:sp>
      <p:sp>
        <p:nvSpPr>
          <p:cNvPr id="5" name="TextBox 4"/>
          <p:cNvSpPr txBox="1"/>
          <p:nvPr/>
        </p:nvSpPr>
        <p:spPr>
          <a:xfrm>
            <a:off x="280120" y="5592688"/>
            <a:ext cx="5832648" cy="1138773"/>
          </a:xfrm>
          <a:prstGeom prst="rect">
            <a:avLst/>
          </a:prstGeom>
          <a:noFill/>
        </p:spPr>
        <p:txBody>
          <a:bodyPr wrap="square" rtlCol="0">
            <a:spAutoFit/>
          </a:bodyPr>
          <a:lstStyle/>
          <a:p>
            <a:pPr algn="l"/>
            <a:r>
              <a:rPr lang="en-GB" b="1" dirty="0" smtClean="0">
                <a:solidFill>
                  <a:srgbClr val="0000FF"/>
                </a:solidFill>
              </a:rPr>
              <a:t>We need external help with our key areas of focus in the transition from today’s business to the future state and in the design, build and operation of the Intelligent Client Coordinator (ICC)</a:t>
            </a:r>
            <a:endParaRPr lang="en-GB" b="1" dirty="0">
              <a:solidFill>
                <a:srgbClr val="0000FF"/>
              </a:solidFill>
            </a:endParaRPr>
          </a:p>
        </p:txBody>
      </p:sp>
      <p:sp>
        <p:nvSpPr>
          <p:cNvPr id="2" name="TextBox 1"/>
          <p:cNvSpPr txBox="1"/>
          <p:nvPr/>
        </p:nvSpPr>
        <p:spPr>
          <a:xfrm>
            <a:off x="10361240" y="4728592"/>
            <a:ext cx="2108482" cy="307777"/>
          </a:xfrm>
          <a:prstGeom prst="rect">
            <a:avLst/>
          </a:prstGeom>
          <a:noFill/>
        </p:spPr>
        <p:txBody>
          <a:bodyPr wrap="square" rtlCol="0">
            <a:spAutoFit/>
          </a:bodyPr>
          <a:lstStyle/>
          <a:p>
            <a:pPr algn="l"/>
            <a:r>
              <a:rPr lang="en-GB" sz="1400" i="1" dirty="0" smtClean="0">
                <a:solidFill>
                  <a:srgbClr val="FF0000"/>
                </a:solidFill>
              </a:rPr>
              <a:t>*Now 2 tranches</a:t>
            </a:r>
            <a:endParaRPr lang="en-GB" sz="1400" i="1" dirty="0">
              <a:solidFill>
                <a:srgbClr val="FF0000"/>
              </a:solidFill>
            </a:endParaRPr>
          </a:p>
        </p:txBody>
      </p:sp>
    </p:spTree>
    <p:extLst>
      <p:ext uri="{BB962C8B-B14F-4D97-AF65-F5344CB8AC3E}">
        <p14:creationId xmlns:p14="http://schemas.microsoft.com/office/powerpoint/2010/main" val="854033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ight Triangle 35"/>
          <p:cNvSpPr/>
          <p:nvPr/>
        </p:nvSpPr>
        <p:spPr bwMode="auto">
          <a:xfrm rot="16200000">
            <a:off x="4662536" y="-1617353"/>
            <a:ext cx="4115457" cy="11890463"/>
          </a:xfrm>
          <a:prstGeom prst="rtTriangle">
            <a:avLst/>
          </a:prstGeom>
          <a:solidFill>
            <a:schemeClr val="bg1">
              <a:lumMod val="95000"/>
            </a:schemeClr>
          </a:solid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37" name="Rectangle 36"/>
          <p:cNvSpPr/>
          <p:nvPr/>
        </p:nvSpPr>
        <p:spPr bwMode="auto">
          <a:xfrm>
            <a:off x="790574" y="6365644"/>
            <a:ext cx="11874921" cy="1355778"/>
          </a:xfrm>
          <a:prstGeom prst="rect">
            <a:avLst/>
          </a:prstGeom>
          <a:solidFill>
            <a:schemeClr val="bg1">
              <a:lumMod val="95000"/>
            </a:schemeClr>
          </a:solid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34" name="Right Triangle 33"/>
          <p:cNvSpPr/>
          <p:nvPr/>
        </p:nvSpPr>
        <p:spPr bwMode="auto">
          <a:xfrm>
            <a:off x="4701808" y="6137736"/>
            <a:ext cx="7794922" cy="1595858"/>
          </a:xfrm>
          <a:prstGeom prst="rtTriangle">
            <a:avLst/>
          </a:prstGeom>
          <a:solidFill>
            <a:srgbClr val="B3E3DE"/>
          </a:solid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32" name="Right Triangle 31"/>
          <p:cNvSpPr/>
          <p:nvPr/>
        </p:nvSpPr>
        <p:spPr bwMode="auto">
          <a:xfrm>
            <a:off x="2656384" y="7001832"/>
            <a:ext cx="5184576" cy="719590"/>
          </a:xfrm>
          <a:prstGeom prst="rtTriangle">
            <a:avLst/>
          </a:prstGeom>
          <a:solidFill>
            <a:srgbClr val="E1E0F8"/>
          </a:solid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2" name="Title 1"/>
          <p:cNvSpPr>
            <a:spLocks noGrp="1"/>
          </p:cNvSpPr>
          <p:nvPr>
            <p:ph type="title"/>
          </p:nvPr>
        </p:nvSpPr>
        <p:spPr/>
        <p:txBody>
          <a:bodyPr/>
          <a:lstStyle/>
          <a:p>
            <a:r>
              <a:rPr lang="en-GB" sz="4400" dirty="0" smtClean="0"/>
              <a:t>Capability &amp; capacity requirement over time</a:t>
            </a:r>
            <a:endParaRPr lang="en-GB" sz="4400" dirty="0"/>
          </a:p>
        </p:txBody>
      </p:sp>
      <p:cxnSp>
        <p:nvCxnSpPr>
          <p:cNvPr id="26" name="Straight Arrow Connector 25"/>
          <p:cNvCxnSpPr/>
          <p:nvPr/>
        </p:nvCxnSpPr>
        <p:spPr bwMode="auto">
          <a:xfrm flipV="1">
            <a:off x="790574" y="2609344"/>
            <a:ext cx="0" cy="5112078"/>
          </a:xfrm>
          <a:prstGeom prst="straightConnector1">
            <a:avLst/>
          </a:prstGeom>
          <a:noFill/>
          <a:ln w="9525" cap="flat" cmpd="sng" algn="ctr">
            <a:solidFill>
              <a:schemeClr val="tx1"/>
            </a:solidFill>
            <a:prstDash val="solid"/>
            <a:round/>
            <a:headEnd type="none"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9" name="Freeform 28"/>
          <p:cNvSpPr/>
          <p:nvPr/>
        </p:nvSpPr>
        <p:spPr bwMode="auto">
          <a:xfrm>
            <a:off x="806115" y="2262010"/>
            <a:ext cx="11799223" cy="4103634"/>
          </a:xfrm>
          <a:custGeom>
            <a:avLst/>
            <a:gdLst>
              <a:gd name="connsiteX0" fmla="*/ 0 w 10829925"/>
              <a:gd name="connsiteY0" fmla="*/ 2743200 h 2743200"/>
              <a:gd name="connsiteX1" fmla="*/ 3419475 w 10829925"/>
              <a:gd name="connsiteY1" fmla="*/ 1076325 h 2743200"/>
              <a:gd name="connsiteX2" fmla="*/ 6543675 w 10829925"/>
              <a:gd name="connsiteY2" fmla="*/ 219075 h 2743200"/>
              <a:gd name="connsiteX3" fmla="*/ 10829925 w 10829925"/>
              <a:gd name="connsiteY3" fmla="*/ 0 h 2743200"/>
              <a:gd name="connsiteX0" fmla="*/ 0 w 10764089"/>
              <a:gd name="connsiteY0" fmla="*/ 3433441 h 3433441"/>
              <a:gd name="connsiteX1" fmla="*/ 3353639 w 10764089"/>
              <a:gd name="connsiteY1" fmla="*/ 1076325 h 3433441"/>
              <a:gd name="connsiteX2" fmla="*/ 6477839 w 10764089"/>
              <a:gd name="connsiteY2" fmla="*/ 219075 h 3433441"/>
              <a:gd name="connsiteX3" fmla="*/ 10764089 w 10764089"/>
              <a:gd name="connsiteY3" fmla="*/ 0 h 3433441"/>
              <a:gd name="connsiteX0" fmla="*/ 0 w 10764089"/>
              <a:gd name="connsiteY0" fmla="*/ 3433441 h 3433441"/>
              <a:gd name="connsiteX1" fmla="*/ 3353639 w 10764089"/>
              <a:gd name="connsiteY1" fmla="*/ 1076325 h 3433441"/>
              <a:gd name="connsiteX2" fmla="*/ 6477839 w 10764089"/>
              <a:gd name="connsiteY2" fmla="*/ 219075 h 3433441"/>
              <a:gd name="connsiteX3" fmla="*/ 10764089 w 10764089"/>
              <a:gd name="connsiteY3" fmla="*/ 0 h 3433441"/>
              <a:gd name="connsiteX0" fmla="*/ 0 w 10764089"/>
              <a:gd name="connsiteY0" fmla="*/ 3588211 h 3588211"/>
              <a:gd name="connsiteX1" fmla="*/ 3353639 w 10764089"/>
              <a:gd name="connsiteY1" fmla="*/ 1231095 h 3588211"/>
              <a:gd name="connsiteX2" fmla="*/ 6477840 w 10764089"/>
              <a:gd name="connsiteY2" fmla="*/ 57972 h 3588211"/>
              <a:gd name="connsiteX3" fmla="*/ 10764089 w 10764089"/>
              <a:gd name="connsiteY3" fmla="*/ 154770 h 3588211"/>
              <a:gd name="connsiteX0" fmla="*/ 0 w 10698252"/>
              <a:gd name="connsiteY0" fmla="*/ 3725916 h 3725916"/>
              <a:gd name="connsiteX1" fmla="*/ 3353639 w 10698252"/>
              <a:gd name="connsiteY1" fmla="*/ 1368800 h 3725916"/>
              <a:gd name="connsiteX2" fmla="*/ 6477840 w 10698252"/>
              <a:gd name="connsiteY2" fmla="*/ 195677 h 3725916"/>
              <a:gd name="connsiteX3" fmla="*/ 10698252 w 10698252"/>
              <a:gd name="connsiteY3" fmla="*/ 0 h 3725916"/>
              <a:gd name="connsiteX0" fmla="*/ 0 w 10698252"/>
              <a:gd name="connsiteY0" fmla="*/ 3749049 h 3749049"/>
              <a:gd name="connsiteX1" fmla="*/ 3353639 w 10698252"/>
              <a:gd name="connsiteY1" fmla="*/ 1391933 h 3749049"/>
              <a:gd name="connsiteX2" fmla="*/ 6477840 w 10698252"/>
              <a:gd name="connsiteY2" fmla="*/ 218810 h 3749049"/>
              <a:gd name="connsiteX3" fmla="*/ 10698252 w 10698252"/>
              <a:gd name="connsiteY3" fmla="*/ 23133 h 3749049"/>
              <a:gd name="connsiteX0" fmla="*/ 0 w 10709224"/>
              <a:gd name="connsiteY0" fmla="*/ 3990202 h 3990202"/>
              <a:gd name="connsiteX1" fmla="*/ 3353639 w 10709224"/>
              <a:gd name="connsiteY1" fmla="*/ 1633086 h 3990202"/>
              <a:gd name="connsiteX2" fmla="*/ 6477840 w 10709224"/>
              <a:gd name="connsiteY2" fmla="*/ 459963 h 3990202"/>
              <a:gd name="connsiteX3" fmla="*/ 10709224 w 10709224"/>
              <a:gd name="connsiteY3" fmla="*/ 6908 h 3990202"/>
            </a:gdLst>
            <a:ahLst/>
            <a:cxnLst>
              <a:cxn ang="0">
                <a:pos x="connsiteX0" y="connsiteY0"/>
              </a:cxn>
              <a:cxn ang="0">
                <a:pos x="connsiteX1" y="connsiteY1"/>
              </a:cxn>
              <a:cxn ang="0">
                <a:pos x="connsiteX2" y="connsiteY2"/>
              </a:cxn>
              <a:cxn ang="0">
                <a:pos x="connsiteX3" y="connsiteY3"/>
              </a:cxn>
            </a:cxnLst>
            <a:rect l="l" t="t" r="r" b="b"/>
            <a:pathLst>
              <a:path w="10709224" h="3990202">
                <a:moveTo>
                  <a:pt x="0" y="3990202"/>
                </a:moveTo>
                <a:cubicBezTo>
                  <a:pt x="934003" y="3027837"/>
                  <a:pt x="2273999" y="2221459"/>
                  <a:pt x="3353639" y="1633086"/>
                </a:cubicBezTo>
                <a:cubicBezTo>
                  <a:pt x="4433279" y="1044713"/>
                  <a:pt x="5251909" y="730993"/>
                  <a:pt x="6477840" y="459963"/>
                </a:cubicBezTo>
                <a:cubicBezTo>
                  <a:pt x="7703771" y="188933"/>
                  <a:pt x="9194609" y="-43443"/>
                  <a:pt x="10709224" y="6908"/>
                </a:cubicBezTo>
              </a:path>
            </a:pathLst>
          </a:custGeom>
          <a:solidFill>
            <a:schemeClr val="bg1">
              <a:lumMod val="9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31" name="Right Triangle 30"/>
          <p:cNvSpPr/>
          <p:nvPr/>
        </p:nvSpPr>
        <p:spPr bwMode="auto">
          <a:xfrm>
            <a:off x="806115" y="6857816"/>
            <a:ext cx="3218419" cy="863606"/>
          </a:xfrm>
          <a:prstGeom prst="rtTriangle">
            <a:avLst/>
          </a:prstGeom>
          <a:solidFill>
            <a:srgbClr val="E3C2FF"/>
          </a:solid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cxnSp>
        <p:nvCxnSpPr>
          <p:cNvPr id="24" name="Straight Arrow Connector 23"/>
          <p:cNvCxnSpPr/>
          <p:nvPr/>
        </p:nvCxnSpPr>
        <p:spPr bwMode="auto">
          <a:xfrm>
            <a:off x="790574" y="7710297"/>
            <a:ext cx="11730906" cy="1"/>
          </a:xfrm>
          <a:prstGeom prst="straightConnector1">
            <a:avLst/>
          </a:prstGeom>
          <a:noFill/>
          <a:ln w="9525" cap="flat" cmpd="sng" algn="ctr">
            <a:solidFill>
              <a:schemeClr val="tx1"/>
            </a:solidFill>
            <a:prstDash val="solid"/>
            <a:round/>
            <a:headEnd type="none"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TextBox 38"/>
          <p:cNvSpPr txBox="1"/>
          <p:nvPr/>
        </p:nvSpPr>
        <p:spPr>
          <a:xfrm>
            <a:off x="1360240" y="8368662"/>
            <a:ext cx="1440160" cy="461665"/>
          </a:xfrm>
          <a:prstGeom prst="rect">
            <a:avLst/>
          </a:prstGeom>
          <a:noFill/>
        </p:spPr>
        <p:txBody>
          <a:bodyPr wrap="square" rtlCol="0">
            <a:spAutoFit/>
          </a:bodyPr>
          <a:lstStyle/>
          <a:p>
            <a:pPr algn="ctr"/>
            <a:r>
              <a:rPr lang="en-GB" sz="2400" dirty="0" smtClean="0"/>
              <a:t>Design</a:t>
            </a:r>
            <a:endParaRPr lang="en-GB" sz="2400" dirty="0"/>
          </a:p>
        </p:txBody>
      </p:sp>
      <p:sp>
        <p:nvSpPr>
          <p:cNvPr id="40" name="TextBox 39"/>
          <p:cNvSpPr txBox="1"/>
          <p:nvPr/>
        </p:nvSpPr>
        <p:spPr>
          <a:xfrm>
            <a:off x="3952528" y="8371383"/>
            <a:ext cx="1440160" cy="461665"/>
          </a:xfrm>
          <a:prstGeom prst="rect">
            <a:avLst/>
          </a:prstGeom>
          <a:noFill/>
        </p:spPr>
        <p:txBody>
          <a:bodyPr wrap="square" rtlCol="0">
            <a:spAutoFit/>
          </a:bodyPr>
          <a:lstStyle/>
          <a:p>
            <a:pPr algn="ctr"/>
            <a:r>
              <a:rPr lang="en-GB" sz="2400" dirty="0" smtClean="0"/>
              <a:t>Build</a:t>
            </a:r>
            <a:endParaRPr lang="en-GB" sz="2400" dirty="0"/>
          </a:p>
        </p:txBody>
      </p:sp>
      <p:sp>
        <p:nvSpPr>
          <p:cNvPr id="41" name="TextBox 40"/>
          <p:cNvSpPr txBox="1"/>
          <p:nvPr/>
        </p:nvSpPr>
        <p:spPr>
          <a:xfrm>
            <a:off x="6976864" y="8371383"/>
            <a:ext cx="3132348" cy="461665"/>
          </a:xfrm>
          <a:prstGeom prst="rect">
            <a:avLst/>
          </a:prstGeom>
          <a:noFill/>
        </p:spPr>
        <p:txBody>
          <a:bodyPr wrap="square" rtlCol="0">
            <a:spAutoFit/>
          </a:bodyPr>
          <a:lstStyle/>
          <a:p>
            <a:pPr algn="ctr"/>
            <a:r>
              <a:rPr lang="en-GB" sz="2400" dirty="0" smtClean="0"/>
              <a:t>Transition &amp; Operate</a:t>
            </a:r>
            <a:endParaRPr lang="en-GB" sz="2400" dirty="0"/>
          </a:p>
        </p:txBody>
      </p:sp>
      <p:sp>
        <p:nvSpPr>
          <p:cNvPr id="42" name="TextBox 41"/>
          <p:cNvSpPr txBox="1"/>
          <p:nvPr/>
        </p:nvSpPr>
        <p:spPr>
          <a:xfrm>
            <a:off x="6148772" y="4222913"/>
            <a:ext cx="3960440" cy="461665"/>
          </a:xfrm>
          <a:prstGeom prst="rect">
            <a:avLst/>
          </a:prstGeom>
          <a:noFill/>
        </p:spPr>
        <p:txBody>
          <a:bodyPr wrap="square" rtlCol="0">
            <a:spAutoFit/>
          </a:bodyPr>
          <a:lstStyle/>
          <a:p>
            <a:pPr algn="ctr"/>
            <a:r>
              <a:rPr lang="en-GB" sz="2400" dirty="0" smtClean="0"/>
              <a:t>Internal resources</a:t>
            </a:r>
            <a:endParaRPr lang="en-GB" sz="2400" dirty="0"/>
          </a:p>
        </p:txBody>
      </p:sp>
      <p:cxnSp>
        <p:nvCxnSpPr>
          <p:cNvPr id="50" name="Straight Arrow Connector 49"/>
          <p:cNvCxnSpPr/>
          <p:nvPr/>
        </p:nvCxnSpPr>
        <p:spPr bwMode="auto">
          <a:xfrm>
            <a:off x="790574" y="8163964"/>
            <a:ext cx="2225850" cy="12318"/>
          </a:xfrm>
          <a:prstGeom prst="straightConnector1">
            <a:avLst/>
          </a:prstGeom>
          <a:noFill/>
          <a:ln w="38100" cap="flat" cmpd="sng" algn="ctr">
            <a:solidFill>
              <a:schemeClr val="tx1"/>
            </a:solidFill>
            <a:prstDash val="solid"/>
            <a:round/>
            <a:headEnd type="triangle" w="lg" len="med"/>
            <a:tailEnd type="triangle" w="lg"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4" name="Straight Arrow Connector 53"/>
          <p:cNvCxnSpPr/>
          <p:nvPr/>
        </p:nvCxnSpPr>
        <p:spPr bwMode="auto">
          <a:xfrm flipV="1">
            <a:off x="3126383" y="8155215"/>
            <a:ext cx="3062287" cy="4400"/>
          </a:xfrm>
          <a:prstGeom prst="straightConnector1">
            <a:avLst/>
          </a:prstGeom>
          <a:noFill/>
          <a:ln w="38100" cap="flat" cmpd="sng" algn="ctr">
            <a:solidFill>
              <a:schemeClr val="tx1"/>
            </a:solidFill>
            <a:prstDash val="solid"/>
            <a:round/>
            <a:headEnd type="triangle" w="lg" len="med"/>
            <a:tailEnd type="triangle" w="lg"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Straight Arrow Connector 55"/>
          <p:cNvCxnSpPr/>
          <p:nvPr/>
        </p:nvCxnSpPr>
        <p:spPr bwMode="auto">
          <a:xfrm flipV="1">
            <a:off x="6298629" y="8112968"/>
            <a:ext cx="4566667" cy="50998"/>
          </a:xfrm>
          <a:prstGeom prst="straightConnector1">
            <a:avLst/>
          </a:prstGeom>
          <a:noFill/>
          <a:ln w="38100" cap="flat" cmpd="sng" algn="ctr">
            <a:solidFill>
              <a:schemeClr val="tx1"/>
            </a:solidFill>
            <a:prstDash val="solid"/>
            <a:round/>
            <a:headEnd type="triangle" w="lg" len="med"/>
            <a:tailEnd type="triangle" w="lg"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1" name="TextBox 60"/>
          <p:cNvSpPr txBox="1"/>
          <p:nvPr/>
        </p:nvSpPr>
        <p:spPr>
          <a:xfrm>
            <a:off x="-79920" y="2084612"/>
            <a:ext cx="1440160" cy="461665"/>
          </a:xfrm>
          <a:prstGeom prst="rect">
            <a:avLst/>
          </a:prstGeom>
          <a:noFill/>
        </p:spPr>
        <p:txBody>
          <a:bodyPr wrap="square" rtlCol="0">
            <a:spAutoFit/>
          </a:bodyPr>
          <a:lstStyle/>
          <a:p>
            <a:pPr algn="ctr"/>
            <a:r>
              <a:rPr lang="en-GB" sz="2400" dirty="0" smtClean="0"/>
              <a:t>FTEs</a:t>
            </a:r>
            <a:endParaRPr lang="en-GB" sz="2400" dirty="0"/>
          </a:p>
        </p:txBody>
      </p:sp>
      <p:sp>
        <p:nvSpPr>
          <p:cNvPr id="62" name="Freeform 61"/>
          <p:cNvSpPr/>
          <p:nvPr/>
        </p:nvSpPr>
        <p:spPr bwMode="auto">
          <a:xfrm>
            <a:off x="4701810" y="5408089"/>
            <a:ext cx="7819670" cy="2302207"/>
          </a:xfrm>
          <a:custGeom>
            <a:avLst/>
            <a:gdLst>
              <a:gd name="connsiteX0" fmla="*/ 0 w 6112042"/>
              <a:gd name="connsiteY0" fmla="*/ 1410399 h 2360894"/>
              <a:gd name="connsiteX1" fmla="*/ 1227221 w 6112042"/>
              <a:gd name="connsiteY1" fmla="*/ 195210 h 2360894"/>
              <a:gd name="connsiteX2" fmla="*/ 2322095 w 6112042"/>
              <a:gd name="connsiteY2" fmla="*/ 86926 h 2360894"/>
              <a:gd name="connsiteX3" fmla="*/ 3477126 w 6112042"/>
              <a:gd name="connsiteY3" fmla="*/ 1049452 h 2360894"/>
              <a:gd name="connsiteX4" fmla="*/ 4812632 w 6112042"/>
              <a:gd name="connsiteY4" fmla="*/ 2192452 h 2360894"/>
              <a:gd name="connsiteX5" fmla="*/ 6112042 w 6112042"/>
              <a:gd name="connsiteY5" fmla="*/ 2360894 h 2360894"/>
              <a:gd name="connsiteX0" fmla="*/ 0 w 6112042"/>
              <a:gd name="connsiteY0" fmla="*/ 1318337 h 2268832"/>
              <a:gd name="connsiteX1" fmla="*/ 1227221 w 6112042"/>
              <a:gd name="connsiteY1" fmla="*/ 103148 h 2268832"/>
              <a:gd name="connsiteX2" fmla="*/ 2406316 w 6112042"/>
              <a:gd name="connsiteY2" fmla="*/ 163306 h 2268832"/>
              <a:gd name="connsiteX3" fmla="*/ 3477126 w 6112042"/>
              <a:gd name="connsiteY3" fmla="*/ 957390 h 2268832"/>
              <a:gd name="connsiteX4" fmla="*/ 4812632 w 6112042"/>
              <a:gd name="connsiteY4" fmla="*/ 2100390 h 2268832"/>
              <a:gd name="connsiteX5" fmla="*/ 6112042 w 6112042"/>
              <a:gd name="connsiteY5" fmla="*/ 2268832 h 2268832"/>
              <a:gd name="connsiteX0" fmla="*/ 0 w 6112042"/>
              <a:gd name="connsiteY0" fmla="*/ 1256559 h 2207054"/>
              <a:gd name="connsiteX1" fmla="*/ 1275347 w 6112042"/>
              <a:gd name="connsiteY1" fmla="*/ 137622 h 2207054"/>
              <a:gd name="connsiteX2" fmla="*/ 2406316 w 6112042"/>
              <a:gd name="connsiteY2" fmla="*/ 101528 h 2207054"/>
              <a:gd name="connsiteX3" fmla="*/ 3477126 w 6112042"/>
              <a:gd name="connsiteY3" fmla="*/ 895612 h 2207054"/>
              <a:gd name="connsiteX4" fmla="*/ 4812632 w 6112042"/>
              <a:gd name="connsiteY4" fmla="*/ 2038612 h 2207054"/>
              <a:gd name="connsiteX5" fmla="*/ 6112042 w 6112042"/>
              <a:gd name="connsiteY5" fmla="*/ 2207054 h 2207054"/>
              <a:gd name="connsiteX0" fmla="*/ 0 w 6148137"/>
              <a:gd name="connsiteY0" fmla="*/ 1256559 h 2066301"/>
              <a:gd name="connsiteX1" fmla="*/ 1275347 w 6148137"/>
              <a:gd name="connsiteY1" fmla="*/ 137622 h 2066301"/>
              <a:gd name="connsiteX2" fmla="*/ 2406316 w 6148137"/>
              <a:gd name="connsiteY2" fmla="*/ 101528 h 2066301"/>
              <a:gd name="connsiteX3" fmla="*/ 3477126 w 6148137"/>
              <a:gd name="connsiteY3" fmla="*/ 895612 h 2066301"/>
              <a:gd name="connsiteX4" fmla="*/ 4812632 w 6148137"/>
              <a:gd name="connsiteY4" fmla="*/ 2038612 h 2066301"/>
              <a:gd name="connsiteX5" fmla="*/ 6148137 w 6148137"/>
              <a:gd name="connsiteY5" fmla="*/ 1773917 h 2066301"/>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49090 h 1766448"/>
              <a:gd name="connsiteX1" fmla="*/ 1275347 w 6148137"/>
              <a:gd name="connsiteY1" fmla="*/ 130153 h 1766448"/>
              <a:gd name="connsiteX2" fmla="*/ 2406316 w 6148137"/>
              <a:gd name="connsiteY2" fmla="*/ 94059 h 1766448"/>
              <a:gd name="connsiteX3" fmla="*/ 3573379 w 6148137"/>
              <a:gd name="connsiteY3" fmla="*/ 767827 h 1766448"/>
              <a:gd name="connsiteX4" fmla="*/ 4860758 w 6148137"/>
              <a:gd name="connsiteY4" fmla="*/ 1646132 h 1766448"/>
              <a:gd name="connsiteX5" fmla="*/ 6148137 w 6148137"/>
              <a:gd name="connsiteY5" fmla="*/ 1766448 h 1766448"/>
              <a:gd name="connsiteX0" fmla="*/ 0 w 6148137"/>
              <a:gd name="connsiteY0" fmla="*/ 1249090 h 1766448"/>
              <a:gd name="connsiteX1" fmla="*/ 1275347 w 6148137"/>
              <a:gd name="connsiteY1" fmla="*/ 130153 h 1766448"/>
              <a:gd name="connsiteX2" fmla="*/ 2406316 w 6148137"/>
              <a:gd name="connsiteY2" fmla="*/ 94059 h 1766448"/>
              <a:gd name="connsiteX3" fmla="*/ 3573379 w 6148137"/>
              <a:gd name="connsiteY3" fmla="*/ 767827 h 1766448"/>
              <a:gd name="connsiteX4" fmla="*/ 4920915 w 6148137"/>
              <a:gd name="connsiteY4" fmla="*/ 1513785 h 1766448"/>
              <a:gd name="connsiteX5" fmla="*/ 6148137 w 6148137"/>
              <a:gd name="connsiteY5" fmla="*/ 1766448 h 1766448"/>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20915 w 6232358"/>
              <a:gd name="connsiteY4" fmla="*/ 1513785 h 1730354"/>
              <a:gd name="connsiteX5" fmla="*/ 6232358 w 6232358"/>
              <a:gd name="connsiteY5" fmla="*/ 1730354 h 1730354"/>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20915 w 6232358"/>
              <a:gd name="connsiteY4" fmla="*/ 1513785 h 1730354"/>
              <a:gd name="connsiteX5" fmla="*/ 6232358 w 6232358"/>
              <a:gd name="connsiteY5" fmla="*/ 1730354 h 1730354"/>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81073 w 6232358"/>
              <a:gd name="connsiteY4" fmla="*/ 1465659 h 1730354"/>
              <a:gd name="connsiteX5" fmla="*/ 6232358 w 6232358"/>
              <a:gd name="connsiteY5" fmla="*/ 1730354 h 1730354"/>
              <a:gd name="connsiteX0" fmla="*/ 0 w 5963624"/>
              <a:gd name="connsiteY0" fmla="*/ 1011849 h 1716523"/>
              <a:gd name="connsiteX1" fmla="*/ 1006613 w 5963624"/>
              <a:gd name="connsiteY1" fmla="*/ 116322 h 1716523"/>
              <a:gd name="connsiteX2" fmla="*/ 2137582 w 5963624"/>
              <a:gd name="connsiteY2" fmla="*/ 80228 h 1716523"/>
              <a:gd name="connsiteX3" fmla="*/ 3304645 w 5963624"/>
              <a:gd name="connsiteY3" fmla="*/ 753996 h 1716523"/>
              <a:gd name="connsiteX4" fmla="*/ 4712339 w 5963624"/>
              <a:gd name="connsiteY4" fmla="*/ 1451828 h 1716523"/>
              <a:gd name="connsiteX5" fmla="*/ 5963624 w 5963624"/>
              <a:gd name="connsiteY5" fmla="*/ 1716523 h 1716523"/>
              <a:gd name="connsiteX0" fmla="*/ 0 w 5498330"/>
              <a:gd name="connsiteY0" fmla="*/ 577290 h 1694460"/>
              <a:gd name="connsiteX1" fmla="*/ 541319 w 5498330"/>
              <a:gd name="connsiteY1" fmla="*/ 94259 h 1694460"/>
              <a:gd name="connsiteX2" fmla="*/ 1672288 w 5498330"/>
              <a:gd name="connsiteY2" fmla="*/ 58165 h 1694460"/>
              <a:gd name="connsiteX3" fmla="*/ 2839351 w 5498330"/>
              <a:gd name="connsiteY3" fmla="*/ 731933 h 1694460"/>
              <a:gd name="connsiteX4" fmla="*/ 4247045 w 5498330"/>
              <a:gd name="connsiteY4" fmla="*/ 1429765 h 1694460"/>
              <a:gd name="connsiteX5" fmla="*/ 5498330 w 5498330"/>
              <a:gd name="connsiteY5" fmla="*/ 1694460 h 1694460"/>
              <a:gd name="connsiteX0" fmla="*/ 0 w 5498330"/>
              <a:gd name="connsiteY0" fmla="*/ 577290 h 1694460"/>
              <a:gd name="connsiteX1" fmla="*/ 541319 w 5498330"/>
              <a:gd name="connsiteY1" fmla="*/ 94259 h 1694460"/>
              <a:gd name="connsiteX2" fmla="*/ 1672288 w 5498330"/>
              <a:gd name="connsiteY2" fmla="*/ 58165 h 1694460"/>
              <a:gd name="connsiteX3" fmla="*/ 2839351 w 5498330"/>
              <a:gd name="connsiteY3" fmla="*/ 731933 h 1694460"/>
              <a:gd name="connsiteX4" fmla="*/ 4247045 w 5498330"/>
              <a:gd name="connsiteY4" fmla="*/ 1429765 h 1694460"/>
              <a:gd name="connsiteX5" fmla="*/ 5498330 w 5498330"/>
              <a:gd name="connsiteY5" fmla="*/ 1694460 h 1694460"/>
              <a:gd name="connsiteX0" fmla="*/ 0 w 5498330"/>
              <a:gd name="connsiteY0" fmla="*/ 577290 h 1694460"/>
              <a:gd name="connsiteX1" fmla="*/ 668217 w 5498330"/>
              <a:gd name="connsiteY1" fmla="*/ 94259 h 1694460"/>
              <a:gd name="connsiteX2" fmla="*/ 1672288 w 5498330"/>
              <a:gd name="connsiteY2" fmla="*/ 58165 h 1694460"/>
              <a:gd name="connsiteX3" fmla="*/ 2839351 w 5498330"/>
              <a:gd name="connsiteY3" fmla="*/ 731933 h 1694460"/>
              <a:gd name="connsiteX4" fmla="*/ 4247045 w 5498330"/>
              <a:gd name="connsiteY4" fmla="*/ 1429765 h 1694460"/>
              <a:gd name="connsiteX5" fmla="*/ 5498330 w 5498330"/>
              <a:gd name="connsiteY5" fmla="*/ 1694460 h 1694460"/>
              <a:gd name="connsiteX0" fmla="*/ 0 w 5498330"/>
              <a:gd name="connsiteY0" fmla="*/ 577290 h 1694460"/>
              <a:gd name="connsiteX1" fmla="*/ 668217 w 5498330"/>
              <a:gd name="connsiteY1" fmla="*/ 94259 h 1694460"/>
              <a:gd name="connsiteX2" fmla="*/ 1672288 w 5498330"/>
              <a:gd name="connsiteY2" fmla="*/ 58165 h 1694460"/>
              <a:gd name="connsiteX3" fmla="*/ 2839351 w 5498330"/>
              <a:gd name="connsiteY3" fmla="*/ 731933 h 1694460"/>
              <a:gd name="connsiteX4" fmla="*/ 4247045 w 5498330"/>
              <a:gd name="connsiteY4" fmla="*/ 1429765 h 1694460"/>
              <a:gd name="connsiteX5" fmla="*/ 5498330 w 5498330"/>
              <a:gd name="connsiteY5" fmla="*/ 1694460 h 1694460"/>
              <a:gd name="connsiteX0" fmla="*/ 0 w 5498330"/>
              <a:gd name="connsiteY0" fmla="*/ 589360 h 1706530"/>
              <a:gd name="connsiteX1" fmla="*/ 761276 w 5498330"/>
              <a:gd name="connsiteY1" fmla="*/ 79427 h 1706530"/>
              <a:gd name="connsiteX2" fmla="*/ 1672288 w 5498330"/>
              <a:gd name="connsiteY2" fmla="*/ 70235 h 1706530"/>
              <a:gd name="connsiteX3" fmla="*/ 2839351 w 5498330"/>
              <a:gd name="connsiteY3" fmla="*/ 744003 h 1706530"/>
              <a:gd name="connsiteX4" fmla="*/ 4247045 w 5498330"/>
              <a:gd name="connsiteY4" fmla="*/ 1441835 h 1706530"/>
              <a:gd name="connsiteX5" fmla="*/ 5498330 w 5498330"/>
              <a:gd name="connsiteY5" fmla="*/ 1706530 h 1706530"/>
              <a:gd name="connsiteX0" fmla="*/ 0 w 5498330"/>
              <a:gd name="connsiteY0" fmla="*/ 589360 h 1706530"/>
              <a:gd name="connsiteX1" fmla="*/ 761276 w 5498330"/>
              <a:gd name="connsiteY1" fmla="*/ 79427 h 1706530"/>
              <a:gd name="connsiteX2" fmla="*/ 1672288 w 5498330"/>
              <a:gd name="connsiteY2" fmla="*/ 70235 h 1706530"/>
              <a:gd name="connsiteX3" fmla="*/ 2839351 w 5498330"/>
              <a:gd name="connsiteY3" fmla="*/ 744003 h 1706530"/>
              <a:gd name="connsiteX4" fmla="*/ 4247045 w 5498330"/>
              <a:gd name="connsiteY4" fmla="*/ 1441835 h 1706530"/>
              <a:gd name="connsiteX5" fmla="*/ 5498330 w 5498330"/>
              <a:gd name="connsiteY5" fmla="*/ 1706530 h 1706530"/>
              <a:gd name="connsiteX0" fmla="*/ 0 w 5498330"/>
              <a:gd name="connsiteY0" fmla="*/ 598702 h 1715872"/>
              <a:gd name="connsiteX1" fmla="*/ 761276 w 5498330"/>
              <a:gd name="connsiteY1" fmla="*/ 88769 h 1715872"/>
              <a:gd name="connsiteX2" fmla="*/ 1672288 w 5498330"/>
              <a:gd name="connsiteY2" fmla="*/ 79577 h 1715872"/>
              <a:gd name="connsiteX3" fmla="*/ 2839351 w 5498330"/>
              <a:gd name="connsiteY3" fmla="*/ 753345 h 1715872"/>
              <a:gd name="connsiteX4" fmla="*/ 4247045 w 5498330"/>
              <a:gd name="connsiteY4" fmla="*/ 1451177 h 1715872"/>
              <a:gd name="connsiteX5" fmla="*/ 5498330 w 5498330"/>
              <a:gd name="connsiteY5" fmla="*/ 1715872 h 1715872"/>
              <a:gd name="connsiteX0" fmla="*/ 0 w 5498330"/>
              <a:gd name="connsiteY0" fmla="*/ 598702 h 1715872"/>
              <a:gd name="connsiteX1" fmla="*/ 761276 w 5498330"/>
              <a:gd name="connsiteY1" fmla="*/ 88769 h 1715872"/>
              <a:gd name="connsiteX2" fmla="*/ 1672288 w 5498330"/>
              <a:gd name="connsiteY2" fmla="*/ 79577 h 1715872"/>
              <a:gd name="connsiteX3" fmla="*/ 2839351 w 5498330"/>
              <a:gd name="connsiteY3" fmla="*/ 753345 h 1715872"/>
              <a:gd name="connsiteX4" fmla="*/ 4247045 w 5498330"/>
              <a:gd name="connsiteY4" fmla="*/ 1421545 h 1715872"/>
              <a:gd name="connsiteX5" fmla="*/ 5498330 w 5498330"/>
              <a:gd name="connsiteY5" fmla="*/ 1715872 h 1715872"/>
              <a:gd name="connsiteX0" fmla="*/ 0 w 5498330"/>
              <a:gd name="connsiteY0" fmla="*/ 598702 h 1715872"/>
              <a:gd name="connsiteX1" fmla="*/ 761276 w 5498330"/>
              <a:gd name="connsiteY1" fmla="*/ 88769 h 1715872"/>
              <a:gd name="connsiteX2" fmla="*/ 1672288 w 5498330"/>
              <a:gd name="connsiteY2" fmla="*/ 79577 h 1715872"/>
              <a:gd name="connsiteX3" fmla="*/ 2839351 w 5498330"/>
              <a:gd name="connsiteY3" fmla="*/ 753345 h 1715872"/>
              <a:gd name="connsiteX4" fmla="*/ 4247045 w 5498330"/>
              <a:gd name="connsiteY4" fmla="*/ 1421545 h 1715872"/>
              <a:gd name="connsiteX5" fmla="*/ 5498330 w 5498330"/>
              <a:gd name="connsiteY5" fmla="*/ 1715872 h 1715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98330" h="1715872">
                <a:moveTo>
                  <a:pt x="0" y="598702"/>
                </a:moveTo>
                <a:cubicBezTo>
                  <a:pt x="572380" y="182103"/>
                  <a:pt x="550240" y="202193"/>
                  <a:pt x="761276" y="88769"/>
                </a:cubicBezTo>
                <a:cubicBezTo>
                  <a:pt x="972312" y="-24655"/>
                  <a:pt x="1325942" y="-31186"/>
                  <a:pt x="1672288" y="79577"/>
                </a:cubicBezTo>
                <a:cubicBezTo>
                  <a:pt x="2018634" y="190340"/>
                  <a:pt x="2410225" y="529684"/>
                  <a:pt x="2839351" y="753345"/>
                </a:cubicBezTo>
                <a:cubicBezTo>
                  <a:pt x="3268477" y="977006"/>
                  <a:pt x="3803882" y="1278903"/>
                  <a:pt x="4247045" y="1421545"/>
                </a:cubicBezTo>
                <a:cubicBezTo>
                  <a:pt x="4690208" y="1564187"/>
                  <a:pt x="5169467" y="1701834"/>
                  <a:pt x="5498330" y="1715872"/>
                </a:cubicBezTo>
              </a:path>
            </a:pathLst>
          </a:custGeom>
          <a:solidFill>
            <a:srgbClr val="B3E3DE"/>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49" name="TextBox 48"/>
          <p:cNvSpPr txBox="1"/>
          <p:nvPr/>
        </p:nvSpPr>
        <p:spPr>
          <a:xfrm>
            <a:off x="6653100" y="6455740"/>
            <a:ext cx="1475892" cy="923330"/>
          </a:xfrm>
          <a:prstGeom prst="rect">
            <a:avLst/>
          </a:prstGeom>
          <a:noFill/>
        </p:spPr>
        <p:txBody>
          <a:bodyPr wrap="square" rtlCol="0">
            <a:spAutoFit/>
          </a:bodyPr>
          <a:lstStyle/>
          <a:p>
            <a:pPr algn="ctr"/>
            <a:r>
              <a:rPr lang="en-GB" sz="1800" dirty="0" smtClean="0"/>
              <a:t>External Operate Capability</a:t>
            </a:r>
            <a:endParaRPr lang="en-GB" sz="1800" dirty="0"/>
          </a:p>
        </p:txBody>
      </p:sp>
      <p:sp>
        <p:nvSpPr>
          <p:cNvPr id="21" name="Freeform 20"/>
          <p:cNvSpPr/>
          <p:nvPr/>
        </p:nvSpPr>
        <p:spPr bwMode="auto">
          <a:xfrm>
            <a:off x="2560857" y="5958310"/>
            <a:ext cx="5280103" cy="1751988"/>
          </a:xfrm>
          <a:custGeom>
            <a:avLst/>
            <a:gdLst>
              <a:gd name="connsiteX0" fmla="*/ 0 w 6112042"/>
              <a:gd name="connsiteY0" fmla="*/ 1410399 h 2360894"/>
              <a:gd name="connsiteX1" fmla="*/ 1227221 w 6112042"/>
              <a:gd name="connsiteY1" fmla="*/ 195210 h 2360894"/>
              <a:gd name="connsiteX2" fmla="*/ 2322095 w 6112042"/>
              <a:gd name="connsiteY2" fmla="*/ 86926 h 2360894"/>
              <a:gd name="connsiteX3" fmla="*/ 3477126 w 6112042"/>
              <a:gd name="connsiteY3" fmla="*/ 1049452 h 2360894"/>
              <a:gd name="connsiteX4" fmla="*/ 4812632 w 6112042"/>
              <a:gd name="connsiteY4" fmla="*/ 2192452 h 2360894"/>
              <a:gd name="connsiteX5" fmla="*/ 6112042 w 6112042"/>
              <a:gd name="connsiteY5" fmla="*/ 2360894 h 2360894"/>
              <a:gd name="connsiteX0" fmla="*/ 0 w 6112042"/>
              <a:gd name="connsiteY0" fmla="*/ 1318337 h 2268832"/>
              <a:gd name="connsiteX1" fmla="*/ 1227221 w 6112042"/>
              <a:gd name="connsiteY1" fmla="*/ 103148 h 2268832"/>
              <a:gd name="connsiteX2" fmla="*/ 2406316 w 6112042"/>
              <a:gd name="connsiteY2" fmla="*/ 163306 h 2268832"/>
              <a:gd name="connsiteX3" fmla="*/ 3477126 w 6112042"/>
              <a:gd name="connsiteY3" fmla="*/ 957390 h 2268832"/>
              <a:gd name="connsiteX4" fmla="*/ 4812632 w 6112042"/>
              <a:gd name="connsiteY4" fmla="*/ 2100390 h 2268832"/>
              <a:gd name="connsiteX5" fmla="*/ 6112042 w 6112042"/>
              <a:gd name="connsiteY5" fmla="*/ 2268832 h 2268832"/>
              <a:gd name="connsiteX0" fmla="*/ 0 w 6112042"/>
              <a:gd name="connsiteY0" fmla="*/ 1256559 h 2207054"/>
              <a:gd name="connsiteX1" fmla="*/ 1275347 w 6112042"/>
              <a:gd name="connsiteY1" fmla="*/ 137622 h 2207054"/>
              <a:gd name="connsiteX2" fmla="*/ 2406316 w 6112042"/>
              <a:gd name="connsiteY2" fmla="*/ 101528 h 2207054"/>
              <a:gd name="connsiteX3" fmla="*/ 3477126 w 6112042"/>
              <a:gd name="connsiteY3" fmla="*/ 895612 h 2207054"/>
              <a:gd name="connsiteX4" fmla="*/ 4812632 w 6112042"/>
              <a:gd name="connsiteY4" fmla="*/ 2038612 h 2207054"/>
              <a:gd name="connsiteX5" fmla="*/ 6112042 w 6112042"/>
              <a:gd name="connsiteY5" fmla="*/ 2207054 h 2207054"/>
              <a:gd name="connsiteX0" fmla="*/ 0 w 6148137"/>
              <a:gd name="connsiteY0" fmla="*/ 1256559 h 2066301"/>
              <a:gd name="connsiteX1" fmla="*/ 1275347 w 6148137"/>
              <a:gd name="connsiteY1" fmla="*/ 137622 h 2066301"/>
              <a:gd name="connsiteX2" fmla="*/ 2406316 w 6148137"/>
              <a:gd name="connsiteY2" fmla="*/ 101528 h 2066301"/>
              <a:gd name="connsiteX3" fmla="*/ 3477126 w 6148137"/>
              <a:gd name="connsiteY3" fmla="*/ 895612 h 2066301"/>
              <a:gd name="connsiteX4" fmla="*/ 4812632 w 6148137"/>
              <a:gd name="connsiteY4" fmla="*/ 2038612 h 2066301"/>
              <a:gd name="connsiteX5" fmla="*/ 6148137 w 6148137"/>
              <a:gd name="connsiteY5" fmla="*/ 1773917 h 2066301"/>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49090 h 1766448"/>
              <a:gd name="connsiteX1" fmla="*/ 1275347 w 6148137"/>
              <a:gd name="connsiteY1" fmla="*/ 130153 h 1766448"/>
              <a:gd name="connsiteX2" fmla="*/ 2406316 w 6148137"/>
              <a:gd name="connsiteY2" fmla="*/ 94059 h 1766448"/>
              <a:gd name="connsiteX3" fmla="*/ 3573379 w 6148137"/>
              <a:gd name="connsiteY3" fmla="*/ 767827 h 1766448"/>
              <a:gd name="connsiteX4" fmla="*/ 4860758 w 6148137"/>
              <a:gd name="connsiteY4" fmla="*/ 1646132 h 1766448"/>
              <a:gd name="connsiteX5" fmla="*/ 6148137 w 6148137"/>
              <a:gd name="connsiteY5" fmla="*/ 1766448 h 1766448"/>
              <a:gd name="connsiteX0" fmla="*/ 0 w 6148137"/>
              <a:gd name="connsiteY0" fmla="*/ 1249090 h 1766448"/>
              <a:gd name="connsiteX1" fmla="*/ 1275347 w 6148137"/>
              <a:gd name="connsiteY1" fmla="*/ 130153 h 1766448"/>
              <a:gd name="connsiteX2" fmla="*/ 2406316 w 6148137"/>
              <a:gd name="connsiteY2" fmla="*/ 94059 h 1766448"/>
              <a:gd name="connsiteX3" fmla="*/ 3573379 w 6148137"/>
              <a:gd name="connsiteY3" fmla="*/ 767827 h 1766448"/>
              <a:gd name="connsiteX4" fmla="*/ 4920915 w 6148137"/>
              <a:gd name="connsiteY4" fmla="*/ 1513785 h 1766448"/>
              <a:gd name="connsiteX5" fmla="*/ 6148137 w 6148137"/>
              <a:gd name="connsiteY5" fmla="*/ 1766448 h 1766448"/>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20915 w 6232358"/>
              <a:gd name="connsiteY4" fmla="*/ 1513785 h 1730354"/>
              <a:gd name="connsiteX5" fmla="*/ 6232358 w 6232358"/>
              <a:gd name="connsiteY5" fmla="*/ 1730354 h 1730354"/>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20915 w 6232358"/>
              <a:gd name="connsiteY4" fmla="*/ 1513785 h 1730354"/>
              <a:gd name="connsiteX5" fmla="*/ 6232358 w 6232358"/>
              <a:gd name="connsiteY5" fmla="*/ 1730354 h 1730354"/>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81073 w 6232358"/>
              <a:gd name="connsiteY4" fmla="*/ 1465659 h 1730354"/>
              <a:gd name="connsiteX5" fmla="*/ 6232358 w 6232358"/>
              <a:gd name="connsiteY5" fmla="*/ 1730354 h 1730354"/>
              <a:gd name="connsiteX0" fmla="*/ 0 w 5963624"/>
              <a:gd name="connsiteY0" fmla="*/ 1011849 h 1716523"/>
              <a:gd name="connsiteX1" fmla="*/ 1006613 w 5963624"/>
              <a:gd name="connsiteY1" fmla="*/ 116322 h 1716523"/>
              <a:gd name="connsiteX2" fmla="*/ 2137582 w 5963624"/>
              <a:gd name="connsiteY2" fmla="*/ 80228 h 1716523"/>
              <a:gd name="connsiteX3" fmla="*/ 3304645 w 5963624"/>
              <a:gd name="connsiteY3" fmla="*/ 753996 h 1716523"/>
              <a:gd name="connsiteX4" fmla="*/ 4712339 w 5963624"/>
              <a:gd name="connsiteY4" fmla="*/ 1451828 h 1716523"/>
              <a:gd name="connsiteX5" fmla="*/ 5963624 w 5963624"/>
              <a:gd name="connsiteY5" fmla="*/ 1716523 h 1716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63624" h="1716523">
                <a:moveTo>
                  <a:pt x="0" y="1011849"/>
                </a:moveTo>
                <a:cubicBezTo>
                  <a:pt x="420102" y="514544"/>
                  <a:pt x="650349" y="271592"/>
                  <a:pt x="1006613" y="116322"/>
                </a:cubicBezTo>
                <a:cubicBezTo>
                  <a:pt x="1362877" y="-38948"/>
                  <a:pt x="1754577" y="-26051"/>
                  <a:pt x="2137582" y="80228"/>
                </a:cubicBezTo>
                <a:cubicBezTo>
                  <a:pt x="2520587" y="186507"/>
                  <a:pt x="2875519" y="525396"/>
                  <a:pt x="3304645" y="753996"/>
                </a:cubicBezTo>
                <a:cubicBezTo>
                  <a:pt x="3733771" y="982596"/>
                  <a:pt x="4269176" y="1291407"/>
                  <a:pt x="4712339" y="1451828"/>
                </a:cubicBezTo>
                <a:cubicBezTo>
                  <a:pt x="5155502" y="1612249"/>
                  <a:pt x="5634761" y="1702485"/>
                  <a:pt x="5963624" y="1716523"/>
                </a:cubicBezTo>
              </a:path>
            </a:pathLst>
          </a:custGeom>
          <a:solidFill>
            <a:srgbClr val="E1E0F8"/>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48" name="TextBox 47"/>
          <p:cNvSpPr txBox="1"/>
          <p:nvPr/>
        </p:nvSpPr>
        <p:spPr>
          <a:xfrm>
            <a:off x="3478706" y="6678666"/>
            <a:ext cx="1475892" cy="923330"/>
          </a:xfrm>
          <a:prstGeom prst="rect">
            <a:avLst/>
          </a:prstGeom>
          <a:noFill/>
        </p:spPr>
        <p:txBody>
          <a:bodyPr wrap="square" rtlCol="0">
            <a:spAutoFit/>
          </a:bodyPr>
          <a:lstStyle/>
          <a:p>
            <a:pPr algn="ctr"/>
            <a:r>
              <a:rPr lang="en-GB" sz="1800" dirty="0" smtClean="0"/>
              <a:t>External Build Capability</a:t>
            </a:r>
            <a:endParaRPr lang="en-GB" sz="1800" dirty="0"/>
          </a:p>
        </p:txBody>
      </p:sp>
      <p:sp>
        <p:nvSpPr>
          <p:cNvPr id="19" name="Freeform 18"/>
          <p:cNvSpPr/>
          <p:nvPr/>
        </p:nvSpPr>
        <p:spPr bwMode="auto">
          <a:xfrm>
            <a:off x="806116" y="6376580"/>
            <a:ext cx="3218419" cy="1333717"/>
          </a:xfrm>
          <a:custGeom>
            <a:avLst/>
            <a:gdLst>
              <a:gd name="connsiteX0" fmla="*/ 0 w 6112042"/>
              <a:gd name="connsiteY0" fmla="*/ 1410399 h 2360894"/>
              <a:gd name="connsiteX1" fmla="*/ 1227221 w 6112042"/>
              <a:gd name="connsiteY1" fmla="*/ 195210 h 2360894"/>
              <a:gd name="connsiteX2" fmla="*/ 2322095 w 6112042"/>
              <a:gd name="connsiteY2" fmla="*/ 86926 h 2360894"/>
              <a:gd name="connsiteX3" fmla="*/ 3477126 w 6112042"/>
              <a:gd name="connsiteY3" fmla="*/ 1049452 h 2360894"/>
              <a:gd name="connsiteX4" fmla="*/ 4812632 w 6112042"/>
              <a:gd name="connsiteY4" fmla="*/ 2192452 h 2360894"/>
              <a:gd name="connsiteX5" fmla="*/ 6112042 w 6112042"/>
              <a:gd name="connsiteY5" fmla="*/ 2360894 h 2360894"/>
              <a:gd name="connsiteX0" fmla="*/ 0 w 6112042"/>
              <a:gd name="connsiteY0" fmla="*/ 1318337 h 2268832"/>
              <a:gd name="connsiteX1" fmla="*/ 1227221 w 6112042"/>
              <a:gd name="connsiteY1" fmla="*/ 103148 h 2268832"/>
              <a:gd name="connsiteX2" fmla="*/ 2406316 w 6112042"/>
              <a:gd name="connsiteY2" fmla="*/ 163306 h 2268832"/>
              <a:gd name="connsiteX3" fmla="*/ 3477126 w 6112042"/>
              <a:gd name="connsiteY3" fmla="*/ 957390 h 2268832"/>
              <a:gd name="connsiteX4" fmla="*/ 4812632 w 6112042"/>
              <a:gd name="connsiteY4" fmla="*/ 2100390 h 2268832"/>
              <a:gd name="connsiteX5" fmla="*/ 6112042 w 6112042"/>
              <a:gd name="connsiteY5" fmla="*/ 2268832 h 2268832"/>
              <a:gd name="connsiteX0" fmla="*/ 0 w 6112042"/>
              <a:gd name="connsiteY0" fmla="*/ 1256559 h 2207054"/>
              <a:gd name="connsiteX1" fmla="*/ 1275347 w 6112042"/>
              <a:gd name="connsiteY1" fmla="*/ 137622 h 2207054"/>
              <a:gd name="connsiteX2" fmla="*/ 2406316 w 6112042"/>
              <a:gd name="connsiteY2" fmla="*/ 101528 h 2207054"/>
              <a:gd name="connsiteX3" fmla="*/ 3477126 w 6112042"/>
              <a:gd name="connsiteY3" fmla="*/ 895612 h 2207054"/>
              <a:gd name="connsiteX4" fmla="*/ 4812632 w 6112042"/>
              <a:gd name="connsiteY4" fmla="*/ 2038612 h 2207054"/>
              <a:gd name="connsiteX5" fmla="*/ 6112042 w 6112042"/>
              <a:gd name="connsiteY5" fmla="*/ 2207054 h 2207054"/>
              <a:gd name="connsiteX0" fmla="*/ 0 w 6148137"/>
              <a:gd name="connsiteY0" fmla="*/ 1256559 h 2066301"/>
              <a:gd name="connsiteX1" fmla="*/ 1275347 w 6148137"/>
              <a:gd name="connsiteY1" fmla="*/ 137622 h 2066301"/>
              <a:gd name="connsiteX2" fmla="*/ 2406316 w 6148137"/>
              <a:gd name="connsiteY2" fmla="*/ 101528 h 2066301"/>
              <a:gd name="connsiteX3" fmla="*/ 3477126 w 6148137"/>
              <a:gd name="connsiteY3" fmla="*/ 895612 h 2066301"/>
              <a:gd name="connsiteX4" fmla="*/ 4812632 w 6148137"/>
              <a:gd name="connsiteY4" fmla="*/ 2038612 h 2066301"/>
              <a:gd name="connsiteX5" fmla="*/ 6148137 w 6148137"/>
              <a:gd name="connsiteY5" fmla="*/ 1773917 h 2066301"/>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49090 h 1766448"/>
              <a:gd name="connsiteX1" fmla="*/ 1275347 w 6148137"/>
              <a:gd name="connsiteY1" fmla="*/ 130153 h 1766448"/>
              <a:gd name="connsiteX2" fmla="*/ 2406316 w 6148137"/>
              <a:gd name="connsiteY2" fmla="*/ 94059 h 1766448"/>
              <a:gd name="connsiteX3" fmla="*/ 3573379 w 6148137"/>
              <a:gd name="connsiteY3" fmla="*/ 767827 h 1766448"/>
              <a:gd name="connsiteX4" fmla="*/ 4860758 w 6148137"/>
              <a:gd name="connsiteY4" fmla="*/ 1646132 h 1766448"/>
              <a:gd name="connsiteX5" fmla="*/ 6148137 w 6148137"/>
              <a:gd name="connsiteY5" fmla="*/ 1766448 h 1766448"/>
              <a:gd name="connsiteX0" fmla="*/ 0 w 6148137"/>
              <a:gd name="connsiteY0" fmla="*/ 1249090 h 1766448"/>
              <a:gd name="connsiteX1" fmla="*/ 1275347 w 6148137"/>
              <a:gd name="connsiteY1" fmla="*/ 130153 h 1766448"/>
              <a:gd name="connsiteX2" fmla="*/ 2406316 w 6148137"/>
              <a:gd name="connsiteY2" fmla="*/ 94059 h 1766448"/>
              <a:gd name="connsiteX3" fmla="*/ 3573379 w 6148137"/>
              <a:gd name="connsiteY3" fmla="*/ 767827 h 1766448"/>
              <a:gd name="connsiteX4" fmla="*/ 4920915 w 6148137"/>
              <a:gd name="connsiteY4" fmla="*/ 1513785 h 1766448"/>
              <a:gd name="connsiteX5" fmla="*/ 6148137 w 6148137"/>
              <a:gd name="connsiteY5" fmla="*/ 1766448 h 1766448"/>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20915 w 6232358"/>
              <a:gd name="connsiteY4" fmla="*/ 1513785 h 1730354"/>
              <a:gd name="connsiteX5" fmla="*/ 6232358 w 6232358"/>
              <a:gd name="connsiteY5" fmla="*/ 1730354 h 1730354"/>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20915 w 6232358"/>
              <a:gd name="connsiteY4" fmla="*/ 1513785 h 1730354"/>
              <a:gd name="connsiteX5" fmla="*/ 6232358 w 6232358"/>
              <a:gd name="connsiteY5" fmla="*/ 1730354 h 1730354"/>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81073 w 6232358"/>
              <a:gd name="connsiteY4" fmla="*/ 1465659 h 1730354"/>
              <a:gd name="connsiteX5" fmla="*/ 6232358 w 6232358"/>
              <a:gd name="connsiteY5" fmla="*/ 1730354 h 1730354"/>
              <a:gd name="connsiteX0" fmla="*/ 0 w 6279306"/>
              <a:gd name="connsiteY0" fmla="*/ 516112 h 1691820"/>
              <a:gd name="connsiteX1" fmla="*/ 1322295 w 6279306"/>
              <a:gd name="connsiteY1" fmla="*/ 91619 h 1691820"/>
              <a:gd name="connsiteX2" fmla="*/ 2453264 w 6279306"/>
              <a:gd name="connsiteY2" fmla="*/ 55525 h 1691820"/>
              <a:gd name="connsiteX3" fmla="*/ 3620327 w 6279306"/>
              <a:gd name="connsiteY3" fmla="*/ 729293 h 1691820"/>
              <a:gd name="connsiteX4" fmla="*/ 5028021 w 6279306"/>
              <a:gd name="connsiteY4" fmla="*/ 1427125 h 1691820"/>
              <a:gd name="connsiteX5" fmla="*/ 6279306 w 6279306"/>
              <a:gd name="connsiteY5" fmla="*/ 1691820 h 1691820"/>
              <a:gd name="connsiteX0" fmla="*/ 0 w 6279306"/>
              <a:gd name="connsiteY0" fmla="*/ 679068 h 1854776"/>
              <a:gd name="connsiteX1" fmla="*/ 1322295 w 6279306"/>
              <a:gd name="connsiteY1" fmla="*/ 23093 h 1854776"/>
              <a:gd name="connsiteX2" fmla="*/ 2453264 w 6279306"/>
              <a:gd name="connsiteY2" fmla="*/ 218481 h 1854776"/>
              <a:gd name="connsiteX3" fmla="*/ 3620327 w 6279306"/>
              <a:gd name="connsiteY3" fmla="*/ 892249 h 1854776"/>
              <a:gd name="connsiteX4" fmla="*/ 5028021 w 6279306"/>
              <a:gd name="connsiteY4" fmla="*/ 1590081 h 1854776"/>
              <a:gd name="connsiteX5" fmla="*/ 6279306 w 6279306"/>
              <a:gd name="connsiteY5" fmla="*/ 1854776 h 1854776"/>
              <a:gd name="connsiteX0" fmla="*/ 0 w 6279306"/>
              <a:gd name="connsiteY0" fmla="*/ 657151 h 1832859"/>
              <a:gd name="connsiteX1" fmla="*/ 1322295 w 6279306"/>
              <a:gd name="connsiteY1" fmla="*/ 1176 h 1832859"/>
              <a:gd name="connsiteX2" fmla="*/ 2453264 w 6279306"/>
              <a:gd name="connsiteY2" fmla="*/ 196564 h 1832859"/>
              <a:gd name="connsiteX3" fmla="*/ 3620327 w 6279306"/>
              <a:gd name="connsiteY3" fmla="*/ 870332 h 1832859"/>
              <a:gd name="connsiteX4" fmla="*/ 5028021 w 6279306"/>
              <a:gd name="connsiteY4" fmla="*/ 1568164 h 1832859"/>
              <a:gd name="connsiteX5" fmla="*/ 6279306 w 6279306"/>
              <a:gd name="connsiteY5" fmla="*/ 1832859 h 1832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79306" h="1832859">
                <a:moveTo>
                  <a:pt x="0" y="657151"/>
                </a:moveTo>
                <a:cubicBezTo>
                  <a:pt x="420102" y="159846"/>
                  <a:pt x="819522" y="11803"/>
                  <a:pt x="1322295" y="1176"/>
                </a:cubicBezTo>
                <a:cubicBezTo>
                  <a:pt x="1825068" y="-9451"/>
                  <a:pt x="2070259" y="51705"/>
                  <a:pt x="2453264" y="196564"/>
                </a:cubicBezTo>
                <a:cubicBezTo>
                  <a:pt x="2836269" y="341423"/>
                  <a:pt x="3191201" y="641732"/>
                  <a:pt x="3620327" y="870332"/>
                </a:cubicBezTo>
                <a:cubicBezTo>
                  <a:pt x="4049453" y="1098932"/>
                  <a:pt x="4584858" y="1407743"/>
                  <a:pt x="5028021" y="1568164"/>
                </a:cubicBezTo>
                <a:cubicBezTo>
                  <a:pt x="5471184" y="1728585"/>
                  <a:pt x="5950443" y="1818821"/>
                  <a:pt x="6279306" y="1832859"/>
                </a:cubicBezTo>
              </a:path>
            </a:pathLst>
          </a:custGeom>
          <a:solidFill>
            <a:srgbClr val="E3C2FF"/>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43" name="TextBox 42"/>
          <p:cNvSpPr txBox="1"/>
          <p:nvPr/>
        </p:nvSpPr>
        <p:spPr>
          <a:xfrm>
            <a:off x="993304" y="6672808"/>
            <a:ext cx="1475892" cy="923330"/>
          </a:xfrm>
          <a:prstGeom prst="rect">
            <a:avLst/>
          </a:prstGeom>
          <a:noFill/>
        </p:spPr>
        <p:txBody>
          <a:bodyPr wrap="square" rtlCol="0">
            <a:spAutoFit/>
          </a:bodyPr>
          <a:lstStyle/>
          <a:p>
            <a:pPr algn="ctr"/>
            <a:r>
              <a:rPr lang="en-GB" sz="1800" dirty="0" smtClean="0"/>
              <a:t>External Design Capability</a:t>
            </a:r>
            <a:endParaRPr lang="en-GB" sz="1800" dirty="0"/>
          </a:p>
        </p:txBody>
      </p:sp>
      <p:sp>
        <p:nvSpPr>
          <p:cNvPr id="27" name="Content Placeholder 2"/>
          <p:cNvSpPr>
            <a:spLocks noGrp="1"/>
          </p:cNvSpPr>
          <p:nvPr>
            <p:ph idx="1"/>
          </p:nvPr>
        </p:nvSpPr>
        <p:spPr>
          <a:xfrm>
            <a:off x="910703" y="1272208"/>
            <a:ext cx="11034713" cy="661442"/>
          </a:xfrm>
        </p:spPr>
        <p:txBody>
          <a:bodyPr/>
          <a:lstStyle/>
          <a:p>
            <a:pPr marL="0" indent="0"/>
            <a:r>
              <a:rPr lang="en-GB" sz="1800" b="1" dirty="0" smtClean="0"/>
              <a:t>As we progress through the phases of design, build, transition and operate, the demand for specific capabilities will fluctuate:</a:t>
            </a:r>
          </a:p>
        </p:txBody>
      </p:sp>
      <p:sp>
        <p:nvSpPr>
          <p:cNvPr id="33" name="TextBox 32"/>
          <p:cNvSpPr txBox="1"/>
          <p:nvPr/>
        </p:nvSpPr>
        <p:spPr>
          <a:xfrm>
            <a:off x="10541260" y="8401000"/>
            <a:ext cx="2484276" cy="461665"/>
          </a:xfrm>
          <a:prstGeom prst="rect">
            <a:avLst/>
          </a:prstGeom>
          <a:noFill/>
        </p:spPr>
        <p:txBody>
          <a:bodyPr wrap="square" rtlCol="0">
            <a:spAutoFit/>
          </a:bodyPr>
          <a:lstStyle/>
          <a:p>
            <a:pPr algn="ctr"/>
            <a:r>
              <a:rPr lang="en-GB" sz="2400" dirty="0" smtClean="0"/>
              <a:t>Steady State</a:t>
            </a:r>
            <a:endParaRPr lang="en-GB" sz="2400" dirty="0"/>
          </a:p>
        </p:txBody>
      </p:sp>
      <p:cxnSp>
        <p:nvCxnSpPr>
          <p:cNvPr id="35" name="Straight Arrow Connector 34"/>
          <p:cNvCxnSpPr/>
          <p:nvPr/>
        </p:nvCxnSpPr>
        <p:spPr bwMode="auto">
          <a:xfrm>
            <a:off x="10937304" y="8112968"/>
            <a:ext cx="1656184" cy="0"/>
          </a:xfrm>
          <a:prstGeom prst="straightConnector1">
            <a:avLst/>
          </a:prstGeom>
          <a:noFill/>
          <a:ln w="38100" cap="flat" cmpd="sng" algn="ctr">
            <a:solidFill>
              <a:schemeClr val="tx1"/>
            </a:solidFill>
            <a:prstDash val="solid"/>
            <a:round/>
            <a:headEnd type="triangle" w="lg" len="med"/>
            <a:tailEnd type="triangle" w="lg"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6" name="Content Placeholder 2"/>
          <p:cNvSpPr txBox="1">
            <a:spLocks/>
          </p:cNvSpPr>
          <p:nvPr/>
        </p:nvSpPr>
        <p:spPr bwMode="auto">
          <a:xfrm>
            <a:off x="1342751" y="1906910"/>
            <a:ext cx="11034713" cy="116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480060" indent="-480060" algn="l" rtl="0" eaLnBrk="0" fontAlgn="base" hangingPunct="0">
              <a:spcBef>
                <a:spcPct val="20000"/>
              </a:spcBef>
              <a:spcAft>
                <a:spcPct val="0"/>
              </a:spcAft>
              <a:defRPr sz="3100">
                <a:solidFill>
                  <a:schemeClr val="tx1"/>
                </a:solidFill>
                <a:latin typeface="+mn-lt"/>
                <a:ea typeface="+mn-ea"/>
                <a:cs typeface="+mn-cs"/>
              </a:defRPr>
            </a:lvl1pPr>
            <a:lvl2pPr marL="502285" indent="-500063" algn="l" rtl="0" eaLnBrk="0" fontAlgn="base" hangingPunct="0">
              <a:spcBef>
                <a:spcPct val="20000"/>
              </a:spcBef>
              <a:spcAft>
                <a:spcPct val="0"/>
              </a:spcAft>
              <a:buAutoNum type="arabicPeriod"/>
              <a:defRPr>
                <a:solidFill>
                  <a:schemeClr val="tx1"/>
                </a:solidFill>
                <a:latin typeface="+mn-lt"/>
              </a:defRPr>
            </a:lvl2pPr>
            <a:lvl3pPr marL="868998" indent="-364490" algn="l" rtl="0" eaLnBrk="0" fontAlgn="base" hangingPunct="0">
              <a:spcBef>
                <a:spcPct val="20000"/>
              </a:spcBef>
              <a:spcAft>
                <a:spcPct val="0"/>
              </a:spcAft>
              <a:buFont typeface="Arial" pitchFamily="34" charset="0"/>
              <a:buChar char="–"/>
              <a:defRPr>
                <a:solidFill>
                  <a:schemeClr val="tx1"/>
                </a:solidFill>
                <a:latin typeface="+mn-lt"/>
              </a:defRPr>
            </a:lvl3pPr>
            <a:lvl4pPr marL="1233488" indent="-362268" algn="l" rtl="0" eaLnBrk="0" fontAlgn="base" hangingPunct="0">
              <a:spcBef>
                <a:spcPct val="20000"/>
              </a:spcBef>
              <a:spcAft>
                <a:spcPct val="0"/>
              </a:spcAft>
              <a:buFont typeface="Arial" pitchFamily="34" charset="0"/>
              <a:buChar char="–"/>
              <a:defRPr sz="2200">
                <a:solidFill>
                  <a:schemeClr val="tx1"/>
                </a:solidFill>
                <a:latin typeface="+mn-lt"/>
              </a:defRPr>
            </a:lvl4pPr>
            <a:lvl5pPr marL="1569085" indent="-333375" algn="l" rtl="0" eaLnBrk="0" fontAlgn="base" hangingPunct="0">
              <a:spcBef>
                <a:spcPct val="20000"/>
              </a:spcBef>
              <a:spcAft>
                <a:spcPct val="0"/>
              </a:spcAft>
              <a:buFont typeface="Arial" pitchFamily="34" charset="0"/>
              <a:buChar char="–"/>
              <a:defRPr sz="2200">
                <a:solidFill>
                  <a:schemeClr val="tx1"/>
                </a:solidFill>
                <a:latin typeface="+mn-lt"/>
              </a:defRPr>
            </a:lvl5pPr>
            <a:lvl6pPr marL="2209165" indent="-333375" algn="l" rtl="0" fontAlgn="base">
              <a:spcBef>
                <a:spcPct val="20000"/>
              </a:spcBef>
              <a:spcAft>
                <a:spcPct val="0"/>
              </a:spcAft>
              <a:buFont typeface="Arial" pitchFamily="34" charset="0"/>
              <a:buChar char="–"/>
              <a:defRPr sz="2200">
                <a:solidFill>
                  <a:schemeClr val="tx1"/>
                </a:solidFill>
                <a:latin typeface="+mn-lt"/>
              </a:defRPr>
            </a:lvl6pPr>
            <a:lvl7pPr marL="2849245" indent="-333375" algn="l" rtl="0" fontAlgn="base">
              <a:spcBef>
                <a:spcPct val="20000"/>
              </a:spcBef>
              <a:spcAft>
                <a:spcPct val="0"/>
              </a:spcAft>
              <a:buFont typeface="Arial" pitchFamily="34" charset="0"/>
              <a:buChar char="–"/>
              <a:defRPr sz="2200">
                <a:solidFill>
                  <a:schemeClr val="tx1"/>
                </a:solidFill>
                <a:latin typeface="+mn-lt"/>
              </a:defRPr>
            </a:lvl7pPr>
            <a:lvl8pPr marL="3489325" indent="-333375" algn="l" rtl="0" fontAlgn="base">
              <a:spcBef>
                <a:spcPct val="20000"/>
              </a:spcBef>
              <a:spcAft>
                <a:spcPct val="0"/>
              </a:spcAft>
              <a:buFont typeface="Arial" pitchFamily="34" charset="0"/>
              <a:buChar char="–"/>
              <a:defRPr sz="2200">
                <a:solidFill>
                  <a:schemeClr val="tx1"/>
                </a:solidFill>
                <a:latin typeface="+mn-lt"/>
              </a:defRPr>
            </a:lvl8pPr>
            <a:lvl9pPr marL="4129405" indent="-333375" algn="l" rtl="0" fontAlgn="base">
              <a:spcBef>
                <a:spcPct val="20000"/>
              </a:spcBef>
              <a:spcAft>
                <a:spcPct val="0"/>
              </a:spcAft>
              <a:buFont typeface="Arial" pitchFamily="34" charset="0"/>
              <a:buChar char="–"/>
              <a:defRPr sz="2200">
                <a:solidFill>
                  <a:schemeClr val="tx1"/>
                </a:solidFill>
                <a:latin typeface="+mn-lt"/>
              </a:defRPr>
            </a:lvl9pPr>
          </a:lstStyle>
          <a:p>
            <a:pPr marL="285750" indent="-285750">
              <a:buFont typeface="Arial"/>
              <a:buChar char="•"/>
            </a:pPr>
            <a:r>
              <a:rPr lang="en-GB" sz="1800" dirty="0" smtClean="0"/>
              <a:t>Blend of internal &amp; external resources/capabilities throughout</a:t>
            </a:r>
          </a:p>
          <a:p>
            <a:pPr marL="285750" indent="-285750">
              <a:buFont typeface="Arial"/>
              <a:buChar char="•"/>
            </a:pPr>
            <a:r>
              <a:rPr lang="en-GB" sz="1800" dirty="0" smtClean="0"/>
              <a:t>Changing profiles of capability as phases progress</a:t>
            </a:r>
          </a:p>
          <a:p>
            <a:pPr marL="285750" indent="-285750">
              <a:buFont typeface="Arial"/>
              <a:buChar char="•"/>
            </a:pPr>
            <a:r>
              <a:rPr lang="en-GB" sz="1800" dirty="0" smtClean="0"/>
              <a:t>Need for flexible arrangements </a:t>
            </a:r>
            <a:br>
              <a:rPr lang="en-GB" sz="1800" dirty="0" smtClean="0"/>
            </a:br>
            <a:r>
              <a:rPr lang="en-GB" sz="1800" dirty="0" smtClean="0"/>
              <a:t>(approx. 15 core team members plus the</a:t>
            </a:r>
            <a:br>
              <a:rPr lang="en-GB" sz="1800" dirty="0" smtClean="0"/>
            </a:br>
            <a:r>
              <a:rPr lang="en-GB" sz="1800" dirty="0" smtClean="0"/>
              <a:t>ability to flex upwards when required)</a:t>
            </a:r>
          </a:p>
        </p:txBody>
      </p:sp>
    </p:spTree>
    <p:extLst>
      <p:ext uri="{BB962C8B-B14F-4D97-AF65-F5344CB8AC3E}">
        <p14:creationId xmlns:p14="http://schemas.microsoft.com/office/powerpoint/2010/main" val="24831561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ight Triangle 35"/>
          <p:cNvSpPr/>
          <p:nvPr/>
        </p:nvSpPr>
        <p:spPr bwMode="auto">
          <a:xfrm rot="16200000">
            <a:off x="4662536" y="-1617353"/>
            <a:ext cx="4115457" cy="11890463"/>
          </a:xfrm>
          <a:prstGeom prst="rtTriangle">
            <a:avLst/>
          </a:prstGeom>
          <a:solidFill>
            <a:schemeClr val="bg1">
              <a:lumMod val="95000"/>
            </a:schemeClr>
          </a:solid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pitchFamily="34" charset="0"/>
            </a:endParaRPr>
          </a:p>
        </p:txBody>
      </p:sp>
      <p:sp>
        <p:nvSpPr>
          <p:cNvPr id="37" name="Rectangle 36"/>
          <p:cNvSpPr/>
          <p:nvPr/>
        </p:nvSpPr>
        <p:spPr bwMode="auto">
          <a:xfrm>
            <a:off x="790574" y="6365644"/>
            <a:ext cx="11874921" cy="1355778"/>
          </a:xfrm>
          <a:prstGeom prst="rect">
            <a:avLst/>
          </a:prstGeom>
          <a:solidFill>
            <a:schemeClr val="bg1">
              <a:lumMod val="95000"/>
            </a:schemeClr>
          </a:solid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34" name="Right Triangle 33"/>
          <p:cNvSpPr/>
          <p:nvPr/>
        </p:nvSpPr>
        <p:spPr bwMode="auto">
          <a:xfrm>
            <a:off x="4701808" y="6137736"/>
            <a:ext cx="7794922" cy="1595858"/>
          </a:xfrm>
          <a:prstGeom prst="rtTriangle">
            <a:avLst/>
          </a:prstGeom>
          <a:solidFill>
            <a:srgbClr val="B3E3DE"/>
          </a:solid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32" name="Right Triangle 31"/>
          <p:cNvSpPr/>
          <p:nvPr/>
        </p:nvSpPr>
        <p:spPr bwMode="auto">
          <a:xfrm>
            <a:off x="2656384" y="7001832"/>
            <a:ext cx="5184576" cy="719590"/>
          </a:xfrm>
          <a:prstGeom prst="rtTriangle">
            <a:avLst/>
          </a:prstGeom>
          <a:solidFill>
            <a:srgbClr val="E1E0F8"/>
          </a:solid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2" name="Title 1"/>
          <p:cNvSpPr>
            <a:spLocks noGrp="1"/>
          </p:cNvSpPr>
          <p:nvPr>
            <p:ph type="title"/>
          </p:nvPr>
        </p:nvSpPr>
        <p:spPr/>
        <p:txBody>
          <a:bodyPr/>
          <a:lstStyle/>
          <a:p>
            <a:r>
              <a:rPr lang="en-GB" sz="4400" dirty="0" smtClean="0"/>
              <a:t>Capability &amp; capacity requirement over time</a:t>
            </a:r>
            <a:endParaRPr lang="en-GB" sz="4400" dirty="0"/>
          </a:p>
        </p:txBody>
      </p:sp>
      <p:cxnSp>
        <p:nvCxnSpPr>
          <p:cNvPr id="26" name="Straight Arrow Connector 25"/>
          <p:cNvCxnSpPr/>
          <p:nvPr/>
        </p:nvCxnSpPr>
        <p:spPr bwMode="auto">
          <a:xfrm flipV="1">
            <a:off x="790574" y="2609344"/>
            <a:ext cx="0" cy="5112078"/>
          </a:xfrm>
          <a:prstGeom prst="straightConnector1">
            <a:avLst/>
          </a:prstGeom>
          <a:noFill/>
          <a:ln w="9525" cap="flat" cmpd="sng" algn="ctr">
            <a:solidFill>
              <a:schemeClr val="tx1"/>
            </a:solidFill>
            <a:prstDash val="solid"/>
            <a:round/>
            <a:headEnd type="none"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9" name="Freeform 28"/>
          <p:cNvSpPr/>
          <p:nvPr/>
        </p:nvSpPr>
        <p:spPr bwMode="auto">
          <a:xfrm>
            <a:off x="806115" y="2262010"/>
            <a:ext cx="11799223" cy="4103634"/>
          </a:xfrm>
          <a:custGeom>
            <a:avLst/>
            <a:gdLst>
              <a:gd name="connsiteX0" fmla="*/ 0 w 10829925"/>
              <a:gd name="connsiteY0" fmla="*/ 2743200 h 2743200"/>
              <a:gd name="connsiteX1" fmla="*/ 3419475 w 10829925"/>
              <a:gd name="connsiteY1" fmla="*/ 1076325 h 2743200"/>
              <a:gd name="connsiteX2" fmla="*/ 6543675 w 10829925"/>
              <a:gd name="connsiteY2" fmla="*/ 219075 h 2743200"/>
              <a:gd name="connsiteX3" fmla="*/ 10829925 w 10829925"/>
              <a:gd name="connsiteY3" fmla="*/ 0 h 2743200"/>
              <a:gd name="connsiteX0" fmla="*/ 0 w 10764089"/>
              <a:gd name="connsiteY0" fmla="*/ 3433441 h 3433441"/>
              <a:gd name="connsiteX1" fmla="*/ 3353639 w 10764089"/>
              <a:gd name="connsiteY1" fmla="*/ 1076325 h 3433441"/>
              <a:gd name="connsiteX2" fmla="*/ 6477839 w 10764089"/>
              <a:gd name="connsiteY2" fmla="*/ 219075 h 3433441"/>
              <a:gd name="connsiteX3" fmla="*/ 10764089 w 10764089"/>
              <a:gd name="connsiteY3" fmla="*/ 0 h 3433441"/>
              <a:gd name="connsiteX0" fmla="*/ 0 w 10764089"/>
              <a:gd name="connsiteY0" fmla="*/ 3433441 h 3433441"/>
              <a:gd name="connsiteX1" fmla="*/ 3353639 w 10764089"/>
              <a:gd name="connsiteY1" fmla="*/ 1076325 h 3433441"/>
              <a:gd name="connsiteX2" fmla="*/ 6477839 w 10764089"/>
              <a:gd name="connsiteY2" fmla="*/ 219075 h 3433441"/>
              <a:gd name="connsiteX3" fmla="*/ 10764089 w 10764089"/>
              <a:gd name="connsiteY3" fmla="*/ 0 h 3433441"/>
              <a:gd name="connsiteX0" fmla="*/ 0 w 10764089"/>
              <a:gd name="connsiteY0" fmla="*/ 3588211 h 3588211"/>
              <a:gd name="connsiteX1" fmla="*/ 3353639 w 10764089"/>
              <a:gd name="connsiteY1" fmla="*/ 1231095 h 3588211"/>
              <a:gd name="connsiteX2" fmla="*/ 6477840 w 10764089"/>
              <a:gd name="connsiteY2" fmla="*/ 57972 h 3588211"/>
              <a:gd name="connsiteX3" fmla="*/ 10764089 w 10764089"/>
              <a:gd name="connsiteY3" fmla="*/ 154770 h 3588211"/>
              <a:gd name="connsiteX0" fmla="*/ 0 w 10698252"/>
              <a:gd name="connsiteY0" fmla="*/ 3725916 h 3725916"/>
              <a:gd name="connsiteX1" fmla="*/ 3353639 w 10698252"/>
              <a:gd name="connsiteY1" fmla="*/ 1368800 h 3725916"/>
              <a:gd name="connsiteX2" fmla="*/ 6477840 w 10698252"/>
              <a:gd name="connsiteY2" fmla="*/ 195677 h 3725916"/>
              <a:gd name="connsiteX3" fmla="*/ 10698252 w 10698252"/>
              <a:gd name="connsiteY3" fmla="*/ 0 h 3725916"/>
              <a:gd name="connsiteX0" fmla="*/ 0 w 10698252"/>
              <a:gd name="connsiteY0" fmla="*/ 3749049 h 3749049"/>
              <a:gd name="connsiteX1" fmla="*/ 3353639 w 10698252"/>
              <a:gd name="connsiteY1" fmla="*/ 1391933 h 3749049"/>
              <a:gd name="connsiteX2" fmla="*/ 6477840 w 10698252"/>
              <a:gd name="connsiteY2" fmla="*/ 218810 h 3749049"/>
              <a:gd name="connsiteX3" fmla="*/ 10698252 w 10698252"/>
              <a:gd name="connsiteY3" fmla="*/ 23133 h 3749049"/>
              <a:gd name="connsiteX0" fmla="*/ 0 w 10709224"/>
              <a:gd name="connsiteY0" fmla="*/ 3990202 h 3990202"/>
              <a:gd name="connsiteX1" fmla="*/ 3353639 w 10709224"/>
              <a:gd name="connsiteY1" fmla="*/ 1633086 h 3990202"/>
              <a:gd name="connsiteX2" fmla="*/ 6477840 w 10709224"/>
              <a:gd name="connsiteY2" fmla="*/ 459963 h 3990202"/>
              <a:gd name="connsiteX3" fmla="*/ 10709224 w 10709224"/>
              <a:gd name="connsiteY3" fmla="*/ 6908 h 3990202"/>
            </a:gdLst>
            <a:ahLst/>
            <a:cxnLst>
              <a:cxn ang="0">
                <a:pos x="connsiteX0" y="connsiteY0"/>
              </a:cxn>
              <a:cxn ang="0">
                <a:pos x="connsiteX1" y="connsiteY1"/>
              </a:cxn>
              <a:cxn ang="0">
                <a:pos x="connsiteX2" y="connsiteY2"/>
              </a:cxn>
              <a:cxn ang="0">
                <a:pos x="connsiteX3" y="connsiteY3"/>
              </a:cxn>
            </a:cxnLst>
            <a:rect l="l" t="t" r="r" b="b"/>
            <a:pathLst>
              <a:path w="10709224" h="3990202">
                <a:moveTo>
                  <a:pt x="0" y="3990202"/>
                </a:moveTo>
                <a:cubicBezTo>
                  <a:pt x="934003" y="3027837"/>
                  <a:pt x="2273999" y="2221459"/>
                  <a:pt x="3353639" y="1633086"/>
                </a:cubicBezTo>
                <a:cubicBezTo>
                  <a:pt x="4433279" y="1044713"/>
                  <a:pt x="5251909" y="730993"/>
                  <a:pt x="6477840" y="459963"/>
                </a:cubicBezTo>
                <a:cubicBezTo>
                  <a:pt x="7703771" y="188933"/>
                  <a:pt x="9194609" y="-43443"/>
                  <a:pt x="10709224" y="6908"/>
                </a:cubicBezTo>
              </a:path>
            </a:pathLst>
          </a:custGeom>
          <a:solidFill>
            <a:schemeClr val="bg1">
              <a:lumMod val="9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31" name="Right Triangle 30"/>
          <p:cNvSpPr/>
          <p:nvPr/>
        </p:nvSpPr>
        <p:spPr bwMode="auto">
          <a:xfrm>
            <a:off x="806115" y="6857816"/>
            <a:ext cx="3218419" cy="863606"/>
          </a:xfrm>
          <a:prstGeom prst="rtTriangle">
            <a:avLst/>
          </a:prstGeom>
          <a:solidFill>
            <a:srgbClr val="E3C2FF"/>
          </a:solid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cxnSp>
        <p:nvCxnSpPr>
          <p:cNvPr id="24" name="Straight Arrow Connector 23"/>
          <p:cNvCxnSpPr/>
          <p:nvPr/>
        </p:nvCxnSpPr>
        <p:spPr bwMode="auto">
          <a:xfrm>
            <a:off x="790574" y="7710297"/>
            <a:ext cx="11730906" cy="1"/>
          </a:xfrm>
          <a:prstGeom prst="straightConnector1">
            <a:avLst/>
          </a:prstGeom>
          <a:noFill/>
          <a:ln w="9525" cap="flat" cmpd="sng" algn="ctr">
            <a:solidFill>
              <a:schemeClr val="tx1"/>
            </a:solidFill>
            <a:prstDash val="solid"/>
            <a:round/>
            <a:headEnd type="none"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TextBox 38"/>
          <p:cNvSpPr txBox="1"/>
          <p:nvPr/>
        </p:nvSpPr>
        <p:spPr>
          <a:xfrm>
            <a:off x="1360240" y="8368662"/>
            <a:ext cx="1440160" cy="461665"/>
          </a:xfrm>
          <a:prstGeom prst="rect">
            <a:avLst/>
          </a:prstGeom>
          <a:noFill/>
        </p:spPr>
        <p:txBody>
          <a:bodyPr wrap="square" rtlCol="0">
            <a:spAutoFit/>
          </a:bodyPr>
          <a:lstStyle/>
          <a:p>
            <a:pPr algn="ctr"/>
            <a:r>
              <a:rPr lang="en-GB" sz="2400" dirty="0" smtClean="0"/>
              <a:t>Design</a:t>
            </a:r>
            <a:endParaRPr lang="en-GB" sz="2400" dirty="0"/>
          </a:p>
        </p:txBody>
      </p:sp>
      <p:sp>
        <p:nvSpPr>
          <p:cNvPr id="40" name="TextBox 39"/>
          <p:cNvSpPr txBox="1"/>
          <p:nvPr/>
        </p:nvSpPr>
        <p:spPr>
          <a:xfrm>
            <a:off x="3952528" y="8371383"/>
            <a:ext cx="1440160" cy="461665"/>
          </a:xfrm>
          <a:prstGeom prst="rect">
            <a:avLst/>
          </a:prstGeom>
          <a:noFill/>
        </p:spPr>
        <p:txBody>
          <a:bodyPr wrap="square" rtlCol="0">
            <a:spAutoFit/>
          </a:bodyPr>
          <a:lstStyle/>
          <a:p>
            <a:pPr algn="ctr"/>
            <a:r>
              <a:rPr lang="en-GB" sz="2400" dirty="0" smtClean="0"/>
              <a:t>Build</a:t>
            </a:r>
            <a:endParaRPr lang="en-GB" sz="2400" dirty="0"/>
          </a:p>
        </p:txBody>
      </p:sp>
      <p:sp>
        <p:nvSpPr>
          <p:cNvPr id="41" name="TextBox 40"/>
          <p:cNvSpPr txBox="1"/>
          <p:nvPr/>
        </p:nvSpPr>
        <p:spPr>
          <a:xfrm>
            <a:off x="6976864" y="8371383"/>
            <a:ext cx="3132348" cy="461665"/>
          </a:xfrm>
          <a:prstGeom prst="rect">
            <a:avLst/>
          </a:prstGeom>
          <a:noFill/>
        </p:spPr>
        <p:txBody>
          <a:bodyPr wrap="square" rtlCol="0">
            <a:spAutoFit/>
          </a:bodyPr>
          <a:lstStyle/>
          <a:p>
            <a:pPr algn="ctr"/>
            <a:r>
              <a:rPr lang="en-GB" sz="2400" dirty="0" smtClean="0"/>
              <a:t>Transition &amp; Operate</a:t>
            </a:r>
            <a:endParaRPr lang="en-GB" sz="2400" dirty="0"/>
          </a:p>
        </p:txBody>
      </p:sp>
      <p:cxnSp>
        <p:nvCxnSpPr>
          <p:cNvPr id="50" name="Straight Arrow Connector 49"/>
          <p:cNvCxnSpPr/>
          <p:nvPr/>
        </p:nvCxnSpPr>
        <p:spPr bwMode="auto">
          <a:xfrm>
            <a:off x="790574" y="8163964"/>
            <a:ext cx="2225850" cy="12318"/>
          </a:xfrm>
          <a:prstGeom prst="straightConnector1">
            <a:avLst/>
          </a:prstGeom>
          <a:noFill/>
          <a:ln w="38100" cap="flat" cmpd="sng" algn="ctr">
            <a:solidFill>
              <a:schemeClr val="tx1"/>
            </a:solidFill>
            <a:prstDash val="solid"/>
            <a:round/>
            <a:headEnd type="triangle" w="lg" len="med"/>
            <a:tailEnd type="triangle" w="lg"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4" name="Straight Arrow Connector 53"/>
          <p:cNvCxnSpPr/>
          <p:nvPr/>
        </p:nvCxnSpPr>
        <p:spPr bwMode="auto">
          <a:xfrm flipV="1">
            <a:off x="3126383" y="8155215"/>
            <a:ext cx="3062287" cy="4400"/>
          </a:xfrm>
          <a:prstGeom prst="straightConnector1">
            <a:avLst/>
          </a:prstGeom>
          <a:noFill/>
          <a:ln w="38100" cap="flat" cmpd="sng" algn="ctr">
            <a:solidFill>
              <a:schemeClr val="tx1"/>
            </a:solidFill>
            <a:prstDash val="solid"/>
            <a:round/>
            <a:headEnd type="triangle" w="lg" len="med"/>
            <a:tailEnd type="triangle" w="lg"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Straight Arrow Connector 55"/>
          <p:cNvCxnSpPr/>
          <p:nvPr/>
        </p:nvCxnSpPr>
        <p:spPr bwMode="auto">
          <a:xfrm flipV="1">
            <a:off x="6298629" y="8112968"/>
            <a:ext cx="4566667" cy="50998"/>
          </a:xfrm>
          <a:prstGeom prst="straightConnector1">
            <a:avLst/>
          </a:prstGeom>
          <a:noFill/>
          <a:ln w="38100" cap="flat" cmpd="sng" algn="ctr">
            <a:solidFill>
              <a:schemeClr val="tx1"/>
            </a:solidFill>
            <a:prstDash val="solid"/>
            <a:round/>
            <a:headEnd type="triangle" w="lg" len="med"/>
            <a:tailEnd type="triangle" w="lg"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1" name="TextBox 60"/>
          <p:cNvSpPr txBox="1"/>
          <p:nvPr/>
        </p:nvSpPr>
        <p:spPr>
          <a:xfrm>
            <a:off x="-79920" y="2084612"/>
            <a:ext cx="1440160" cy="461665"/>
          </a:xfrm>
          <a:prstGeom prst="rect">
            <a:avLst/>
          </a:prstGeom>
          <a:noFill/>
        </p:spPr>
        <p:txBody>
          <a:bodyPr wrap="square" rtlCol="0">
            <a:spAutoFit/>
          </a:bodyPr>
          <a:lstStyle/>
          <a:p>
            <a:pPr algn="ctr"/>
            <a:r>
              <a:rPr lang="en-GB" sz="2400" dirty="0" smtClean="0"/>
              <a:t>FTEs</a:t>
            </a:r>
            <a:endParaRPr lang="en-GB" sz="2400" dirty="0"/>
          </a:p>
        </p:txBody>
      </p:sp>
      <p:sp>
        <p:nvSpPr>
          <p:cNvPr id="62" name="Freeform 61"/>
          <p:cNvSpPr/>
          <p:nvPr/>
        </p:nvSpPr>
        <p:spPr bwMode="auto">
          <a:xfrm>
            <a:off x="4701810" y="5408089"/>
            <a:ext cx="7819670" cy="2302207"/>
          </a:xfrm>
          <a:custGeom>
            <a:avLst/>
            <a:gdLst>
              <a:gd name="connsiteX0" fmla="*/ 0 w 6112042"/>
              <a:gd name="connsiteY0" fmla="*/ 1410399 h 2360894"/>
              <a:gd name="connsiteX1" fmla="*/ 1227221 w 6112042"/>
              <a:gd name="connsiteY1" fmla="*/ 195210 h 2360894"/>
              <a:gd name="connsiteX2" fmla="*/ 2322095 w 6112042"/>
              <a:gd name="connsiteY2" fmla="*/ 86926 h 2360894"/>
              <a:gd name="connsiteX3" fmla="*/ 3477126 w 6112042"/>
              <a:gd name="connsiteY3" fmla="*/ 1049452 h 2360894"/>
              <a:gd name="connsiteX4" fmla="*/ 4812632 w 6112042"/>
              <a:gd name="connsiteY4" fmla="*/ 2192452 h 2360894"/>
              <a:gd name="connsiteX5" fmla="*/ 6112042 w 6112042"/>
              <a:gd name="connsiteY5" fmla="*/ 2360894 h 2360894"/>
              <a:gd name="connsiteX0" fmla="*/ 0 w 6112042"/>
              <a:gd name="connsiteY0" fmla="*/ 1318337 h 2268832"/>
              <a:gd name="connsiteX1" fmla="*/ 1227221 w 6112042"/>
              <a:gd name="connsiteY1" fmla="*/ 103148 h 2268832"/>
              <a:gd name="connsiteX2" fmla="*/ 2406316 w 6112042"/>
              <a:gd name="connsiteY2" fmla="*/ 163306 h 2268832"/>
              <a:gd name="connsiteX3" fmla="*/ 3477126 w 6112042"/>
              <a:gd name="connsiteY3" fmla="*/ 957390 h 2268832"/>
              <a:gd name="connsiteX4" fmla="*/ 4812632 w 6112042"/>
              <a:gd name="connsiteY4" fmla="*/ 2100390 h 2268832"/>
              <a:gd name="connsiteX5" fmla="*/ 6112042 w 6112042"/>
              <a:gd name="connsiteY5" fmla="*/ 2268832 h 2268832"/>
              <a:gd name="connsiteX0" fmla="*/ 0 w 6112042"/>
              <a:gd name="connsiteY0" fmla="*/ 1256559 h 2207054"/>
              <a:gd name="connsiteX1" fmla="*/ 1275347 w 6112042"/>
              <a:gd name="connsiteY1" fmla="*/ 137622 h 2207054"/>
              <a:gd name="connsiteX2" fmla="*/ 2406316 w 6112042"/>
              <a:gd name="connsiteY2" fmla="*/ 101528 h 2207054"/>
              <a:gd name="connsiteX3" fmla="*/ 3477126 w 6112042"/>
              <a:gd name="connsiteY3" fmla="*/ 895612 h 2207054"/>
              <a:gd name="connsiteX4" fmla="*/ 4812632 w 6112042"/>
              <a:gd name="connsiteY4" fmla="*/ 2038612 h 2207054"/>
              <a:gd name="connsiteX5" fmla="*/ 6112042 w 6112042"/>
              <a:gd name="connsiteY5" fmla="*/ 2207054 h 2207054"/>
              <a:gd name="connsiteX0" fmla="*/ 0 w 6148137"/>
              <a:gd name="connsiteY0" fmla="*/ 1256559 h 2066301"/>
              <a:gd name="connsiteX1" fmla="*/ 1275347 w 6148137"/>
              <a:gd name="connsiteY1" fmla="*/ 137622 h 2066301"/>
              <a:gd name="connsiteX2" fmla="*/ 2406316 w 6148137"/>
              <a:gd name="connsiteY2" fmla="*/ 101528 h 2066301"/>
              <a:gd name="connsiteX3" fmla="*/ 3477126 w 6148137"/>
              <a:gd name="connsiteY3" fmla="*/ 895612 h 2066301"/>
              <a:gd name="connsiteX4" fmla="*/ 4812632 w 6148137"/>
              <a:gd name="connsiteY4" fmla="*/ 2038612 h 2066301"/>
              <a:gd name="connsiteX5" fmla="*/ 6148137 w 6148137"/>
              <a:gd name="connsiteY5" fmla="*/ 1773917 h 2066301"/>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49090 h 1766448"/>
              <a:gd name="connsiteX1" fmla="*/ 1275347 w 6148137"/>
              <a:gd name="connsiteY1" fmla="*/ 130153 h 1766448"/>
              <a:gd name="connsiteX2" fmla="*/ 2406316 w 6148137"/>
              <a:gd name="connsiteY2" fmla="*/ 94059 h 1766448"/>
              <a:gd name="connsiteX3" fmla="*/ 3573379 w 6148137"/>
              <a:gd name="connsiteY3" fmla="*/ 767827 h 1766448"/>
              <a:gd name="connsiteX4" fmla="*/ 4860758 w 6148137"/>
              <a:gd name="connsiteY4" fmla="*/ 1646132 h 1766448"/>
              <a:gd name="connsiteX5" fmla="*/ 6148137 w 6148137"/>
              <a:gd name="connsiteY5" fmla="*/ 1766448 h 1766448"/>
              <a:gd name="connsiteX0" fmla="*/ 0 w 6148137"/>
              <a:gd name="connsiteY0" fmla="*/ 1249090 h 1766448"/>
              <a:gd name="connsiteX1" fmla="*/ 1275347 w 6148137"/>
              <a:gd name="connsiteY1" fmla="*/ 130153 h 1766448"/>
              <a:gd name="connsiteX2" fmla="*/ 2406316 w 6148137"/>
              <a:gd name="connsiteY2" fmla="*/ 94059 h 1766448"/>
              <a:gd name="connsiteX3" fmla="*/ 3573379 w 6148137"/>
              <a:gd name="connsiteY3" fmla="*/ 767827 h 1766448"/>
              <a:gd name="connsiteX4" fmla="*/ 4920915 w 6148137"/>
              <a:gd name="connsiteY4" fmla="*/ 1513785 h 1766448"/>
              <a:gd name="connsiteX5" fmla="*/ 6148137 w 6148137"/>
              <a:gd name="connsiteY5" fmla="*/ 1766448 h 1766448"/>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20915 w 6232358"/>
              <a:gd name="connsiteY4" fmla="*/ 1513785 h 1730354"/>
              <a:gd name="connsiteX5" fmla="*/ 6232358 w 6232358"/>
              <a:gd name="connsiteY5" fmla="*/ 1730354 h 1730354"/>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20915 w 6232358"/>
              <a:gd name="connsiteY4" fmla="*/ 1513785 h 1730354"/>
              <a:gd name="connsiteX5" fmla="*/ 6232358 w 6232358"/>
              <a:gd name="connsiteY5" fmla="*/ 1730354 h 1730354"/>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81073 w 6232358"/>
              <a:gd name="connsiteY4" fmla="*/ 1465659 h 1730354"/>
              <a:gd name="connsiteX5" fmla="*/ 6232358 w 6232358"/>
              <a:gd name="connsiteY5" fmla="*/ 1730354 h 1730354"/>
              <a:gd name="connsiteX0" fmla="*/ 0 w 5963624"/>
              <a:gd name="connsiteY0" fmla="*/ 1011849 h 1716523"/>
              <a:gd name="connsiteX1" fmla="*/ 1006613 w 5963624"/>
              <a:gd name="connsiteY1" fmla="*/ 116322 h 1716523"/>
              <a:gd name="connsiteX2" fmla="*/ 2137582 w 5963624"/>
              <a:gd name="connsiteY2" fmla="*/ 80228 h 1716523"/>
              <a:gd name="connsiteX3" fmla="*/ 3304645 w 5963624"/>
              <a:gd name="connsiteY3" fmla="*/ 753996 h 1716523"/>
              <a:gd name="connsiteX4" fmla="*/ 4712339 w 5963624"/>
              <a:gd name="connsiteY4" fmla="*/ 1451828 h 1716523"/>
              <a:gd name="connsiteX5" fmla="*/ 5963624 w 5963624"/>
              <a:gd name="connsiteY5" fmla="*/ 1716523 h 1716523"/>
              <a:gd name="connsiteX0" fmla="*/ 0 w 5498330"/>
              <a:gd name="connsiteY0" fmla="*/ 577290 h 1694460"/>
              <a:gd name="connsiteX1" fmla="*/ 541319 w 5498330"/>
              <a:gd name="connsiteY1" fmla="*/ 94259 h 1694460"/>
              <a:gd name="connsiteX2" fmla="*/ 1672288 w 5498330"/>
              <a:gd name="connsiteY2" fmla="*/ 58165 h 1694460"/>
              <a:gd name="connsiteX3" fmla="*/ 2839351 w 5498330"/>
              <a:gd name="connsiteY3" fmla="*/ 731933 h 1694460"/>
              <a:gd name="connsiteX4" fmla="*/ 4247045 w 5498330"/>
              <a:gd name="connsiteY4" fmla="*/ 1429765 h 1694460"/>
              <a:gd name="connsiteX5" fmla="*/ 5498330 w 5498330"/>
              <a:gd name="connsiteY5" fmla="*/ 1694460 h 1694460"/>
              <a:gd name="connsiteX0" fmla="*/ 0 w 5498330"/>
              <a:gd name="connsiteY0" fmla="*/ 577290 h 1694460"/>
              <a:gd name="connsiteX1" fmla="*/ 541319 w 5498330"/>
              <a:gd name="connsiteY1" fmla="*/ 94259 h 1694460"/>
              <a:gd name="connsiteX2" fmla="*/ 1672288 w 5498330"/>
              <a:gd name="connsiteY2" fmla="*/ 58165 h 1694460"/>
              <a:gd name="connsiteX3" fmla="*/ 2839351 w 5498330"/>
              <a:gd name="connsiteY3" fmla="*/ 731933 h 1694460"/>
              <a:gd name="connsiteX4" fmla="*/ 4247045 w 5498330"/>
              <a:gd name="connsiteY4" fmla="*/ 1429765 h 1694460"/>
              <a:gd name="connsiteX5" fmla="*/ 5498330 w 5498330"/>
              <a:gd name="connsiteY5" fmla="*/ 1694460 h 1694460"/>
              <a:gd name="connsiteX0" fmla="*/ 0 w 5498330"/>
              <a:gd name="connsiteY0" fmla="*/ 577290 h 1694460"/>
              <a:gd name="connsiteX1" fmla="*/ 668217 w 5498330"/>
              <a:gd name="connsiteY1" fmla="*/ 94259 h 1694460"/>
              <a:gd name="connsiteX2" fmla="*/ 1672288 w 5498330"/>
              <a:gd name="connsiteY2" fmla="*/ 58165 h 1694460"/>
              <a:gd name="connsiteX3" fmla="*/ 2839351 w 5498330"/>
              <a:gd name="connsiteY3" fmla="*/ 731933 h 1694460"/>
              <a:gd name="connsiteX4" fmla="*/ 4247045 w 5498330"/>
              <a:gd name="connsiteY4" fmla="*/ 1429765 h 1694460"/>
              <a:gd name="connsiteX5" fmla="*/ 5498330 w 5498330"/>
              <a:gd name="connsiteY5" fmla="*/ 1694460 h 1694460"/>
              <a:gd name="connsiteX0" fmla="*/ 0 w 5498330"/>
              <a:gd name="connsiteY0" fmla="*/ 577290 h 1694460"/>
              <a:gd name="connsiteX1" fmla="*/ 668217 w 5498330"/>
              <a:gd name="connsiteY1" fmla="*/ 94259 h 1694460"/>
              <a:gd name="connsiteX2" fmla="*/ 1672288 w 5498330"/>
              <a:gd name="connsiteY2" fmla="*/ 58165 h 1694460"/>
              <a:gd name="connsiteX3" fmla="*/ 2839351 w 5498330"/>
              <a:gd name="connsiteY3" fmla="*/ 731933 h 1694460"/>
              <a:gd name="connsiteX4" fmla="*/ 4247045 w 5498330"/>
              <a:gd name="connsiteY4" fmla="*/ 1429765 h 1694460"/>
              <a:gd name="connsiteX5" fmla="*/ 5498330 w 5498330"/>
              <a:gd name="connsiteY5" fmla="*/ 1694460 h 1694460"/>
              <a:gd name="connsiteX0" fmla="*/ 0 w 5498330"/>
              <a:gd name="connsiteY0" fmla="*/ 589360 h 1706530"/>
              <a:gd name="connsiteX1" fmla="*/ 761276 w 5498330"/>
              <a:gd name="connsiteY1" fmla="*/ 79427 h 1706530"/>
              <a:gd name="connsiteX2" fmla="*/ 1672288 w 5498330"/>
              <a:gd name="connsiteY2" fmla="*/ 70235 h 1706530"/>
              <a:gd name="connsiteX3" fmla="*/ 2839351 w 5498330"/>
              <a:gd name="connsiteY3" fmla="*/ 744003 h 1706530"/>
              <a:gd name="connsiteX4" fmla="*/ 4247045 w 5498330"/>
              <a:gd name="connsiteY4" fmla="*/ 1441835 h 1706530"/>
              <a:gd name="connsiteX5" fmla="*/ 5498330 w 5498330"/>
              <a:gd name="connsiteY5" fmla="*/ 1706530 h 1706530"/>
              <a:gd name="connsiteX0" fmla="*/ 0 w 5498330"/>
              <a:gd name="connsiteY0" fmla="*/ 589360 h 1706530"/>
              <a:gd name="connsiteX1" fmla="*/ 761276 w 5498330"/>
              <a:gd name="connsiteY1" fmla="*/ 79427 h 1706530"/>
              <a:gd name="connsiteX2" fmla="*/ 1672288 w 5498330"/>
              <a:gd name="connsiteY2" fmla="*/ 70235 h 1706530"/>
              <a:gd name="connsiteX3" fmla="*/ 2839351 w 5498330"/>
              <a:gd name="connsiteY3" fmla="*/ 744003 h 1706530"/>
              <a:gd name="connsiteX4" fmla="*/ 4247045 w 5498330"/>
              <a:gd name="connsiteY4" fmla="*/ 1441835 h 1706530"/>
              <a:gd name="connsiteX5" fmla="*/ 5498330 w 5498330"/>
              <a:gd name="connsiteY5" fmla="*/ 1706530 h 1706530"/>
              <a:gd name="connsiteX0" fmla="*/ 0 w 5498330"/>
              <a:gd name="connsiteY0" fmla="*/ 598702 h 1715872"/>
              <a:gd name="connsiteX1" fmla="*/ 761276 w 5498330"/>
              <a:gd name="connsiteY1" fmla="*/ 88769 h 1715872"/>
              <a:gd name="connsiteX2" fmla="*/ 1672288 w 5498330"/>
              <a:gd name="connsiteY2" fmla="*/ 79577 h 1715872"/>
              <a:gd name="connsiteX3" fmla="*/ 2839351 w 5498330"/>
              <a:gd name="connsiteY3" fmla="*/ 753345 h 1715872"/>
              <a:gd name="connsiteX4" fmla="*/ 4247045 w 5498330"/>
              <a:gd name="connsiteY4" fmla="*/ 1451177 h 1715872"/>
              <a:gd name="connsiteX5" fmla="*/ 5498330 w 5498330"/>
              <a:gd name="connsiteY5" fmla="*/ 1715872 h 1715872"/>
              <a:gd name="connsiteX0" fmla="*/ 0 w 5498330"/>
              <a:gd name="connsiteY0" fmla="*/ 598702 h 1715872"/>
              <a:gd name="connsiteX1" fmla="*/ 761276 w 5498330"/>
              <a:gd name="connsiteY1" fmla="*/ 88769 h 1715872"/>
              <a:gd name="connsiteX2" fmla="*/ 1672288 w 5498330"/>
              <a:gd name="connsiteY2" fmla="*/ 79577 h 1715872"/>
              <a:gd name="connsiteX3" fmla="*/ 2839351 w 5498330"/>
              <a:gd name="connsiteY3" fmla="*/ 753345 h 1715872"/>
              <a:gd name="connsiteX4" fmla="*/ 4247045 w 5498330"/>
              <a:gd name="connsiteY4" fmla="*/ 1421545 h 1715872"/>
              <a:gd name="connsiteX5" fmla="*/ 5498330 w 5498330"/>
              <a:gd name="connsiteY5" fmla="*/ 1715872 h 1715872"/>
              <a:gd name="connsiteX0" fmla="*/ 0 w 5498330"/>
              <a:gd name="connsiteY0" fmla="*/ 598702 h 1715872"/>
              <a:gd name="connsiteX1" fmla="*/ 761276 w 5498330"/>
              <a:gd name="connsiteY1" fmla="*/ 88769 h 1715872"/>
              <a:gd name="connsiteX2" fmla="*/ 1672288 w 5498330"/>
              <a:gd name="connsiteY2" fmla="*/ 79577 h 1715872"/>
              <a:gd name="connsiteX3" fmla="*/ 2839351 w 5498330"/>
              <a:gd name="connsiteY3" fmla="*/ 753345 h 1715872"/>
              <a:gd name="connsiteX4" fmla="*/ 4247045 w 5498330"/>
              <a:gd name="connsiteY4" fmla="*/ 1421545 h 1715872"/>
              <a:gd name="connsiteX5" fmla="*/ 5498330 w 5498330"/>
              <a:gd name="connsiteY5" fmla="*/ 1715872 h 1715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98330" h="1715872">
                <a:moveTo>
                  <a:pt x="0" y="598702"/>
                </a:moveTo>
                <a:cubicBezTo>
                  <a:pt x="572380" y="182103"/>
                  <a:pt x="550240" y="202193"/>
                  <a:pt x="761276" y="88769"/>
                </a:cubicBezTo>
                <a:cubicBezTo>
                  <a:pt x="972312" y="-24655"/>
                  <a:pt x="1325942" y="-31186"/>
                  <a:pt x="1672288" y="79577"/>
                </a:cubicBezTo>
                <a:cubicBezTo>
                  <a:pt x="2018634" y="190340"/>
                  <a:pt x="2410225" y="529684"/>
                  <a:pt x="2839351" y="753345"/>
                </a:cubicBezTo>
                <a:cubicBezTo>
                  <a:pt x="3268477" y="977006"/>
                  <a:pt x="3803882" y="1278903"/>
                  <a:pt x="4247045" y="1421545"/>
                </a:cubicBezTo>
                <a:cubicBezTo>
                  <a:pt x="4690208" y="1564187"/>
                  <a:pt x="5169467" y="1701834"/>
                  <a:pt x="5498330" y="1715872"/>
                </a:cubicBezTo>
              </a:path>
            </a:pathLst>
          </a:custGeom>
          <a:solidFill>
            <a:srgbClr val="B3E3DE"/>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21" name="Freeform 20"/>
          <p:cNvSpPr/>
          <p:nvPr/>
        </p:nvSpPr>
        <p:spPr bwMode="auto">
          <a:xfrm>
            <a:off x="2560857" y="5958310"/>
            <a:ext cx="5280103" cy="1751988"/>
          </a:xfrm>
          <a:custGeom>
            <a:avLst/>
            <a:gdLst>
              <a:gd name="connsiteX0" fmla="*/ 0 w 6112042"/>
              <a:gd name="connsiteY0" fmla="*/ 1410399 h 2360894"/>
              <a:gd name="connsiteX1" fmla="*/ 1227221 w 6112042"/>
              <a:gd name="connsiteY1" fmla="*/ 195210 h 2360894"/>
              <a:gd name="connsiteX2" fmla="*/ 2322095 w 6112042"/>
              <a:gd name="connsiteY2" fmla="*/ 86926 h 2360894"/>
              <a:gd name="connsiteX3" fmla="*/ 3477126 w 6112042"/>
              <a:gd name="connsiteY3" fmla="*/ 1049452 h 2360894"/>
              <a:gd name="connsiteX4" fmla="*/ 4812632 w 6112042"/>
              <a:gd name="connsiteY4" fmla="*/ 2192452 h 2360894"/>
              <a:gd name="connsiteX5" fmla="*/ 6112042 w 6112042"/>
              <a:gd name="connsiteY5" fmla="*/ 2360894 h 2360894"/>
              <a:gd name="connsiteX0" fmla="*/ 0 w 6112042"/>
              <a:gd name="connsiteY0" fmla="*/ 1318337 h 2268832"/>
              <a:gd name="connsiteX1" fmla="*/ 1227221 w 6112042"/>
              <a:gd name="connsiteY1" fmla="*/ 103148 h 2268832"/>
              <a:gd name="connsiteX2" fmla="*/ 2406316 w 6112042"/>
              <a:gd name="connsiteY2" fmla="*/ 163306 h 2268832"/>
              <a:gd name="connsiteX3" fmla="*/ 3477126 w 6112042"/>
              <a:gd name="connsiteY3" fmla="*/ 957390 h 2268832"/>
              <a:gd name="connsiteX4" fmla="*/ 4812632 w 6112042"/>
              <a:gd name="connsiteY4" fmla="*/ 2100390 h 2268832"/>
              <a:gd name="connsiteX5" fmla="*/ 6112042 w 6112042"/>
              <a:gd name="connsiteY5" fmla="*/ 2268832 h 2268832"/>
              <a:gd name="connsiteX0" fmla="*/ 0 w 6112042"/>
              <a:gd name="connsiteY0" fmla="*/ 1256559 h 2207054"/>
              <a:gd name="connsiteX1" fmla="*/ 1275347 w 6112042"/>
              <a:gd name="connsiteY1" fmla="*/ 137622 h 2207054"/>
              <a:gd name="connsiteX2" fmla="*/ 2406316 w 6112042"/>
              <a:gd name="connsiteY2" fmla="*/ 101528 h 2207054"/>
              <a:gd name="connsiteX3" fmla="*/ 3477126 w 6112042"/>
              <a:gd name="connsiteY3" fmla="*/ 895612 h 2207054"/>
              <a:gd name="connsiteX4" fmla="*/ 4812632 w 6112042"/>
              <a:gd name="connsiteY4" fmla="*/ 2038612 h 2207054"/>
              <a:gd name="connsiteX5" fmla="*/ 6112042 w 6112042"/>
              <a:gd name="connsiteY5" fmla="*/ 2207054 h 2207054"/>
              <a:gd name="connsiteX0" fmla="*/ 0 w 6148137"/>
              <a:gd name="connsiteY0" fmla="*/ 1256559 h 2066301"/>
              <a:gd name="connsiteX1" fmla="*/ 1275347 w 6148137"/>
              <a:gd name="connsiteY1" fmla="*/ 137622 h 2066301"/>
              <a:gd name="connsiteX2" fmla="*/ 2406316 w 6148137"/>
              <a:gd name="connsiteY2" fmla="*/ 101528 h 2066301"/>
              <a:gd name="connsiteX3" fmla="*/ 3477126 w 6148137"/>
              <a:gd name="connsiteY3" fmla="*/ 895612 h 2066301"/>
              <a:gd name="connsiteX4" fmla="*/ 4812632 w 6148137"/>
              <a:gd name="connsiteY4" fmla="*/ 2038612 h 2066301"/>
              <a:gd name="connsiteX5" fmla="*/ 6148137 w 6148137"/>
              <a:gd name="connsiteY5" fmla="*/ 1773917 h 2066301"/>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49090 h 1766448"/>
              <a:gd name="connsiteX1" fmla="*/ 1275347 w 6148137"/>
              <a:gd name="connsiteY1" fmla="*/ 130153 h 1766448"/>
              <a:gd name="connsiteX2" fmla="*/ 2406316 w 6148137"/>
              <a:gd name="connsiteY2" fmla="*/ 94059 h 1766448"/>
              <a:gd name="connsiteX3" fmla="*/ 3573379 w 6148137"/>
              <a:gd name="connsiteY3" fmla="*/ 767827 h 1766448"/>
              <a:gd name="connsiteX4" fmla="*/ 4860758 w 6148137"/>
              <a:gd name="connsiteY4" fmla="*/ 1646132 h 1766448"/>
              <a:gd name="connsiteX5" fmla="*/ 6148137 w 6148137"/>
              <a:gd name="connsiteY5" fmla="*/ 1766448 h 1766448"/>
              <a:gd name="connsiteX0" fmla="*/ 0 w 6148137"/>
              <a:gd name="connsiteY0" fmla="*/ 1249090 h 1766448"/>
              <a:gd name="connsiteX1" fmla="*/ 1275347 w 6148137"/>
              <a:gd name="connsiteY1" fmla="*/ 130153 h 1766448"/>
              <a:gd name="connsiteX2" fmla="*/ 2406316 w 6148137"/>
              <a:gd name="connsiteY2" fmla="*/ 94059 h 1766448"/>
              <a:gd name="connsiteX3" fmla="*/ 3573379 w 6148137"/>
              <a:gd name="connsiteY3" fmla="*/ 767827 h 1766448"/>
              <a:gd name="connsiteX4" fmla="*/ 4920915 w 6148137"/>
              <a:gd name="connsiteY4" fmla="*/ 1513785 h 1766448"/>
              <a:gd name="connsiteX5" fmla="*/ 6148137 w 6148137"/>
              <a:gd name="connsiteY5" fmla="*/ 1766448 h 1766448"/>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20915 w 6232358"/>
              <a:gd name="connsiteY4" fmla="*/ 1513785 h 1730354"/>
              <a:gd name="connsiteX5" fmla="*/ 6232358 w 6232358"/>
              <a:gd name="connsiteY5" fmla="*/ 1730354 h 1730354"/>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20915 w 6232358"/>
              <a:gd name="connsiteY4" fmla="*/ 1513785 h 1730354"/>
              <a:gd name="connsiteX5" fmla="*/ 6232358 w 6232358"/>
              <a:gd name="connsiteY5" fmla="*/ 1730354 h 1730354"/>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81073 w 6232358"/>
              <a:gd name="connsiteY4" fmla="*/ 1465659 h 1730354"/>
              <a:gd name="connsiteX5" fmla="*/ 6232358 w 6232358"/>
              <a:gd name="connsiteY5" fmla="*/ 1730354 h 1730354"/>
              <a:gd name="connsiteX0" fmla="*/ 0 w 5963624"/>
              <a:gd name="connsiteY0" fmla="*/ 1011849 h 1716523"/>
              <a:gd name="connsiteX1" fmla="*/ 1006613 w 5963624"/>
              <a:gd name="connsiteY1" fmla="*/ 116322 h 1716523"/>
              <a:gd name="connsiteX2" fmla="*/ 2137582 w 5963624"/>
              <a:gd name="connsiteY2" fmla="*/ 80228 h 1716523"/>
              <a:gd name="connsiteX3" fmla="*/ 3304645 w 5963624"/>
              <a:gd name="connsiteY3" fmla="*/ 753996 h 1716523"/>
              <a:gd name="connsiteX4" fmla="*/ 4712339 w 5963624"/>
              <a:gd name="connsiteY4" fmla="*/ 1451828 h 1716523"/>
              <a:gd name="connsiteX5" fmla="*/ 5963624 w 5963624"/>
              <a:gd name="connsiteY5" fmla="*/ 1716523 h 1716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63624" h="1716523">
                <a:moveTo>
                  <a:pt x="0" y="1011849"/>
                </a:moveTo>
                <a:cubicBezTo>
                  <a:pt x="420102" y="514544"/>
                  <a:pt x="650349" y="271592"/>
                  <a:pt x="1006613" y="116322"/>
                </a:cubicBezTo>
                <a:cubicBezTo>
                  <a:pt x="1362877" y="-38948"/>
                  <a:pt x="1754577" y="-26051"/>
                  <a:pt x="2137582" y="80228"/>
                </a:cubicBezTo>
                <a:cubicBezTo>
                  <a:pt x="2520587" y="186507"/>
                  <a:pt x="2875519" y="525396"/>
                  <a:pt x="3304645" y="753996"/>
                </a:cubicBezTo>
                <a:cubicBezTo>
                  <a:pt x="3733771" y="982596"/>
                  <a:pt x="4269176" y="1291407"/>
                  <a:pt x="4712339" y="1451828"/>
                </a:cubicBezTo>
                <a:cubicBezTo>
                  <a:pt x="5155502" y="1612249"/>
                  <a:pt x="5634761" y="1702485"/>
                  <a:pt x="5963624" y="1716523"/>
                </a:cubicBezTo>
              </a:path>
            </a:pathLst>
          </a:custGeom>
          <a:solidFill>
            <a:srgbClr val="E1E0F8"/>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19" name="Freeform 18"/>
          <p:cNvSpPr/>
          <p:nvPr/>
        </p:nvSpPr>
        <p:spPr bwMode="auto">
          <a:xfrm>
            <a:off x="806116" y="6376580"/>
            <a:ext cx="3218419" cy="1333717"/>
          </a:xfrm>
          <a:custGeom>
            <a:avLst/>
            <a:gdLst>
              <a:gd name="connsiteX0" fmla="*/ 0 w 6112042"/>
              <a:gd name="connsiteY0" fmla="*/ 1410399 h 2360894"/>
              <a:gd name="connsiteX1" fmla="*/ 1227221 w 6112042"/>
              <a:gd name="connsiteY1" fmla="*/ 195210 h 2360894"/>
              <a:gd name="connsiteX2" fmla="*/ 2322095 w 6112042"/>
              <a:gd name="connsiteY2" fmla="*/ 86926 h 2360894"/>
              <a:gd name="connsiteX3" fmla="*/ 3477126 w 6112042"/>
              <a:gd name="connsiteY3" fmla="*/ 1049452 h 2360894"/>
              <a:gd name="connsiteX4" fmla="*/ 4812632 w 6112042"/>
              <a:gd name="connsiteY4" fmla="*/ 2192452 h 2360894"/>
              <a:gd name="connsiteX5" fmla="*/ 6112042 w 6112042"/>
              <a:gd name="connsiteY5" fmla="*/ 2360894 h 2360894"/>
              <a:gd name="connsiteX0" fmla="*/ 0 w 6112042"/>
              <a:gd name="connsiteY0" fmla="*/ 1318337 h 2268832"/>
              <a:gd name="connsiteX1" fmla="*/ 1227221 w 6112042"/>
              <a:gd name="connsiteY1" fmla="*/ 103148 h 2268832"/>
              <a:gd name="connsiteX2" fmla="*/ 2406316 w 6112042"/>
              <a:gd name="connsiteY2" fmla="*/ 163306 h 2268832"/>
              <a:gd name="connsiteX3" fmla="*/ 3477126 w 6112042"/>
              <a:gd name="connsiteY3" fmla="*/ 957390 h 2268832"/>
              <a:gd name="connsiteX4" fmla="*/ 4812632 w 6112042"/>
              <a:gd name="connsiteY4" fmla="*/ 2100390 h 2268832"/>
              <a:gd name="connsiteX5" fmla="*/ 6112042 w 6112042"/>
              <a:gd name="connsiteY5" fmla="*/ 2268832 h 2268832"/>
              <a:gd name="connsiteX0" fmla="*/ 0 w 6112042"/>
              <a:gd name="connsiteY0" fmla="*/ 1256559 h 2207054"/>
              <a:gd name="connsiteX1" fmla="*/ 1275347 w 6112042"/>
              <a:gd name="connsiteY1" fmla="*/ 137622 h 2207054"/>
              <a:gd name="connsiteX2" fmla="*/ 2406316 w 6112042"/>
              <a:gd name="connsiteY2" fmla="*/ 101528 h 2207054"/>
              <a:gd name="connsiteX3" fmla="*/ 3477126 w 6112042"/>
              <a:gd name="connsiteY3" fmla="*/ 895612 h 2207054"/>
              <a:gd name="connsiteX4" fmla="*/ 4812632 w 6112042"/>
              <a:gd name="connsiteY4" fmla="*/ 2038612 h 2207054"/>
              <a:gd name="connsiteX5" fmla="*/ 6112042 w 6112042"/>
              <a:gd name="connsiteY5" fmla="*/ 2207054 h 2207054"/>
              <a:gd name="connsiteX0" fmla="*/ 0 w 6148137"/>
              <a:gd name="connsiteY0" fmla="*/ 1256559 h 2066301"/>
              <a:gd name="connsiteX1" fmla="*/ 1275347 w 6148137"/>
              <a:gd name="connsiteY1" fmla="*/ 137622 h 2066301"/>
              <a:gd name="connsiteX2" fmla="*/ 2406316 w 6148137"/>
              <a:gd name="connsiteY2" fmla="*/ 101528 h 2066301"/>
              <a:gd name="connsiteX3" fmla="*/ 3477126 w 6148137"/>
              <a:gd name="connsiteY3" fmla="*/ 895612 h 2066301"/>
              <a:gd name="connsiteX4" fmla="*/ 4812632 w 6148137"/>
              <a:gd name="connsiteY4" fmla="*/ 2038612 h 2066301"/>
              <a:gd name="connsiteX5" fmla="*/ 6148137 w 6148137"/>
              <a:gd name="connsiteY5" fmla="*/ 1773917 h 2066301"/>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56559 h 1773917"/>
              <a:gd name="connsiteX1" fmla="*/ 1275347 w 6148137"/>
              <a:gd name="connsiteY1" fmla="*/ 137622 h 1773917"/>
              <a:gd name="connsiteX2" fmla="*/ 2406316 w 6148137"/>
              <a:gd name="connsiteY2" fmla="*/ 101528 h 1773917"/>
              <a:gd name="connsiteX3" fmla="*/ 3477126 w 6148137"/>
              <a:gd name="connsiteY3" fmla="*/ 895612 h 1773917"/>
              <a:gd name="connsiteX4" fmla="*/ 4860758 w 6148137"/>
              <a:gd name="connsiteY4" fmla="*/ 1653601 h 1773917"/>
              <a:gd name="connsiteX5" fmla="*/ 6148137 w 6148137"/>
              <a:gd name="connsiteY5" fmla="*/ 1773917 h 1773917"/>
              <a:gd name="connsiteX0" fmla="*/ 0 w 6148137"/>
              <a:gd name="connsiteY0" fmla="*/ 1249090 h 1766448"/>
              <a:gd name="connsiteX1" fmla="*/ 1275347 w 6148137"/>
              <a:gd name="connsiteY1" fmla="*/ 130153 h 1766448"/>
              <a:gd name="connsiteX2" fmla="*/ 2406316 w 6148137"/>
              <a:gd name="connsiteY2" fmla="*/ 94059 h 1766448"/>
              <a:gd name="connsiteX3" fmla="*/ 3573379 w 6148137"/>
              <a:gd name="connsiteY3" fmla="*/ 767827 h 1766448"/>
              <a:gd name="connsiteX4" fmla="*/ 4860758 w 6148137"/>
              <a:gd name="connsiteY4" fmla="*/ 1646132 h 1766448"/>
              <a:gd name="connsiteX5" fmla="*/ 6148137 w 6148137"/>
              <a:gd name="connsiteY5" fmla="*/ 1766448 h 1766448"/>
              <a:gd name="connsiteX0" fmla="*/ 0 w 6148137"/>
              <a:gd name="connsiteY0" fmla="*/ 1249090 h 1766448"/>
              <a:gd name="connsiteX1" fmla="*/ 1275347 w 6148137"/>
              <a:gd name="connsiteY1" fmla="*/ 130153 h 1766448"/>
              <a:gd name="connsiteX2" fmla="*/ 2406316 w 6148137"/>
              <a:gd name="connsiteY2" fmla="*/ 94059 h 1766448"/>
              <a:gd name="connsiteX3" fmla="*/ 3573379 w 6148137"/>
              <a:gd name="connsiteY3" fmla="*/ 767827 h 1766448"/>
              <a:gd name="connsiteX4" fmla="*/ 4920915 w 6148137"/>
              <a:gd name="connsiteY4" fmla="*/ 1513785 h 1766448"/>
              <a:gd name="connsiteX5" fmla="*/ 6148137 w 6148137"/>
              <a:gd name="connsiteY5" fmla="*/ 1766448 h 1766448"/>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20915 w 6232358"/>
              <a:gd name="connsiteY4" fmla="*/ 1513785 h 1730354"/>
              <a:gd name="connsiteX5" fmla="*/ 6232358 w 6232358"/>
              <a:gd name="connsiteY5" fmla="*/ 1730354 h 1730354"/>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20915 w 6232358"/>
              <a:gd name="connsiteY4" fmla="*/ 1513785 h 1730354"/>
              <a:gd name="connsiteX5" fmla="*/ 6232358 w 6232358"/>
              <a:gd name="connsiteY5" fmla="*/ 1730354 h 1730354"/>
              <a:gd name="connsiteX0" fmla="*/ 0 w 6232358"/>
              <a:gd name="connsiteY0" fmla="*/ 1249090 h 1730354"/>
              <a:gd name="connsiteX1" fmla="*/ 1275347 w 6232358"/>
              <a:gd name="connsiteY1" fmla="*/ 130153 h 1730354"/>
              <a:gd name="connsiteX2" fmla="*/ 2406316 w 6232358"/>
              <a:gd name="connsiteY2" fmla="*/ 94059 h 1730354"/>
              <a:gd name="connsiteX3" fmla="*/ 3573379 w 6232358"/>
              <a:gd name="connsiteY3" fmla="*/ 767827 h 1730354"/>
              <a:gd name="connsiteX4" fmla="*/ 4981073 w 6232358"/>
              <a:gd name="connsiteY4" fmla="*/ 1465659 h 1730354"/>
              <a:gd name="connsiteX5" fmla="*/ 6232358 w 6232358"/>
              <a:gd name="connsiteY5" fmla="*/ 1730354 h 1730354"/>
              <a:gd name="connsiteX0" fmla="*/ 0 w 6279306"/>
              <a:gd name="connsiteY0" fmla="*/ 516112 h 1691820"/>
              <a:gd name="connsiteX1" fmla="*/ 1322295 w 6279306"/>
              <a:gd name="connsiteY1" fmla="*/ 91619 h 1691820"/>
              <a:gd name="connsiteX2" fmla="*/ 2453264 w 6279306"/>
              <a:gd name="connsiteY2" fmla="*/ 55525 h 1691820"/>
              <a:gd name="connsiteX3" fmla="*/ 3620327 w 6279306"/>
              <a:gd name="connsiteY3" fmla="*/ 729293 h 1691820"/>
              <a:gd name="connsiteX4" fmla="*/ 5028021 w 6279306"/>
              <a:gd name="connsiteY4" fmla="*/ 1427125 h 1691820"/>
              <a:gd name="connsiteX5" fmla="*/ 6279306 w 6279306"/>
              <a:gd name="connsiteY5" fmla="*/ 1691820 h 1691820"/>
              <a:gd name="connsiteX0" fmla="*/ 0 w 6279306"/>
              <a:gd name="connsiteY0" fmla="*/ 679068 h 1854776"/>
              <a:gd name="connsiteX1" fmla="*/ 1322295 w 6279306"/>
              <a:gd name="connsiteY1" fmla="*/ 23093 h 1854776"/>
              <a:gd name="connsiteX2" fmla="*/ 2453264 w 6279306"/>
              <a:gd name="connsiteY2" fmla="*/ 218481 h 1854776"/>
              <a:gd name="connsiteX3" fmla="*/ 3620327 w 6279306"/>
              <a:gd name="connsiteY3" fmla="*/ 892249 h 1854776"/>
              <a:gd name="connsiteX4" fmla="*/ 5028021 w 6279306"/>
              <a:gd name="connsiteY4" fmla="*/ 1590081 h 1854776"/>
              <a:gd name="connsiteX5" fmla="*/ 6279306 w 6279306"/>
              <a:gd name="connsiteY5" fmla="*/ 1854776 h 1854776"/>
              <a:gd name="connsiteX0" fmla="*/ 0 w 6279306"/>
              <a:gd name="connsiteY0" fmla="*/ 657151 h 1832859"/>
              <a:gd name="connsiteX1" fmla="*/ 1322295 w 6279306"/>
              <a:gd name="connsiteY1" fmla="*/ 1176 h 1832859"/>
              <a:gd name="connsiteX2" fmla="*/ 2453264 w 6279306"/>
              <a:gd name="connsiteY2" fmla="*/ 196564 h 1832859"/>
              <a:gd name="connsiteX3" fmla="*/ 3620327 w 6279306"/>
              <a:gd name="connsiteY3" fmla="*/ 870332 h 1832859"/>
              <a:gd name="connsiteX4" fmla="*/ 5028021 w 6279306"/>
              <a:gd name="connsiteY4" fmla="*/ 1568164 h 1832859"/>
              <a:gd name="connsiteX5" fmla="*/ 6279306 w 6279306"/>
              <a:gd name="connsiteY5" fmla="*/ 1832859 h 1832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79306" h="1832859">
                <a:moveTo>
                  <a:pt x="0" y="657151"/>
                </a:moveTo>
                <a:cubicBezTo>
                  <a:pt x="420102" y="159846"/>
                  <a:pt x="819522" y="11803"/>
                  <a:pt x="1322295" y="1176"/>
                </a:cubicBezTo>
                <a:cubicBezTo>
                  <a:pt x="1825068" y="-9451"/>
                  <a:pt x="2070259" y="51705"/>
                  <a:pt x="2453264" y="196564"/>
                </a:cubicBezTo>
                <a:cubicBezTo>
                  <a:pt x="2836269" y="341423"/>
                  <a:pt x="3191201" y="641732"/>
                  <a:pt x="3620327" y="870332"/>
                </a:cubicBezTo>
                <a:cubicBezTo>
                  <a:pt x="4049453" y="1098932"/>
                  <a:pt x="4584858" y="1407743"/>
                  <a:pt x="5028021" y="1568164"/>
                </a:cubicBezTo>
                <a:cubicBezTo>
                  <a:pt x="5471184" y="1728585"/>
                  <a:pt x="5950443" y="1818821"/>
                  <a:pt x="6279306" y="1832859"/>
                </a:cubicBezTo>
              </a:path>
            </a:pathLst>
          </a:custGeom>
          <a:solidFill>
            <a:srgbClr val="E3C2FF"/>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33" name="TextBox 32"/>
          <p:cNvSpPr txBox="1"/>
          <p:nvPr/>
        </p:nvSpPr>
        <p:spPr>
          <a:xfrm>
            <a:off x="10541260" y="8401000"/>
            <a:ext cx="2484276" cy="461665"/>
          </a:xfrm>
          <a:prstGeom prst="rect">
            <a:avLst/>
          </a:prstGeom>
          <a:noFill/>
        </p:spPr>
        <p:txBody>
          <a:bodyPr wrap="square" rtlCol="0">
            <a:spAutoFit/>
          </a:bodyPr>
          <a:lstStyle/>
          <a:p>
            <a:pPr algn="ctr"/>
            <a:r>
              <a:rPr lang="en-GB" sz="2400" dirty="0" smtClean="0"/>
              <a:t>Steady State</a:t>
            </a:r>
            <a:endParaRPr lang="en-GB" sz="2400" dirty="0"/>
          </a:p>
        </p:txBody>
      </p:sp>
      <p:cxnSp>
        <p:nvCxnSpPr>
          <p:cNvPr id="35" name="Straight Arrow Connector 34"/>
          <p:cNvCxnSpPr/>
          <p:nvPr/>
        </p:nvCxnSpPr>
        <p:spPr bwMode="auto">
          <a:xfrm>
            <a:off x="10937304" y="8112968"/>
            <a:ext cx="1656184" cy="0"/>
          </a:xfrm>
          <a:prstGeom prst="straightConnector1">
            <a:avLst/>
          </a:prstGeom>
          <a:noFill/>
          <a:ln w="38100" cap="flat" cmpd="sng" algn="ctr">
            <a:solidFill>
              <a:schemeClr val="tx1"/>
            </a:solidFill>
            <a:prstDash val="solid"/>
            <a:round/>
            <a:headEnd type="triangle" w="lg" len="med"/>
            <a:tailEnd type="triangle" w="lg"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 name="Rectangle 29"/>
          <p:cNvSpPr/>
          <p:nvPr/>
        </p:nvSpPr>
        <p:spPr>
          <a:xfrm>
            <a:off x="784176" y="6744816"/>
            <a:ext cx="10369152" cy="954107"/>
          </a:xfrm>
          <a:prstGeom prst="rect">
            <a:avLst/>
          </a:prstGeom>
          <a:solidFill>
            <a:schemeClr val="bg1">
              <a:lumMod val="95000"/>
              <a:alpha val="71000"/>
            </a:schemeClr>
          </a:solidFill>
          <a:ln w="19050">
            <a:solidFill>
              <a:schemeClr val="tx1"/>
            </a:solidFill>
          </a:ln>
        </p:spPr>
        <p:txBody>
          <a:bodyPr wrap="square" lIns="91440" tIns="45720" rIns="91440" bIns="45720">
            <a:spAutoFit/>
          </a:bodyPr>
          <a:lstStyle/>
          <a:p>
            <a:pPr algn="ctr"/>
            <a:r>
              <a:rPr lang="en-US" sz="2800" b="0" cap="none" spc="0" dirty="0" smtClean="0">
                <a:ln w="0"/>
                <a:solidFill>
                  <a:schemeClr val="tx1"/>
                </a:solidFill>
                <a:effectLst>
                  <a:outerShdw blurRad="38100" dist="19050" dir="2700000" algn="tl" rotWithShape="0">
                    <a:schemeClr val="dk1">
                      <a:alpha val="40000"/>
                    </a:schemeClr>
                  </a:outerShdw>
                </a:effectLst>
              </a:rPr>
              <a:t>Joint Core Team of internal &amp; approx</a:t>
            </a:r>
            <a:r>
              <a:rPr lang="en-US" sz="2800" dirty="0" smtClean="0">
                <a:ln w="0"/>
                <a:effectLst>
                  <a:outerShdw blurRad="38100" dist="19050" dir="2700000" algn="tl" rotWithShape="0">
                    <a:schemeClr val="dk1">
                      <a:alpha val="40000"/>
                    </a:schemeClr>
                  </a:outerShdw>
                </a:effectLst>
              </a:rPr>
              <a:t>. 15 </a:t>
            </a:r>
            <a:r>
              <a:rPr lang="en-US" sz="2800" b="0" cap="none" spc="0" dirty="0" smtClean="0">
                <a:ln w="0"/>
                <a:solidFill>
                  <a:schemeClr val="tx1"/>
                </a:solidFill>
                <a:effectLst>
                  <a:outerShdw blurRad="38100" dist="19050" dir="2700000" algn="tl" rotWithShape="0">
                    <a:schemeClr val="dk1">
                      <a:alpha val="40000"/>
                    </a:schemeClr>
                  </a:outerShdw>
                </a:effectLst>
              </a:rPr>
              <a:t>external leadership with delivery personnel</a:t>
            </a:r>
            <a:endParaRPr lang="en-US" sz="2800" b="0" cap="none" spc="0" dirty="0">
              <a:ln w="0"/>
              <a:solidFill>
                <a:schemeClr val="tx1"/>
              </a:solidFill>
              <a:effectLst>
                <a:outerShdw blurRad="38100" dist="19050" dir="2700000" algn="tl" rotWithShape="0">
                  <a:schemeClr val="dk1">
                    <a:alpha val="40000"/>
                  </a:schemeClr>
                </a:outerShdw>
              </a:effectLst>
            </a:endParaRPr>
          </a:p>
        </p:txBody>
      </p:sp>
      <p:sp>
        <p:nvSpPr>
          <p:cNvPr id="38" name="Content Placeholder 2"/>
          <p:cNvSpPr>
            <a:spLocks noGrp="1"/>
          </p:cNvSpPr>
          <p:nvPr>
            <p:ph idx="1"/>
          </p:nvPr>
        </p:nvSpPr>
        <p:spPr>
          <a:xfrm>
            <a:off x="910703" y="1272208"/>
            <a:ext cx="11034713" cy="1152128"/>
          </a:xfrm>
        </p:spPr>
        <p:txBody>
          <a:bodyPr/>
          <a:lstStyle/>
          <a:p>
            <a:pPr marL="0" indent="0"/>
            <a:r>
              <a:rPr lang="en-GB" sz="1800" b="1" dirty="0" smtClean="0"/>
              <a:t>To maintain stability and continuity through the phases, a core set of leadership, management and delivery skills will need to be provided by our external partner on the basis of a 18-30 month commitment from Core Team staff to remain with the programme.</a:t>
            </a:r>
          </a:p>
        </p:txBody>
      </p:sp>
      <p:sp>
        <p:nvSpPr>
          <p:cNvPr id="4" name="TextBox 3"/>
          <p:cNvSpPr txBox="1"/>
          <p:nvPr/>
        </p:nvSpPr>
        <p:spPr>
          <a:xfrm>
            <a:off x="3376464" y="4514309"/>
            <a:ext cx="3789281" cy="646331"/>
          </a:xfrm>
          <a:prstGeom prst="rect">
            <a:avLst/>
          </a:prstGeom>
          <a:noFill/>
        </p:spPr>
        <p:txBody>
          <a:bodyPr wrap="none" rtlCol="0">
            <a:spAutoFit/>
          </a:bodyPr>
          <a:lstStyle/>
          <a:p>
            <a:pPr algn="ctr"/>
            <a:r>
              <a:rPr lang="en-GB" sz="1800" b="1" dirty="0" smtClean="0"/>
              <a:t>Resource requirements fluctuate </a:t>
            </a:r>
            <a:br>
              <a:rPr lang="en-GB" sz="1800" b="1" dirty="0" smtClean="0"/>
            </a:br>
            <a:r>
              <a:rPr lang="en-GB" sz="1800" b="1" dirty="0" smtClean="0"/>
              <a:t>around core team</a:t>
            </a:r>
            <a:endParaRPr lang="en-GB" sz="1800" b="1" dirty="0"/>
          </a:p>
        </p:txBody>
      </p:sp>
      <p:cxnSp>
        <p:nvCxnSpPr>
          <p:cNvPr id="6" name="Straight Arrow Connector 5"/>
          <p:cNvCxnSpPr>
            <a:endCxn id="21" idx="2"/>
          </p:cNvCxnSpPr>
          <p:nvPr/>
        </p:nvCxnSpPr>
        <p:spPr bwMode="auto">
          <a:xfrm flipH="1">
            <a:off x="4453440" y="5232648"/>
            <a:ext cx="795232" cy="807548"/>
          </a:xfrm>
          <a:prstGeom prst="straightConnector1">
            <a:avLst/>
          </a:prstGeom>
          <a:noFill/>
          <a:ln w="381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4" name="Straight Arrow Connector 43"/>
          <p:cNvCxnSpPr>
            <a:endCxn id="19" idx="1"/>
          </p:cNvCxnSpPr>
          <p:nvPr/>
        </p:nvCxnSpPr>
        <p:spPr bwMode="auto">
          <a:xfrm flipH="1">
            <a:off x="1483850" y="5232648"/>
            <a:ext cx="3764822" cy="1144788"/>
          </a:xfrm>
          <a:prstGeom prst="straightConnector1">
            <a:avLst/>
          </a:prstGeom>
          <a:noFill/>
          <a:ln w="381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Straight Arrow Connector 44"/>
          <p:cNvCxnSpPr>
            <a:endCxn id="62" idx="1"/>
          </p:cNvCxnSpPr>
          <p:nvPr/>
        </p:nvCxnSpPr>
        <p:spPr bwMode="auto">
          <a:xfrm>
            <a:off x="5248672" y="5232648"/>
            <a:ext cx="535817" cy="294543"/>
          </a:xfrm>
          <a:prstGeom prst="straightConnector1">
            <a:avLst/>
          </a:prstGeom>
          <a:noFill/>
          <a:ln w="381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5687717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xtBox 30"/>
          <p:cNvSpPr txBox="1"/>
          <p:nvPr/>
        </p:nvSpPr>
        <p:spPr>
          <a:xfrm>
            <a:off x="352128" y="8328992"/>
            <a:ext cx="12274172" cy="523220"/>
          </a:xfrm>
          <a:prstGeom prst="rect">
            <a:avLst/>
          </a:prstGeom>
          <a:noFill/>
        </p:spPr>
        <p:txBody>
          <a:bodyPr wrap="square" rtlCol="0">
            <a:spAutoFit/>
          </a:bodyPr>
          <a:lstStyle/>
          <a:p>
            <a:pPr algn="l"/>
            <a:r>
              <a:rPr lang="en-GB" sz="1400" b="1" dirty="0" smtClean="0"/>
              <a:t>External </a:t>
            </a:r>
            <a:r>
              <a:rPr lang="en-GB" sz="1400" b="1" dirty="0"/>
              <a:t>	 </a:t>
            </a:r>
            <a:r>
              <a:rPr lang="en-GB" sz="1400" b="1" dirty="0" smtClean="0"/>
              <a:t>          </a:t>
            </a:r>
            <a:r>
              <a:rPr lang="en-GB" sz="1400" b="1" dirty="0" smtClean="0">
                <a:solidFill>
                  <a:srgbClr val="0000FF"/>
                </a:solidFill>
              </a:rPr>
              <a:t>LEAD </a:t>
            </a:r>
            <a:r>
              <a:rPr lang="en-GB" sz="1400" b="1" dirty="0" smtClean="0"/>
              <a:t>   </a:t>
            </a:r>
            <a:r>
              <a:rPr lang="en-GB" sz="1400" b="1" dirty="0">
                <a:solidFill>
                  <a:srgbClr val="0000FF"/>
                </a:solidFill>
              </a:rPr>
              <a:t>3</a:t>
            </a:r>
            <a:r>
              <a:rPr lang="en-GB" sz="1400" b="1" dirty="0" smtClean="0">
                <a:solidFill>
                  <a:srgbClr val="0000FF"/>
                </a:solidFill>
              </a:rPr>
              <a:t>			1		    1                                                   1                                      1 </a:t>
            </a:r>
            <a:br>
              <a:rPr lang="en-GB" sz="1400" b="1" dirty="0" smtClean="0">
                <a:solidFill>
                  <a:srgbClr val="0000FF"/>
                </a:solidFill>
              </a:rPr>
            </a:br>
            <a:r>
              <a:rPr lang="en-GB" sz="1400" b="1" dirty="0" smtClean="0"/>
              <a:t>Core Team           </a:t>
            </a:r>
            <a:r>
              <a:rPr lang="en-GB" sz="1400" b="1" dirty="0" smtClean="0">
                <a:solidFill>
                  <a:srgbClr val="0000FF"/>
                </a:solidFill>
              </a:rPr>
              <a:t>FLOAT</a:t>
            </a:r>
            <a:r>
              <a:rPr lang="en-GB" sz="1400" b="1" dirty="0" smtClean="0"/>
              <a:t>     </a:t>
            </a:r>
            <a:r>
              <a:rPr lang="en-GB" sz="1400" b="1" dirty="0" smtClean="0">
                <a:solidFill>
                  <a:srgbClr val="0000FF"/>
                </a:solidFill>
              </a:rPr>
              <a:t>	         			                 approx. 8</a:t>
            </a:r>
            <a:endParaRPr lang="en-GB" sz="1400" b="1" dirty="0">
              <a:solidFill>
                <a:srgbClr val="0000FF"/>
              </a:solidFill>
            </a:endParaRPr>
          </a:p>
        </p:txBody>
      </p:sp>
      <p:cxnSp>
        <p:nvCxnSpPr>
          <p:cNvPr id="5" name="Straight Arrow Connector 4"/>
          <p:cNvCxnSpPr/>
          <p:nvPr/>
        </p:nvCxnSpPr>
        <p:spPr bwMode="auto">
          <a:xfrm>
            <a:off x="2584376" y="8761040"/>
            <a:ext cx="3960440" cy="0"/>
          </a:xfrm>
          <a:prstGeom prst="straightConnector1">
            <a:avLst/>
          </a:prstGeom>
          <a:noFill/>
          <a:ln w="57150" cap="flat" cmpd="sng" algn="ctr">
            <a:solidFill>
              <a:srgbClr val="0000FF"/>
            </a:solidFill>
            <a:prstDash val="solid"/>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Title 1"/>
          <p:cNvSpPr>
            <a:spLocks noGrp="1"/>
          </p:cNvSpPr>
          <p:nvPr>
            <p:ph type="title"/>
          </p:nvPr>
        </p:nvSpPr>
        <p:spPr>
          <a:xfrm>
            <a:off x="880110" y="502285"/>
            <a:ext cx="11034713" cy="1490003"/>
          </a:xfrm>
        </p:spPr>
        <p:txBody>
          <a:bodyPr/>
          <a:lstStyle/>
          <a:p>
            <a:r>
              <a:rPr lang="en-US" sz="4400" dirty="0" smtClean="0"/>
              <a:t>Key capability blocks required</a:t>
            </a:r>
            <a:r>
              <a:rPr lang="en-US" sz="4400" dirty="0"/>
              <a:t/>
            </a:r>
            <a:br>
              <a:rPr lang="en-US" sz="4400" dirty="0"/>
            </a:br>
            <a:endParaRPr lang="en-GB" sz="4400" dirty="0"/>
          </a:p>
        </p:txBody>
      </p:sp>
      <p:sp>
        <p:nvSpPr>
          <p:cNvPr id="6" name="Rectangle 5"/>
          <p:cNvSpPr/>
          <p:nvPr/>
        </p:nvSpPr>
        <p:spPr>
          <a:xfrm>
            <a:off x="1871201" y="2352328"/>
            <a:ext cx="1968931" cy="750221"/>
          </a:xfrm>
          <a:prstGeom prst="rect">
            <a:avLst/>
          </a:prstGeom>
          <a:solidFill>
            <a:schemeClr val="accent1">
              <a:lumMod val="40000"/>
              <a:lumOff val="60000"/>
            </a:schemeClr>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smtClean="0">
                <a:solidFill>
                  <a:schemeClr val="tx1"/>
                </a:solidFill>
              </a:rPr>
              <a:t>Business Support</a:t>
            </a:r>
            <a:endParaRPr lang="en-GB" sz="1400" dirty="0">
              <a:solidFill>
                <a:schemeClr val="tx1"/>
              </a:solidFill>
            </a:endParaRPr>
          </a:p>
        </p:txBody>
      </p:sp>
      <p:sp>
        <p:nvSpPr>
          <p:cNvPr id="7" name="Rectangle 6"/>
          <p:cNvSpPr/>
          <p:nvPr/>
        </p:nvSpPr>
        <p:spPr>
          <a:xfrm>
            <a:off x="4040441" y="2352328"/>
            <a:ext cx="1968931" cy="750221"/>
          </a:xfrm>
          <a:prstGeom prst="rect">
            <a:avLst/>
          </a:prstGeom>
          <a:solidFill>
            <a:schemeClr val="accent1">
              <a:lumMod val="40000"/>
              <a:lumOff val="60000"/>
            </a:schemeClr>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smtClean="0">
                <a:solidFill>
                  <a:schemeClr val="tx1"/>
                </a:solidFill>
              </a:rPr>
              <a:t>Performance Management</a:t>
            </a:r>
            <a:endParaRPr lang="en-GB" sz="1400" dirty="0">
              <a:solidFill>
                <a:schemeClr val="tx1"/>
              </a:solidFill>
            </a:endParaRPr>
          </a:p>
        </p:txBody>
      </p:sp>
      <p:sp>
        <p:nvSpPr>
          <p:cNvPr id="8" name="Rectangle 7"/>
          <p:cNvSpPr/>
          <p:nvPr/>
        </p:nvSpPr>
        <p:spPr>
          <a:xfrm>
            <a:off x="6244224" y="2352328"/>
            <a:ext cx="1968931" cy="750221"/>
          </a:xfrm>
          <a:prstGeom prst="rect">
            <a:avLst/>
          </a:prstGeom>
          <a:solidFill>
            <a:schemeClr val="accent1">
              <a:lumMod val="40000"/>
              <a:lumOff val="60000"/>
            </a:schemeClr>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smtClean="0">
                <a:solidFill>
                  <a:schemeClr val="tx1"/>
                </a:solidFill>
              </a:rPr>
              <a:t>Customer Development</a:t>
            </a:r>
            <a:endParaRPr lang="en-GB" sz="1400" dirty="0">
              <a:solidFill>
                <a:schemeClr val="tx1"/>
              </a:solidFill>
            </a:endParaRPr>
          </a:p>
        </p:txBody>
      </p:sp>
      <p:sp>
        <p:nvSpPr>
          <p:cNvPr id="9" name="Rectangle 8"/>
          <p:cNvSpPr/>
          <p:nvPr/>
        </p:nvSpPr>
        <p:spPr>
          <a:xfrm>
            <a:off x="8465277" y="2352328"/>
            <a:ext cx="1968931" cy="750221"/>
          </a:xfrm>
          <a:prstGeom prst="rect">
            <a:avLst/>
          </a:prstGeom>
          <a:solidFill>
            <a:schemeClr val="accent2">
              <a:lumMod val="40000"/>
              <a:lumOff val="60000"/>
            </a:schemeClr>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smtClean="0">
                <a:solidFill>
                  <a:schemeClr val="tx1"/>
                </a:solidFill>
              </a:rPr>
              <a:t>FOM Delivery</a:t>
            </a:r>
            <a:endParaRPr lang="en-GB" sz="1400" dirty="0">
              <a:solidFill>
                <a:schemeClr val="tx1"/>
              </a:solidFill>
            </a:endParaRPr>
          </a:p>
        </p:txBody>
      </p:sp>
      <p:sp>
        <p:nvSpPr>
          <p:cNvPr id="10" name="TextBox 9"/>
          <p:cNvSpPr txBox="1"/>
          <p:nvPr/>
        </p:nvSpPr>
        <p:spPr>
          <a:xfrm>
            <a:off x="339530" y="2352328"/>
            <a:ext cx="1471752" cy="523220"/>
          </a:xfrm>
          <a:prstGeom prst="rect">
            <a:avLst/>
          </a:prstGeom>
          <a:noFill/>
        </p:spPr>
        <p:txBody>
          <a:bodyPr wrap="none" rtlCol="0">
            <a:spAutoFit/>
          </a:bodyPr>
          <a:lstStyle/>
          <a:p>
            <a:pPr algn="l"/>
            <a:r>
              <a:rPr lang="en-GB" sz="1400" b="1" dirty="0" smtClean="0"/>
              <a:t>Core capability</a:t>
            </a:r>
            <a:br>
              <a:rPr lang="en-GB" sz="1400" b="1" dirty="0" smtClean="0"/>
            </a:br>
            <a:r>
              <a:rPr lang="en-GB" sz="1400" b="1" dirty="0" smtClean="0"/>
              <a:t>requirement</a:t>
            </a:r>
            <a:endParaRPr lang="en-GB" sz="1400" b="1" dirty="0"/>
          </a:p>
        </p:txBody>
      </p:sp>
      <p:sp>
        <p:nvSpPr>
          <p:cNvPr id="11" name="Rectangle 10"/>
          <p:cNvSpPr/>
          <p:nvPr/>
        </p:nvSpPr>
        <p:spPr>
          <a:xfrm>
            <a:off x="1864296" y="3295337"/>
            <a:ext cx="1968931" cy="1748497"/>
          </a:xfrm>
          <a:prstGeom prst="rect">
            <a:avLst/>
          </a:prstGeom>
          <a:solidFill>
            <a:schemeClr val="accent1">
              <a:lumMod val="40000"/>
              <a:lumOff val="60000"/>
            </a:schemeClr>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l"/>
            <a:r>
              <a:rPr lang="en-GB" sz="1200" dirty="0" smtClean="0">
                <a:solidFill>
                  <a:schemeClr val="tx1"/>
                </a:solidFill>
              </a:rPr>
              <a:t>ICC support services</a:t>
            </a:r>
            <a:br>
              <a:rPr lang="en-GB" sz="1200" dirty="0" smtClean="0">
                <a:solidFill>
                  <a:schemeClr val="tx1"/>
                </a:solidFill>
              </a:rPr>
            </a:br>
            <a:r>
              <a:rPr lang="en-GB" sz="1200" dirty="0" smtClean="0">
                <a:solidFill>
                  <a:schemeClr val="tx1"/>
                </a:solidFill>
              </a:rPr>
              <a:t>Design, build &amp; operate: </a:t>
            </a:r>
          </a:p>
          <a:p>
            <a:pPr marL="171450" indent="-171450" algn="l">
              <a:buFont typeface="Arial"/>
              <a:buChar char="•"/>
            </a:pPr>
            <a:r>
              <a:rPr lang="en-GB" sz="1200" dirty="0" smtClean="0">
                <a:solidFill>
                  <a:schemeClr val="tx1"/>
                </a:solidFill>
              </a:rPr>
              <a:t>HR</a:t>
            </a:r>
          </a:p>
          <a:p>
            <a:pPr marL="171450" indent="-171450" algn="l">
              <a:buFont typeface="Arial"/>
              <a:buChar char="•"/>
            </a:pPr>
            <a:r>
              <a:rPr lang="en-GB" sz="1200" dirty="0" smtClean="0">
                <a:solidFill>
                  <a:schemeClr val="tx1"/>
                </a:solidFill>
              </a:rPr>
              <a:t>Finance</a:t>
            </a:r>
          </a:p>
          <a:p>
            <a:pPr marL="171450" indent="-171450" algn="l">
              <a:buFont typeface="Arial"/>
              <a:buChar char="•"/>
            </a:pPr>
            <a:r>
              <a:rPr lang="en-GB" sz="1200" dirty="0" smtClean="0">
                <a:solidFill>
                  <a:schemeClr val="tx1"/>
                </a:solidFill>
              </a:rPr>
              <a:t>IT </a:t>
            </a:r>
            <a:endParaRPr lang="en-GB" sz="1200" dirty="0">
              <a:solidFill>
                <a:schemeClr val="tx1"/>
              </a:solidFill>
            </a:endParaRPr>
          </a:p>
        </p:txBody>
      </p:sp>
      <p:sp>
        <p:nvSpPr>
          <p:cNvPr id="12" name="Rectangle 11"/>
          <p:cNvSpPr/>
          <p:nvPr/>
        </p:nvSpPr>
        <p:spPr>
          <a:xfrm>
            <a:off x="1867759" y="5969498"/>
            <a:ext cx="1968931" cy="2395464"/>
          </a:xfrm>
          <a:prstGeom prst="rect">
            <a:avLst/>
          </a:prstGeom>
          <a:solidFill>
            <a:schemeClr val="accent1">
              <a:lumMod val="40000"/>
              <a:lumOff val="60000"/>
            </a:schemeClr>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l"/>
            <a:r>
              <a:rPr lang="en-GB" sz="1200" dirty="0" smtClean="0">
                <a:solidFill>
                  <a:schemeClr val="tx1"/>
                </a:solidFill>
              </a:rPr>
              <a:t>Cross cutting</a:t>
            </a:r>
          </a:p>
          <a:p>
            <a:pPr algn="l"/>
            <a:r>
              <a:rPr lang="en-GB" sz="1200" dirty="0" smtClean="0">
                <a:solidFill>
                  <a:schemeClr val="tx1"/>
                </a:solidFill>
              </a:rPr>
              <a:t> support</a:t>
            </a:r>
          </a:p>
          <a:p>
            <a:endParaRPr lang="en-GB" sz="1200" dirty="0">
              <a:solidFill>
                <a:schemeClr val="tx1"/>
              </a:solidFill>
            </a:endParaRPr>
          </a:p>
          <a:p>
            <a:endParaRPr lang="en-GB" sz="1200" dirty="0" smtClean="0">
              <a:solidFill>
                <a:schemeClr val="tx1"/>
              </a:solidFill>
            </a:endParaRPr>
          </a:p>
          <a:p>
            <a:endParaRPr lang="en-GB" sz="1200" dirty="0">
              <a:solidFill>
                <a:schemeClr val="tx1"/>
              </a:solidFill>
            </a:endParaRPr>
          </a:p>
          <a:p>
            <a:endParaRPr lang="en-GB" sz="1200" dirty="0" smtClean="0">
              <a:solidFill>
                <a:schemeClr val="tx1"/>
              </a:solidFill>
            </a:endParaRPr>
          </a:p>
          <a:p>
            <a:endParaRPr lang="en-GB" sz="1200" dirty="0">
              <a:solidFill>
                <a:schemeClr val="tx1"/>
              </a:solidFill>
            </a:endParaRPr>
          </a:p>
          <a:p>
            <a:endParaRPr lang="en-GB" sz="1200" dirty="0">
              <a:solidFill>
                <a:schemeClr val="tx1"/>
              </a:solidFill>
            </a:endParaRPr>
          </a:p>
        </p:txBody>
      </p:sp>
      <p:sp>
        <p:nvSpPr>
          <p:cNvPr id="13" name="Rectangle 12"/>
          <p:cNvSpPr/>
          <p:nvPr/>
        </p:nvSpPr>
        <p:spPr>
          <a:xfrm>
            <a:off x="3373815" y="6074719"/>
            <a:ext cx="9209306" cy="494619"/>
          </a:xfrm>
          <a:prstGeom prst="rect">
            <a:avLst/>
          </a:prstGeom>
          <a:solidFill>
            <a:schemeClr val="bg1"/>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l"/>
            <a:r>
              <a:rPr lang="en-GB" sz="1400" dirty="0" smtClean="0">
                <a:solidFill>
                  <a:schemeClr val="tx1"/>
                </a:solidFill>
              </a:rPr>
              <a:t>HR support services (TUPE, recruit, train, pay)</a:t>
            </a:r>
            <a:endParaRPr lang="en-GB" sz="1400" dirty="0">
              <a:solidFill>
                <a:schemeClr val="tx1"/>
              </a:solidFill>
            </a:endParaRPr>
          </a:p>
        </p:txBody>
      </p:sp>
      <p:sp>
        <p:nvSpPr>
          <p:cNvPr id="14" name="Rectangle 13"/>
          <p:cNvSpPr/>
          <p:nvPr/>
        </p:nvSpPr>
        <p:spPr>
          <a:xfrm>
            <a:off x="3384182" y="6672299"/>
            <a:ext cx="9209306" cy="494619"/>
          </a:xfrm>
          <a:prstGeom prst="rect">
            <a:avLst/>
          </a:prstGeom>
          <a:solidFill>
            <a:schemeClr val="bg1"/>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l"/>
            <a:r>
              <a:rPr lang="en-GB" sz="1400" dirty="0" smtClean="0">
                <a:solidFill>
                  <a:schemeClr val="tx1"/>
                </a:solidFill>
              </a:rPr>
              <a:t>Finance support (models, evaluation, commercial design support)</a:t>
            </a:r>
            <a:endParaRPr lang="en-GB" sz="1400" dirty="0">
              <a:solidFill>
                <a:schemeClr val="tx1"/>
              </a:solidFill>
            </a:endParaRPr>
          </a:p>
        </p:txBody>
      </p:sp>
      <p:sp>
        <p:nvSpPr>
          <p:cNvPr id="15" name="Rectangle 14"/>
          <p:cNvSpPr/>
          <p:nvPr/>
        </p:nvSpPr>
        <p:spPr>
          <a:xfrm>
            <a:off x="3394549" y="7770739"/>
            <a:ext cx="9209306" cy="494619"/>
          </a:xfrm>
          <a:prstGeom prst="rect">
            <a:avLst/>
          </a:prstGeom>
          <a:solidFill>
            <a:schemeClr val="bg1"/>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l"/>
            <a:r>
              <a:rPr lang="en-GB" sz="1400" dirty="0" smtClean="0">
                <a:solidFill>
                  <a:schemeClr val="tx1"/>
                </a:solidFill>
              </a:rPr>
              <a:t>Legal support (contracting, transition)</a:t>
            </a:r>
            <a:endParaRPr lang="en-GB" sz="1400" dirty="0">
              <a:solidFill>
                <a:schemeClr val="tx1"/>
              </a:solidFill>
            </a:endParaRPr>
          </a:p>
        </p:txBody>
      </p:sp>
      <p:sp>
        <p:nvSpPr>
          <p:cNvPr id="16" name="Rectangle 15"/>
          <p:cNvSpPr/>
          <p:nvPr/>
        </p:nvSpPr>
        <p:spPr>
          <a:xfrm>
            <a:off x="4016266" y="3295337"/>
            <a:ext cx="1968931" cy="1748497"/>
          </a:xfrm>
          <a:prstGeom prst="rect">
            <a:avLst/>
          </a:prstGeom>
          <a:solidFill>
            <a:schemeClr val="accent1">
              <a:lumMod val="40000"/>
              <a:lumOff val="60000"/>
            </a:schemeClr>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l"/>
            <a:r>
              <a:rPr lang="en-GB" sz="1200" dirty="0" smtClean="0">
                <a:solidFill>
                  <a:schemeClr val="tx1"/>
                </a:solidFill>
              </a:rPr>
              <a:t>Service </a:t>
            </a:r>
            <a:r>
              <a:rPr lang="en-GB" sz="1200" dirty="0" err="1" smtClean="0">
                <a:solidFill>
                  <a:schemeClr val="tx1"/>
                </a:solidFill>
              </a:rPr>
              <a:t>perf</a:t>
            </a:r>
            <a:r>
              <a:rPr lang="en-GB" sz="1200" dirty="0" smtClean="0">
                <a:solidFill>
                  <a:schemeClr val="tx1"/>
                </a:solidFill>
              </a:rPr>
              <a:t>. </a:t>
            </a:r>
            <a:r>
              <a:rPr lang="en-GB" sz="1200" dirty="0" err="1" smtClean="0">
                <a:solidFill>
                  <a:schemeClr val="tx1"/>
                </a:solidFill>
              </a:rPr>
              <a:t>mgmnt</a:t>
            </a:r>
            <a:r>
              <a:rPr lang="en-GB" sz="1200" dirty="0" smtClean="0">
                <a:solidFill>
                  <a:schemeClr val="tx1"/>
                </a:solidFill>
              </a:rPr>
              <a:t>: </a:t>
            </a:r>
          </a:p>
          <a:p>
            <a:pPr marL="171450" indent="-171450" algn="l">
              <a:buFont typeface="Arial"/>
              <a:buChar char="•"/>
            </a:pPr>
            <a:r>
              <a:rPr lang="en-GB" sz="1200" dirty="0" smtClean="0">
                <a:solidFill>
                  <a:schemeClr val="tx1"/>
                </a:solidFill>
              </a:rPr>
              <a:t>Org design</a:t>
            </a:r>
          </a:p>
          <a:p>
            <a:pPr marL="171450" indent="-171450" algn="l">
              <a:buFont typeface="Arial"/>
              <a:buChar char="•"/>
            </a:pPr>
            <a:r>
              <a:rPr lang="en-GB" sz="1200" dirty="0" smtClean="0">
                <a:solidFill>
                  <a:schemeClr val="tx1"/>
                </a:solidFill>
              </a:rPr>
              <a:t>Process design</a:t>
            </a:r>
          </a:p>
          <a:p>
            <a:pPr marL="171450" indent="-171450" algn="l">
              <a:buFont typeface="Arial"/>
              <a:buChar char="•"/>
            </a:pPr>
            <a:r>
              <a:rPr lang="en-GB" sz="1200" dirty="0" smtClean="0">
                <a:solidFill>
                  <a:schemeClr val="tx1"/>
                </a:solidFill>
              </a:rPr>
              <a:t>Org build</a:t>
            </a:r>
          </a:p>
          <a:p>
            <a:pPr marL="171450" indent="-171450" algn="l">
              <a:buFont typeface="Arial"/>
              <a:buChar char="•"/>
            </a:pPr>
            <a:r>
              <a:rPr lang="en-GB" sz="1200" dirty="0" smtClean="0">
                <a:solidFill>
                  <a:schemeClr val="tx1"/>
                </a:solidFill>
              </a:rPr>
              <a:t>Operate</a:t>
            </a:r>
            <a:endParaRPr lang="en-GB" sz="1200" dirty="0">
              <a:solidFill>
                <a:schemeClr val="tx1"/>
              </a:solidFill>
            </a:endParaRPr>
          </a:p>
        </p:txBody>
      </p:sp>
      <p:sp>
        <p:nvSpPr>
          <p:cNvPr id="17" name="Rectangle 16"/>
          <p:cNvSpPr/>
          <p:nvPr/>
        </p:nvSpPr>
        <p:spPr>
          <a:xfrm>
            <a:off x="6271862" y="3295337"/>
            <a:ext cx="1968931" cy="1748497"/>
          </a:xfrm>
          <a:prstGeom prst="rect">
            <a:avLst/>
          </a:prstGeom>
          <a:solidFill>
            <a:schemeClr val="accent1">
              <a:lumMod val="40000"/>
              <a:lumOff val="60000"/>
            </a:schemeClr>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l"/>
            <a:r>
              <a:rPr lang="en-GB" sz="1200" dirty="0" smtClean="0">
                <a:solidFill>
                  <a:schemeClr val="tx1"/>
                </a:solidFill>
              </a:rPr>
              <a:t>ICC Customer development: </a:t>
            </a:r>
            <a:br>
              <a:rPr lang="en-GB" sz="1200" dirty="0" smtClean="0">
                <a:solidFill>
                  <a:schemeClr val="tx1"/>
                </a:solidFill>
              </a:rPr>
            </a:br>
            <a:endParaRPr lang="en-GB" sz="1200" dirty="0" smtClean="0">
              <a:solidFill>
                <a:schemeClr val="tx1"/>
              </a:solidFill>
            </a:endParaRPr>
          </a:p>
          <a:p>
            <a:pPr marL="171450" indent="-171450" algn="l">
              <a:buFont typeface="Arial"/>
              <a:buChar char="•"/>
            </a:pPr>
            <a:r>
              <a:rPr lang="en-GB" sz="1200" dirty="0" smtClean="0">
                <a:solidFill>
                  <a:schemeClr val="tx1"/>
                </a:solidFill>
              </a:rPr>
              <a:t>Org design</a:t>
            </a:r>
          </a:p>
          <a:p>
            <a:pPr marL="171450" indent="-171450" algn="l">
              <a:buFont typeface="Arial"/>
              <a:buChar char="•"/>
            </a:pPr>
            <a:r>
              <a:rPr lang="en-GB" sz="1200" dirty="0" smtClean="0">
                <a:solidFill>
                  <a:schemeClr val="tx1"/>
                </a:solidFill>
              </a:rPr>
              <a:t>Process design</a:t>
            </a:r>
          </a:p>
          <a:p>
            <a:pPr marL="171450" indent="-171450" algn="l">
              <a:buFont typeface="Arial"/>
              <a:buChar char="•"/>
            </a:pPr>
            <a:r>
              <a:rPr lang="en-GB" sz="1200" dirty="0" smtClean="0">
                <a:solidFill>
                  <a:schemeClr val="tx1"/>
                </a:solidFill>
              </a:rPr>
              <a:t>Org build</a:t>
            </a:r>
            <a:endParaRPr lang="en-GB" sz="1200" dirty="0">
              <a:solidFill>
                <a:schemeClr val="tx1"/>
              </a:solidFill>
            </a:endParaRPr>
          </a:p>
        </p:txBody>
      </p:sp>
      <p:sp>
        <p:nvSpPr>
          <p:cNvPr id="18" name="Rectangle 17"/>
          <p:cNvSpPr/>
          <p:nvPr/>
        </p:nvSpPr>
        <p:spPr>
          <a:xfrm>
            <a:off x="8458373" y="3295337"/>
            <a:ext cx="1968931" cy="1748497"/>
          </a:xfrm>
          <a:prstGeom prst="rect">
            <a:avLst/>
          </a:prstGeom>
          <a:solidFill>
            <a:schemeClr val="accent2">
              <a:lumMod val="40000"/>
              <a:lumOff val="60000"/>
            </a:schemeClr>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marL="171450" indent="-171450" algn="l">
              <a:buFont typeface="Arial"/>
              <a:buChar char="•"/>
            </a:pPr>
            <a:r>
              <a:rPr lang="en-GB" sz="1200" dirty="0" smtClean="0">
                <a:solidFill>
                  <a:schemeClr val="tx1"/>
                </a:solidFill>
              </a:rPr>
              <a:t>Business cases</a:t>
            </a:r>
          </a:p>
          <a:p>
            <a:pPr marL="171450" indent="-171450" algn="l">
              <a:buFont typeface="Arial"/>
              <a:buChar char="•"/>
            </a:pPr>
            <a:r>
              <a:rPr lang="en-GB" sz="1200" dirty="0" smtClean="0">
                <a:solidFill>
                  <a:schemeClr val="tx1"/>
                </a:solidFill>
              </a:rPr>
              <a:t>FOM procurements</a:t>
            </a:r>
          </a:p>
          <a:p>
            <a:pPr marL="171450" indent="-171450" algn="l">
              <a:buFont typeface="Arial"/>
              <a:buChar char="•"/>
            </a:pPr>
            <a:r>
              <a:rPr lang="en-GB" sz="1200" dirty="0" smtClean="0">
                <a:solidFill>
                  <a:schemeClr val="tx1"/>
                </a:solidFill>
              </a:rPr>
              <a:t>Contracts</a:t>
            </a:r>
          </a:p>
        </p:txBody>
      </p:sp>
      <p:sp>
        <p:nvSpPr>
          <p:cNvPr id="19" name="TextBox 18"/>
          <p:cNvSpPr txBox="1"/>
          <p:nvPr/>
        </p:nvSpPr>
        <p:spPr>
          <a:xfrm>
            <a:off x="315138" y="3295337"/>
            <a:ext cx="1351915" cy="523220"/>
          </a:xfrm>
          <a:prstGeom prst="rect">
            <a:avLst/>
          </a:prstGeom>
          <a:noFill/>
        </p:spPr>
        <p:txBody>
          <a:bodyPr wrap="none" rtlCol="0">
            <a:spAutoFit/>
          </a:bodyPr>
          <a:lstStyle/>
          <a:p>
            <a:pPr algn="l"/>
            <a:r>
              <a:rPr lang="en-GB" sz="1400" b="1" dirty="0" smtClean="0"/>
              <a:t>Output</a:t>
            </a:r>
            <a:br>
              <a:rPr lang="en-GB" sz="1400" b="1" dirty="0" smtClean="0"/>
            </a:br>
            <a:r>
              <a:rPr lang="en-GB" sz="1400" b="1" dirty="0" smtClean="0"/>
              <a:t>responsibility</a:t>
            </a:r>
            <a:endParaRPr lang="en-GB" sz="1400" b="1" dirty="0"/>
          </a:p>
        </p:txBody>
      </p:sp>
      <p:sp>
        <p:nvSpPr>
          <p:cNvPr id="20" name="TextBox 19"/>
          <p:cNvSpPr txBox="1"/>
          <p:nvPr/>
        </p:nvSpPr>
        <p:spPr>
          <a:xfrm>
            <a:off x="325490" y="5829471"/>
            <a:ext cx="1184940" cy="523220"/>
          </a:xfrm>
          <a:prstGeom prst="rect">
            <a:avLst/>
          </a:prstGeom>
          <a:noFill/>
        </p:spPr>
        <p:txBody>
          <a:bodyPr wrap="none" rtlCol="0">
            <a:spAutoFit/>
          </a:bodyPr>
          <a:lstStyle/>
          <a:p>
            <a:pPr algn="l"/>
            <a:r>
              <a:rPr lang="en-GB" sz="1400" b="1" dirty="0" smtClean="0"/>
              <a:t>Programme</a:t>
            </a:r>
            <a:br>
              <a:rPr lang="en-GB" sz="1400" b="1" dirty="0" smtClean="0"/>
            </a:br>
            <a:r>
              <a:rPr lang="en-GB" sz="1400" b="1" dirty="0" smtClean="0"/>
              <a:t>Support</a:t>
            </a:r>
            <a:endParaRPr lang="en-GB" sz="1400" b="1" dirty="0"/>
          </a:p>
        </p:txBody>
      </p:sp>
      <p:sp>
        <p:nvSpPr>
          <p:cNvPr id="25" name="Rectangle 24"/>
          <p:cNvSpPr/>
          <p:nvPr/>
        </p:nvSpPr>
        <p:spPr>
          <a:xfrm>
            <a:off x="3387645" y="7228434"/>
            <a:ext cx="9209306" cy="494619"/>
          </a:xfrm>
          <a:prstGeom prst="rect">
            <a:avLst/>
          </a:prstGeom>
          <a:solidFill>
            <a:schemeClr val="bg1"/>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l"/>
            <a:r>
              <a:rPr lang="en-GB" sz="1400" dirty="0" smtClean="0">
                <a:solidFill>
                  <a:schemeClr val="tx1"/>
                </a:solidFill>
              </a:rPr>
              <a:t>IT support (SIAM contracting, transition, strategy development)</a:t>
            </a:r>
            <a:endParaRPr lang="en-GB" sz="1400" dirty="0">
              <a:solidFill>
                <a:schemeClr val="tx1"/>
              </a:solidFill>
            </a:endParaRPr>
          </a:p>
        </p:txBody>
      </p:sp>
      <p:sp>
        <p:nvSpPr>
          <p:cNvPr id="26" name="Rectangle 25"/>
          <p:cNvSpPr/>
          <p:nvPr/>
        </p:nvSpPr>
        <p:spPr>
          <a:xfrm>
            <a:off x="10614190" y="2352328"/>
            <a:ext cx="1968931" cy="750221"/>
          </a:xfrm>
          <a:prstGeom prst="rect">
            <a:avLst/>
          </a:prstGeom>
          <a:solidFill>
            <a:schemeClr val="bg1">
              <a:lumMod val="75000"/>
            </a:schemeClr>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smtClean="0">
                <a:solidFill>
                  <a:schemeClr val="tx1"/>
                </a:solidFill>
              </a:rPr>
              <a:t>Transition</a:t>
            </a:r>
            <a:endParaRPr lang="en-GB" sz="1400" dirty="0">
              <a:solidFill>
                <a:schemeClr val="tx1"/>
              </a:solidFill>
            </a:endParaRPr>
          </a:p>
        </p:txBody>
      </p:sp>
      <p:sp>
        <p:nvSpPr>
          <p:cNvPr id="27" name="Rectangle 26"/>
          <p:cNvSpPr/>
          <p:nvPr/>
        </p:nvSpPr>
        <p:spPr>
          <a:xfrm>
            <a:off x="10607286" y="3295337"/>
            <a:ext cx="1968931" cy="1748497"/>
          </a:xfrm>
          <a:prstGeom prst="rect">
            <a:avLst/>
          </a:prstGeom>
          <a:solidFill>
            <a:schemeClr val="bg1">
              <a:lumMod val="75000"/>
            </a:schemeClr>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marL="171450" indent="-171450" algn="l">
              <a:buFont typeface="Arial"/>
              <a:buChar char="•"/>
            </a:pPr>
            <a:r>
              <a:rPr lang="en-GB" sz="1200" dirty="0" smtClean="0">
                <a:solidFill>
                  <a:schemeClr val="tx1"/>
                </a:solidFill>
              </a:rPr>
              <a:t>Transitions</a:t>
            </a:r>
          </a:p>
          <a:p>
            <a:pPr marL="171450" indent="-171450" algn="l">
              <a:buFont typeface="Arial"/>
              <a:buChar char="•"/>
            </a:pPr>
            <a:r>
              <a:rPr lang="en-GB" sz="1200" dirty="0" smtClean="0">
                <a:solidFill>
                  <a:schemeClr val="tx1"/>
                </a:solidFill>
              </a:rPr>
              <a:t>Communication</a:t>
            </a:r>
          </a:p>
          <a:p>
            <a:pPr marL="171450" indent="-171450" algn="l">
              <a:buFont typeface="Arial"/>
              <a:buChar char="•"/>
            </a:pPr>
            <a:r>
              <a:rPr lang="en-GB" sz="1200" dirty="0" smtClean="0">
                <a:solidFill>
                  <a:schemeClr val="tx1"/>
                </a:solidFill>
              </a:rPr>
              <a:t>Performance target maintenance/enhancement</a:t>
            </a:r>
            <a:endParaRPr lang="en-GB" sz="1200" dirty="0">
              <a:solidFill>
                <a:schemeClr val="tx1"/>
              </a:solidFill>
            </a:endParaRPr>
          </a:p>
        </p:txBody>
      </p:sp>
      <p:sp>
        <p:nvSpPr>
          <p:cNvPr id="29" name="Rectangle 28"/>
          <p:cNvSpPr/>
          <p:nvPr/>
        </p:nvSpPr>
        <p:spPr>
          <a:xfrm>
            <a:off x="10624557" y="5177410"/>
            <a:ext cx="1968931" cy="792088"/>
          </a:xfrm>
          <a:prstGeom prst="rect">
            <a:avLst/>
          </a:prstGeom>
          <a:solidFill>
            <a:schemeClr val="bg1">
              <a:lumMod val="75000"/>
            </a:schemeClr>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r>
              <a:rPr lang="en-GB" sz="1200" dirty="0" smtClean="0">
                <a:solidFill>
                  <a:schemeClr val="tx1"/>
                </a:solidFill>
              </a:rPr>
              <a:t>Cross cutting support</a:t>
            </a:r>
            <a:endParaRPr lang="en-GB" sz="1200" dirty="0">
              <a:solidFill>
                <a:schemeClr val="tx1"/>
              </a:solidFill>
            </a:endParaRPr>
          </a:p>
        </p:txBody>
      </p:sp>
      <p:sp>
        <p:nvSpPr>
          <p:cNvPr id="30" name="Rectangle 29"/>
          <p:cNvSpPr/>
          <p:nvPr/>
        </p:nvSpPr>
        <p:spPr>
          <a:xfrm>
            <a:off x="1864296" y="5402871"/>
            <a:ext cx="8928992" cy="494619"/>
          </a:xfrm>
          <a:prstGeom prst="rect">
            <a:avLst/>
          </a:prstGeom>
          <a:solidFill>
            <a:schemeClr val="bg1"/>
          </a:solidFill>
          <a:ln w="19050"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l"/>
            <a:r>
              <a:rPr lang="en-GB" sz="1400" dirty="0" smtClean="0">
                <a:solidFill>
                  <a:schemeClr val="tx1"/>
                </a:solidFill>
              </a:rPr>
              <a:t>Coordination, communications, stakeholder management, exit management &amp; service on boarding</a:t>
            </a:r>
            <a:endParaRPr lang="en-GB" sz="1400" dirty="0">
              <a:solidFill>
                <a:schemeClr val="tx1"/>
              </a:solidFill>
            </a:endParaRPr>
          </a:p>
        </p:txBody>
      </p:sp>
      <p:sp>
        <p:nvSpPr>
          <p:cNvPr id="32" name="Content Placeholder 2"/>
          <p:cNvSpPr>
            <a:spLocks noGrp="1"/>
          </p:cNvSpPr>
          <p:nvPr>
            <p:ph idx="1"/>
          </p:nvPr>
        </p:nvSpPr>
        <p:spPr>
          <a:xfrm>
            <a:off x="910703" y="1272208"/>
            <a:ext cx="11034713" cy="661442"/>
          </a:xfrm>
        </p:spPr>
        <p:txBody>
          <a:bodyPr/>
          <a:lstStyle/>
          <a:p>
            <a:pPr marL="0" indent="0"/>
            <a:r>
              <a:rPr lang="en-GB" sz="1800" b="1" dirty="0"/>
              <a:t>T</a:t>
            </a:r>
            <a:r>
              <a:rPr lang="en-GB" sz="1800" b="1" dirty="0" smtClean="0"/>
              <a:t>he key capabilities that need to be supplemented with assistance from external provider(s):</a:t>
            </a:r>
            <a:endParaRPr lang="en-GB" sz="1800" b="1" dirty="0"/>
          </a:p>
        </p:txBody>
      </p:sp>
      <p:sp>
        <p:nvSpPr>
          <p:cNvPr id="33" name="Left Brace 32"/>
          <p:cNvSpPr/>
          <p:nvPr/>
        </p:nvSpPr>
        <p:spPr bwMode="auto">
          <a:xfrm rot="5400000">
            <a:off x="4960640" y="-960040"/>
            <a:ext cx="216024" cy="6264696"/>
          </a:xfrm>
          <a:prstGeom prst="leftBrac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35" name="Left Brace 34"/>
          <p:cNvSpPr/>
          <p:nvPr/>
        </p:nvSpPr>
        <p:spPr bwMode="auto">
          <a:xfrm rot="5400000">
            <a:off x="9353128" y="1200200"/>
            <a:ext cx="216024" cy="1944216"/>
          </a:xfrm>
          <a:prstGeom prst="leftBrac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36" name="Left Brace 35"/>
          <p:cNvSpPr/>
          <p:nvPr/>
        </p:nvSpPr>
        <p:spPr bwMode="auto">
          <a:xfrm rot="5400000">
            <a:off x="11513368" y="1200200"/>
            <a:ext cx="216024" cy="1944216"/>
          </a:xfrm>
          <a:prstGeom prst="leftBrac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smtClean="0">
              <a:ln>
                <a:noFill/>
              </a:ln>
              <a:solidFill>
                <a:schemeClr val="tx1"/>
              </a:solidFill>
              <a:effectLst/>
              <a:latin typeface="Arial" pitchFamily="34" charset="0"/>
            </a:endParaRPr>
          </a:p>
        </p:txBody>
      </p:sp>
      <p:sp>
        <p:nvSpPr>
          <p:cNvPr id="37" name="Content Placeholder 2"/>
          <p:cNvSpPr txBox="1">
            <a:spLocks/>
          </p:cNvSpPr>
          <p:nvPr/>
        </p:nvSpPr>
        <p:spPr bwMode="auto">
          <a:xfrm>
            <a:off x="3808512" y="1776264"/>
            <a:ext cx="2537769" cy="36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480060" indent="-480060" algn="l" rtl="0" eaLnBrk="0" fontAlgn="base" hangingPunct="0">
              <a:spcBef>
                <a:spcPct val="20000"/>
              </a:spcBef>
              <a:spcAft>
                <a:spcPct val="0"/>
              </a:spcAft>
              <a:defRPr sz="3100">
                <a:solidFill>
                  <a:schemeClr val="tx1"/>
                </a:solidFill>
                <a:latin typeface="+mn-lt"/>
                <a:ea typeface="+mn-ea"/>
                <a:cs typeface="+mn-cs"/>
              </a:defRPr>
            </a:lvl1pPr>
            <a:lvl2pPr marL="502285" indent="-500063" algn="l" rtl="0" eaLnBrk="0" fontAlgn="base" hangingPunct="0">
              <a:spcBef>
                <a:spcPct val="20000"/>
              </a:spcBef>
              <a:spcAft>
                <a:spcPct val="0"/>
              </a:spcAft>
              <a:buAutoNum type="arabicPeriod"/>
              <a:defRPr>
                <a:solidFill>
                  <a:schemeClr val="tx1"/>
                </a:solidFill>
                <a:latin typeface="+mn-lt"/>
              </a:defRPr>
            </a:lvl2pPr>
            <a:lvl3pPr marL="868998" indent="-364490" algn="l" rtl="0" eaLnBrk="0" fontAlgn="base" hangingPunct="0">
              <a:spcBef>
                <a:spcPct val="20000"/>
              </a:spcBef>
              <a:spcAft>
                <a:spcPct val="0"/>
              </a:spcAft>
              <a:buFont typeface="Arial" pitchFamily="34" charset="0"/>
              <a:buChar char="–"/>
              <a:defRPr>
                <a:solidFill>
                  <a:schemeClr val="tx1"/>
                </a:solidFill>
                <a:latin typeface="+mn-lt"/>
              </a:defRPr>
            </a:lvl3pPr>
            <a:lvl4pPr marL="1233488" indent="-362268" algn="l" rtl="0" eaLnBrk="0" fontAlgn="base" hangingPunct="0">
              <a:spcBef>
                <a:spcPct val="20000"/>
              </a:spcBef>
              <a:spcAft>
                <a:spcPct val="0"/>
              </a:spcAft>
              <a:buFont typeface="Arial" pitchFamily="34" charset="0"/>
              <a:buChar char="–"/>
              <a:defRPr sz="2200">
                <a:solidFill>
                  <a:schemeClr val="tx1"/>
                </a:solidFill>
                <a:latin typeface="+mn-lt"/>
              </a:defRPr>
            </a:lvl4pPr>
            <a:lvl5pPr marL="1569085" indent="-333375" algn="l" rtl="0" eaLnBrk="0" fontAlgn="base" hangingPunct="0">
              <a:spcBef>
                <a:spcPct val="20000"/>
              </a:spcBef>
              <a:spcAft>
                <a:spcPct val="0"/>
              </a:spcAft>
              <a:buFont typeface="Arial" pitchFamily="34" charset="0"/>
              <a:buChar char="–"/>
              <a:defRPr sz="2200">
                <a:solidFill>
                  <a:schemeClr val="tx1"/>
                </a:solidFill>
                <a:latin typeface="+mn-lt"/>
              </a:defRPr>
            </a:lvl5pPr>
            <a:lvl6pPr marL="2209165" indent="-333375" algn="l" rtl="0" fontAlgn="base">
              <a:spcBef>
                <a:spcPct val="20000"/>
              </a:spcBef>
              <a:spcAft>
                <a:spcPct val="0"/>
              </a:spcAft>
              <a:buFont typeface="Arial" pitchFamily="34" charset="0"/>
              <a:buChar char="–"/>
              <a:defRPr sz="2200">
                <a:solidFill>
                  <a:schemeClr val="tx1"/>
                </a:solidFill>
                <a:latin typeface="+mn-lt"/>
              </a:defRPr>
            </a:lvl6pPr>
            <a:lvl7pPr marL="2849245" indent="-333375" algn="l" rtl="0" fontAlgn="base">
              <a:spcBef>
                <a:spcPct val="20000"/>
              </a:spcBef>
              <a:spcAft>
                <a:spcPct val="0"/>
              </a:spcAft>
              <a:buFont typeface="Arial" pitchFamily="34" charset="0"/>
              <a:buChar char="–"/>
              <a:defRPr sz="2200">
                <a:solidFill>
                  <a:schemeClr val="tx1"/>
                </a:solidFill>
                <a:latin typeface="+mn-lt"/>
              </a:defRPr>
            </a:lvl7pPr>
            <a:lvl8pPr marL="3489325" indent="-333375" algn="l" rtl="0" fontAlgn="base">
              <a:spcBef>
                <a:spcPct val="20000"/>
              </a:spcBef>
              <a:spcAft>
                <a:spcPct val="0"/>
              </a:spcAft>
              <a:buFont typeface="Arial" pitchFamily="34" charset="0"/>
              <a:buChar char="–"/>
              <a:defRPr sz="2200">
                <a:solidFill>
                  <a:schemeClr val="tx1"/>
                </a:solidFill>
                <a:latin typeface="+mn-lt"/>
              </a:defRPr>
            </a:lvl8pPr>
            <a:lvl9pPr marL="4129405" indent="-333375" algn="l" rtl="0" fontAlgn="base">
              <a:spcBef>
                <a:spcPct val="20000"/>
              </a:spcBef>
              <a:spcAft>
                <a:spcPct val="0"/>
              </a:spcAft>
              <a:buFont typeface="Arial" pitchFamily="34" charset="0"/>
              <a:buChar char="–"/>
              <a:defRPr sz="2200">
                <a:solidFill>
                  <a:schemeClr val="tx1"/>
                </a:solidFill>
                <a:latin typeface="+mn-lt"/>
              </a:defRPr>
            </a:lvl9pPr>
          </a:lstStyle>
          <a:p>
            <a:pPr marL="0" indent="0"/>
            <a:r>
              <a:rPr lang="en-GB" sz="1800" b="1" dirty="0" smtClean="0"/>
              <a:t>ICC DEVELOPMENT</a:t>
            </a:r>
            <a:endParaRPr lang="en-GB" sz="1800" b="1" dirty="0"/>
          </a:p>
        </p:txBody>
      </p:sp>
      <p:sp>
        <p:nvSpPr>
          <p:cNvPr id="38" name="Content Placeholder 2"/>
          <p:cNvSpPr txBox="1">
            <a:spLocks/>
          </p:cNvSpPr>
          <p:nvPr/>
        </p:nvSpPr>
        <p:spPr bwMode="auto">
          <a:xfrm>
            <a:off x="9263631" y="1776264"/>
            <a:ext cx="593553" cy="36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480060" indent="-480060" algn="l" rtl="0" eaLnBrk="0" fontAlgn="base" hangingPunct="0">
              <a:spcBef>
                <a:spcPct val="20000"/>
              </a:spcBef>
              <a:spcAft>
                <a:spcPct val="0"/>
              </a:spcAft>
              <a:defRPr sz="3100">
                <a:solidFill>
                  <a:schemeClr val="tx1"/>
                </a:solidFill>
                <a:latin typeface="+mn-lt"/>
                <a:ea typeface="+mn-ea"/>
                <a:cs typeface="+mn-cs"/>
              </a:defRPr>
            </a:lvl1pPr>
            <a:lvl2pPr marL="502285" indent="-500063" algn="l" rtl="0" eaLnBrk="0" fontAlgn="base" hangingPunct="0">
              <a:spcBef>
                <a:spcPct val="20000"/>
              </a:spcBef>
              <a:spcAft>
                <a:spcPct val="0"/>
              </a:spcAft>
              <a:buAutoNum type="arabicPeriod"/>
              <a:defRPr>
                <a:solidFill>
                  <a:schemeClr val="tx1"/>
                </a:solidFill>
                <a:latin typeface="+mn-lt"/>
              </a:defRPr>
            </a:lvl2pPr>
            <a:lvl3pPr marL="868998" indent="-364490" algn="l" rtl="0" eaLnBrk="0" fontAlgn="base" hangingPunct="0">
              <a:spcBef>
                <a:spcPct val="20000"/>
              </a:spcBef>
              <a:spcAft>
                <a:spcPct val="0"/>
              </a:spcAft>
              <a:buFont typeface="Arial" pitchFamily="34" charset="0"/>
              <a:buChar char="–"/>
              <a:defRPr>
                <a:solidFill>
                  <a:schemeClr val="tx1"/>
                </a:solidFill>
                <a:latin typeface="+mn-lt"/>
              </a:defRPr>
            </a:lvl3pPr>
            <a:lvl4pPr marL="1233488" indent="-362268" algn="l" rtl="0" eaLnBrk="0" fontAlgn="base" hangingPunct="0">
              <a:spcBef>
                <a:spcPct val="20000"/>
              </a:spcBef>
              <a:spcAft>
                <a:spcPct val="0"/>
              </a:spcAft>
              <a:buFont typeface="Arial" pitchFamily="34" charset="0"/>
              <a:buChar char="–"/>
              <a:defRPr sz="2200">
                <a:solidFill>
                  <a:schemeClr val="tx1"/>
                </a:solidFill>
                <a:latin typeface="+mn-lt"/>
              </a:defRPr>
            </a:lvl4pPr>
            <a:lvl5pPr marL="1569085" indent="-333375" algn="l" rtl="0" eaLnBrk="0" fontAlgn="base" hangingPunct="0">
              <a:spcBef>
                <a:spcPct val="20000"/>
              </a:spcBef>
              <a:spcAft>
                <a:spcPct val="0"/>
              </a:spcAft>
              <a:buFont typeface="Arial" pitchFamily="34" charset="0"/>
              <a:buChar char="–"/>
              <a:defRPr sz="2200">
                <a:solidFill>
                  <a:schemeClr val="tx1"/>
                </a:solidFill>
                <a:latin typeface="+mn-lt"/>
              </a:defRPr>
            </a:lvl5pPr>
            <a:lvl6pPr marL="2209165" indent="-333375" algn="l" rtl="0" fontAlgn="base">
              <a:spcBef>
                <a:spcPct val="20000"/>
              </a:spcBef>
              <a:spcAft>
                <a:spcPct val="0"/>
              </a:spcAft>
              <a:buFont typeface="Arial" pitchFamily="34" charset="0"/>
              <a:buChar char="–"/>
              <a:defRPr sz="2200">
                <a:solidFill>
                  <a:schemeClr val="tx1"/>
                </a:solidFill>
                <a:latin typeface="+mn-lt"/>
              </a:defRPr>
            </a:lvl6pPr>
            <a:lvl7pPr marL="2849245" indent="-333375" algn="l" rtl="0" fontAlgn="base">
              <a:spcBef>
                <a:spcPct val="20000"/>
              </a:spcBef>
              <a:spcAft>
                <a:spcPct val="0"/>
              </a:spcAft>
              <a:buFont typeface="Arial" pitchFamily="34" charset="0"/>
              <a:buChar char="–"/>
              <a:defRPr sz="2200">
                <a:solidFill>
                  <a:schemeClr val="tx1"/>
                </a:solidFill>
                <a:latin typeface="+mn-lt"/>
              </a:defRPr>
            </a:lvl7pPr>
            <a:lvl8pPr marL="3489325" indent="-333375" algn="l" rtl="0" fontAlgn="base">
              <a:spcBef>
                <a:spcPct val="20000"/>
              </a:spcBef>
              <a:spcAft>
                <a:spcPct val="0"/>
              </a:spcAft>
              <a:buFont typeface="Arial" pitchFamily="34" charset="0"/>
              <a:buChar char="–"/>
              <a:defRPr sz="2200">
                <a:solidFill>
                  <a:schemeClr val="tx1"/>
                </a:solidFill>
                <a:latin typeface="+mn-lt"/>
              </a:defRPr>
            </a:lvl8pPr>
            <a:lvl9pPr marL="4129405" indent="-333375" algn="l" rtl="0" fontAlgn="base">
              <a:spcBef>
                <a:spcPct val="20000"/>
              </a:spcBef>
              <a:spcAft>
                <a:spcPct val="0"/>
              </a:spcAft>
              <a:buFont typeface="Arial" pitchFamily="34" charset="0"/>
              <a:buChar char="–"/>
              <a:defRPr sz="2200">
                <a:solidFill>
                  <a:schemeClr val="tx1"/>
                </a:solidFill>
                <a:latin typeface="+mn-lt"/>
              </a:defRPr>
            </a:lvl9pPr>
          </a:lstStyle>
          <a:p>
            <a:pPr marL="0" indent="0"/>
            <a:r>
              <a:rPr lang="en-GB" sz="1800" b="1" dirty="0" smtClean="0"/>
              <a:t>FOM</a:t>
            </a:r>
            <a:endParaRPr lang="en-GB" sz="1800" b="1" dirty="0"/>
          </a:p>
        </p:txBody>
      </p:sp>
      <p:sp>
        <p:nvSpPr>
          <p:cNvPr id="39" name="Content Placeholder 2"/>
          <p:cNvSpPr txBox="1">
            <a:spLocks/>
          </p:cNvSpPr>
          <p:nvPr/>
        </p:nvSpPr>
        <p:spPr bwMode="auto">
          <a:xfrm>
            <a:off x="10793288" y="1776264"/>
            <a:ext cx="1673673" cy="36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480060" indent="-480060" algn="l" rtl="0" eaLnBrk="0" fontAlgn="base" hangingPunct="0">
              <a:spcBef>
                <a:spcPct val="20000"/>
              </a:spcBef>
              <a:spcAft>
                <a:spcPct val="0"/>
              </a:spcAft>
              <a:defRPr sz="3100">
                <a:solidFill>
                  <a:schemeClr val="tx1"/>
                </a:solidFill>
                <a:latin typeface="+mn-lt"/>
                <a:ea typeface="+mn-ea"/>
                <a:cs typeface="+mn-cs"/>
              </a:defRPr>
            </a:lvl1pPr>
            <a:lvl2pPr marL="502285" indent="-500063" algn="l" rtl="0" eaLnBrk="0" fontAlgn="base" hangingPunct="0">
              <a:spcBef>
                <a:spcPct val="20000"/>
              </a:spcBef>
              <a:spcAft>
                <a:spcPct val="0"/>
              </a:spcAft>
              <a:buAutoNum type="arabicPeriod"/>
              <a:defRPr>
                <a:solidFill>
                  <a:schemeClr val="tx1"/>
                </a:solidFill>
                <a:latin typeface="+mn-lt"/>
              </a:defRPr>
            </a:lvl2pPr>
            <a:lvl3pPr marL="868998" indent="-364490" algn="l" rtl="0" eaLnBrk="0" fontAlgn="base" hangingPunct="0">
              <a:spcBef>
                <a:spcPct val="20000"/>
              </a:spcBef>
              <a:spcAft>
                <a:spcPct val="0"/>
              </a:spcAft>
              <a:buFont typeface="Arial" pitchFamily="34" charset="0"/>
              <a:buChar char="–"/>
              <a:defRPr>
                <a:solidFill>
                  <a:schemeClr val="tx1"/>
                </a:solidFill>
                <a:latin typeface="+mn-lt"/>
              </a:defRPr>
            </a:lvl3pPr>
            <a:lvl4pPr marL="1233488" indent="-362268" algn="l" rtl="0" eaLnBrk="0" fontAlgn="base" hangingPunct="0">
              <a:spcBef>
                <a:spcPct val="20000"/>
              </a:spcBef>
              <a:spcAft>
                <a:spcPct val="0"/>
              </a:spcAft>
              <a:buFont typeface="Arial" pitchFamily="34" charset="0"/>
              <a:buChar char="–"/>
              <a:defRPr sz="2200">
                <a:solidFill>
                  <a:schemeClr val="tx1"/>
                </a:solidFill>
                <a:latin typeface="+mn-lt"/>
              </a:defRPr>
            </a:lvl4pPr>
            <a:lvl5pPr marL="1569085" indent="-333375" algn="l" rtl="0" eaLnBrk="0" fontAlgn="base" hangingPunct="0">
              <a:spcBef>
                <a:spcPct val="20000"/>
              </a:spcBef>
              <a:spcAft>
                <a:spcPct val="0"/>
              </a:spcAft>
              <a:buFont typeface="Arial" pitchFamily="34" charset="0"/>
              <a:buChar char="–"/>
              <a:defRPr sz="2200">
                <a:solidFill>
                  <a:schemeClr val="tx1"/>
                </a:solidFill>
                <a:latin typeface="+mn-lt"/>
              </a:defRPr>
            </a:lvl5pPr>
            <a:lvl6pPr marL="2209165" indent="-333375" algn="l" rtl="0" fontAlgn="base">
              <a:spcBef>
                <a:spcPct val="20000"/>
              </a:spcBef>
              <a:spcAft>
                <a:spcPct val="0"/>
              </a:spcAft>
              <a:buFont typeface="Arial" pitchFamily="34" charset="0"/>
              <a:buChar char="–"/>
              <a:defRPr sz="2200">
                <a:solidFill>
                  <a:schemeClr val="tx1"/>
                </a:solidFill>
                <a:latin typeface="+mn-lt"/>
              </a:defRPr>
            </a:lvl6pPr>
            <a:lvl7pPr marL="2849245" indent="-333375" algn="l" rtl="0" fontAlgn="base">
              <a:spcBef>
                <a:spcPct val="20000"/>
              </a:spcBef>
              <a:spcAft>
                <a:spcPct val="0"/>
              </a:spcAft>
              <a:buFont typeface="Arial" pitchFamily="34" charset="0"/>
              <a:buChar char="–"/>
              <a:defRPr sz="2200">
                <a:solidFill>
                  <a:schemeClr val="tx1"/>
                </a:solidFill>
                <a:latin typeface="+mn-lt"/>
              </a:defRPr>
            </a:lvl7pPr>
            <a:lvl8pPr marL="3489325" indent="-333375" algn="l" rtl="0" fontAlgn="base">
              <a:spcBef>
                <a:spcPct val="20000"/>
              </a:spcBef>
              <a:spcAft>
                <a:spcPct val="0"/>
              </a:spcAft>
              <a:buFont typeface="Arial" pitchFamily="34" charset="0"/>
              <a:buChar char="–"/>
              <a:defRPr sz="2200">
                <a:solidFill>
                  <a:schemeClr val="tx1"/>
                </a:solidFill>
                <a:latin typeface="+mn-lt"/>
              </a:defRPr>
            </a:lvl8pPr>
            <a:lvl9pPr marL="4129405" indent="-333375" algn="l" rtl="0" fontAlgn="base">
              <a:spcBef>
                <a:spcPct val="20000"/>
              </a:spcBef>
              <a:spcAft>
                <a:spcPct val="0"/>
              </a:spcAft>
              <a:buFont typeface="Arial" pitchFamily="34" charset="0"/>
              <a:buChar char="–"/>
              <a:defRPr sz="2200">
                <a:solidFill>
                  <a:schemeClr val="tx1"/>
                </a:solidFill>
                <a:latin typeface="+mn-lt"/>
              </a:defRPr>
            </a:lvl9pPr>
          </a:lstStyle>
          <a:p>
            <a:pPr marL="0" indent="0"/>
            <a:r>
              <a:rPr lang="en-GB" sz="1800" b="1" dirty="0" smtClean="0"/>
              <a:t>TRANSITION</a:t>
            </a:r>
            <a:endParaRPr lang="en-GB" sz="1800" b="1" dirty="0"/>
          </a:p>
        </p:txBody>
      </p:sp>
      <p:cxnSp>
        <p:nvCxnSpPr>
          <p:cNvPr id="40" name="Straight Arrow Connector 39"/>
          <p:cNvCxnSpPr/>
          <p:nvPr/>
        </p:nvCxnSpPr>
        <p:spPr bwMode="auto">
          <a:xfrm>
            <a:off x="7696944" y="8761040"/>
            <a:ext cx="4104456" cy="0"/>
          </a:xfrm>
          <a:prstGeom prst="straightConnector1">
            <a:avLst/>
          </a:prstGeom>
          <a:noFill/>
          <a:ln w="57150" cap="flat" cmpd="sng" algn="ctr">
            <a:solidFill>
              <a:srgbClr val="0000FF"/>
            </a:solidFill>
            <a:prstDash val="solid"/>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7327547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t>External assistance - commercial points</a:t>
            </a:r>
            <a:endParaRPr lang="en-GB" sz="4400" dirty="0"/>
          </a:p>
        </p:txBody>
      </p:sp>
      <p:sp>
        <p:nvSpPr>
          <p:cNvPr id="3" name="Content Placeholder 2"/>
          <p:cNvSpPr>
            <a:spLocks noGrp="1"/>
          </p:cNvSpPr>
          <p:nvPr>
            <p:ph idx="1"/>
          </p:nvPr>
        </p:nvSpPr>
        <p:spPr>
          <a:xfrm>
            <a:off x="784176" y="1704256"/>
            <a:ext cx="11034713" cy="4392488"/>
          </a:xfrm>
        </p:spPr>
        <p:txBody>
          <a:bodyPr/>
          <a:lstStyle/>
          <a:p>
            <a:r>
              <a:rPr lang="en-GB" sz="2000" b="1" dirty="0" smtClean="0"/>
              <a:t>Core Team</a:t>
            </a:r>
            <a:r>
              <a:rPr lang="en-GB" sz="2000" dirty="0" smtClean="0"/>
              <a:t>:</a:t>
            </a:r>
          </a:p>
          <a:p>
            <a:pPr>
              <a:buFont typeface="Arial" panose="020B0604020202020204" pitchFamily="34" charset="0"/>
              <a:buChar char="•"/>
            </a:pPr>
            <a:r>
              <a:rPr lang="en-GB" sz="2000" dirty="0" smtClean="0"/>
              <a:t>Appropriately sized consulting pyramid (approx.15 staff)</a:t>
            </a:r>
          </a:p>
          <a:p>
            <a:pPr>
              <a:buFont typeface="Arial" panose="020B0604020202020204" pitchFamily="34" charset="0"/>
              <a:buChar char="•"/>
            </a:pPr>
            <a:r>
              <a:rPr lang="en-GB" sz="2000" dirty="0" smtClean="0"/>
              <a:t>Senior members of the team must have a depth and breadth of experience/expertise commensurate with a business of this size</a:t>
            </a:r>
          </a:p>
          <a:p>
            <a:pPr>
              <a:buFont typeface="Arial" panose="020B0604020202020204" pitchFamily="34" charset="0"/>
              <a:buChar char="•"/>
            </a:pPr>
            <a:r>
              <a:rPr lang="en-GB" sz="2000" dirty="0" smtClean="0"/>
              <a:t>Works under the instruction of the public sector Leadership Team</a:t>
            </a:r>
          </a:p>
          <a:p>
            <a:pPr>
              <a:buFont typeface="Arial" panose="020B0604020202020204" pitchFamily="34" charset="0"/>
              <a:buChar char="•"/>
            </a:pPr>
            <a:r>
              <a:rPr lang="en-GB" sz="2000" dirty="0" smtClean="0"/>
              <a:t>Provides leadership &amp; management expertise</a:t>
            </a:r>
          </a:p>
          <a:p>
            <a:pPr>
              <a:buFont typeface="Arial" panose="020B0604020202020204" pitchFamily="34" charset="0"/>
              <a:buChar char="•"/>
            </a:pPr>
            <a:r>
              <a:rPr lang="en-GB" sz="2000" dirty="0" smtClean="0"/>
              <a:t>Works on and delivers components of the ICC design, build and operate phases</a:t>
            </a:r>
          </a:p>
          <a:p>
            <a:pPr>
              <a:buFont typeface="Arial" panose="020B0604020202020204" pitchFamily="34" charset="0"/>
              <a:buChar char="•"/>
            </a:pPr>
            <a:r>
              <a:rPr lang="en-GB" sz="2000" dirty="0" smtClean="0"/>
              <a:t>Works on and delivers parts of the Transition programme</a:t>
            </a:r>
          </a:p>
          <a:p>
            <a:pPr>
              <a:buFont typeface="Arial" panose="020B0604020202020204" pitchFamily="34" charset="0"/>
              <a:buChar char="•"/>
            </a:pPr>
            <a:r>
              <a:rPr lang="en-GB" sz="2000" dirty="0" smtClean="0"/>
              <a:t>Significant fees at risk with bonus payments based on hitting KPI targets</a:t>
            </a:r>
          </a:p>
          <a:p>
            <a:pPr>
              <a:buFont typeface="Arial" panose="020B0604020202020204" pitchFamily="34" charset="0"/>
              <a:buChar char="•"/>
            </a:pPr>
            <a:r>
              <a:rPr lang="en-GB" sz="2000" dirty="0" smtClean="0"/>
              <a:t>Will have a commitment from the external partner’s senior management to provide the experience/expertise required over a period of 18-30 months</a:t>
            </a:r>
            <a:endParaRPr lang="en-GB" sz="2000" dirty="0"/>
          </a:p>
          <a:p>
            <a:pPr>
              <a:buFont typeface="Arial" panose="020B0604020202020204" pitchFamily="34" charset="0"/>
              <a:buChar char="•"/>
            </a:pPr>
            <a:endParaRPr lang="en-GB" sz="2000" dirty="0" smtClean="0"/>
          </a:p>
          <a:p>
            <a:pPr>
              <a:buFont typeface="Arial" panose="020B0604020202020204" pitchFamily="34" charset="0"/>
              <a:buChar char="•"/>
            </a:pPr>
            <a:endParaRPr lang="en-GB" sz="2000" dirty="0"/>
          </a:p>
        </p:txBody>
      </p:sp>
    </p:spTree>
    <p:extLst>
      <p:ext uri="{BB962C8B-B14F-4D97-AF65-F5344CB8AC3E}">
        <p14:creationId xmlns:p14="http://schemas.microsoft.com/office/powerpoint/2010/main" val="25516966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0110" y="502285"/>
            <a:ext cx="11353338" cy="1006793"/>
          </a:xfrm>
        </p:spPr>
        <p:txBody>
          <a:bodyPr/>
          <a:lstStyle/>
          <a:p>
            <a:r>
              <a:rPr lang="en-GB" sz="4400" dirty="0" smtClean="0"/>
              <a:t>External assistance - commercial points cont.</a:t>
            </a:r>
            <a:endParaRPr lang="en-GB" sz="4400" dirty="0"/>
          </a:p>
        </p:txBody>
      </p:sp>
      <p:sp>
        <p:nvSpPr>
          <p:cNvPr id="3" name="Content Placeholder 2"/>
          <p:cNvSpPr>
            <a:spLocks noGrp="1"/>
          </p:cNvSpPr>
          <p:nvPr>
            <p:ph idx="1"/>
          </p:nvPr>
        </p:nvSpPr>
        <p:spPr>
          <a:xfrm>
            <a:off x="784176" y="1704256"/>
            <a:ext cx="11034713" cy="4968552"/>
          </a:xfrm>
        </p:spPr>
        <p:txBody>
          <a:bodyPr/>
          <a:lstStyle/>
          <a:p>
            <a:r>
              <a:rPr lang="en-GB" sz="2000" b="1" dirty="0" smtClean="0"/>
              <a:t>Services:</a:t>
            </a:r>
            <a:endParaRPr lang="en-GB" sz="2000" b="1" i="1" dirty="0" smtClean="0"/>
          </a:p>
          <a:p>
            <a:pPr>
              <a:buFont typeface="Arial" panose="020B0604020202020204" pitchFamily="34" charset="0"/>
              <a:buChar char="•"/>
            </a:pPr>
            <a:r>
              <a:rPr lang="en-GB" sz="2000" b="1" i="1" dirty="0" smtClean="0"/>
              <a:t>Design</a:t>
            </a:r>
            <a:r>
              <a:rPr lang="en-GB" sz="2000" b="1" dirty="0" smtClean="0"/>
              <a:t>; </a:t>
            </a:r>
            <a:r>
              <a:rPr lang="en-GB" sz="2000" dirty="0" smtClean="0"/>
              <a:t>validate ICC design work done to date and develop new where appropriate</a:t>
            </a:r>
          </a:p>
          <a:p>
            <a:pPr>
              <a:buFont typeface="Arial" panose="020B0604020202020204" pitchFamily="34" charset="0"/>
              <a:buChar char="•"/>
            </a:pPr>
            <a:r>
              <a:rPr lang="en-GB" sz="2000" b="1" i="1" dirty="0" smtClean="0"/>
              <a:t>Build; </a:t>
            </a:r>
            <a:r>
              <a:rPr lang="en-GB" sz="2000" dirty="0" smtClean="0"/>
              <a:t>develop operating processes, recruit and train staff</a:t>
            </a:r>
          </a:p>
          <a:p>
            <a:pPr>
              <a:buFont typeface="Arial" panose="020B0604020202020204" pitchFamily="34" charset="0"/>
              <a:buChar char="•"/>
            </a:pPr>
            <a:r>
              <a:rPr lang="en-GB" sz="2000" b="1" i="1" dirty="0" smtClean="0"/>
              <a:t>Transition;</a:t>
            </a:r>
            <a:r>
              <a:rPr lang="en-GB" sz="2000" dirty="0" smtClean="0"/>
              <a:t> plan and manage service transitions from BAU operations to new arrangements</a:t>
            </a:r>
            <a:endParaRPr lang="en-GB" sz="2000" b="1" i="1" dirty="0" smtClean="0"/>
          </a:p>
          <a:p>
            <a:pPr>
              <a:buFont typeface="Arial" panose="020B0604020202020204" pitchFamily="34" charset="0"/>
              <a:buChar char="•"/>
            </a:pPr>
            <a:r>
              <a:rPr lang="en-GB" sz="2000" b="1" i="1" dirty="0" smtClean="0"/>
              <a:t>Operate;</a:t>
            </a:r>
            <a:r>
              <a:rPr lang="en-GB" sz="2000" dirty="0" smtClean="0"/>
              <a:t> back fill posts not yet recruited, coach new staff, refine and improve processes</a:t>
            </a:r>
            <a:r>
              <a:rPr lang="en-GB" sz="2000" b="1" dirty="0" smtClean="0"/>
              <a:t> </a:t>
            </a:r>
            <a:endParaRPr lang="en-GB" sz="2000" b="1" dirty="0"/>
          </a:p>
          <a:p>
            <a:pPr>
              <a:buFont typeface="Arial" panose="020B0604020202020204" pitchFamily="34" charset="0"/>
              <a:buChar char="•"/>
            </a:pPr>
            <a:endParaRPr lang="en-GB" sz="2000" dirty="0" smtClean="0"/>
          </a:p>
          <a:p>
            <a:pPr>
              <a:buFont typeface="Arial" panose="020B0604020202020204" pitchFamily="34" charset="0"/>
              <a:buChar char="•"/>
            </a:pPr>
            <a:endParaRPr lang="en-GB" sz="2000" dirty="0"/>
          </a:p>
        </p:txBody>
      </p:sp>
      <p:sp>
        <p:nvSpPr>
          <p:cNvPr id="5" name="TextBox 4"/>
          <p:cNvSpPr txBox="1"/>
          <p:nvPr/>
        </p:nvSpPr>
        <p:spPr>
          <a:xfrm>
            <a:off x="568151" y="5952728"/>
            <a:ext cx="11881321" cy="1631216"/>
          </a:xfrm>
          <a:prstGeom prst="rect">
            <a:avLst/>
          </a:prstGeom>
          <a:noFill/>
        </p:spPr>
        <p:txBody>
          <a:bodyPr wrap="square" rtlCol="0">
            <a:spAutoFit/>
          </a:bodyPr>
          <a:lstStyle/>
          <a:p>
            <a:pPr algn="l"/>
            <a:r>
              <a:rPr lang="en-GB" sz="2000" b="1" dirty="0" smtClean="0"/>
              <a:t>‘Skin in the game’</a:t>
            </a:r>
            <a:br>
              <a:rPr lang="en-GB" sz="2000" b="1" dirty="0" smtClean="0"/>
            </a:br>
            <a:r>
              <a:rPr lang="en-GB" sz="2000" dirty="0" smtClean="0"/>
              <a:t>Where a work package is carried out by non-core team staff, it will be set up with appropriate milestones. Payment for the work package will have significant fees at risk with bonus payment generated via a combination of fixed milestone payments and KPI adjustments. In the operate phase work packages are not appropriate, so bonus is via KPIs only.</a:t>
            </a:r>
            <a:endParaRPr lang="en-GB" sz="2000" dirty="0"/>
          </a:p>
        </p:txBody>
      </p:sp>
      <p:sp>
        <p:nvSpPr>
          <p:cNvPr id="6" name="TextBox 5"/>
          <p:cNvSpPr txBox="1"/>
          <p:nvPr/>
        </p:nvSpPr>
        <p:spPr>
          <a:xfrm>
            <a:off x="568151" y="4440560"/>
            <a:ext cx="11881321" cy="1323439"/>
          </a:xfrm>
          <a:prstGeom prst="rect">
            <a:avLst/>
          </a:prstGeom>
          <a:noFill/>
        </p:spPr>
        <p:txBody>
          <a:bodyPr wrap="square" rtlCol="0">
            <a:spAutoFit/>
          </a:bodyPr>
          <a:lstStyle/>
          <a:p>
            <a:pPr algn="l"/>
            <a:r>
              <a:rPr lang="en-GB" sz="2000" b="1" dirty="0" smtClean="0"/>
              <a:t>Non-exclusivity arrangement:</a:t>
            </a:r>
            <a:r>
              <a:rPr lang="en-GB" sz="2000" dirty="0" smtClean="0"/>
              <a:t/>
            </a:r>
            <a:br>
              <a:rPr lang="en-GB" sz="2000" dirty="0" smtClean="0"/>
            </a:br>
            <a:r>
              <a:rPr lang="en-GB" sz="2000" dirty="0" smtClean="0"/>
              <a:t>Contract must have the flexibility to construct additional work packages that may be awarded to the external partner, or interims, or competed in the market in order to ensure the right skills are sourced for specific components.</a:t>
            </a:r>
            <a:endParaRPr lang="en-GB" sz="2000" dirty="0"/>
          </a:p>
        </p:txBody>
      </p:sp>
    </p:spTree>
    <p:extLst>
      <p:ext uri="{BB962C8B-B14F-4D97-AF65-F5344CB8AC3E}">
        <p14:creationId xmlns:p14="http://schemas.microsoft.com/office/powerpoint/2010/main" val="7208013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t>Payment mechanisms by phase</a:t>
            </a:r>
            <a:endParaRPr lang="en-GB" sz="4400" dirty="0"/>
          </a:p>
        </p:txBody>
      </p:sp>
      <p:sp>
        <p:nvSpPr>
          <p:cNvPr id="3" name="Content Placeholder 2"/>
          <p:cNvSpPr>
            <a:spLocks noGrp="1"/>
          </p:cNvSpPr>
          <p:nvPr>
            <p:ph idx="1"/>
          </p:nvPr>
        </p:nvSpPr>
        <p:spPr>
          <a:xfrm>
            <a:off x="850419" y="1488232"/>
            <a:ext cx="5262349" cy="3168352"/>
          </a:xfrm>
        </p:spPr>
        <p:txBody>
          <a:bodyPr/>
          <a:lstStyle/>
          <a:p>
            <a:pPr marL="0" indent="0"/>
            <a:r>
              <a:rPr lang="en-GB" sz="2400" b="1" dirty="0" smtClean="0"/>
              <a:t>Payment for Design, Build &amp; Transition </a:t>
            </a:r>
            <a:r>
              <a:rPr lang="en-GB" sz="2400" dirty="0" smtClean="0"/>
              <a:t>= </a:t>
            </a:r>
          </a:p>
          <a:p>
            <a:pPr marL="0" indent="0"/>
            <a:r>
              <a:rPr lang="en-GB" sz="2000" dirty="0"/>
              <a:t>Risk-free payment: based on % discount to rate card and actual days activity</a:t>
            </a:r>
          </a:p>
          <a:p>
            <a:pPr marL="0" indent="0"/>
            <a:r>
              <a:rPr lang="en-GB" sz="2000" dirty="0"/>
              <a:t>+ a ‘Milestone’ bonus: fixed payment value per milestone</a:t>
            </a:r>
          </a:p>
          <a:p>
            <a:pPr marL="0" indent="0"/>
            <a:r>
              <a:rPr lang="en-GB" sz="2000" dirty="0"/>
              <a:t>+ a ‘KPI’ bonus: based on certain operational performances, (e.g. working as a team, delivery quality for milestones)</a:t>
            </a:r>
          </a:p>
          <a:p>
            <a:pPr marL="0" indent="0"/>
            <a:endParaRPr lang="en-GB" sz="2000" dirty="0"/>
          </a:p>
        </p:txBody>
      </p:sp>
      <p:cxnSp>
        <p:nvCxnSpPr>
          <p:cNvPr id="6" name="Straight Connector 5"/>
          <p:cNvCxnSpPr/>
          <p:nvPr/>
        </p:nvCxnSpPr>
        <p:spPr>
          <a:xfrm>
            <a:off x="7064403" y="4104955"/>
            <a:ext cx="4382794" cy="1769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7" name="Rectangle 6"/>
          <p:cNvSpPr/>
          <p:nvPr/>
        </p:nvSpPr>
        <p:spPr>
          <a:xfrm>
            <a:off x="7045941" y="2712368"/>
            <a:ext cx="506988" cy="1373460"/>
          </a:xfrm>
          <a:prstGeom prst="rect">
            <a:avLst/>
          </a:prstGeom>
          <a:solidFill>
            <a:schemeClr val="accent6">
              <a:lumMod val="20000"/>
              <a:lumOff val="8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000"/>
          </a:p>
        </p:txBody>
      </p:sp>
      <p:sp>
        <p:nvSpPr>
          <p:cNvPr id="8" name="TextBox 7"/>
          <p:cNvSpPr txBox="1"/>
          <p:nvPr/>
        </p:nvSpPr>
        <p:spPr>
          <a:xfrm>
            <a:off x="6826915" y="4141772"/>
            <a:ext cx="902899" cy="523220"/>
          </a:xfrm>
          <a:prstGeom prst="rect">
            <a:avLst/>
          </a:prstGeom>
          <a:noFill/>
        </p:spPr>
        <p:txBody>
          <a:bodyPr wrap="none" rtlCol="0">
            <a:spAutoFit/>
          </a:bodyPr>
          <a:lstStyle/>
          <a:p>
            <a:pPr algn="ctr">
              <a:spcBef>
                <a:spcPts val="0"/>
              </a:spcBef>
            </a:pPr>
            <a:r>
              <a:rPr lang="en-GB" sz="1400" dirty="0" smtClean="0"/>
              <a:t>Risk-free</a:t>
            </a:r>
            <a:br>
              <a:rPr lang="en-GB" sz="1400" dirty="0" smtClean="0"/>
            </a:br>
            <a:r>
              <a:rPr lang="en-GB" sz="1400" dirty="0" smtClean="0"/>
              <a:t>payment</a:t>
            </a:r>
            <a:endParaRPr lang="en-GB" sz="1400" dirty="0"/>
          </a:p>
        </p:txBody>
      </p:sp>
      <p:sp>
        <p:nvSpPr>
          <p:cNvPr id="12" name="Rectangle 11"/>
          <p:cNvSpPr/>
          <p:nvPr/>
        </p:nvSpPr>
        <p:spPr>
          <a:xfrm>
            <a:off x="7984976" y="2424336"/>
            <a:ext cx="501637" cy="288032"/>
          </a:xfrm>
          <a:prstGeom prst="rect">
            <a:avLst/>
          </a:prstGeom>
          <a:solidFill>
            <a:schemeClr val="accent1">
              <a:lumMod val="20000"/>
              <a:lumOff val="8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dirty="0" smtClean="0">
                <a:solidFill>
                  <a:srgbClr val="000000"/>
                </a:solidFill>
              </a:rPr>
              <a:t>MS1</a:t>
            </a:r>
            <a:endParaRPr lang="en-GB" sz="1000" dirty="0">
              <a:solidFill>
                <a:srgbClr val="000000"/>
              </a:solidFill>
            </a:endParaRPr>
          </a:p>
        </p:txBody>
      </p:sp>
      <p:sp>
        <p:nvSpPr>
          <p:cNvPr id="14" name="TextBox 13"/>
          <p:cNvSpPr txBox="1"/>
          <p:nvPr/>
        </p:nvSpPr>
        <p:spPr>
          <a:xfrm>
            <a:off x="8248593" y="4131474"/>
            <a:ext cx="960519" cy="523220"/>
          </a:xfrm>
          <a:prstGeom prst="rect">
            <a:avLst/>
          </a:prstGeom>
          <a:noFill/>
        </p:spPr>
        <p:txBody>
          <a:bodyPr wrap="none" rtlCol="0">
            <a:spAutoFit/>
          </a:bodyPr>
          <a:lstStyle/>
          <a:p>
            <a:pPr algn="ctr">
              <a:spcBef>
                <a:spcPts val="0"/>
              </a:spcBef>
            </a:pPr>
            <a:r>
              <a:rPr lang="en-GB" sz="1400" dirty="0" smtClean="0"/>
              <a:t>Milestone</a:t>
            </a:r>
          </a:p>
          <a:p>
            <a:pPr algn="ctr">
              <a:spcBef>
                <a:spcPts val="0"/>
              </a:spcBef>
            </a:pPr>
            <a:r>
              <a:rPr lang="en-GB" sz="1400" dirty="0" smtClean="0"/>
              <a:t>payments</a:t>
            </a:r>
            <a:endParaRPr lang="en-GB" sz="1400" dirty="0"/>
          </a:p>
        </p:txBody>
      </p:sp>
      <p:cxnSp>
        <p:nvCxnSpPr>
          <p:cNvPr id="16" name="Straight Connector 15"/>
          <p:cNvCxnSpPr/>
          <p:nvPr/>
        </p:nvCxnSpPr>
        <p:spPr>
          <a:xfrm>
            <a:off x="9353128" y="2136304"/>
            <a:ext cx="216024" cy="0"/>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477081" y="4122645"/>
            <a:ext cx="960520" cy="523220"/>
          </a:xfrm>
          <a:prstGeom prst="rect">
            <a:avLst/>
          </a:prstGeom>
          <a:noFill/>
        </p:spPr>
        <p:txBody>
          <a:bodyPr wrap="none" rtlCol="0">
            <a:spAutoFit/>
          </a:bodyPr>
          <a:lstStyle>
            <a:defPPr>
              <a:defRPr lang="en-GB"/>
            </a:defPPr>
            <a:lvl1pPr algn="ctr">
              <a:defRPr sz="1400"/>
            </a:lvl1pPr>
          </a:lstStyle>
          <a:p>
            <a:pPr>
              <a:spcBef>
                <a:spcPts val="0"/>
              </a:spcBef>
            </a:pPr>
            <a:r>
              <a:rPr lang="en-GB" dirty="0"/>
              <a:t>KPI</a:t>
            </a:r>
          </a:p>
          <a:p>
            <a:pPr>
              <a:spcBef>
                <a:spcPts val="0"/>
              </a:spcBef>
            </a:pPr>
            <a:r>
              <a:rPr lang="en-GB" dirty="0" smtClean="0"/>
              <a:t>payments</a:t>
            </a:r>
            <a:endParaRPr lang="en-GB" dirty="0"/>
          </a:p>
        </p:txBody>
      </p:sp>
      <p:sp>
        <p:nvSpPr>
          <p:cNvPr id="19" name="Rectangle 18"/>
          <p:cNvSpPr/>
          <p:nvPr/>
        </p:nvSpPr>
        <p:spPr>
          <a:xfrm>
            <a:off x="10652966" y="1704256"/>
            <a:ext cx="450756" cy="1008111"/>
          </a:xfrm>
          <a:prstGeom prst="rect">
            <a:avLst/>
          </a:prstGeom>
          <a:solidFill>
            <a:schemeClr val="accent4">
              <a:lumMod val="40000"/>
              <a:lumOff val="6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000"/>
          </a:p>
        </p:txBody>
      </p:sp>
      <p:sp>
        <p:nvSpPr>
          <p:cNvPr id="20" name="Rectangle 19"/>
          <p:cNvSpPr/>
          <p:nvPr/>
        </p:nvSpPr>
        <p:spPr>
          <a:xfrm>
            <a:off x="10636717" y="2714887"/>
            <a:ext cx="467005" cy="1390067"/>
          </a:xfrm>
          <a:prstGeom prst="rect">
            <a:avLst/>
          </a:prstGeom>
          <a:solidFill>
            <a:schemeClr val="accent4">
              <a:lumMod val="40000"/>
              <a:lumOff val="6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000"/>
          </a:p>
        </p:txBody>
      </p:sp>
      <p:sp>
        <p:nvSpPr>
          <p:cNvPr id="21" name="Right Brace 20"/>
          <p:cNvSpPr/>
          <p:nvPr/>
        </p:nvSpPr>
        <p:spPr>
          <a:xfrm>
            <a:off x="11297343" y="1704256"/>
            <a:ext cx="216025" cy="1008112"/>
          </a:xfrm>
          <a:prstGeom prst="rightBrace">
            <a:avLst/>
          </a:prstGeom>
          <a:ln>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sz="1000"/>
          </a:p>
        </p:txBody>
      </p:sp>
      <p:sp>
        <p:nvSpPr>
          <p:cNvPr id="22" name="Right Brace 21"/>
          <p:cNvSpPr/>
          <p:nvPr/>
        </p:nvSpPr>
        <p:spPr>
          <a:xfrm>
            <a:off x="11288810" y="2712368"/>
            <a:ext cx="224558" cy="1374890"/>
          </a:xfrm>
          <a:prstGeom prst="rightBrace">
            <a:avLst/>
          </a:prstGeom>
          <a:ln>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sz="1000"/>
          </a:p>
        </p:txBody>
      </p:sp>
      <p:sp>
        <p:nvSpPr>
          <p:cNvPr id="23" name="TextBox 22"/>
          <p:cNvSpPr txBox="1"/>
          <p:nvPr/>
        </p:nvSpPr>
        <p:spPr>
          <a:xfrm>
            <a:off x="11533058" y="3069707"/>
            <a:ext cx="902899" cy="523220"/>
          </a:xfrm>
          <a:prstGeom prst="rect">
            <a:avLst/>
          </a:prstGeom>
          <a:noFill/>
        </p:spPr>
        <p:txBody>
          <a:bodyPr wrap="none" rtlCol="0">
            <a:spAutoFit/>
          </a:bodyPr>
          <a:lstStyle/>
          <a:p>
            <a:pPr algn="l">
              <a:spcBef>
                <a:spcPts val="0"/>
              </a:spcBef>
            </a:pPr>
            <a:r>
              <a:rPr lang="en-GB" sz="1400" dirty="0" smtClean="0"/>
              <a:t>Risk-free</a:t>
            </a:r>
          </a:p>
          <a:p>
            <a:pPr algn="l">
              <a:spcBef>
                <a:spcPts val="0"/>
              </a:spcBef>
            </a:pPr>
            <a:r>
              <a:rPr lang="en-GB" sz="1400" dirty="0" smtClean="0"/>
              <a:t>payment</a:t>
            </a:r>
            <a:endParaRPr lang="en-GB" sz="1400" dirty="0"/>
          </a:p>
        </p:txBody>
      </p:sp>
      <p:sp>
        <p:nvSpPr>
          <p:cNvPr id="24" name="TextBox 23"/>
          <p:cNvSpPr txBox="1"/>
          <p:nvPr/>
        </p:nvSpPr>
        <p:spPr>
          <a:xfrm>
            <a:off x="11557880" y="1866716"/>
            <a:ext cx="891591" cy="523220"/>
          </a:xfrm>
          <a:prstGeom prst="rect">
            <a:avLst/>
          </a:prstGeom>
          <a:noFill/>
        </p:spPr>
        <p:txBody>
          <a:bodyPr wrap="none" rtlCol="0">
            <a:spAutoFit/>
          </a:bodyPr>
          <a:lstStyle/>
          <a:p>
            <a:pPr algn="l">
              <a:spcBef>
                <a:spcPts val="0"/>
              </a:spcBef>
            </a:pPr>
            <a:r>
              <a:rPr lang="en-GB" sz="1400" dirty="0" smtClean="0"/>
              <a:t>Payment</a:t>
            </a:r>
          </a:p>
          <a:p>
            <a:pPr algn="l">
              <a:spcBef>
                <a:spcPts val="0"/>
              </a:spcBef>
            </a:pPr>
            <a:r>
              <a:rPr lang="en-GB" sz="1400" dirty="0" smtClean="0"/>
              <a:t>at risk</a:t>
            </a:r>
            <a:endParaRPr lang="en-GB" sz="1400" dirty="0"/>
          </a:p>
        </p:txBody>
      </p:sp>
      <p:sp>
        <p:nvSpPr>
          <p:cNvPr id="27" name="Rectangle 26"/>
          <p:cNvSpPr/>
          <p:nvPr/>
        </p:nvSpPr>
        <p:spPr>
          <a:xfrm>
            <a:off x="9630113" y="1730603"/>
            <a:ext cx="501637" cy="382824"/>
          </a:xfrm>
          <a:prstGeom prst="rect">
            <a:avLst/>
          </a:prstGeom>
          <a:solidFill>
            <a:schemeClr val="accent1">
              <a:lumMod val="20000"/>
              <a:lumOff val="8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dirty="0" smtClean="0">
                <a:solidFill>
                  <a:srgbClr val="000000"/>
                </a:solidFill>
              </a:rPr>
              <a:t>KPIs</a:t>
            </a:r>
            <a:endParaRPr lang="en-GB" sz="1000" dirty="0">
              <a:solidFill>
                <a:srgbClr val="000000"/>
              </a:solidFill>
            </a:endParaRPr>
          </a:p>
        </p:txBody>
      </p:sp>
      <p:cxnSp>
        <p:nvCxnSpPr>
          <p:cNvPr id="28" name="Straight Connector 27"/>
          <p:cNvCxnSpPr/>
          <p:nvPr/>
        </p:nvCxnSpPr>
        <p:spPr>
          <a:xfrm>
            <a:off x="10142284" y="1753558"/>
            <a:ext cx="379425" cy="0"/>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7552928" y="2712368"/>
            <a:ext cx="3042552" cy="0"/>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sp>
        <p:nvSpPr>
          <p:cNvPr id="31" name="Content Placeholder 2"/>
          <p:cNvSpPr txBox="1">
            <a:spLocks/>
          </p:cNvSpPr>
          <p:nvPr/>
        </p:nvSpPr>
        <p:spPr bwMode="auto">
          <a:xfrm>
            <a:off x="942342" y="5278032"/>
            <a:ext cx="5262349" cy="3002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480060" indent="-480060" algn="l" rtl="0" eaLnBrk="0" fontAlgn="base" hangingPunct="0">
              <a:spcBef>
                <a:spcPct val="20000"/>
              </a:spcBef>
              <a:spcAft>
                <a:spcPct val="0"/>
              </a:spcAft>
              <a:defRPr sz="3100">
                <a:solidFill>
                  <a:schemeClr val="tx1"/>
                </a:solidFill>
                <a:latin typeface="+mn-lt"/>
                <a:ea typeface="+mn-ea"/>
                <a:cs typeface="+mn-cs"/>
              </a:defRPr>
            </a:lvl1pPr>
            <a:lvl2pPr marL="502285" indent="-500063" algn="l" rtl="0" eaLnBrk="0" fontAlgn="base" hangingPunct="0">
              <a:spcBef>
                <a:spcPct val="20000"/>
              </a:spcBef>
              <a:spcAft>
                <a:spcPct val="0"/>
              </a:spcAft>
              <a:buAutoNum type="arabicPeriod"/>
              <a:defRPr>
                <a:solidFill>
                  <a:schemeClr val="tx1"/>
                </a:solidFill>
                <a:latin typeface="+mn-lt"/>
              </a:defRPr>
            </a:lvl2pPr>
            <a:lvl3pPr marL="868998" indent="-364490" algn="l" rtl="0" eaLnBrk="0" fontAlgn="base" hangingPunct="0">
              <a:spcBef>
                <a:spcPct val="20000"/>
              </a:spcBef>
              <a:spcAft>
                <a:spcPct val="0"/>
              </a:spcAft>
              <a:buFont typeface="Arial" pitchFamily="34" charset="0"/>
              <a:buChar char="–"/>
              <a:defRPr>
                <a:solidFill>
                  <a:schemeClr val="tx1"/>
                </a:solidFill>
                <a:latin typeface="+mn-lt"/>
              </a:defRPr>
            </a:lvl3pPr>
            <a:lvl4pPr marL="1233488" indent="-362268" algn="l" rtl="0" eaLnBrk="0" fontAlgn="base" hangingPunct="0">
              <a:spcBef>
                <a:spcPct val="20000"/>
              </a:spcBef>
              <a:spcAft>
                <a:spcPct val="0"/>
              </a:spcAft>
              <a:buFont typeface="Arial" pitchFamily="34" charset="0"/>
              <a:buChar char="–"/>
              <a:defRPr sz="2200">
                <a:solidFill>
                  <a:schemeClr val="tx1"/>
                </a:solidFill>
                <a:latin typeface="+mn-lt"/>
              </a:defRPr>
            </a:lvl4pPr>
            <a:lvl5pPr marL="1569085" indent="-333375" algn="l" rtl="0" eaLnBrk="0" fontAlgn="base" hangingPunct="0">
              <a:spcBef>
                <a:spcPct val="20000"/>
              </a:spcBef>
              <a:spcAft>
                <a:spcPct val="0"/>
              </a:spcAft>
              <a:buFont typeface="Arial" pitchFamily="34" charset="0"/>
              <a:buChar char="–"/>
              <a:defRPr sz="2200">
                <a:solidFill>
                  <a:schemeClr val="tx1"/>
                </a:solidFill>
                <a:latin typeface="+mn-lt"/>
              </a:defRPr>
            </a:lvl5pPr>
            <a:lvl6pPr marL="2209165" indent="-333375" algn="l" rtl="0" fontAlgn="base">
              <a:spcBef>
                <a:spcPct val="20000"/>
              </a:spcBef>
              <a:spcAft>
                <a:spcPct val="0"/>
              </a:spcAft>
              <a:buFont typeface="Arial" pitchFamily="34" charset="0"/>
              <a:buChar char="–"/>
              <a:defRPr sz="2200">
                <a:solidFill>
                  <a:schemeClr val="tx1"/>
                </a:solidFill>
                <a:latin typeface="+mn-lt"/>
              </a:defRPr>
            </a:lvl6pPr>
            <a:lvl7pPr marL="2849245" indent="-333375" algn="l" rtl="0" fontAlgn="base">
              <a:spcBef>
                <a:spcPct val="20000"/>
              </a:spcBef>
              <a:spcAft>
                <a:spcPct val="0"/>
              </a:spcAft>
              <a:buFont typeface="Arial" pitchFamily="34" charset="0"/>
              <a:buChar char="–"/>
              <a:defRPr sz="2200">
                <a:solidFill>
                  <a:schemeClr val="tx1"/>
                </a:solidFill>
                <a:latin typeface="+mn-lt"/>
              </a:defRPr>
            </a:lvl7pPr>
            <a:lvl8pPr marL="3489325" indent="-333375" algn="l" rtl="0" fontAlgn="base">
              <a:spcBef>
                <a:spcPct val="20000"/>
              </a:spcBef>
              <a:spcAft>
                <a:spcPct val="0"/>
              </a:spcAft>
              <a:buFont typeface="Arial" pitchFamily="34" charset="0"/>
              <a:buChar char="–"/>
              <a:defRPr sz="2200">
                <a:solidFill>
                  <a:schemeClr val="tx1"/>
                </a:solidFill>
                <a:latin typeface="+mn-lt"/>
              </a:defRPr>
            </a:lvl8pPr>
            <a:lvl9pPr marL="4129405" indent="-333375" algn="l" rtl="0" fontAlgn="base">
              <a:spcBef>
                <a:spcPct val="20000"/>
              </a:spcBef>
              <a:spcAft>
                <a:spcPct val="0"/>
              </a:spcAft>
              <a:buFont typeface="Arial" pitchFamily="34" charset="0"/>
              <a:buChar char="–"/>
              <a:defRPr sz="2200">
                <a:solidFill>
                  <a:schemeClr val="tx1"/>
                </a:solidFill>
                <a:latin typeface="+mn-lt"/>
              </a:defRPr>
            </a:lvl9pPr>
          </a:lstStyle>
          <a:p>
            <a:pPr marL="0" indent="0"/>
            <a:r>
              <a:rPr lang="en-GB" sz="2400" b="1" kern="0" dirty="0"/>
              <a:t>Payment </a:t>
            </a:r>
            <a:r>
              <a:rPr lang="en-GB" sz="2400" b="1" kern="0" dirty="0" smtClean="0"/>
              <a:t>for Operate Phase </a:t>
            </a:r>
            <a:r>
              <a:rPr lang="en-GB" sz="2400" kern="0" dirty="0" smtClean="0"/>
              <a:t>= </a:t>
            </a:r>
          </a:p>
          <a:p>
            <a:pPr marL="0" indent="0"/>
            <a:r>
              <a:rPr lang="en-GB" sz="2000" dirty="0"/>
              <a:t>Risk-free payment: based on % discount to rate card and actual days activity</a:t>
            </a:r>
          </a:p>
          <a:p>
            <a:pPr marL="0" indent="0"/>
            <a:r>
              <a:rPr lang="en-GB" sz="2000" kern="0" dirty="0" smtClean="0"/>
              <a:t>+ a ‘KPI’ bonus: based on operational performance, including customer surveys and contributions to growth</a:t>
            </a:r>
          </a:p>
        </p:txBody>
      </p:sp>
      <p:cxnSp>
        <p:nvCxnSpPr>
          <p:cNvPr id="56" name="Straight Connector 55"/>
          <p:cNvCxnSpPr/>
          <p:nvPr/>
        </p:nvCxnSpPr>
        <p:spPr>
          <a:xfrm>
            <a:off x="7026967" y="7480923"/>
            <a:ext cx="4382794" cy="1769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6789479" y="7517740"/>
            <a:ext cx="902899" cy="523220"/>
          </a:xfrm>
          <a:prstGeom prst="rect">
            <a:avLst/>
          </a:prstGeom>
          <a:noFill/>
        </p:spPr>
        <p:txBody>
          <a:bodyPr wrap="none" rtlCol="0">
            <a:spAutoFit/>
          </a:bodyPr>
          <a:lstStyle/>
          <a:p>
            <a:pPr algn="ctr">
              <a:spcBef>
                <a:spcPts val="0"/>
              </a:spcBef>
            </a:pPr>
            <a:r>
              <a:rPr lang="en-GB" sz="1400" dirty="0" smtClean="0"/>
              <a:t>Risk-free</a:t>
            </a:r>
            <a:br>
              <a:rPr lang="en-GB" sz="1400" dirty="0" smtClean="0"/>
            </a:br>
            <a:r>
              <a:rPr lang="en-GB" sz="1400" dirty="0" smtClean="0"/>
              <a:t>payment</a:t>
            </a:r>
            <a:endParaRPr lang="en-GB" sz="1400" dirty="0"/>
          </a:p>
        </p:txBody>
      </p:sp>
      <p:sp>
        <p:nvSpPr>
          <p:cNvPr id="65" name="TextBox 64"/>
          <p:cNvSpPr txBox="1"/>
          <p:nvPr/>
        </p:nvSpPr>
        <p:spPr>
          <a:xfrm>
            <a:off x="7696944" y="7498613"/>
            <a:ext cx="3024336" cy="738664"/>
          </a:xfrm>
          <a:prstGeom prst="rect">
            <a:avLst/>
          </a:prstGeom>
          <a:noFill/>
        </p:spPr>
        <p:txBody>
          <a:bodyPr wrap="square" rtlCol="0">
            <a:spAutoFit/>
          </a:bodyPr>
          <a:lstStyle>
            <a:defPPr>
              <a:defRPr lang="en-GB"/>
            </a:defPPr>
            <a:lvl1pPr algn="ctr">
              <a:defRPr sz="1400"/>
            </a:lvl1pPr>
          </a:lstStyle>
          <a:p>
            <a:pPr>
              <a:spcBef>
                <a:spcPts val="0"/>
              </a:spcBef>
            </a:pPr>
            <a:r>
              <a:rPr lang="en-GB" dirty="0" smtClean="0"/>
              <a:t>KPIs</a:t>
            </a:r>
            <a:br>
              <a:rPr lang="en-GB" dirty="0" smtClean="0"/>
            </a:br>
            <a:r>
              <a:rPr lang="en-GB" dirty="0" smtClean="0"/>
              <a:t>(e.g. </a:t>
            </a:r>
            <a:r>
              <a:rPr lang="en-GB" dirty="0" err="1" smtClean="0"/>
              <a:t>perf</a:t>
            </a:r>
            <a:r>
              <a:rPr lang="en-GB" dirty="0" smtClean="0"/>
              <a:t>. </a:t>
            </a:r>
            <a:r>
              <a:rPr lang="en-GB" dirty="0" err="1" smtClean="0"/>
              <a:t>Mgmnt</a:t>
            </a:r>
            <a:r>
              <a:rPr lang="en-GB" dirty="0" smtClean="0"/>
              <a:t>, </a:t>
            </a:r>
            <a:r>
              <a:rPr lang="en-GB" dirty="0" err="1" smtClean="0"/>
              <a:t>cust</a:t>
            </a:r>
            <a:r>
              <a:rPr lang="en-GB" dirty="0" smtClean="0"/>
              <a:t> satisfaction, market growth)</a:t>
            </a:r>
            <a:endParaRPr lang="en-GB" dirty="0"/>
          </a:p>
        </p:txBody>
      </p:sp>
      <p:sp>
        <p:nvSpPr>
          <p:cNvPr id="66" name="Rectangle 65"/>
          <p:cNvSpPr/>
          <p:nvPr/>
        </p:nvSpPr>
        <p:spPr>
          <a:xfrm>
            <a:off x="10615530" y="5080224"/>
            <a:ext cx="450756" cy="872503"/>
          </a:xfrm>
          <a:prstGeom prst="rect">
            <a:avLst/>
          </a:prstGeom>
          <a:solidFill>
            <a:schemeClr val="accent4">
              <a:lumMod val="40000"/>
              <a:lumOff val="6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000"/>
          </a:p>
        </p:txBody>
      </p:sp>
      <p:sp>
        <p:nvSpPr>
          <p:cNvPr id="67" name="Rectangle 66"/>
          <p:cNvSpPr/>
          <p:nvPr/>
        </p:nvSpPr>
        <p:spPr>
          <a:xfrm>
            <a:off x="10599281" y="5945341"/>
            <a:ext cx="467005" cy="1535581"/>
          </a:xfrm>
          <a:prstGeom prst="rect">
            <a:avLst/>
          </a:prstGeom>
          <a:solidFill>
            <a:schemeClr val="accent4">
              <a:lumMod val="40000"/>
              <a:lumOff val="6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000"/>
          </a:p>
        </p:txBody>
      </p:sp>
      <p:sp>
        <p:nvSpPr>
          <p:cNvPr id="68" name="Right Brace 67"/>
          <p:cNvSpPr/>
          <p:nvPr/>
        </p:nvSpPr>
        <p:spPr>
          <a:xfrm>
            <a:off x="11251372" y="5088632"/>
            <a:ext cx="189988" cy="864096"/>
          </a:xfrm>
          <a:prstGeom prst="rightBrace">
            <a:avLst/>
          </a:prstGeom>
          <a:ln>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sz="1000"/>
          </a:p>
        </p:txBody>
      </p:sp>
      <p:sp>
        <p:nvSpPr>
          <p:cNvPr id="69" name="Right Brace 68"/>
          <p:cNvSpPr/>
          <p:nvPr/>
        </p:nvSpPr>
        <p:spPr>
          <a:xfrm>
            <a:off x="11251374" y="5952728"/>
            <a:ext cx="189986" cy="1510498"/>
          </a:xfrm>
          <a:prstGeom prst="rightBrace">
            <a:avLst/>
          </a:prstGeom>
          <a:ln>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sz="1000"/>
          </a:p>
        </p:txBody>
      </p:sp>
      <p:sp>
        <p:nvSpPr>
          <p:cNvPr id="70" name="TextBox 69"/>
          <p:cNvSpPr txBox="1"/>
          <p:nvPr/>
        </p:nvSpPr>
        <p:spPr>
          <a:xfrm>
            <a:off x="11578721" y="6414961"/>
            <a:ext cx="902899" cy="523220"/>
          </a:xfrm>
          <a:prstGeom prst="rect">
            <a:avLst/>
          </a:prstGeom>
          <a:noFill/>
        </p:spPr>
        <p:txBody>
          <a:bodyPr wrap="none" rtlCol="0">
            <a:spAutoFit/>
          </a:bodyPr>
          <a:lstStyle/>
          <a:p>
            <a:pPr algn="l">
              <a:spcBef>
                <a:spcPts val="0"/>
              </a:spcBef>
            </a:pPr>
            <a:r>
              <a:rPr lang="en-GB" sz="1400" dirty="0" smtClean="0"/>
              <a:t>Risk-free</a:t>
            </a:r>
          </a:p>
          <a:p>
            <a:pPr algn="l">
              <a:spcBef>
                <a:spcPts val="0"/>
              </a:spcBef>
            </a:pPr>
            <a:r>
              <a:rPr lang="en-GB" sz="1400" dirty="0" smtClean="0"/>
              <a:t>payment</a:t>
            </a:r>
            <a:endParaRPr lang="en-GB" sz="1400" dirty="0"/>
          </a:p>
        </p:txBody>
      </p:sp>
      <p:sp>
        <p:nvSpPr>
          <p:cNvPr id="71" name="TextBox 70"/>
          <p:cNvSpPr txBox="1"/>
          <p:nvPr/>
        </p:nvSpPr>
        <p:spPr>
          <a:xfrm>
            <a:off x="11557881" y="5217611"/>
            <a:ext cx="891591" cy="523220"/>
          </a:xfrm>
          <a:prstGeom prst="rect">
            <a:avLst/>
          </a:prstGeom>
          <a:noFill/>
        </p:spPr>
        <p:txBody>
          <a:bodyPr wrap="none" rtlCol="0">
            <a:spAutoFit/>
          </a:bodyPr>
          <a:lstStyle/>
          <a:p>
            <a:pPr algn="l">
              <a:spcBef>
                <a:spcPts val="0"/>
              </a:spcBef>
            </a:pPr>
            <a:r>
              <a:rPr lang="en-GB" sz="1400" dirty="0" smtClean="0"/>
              <a:t>Payment</a:t>
            </a:r>
          </a:p>
          <a:p>
            <a:pPr algn="l">
              <a:spcBef>
                <a:spcPts val="0"/>
              </a:spcBef>
            </a:pPr>
            <a:r>
              <a:rPr lang="en-GB" sz="1400" dirty="0" smtClean="0"/>
              <a:t>at risk</a:t>
            </a:r>
            <a:endParaRPr lang="en-GB" sz="1400" dirty="0"/>
          </a:p>
        </p:txBody>
      </p:sp>
      <p:sp>
        <p:nvSpPr>
          <p:cNvPr id="72" name="Rectangle 71"/>
          <p:cNvSpPr/>
          <p:nvPr/>
        </p:nvSpPr>
        <p:spPr>
          <a:xfrm>
            <a:off x="9715587" y="5106571"/>
            <a:ext cx="501637" cy="198085"/>
          </a:xfrm>
          <a:prstGeom prst="rect">
            <a:avLst/>
          </a:prstGeom>
          <a:solidFill>
            <a:schemeClr val="accent1">
              <a:lumMod val="20000"/>
              <a:lumOff val="8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dirty="0" smtClean="0">
                <a:solidFill>
                  <a:srgbClr val="000000"/>
                </a:solidFill>
              </a:rPr>
              <a:t>KPI4</a:t>
            </a:r>
            <a:endParaRPr lang="en-GB" sz="1000" dirty="0">
              <a:solidFill>
                <a:srgbClr val="000000"/>
              </a:solidFill>
            </a:endParaRPr>
          </a:p>
        </p:txBody>
      </p:sp>
      <p:cxnSp>
        <p:nvCxnSpPr>
          <p:cNvPr id="73" name="Straight Connector 72"/>
          <p:cNvCxnSpPr/>
          <p:nvPr/>
        </p:nvCxnSpPr>
        <p:spPr>
          <a:xfrm>
            <a:off x="10269847" y="5088632"/>
            <a:ext cx="379425" cy="0"/>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flipV="1">
            <a:off x="7624936" y="5952728"/>
            <a:ext cx="2933108" cy="27490"/>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sp>
        <p:nvSpPr>
          <p:cNvPr id="49" name="Rectangle 48"/>
          <p:cNvSpPr/>
          <p:nvPr/>
        </p:nvSpPr>
        <p:spPr>
          <a:xfrm>
            <a:off x="8779483" y="2136304"/>
            <a:ext cx="501637" cy="288032"/>
          </a:xfrm>
          <a:prstGeom prst="rect">
            <a:avLst/>
          </a:prstGeom>
          <a:solidFill>
            <a:schemeClr val="accent1">
              <a:lumMod val="20000"/>
              <a:lumOff val="8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dirty="0" smtClean="0">
                <a:solidFill>
                  <a:srgbClr val="000000"/>
                </a:solidFill>
              </a:rPr>
              <a:t>MS2</a:t>
            </a:r>
            <a:endParaRPr lang="en-GB" sz="1000" dirty="0">
              <a:solidFill>
                <a:srgbClr val="000000"/>
              </a:solidFill>
            </a:endParaRPr>
          </a:p>
        </p:txBody>
      </p:sp>
      <p:sp>
        <p:nvSpPr>
          <p:cNvPr id="50" name="Rectangle 49"/>
          <p:cNvSpPr/>
          <p:nvPr/>
        </p:nvSpPr>
        <p:spPr>
          <a:xfrm>
            <a:off x="7048872" y="5952728"/>
            <a:ext cx="506988" cy="1512168"/>
          </a:xfrm>
          <a:prstGeom prst="rect">
            <a:avLst/>
          </a:prstGeom>
          <a:solidFill>
            <a:schemeClr val="accent6">
              <a:lumMod val="20000"/>
              <a:lumOff val="8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000"/>
          </a:p>
        </p:txBody>
      </p:sp>
      <p:sp>
        <p:nvSpPr>
          <p:cNvPr id="52" name="Rectangle 51"/>
          <p:cNvSpPr/>
          <p:nvPr/>
        </p:nvSpPr>
        <p:spPr>
          <a:xfrm>
            <a:off x="9134685" y="5322595"/>
            <a:ext cx="501637" cy="198085"/>
          </a:xfrm>
          <a:prstGeom prst="rect">
            <a:avLst/>
          </a:prstGeom>
          <a:solidFill>
            <a:schemeClr val="accent1">
              <a:lumMod val="20000"/>
              <a:lumOff val="8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dirty="0" smtClean="0">
                <a:solidFill>
                  <a:srgbClr val="000000"/>
                </a:solidFill>
              </a:rPr>
              <a:t>KPI3</a:t>
            </a:r>
            <a:endParaRPr lang="en-GB" sz="1000" dirty="0">
              <a:solidFill>
                <a:srgbClr val="000000"/>
              </a:solidFill>
            </a:endParaRPr>
          </a:p>
        </p:txBody>
      </p:sp>
      <p:sp>
        <p:nvSpPr>
          <p:cNvPr id="53" name="Rectangle 52"/>
          <p:cNvSpPr/>
          <p:nvPr/>
        </p:nvSpPr>
        <p:spPr>
          <a:xfrm>
            <a:off x="8561040" y="5538619"/>
            <a:ext cx="501637" cy="198085"/>
          </a:xfrm>
          <a:prstGeom prst="rect">
            <a:avLst/>
          </a:prstGeom>
          <a:solidFill>
            <a:schemeClr val="accent1">
              <a:lumMod val="20000"/>
              <a:lumOff val="8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dirty="0" smtClean="0">
                <a:solidFill>
                  <a:srgbClr val="000000"/>
                </a:solidFill>
              </a:rPr>
              <a:t>KPI2</a:t>
            </a:r>
            <a:endParaRPr lang="en-GB" sz="1000" dirty="0">
              <a:solidFill>
                <a:srgbClr val="000000"/>
              </a:solidFill>
            </a:endParaRPr>
          </a:p>
        </p:txBody>
      </p:sp>
      <p:sp>
        <p:nvSpPr>
          <p:cNvPr id="54" name="Rectangle 53"/>
          <p:cNvSpPr/>
          <p:nvPr/>
        </p:nvSpPr>
        <p:spPr>
          <a:xfrm>
            <a:off x="7984976" y="5754643"/>
            <a:ext cx="501637" cy="198085"/>
          </a:xfrm>
          <a:prstGeom prst="rect">
            <a:avLst/>
          </a:prstGeom>
          <a:solidFill>
            <a:schemeClr val="accent1">
              <a:lumMod val="20000"/>
              <a:lumOff val="8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000" dirty="0" smtClean="0">
                <a:solidFill>
                  <a:srgbClr val="000000"/>
                </a:solidFill>
              </a:rPr>
              <a:t>KPI1</a:t>
            </a:r>
            <a:endParaRPr lang="en-GB" sz="1000" dirty="0">
              <a:solidFill>
                <a:srgbClr val="000000"/>
              </a:solidFill>
            </a:endParaRPr>
          </a:p>
        </p:txBody>
      </p:sp>
      <p:cxnSp>
        <p:nvCxnSpPr>
          <p:cNvPr id="39" name="Straight Connector 38"/>
          <p:cNvCxnSpPr/>
          <p:nvPr/>
        </p:nvCxnSpPr>
        <p:spPr>
          <a:xfrm>
            <a:off x="8561040" y="2424336"/>
            <a:ext cx="144016" cy="0"/>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99828234"/>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Point template">
  <a:themeElements>
    <a:clrScheme name="PowerPoint template 1">
      <a:dk1>
        <a:srgbClr val="000000"/>
      </a:dk1>
      <a:lt1>
        <a:srgbClr val="FFFFFF"/>
      </a:lt1>
      <a:dk2>
        <a:srgbClr val="000000"/>
      </a:dk2>
      <a:lt2>
        <a:srgbClr val="B9C9D0"/>
      </a:lt2>
      <a:accent1>
        <a:srgbClr val="34B233"/>
      </a:accent1>
      <a:accent2>
        <a:srgbClr val="CD202C"/>
      </a:accent2>
      <a:accent3>
        <a:srgbClr val="FFFFFF"/>
      </a:accent3>
      <a:accent4>
        <a:srgbClr val="000000"/>
      </a:accent4>
      <a:accent5>
        <a:srgbClr val="AED5AD"/>
      </a:accent5>
      <a:accent6>
        <a:srgbClr val="BA1C27"/>
      </a:accent6>
      <a:hlink>
        <a:srgbClr val="FF5800"/>
      </a:hlink>
      <a:folHlink>
        <a:srgbClr val="FED100"/>
      </a:folHlink>
    </a:clrScheme>
    <a:fontScheme name="PowerPoin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spAutoFit/>
      </a:bodyPr>
      <a:lstStyle>
        <a:defPPr marL="0" marR="0" indent="0" algn="r" defTabSz="914400" rtl="0" eaLnBrk="1" fontAlgn="base" latinLnBrk="0" hangingPunct="1">
          <a:lnSpc>
            <a:spcPct val="100000"/>
          </a:lnSpc>
          <a:spcBef>
            <a:spcPct val="50000"/>
          </a:spcBef>
          <a:spcAft>
            <a:spcPct val="0"/>
          </a:spcAft>
          <a:buClrTx/>
          <a:buSzTx/>
          <a:buFontTx/>
          <a:buNone/>
          <a:tabLst/>
          <a:defRPr kumimoji="0" sz="12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r" defTabSz="914400" rtl="0" eaLnBrk="1" fontAlgn="base" latinLnBrk="0" hangingPunct="1">
          <a:lnSpc>
            <a:spcPct val="100000"/>
          </a:lnSpc>
          <a:spcBef>
            <a:spcPct val="50000"/>
          </a:spcBef>
          <a:spcAft>
            <a:spcPct val="0"/>
          </a:spcAft>
          <a:buClrTx/>
          <a:buSzTx/>
          <a:buFontTx/>
          <a:buNone/>
          <a:tabLst/>
          <a:defRPr kumimoji="0" lang="en-GB" sz="12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owerPoint template 1">
        <a:dk1>
          <a:srgbClr val="000000"/>
        </a:dk1>
        <a:lt1>
          <a:srgbClr val="FFFFFF"/>
        </a:lt1>
        <a:dk2>
          <a:srgbClr val="000000"/>
        </a:dk2>
        <a:lt2>
          <a:srgbClr val="B9C9D0"/>
        </a:lt2>
        <a:accent1>
          <a:srgbClr val="34B233"/>
        </a:accent1>
        <a:accent2>
          <a:srgbClr val="CD202C"/>
        </a:accent2>
        <a:accent3>
          <a:srgbClr val="FFFFFF"/>
        </a:accent3>
        <a:accent4>
          <a:srgbClr val="000000"/>
        </a:accent4>
        <a:accent5>
          <a:srgbClr val="AED5AD"/>
        </a:accent5>
        <a:accent6>
          <a:srgbClr val="BA1C27"/>
        </a:accent6>
        <a:hlink>
          <a:srgbClr val="FF5800"/>
        </a:hlink>
        <a:folHlink>
          <a:srgbClr val="FED1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p5ac729c83584e2f99a2fbaff852a3d5 xmlns="1eee4ddb-a1f9-40b8-9282-d53ea582adeb">
      <Terms xmlns="http://schemas.microsoft.com/office/infopath/2007/PartnerControls"/>
    </p5ac729c83584e2f99a2fbaff852a3d5>
    <Alternative_x0020_or_x0020_sub_x0020_tiltle xmlns="1eee4ddb-a1f9-40b8-9282-d53ea582adeb" xsi:nil="true"/>
    <DocumentAuthor xmlns="1eee4ddb-a1f9-40b8-9282-d53ea582adeb">
      <UserInfo>
        <DisplayName/>
        <AccountId xsi:nil="true"/>
        <AccountType/>
      </UserInfo>
    </DocumentAuthor>
    <i06e5c8e6a124e91a91eaec9d03479dc xmlns="1eee4ddb-a1f9-40b8-9282-d53ea582adeb">
      <Terms xmlns="http://schemas.microsoft.com/office/infopath/2007/PartnerControls"/>
    </i06e5c8e6a124e91a91eaec9d03479dc>
    <External_x0020_File_x0020_Reference xmlns="1eee4ddb-a1f9-40b8-9282-d53ea582adeb" xsi:nil="true"/>
    <kcf4eeeda3c84b5b986ab6be7add1d2a xmlns="1eee4ddb-a1f9-40b8-9282-d53ea582adeb">
      <Terms xmlns="http://schemas.microsoft.com/office/infopath/2007/PartnerControls"/>
    </kcf4eeeda3c84b5b986ab6be7add1d2a>
    <Approver xmlns="1eee4ddb-a1f9-40b8-9282-d53ea582adeb">
      <UserInfo>
        <DisplayName/>
        <AccountId xsi:nil="true"/>
        <AccountType/>
      </UserInfo>
    </Approver>
    <TaxCatchAll xmlns="1eee4ddb-a1f9-40b8-9282-d53ea582adeb">
      <Value>89</Value>
      <Value>1</Value>
    </TaxCatchAll>
    <Reviewer xmlns="1eee4ddb-a1f9-40b8-9282-d53ea582adeb">
      <UserInfo>
        <DisplayName/>
        <AccountId xsi:nil="true"/>
        <AccountType/>
      </UserInfo>
    </Reviewer>
    <Related_x0020_Document_x0020_Link xmlns="1eee4ddb-a1f9-40b8-9282-d53ea582adeb">
      <Url xsi:nil="true"/>
      <Description xsi:nil="true"/>
    </Related_x0020_Document_x0020_Link>
    <Retention_x0020_Trigger_x0020_Date xmlns="1eee4ddb-a1f9-40b8-9282-d53ea582adeb" xsi:nil="true"/>
    <e993c7ebdb0844bda77b49081e8191e4 xmlns="1eee4ddb-a1f9-40b8-9282-d53ea582adeb">
      <Terms xmlns="http://schemas.microsoft.com/office/infopath/2007/PartnerControls">
        <TermInfo xmlns="http://schemas.microsoft.com/office/infopath/2007/PartnerControls">
          <TermName xmlns="http://schemas.microsoft.com/office/infopath/2007/PartnerControls">NOT PROTECTIVELY MARKED</TermName>
          <TermId xmlns="http://schemas.microsoft.com/office/infopath/2007/PartnerControls">59351c5f-b7fd-4a97-8559-c38b9b573e6f</TermId>
        </TermInfo>
      </Terms>
    </e993c7ebdb0844bda77b49081e8191e4>
    <Related_x0020_Document xmlns="1eee4ddb-a1f9-40b8-9282-d53ea582adeb" xsi:nil="true"/>
    <Document_x0020_Status xmlns="1eee4ddb-a1f9-40b8-9282-d53ea582adeb">Shared</Document_x0020_Status>
    <TaxKeywordTaxHTField xmlns="1eee4ddb-a1f9-40b8-9282-d53ea582adeb">
      <Terms xmlns="http://schemas.microsoft.com/office/infopath/2007/PartnerControls"/>
    </TaxKeywordTaxHTField>
    <a729509b32a34273afbf773e0c72336c xmlns="1eee4ddb-a1f9-40b8-9282-d53ea582adeb">
      <Terms xmlns="http://schemas.microsoft.com/office/infopath/2007/PartnerControls">
        <TermInfo xmlns="http://schemas.microsoft.com/office/infopath/2007/PartnerControls">
          <TermName xmlns="http://schemas.microsoft.com/office/infopath/2007/PartnerControls">Please select...</TermName>
          <TermId xmlns="http://schemas.microsoft.com/office/infopath/2007/PartnerControls">d4c3a339-8617-448c-96a4-aa4fe7bbd822</TermId>
        </TermInfo>
      </Terms>
    </a729509b32a34273afbf773e0c72336c>
    <Document_x0020_Description xmlns="1eee4ddb-a1f9-40b8-9282-d53ea582adeb" xsi:nil="true"/>
    <_dlc_DocId xmlns="1eee4ddb-a1f9-40b8-9282-d53ea582adeb">AAFXSQ5MW4ZD-198-2371</_dlc_DocId>
    <_dlc_DocIdUrl xmlns="1eee4ddb-a1f9-40b8-9282-d53ea582adeb">
      <Url>http://iws.ims.gov.uk/twa/sfnhs/pic/_layouts/DocIdRedir.aspx?ID=AAFXSQ5MW4ZD-198-2371</Url>
      <Description>AAFXSQ5MW4ZD-198-2371</Description>
    </_dlc_DocIdUrl>
    <_dlc_ExpireDateSaved xmlns="http://schemas.microsoft.com/sharepoint/v3" xsi:nil="true"/>
    <_dlc_ExpireDate xmlns="http://schemas.microsoft.com/sharepoint/v3">2016-05-07T15:57:21+00:00</_dlc_ExpireDat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customXsn xmlns="http://schemas.microsoft.com/office/2006/metadata/customXsn">
  <xsnLocation/>
  <cached>True</cached>
  <openByDefault>False</openByDefault>
  <xsnScope/>
</customXsn>
</file>

<file path=customXml/item4.xml><?xml version="1.0" encoding="utf-8"?>
<ct:contentTypeSchema xmlns:ct="http://schemas.microsoft.com/office/2006/metadata/contentType" xmlns:ma="http://schemas.microsoft.com/office/2006/metadata/properties/metaAttributes" ct:_="" ma:_="" ma:contentTypeName="DH Presentation" ma:contentTypeID="0x010100B9957A1BF2FBE8478EF96F1BD89AD4CA0200BE328BFAB94B83449C5ECD649ED65020" ma:contentTypeVersion="1" ma:contentTypeDescription="DH specific presentation content type for use in File Plan" ma:contentTypeScope="" ma:versionID="99a1c1282db4f4a1bdcaec77c1051210">
  <xsd:schema xmlns:xsd="http://www.w3.org/2001/XMLSchema" xmlns:xs="http://www.w3.org/2001/XMLSchema" xmlns:p="http://schemas.microsoft.com/office/2006/metadata/properties" xmlns:ns1="http://schemas.microsoft.com/sharepoint/v3" xmlns:ns2="1eee4ddb-a1f9-40b8-9282-d53ea582adeb" targetNamespace="http://schemas.microsoft.com/office/2006/metadata/properties" ma:root="true" ma:fieldsID="a69f638c8d9ace60546275afd8a685ca" ns1:_="" ns2:_="">
    <xsd:import namespace="http://schemas.microsoft.com/sharepoint/v3"/>
    <xsd:import namespace="1eee4ddb-a1f9-40b8-9282-d53ea582adeb"/>
    <xsd:element name="properties">
      <xsd:complexType>
        <xsd:sequence>
          <xsd:element name="documentManagement">
            <xsd:complexType>
              <xsd:all>
                <xsd:element ref="ns2:Alternative_x0020_or_x0020_sub_x0020_tiltle" minOccurs="0"/>
                <xsd:element ref="ns2:DocumentAuthor" minOccurs="0"/>
                <xsd:element ref="ns2:Document_x0020_Status" minOccurs="0"/>
                <xsd:element ref="ns2:Document_x0020_Description" minOccurs="0"/>
                <xsd:element ref="ns2:Reviewer" minOccurs="0"/>
                <xsd:element ref="ns2:Approver" minOccurs="0"/>
                <xsd:element ref="ns2:Related_x0020_Document_x0020_Link" minOccurs="0"/>
                <xsd:element ref="ns2:Related_x0020_Document" minOccurs="0"/>
                <xsd:element ref="ns2:External_x0020_File_x0020_Reference" minOccurs="0"/>
                <xsd:element ref="ns2:Retention_x0020_Trigger_x0020_Date" minOccurs="0"/>
                <xsd:element ref="ns2:TaxKeywordTaxHTField" minOccurs="0"/>
                <xsd:element ref="ns2:_dlc_DocId" minOccurs="0"/>
                <xsd:element ref="ns2:_dlc_DocIdUrl" minOccurs="0"/>
                <xsd:element ref="ns2:_dlc_DocIdPersistId" minOccurs="0"/>
                <xsd:element ref="ns2:e993c7ebdb0844bda77b49081e8191e4" minOccurs="0"/>
                <xsd:element ref="ns2:TaxCatchAll" minOccurs="0"/>
                <xsd:element ref="ns2:p5ac729c83584e2f99a2fbaff852a3d5" minOccurs="0"/>
                <xsd:element ref="ns2:a729509b32a34273afbf773e0c72336c" minOccurs="0"/>
                <xsd:element ref="ns2:i06e5c8e6a124e91a91eaec9d03479dc" minOccurs="0"/>
                <xsd:element ref="ns2:TaxCatchAllLabel" minOccurs="0"/>
                <xsd:element ref="ns2:kcf4eeeda3c84b5b986ab6be7add1d2a" minOccurs="0"/>
                <xsd:element ref="ns1:_dlc_Exempt" minOccurs="0"/>
                <xsd:element ref="ns1:_dlc_ExpireDateSaved" minOccurs="0"/>
                <xsd:element ref="ns1:_dlc_Expire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36" nillable="true" ma:displayName="Exempt from Policy" ma:hidden="true" ma:internalName="_dlc_Exempt" ma:readOnly="true">
      <xsd:simpleType>
        <xsd:restriction base="dms:Unknown"/>
      </xsd:simpleType>
    </xsd:element>
    <xsd:element name="_dlc_ExpireDateSaved" ma:index="37" nillable="true" ma:displayName="Original Expiration Date" ma:hidden="true" ma:internalName="_dlc_ExpireDateSaved" ma:readOnly="true">
      <xsd:simpleType>
        <xsd:restriction base="dms:DateTime"/>
      </xsd:simpleType>
    </xsd:element>
    <xsd:element name="_dlc_ExpireDate" ma:index="38" nillable="true" ma:displayName="Expiration Date" ma:description="" ma:hidden="true" ma:indexed="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1eee4ddb-a1f9-40b8-9282-d53ea582adeb" elementFormDefault="qualified">
    <xsd:import namespace="http://schemas.microsoft.com/office/2006/documentManagement/types"/>
    <xsd:import namespace="http://schemas.microsoft.com/office/infopath/2007/PartnerControls"/>
    <xsd:element name="Alternative_x0020_or_x0020_sub_x0020_tiltle" ma:index="1" nillable="true" ma:displayName="Alternative or sub title" ma:internalName="Alternative_x0020_or_x0020_sub_x0020_tiltle">
      <xsd:simpleType>
        <xsd:restriction base="dms:Text">
          <xsd:maxLength value="255"/>
        </xsd:restriction>
      </xsd:simpleType>
    </xsd:element>
    <xsd:element name="DocumentAuthor" ma:index="4" nillable="true" ma:displayName="Additional Authors" ma:list="UserInfo" ma:SharePointGroup="0" ma:internalName="DocumentAuthor"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ocument_x0020_Status" ma:index="6" nillable="true" ma:displayName="Document Status" ma:default="Shared" ma:format="Dropdown" ma:internalName="Document_x0020_Status" ma:readOnly="false">
      <xsd:simpleType>
        <xsd:restriction base="dms:Choice">
          <xsd:enumeration value="Shared"/>
          <xsd:enumeration value="In Review"/>
          <xsd:enumeration value="Awaiting Approval"/>
          <xsd:enumeration value="Approved"/>
          <xsd:enumeration value="Rejected"/>
        </xsd:restriction>
      </xsd:simpleType>
    </xsd:element>
    <xsd:element name="Document_x0020_Description" ma:index="9" nillable="true" ma:displayName="Document Description" ma:internalName="Document_x0020_Description">
      <xsd:simpleType>
        <xsd:restriction base="dms:Text">
          <xsd:maxLength value="255"/>
        </xsd:restriction>
      </xsd:simpleType>
    </xsd:element>
    <xsd:element name="Reviewer" ma:index="10" nillable="true" ma:displayName="Reviewers" ma:list="UserInfo" ma:SharePointGroup="0" ma:internalName="Reviewer"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pprover" ma:index="11" nillable="true" ma:displayName="Approvers" ma:list="UserInfo" ma:SharePointGroup="0" ma:internalName="Approver"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lated_x0020_Document_x0020_Link" ma:index="12" nillable="true" ma:displayName="Related Document Link" ma:format="Hyperlink" ma:internalName="Related_x0020_Document_x0020_Link">
      <xsd:complexType>
        <xsd:complexContent>
          <xsd:extension base="dms:URL">
            <xsd:sequence>
              <xsd:element name="Url" type="dms:ValidUrl" minOccurs="0" nillable="true"/>
              <xsd:element name="Description" type="xsd:string" nillable="true"/>
            </xsd:sequence>
          </xsd:extension>
        </xsd:complexContent>
      </xsd:complexType>
    </xsd:element>
    <xsd:element name="Related_x0020_Document" ma:index="13" nillable="true" ma:displayName="Related Document" ma:internalName="Related_x0020_Document">
      <xsd:simpleType>
        <xsd:restriction base="dms:Text">
          <xsd:maxLength value="255"/>
        </xsd:restriction>
      </xsd:simpleType>
    </xsd:element>
    <xsd:element name="External_x0020_File_x0020_Reference" ma:index="15" nillable="true" ma:displayName="External File Reference" ma:internalName="External_x0020_File_x0020_Reference">
      <xsd:simpleType>
        <xsd:restriction base="dms:Text">
          <xsd:maxLength value="255"/>
        </xsd:restriction>
      </xsd:simpleType>
    </xsd:element>
    <xsd:element name="Retention_x0020_Trigger_x0020_Date" ma:index="16" nillable="true" ma:displayName="Retention Trigger Date" ma:format="DateOnly" ma:internalName="Retention_x0020_Trigger_x0020_Date">
      <xsd:simpleType>
        <xsd:restriction base="dms:DateTime"/>
      </xsd:simpleType>
    </xsd:element>
    <xsd:element name="TaxKeywordTaxHTField" ma:index="19"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e993c7ebdb0844bda77b49081e8191e4" ma:index="24" ma:taxonomy="true" ma:internalName="e993c7ebdb0844bda77b49081e8191e4" ma:taxonomyFieldName="_cx_SecurityMarkings" ma:displayName="Protective Marking" ma:readOnly="false" ma:default="1;#NOT PROTECTIVELY MARKED|59351c5f-b7fd-4a97-8559-c38b9b573e6f" ma:fieldId="{e993c7eb-db08-44bd-a77b-49081e8191e4}" ma:sspId="92743a9e-59ef-4080-9313-9c8ffbdd1a8b" ma:termSetId="a9da5f56-ebc6-4d64-8a44-41072e1701b2" ma:anchorId="00000000-0000-0000-0000-000000000000" ma:open="false" ma:isKeyword="false">
      <xsd:complexType>
        <xsd:sequence>
          <xsd:element ref="pc:Terms" minOccurs="0" maxOccurs="1"/>
        </xsd:sequence>
      </xsd:complexType>
    </xsd:element>
    <xsd:element name="TaxCatchAll" ma:index="25" nillable="true" ma:displayName="Taxonomy Catch All Column" ma:description="" ma:hidden="true" ma:list="{ea5496a5-a8eb-4322-b0a5-395596748c3f}" ma:internalName="TaxCatchAll" ma:showField="CatchAllData" ma:web="1eee4ddb-a1f9-40b8-9282-d53ea582adeb">
      <xsd:complexType>
        <xsd:complexContent>
          <xsd:extension base="dms:MultiChoiceLookup">
            <xsd:sequence>
              <xsd:element name="Value" type="dms:Lookup" maxOccurs="unbounded" minOccurs="0" nillable="true"/>
            </xsd:sequence>
          </xsd:extension>
        </xsd:complexContent>
      </xsd:complexType>
    </xsd:element>
    <xsd:element name="p5ac729c83584e2f99a2fbaff852a3d5" ma:index="28" nillable="true" ma:taxonomy="true" ma:internalName="p5ac729c83584e2f99a2fbaff852a3d5" ma:taxonomyFieldName="Trigger_x0020_Date_x0020_Description" ma:displayName="Trigger Date Description" ma:default="" ma:fieldId="{95ac729c-8358-4e2f-99a2-fbaff852a3d5}" ma:sspId="92743a9e-59ef-4080-9313-9c8ffbdd1a8b" ma:termSetId="67a11b7d-ab7d-4b4c-b26b-fa9cca66061c" ma:anchorId="00000000-0000-0000-0000-000000000000" ma:open="false" ma:isKeyword="false">
      <xsd:complexType>
        <xsd:sequence>
          <xsd:element ref="pc:Terms" minOccurs="0" maxOccurs="1"/>
        </xsd:sequence>
      </xsd:complexType>
    </xsd:element>
    <xsd:element name="a729509b32a34273afbf773e0c72336c" ma:index="29" nillable="true" ma:taxonomy="true" ma:internalName="a729509b32a34273afbf773e0c72336c" ma:taxonomyFieldName="Document_x0020_Type" ma:displayName="Document Type" ma:readOnly="false" ma:default="89;#Please select...|d4c3a339-8617-448c-96a4-aa4fe7bbd822" ma:fieldId="{a729509b-32a3-4273-afbf-773e0c72336c}" ma:sspId="92743a9e-59ef-4080-9313-9c8ffbdd1a8b" ma:termSetId="b5534880-eda4-4ff7-954f-b315aee8a3a6" ma:anchorId="00000000-0000-0000-0000-000000000000" ma:open="false" ma:isKeyword="false">
      <xsd:complexType>
        <xsd:sequence>
          <xsd:element ref="pc:Terms" minOccurs="0" maxOccurs="1"/>
        </xsd:sequence>
      </xsd:complexType>
    </xsd:element>
    <xsd:element name="i06e5c8e6a124e91a91eaec9d03479dc" ma:index="30" nillable="true" ma:taxonomy="true" ma:internalName="i06e5c8e6a124e91a91eaec9d03479dc" ma:taxonomyFieldName="Record_x0020_Class" ma:displayName="Record Class" ma:readOnly="false" ma:default="" ma:fieldId="{206e5c8e-6a12-4e91-a91e-aec9d03479dc}" ma:sspId="92743a9e-59ef-4080-9313-9c8ffbdd1a8b" ma:termSetId="97570a61-5300-4cbe-92e6-1d764864d8f1" ma:anchorId="00000000-0000-0000-0000-000000000000" ma:open="false" ma:isKeyword="false">
      <xsd:complexType>
        <xsd:sequence>
          <xsd:element ref="pc:Terms" minOccurs="0" maxOccurs="1"/>
        </xsd:sequence>
      </xsd:complexType>
    </xsd:element>
    <xsd:element name="TaxCatchAllLabel" ma:index="31" nillable="true" ma:displayName="Taxonomy Catch All Column1" ma:description="" ma:hidden="true" ma:list="{ea5496a5-a8eb-4322-b0a5-395596748c3f}" ma:internalName="TaxCatchAllLabel" ma:readOnly="true" ma:showField="CatchAllDataLabel" ma:web="1eee4ddb-a1f9-40b8-9282-d53ea582adeb">
      <xsd:complexType>
        <xsd:complexContent>
          <xsd:extension base="dms:MultiChoiceLookup">
            <xsd:sequence>
              <xsd:element name="Value" type="dms:Lookup" maxOccurs="unbounded" minOccurs="0" nillable="true"/>
            </xsd:sequence>
          </xsd:extension>
        </xsd:complexContent>
      </xsd:complexType>
    </xsd:element>
    <xsd:element name="kcf4eeeda3c84b5b986ab6be7add1d2a" ma:index="32" nillable="true" ma:taxonomy="true" ma:internalName="kcf4eeeda3c84b5b986ab6be7add1d2a" ma:taxonomyFieldName="Document_x0020_Subject" ma:displayName="Document Subject" ma:default="" ma:fieldId="{4cf4eeed-a3c8-4b5b-986a-b6be7add1d2a}" ma:sspId="92743a9e-59ef-4080-9313-9c8ffbdd1a8b" ma:termSetId="4ef993e0-8a5b-4aa8-8f46-c709cbc36fc3"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3" ma:displayName="Author"/>
        <xsd:element ref="dcterms:created" minOccurs="0" maxOccurs="1"/>
        <xsd:element ref="dc:identifier" minOccurs="0" maxOccurs="1"/>
        <xsd:element name="contentType" minOccurs="0" maxOccurs="1" type="xsd:string" ma:index="27"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5346D7BE-562D-4337-8347-83287EF096DB}">
  <ds:schemaRefs>
    <ds:schemaRef ds:uri="http://purl.org/dc/terms/"/>
    <ds:schemaRef ds:uri="http://schemas.microsoft.com/office/2006/documentManagement/types"/>
    <ds:schemaRef ds:uri="1eee4ddb-a1f9-40b8-9282-d53ea582adeb"/>
    <ds:schemaRef ds:uri="http://schemas.microsoft.com/sharepoint/v3"/>
    <ds:schemaRef ds:uri="http://schemas.microsoft.com/office/infopath/2007/PartnerControls"/>
    <ds:schemaRef ds:uri="http://purl.org/dc/dcmitype/"/>
    <ds:schemaRef ds:uri="http://purl.org/dc/elements/1.1/"/>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5C66A221-6EED-4873-BC4E-D3578D24D519}">
  <ds:schemaRefs>
    <ds:schemaRef ds:uri="http://schemas.microsoft.com/sharepoint/v3/contenttype/forms"/>
  </ds:schemaRefs>
</ds:datastoreItem>
</file>

<file path=customXml/itemProps3.xml><?xml version="1.0" encoding="utf-8"?>
<ds:datastoreItem xmlns:ds="http://schemas.openxmlformats.org/officeDocument/2006/customXml" ds:itemID="{730AB957-6F5B-426D-A26C-76EE87479E3F}">
  <ds:schemaRefs>
    <ds:schemaRef ds:uri="http://schemas.microsoft.com/office/2006/metadata/customXsn"/>
  </ds:schemaRefs>
</ds:datastoreItem>
</file>

<file path=customXml/itemProps4.xml><?xml version="1.0" encoding="utf-8"?>
<ds:datastoreItem xmlns:ds="http://schemas.openxmlformats.org/officeDocument/2006/customXml" ds:itemID="{2DECB263-419A-4BFE-A67C-54F61FF651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eee4ddb-a1f9-40b8-9282-d53ea582ad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FD9F82C1-21D4-48F6-8D38-6E83EDE67DA6}">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PowerPoint template</Template>
  <TotalTime>6964</TotalTime>
  <Words>869</Words>
  <Application>Microsoft Office PowerPoint</Application>
  <PresentationFormat>A3 Paper (297x420 mm)</PresentationFormat>
  <Paragraphs>169</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PowerPoint template</vt:lpstr>
      <vt:lpstr> Procurement Transformation Programme  ICC Transformational Services – Briefing  </vt:lpstr>
      <vt:lpstr>Context for ICC development – now vs future</vt:lpstr>
      <vt:lpstr>Capability &amp; capacity requirement over time</vt:lpstr>
      <vt:lpstr>Capability &amp; capacity requirement over time</vt:lpstr>
      <vt:lpstr>Key capability blocks required </vt:lpstr>
      <vt:lpstr>External assistance - commercial points</vt:lpstr>
      <vt:lpstr>External assistance - commercial points cont.</vt:lpstr>
      <vt:lpstr>Payment mechanisms by phase</vt:lpstr>
    </vt:vector>
  </TitlesOfParts>
  <Manager>[department's name]</Manager>
  <Company>Department of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Stakeholder discussions</dc:title>
  <dc:subject>PowerPoint presentation</dc:subject>
  <dc:creator>Test</dc:creator>
  <cp:lastModifiedBy>Thomas, Suzanne</cp:lastModifiedBy>
  <cp:revision>213</cp:revision>
  <cp:lastPrinted>2016-06-09T08:03:47Z</cp:lastPrinted>
  <dcterms:created xsi:type="dcterms:W3CDTF">2013-03-18T10:52:59Z</dcterms:created>
  <dcterms:modified xsi:type="dcterms:W3CDTF">2016-11-16T15:40:01Z</dcterms:modified>
  <cp:category>[department's name], PowerPoint, [key words]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0x010100B9957A1BF2FBE8478EF96F1BD89AD4CA0200BE328BFAB94B83449C5ECD649ED65020</vt:lpwstr>
  </property>
  <property fmtid="{D5CDD505-2E9C-101B-9397-08002B2CF9AE}" pid="3" name="TaxKeyword">
    <vt:lpwstr/>
  </property>
  <property fmtid="{D5CDD505-2E9C-101B-9397-08002B2CF9AE}" pid="4" name="Document_x0020_Type">
    <vt:lpwstr>89;#Please select...|d4c3a339-8617-448c-96a4-aa4fe7bbd822</vt:lpwstr>
  </property>
  <property fmtid="{D5CDD505-2E9C-101B-9397-08002B2CF9AE}" pid="5" name="Record_x0020_Class">
    <vt:lpwstr/>
  </property>
  <property fmtid="{D5CDD505-2E9C-101B-9397-08002B2CF9AE}" pid="6" name="Trigger_x0020_Date_x0020_Description">
    <vt:lpwstr/>
  </property>
  <property fmtid="{D5CDD505-2E9C-101B-9397-08002B2CF9AE}" pid="7" name="_cx_SecurityMarkings">
    <vt:lpwstr>1;#NOT PROTECTIVELY MARKED|59351c5f-b7fd-4a97-8559-c38b9b573e6f</vt:lpwstr>
  </property>
  <property fmtid="{D5CDD505-2E9C-101B-9397-08002B2CF9AE}" pid="8" name="Document_x0020_Subject">
    <vt:lpwstr/>
  </property>
  <property fmtid="{D5CDD505-2E9C-101B-9397-08002B2CF9AE}" pid="9" name="Document Subject">
    <vt:lpwstr/>
  </property>
  <property fmtid="{D5CDD505-2E9C-101B-9397-08002B2CF9AE}" pid="10" name="Document Type">
    <vt:lpwstr>89;#Please select...|d4c3a339-8617-448c-96a4-aa4fe7bbd822</vt:lpwstr>
  </property>
  <property fmtid="{D5CDD505-2E9C-101B-9397-08002B2CF9AE}" pid="11" name="Record Class">
    <vt:lpwstr/>
  </property>
  <property fmtid="{D5CDD505-2E9C-101B-9397-08002B2CF9AE}" pid="12" name="Trigger Date Description">
    <vt:lpwstr/>
  </property>
  <property fmtid="{D5CDD505-2E9C-101B-9397-08002B2CF9AE}" pid="13" name="_dlc_policyId">
    <vt:lpwstr>/twa/sfnhs/pic/Document Library</vt:lpwstr>
  </property>
  <property fmtid="{D5CDD505-2E9C-101B-9397-08002B2CF9AE}" pid="14" name="ItemRetentionFormula">
    <vt:lpwstr>&lt;formula id="Microsoft.Office.RecordsManagement.PolicyFeatures.Expiration.Formula.BuiltIn"&gt;&lt;number&gt;3&lt;/number&gt;&lt;property&gt;Modified&lt;/property&gt;&lt;propertyId&gt;28cf69c5-fa48-462a-b5cd-27b6f9d2bd5f&lt;/propertyId&gt;&lt;period&gt;years&lt;/period&gt;&lt;/formula&gt;</vt:lpwstr>
  </property>
  <property fmtid="{D5CDD505-2E9C-101B-9397-08002B2CF9AE}" pid="15" name="_dlc_DocIdItemGuid">
    <vt:lpwstr>1f8f9d4d-33ca-40e3-9bb7-76090c09e0a7</vt:lpwstr>
  </property>
</Properties>
</file>