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4" r:id="rId3"/>
    <p:sldId id="269" r:id="rId4"/>
    <p:sldId id="257" r:id="rId5"/>
    <p:sldId id="268" r:id="rId6"/>
    <p:sldId id="271" r:id="rId7"/>
    <p:sldId id="272" r:id="rId8"/>
    <p:sldId id="274" r:id="rId9"/>
    <p:sldId id="275" r:id="rId10"/>
    <p:sldId id="276" r:id="rId11"/>
    <p:sldId id="277" r:id="rId12"/>
    <p:sldId id="281" r:id="rId13"/>
    <p:sldId id="283" r:id="rId14"/>
    <p:sldId id="279" r:id="rId15"/>
    <p:sldId id="285" r:id="rId16"/>
    <p:sldId id="288" r:id="rId17"/>
    <p:sldId id="286" r:id="rId18"/>
    <p:sldId id="287" r:id="rId19"/>
    <p:sldId id="290" r:id="rId20"/>
    <p:sldId id="289" r:id="rId21"/>
    <p:sldId id="298" r:id="rId22"/>
    <p:sldId id="295" r:id="rId23"/>
    <p:sldId id="300" r:id="rId24"/>
    <p:sldId id="296" r:id="rId25"/>
    <p:sldId id="301" r:id="rId26"/>
    <p:sldId id="292" r:id="rId27"/>
    <p:sldId id="297" r:id="rId28"/>
  </p:sldIdLst>
  <p:sldSz cx="9144000" cy="6858000" type="screen4x3"/>
  <p:notesSz cx="6808788" cy="99409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1D1AE"/>
    <a:srgbClr val="34B233"/>
    <a:srgbClr val="FFFFFF"/>
    <a:srgbClr val="FF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3" autoAdjust="0"/>
    <p:restoredTop sz="94648" autoAdjust="0"/>
  </p:normalViewPr>
  <p:slideViewPr>
    <p:cSldViewPr>
      <p:cViewPr>
        <p:scale>
          <a:sx n="75" d="100"/>
          <a:sy n="75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737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154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737" y="9442154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9E8B2E33-B264-4E11-B3F4-6E4EB5B807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732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737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879" y="4721940"/>
            <a:ext cx="5447030" cy="447341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154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737" y="9442154"/>
            <a:ext cx="2950475" cy="49704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</a:defRPr>
            </a:lvl1pPr>
          </a:lstStyle>
          <a:p>
            <a:pPr>
              <a:defRPr/>
            </a:pPr>
            <a:fld id="{888D71B4-0A4C-42A0-8988-A42216876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423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54B533EE-B352-4A51-BC1C-C7AA0F8542BC}" type="slidenum">
              <a:rPr lang="en-GB" alt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endParaRPr lang="en-GB" altLang="en-US">
              <a:solidFill>
                <a:schemeClr val="bg1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1906588"/>
            <a:ext cx="9144000" cy="4951412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7" name="Picture 28" descr="DH_3268_AW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18002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263" y="2266950"/>
            <a:ext cx="8240712" cy="2159000"/>
          </a:xfrm>
        </p:spPr>
        <p:txBody>
          <a:bodyPr/>
          <a:lstStyle>
            <a:lvl1pPr>
              <a:lnSpc>
                <a:spcPct val="85000"/>
              </a:lnSpc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5443538"/>
            <a:ext cx="8240712" cy="900112"/>
          </a:xfrm>
        </p:spPr>
        <p:txBody>
          <a:bodyPr wrap="none" anchor="b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56541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1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0500" y="358775"/>
            <a:ext cx="1970088" cy="5578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58775"/>
            <a:ext cx="5759450" cy="5578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4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63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5"/>
            <a:ext cx="7881938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28650" y="1619250"/>
            <a:ext cx="7881938" cy="43180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GB" noProof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0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3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9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19250"/>
            <a:ext cx="3863975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19250"/>
            <a:ext cx="3865563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9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79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6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9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55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619250"/>
            <a:ext cx="7881938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58775"/>
            <a:ext cx="788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308725"/>
            <a:ext cx="9144000" cy="550863"/>
          </a:xfrm>
          <a:prstGeom prst="rect">
            <a:avLst/>
          </a:prstGeom>
          <a:solidFill>
            <a:srgbClr val="01D1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 sz="10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ext Box 15"/>
          <p:cNvSpPr txBox="1">
            <a:spLocks noChangeArrowheads="1"/>
          </p:cNvSpPr>
          <p:nvPr/>
        </p:nvSpPr>
        <p:spPr bwMode="auto">
          <a:xfrm>
            <a:off x="0" y="6308725"/>
            <a:ext cx="53975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0" rIns="0" bIns="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E6E4D5C7-8C3D-4AE7-862D-7E8C74E918DD}" type="slidenum">
              <a:rPr lang="en-GB" altLang="en-US">
                <a:solidFill>
                  <a:schemeClr val="bg1"/>
                </a:solidFill>
              </a:rPr>
              <a:pPr eaLnBrk="1" hangingPunct="1">
                <a:spcBef>
                  <a:spcPct val="50000"/>
                </a:spcBef>
              </a:pPr>
              <a:t>‹#›</a:t>
            </a:fld>
            <a:endParaRPr lang="en-GB" altLang="en-US">
              <a:solidFill>
                <a:schemeClr val="bg1"/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628650" y="6308725"/>
            <a:ext cx="7881938" cy="54927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7188" algn="l" rtl="0" eaLnBrk="0" fontAlgn="base" hangingPunct="0">
        <a:spcBef>
          <a:spcPct val="20000"/>
        </a:spcBef>
        <a:spcAft>
          <a:spcPct val="0"/>
        </a:spcAft>
        <a:buAutoNum type="arabicPeriod"/>
        <a:defRPr sz="2800">
          <a:solidFill>
            <a:schemeClr val="tx1"/>
          </a:solidFill>
          <a:latin typeface="+mn-lt"/>
        </a:defRPr>
      </a:lvl2pPr>
      <a:lvl3pPr marL="620713" indent="-2603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881063" indent="-2587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1120775" indent="-238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15779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0351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4923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2949575" indent="-23812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National Institute for Health </a:t>
            </a:r>
            <a:br>
              <a:rPr lang="en-US" altLang="en-US" dirty="0" smtClean="0"/>
            </a:br>
            <a:r>
              <a:rPr lang="en-US" altLang="en-US" dirty="0" smtClean="0"/>
              <a:t>Research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 smtClean="0"/>
              <a:t>Dr. Kay Pattison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provide the following </a:t>
            </a:r>
            <a:br>
              <a:rPr lang="en-GB" dirty="0" smtClean="0"/>
            </a:br>
            <a:r>
              <a:rPr lang="en-GB" dirty="0" smtClean="0"/>
              <a:t>research support services: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971600" y="2132856"/>
            <a:ext cx="7377882" cy="3888432"/>
          </a:xfrm>
        </p:spPr>
        <p:txBody>
          <a:bodyPr/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800" dirty="0" smtClean="0">
                <a:effectLst/>
                <a:ea typeface="Calibri"/>
                <a:cs typeface="Times New Roman"/>
              </a:rPr>
              <a:t>Patient and Public Involvement </a:t>
            </a: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800" dirty="0" smtClean="0">
                <a:effectLst/>
                <a:ea typeface="Calibri"/>
                <a:cs typeface="Times New Roman"/>
              </a:rPr>
              <a:t>NIHR Faculty</a:t>
            </a:r>
            <a:endParaRPr lang="en-GB" sz="2800" dirty="0" smtClean="0">
              <a:ea typeface="Calibri"/>
              <a:cs typeface="Times New Roman"/>
            </a:endParaRP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800" dirty="0">
                <a:ea typeface="Calibri"/>
                <a:cs typeface="Times New Roman"/>
              </a:rPr>
              <a:t>Intellectual Property Unit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850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provide the following </a:t>
            </a:r>
            <a:br>
              <a:rPr lang="en-GB" dirty="0" smtClean="0"/>
            </a:br>
            <a:r>
              <a:rPr lang="en-GB" dirty="0" smtClean="0"/>
              <a:t>research support services (contd.):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3608" y="2132856"/>
            <a:ext cx="7466980" cy="374441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effectLst/>
                <a:ea typeface="Calibri"/>
                <a:cs typeface="Times New Roman"/>
              </a:rPr>
              <a:t>Performance in Initiating and Delivering Clinical Research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200" dirty="0" smtClean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effectLst/>
                <a:ea typeface="Calibri"/>
              </a:rPr>
              <a:t>High-level Management Support for DH Research Networks, Clinical Research Facilities, and Cancer Research working, and reporting to DH</a:t>
            </a:r>
            <a:endParaRPr lang="en-GB" sz="28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507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15616" y="1340768"/>
            <a:ext cx="712879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5400" dirty="0" smtClean="0"/>
              <a:t>The NIHR Evaluations, Trials and Studies Coordinating Centre (NETSCC)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43629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59632" y="1340768"/>
            <a:ext cx="66967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NETSCC is a critical component of the NIHR and provides support for Programmes of research with a total spend of £137M a year. </a:t>
            </a:r>
          </a:p>
        </p:txBody>
      </p:sp>
    </p:spTree>
    <p:extLst>
      <p:ext uri="{BB962C8B-B14F-4D97-AF65-F5344CB8AC3E}">
        <p14:creationId xmlns:p14="http://schemas.microsoft.com/office/powerpoint/2010/main" val="28318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881938" cy="2016224"/>
          </a:xfrm>
        </p:spPr>
        <p:txBody>
          <a:bodyPr wrap="square"/>
          <a:lstStyle/>
          <a:p>
            <a:pPr marL="0" indent="0" eaLnBrk="1" hangingPunct="1"/>
            <a:r>
              <a:rPr lang="en-GB" sz="3200" dirty="0" smtClean="0"/>
              <a:t>NETSCC will provide identification, prioritisation, commissioning and management support services for the following: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55576" y="2852936"/>
            <a:ext cx="7755012" cy="3384376"/>
          </a:xfrm>
        </p:spPr>
        <p:txBody>
          <a:bodyPr/>
          <a:lstStyle/>
          <a:p>
            <a:pPr lvl="0"/>
            <a:r>
              <a:rPr lang="en-GB" sz="2800" dirty="0" smtClean="0"/>
              <a:t>Efficacy and Mechanisms Evaluation (EME) Programme</a:t>
            </a:r>
          </a:p>
          <a:p>
            <a:pPr lvl="0"/>
            <a:r>
              <a:rPr lang="en-GB" sz="2800" dirty="0" smtClean="0"/>
              <a:t>Health Services and Delivery Research (HS&amp;DR) Programme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/>
              <a:t>Health Technology Assessment (HTA) Programme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932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881938" cy="2016224"/>
          </a:xfrm>
        </p:spPr>
        <p:txBody>
          <a:bodyPr wrap="square"/>
          <a:lstStyle/>
          <a:p>
            <a:pPr marL="0" indent="0" eaLnBrk="1" hangingPunct="1"/>
            <a:r>
              <a:rPr lang="en-GB" sz="3200" dirty="0" smtClean="0"/>
              <a:t>NETSCC will provide identification, prioritisation, commissioning and management support services for the following (contd.):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55576" y="2852936"/>
            <a:ext cx="7755012" cy="3096344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GB" sz="2800" dirty="0" smtClean="0"/>
              <a:t>Public Health Research (PHR) Programme</a:t>
            </a:r>
          </a:p>
          <a:p>
            <a:pPr lvl="0">
              <a:lnSpc>
                <a:spcPct val="150000"/>
              </a:lnSpc>
            </a:pPr>
            <a:r>
              <a:rPr lang="en-GB" sz="2800" dirty="0" smtClean="0"/>
              <a:t>Systematic Reviews (SR) Programme</a:t>
            </a:r>
          </a:p>
          <a:p>
            <a:pPr lvl="0">
              <a:lnSpc>
                <a:spcPct val="150000"/>
              </a:lnSpc>
            </a:pPr>
            <a:r>
              <a:rPr lang="en-GB" sz="2800" dirty="0" smtClean="0"/>
              <a:t>NIHR Clinical Trials Unit (CTU) Support Funding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54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sz="4000" dirty="0" smtClean="0"/>
              <a:t>NETSCC will provide the following </a:t>
            </a:r>
            <a:br>
              <a:rPr lang="en-GB" sz="4000" dirty="0" smtClean="0"/>
            </a:br>
            <a:r>
              <a:rPr lang="en-GB" sz="4000" dirty="0" smtClean="0"/>
              <a:t>research support services: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3608" y="2132856"/>
            <a:ext cx="7466980" cy="374441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Patient and Public Involvement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Evaluation of Impact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Journals Library Series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NIHR Meetings Organiser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Research on Research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3200" dirty="0" smtClean="0">
                <a:effectLst/>
                <a:ea typeface="Calibri"/>
                <a:cs typeface="Times New Roman"/>
              </a:rPr>
              <a:t>James Lind Alliance</a:t>
            </a:r>
          </a:p>
        </p:txBody>
      </p:sp>
    </p:spTree>
    <p:extLst>
      <p:ext uri="{BB962C8B-B14F-4D97-AF65-F5344CB8AC3E}">
        <p14:creationId xmlns:p14="http://schemas.microsoft.com/office/powerpoint/2010/main" val="416435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836712"/>
            <a:ext cx="7881938" cy="909985"/>
          </a:xfrm>
        </p:spPr>
        <p:txBody>
          <a:bodyPr/>
          <a:lstStyle/>
          <a:p>
            <a:pPr marL="0" indent="0" algn="ctr" eaLnBrk="1" hangingPunct="1"/>
            <a:r>
              <a:rPr lang="en-GB" sz="4000" dirty="0" smtClean="0"/>
              <a:t>Challenges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3608" y="1844824"/>
            <a:ext cx="7466980" cy="4032448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identifying and prioritising research of relevance,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accessing skilled researchers,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obtaining sufficient numbers of peer reviewers to assess proposals,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speed versus quality of operation,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ensuring efficiency of administration,</a:t>
            </a:r>
          </a:p>
        </p:txBody>
      </p:sp>
    </p:spTree>
    <p:extLst>
      <p:ext uri="{BB962C8B-B14F-4D97-AF65-F5344CB8AC3E}">
        <p14:creationId xmlns:p14="http://schemas.microsoft.com/office/powerpoint/2010/main" val="151808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764704"/>
            <a:ext cx="7881938" cy="909985"/>
          </a:xfrm>
        </p:spPr>
        <p:txBody>
          <a:bodyPr/>
          <a:lstStyle/>
          <a:p>
            <a:pPr marL="0" indent="0" algn="ctr" eaLnBrk="1" hangingPunct="1"/>
            <a:r>
              <a:rPr lang="en-GB" sz="4000" dirty="0" smtClean="0"/>
              <a:t>Challenges (</a:t>
            </a:r>
            <a:r>
              <a:rPr lang="en-GB" sz="4000" dirty="0" err="1" smtClean="0"/>
              <a:t>contd</a:t>
            </a:r>
            <a:r>
              <a:rPr lang="en-GB" sz="4000" dirty="0" smtClean="0"/>
              <a:t>)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3608" y="1772816"/>
            <a:ext cx="7466980" cy="4320480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ensuring compliance with good research governance,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establishing appropriate reporting systems,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involving patients and the public in all aspects of the research process,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handling policy sensitive research,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managing potential conflict of interest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32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9811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340768"/>
            <a:ext cx="7128792" cy="3989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GB" sz="5400" dirty="0" smtClean="0">
                <a:solidFill>
                  <a:srgbClr val="000000"/>
                </a:solidFill>
              </a:rPr>
              <a:t>The NIHR Office for Clinical Research Infrastructure </a:t>
            </a:r>
          </a:p>
          <a:p>
            <a:pPr algn="ctr">
              <a:lnSpc>
                <a:spcPct val="120000"/>
              </a:lnSpc>
            </a:pPr>
            <a:r>
              <a:rPr lang="en-GB" sz="5400" dirty="0" smtClean="0">
                <a:solidFill>
                  <a:srgbClr val="000000"/>
                </a:solidFill>
              </a:rPr>
              <a:t>(NOCRI)</a:t>
            </a:r>
            <a:endParaRPr lang="en-GB" sz="5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46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NIHR Coordinating </a:t>
            </a:r>
            <a:r>
              <a:rPr lang="en-US" dirty="0" err="1" smtClean="0"/>
              <a:t>Centres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74693"/>
            <a:ext cx="7200800" cy="540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1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052736"/>
            <a:ext cx="669674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+mn-lt"/>
              </a:rPr>
              <a:t>NOCRI</a:t>
            </a:r>
            <a:r>
              <a:rPr lang="en-GB" sz="3600" dirty="0" smtClean="0">
                <a:solidFill>
                  <a:srgbClr val="000000"/>
                </a:solidFill>
              </a:rPr>
              <a:t> </a:t>
            </a:r>
            <a:r>
              <a:rPr lang="en-GB" sz="3600" dirty="0" smtClean="0">
                <a:latin typeface="+mn-lt"/>
              </a:rPr>
              <a:t>is an important element of the NIHR.  It exists to:</a:t>
            </a:r>
          </a:p>
          <a:p>
            <a:endParaRPr lang="en-GB" sz="32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champion</a:t>
            </a:r>
            <a:r>
              <a:rPr lang="en-GB" sz="3200" dirty="0">
                <a:latin typeface="+mn-lt"/>
              </a:rPr>
              <a:t>, support and maximise the coordinated working of the Department of Health’s £0.5bn/year investment in research infrastructure in the </a:t>
            </a:r>
            <a:r>
              <a:rPr lang="en-GB" sz="3200" dirty="0" smtClean="0">
                <a:latin typeface="+mn-lt"/>
              </a:rPr>
              <a:t>NHS; and </a:t>
            </a:r>
          </a:p>
        </p:txBody>
      </p:sp>
    </p:spTree>
    <p:extLst>
      <p:ext uri="{BB962C8B-B14F-4D97-AF65-F5344CB8AC3E}">
        <p14:creationId xmlns:p14="http://schemas.microsoft.com/office/powerpoint/2010/main" val="211824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052736"/>
            <a:ext cx="66967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+mn-lt"/>
              </a:rPr>
              <a:t>NOCRI also </a:t>
            </a:r>
            <a:r>
              <a:rPr lang="en-GB" sz="3200" dirty="0" smtClean="0"/>
              <a:t>helps: -</a:t>
            </a:r>
            <a:endParaRPr lang="en-GB" sz="3200" dirty="0" smtClean="0">
              <a:latin typeface="+mn-lt"/>
            </a:endParaRPr>
          </a:p>
          <a:p>
            <a:endParaRPr lang="en-GB" sz="3200" dirty="0">
              <a:latin typeface="+mn-lt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other public,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industry and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charity research funders </a:t>
            </a:r>
          </a:p>
          <a:p>
            <a:pPr>
              <a:lnSpc>
                <a:spcPct val="150000"/>
              </a:lnSpc>
            </a:pPr>
            <a:r>
              <a:rPr lang="en-GB" sz="3200" dirty="0" smtClean="0">
                <a:latin typeface="+mn-lt"/>
              </a:rPr>
              <a:t>navigate this infrastructure.</a:t>
            </a:r>
          </a:p>
          <a:p>
            <a:endParaRPr lang="en-GB" sz="3200" dirty="0">
              <a:latin typeface="+mn-lt"/>
            </a:endParaRPr>
          </a:p>
          <a:p>
            <a:endParaRPr lang="en-GB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558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052736"/>
            <a:ext cx="83529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+mn-lt"/>
              </a:rPr>
              <a:t>NOCRI</a:t>
            </a:r>
            <a:r>
              <a:rPr lang="en-GB" sz="4800" dirty="0" smtClean="0">
                <a:solidFill>
                  <a:srgbClr val="000000"/>
                </a:solidFill>
              </a:rPr>
              <a:t> </a:t>
            </a:r>
            <a:r>
              <a:rPr lang="en-GB" sz="3200" dirty="0" smtClean="0">
                <a:latin typeface="+mn-lt"/>
              </a:rPr>
              <a:t>will:</a:t>
            </a:r>
          </a:p>
          <a:p>
            <a:endParaRPr lang="en-GB" sz="3200" dirty="0">
              <a:latin typeface="+mn-lt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/>
              <a:t>p</a:t>
            </a:r>
            <a:r>
              <a:rPr lang="en-GB" sz="3200" dirty="0" smtClean="0"/>
              <a:t>romote </a:t>
            </a:r>
            <a:r>
              <a:rPr lang="en-GB" sz="3200" dirty="0"/>
              <a:t>economic Growth </a:t>
            </a:r>
            <a:r>
              <a:rPr lang="en-GB" sz="3200" dirty="0" smtClean="0"/>
              <a:t>by promoting </a:t>
            </a:r>
            <a:r>
              <a:rPr lang="en-GB" sz="3200" dirty="0"/>
              <a:t>and enhancing the nation’s reputation as a world-class centre for early translation (experimental medicine), clinical and applied clinical </a:t>
            </a:r>
            <a:r>
              <a:rPr lang="en-GB" sz="3200" dirty="0" smtClean="0"/>
              <a:t>research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226347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2160" y="908720"/>
            <a:ext cx="835292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+mn-lt"/>
              </a:rPr>
              <a:t>NOCRI</a:t>
            </a:r>
            <a:r>
              <a:rPr lang="en-GB" sz="4800" dirty="0" smtClean="0">
                <a:solidFill>
                  <a:srgbClr val="000000"/>
                </a:solidFill>
              </a:rPr>
              <a:t> </a:t>
            </a:r>
            <a:r>
              <a:rPr lang="en-GB" sz="3200" dirty="0" smtClean="0">
                <a:latin typeface="+mn-lt"/>
              </a:rPr>
              <a:t>will also:</a:t>
            </a:r>
          </a:p>
          <a:p>
            <a:endParaRPr lang="en-GB" sz="3200" dirty="0">
              <a:latin typeface="+mn-lt"/>
            </a:endParaRP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3200" dirty="0" smtClean="0"/>
              <a:t>be a unique resource for the global life sciences industry - sign posting to and improving the quality, efficiency and success of translational research</a:t>
            </a:r>
          </a:p>
        </p:txBody>
      </p:sp>
    </p:spTree>
    <p:extLst>
      <p:ext uri="{BB962C8B-B14F-4D97-AF65-F5344CB8AC3E}">
        <p14:creationId xmlns:p14="http://schemas.microsoft.com/office/powerpoint/2010/main" val="412026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836712"/>
            <a:ext cx="835292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0000"/>
                </a:solidFill>
                <a:latin typeface="Arial"/>
              </a:rPr>
              <a:t>NOCRI</a:t>
            </a:r>
            <a:r>
              <a:rPr lang="en-GB" sz="4800" dirty="0" smtClean="0">
                <a:solidFill>
                  <a:srgbClr val="000000"/>
                </a:solidFill>
              </a:rPr>
              <a:t> </a:t>
            </a:r>
            <a:r>
              <a:rPr lang="en-GB" sz="3200" dirty="0" smtClean="0">
                <a:solidFill>
                  <a:srgbClr val="000000"/>
                </a:solidFill>
                <a:latin typeface="Arial"/>
              </a:rPr>
              <a:t>will (Cont’d)</a:t>
            </a:r>
          </a:p>
          <a:p>
            <a:endParaRPr lang="en-GB" sz="3200" dirty="0">
              <a:solidFill>
                <a:srgbClr val="000000"/>
              </a:solidFill>
              <a:latin typeface="Arial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facilitate </a:t>
            </a:r>
            <a:r>
              <a:rPr lang="en-GB" sz="3200" dirty="0"/>
              <a:t>collaborations between NIHR-funded infrastructure and funders of research, maximising </a:t>
            </a:r>
            <a:r>
              <a:rPr lang="en-GB" sz="3200" dirty="0" smtClean="0"/>
              <a:t>NIHR’s impact 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manage and facilitate </a:t>
            </a:r>
            <a:r>
              <a:rPr lang="en-GB" sz="3200" dirty="0" smtClean="0"/>
              <a:t>NIHR </a:t>
            </a:r>
            <a:r>
              <a:rPr lang="en-GB" sz="3200" dirty="0"/>
              <a:t>Translational Research Partnerships and </a:t>
            </a:r>
            <a:r>
              <a:rPr lang="en-GB" sz="3200" dirty="0" smtClean="0"/>
              <a:t>Collaborations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5340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9832" y="764704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0000"/>
                </a:solidFill>
                <a:latin typeface="Arial"/>
              </a:rPr>
              <a:t>NOCRI</a:t>
            </a:r>
            <a:r>
              <a:rPr lang="en-GB" sz="4800" dirty="0" smtClean="0">
                <a:solidFill>
                  <a:srgbClr val="000000"/>
                </a:solidFill>
              </a:rPr>
              <a:t> </a:t>
            </a:r>
            <a:r>
              <a:rPr lang="en-GB" sz="3200" dirty="0" smtClean="0">
                <a:solidFill>
                  <a:srgbClr val="000000"/>
                </a:solidFill>
                <a:latin typeface="Arial"/>
              </a:rPr>
              <a:t>will (Cont’d)</a:t>
            </a:r>
          </a:p>
          <a:p>
            <a:endParaRPr lang="en-GB" sz="3200" dirty="0">
              <a:solidFill>
                <a:srgbClr val="000000"/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provide </a:t>
            </a:r>
            <a:r>
              <a:rPr lang="en-GB" sz="3200" dirty="0"/>
              <a:t>seamless and rapid links to the NIHR's Clinical Research </a:t>
            </a:r>
            <a:r>
              <a:rPr lang="en-GB" sz="3200" dirty="0" smtClean="0"/>
              <a:t>Network for appropriate research/collaborations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rgbClr val="000000"/>
                </a:solidFill>
              </a:rPr>
              <a:t>provide </a:t>
            </a:r>
            <a:r>
              <a:rPr lang="en-GB" sz="3200" dirty="0">
                <a:solidFill>
                  <a:srgbClr val="000000"/>
                </a:solidFill>
              </a:rPr>
              <a:t>analyses, intelligence and information on NIHR research infrastructure </a:t>
            </a:r>
            <a:endParaRPr lang="en-GB" sz="32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235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864" y="260648"/>
            <a:ext cx="828092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+mn-lt"/>
              </a:rPr>
              <a:t>Challenges:</a:t>
            </a:r>
          </a:p>
          <a:p>
            <a:endParaRPr lang="en-GB" sz="32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understanding the NIHR-funded research infrastructure and identifying expertise, capacities and capabilities in order to facilitate and catalyse research collaborations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developing and managing productive relationships with industry, charity and public health research funders to support NOCRI’s objectives</a:t>
            </a:r>
          </a:p>
        </p:txBody>
      </p:sp>
    </p:spTree>
    <p:extLst>
      <p:ext uri="{BB962C8B-B14F-4D97-AF65-F5344CB8AC3E}">
        <p14:creationId xmlns:p14="http://schemas.microsoft.com/office/powerpoint/2010/main" val="226347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NIHR Coordinating Centres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404664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+mn-lt"/>
              </a:rPr>
              <a:t>Challenges cont’d:</a:t>
            </a:r>
          </a:p>
          <a:p>
            <a:endParaRPr lang="en-GB" dirty="0" smtClean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/>
              <a:t>ensuring coordination of and delivery of NIHR Translational Research Partnerships’ and Collaborations’ </a:t>
            </a:r>
            <a:r>
              <a:rPr lang="en-GB" sz="3200" dirty="0" smtClean="0"/>
              <a:t>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n-lt"/>
              </a:rPr>
              <a:t>ensuring seamless working with other components of the NIHR to ensure that contract and collaborations </a:t>
            </a:r>
            <a:r>
              <a:rPr lang="en-GB" sz="3200" dirty="0"/>
              <a:t>research </a:t>
            </a:r>
            <a:r>
              <a:rPr lang="en-GB" sz="3200" dirty="0" smtClean="0"/>
              <a:t> opportunities </a:t>
            </a:r>
            <a:r>
              <a:rPr lang="en-GB" sz="3200" dirty="0" smtClean="0">
                <a:latin typeface="+mn-lt"/>
              </a:rPr>
              <a:t>identified to NOCRI are progressed efficiently and effectively for patient benefit and health and wealth of the nation.  </a:t>
            </a:r>
          </a:p>
        </p:txBody>
      </p:sp>
    </p:spTree>
    <p:extLst>
      <p:ext uri="{BB962C8B-B14F-4D97-AF65-F5344CB8AC3E}">
        <p14:creationId xmlns:p14="http://schemas.microsoft.com/office/powerpoint/2010/main" val="1650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8774"/>
            <a:ext cx="7881938" cy="1198017"/>
          </a:xfrm>
        </p:spPr>
        <p:txBody>
          <a:bodyPr/>
          <a:lstStyle/>
          <a:p>
            <a:r>
              <a:rPr lang="en-GB" dirty="0" smtClean="0"/>
              <a:t>The Central Commissioning Facility</a:t>
            </a:r>
            <a:br>
              <a:rPr lang="en-GB" dirty="0" smtClean="0"/>
            </a:br>
            <a:r>
              <a:rPr lang="en-GB" dirty="0" smtClean="0"/>
              <a:t> (CCF)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NIHR Coordinating Centres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59632" y="2276872"/>
            <a:ext cx="6192688" cy="2955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/>
              <a:t>The CCF will manage a total portfolio spend of about £366M a year and is a critical component of the NIHR</a:t>
            </a:r>
          </a:p>
        </p:txBody>
      </p:sp>
    </p:spTree>
    <p:extLst>
      <p:ext uri="{BB962C8B-B14F-4D97-AF65-F5344CB8AC3E}">
        <p14:creationId xmlns:p14="http://schemas.microsoft.com/office/powerpoint/2010/main" val="66317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8650" y="764704"/>
            <a:ext cx="7881938" cy="5172546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3600" dirty="0" smtClean="0"/>
              <a:t>The CCF will provide commissioning and management support services for the following:</a:t>
            </a:r>
          </a:p>
          <a:p>
            <a:pPr marL="0" indent="0" eaLnBrk="1" hangingPunct="1">
              <a:buFontTx/>
              <a:buNone/>
            </a:pPr>
            <a:endParaRPr lang="en-GB" dirty="0" smtClean="0"/>
          </a:p>
          <a:p>
            <a:pPr marL="473075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NIHR and DH Research </a:t>
            </a:r>
            <a:r>
              <a:rPr lang="en-GB" dirty="0"/>
              <a:t>P</a:t>
            </a:r>
            <a:r>
              <a:rPr lang="en-GB" dirty="0" smtClean="0"/>
              <a:t>rogrammes</a:t>
            </a:r>
          </a:p>
          <a:p>
            <a:pPr marL="473075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NIHR and DH Research Infrastructure </a:t>
            </a:r>
          </a:p>
          <a:p>
            <a:pPr marL="473075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NIHR Research Schools</a:t>
            </a:r>
          </a:p>
          <a:p>
            <a:pPr marL="473075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NIHR Research Support Services and</a:t>
            </a:r>
          </a:p>
          <a:p>
            <a:pPr marL="473075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NIHR Hosted Services.</a:t>
            </a:r>
          </a:p>
          <a:p>
            <a:pPr marL="0" indent="0"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28650" y="358774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manage the following </a:t>
            </a:r>
            <a:br>
              <a:rPr lang="en-GB" dirty="0" smtClean="0"/>
            </a:br>
            <a:r>
              <a:rPr lang="en-GB" dirty="0" smtClean="0"/>
              <a:t>research programmes 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8650" y="1988840"/>
            <a:ext cx="7881938" cy="394841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GB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/>
              <a:t>NIHR Programme Grants for Applied Research 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/>
              <a:t>Research for Patient Benefit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/>
              <a:t>NIHR Invention for Innovation  </a:t>
            </a:r>
          </a:p>
          <a:p>
            <a:pPr marL="457200" indent="-457200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effectLst/>
                <a:ea typeface="Calibri"/>
                <a:cs typeface="Times New Roman"/>
              </a:rPr>
              <a:t>NIHR Health Protection Research Units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2102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28650" y="358774"/>
            <a:ext cx="7881938" cy="1126009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manage the following </a:t>
            </a:r>
            <a:br>
              <a:rPr lang="en-GB" dirty="0" smtClean="0"/>
            </a:br>
            <a:r>
              <a:rPr lang="en-GB" dirty="0" smtClean="0"/>
              <a:t>research programmes (contd.) 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8650" y="2060848"/>
            <a:ext cx="7881938" cy="387640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GB" dirty="0" smtClean="0"/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NIHR Blood &amp; Transplant Research Units 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Health Innovation Challenge Fund 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effectLst/>
                <a:ea typeface="Calibri"/>
                <a:cs typeface="Times New Roman"/>
              </a:rPr>
              <a:t>NIHR Research Design Service 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dirty="0" smtClean="0"/>
              <a:t>NIHR Horizon Scanning Research &amp; Intelligence Centre (HSRIC)</a:t>
            </a:r>
            <a:endParaRPr lang="en-GB" sz="2800" dirty="0" smtClean="0">
              <a:ea typeface="Calibri"/>
              <a:cs typeface="Times New Roman"/>
            </a:endParaRPr>
          </a:p>
          <a:p>
            <a:pPr marL="0" indent="0" eaLnBrk="1" hangingPunct="1">
              <a:buFontTx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1554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28650" y="358774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manage the following </a:t>
            </a:r>
            <a:br>
              <a:rPr lang="en-GB" dirty="0" smtClean="0"/>
            </a:br>
            <a:r>
              <a:rPr lang="en-GB" dirty="0" smtClean="0"/>
              <a:t>research infrastructure: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8650" y="1988840"/>
            <a:ext cx="7881938" cy="3888432"/>
          </a:xfrm>
        </p:spPr>
        <p:txBody>
          <a:bodyPr/>
          <a:lstStyle/>
          <a:p>
            <a:r>
              <a:rPr lang="en-GB" sz="2400" dirty="0" smtClean="0"/>
              <a:t>Biomedical Research Centres and </a:t>
            </a:r>
            <a:r>
              <a:rPr lang="en-GB" sz="2400" dirty="0" smtClean="0">
                <a:effectLst/>
                <a:ea typeface="Calibri"/>
                <a:cs typeface="Times New Roman"/>
              </a:rPr>
              <a:t>Biomedical Research Units </a:t>
            </a:r>
          </a:p>
          <a:p>
            <a:endParaRPr lang="en-GB" sz="1600" dirty="0" smtClean="0">
              <a:effectLst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Collaborations for Leadership in Applied Health Research and Care </a:t>
            </a:r>
          </a:p>
          <a:p>
            <a:pPr>
              <a:spcAft>
                <a:spcPts val="1000"/>
              </a:spcAft>
            </a:pPr>
            <a:endParaRPr lang="en-GB" sz="1600" dirty="0"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Patient Safety Translational Research Centres </a:t>
            </a:r>
          </a:p>
          <a:p>
            <a:pPr>
              <a:spcAft>
                <a:spcPts val="1000"/>
              </a:spcAft>
            </a:pPr>
            <a:endParaRPr lang="en-GB" sz="1600" dirty="0" smtClean="0">
              <a:effectLst/>
              <a:ea typeface="Calibri"/>
              <a:cs typeface="Times New Roman"/>
            </a:endParaRPr>
          </a:p>
          <a:p>
            <a:pPr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Clinical Research Facilities for Experimental Medicine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5592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28650" y="358774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manage the following </a:t>
            </a:r>
            <a:br>
              <a:rPr lang="en-GB" dirty="0" smtClean="0"/>
            </a:br>
            <a:r>
              <a:rPr lang="en-GB" dirty="0" smtClean="0"/>
              <a:t>research infrastructure (contd.):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28650" y="1988840"/>
            <a:ext cx="7881938" cy="3888432"/>
          </a:xfrm>
        </p:spPr>
        <p:txBody>
          <a:bodyPr/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Healthcare Technology Co-operatives </a:t>
            </a:r>
            <a:endParaRPr lang="en-GB" sz="2400" dirty="0" smtClean="0">
              <a:ea typeface="Calibri"/>
              <a:cs typeface="Times New Roman"/>
            </a:endParaRP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Diagnostic Evidence Co-operatives  </a:t>
            </a:r>
          </a:p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NIHR Translational Research Collaborations</a:t>
            </a:r>
          </a:p>
          <a:p>
            <a:pPr>
              <a:lnSpc>
                <a:spcPct val="200000"/>
              </a:lnSpc>
              <a:spcAft>
                <a:spcPts val="0"/>
              </a:spcAft>
            </a:pPr>
            <a:r>
              <a:rPr lang="en-GB" sz="2400" dirty="0" smtClean="0">
                <a:effectLst/>
                <a:ea typeface="Calibri"/>
                <a:cs typeface="Times New Roman"/>
              </a:rPr>
              <a:t>DH Designated Academic Health Science Centres </a:t>
            </a:r>
            <a:endParaRPr lang="en-GB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233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bg1"/>
                </a:solidFill>
              </a:rPr>
              <a:t>NIHR Coordinating Centres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title"/>
          </p:nvPr>
        </p:nvSpPr>
        <p:spPr>
          <a:xfrm>
            <a:off x="611560" y="620688"/>
            <a:ext cx="7881938" cy="1270025"/>
          </a:xfrm>
        </p:spPr>
        <p:txBody>
          <a:bodyPr/>
          <a:lstStyle/>
          <a:p>
            <a:pPr marL="0" indent="0" eaLnBrk="1" hangingPunct="1"/>
            <a:r>
              <a:rPr lang="en-GB" dirty="0" smtClean="0"/>
              <a:t>The CCF will manage NIHR research </a:t>
            </a:r>
            <a:br>
              <a:rPr lang="en-GB" dirty="0" smtClean="0"/>
            </a:br>
            <a:r>
              <a:rPr lang="en-GB" dirty="0" smtClean="0"/>
              <a:t>schools:</a:t>
            </a: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043608" y="2492896"/>
            <a:ext cx="7449890" cy="3600400"/>
          </a:xfrm>
        </p:spPr>
        <p:txBody>
          <a:bodyPr/>
          <a:lstStyle/>
          <a:p>
            <a:r>
              <a:rPr lang="en-GB" sz="2800" dirty="0" smtClean="0"/>
              <a:t>The NIHR School for Primary Care Research 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The NIHR School for Social Care Research </a:t>
            </a:r>
          </a:p>
          <a:p>
            <a:pPr marL="0" indent="0">
              <a:buNone/>
            </a:pPr>
            <a:endParaRPr lang="en-GB" sz="2800" dirty="0" smtClean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 smtClean="0">
                <a:effectLst/>
                <a:ea typeface="Calibri"/>
                <a:cs typeface="Times New Roman"/>
              </a:rPr>
              <a:t>School for Public Health Research </a:t>
            </a:r>
            <a:endParaRPr lang="en-GB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35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B9C9D0"/>
      </a:lt2>
      <a:accent1>
        <a:srgbClr val="34B233"/>
      </a:accent1>
      <a:accent2>
        <a:srgbClr val="CD202C"/>
      </a:accent2>
      <a:accent3>
        <a:srgbClr val="FFFFFF"/>
      </a:accent3>
      <a:accent4>
        <a:srgbClr val="000000"/>
      </a:accent4>
      <a:accent5>
        <a:srgbClr val="AED5AD"/>
      </a:accent5>
      <a:accent6>
        <a:srgbClr val="BA1C27"/>
      </a:accent6>
      <a:hlink>
        <a:srgbClr val="FF5800"/>
      </a:hlink>
      <a:folHlink>
        <a:srgbClr val="FED1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B9C9D0"/>
        </a:lt2>
        <a:accent1>
          <a:srgbClr val="34B233"/>
        </a:accent1>
        <a:accent2>
          <a:srgbClr val="CD202C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A1C27"/>
        </a:accent6>
        <a:hlink>
          <a:srgbClr val="FF5800"/>
        </a:hlink>
        <a:folHlink>
          <a:srgbClr val="FED1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518</TotalTime>
  <Words>808</Words>
  <Application>Microsoft Office PowerPoint</Application>
  <PresentationFormat>On-screen Show (4:3)</PresentationFormat>
  <Paragraphs>142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PowerPoint template</vt:lpstr>
      <vt:lpstr>The National Institute for Health  Research </vt:lpstr>
      <vt:lpstr>PowerPoint Presentation</vt:lpstr>
      <vt:lpstr>The Central Commissioning Facility  (CCF)</vt:lpstr>
      <vt:lpstr>PowerPoint Presentation</vt:lpstr>
      <vt:lpstr>The CCF will manage the following  research programmes :</vt:lpstr>
      <vt:lpstr>The CCF will manage the following  research programmes (contd.) :</vt:lpstr>
      <vt:lpstr>The CCF will manage the following  research infrastructure:</vt:lpstr>
      <vt:lpstr>The CCF will manage the following  research infrastructure (contd.):</vt:lpstr>
      <vt:lpstr>The CCF will manage NIHR research  schools:</vt:lpstr>
      <vt:lpstr>The CCF will provide the following  research support services:</vt:lpstr>
      <vt:lpstr>The CCF will provide the following  research support services (contd.):</vt:lpstr>
      <vt:lpstr>PowerPoint Presentation</vt:lpstr>
      <vt:lpstr>PowerPoint Presentation</vt:lpstr>
      <vt:lpstr>NETSCC will provide identification, prioritisation, commissioning and management support services for the following:</vt:lpstr>
      <vt:lpstr>NETSCC will provide identification, prioritisation, commissioning and management support services for the following (contd.):</vt:lpstr>
      <vt:lpstr>NETSCC will provide the following  research support services:</vt:lpstr>
      <vt:lpstr>Challenges</vt:lpstr>
      <vt:lpstr>Challenges (contd)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[department's name]</Manager>
  <Company>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PowerPoint presentation</dc:subject>
  <dc:creator>Maria Mansfeld</dc:creator>
  <cp:lastModifiedBy>Mann, Kathy</cp:lastModifiedBy>
  <cp:revision>39</cp:revision>
  <cp:lastPrinted>2016-06-29T16:34:11Z</cp:lastPrinted>
  <dcterms:created xsi:type="dcterms:W3CDTF">2013-04-22T09:00:25Z</dcterms:created>
  <dcterms:modified xsi:type="dcterms:W3CDTF">2016-07-04T13:46:25Z</dcterms:modified>
  <cp:category>[department's name], PowerPoint, [key words]</cp:category>
</cp:coreProperties>
</file>