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3"/>
  </p:notesMasterIdLst>
  <p:sldIdLst>
    <p:sldId id="286" r:id="rId7"/>
    <p:sldId id="308" r:id="rId8"/>
    <p:sldId id="291" r:id="rId9"/>
    <p:sldId id="263" r:id="rId10"/>
    <p:sldId id="265"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7AFA17A-8D53-43D4-A2AD-383B3343740E}">
          <p14:sldIdLst>
            <p14:sldId id="286"/>
            <p14:sldId id="308"/>
            <p14:sldId id="291"/>
            <p14:sldId id="263"/>
            <p14:sldId id="265"/>
            <p14:sldId id="2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B9FF2B-05C0-36AC-E7B9-8E60F09531BA}" name="PRICE, Linda" initials="LP" userId="S::Linda.PRICE@EDUCATION.GOV.UK::91ac6adc-58ac-4784-a850-b50ff64ad63d" providerId="AD"/>
  <p188:author id="{9EC4D754-D10A-4EDF-E66D-2CAF7DBBAEBA}" name="MCGUNNIGLE, Chris" initials="CM" userId="S::Chris.MCGUNNIGLE@EDUCATION.GOV.UK::31102e03-f548-48ea-ae3d-06fe8c3d617c" providerId="AD"/>
  <p188:author id="{829F5065-67F6-6179-E327-A807CE09C37D}" name="DUFFY, Sally1" initials="SD" userId="S::Sally1.DUFFY@EDUCATION.GOV.UK::efe2d8ba-5e9f-4699-bfcc-0d0382724599" providerId="AD"/>
  <p188:author id="{9E758FBB-2962-E4D3-89DA-885B502FF769}" name="LATHAN, Angela" initials="AL" userId="S::Angela.LATHAN@EDUCATION.GOV.UK::71e6be01-77f3-41e6-bab8-7fb2f39439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E, Linda" userId="91ac6adc-58ac-4784-a850-b50ff64ad63d" providerId="ADAL" clId="{D5F2ABE9-77C1-488C-BF5F-27F171D602F4}"/>
    <pc:docChg chg="modSld">
      <pc:chgData name="PRICE, Linda" userId="91ac6adc-58ac-4784-a850-b50ff64ad63d" providerId="ADAL" clId="{D5F2ABE9-77C1-488C-BF5F-27F171D602F4}" dt="2024-10-10T09:34:13.854" v="38" actId="20577"/>
      <pc:docMkLst>
        <pc:docMk/>
      </pc:docMkLst>
      <pc:sldChg chg="modSp mod">
        <pc:chgData name="PRICE, Linda" userId="91ac6adc-58ac-4784-a850-b50ff64ad63d" providerId="ADAL" clId="{D5F2ABE9-77C1-488C-BF5F-27F171D602F4}" dt="2024-10-10T09:34:13.854" v="38" actId="20577"/>
        <pc:sldMkLst>
          <pc:docMk/>
          <pc:sldMk cId="353559777" sldId="263"/>
        </pc:sldMkLst>
        <pc:spChg chg="mod">
          <ac:chgData name="PRICE, Linda" userId="91ac6adc-58ac-4784-a850-b50ff64ad63d" providerId="ADAL" clId="{D5F2ABE9-77C1-488C-BF5F-27F171D602F4}" dt="2024-10-10T09:34:13.854" v="38" actId="20577"/>
          <ac:spMkLst>
            <pc:docMk/>
            <pc:sldMk cId="353559777" sldId="263"/>
            <ac:spMk id="3" creationId="{3FA01AED-8EAF-9707-489E-2923245D69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1049-824E-4325-856F-9D2042CB9299}" type="doc">
      <dgm:prSet loTypeId="urn:microsoft.com/office/officeart/2005/8/layout/chevron1" loCatId="process" qsTypeId="urn:microsoft.com/office/officeart/2005/8/quickstyle/simple5" qsCatId="simple" csTypeId="urn:microsoft.com/office/officeart/2005/8/colors/accent1_2" csCatId="accent1" phldr="1"/>
      <dgm:spPr/>
    </dgm:pt>
    <dgm:pt modelId="{3A139E32-7A74-4B44-ABA4-47B474402584}">
      <dgm:prSet phldrT="[Text]"/>
      <dgm:spPr/>
      <dgm:t>
        <a:bodyPr/>
        <a:lstStyle/>
        <a:p>
          <a:r>
            <a:rPr lang="en-GB"/>
            <a:t>Review the questions in the questionnaire (linked below) </a:t>
          </a:r>
        </a:p>
      </dgm:t>
    </dgm:pt>
    <dgm:pt modelId="{3C076EAE-0609-4558-B092-19926EFC9936}" type="parTrans" cxnId="{F2230527-1C9E-4248-A830-A35744FD912D}">
      <dgm:prSet/>
      <dgm:spPr/>
      <dgm:t>
        <a:bodyPr/>
        <a:lstStyle/>
        <a:p>
          <a:endParaRPr lang="en-GB"/>
        </a:p>
      </dgm:t>
    </dgm:pt>
    <dgm:pt modelId="{CB2A6297-C585-4205-9224-6EB17C828DC9}" type="sibTrans" cxnId="{F2230527-1C9E-4248-A830-A35744FD912D}">
      <dgm:prSet/>
      <dgm:spPr/>
      <dgm:t>
        <a:bodyPr/>
        <a:lstStyle/>
        <a:p>
          <a:endParaRPr lang="en-GB"/>
        </a:p>
      </dgm:t>
    </dgm:pt>
    <dgm:pt modelId="{1AD5DE39-79DB-4CF7-9523-17C26E5382D2}">
      <dgm:prSet phldrT="[Text]"/>
      <dgm:spPr/>
      <dgm:t>
        <a:bodyPr/>
        <a:lstStyle/>
        <a:p>
          <a:r>
            <a:rPr lang="en-GB"/>
            <a:t>Collate your answers to submit a response </a:t>
          </a:r>
        </a:p>
      </dgm:t>
    </dgm:pt>
    <dgm:pt modelId="{D976D889-834F-4490-B875-DA650653CB20}" type="parTrans" cxnId="{6405C0E7-A8E1-4B9B-9064-88E56D368AF2}">
      <dgm:prSet/>
      <dgm:spPr/>
      <dgm:t>
        <a:bodyPr/>
        <a:lstStyle/>
        <a:p>
          <a:endParaRPr lang="en-GB"/>
        </a:p>
      </dgm:t>
    </dgm:pt>
    <dgm:pt modelId="{B040FB6D-EE3E-49DA-9F3F-DFA17A7D4D62}" type="sibTrans" cxnId="{6405C0E7-A8E1-4B9B-9064-88E56D368AF2}">
      <dgm:prSet/>
      <dgm:spPr/>
      <dgm:t>
        <a:bodyPr/>
        <a:lstStyle/>
        <a:p>
          <a:endParaRPr lang="en-GB"/>
        </a:p>
      </dgm:t>
    </dgm:pt>
    <dgm:pt modelId="{E067D809-64A2-42C2-804F-480D0DFEF31F}">
      <dgm:prSet phldrT="[Text]"/>
      <dgm:spPr/>
      <dgm:t>
        <a:bodyPr/>
        <a:lstStyle/>
        <a:p>
          <a:r>
            <a:rPr lang="en-GB"/>
            <a:t>Any queries must be submitted to the mailbox below by 04/11/2024 date</a:t>
          </a:r>
        </a:p>
      </dgm:t>
    </dgm:pt>
    <dgm:pt modelId="{3677613A-6669-486E-8CB6-8E8A495FCC1A}" type="parTrans" cxnId="{D3E68EAF-64FC-4BD5-AC81-D43A3A7F566C}">
      <dgm:prSet/>
      <dgm:spPr/>
      <dgm:t>
        <a:bodyPr/>
        <a:lstStyle/>
        <a:p>
          <a:endParaRPr lang="en-GB"/>
        </a:p>
      </dgm:t>
    </dgm:pt>
    <dgm:pt modelId="{27045302-20C9-4BB4-9EDC-24C9AE7C6545}" type="sibTrans" cxnId="{D3E68EAF-64FC-4BD5-AC81-D43A3A7F566C}">
      <dgm:prSet/>
      <dgm:spPr/>
      <dgm:t>
        <a:bodyPr/>
        <a:lstStyle/>
        <a:p>
          <a:endParaRPr lang="en-GB"/>
        </a:p>
      </dgm:t>
    </dgm:pt>
    <dgm:pt modelId="{245EAB32-9EE6-4F43-992D-F5CB69B3202C}">
      <dgm:prSet phldrT="[Text]"/>
      <dgm:spPr/>
      <dgm:t>
        <a:bodyPr/>
        <a:lstStyle/>
        <a:p>
          <a:r>
            <a:rPr lang="en-GB"/>
            <a:t>Final responses must be submitted by 11/11/2024 date</a:t>
          </a:r>
        </a:p>
      </dgm:t>
    </dgm:pt>
    <dgm:pt modelId="{9BA18D9C-A79E-44A2-8B7F-E434AF946FD0}" type="parTrans" cxnId="{AE883062-83FA-42E8-8573-2E6004870E43}">
      <dgm:prSet/>
      <dgm:spPr/>
      <dgm:t>
        <a:bodyPr/>
        <a:lstStyle/>
        <a:p>
          <a:endParaRPr lang="en-GB"/>
        </a:p>
      </dgm:t>
    </dgm:pt>
    <dgm:pt modelId="{F4BB141A-8DA0-4BF4-BCB5-EBE9A66D58BA}" type="sibTrans" cxnId="{AE883062-83FA-42E8-8573-2E6004870E43}">
      <dgm:prSet/>
      <dgm:spPr/>
      <dgm:t>
        <a:bodyPr/>
        <a:lstStyle/>
        <a:p>
          <a:endParaRPr lang="en-GB"/>
        </a:p>
      </dgm:t>
    </dgm:pt>
    <dgm:pt modelId="{39B20232-0C81-4BAF-8187-AB163267F54A}" type="pres">
      <dgm:prSet presAssocID="{1F5E1049-824E-4325-856F-9D2042CB9299}" presName="Name0" presStyleCnt="0">
        <dgm:presLayoutVars>
          <dgm:dir/>
          <dgm:animLvl val="lvl"/>
          <dgm:resizeHandles val="exact"/>
        </dgm:presLayoutVars>
      </dgm:prSet>
      <dgm:spPr/>
    </dgm:pt>
    <dgm:pt modelId="{DFE854F9-BB99-4FD6-BCAA-792D0F7DD769}" type="pres">
      <dgm:prSet presAssocID="{3A139E32-7A74-4B44-ABA4-47B474402584}" presName="parTxOnly" presStyleLbl="node1" presStyleIdx="0" presStyleCnt="4">
        <dgm:presLayoutVars>
          <dgm:chMax val="0"/>
          <dgm:chPref val="0"/>
          <dgm:bulletEnabled val="1"/>
        </dgm:presLayoutVars>
      </dgm:prSet>
      <dgm:spPr/>
    </dgm:pt>
    <dgm:pt modelId="{5C0DEB53-031F-4132-9033-AD904AED1721}" type="pres">
      <dgm:prSet presAssocID="{CB2A6297-C585-4205-9224-6EB17C828DC9}" presName="parTxOnlySpace" presStyleCnt="0"/>
      <dgm:spPr/>
    </dgm:pt>
    <dgm:pt modelId="{4FBE1BBF-A43B-4211-A031-AD7A330276AB}" type="pres">
      <dgm:prSet presAssocID="{1AD5DE39-79DB-4CF7-9523-17C26E5382D2}" presName="parTxOnly" presStyleLbl="node1" presStyleIdx="1" presStyleCnt="4">
        <dgm:presLayoutVars>
          <dgm:chMax val="0"/>
          <dgm:chPref val="0"/>
          <dgm:bulletEnabled val="1"/>
        </dgm:presLayoutVars>
      </dgm:prSet>
      <dgm:spPr/>
    </dgm:pt>
    <dgm:pt modelId="{2EDEA70A-9C35-490D-9D65-0129FB3FFEF5}" type="pres">
      <dgm:prSet presAssocID="{B040FB6D-EE3E-49DA-9F3F-DFA17A7D4D62}" presName="parTxOnlySpace" presStyleCnt="0"/>
      <dgm:spPr/>
    </dgm:pt>
    <dgm:pt modelId="{205EF873-BC7A-4174-934D-D1692007CA72}" type="pres">
      <dgm:prSet presAssocID="{E067D809-64A2-42C2-804F-480D0DFEF31F}" presName="parTxOnly" presStyleLbl="node1" presStyleIdx="2" presStyleCnt="4">
        <dgm:presLayoutVars>
          <dgm:chMax val="0"/>
          <dgm:chPref val="0"/>
          <dgm:bulletEnabled val="1"/>
        </dgm:presLayoutVars>
      </dgm:prSet>
      <dgm:spPr/>
    </dgm:pt>
    <dgm:pt modelId="{156A826A-E46A-4D25-9B11-F3824BF0A386}" type="pres">
      <dgm:prSet presAssocID="{27045302-20C9-4BB4-9EDC-24C9AE7C6545}" presName="parTxOnlySpace" presStyleCnt="0"/>
      <dgm:spPr/>
    </dgm:pt>
    <dgm:pt modelId="{9EB9A4E1-5B06-4103-96FC-9F710A307097}" type="pres">
      <dgm:prSet presAssocID="{245EAB32-9EE6-4F43-992D-F5CB69B3202C}" presName="parTxOnly" presStyleLbl="node1" presStyleIdx="3" presStyleCnt="4">
        <dgm:presLayoutVars>
          <dgm:chMax val="0"/>
          <dgm:chPref val="0"/>
          <dgm:bulletEnabled val="1"/>
        </dgm:presLayoutVars>
      </dgm:prSet>
      <dgm:spPr/>
    </dgm:pt>
  </dgm:ptLst>
  <dgm:cxnLst>
    <dgm:cxn modelId="{DA3F3A24-9D4C-4C45-AFDC-0E1889DDD236}" type="presOf" srcId="{E067D809-64A2-42C2-804F-480D0DFEF31F}" destId="{205EF873-BC7A-4174-934D-D1692007CA72}" srcOrd="0" destOrd="0" presId="urn:microsoft.com/office/officeart/2005/8/layout/chevron1"/>
    <dgm:cxn modelId="{F2230527-1C9E-4248-A830-A35744FD912D}" srcId="{1F5E1049-824E-4325-856F-9D2042CB9299}" destId="{3A139E32-7A74-4B44-ABA4-47B474402584}" srcOrd="0" destOrd="0" parTransId="{3C076EAE-0609-4558-B092-19926EFC9936}" sibTransId="{CB2A6297-C585-4205-9224-6EB17C828DC9}"/>
    <dgm:cxn modelId="{F2888B5D-C696-47D7-8D86-BB66DE095CF2}" type="presOf" srcId="{245EAB32-9EE6-4F43-992D-F5CB69B3202C}" destId="{9EB9A4E1-5B06-4103-96FC-9F710A307097}" srcOrd="0" destOrd="0" presId="urn:microsoft.com/office/officeart/2005/8/layout/chevron1"/>
    <dgm:cxn modelId="{AE883062-83FA-42E8-8573-2E6004870E43}" srcId="{1F5E1049-824E-4325-856F-9D2042CB9299}" destId="{245EAB32-9EE6-4F43-992D-F5CB69B3202C}" srcOrd="3" destOrd="0" parTransId="{9BA18D9C-A79E-44A2-8B7F-E434AF946FD0}" sibTransId="{F4BB141A-8DA0-4BF4-BCB5-EBE9A66D58BA}"/>
    <dgm:cxn modelId="{61534762-8BFD-4B35-B171-99E01B722B9E}" type="presOf" srcId="{1AD5DE39-79DB-4CF7-9523-17C26E5382D2}" destId="{4FBE1BBF-A43B-4211-A031-AD7A330276AB}" srcOrd="0" destOrd="0" presId="urn:microsoft.com/office/officeart/2005/8/layout/chevron1"/>
    <dgm:cxn modelId="{621F4D58-C2C2-4241-9DFD-291FE469F87B}" type="presOf" srcId="{3A139E32-7A74-4B44-ABA4-47B474402584}" destId="{DFE854F9-BB99-4FD6-BCAA-792D0F7DD769}" srcOrd="0" destOrd="0" presId="urn:microsoft.com/office/officeart/2005/8/layout/chevron1"/>
    <dgm:cxn modelId="{D3E68EAF-64FC-4BD5-AC81-D43A3A7F566C}" srcId="{1F5E1049-824E-4325-856F-9D2042CB9299}" destId="{E067D809-64A2-42C2-804F-480D0DFEF31F}" srcOrd="2" destOrd="0" parTransId="{3677613A-6669-486E-8CB6-8E8A495FCC1A}" sibTransId="{27045302-20C9-4BB4-9EDC-24C9AE7C6545}"/>
    <dgm:cxn modelId="{6405C0E7-A8E1-4B9B-9064-88E56D368AF2}" srcId="{1F5E1049-824E-4325-856F-9D2042CB9299}" destId="{1AD5DE39-79DB-4CF7-9523-17C26E5382D2}" srcOrd="1" destOrd="0" parTransId="{D976D889-834F-4490-B875-DA650653CB20}" sibTransId="{B040FB6D-EE3E-49DA-9F3F-DFA17A7D4D62}"/>
    <dgm:cxn modelId="{F02330FA-B67F-4911-9046-4CCF8ECEA617}" type="presOf" srcId="{1F5E1049-824E-4325-856F-9D2042CB9299}" destId="{39B20232-0C81-4BAF-8187-AB163267F54A}" srcOrd="0" destOrd="0" presId="urn:microsoft.com/office/officeart/2005/8/layout/chevron1"/>
    <dgm:cxn modelId="{B264C4E2-CC2C-4C85-B18A-BED3C2DC0EAA}" type="presParOf" srcId="{39B20232-0C81-4BAF-8187-AB163267F54A}" destId="{DFE854F9-BB99-4FD6-BCAA-792D0F7DD769}" srcOrd="0" destOrd="0" presId="urn:microsoft.com/office/officeart/2005/8/layout/chevron1"/>
    <dgm:cxn modelId="{C5759F87-D451-49A5-9F40-FA0F2BFCE329}" type="presParOf" srcId="{39B20232-0C81-4BAF-8187-AB163267F54A}" destId="{5C0DEB53-031F-4132-9033-AD904AED1721}" srcOrd="1" destOrd="0" presId="urn:microsoft.com/office/officeart/2005/8/layout/chevron1"/>
    <dgm:cxn modelId="{1606F314-9557-4102-A4A3-B074B9F8623D}" type="presParOf" srcId="{39B20232-0C81-4BAF-8187-AB163267F54A}" destId="{4FBE1BBF-A43B-4211-A031-AD7A330276AB}" srcOrd="2" destOrd="0" presId="urn:microsoft.com/office/officeart/2005/8/layout/chevron1"/>
    <dgm:cxn modelId="{5CEA1CA5-E2D9-4F1F-9CF6-4166E6717612}" type="presParOf" srcId="{39B20232-0C81-4BAF-8187-AB163267F54A}" destId="{2EDEA70A-9C35-490D-9D65-0129FB3FFEF5}" srcOrd="3" destOrd="0" presId="urn:microsoft.com/office/officeart/2005/8/layout/chevron1"/>
    <dgm:cxn modelId="{A27DDF54-8235-4669-B6EB-320AF6B6B447}" type="presParOf" srcId="{39B20232-0C81-4BAF-8187-AB163267F54A}" destId="{205EF873-BC7A-4174-934D-D1692007CA72}" srcOrd="4" destOrd="0" presId="urn:microsoft.com/office/officeart/2005/8/layout/chevron1"/>
    <dgm:cxn modelId="{390E2A15-81B4-48B3-82A8-D1C69664712A}" type="presParOf" srcId="{39B20232-0C81-4BAF-8187-AB163267F54A}" destId="{156A826A-E46A-4D25-9B11-F3824BF0A386}" srcOrd="5" destOrd="0" presId="urn:microsoft.com/office/officeart/2005/8/layout/chevron1"/>
    <dgm:cxn modelId="{FCF2BF41-C4CB-475D-B727-2DE553A952D4}" type="presParOf" srcId="{39B20232-0C81-4BAF-8187-AB163267F54A}" destId="{9EB9A4E1-5B06-4103-96FC-9F710A307097}" srcOrd="6"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54F9-BB99-4FD6-BCAA-792D0F7DD769}">
      <dsp:nvSpPr>
        <dsp:cNvPr id="0" name=""/>
        <dsp:cNvSpPr/>
      </dsp:nvSpPr>
      <dsp:spPr>
        <a:xfrm>
          <a:off x="5558" y="526500"/>
          <a:ext cx="3235673" cy="12942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Review the questions in the questionnaire (linked below) </a:t>
          </a:r>
        </a:p>
      </dsp:txBody>
      <dsp:txXfrm>
        <a:off x="652693" y="526500"/>
        <a:ext cx="1941404" cy="1294269"/>
      </dsp:txXfrm>
    </dsp:sp>
    <dsp:sp modelId="{4FBE1BBF-A43B-4211-A031-AD7A330276AB}">
      <dsp:nvSpPr>
        <dsp:cNvPr id="0" name=""/>
        <dsp:cNvSpPr/>
      </dsp:nvSpPr>
      <dsp:spPr>
        <a:xfrm>
          <a:off x="2917664" y="526500"/>
          <a:ext cx="3235673" cy="12942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Collate your answers to submit a response </a:t>
          </a:r>
        </a:p>
      </dsp:txBody>
      <dsp:txXfrm>
        <a:off x="3564799" y="526500"/>
        <a:ext cx="1941404" cy="1294269"/>
      </dsp:txXfrm>
    </dsp:sp>
    <dsp:sp modelId="{205EF873-BC7A-4174-934D-D1692007CA72}">
      <dsp:nvSpPr>
        <dsp:cNvPr id="0" name=""/>
        <dsp:cNvSpPr/>
      </dsp:nvSpPr>
      <dsp:spPr>
        <a:xfrm>
          <a:off x="5829770" y="526500"/>
          <a:ext cx="3235673" cy="12942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Any queries must be submitted to the mailbox below by 04/11/2024 date</a:t>
          </a:r>
        </a:p>
      </dsp:txBody>
      <dsp:txXfrm>
        <a:off x="6476905" y="526500"/>
        <a:ext cx="1941404" cy="1294269"/>
      </dsp:txXfrm>
    </dsp:sp>
    <dsp:sp modelId="{9EB9A4E1-5B06-4103-96FC-9F710A307097}">
      <dsp:nvSpPr>
        <dsp:cNvPr id="0" name=""/>
        <dsp:cNvSpPr/>
      </dsp:nvSpPr>
      <dsp:spPr>
        <a:xfrm>
          <a:off x="8741876" y="526500"/>
          <a:ext cx="3235673" cy="129426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Final responses must be submitted by 11/11/2024 date</a:t>
          </a:r>
        </a:p>
      </dsp:txBody>
      <dsp:txXfrm>
        <a:off x="9389011" y="526500"/>
        <a:ext cx="1941404" cy="1294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3E352-9DEB-4462-828E-7C99D178F19F}"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26751-0545-41AE-B10D-EE5A3C667E79}" type="slidenum">
              <a:rPr lang="en-GB" smtClean="0"/>
              <a:t>‹#›</a:t>
            </a:fld>
            <a:endParaRPr lang="en-GB"/>
          </a:p>
        </p:txBody>
      </p:sp>
    </p:spTree>
    <p:extLst>
      <p:ext uri="{BB962C8B-B14F-4D97-AF65-F5344CB8AC3E}">
        <p14:creationId xmlns:p14="http://schemas.microsoft.com/office/powerpoint/2010/main" val="388831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176E-AA84-2806-F905-7C1C04C69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75B159-9288-C893-019F-0C5C20FE6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F0A74-9AC1-38E0-13F9-63473B3D3B91}"/>
              </a:ext>
            </a:extLst>
          </p:cNvPr>
          <p:cNvSpPr>
            <a:spLocks noGrp="1"/>
          </p:cNvSpPr>
          <p:nvPr>
            <p:ph type="dt" sz="half" idx="10"/>
          </p:nvPr>
        </p:nvSpPr>
        <p:spPr/>
        <p:txBody>
          <a:bodyPr/>
          <a:lstStyle/>
          <a:p>
            <a:fld id="{E9A5BCC8-8A4D-450B-AB83-E10CFD47B745}" type="datetime1">
              <a:rPr lang="en-GB" smtClean="0"/>
              <a:t>10/10/2024</a:t>
            </a:fld>
            <a:endParaRPr lang="en-GB"/>
          </a:p>
        </p:txBody>
      </p:sp>
      <p:sp>
        <p:nvSpPr>
          <p:cNvPr id="5" name="Footer Placeholder 4">
            <a:extLst>
              <a:ext uri="{FF2B5EF4-FFF2-40B4-BE49-F238E27FC236}">
                <a16:creationId xmlns:a16="http://schemas.microsoft.com/office/drawing/2014/main" id="{66C30108-704C-C3D9-7473-002EDE8B1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17A55-6148-BA53-ACC9-3CF0455617D2}"/>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9803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A7D-6844-3B28-CF74-75EB6A9097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063FA-D182-8360-5978-A9319B923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72D46-C6B5-07F7-2215-2799B2365D9B}"/>
              </a:ext>
            </a:extLst>
          </p:cNvPr>
          <p:cNvSpPr>
            <a:spLocks noGrp="1"/>
          </p:cNvSpPr>
          <p:nvPr>
            <p:ph type="dt" sz="half" idx="10"/>
          </p:nvPr>
        </p:nvSpPr>
        <p:spPr/>
        <p:txBody>
          <a:bodyPr/>
          <a:lstStyle/>
          <a:p>
            <a:fld id="{CEE6E657-A388-4F59-8A27-37B58582F714}" type="datetime1">
              <a:rPr lang="en-GB" smtClean="0"/>
              <a:t>10/10/2024</a:t>
            </a:fld>
            <a:endParaRPr lang="en-GB"/>
          </a:p>
        </p:txBody>
      </p:sp>
      <p:sp>
        <p:nvSpPr>
          <p:cNvPr id="5" name="Footer Placeholder 4">
            <a:extLst>
              <a:ext uri="{FF2B5EF4-FFF2-40B4-BE49-F238E27FC236}">
                <a16:creationId xmlns:a16="http://schemas.microsoft.com/office/drawing/2014/main" id="{D3B4AF65-4221-27B4-AD7B-79D4FC7F5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43038-58D4-EFA8-9652-12119D8DFCAF}"/>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59800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FA700-28E0-EE82-F130-F538AC986F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70E26C-AA17-9767-7654-5B29CF856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CCE64-6C39-793C-5B4E-4FEC3878E1AF}"/>
              </a:ext>
            </a:extLst>
          </p:cNvPr>
          <p:cNvSpPr>
            <a:spLocks noGrp="1"/>
          </p:cNvSpPr>
          <p:nvPr>
            <p:ph type="dt" sz="half" idx="10"/>
          </p:nvPr>
        </p:nvSpPr>
        <p:spPr/>
        <p:txBody>
          <a:bodyPr/>
          <a:lstStyle/>
          <a:p>
            <a:fld id="{192A69BE-5742-457E-BFF3-E8360A18B74E}" type="datetime1">
              <a:rPr lang="en-GB" smtClean="0"/>
              <a:t>10/10/2024</a:t>
            </a:fld>
            <a:endParaRPr lang="en-GB"/>
          </a:p>
        </p:txBody>
      </p:sp>
      <p:sp>
        <p:nvSpPr>
          <p:cNvPr id="5" name="Footer Placeholder 4">
            <a:extLst>
              <a:ext uri="{FF2B5EF4-FFF2-40B4-BE49-F238E27FC236}">
                <a16:creationId xmlns:a16="http://schemas.microsoft.com/office/drawing/2014/main" id="{A82BAED3-4CA0-DE6F-60EB-45882D963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E0E50-9F04-ABC9-641A-AD193F23A256}"/>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81066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6426EFCA-3B15-440F-B920-8633F0E578AA}" type="datetime1">
              <a:rPr lang="en-GB" smtClean="0"/>
              <a:t>10/10/2024</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D2AE-3F22-ECEB-354C-540EB0875E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21DD18-0F74-0E35-7D07-57148B9B9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62741-5C86-723E-CABD-8FE3FC34169B}"/>
              </a:ext>
            </a:extLst>
          </p:cNvPr>
          <p:cNvSpPr>
            <a:spLocks noGrp="1"/>
          </p:cNvSpPr>
          <p:nvPr>
            <p:ph type="dt" sz="half" idx="10"/>
          </p:nvPr>
        </p:nvSpPr>
        <p:spPr/>
        <p:txBody>
          <a:bodyPr/>
          <a:lstStyle/>
          <a:p>
            <a:fld id="{66D9E47C-93AD-48CE-9DE2-24222EA5B1B1}" type="datetime1">
              <a:rPr lang="en-GB" smtClean="0"/>
              <a:t>10/10/2024</a:t>
            </a:fld>
            <a:endParaRPr lang="en-GB"/>
          </a:p>
        </p:txBody>
      </p:sp>
      <p:sp>
        <p:nvSpPr>
          <p:cNvPr id="5" name="Footer Placeholder 4">
            <a:extLst>
              <a:ext uri="{FF2B5EF4-FFF2-40B4-BE49-F238E27FC236}">
                <a16:creationId xmlns:a16="http://schemas.microsoft.com/office/drawing/2014/main" id="{6C413C94-A876-1551-132E-6B42186D1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30E89-5485-E617-B015-8D0BE1A17915}"/>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80828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C985-4665-F27E-89DB-22B3B30F6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A70325-48A2-0C6B-96BE-2B010B67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EBD0F4-232C-9F6A-B13D-7CC352C2C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0EEB69-15F6-C77C-F41C-90596BDFA413}"/>
              </a:ext>
            </a:extLst>
          </p:cNvPr>
          <p:cNvSpPr>
            <a:spLocks noGrp="1"/>
          </p:cNvSpPr>
          <p:nvPr>
            <p:ph type="dt" sz="half" idx="10"/>
          </p:nvPr>
        </p:nvSpPr>
        <p:spPr/>
        <p:txBody>
          <a:bodyPr/>
          <a:lstStyle/>
          <a:p>
            <a:fld id="{087D17E5-70DD-43D0-80FC-504CB81C3B89}" type="datetime1">
              <a:rPr lang="en-GB" smtClean="0"/>
              <a:t>10/10/2024</a:t>
            </a:fld>
            <a:endParaRPr lang="en-GB"/>
          </a:p>
        </p:txBody>
      </p:sp>
      <p:sp>
        <p:nvSpPr>
          <p:cNvPr id="6" name="Footer Placeholder 5">
            <a:extLst>
              <a:ext uri="{FF2B5EF4-FFF2-40B4-BE49-F238E27FC236}">
                <a16:creationId xmlns:a16="http://schemas.microsoft.com/office/drawing/2014/main" id="{00DC36F3-3BD6-C59F-7123-AD5459BFF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C3929B-3F74-8299-7180-32CD59F9A668}"/>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15885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DB39-4CD6-47D6-AE9B-493C19F250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23ED2D-F9F1-0C35-0192-F6B62614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7374C-8154-6628-C257-7AA4D75E8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F806C0-91BD-BC74-4E19-2CD4AB722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54F8D-93CA-4B46-081C-7825D8B0B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FB2355-5E1E-3C51-5FF1-45252669D773}"/>
              </a:ext>
            </a:extLst>
          </p:cNvPr>
          <p:cNvSpPr>
            <a:spLocks noGrp="1"/>
          </p:cNvSpPr>
          <p:nvPr>
            <p:ph type="dt" sz="half" idx="10"/>
          </p:nvPr>
        </p:nvSpPr>
        <p:spPr/>
        <p:txBody>
          <a:bodyPr/>
          <a:lstStyle/>
          <a:p>
            <a:fld id="{25C0DF5E-499D-4892-9FC4-8F411FA437AE}" type="datetime1">
              <a:rPr lang="en-GB" smtClean="0"/>
              <a:t>10/10/2024</a:t>
            </a:fld>
            <a:endParaRPr lang="en-GB"/>
          </a:p>
        </p:txBody>
      </p:sp>
      <p:sp>
        <p:nvSpPr>
          <p:cNvPr id="8" name="Footer Placeholder 7">
            <a:extLst>
              <a:ext uri="{FF2B5EF4-FFF2-40B4-BE49-F238E27FC236}">
                <a16:creationId xmlns:a16="http://schemas.microsoft.com/office/drawing/2014/main" id="{5C514FED-6D2E-7D0A-8A5B-A4E103BA23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ED04BD-D782-689E-25DB-09F9ACCEE563}"/>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7452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2FB8-DEDA-4C18-220D-79AFAB1EF3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CD9629-7083-4EA5-AAD8-7A81A01FFBCB}"/>
              </a:ext>
            </a:extLst>
          </p:cNvPr>
          <p:cNvSpPr>
            <a:spLocks noGrp="1"/>
          </p:cNvSpPr>
          <p:nvPr>
            <p:ph type="dt" sz="half" idx="10"/>
          </p:nvPr>
        </p:nvSpPr>
        <p:spPr/>
        <p:txBody>
          <a:bodyPr/>
          <a:lstStyle/>
          <a:p>
            <a:fld id="{3D0CF6D1-3BA2-4576-BF7C-DA5907AB0165}" type="datetime1">
              <a:rPr lang="en-GB" smtClean="0"/>
              <a:t>10/10/2024</a:t>
            </a:fld>
            <a:endParaRPr lang="en-GB"/>
          </a:p>
        </p:txBody>
      </p:sp>
      <p:sp>
        <p:nvSpPr>
          <p:cNvPr id="4" name="Footer Placeholder 3">
            <a:extLst>
              <a:ext uri="{FF2B5EF4-FFF2-40B4-BE49-F238E27FC236}">
                <a16:creationId xmlns:a16="http://schemas.microsoft.com/office/drawing/2014/main" id="{89656411-29D0-9D8F-A3D1-71BD5DC17D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6034E8-BD41-895E-711F-FA3C4BE278AC}"/>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3971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59A32-4B48-42EE-229B-ADE19875E84E}"/>
              </a:ext>
            </a:extLst>
          </p:cNvPr>
          <p:cNvSpPr>
            <a:spLocks noGrp="1"/>
          </p:cNvSpPr>
          <p:nvPr>
            <p:ph type="dt" sz="half" idx="10"/>
          </p:nvPr>
        </p:nvSpPr>
        <p:spPr/>
        <p:txBody>
          <a:bodyPr/>
          <a:lstStyle/>
          <a:p>
            <a:fld id="{E2C89620-9260-44DA-8189-A236722CBD71}" type="datetime1">
              <a:rPr lang="en-GB" smtClean="0"/>
              <a:t>10/10/2024</a:t>
            </a:fld>
            <a:endParaRPr lang="en-GB"/>
          </a:p>
        </p:txBody>
      </p:sp>
      <p:sp>
        <p:nvSpPr>
          <p:cNvPr id="3" name="Footer Placeholder 2">
            <a:extLst>
              <a:ext uri="{FF2B5EF4-FFF2-40B4-BE49-F238E27FC236}">
                <a16:creationId xmlns:a16="http://schemas.microsoft.com/office/drawing/2014/main" id="{23B1ED23-D7A4-1071-5CCD-D5B005DF30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381574-292A-8540-899C-BC0E098FBF8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78563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BA8A-42A5-8485-44AB-D6187D458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A77CD-2C47-2E9A-C471-2096F9D44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9BB53A-9677-1CCB-CF55-D3283645E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933F5-B7B9-6287-3638-2C9471E5E038}"/>
              </a:ext>
            </a:extLst>
          </p:cNvPr>
          <p:cNvSpPr>
            <a:spLocks noGrp="1"/>
          </p:cNvSpPr>
          <p:nvPr>
            <p:ph type="dt" sz="half" idx="10"/>
          </p:nvPr>
        </p:nvSpPr>
        <p:spPr/>
        <p:txBody>
          <a:bodyPr/>
          <a:lstStyle/>
          <a:p>
            <a:fld id="{867C1CE9-17FB-4D98-95CE-64BE134B4758}" type="datetime1">
              <a:rPr lang="en-GB" smtClean="0"/>
              <a:t>10/10/2024</a:t>
            </a:fld>
            <a:endParaRPr lang="en-GB"/>
          </a:p>
        </p:txBody>
      </p:sp>
      <p:sp>
        <p:nvSpPr>
          <p:cNvPr id="6" name="Footer Placeholder 5">
            <a:extLst>
              <a:ext uri="{FF2B5EF4-FFF2-40B4-BE49-F238E27FC236}">
                <a16:creationId xmlns:a16="http://schemas.microsoft.com/office/drawing/2014/main" id="{D3DDEE71-F837-9E7F-6970-5A891D750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DB664-8A00-D7EB-7FBF-138A5C7AFD9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506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1AE9-53E7-45FC-E15A-9319FCF2F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7D1C0-295F-23F4-B4B4-28B362C76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5B66A-B0A7-A674-FB3E-0698DDE7B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AFC66-8FFC-9F22-089B-63C94FB4D422}"/>
              </a:ext>
            </a:extLst>
          </p:cNvPr>
          <p:cNvSpPr>
            <a:spLocks noGrp="1"/>
          </p:cNvSpPr>
          <p:nvPr>
            <p:ph type="dt" sz="half" idx="10"/>
          </p:nvPr>
        </p:nvSpPr>
        <p:spPr/>
        <p:txBody>
          <a:bodyPr/>
          <a:lstStyle/>
          <a:p>
            <a:fld id="{9FE56066-63F6-4313-B22E-E9B7732EE084}" type="datetime1">
              <a:rPr lang="en-GB" smtClean="0"/>
              <a:t>10/10/2024</a:t>
            </a:fld>
            <a:endParaRPr lang="en-GB"/>
          </a:p>
        </p:txBody>
      </p:sp>
      <p:sp>
        <p:nvSpPr>
          <p:cNvPr id="6" name="Footer Placeholder 5">
            <a:extLst>
              <a:ext uri="{FF2B5EF4-FFF2-40B4-BE49-F238E27FC236}">
                <a16:creationId xmlns:a16="http://schemas.microsoft.com/office/drawing/2014/main" id="{95766DFD-8C08-5E49-093C-DF956410BC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477AD-7166-9B60-77C9-40B20D2A922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101259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B801-9A3C-4E3A-928E-7D80E524E236}" type="datetime1">
              <a:rPr lang="en-GB" smtClean="0"/>
              <a:t>10/10/2024</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Layout" Target="../diagrams/layout1.xml"/><Relationship Id="rId5" Type="http://schemas.openxmlformats.org/officeDocument/2006/relationships/image" Target="../media/image5.svg"/><Relationship Id="rId10" Type="http://schemas.openxmlformats.org/officeDocument/2006/relationships/diagramData" Target="../diagrams/data1.xml"/><Relationship Id="rId4" Type="http://schemas.openxmlformats.org/officeDocument/2006/relationships/image" Target="../media/image4.png"/><Relationship Id="rId9" Type="http://schemas.openxmlformats.org/officeDocument/2006/relationships/hyperlink" Target="mailto:Finserv.Category@education.gov.uk" TargetMode="External"/><Relationship Id="rId14"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0F30F-5C77-B562-B65D-B7E0677121CC}"/>
              </a:ext>
            </a:extLst>
          </p:cNvPr>
          <p:cNvSpPr txBox="1">
            <a:spLocks noGrp="1"/>
          </p:cNvSpPr>
          <p:nvPr>
            <p:ph type="title" idx="4294967295"/>
          </p:nvPr>
        </p:nvSpPr>
        <p:spPr>
          <a:xfrm>
            <a:off x="4292899" y="2199919"/>
            <a:ext cx="7706268"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schemeClr val="bg1"/>
                </a:solidFill>
                <a:effectLst/>
                <a:uLnTx/>
                <a:uFillTx/>
                <a:latin typeface="Arial"/>
                <a:ea typeface="+mj-ea"/>
                <a:cs typeface="Arial"/>
              </a:rPr>
              <a:t>Early Market Engagement</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000">
                <a:solidFill>
                  <a:schemeClr val="bg1"/>
                </a:solidFill>
                <a:latin typeface="Arial"/>
                <a:cs typeface="Arial"/>
              </a:rPr>
              <a:t>Education Financial Services and Banking Solutions</a:t>
            </a:r>
            <a:endParaRPr kumimoji="0" lang="en-GB" sz="4000" b="0" i="0" u="none" strike="noStrike" kern="1200" cap="none" spc="0" normalizeH="0" baseline="0" noProof="0">
              <a:ln>
                <a:noFill/>
              </a:ln>
              <a:solidFill>
                <a:schemeClr val="bg1"/>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4000">
                <a:solidFill>
                  <a:schemeClr val="bg1"/>
                </a:solidFill>
                <a:latin typeface="Arial"/>
                <a:cs typeface="Arial"/>
              </a:rPr>
              <a:t>October 2024</a:t>
            </a:r>
            <a:endParaRPr kumimoji="0" lang="en-GB" sz="4400" b="0"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5123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69441"/>
          </a:xfrm>
          <a:prstGeom prst="rect">
            <a:avLst/>
          </a:prstGeom>
          <a:noFill/>
        </p:spPr>
        <p:txBody>
          <a:bodyPr wrap="square">
            <a:spAutoFit/>
          </a:bodyPr>
          <a:lstStyle/>
          <a:p>
            <a:r>
              <a:rPr lang="en-GB" sz="4400" b="1">
                <a:solidFill>
                  <a:schemeClr val="bg1"/>
                </a:solidFill>
                <a:latin typeface="+mj-lt"/>
                <a:cs typeface="Calibri Light"/>
              </a:rPr>
              <a:t>Purpose</a:t>
            </a:r>
            <a:endParaRPr lang="en-GB" sz="4400" b="1">
              <a:latin typeface="+mj-lt"/>
            </a:endParaRPr>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33A38DE-4875-4AB3-B641-24D753AD83CA}"/>
              </a:ext>
            </a:extLst>
          </p:cNvPr>
          <p:cNvSpPr txBox="1"/>
          <p:nvPr/>
        </p:nvSpPr>
        <p:spPr>
          <a:xfrm>
            <a:off x="183220" y="1180966"/>
            <a:ext cx="11807748" cy="5755422"/>
          </a:xfrm>
          <a:prstGeom prst="rect">
            <a:avLst/>
          </a:prstGeom>
          <a:noFill/>
        </p:spPr>
        <p:txBody>
          <a:bodyPr wrap="square" rtlCol="0">
            <a:spAutoFit/>
          </a:bodyPr>
          <a:lstStyle/>
          <a:p>
            <a:pPr algn="just"/>
            <a:r>
              <a:rPr lang="en-GB" sz="1600" dirty="0"/>
              <a:t>This notice and information pack has been created by the Commercial Strategy and Innovation team, within the Department for Education Schools Commercial to engage with the banking market to obtain information on current banking solutions.</a:t>
            </a:r>
          </a:p>
          <a:p>
            <a:pPr algn="just"/>
            <a:endParaRPr lang="en-GB" sz="1600" dirty="0"/>
          </a:p>
          <a:p>
            <a:pPr algn="just"/>
            <a:r>
              <a:rPr lang="en-GB" sz="1600" dirty="0"/>
              <a:t>The Department for Education (DfE) has created a questionnaire, which is linked to this notice, to ask questions regarding key areas.</a:t>
            </a:r>
          </a:p>
          <a:p>
            <a:pPr algn="just"/>
            <a:endParaRPr lang="en-GB" sz="1600" dirty="0"/>
          </a:p>
          <a:p>
            <a:pPr marL="285750" indent="-285750" algn="just">
              <a:buFont typeface="Arial" panose="020B0604020202020204" pitchFamily="34" charset="0"/>
              <a:buChar char="•"/>
            </a:pPr>
            <a:r>
              <a:rPr lang="en-GB" sz="1600" dirty="0"/>
              <a:t>Banking products and services for schools</a:t>
            </a:r>
          </a:p>
          <a:p>
            <a:pPr marL="742950" lvl="1" indent="-285750" algn="just">
              <a:buFont typeface="Arial" panose="020B0604020202020204" pitchFamily="34" charset="0"/>
              <a:buChar char="•"/>
            </a:pPr>
            <a:r>
              <a:rPr lang="en-GB" sz="1400" dirty="0"/>
              <a:t>To understand what schools are currently using</a:t>
            </a:r>
          </a:p>
          <a:p>
            <a:pPr marL="742950" lvl="1" indent="-285750" algn="just">
              <a:buFont typeface="Arial" panose="020B0604020202020204" pitchFamily="34" charset="0"/>
              <a:buChar char="•"/>
            </a:pPr>
            <a:r>
              <a:rPr lang="en-GB" sz="1400" dirty="0"/>
              <a:t>To understand what products could be offered that would benefit schools (if not already being used)</a:t>
            </a:r>
          </a:p>
          <a:p>
            <a:pPr marL="285750" indent="-285750" algn="just">
              <a:buFont typeface="Arial" panose="020B0604020202020204" pitchFamily="34" charset="0"/>
              <a:buChar char="•"/>
            </a:pPr>
            <a:r>
              <a:rPr lang="en-GB" sz="1600" dirty="0"/>
              <a:t>Requirement from schools and onboarding</a:t>
            </a:r>
          </a:p>
          <a:p>
            <a:pPr marL="742950" lvl="1" indent="-285750" algn="just">
              <a:buFont typeface="Arial" panose="020B0604020202020204" pitchFamily="34" charset="0"/>
              <a:buChar char="•"/>
            </a:pPr>
            <a:r>
              <a:rPr lang="en-GB" sz="1400" dirty="0"/>
              <a:t>To understand the process to onboard schools, including but not limited to, what information is required, timescales</a:t>
            </a:r>
          </a:p>
          <a:p>
            <a:pPr marL="285750" indent="-285750" algn="just">
              <a:buFont typeface="Arial" panose="020B0604020202020204" pitchFamily="34" charset="0"/>
              <a:buChar char="•"/>
            </a:pPr>
            <a:r>
              <a:rPr lang="en-GB" sz="1600" dirty="0"/>
              <a:t>Support required from the Department for Education and data sharing</a:t>
            </a:r>
          </a:p>
          <a:p>
            <a:pPr marL="742950" lvl="1" indent="-285750" algn="just">
              <a:buFont typeface="Arial" panose="020B0604020202020204" pitchFamily="34" charset="0"/>
              <a:buChar char="•"/>
            </a:pPr>
            <a:r>
              <a:rPr lang="en-GB" sz="1400" dirty="0"/>
              <a:t>To understand what support you would need from the DfE for example: signposting</a:t>
            </a:r>
          </a:p>
          <a:p>
            <a:pPr marL="742950" lvl="1" indent="-285750" algn="just">
              <a:buFont typeface="Arial" panose="020B0604020202020204" pitchFamily="34" charset="0"/>
              <a:buChar char="•"/>
            </a:pPr>
            <a:r>
              <a:rPr lang="en-GB" sz="1400" dirty="0"/>
              <a:t>Agree data sharing to ensure mutual support and value</a:t>
            </a:r>
          </a:p>
          <a:p>
            <a:pPr marL="285750" indent="-285750" algn="just">
              <a:buFont typeface="Arial" panose="020B0604020202020204" pitchFamily="34" charset="0"/>
              <a:buChar char="•"/>
            </a:pPr>
            <a:r>
              <a:rPr lang="en-GB" sz="1600" dirty="0"/>
              <a:t>Added value / social value/ additional services</a:t>
            </a:r>
          </a:p>
          <a:p>
            <a:pPr marL="742950" lvl="1" indent="-285750" algn="just">
              <a:buFont typeface="Arial" panose="020B0604020202020204" pitchFamily="34" charset="0"/>
              <a:buChar char="•"/>
            </a:pPr>
            <a:r>
              <a:rPr lang="en-GB" sz="1400" dirty="0"/>
              <a:t>To understand what other additional services that would be benefit the education sector and wider community</a:t>
            </a:r>
          </a:p>
          <a:p>
            <a:pPr algn="just"/>
            <a:endParaRPr lang="en-GB" sz="1600" dirty="0"/>
          </a:p>
          <a:p>
            <a:pPr algn="just"/>
            <a:r>
              <a:rPr lang="en-GB" sz="1600" dirty="0"/>
              <a:t>Any information shared relating to this notice and questionnaire will assist the DfE to support schools where needed and/or required regarding the solutions available to them that offers the most suitable solution for their requirements, as well as ensuring they gain value.</a:t>
            </a:r>
          </a:p>
          <a:p>
            <a:pPr algn="just"/>
            <a:endParaRPr lang="en-GB" sz="1600" dirty="0"/>
          </a:p>
          <a:p>
            <a:pPr algn="just"/>
            <a:r>
              <a:rPr lang="en-GB" sz="1600" dirty="0"/>
              <a:t>Please be assured that we will respect the confidentiality in relation to all commercially sensitive information. Information shared will be used by the DfE for the purpose of this or related projects.</a:t>
            </a:r>
          </a:p>
          <a:p>
            <a:pPr algn="just"/>
            <a:endParaRPr lang="en-GB" sz="1600" dirty="0"/>
          </a:p>
          <a:p>
            <a:pPr algn="just"/>
            <a:r>
              <a:rPr lang="en-GB" sz="1600" dirty="0"/>
              <a:t> </a:t>
            </a:r>
          </a:p>
        </p:txBody>
      </p:sp>
    </p:spTree>
    <p:extLst>
      <p:ext uri="{BB962C8B-B14F-4D97-AF65-F5344CB8AC3E}">
        <p14:creationId xmlns:p14="http://schemas.microsoft.com/office/powerpoint/2010/main" val="162619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69441"/>
          </a:xfrm>
          <a:prstGeom prst="rect">
            <a:avLst/>
          </a:prstGeom>
          <a:noFill/>
        </p:spPr>
        <p:txBody>
          <a:bodyPr wrap="square">
            <a:spAutoFit/>
          </a:bodyPr>
          <a:lstStyle/>
          <a:p>
            <a:r>
              <a:rPr lang="en-GB" sz="4400" b="1">
                <a:solidFill>
                  <a:schemeClr val="bg1"/>
                </a:solidFill>
                <a:latin typeface="+mj-lt"/>
                <a:cs typeface="Calibri Light"/>
              </a:rPr>
              <a:t>Background and Overview</a:t>
            </a:r>
            <a:endParaRPr lang="en-GB" sz="4400" b="1">
              <a:latin typeface="+mj-lt"/>
            </a:endParaRPr>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248874" y="3317856"/>
            <a:ext cx="5448903" cy="2554545"/>
          </a:xfrm>
          <a:prstGeom prst="rect">
            <a:avLst/>
          </a:prstGeom>
          <a:noFill/>
        </p:spPr>
        <p:txBody>
          <a:bodyPr wrap="square" rtlCol="0">
            <a:spAutoFit/>
          </a:bodyPr>
          <a:lstStyle/>
          <a:p>
            <a:r>
              <a:rPr lang="en-GB" sz="1600" b="1"/>
              <a:t>What we know so far:</a:t>
            </a:r>
          </a:p>
          <a:p>
            <a:pPr marL="285750" indent="-285750">
              <a:buFont typeface="Arial" panose="020B0604020202020204" pitchFamily="34" charset="0"/>
              <a:buChar char="•"/>
            </a:pPr>
            <a:r>
              <a:rPr lang="en-GB" sz="1600"/>
              <a:t>Schools value good service from banks</a:t>
            </a:r>
          </a:p>
          <a:p>
            <a:pPr marL="285750" indent="-285750">
              <a:buFont typeface="Arial" panose="020B0604020202020204" pitchFamily="34" charset="0"/>
              <a:buChar char="•"/>
            </a:pPr>
            <a:r>
              <a:rPr lang="en-GB" sz="1600"/>
              <a:t>There is a vast range of knowledge and experience within the education sector</a:t>
            </a:r>
          </a:p>
          <a:p>
            <a:pPr marL="285750" indent="-285750">
              <a:buFont typeface="Arial" panose="020B0604020202020204" pitchFamily="34" charset="0"/>
              <a:buChar char="•"/>
            </a:pPr>
            <a:r>
              <a:rPr lang="en-GB" sz="1600"/>
              <a:t>There is a need to improve the awareness of different products offered, so schools can make informed decisions</a:t>
            </a:r>
          </a:p>
          <a:p>
            <a:pPr marL="285750" indent="-285750">
              <a:buFont typeface="Arial" panose="020B0604020202020204" pitchFamily="34" charset="0"/>
              <a:buChar char="•"/>
            </a:pPr>
            <a:r>
              <a:rPr lang="en-GB" sz="1600"/>
              <a:t>There are different risk appetites </a:t>
            </a:r>
          </a:p>
          <a:p>
            <a:pPr marL="285750" indent="-285750">
              <a:buFont typeface="Arial" panose="020B0604020202020204" pitchFamily="34" charset="0"/>
              <a:buChar char="•"/>
            </a:pPr>
            <a:r>
              <a:rPr lang="en-GB" sz="1600"/>
              <a:t>There are a large range of solutions offered to schools from the banks</a:t>
            </a:r>
          </a:p>
          <a:p>
            <a:endParaRPr lang="en-GB" sz="1600"/>
          </a:p>
        </p:txBody>
      </p:sp>
      <p:sp>
        <p:nvSpPr>
          <p:cNvPr id="11" name="TextBox 10">
            <a:extLst>
              <a:ext uri="{FF2B5EF4-FFF2-40B4-BE49-F238E27FC236}">
                <a16:creationId xmlns:a16="http://schemas.microsoft.com/office/drawing/2014/main" id="{F77E72F2-FABD-3022-C3B2-9C4CD3C2CABA}"/>
              </a:ext>
            </a:extLst>
          </p:cNvPr>
          <p:cNvSpPr txBox="1"/>
          <p:nvPr/>
        </p:nvSpPr>
        <p:spPr>
          <a:xfrm>
            <a:off x="6349469" y="3331527"/>
            <a:ext cx="5679801" cy="2308324"/>
          </a:xfrm>
          <a:prstGeom prst="rect">
            <a:avLst/>
          </a:prstGeom>
          <a:noFill/>
        </p:spPr>
        <p:txBody>
          <a:bodyPr wrap="square" rtlCol="0">
            <a:spAutoFit/>
          </a:bodyPr>
          <a:lstStyle/>
          <a:p>
            <a:r>
              <a:rPr lang="en-GB" sz="1600" b="1"/>
              <a:t>What we would like to establish further:</a:t>
            </a:r>
          </a:p>
          <a:p>
            <a:pPr marL="285750" indent="-285750">
              <a:buFont typeface="Arial" panose="020B0604020202020204" pitchFamily="34" charset="0"/>
              <a:buChar char="•"/>
            </a:pPr>
            <a:r>
              <a:rPr lang="en-GB" sz="1600"/>
              <a:t>What current solutions are available to schools</a:t>
            </a:r>
          </a:p>
          <a:p>
            <a:pPr marL="285750" indent="-285750">
              <a:buFont typeface="Arial" panose="020B0604020202020204" pitchFamily="34" charset="0"/>
              <a:buChar char="•"/>
            </a:pPr>
            <a:r>
              <a:rPr lang="en-GB" sz="1600"/>
              <a:t>Understand MAT banking structures and any challenges and/or opportunities available in this area</a:t>
            </a:r>
          </a:p>
          <a:p>
            <a:pPr marL="285750" indent="-285750">
              <a:buFont typeface="Arial" panose="020B0604020202020204" pitchFamily="34" charset="0"/>
              <a:buChar char="•"/>
            </a:pPr>
            <a:r>
              <a:rPr lang="en-GB" sz="1600"/>
              <a:t>Current bank fees being paid</a:t>
            </a:r>
          </a:p>
          <a:p>
            <a:pPr marL="285750" indent="-285750">
              <a:buFont typeface="Arial" panose="020B0604020202020204" pitchFamily="34" charset="0"/>
              <a:buChar char="•"/>
            </a:pPr>
            <a:r>
              <a:rPr lang="en-GB" sz="1600"/>
              <a:t>What is the current staff engagement </a:t>
            </a:r>
          </a:p>
          <a:p>
            <a:pPr marL="285750" indent="-285750">
              <a:buFont typeface="Arial" panose="020B0604020202020204" pitchFamily="34" charset="0"/>
              <a:buChar char="•"/>
            </a:pPr>
            <a:r>
              <a:rPr lang="en-GB" sz="1600"/>
              <a:t>As banking experts how do you see the current market</a:t>
            </a:r>
          </a:p>
          <a:p>
            <a:pPr marL="285750" indent="-285750">
              <a:buFont typeface="Arial" panose="020B0604020202020204" pitchFamily="34" charset="0"/>
              <a:buChar char="•"/>
            </a:pPr>
            <a:r>
              <a:rPr lang="en-GB" sz="1600"/>
              <a:t>Explore potential opportunities to increase knowledge of services available</a:t>
            </a:r>
          </a:p>
        </p:txBody>
      </p:sp>
      <p:sp>
        <p:nvSpPr>
          <p:cNvPr id="12" name="TextBox 11">
            <a:extLst>
              <a:ext uri="{FF2B5EF4-FFF2-40B4-BE49-F238E27FC236}">
                <a16:creationId xmlns:a16="http://schemas.microsoft.com/office/drawing/2014/main" id="{333A38DE-4875-4AB3-B641-24D753AD83CA}"/>
              </a:ext>
            </a:extLst>
          </p:cNvPr>
          <p:cNvSpPr txBox="1"/>
          <p:nvPr/>
        </p:nvSpPr>
        <p:spPr>
          <a:xfrm>
            <a:off x="192126" y="1343204"/>
            <a:ext cx="11807748" cy="1815882"/>
          </a:xfrm>
          <a:prstGeom prst="rect">
            <a:avLst/>
          </a:prstGeom>
          <a:noFill/>
        </p:spPr>
        <p:txBody>
          <a:bodyPr wrap="square" rtlCol="0">
            <a:spAutoFit/>
          </a:bodyPr>
          <a:lstStyle/>
          <a:p>
            <a:pPr algn="just"/>
            <a:r>
              <a:rPr lang="en-GB" sz="1600" dirty="0"/>
              <a:t>There are currently over 1,400 Academy Trust and 22,000 schools who receive funding, using a formula that ensures funding is fair and reflects their pupils' needs. This is called the National Funding Formula (NFF). Schools are autonomous and can choose which banks and services they use. </a:t>
            </a:r>
          </a:p>
          <a:p>
            <a:pPr algn="just"/>
            <a:endParaRPr lang="en-GB" sz="1600" dirty="0"/>
          </a:p>
          <a:p>
            <a:pPr algn="just"/>
            <a:r>
              <a:rPr lang="en-GB" sz="1600" dirty="0"/>
              <a:t>The Department for Education (DfE) are looking to gain further insight from banks regarding the current banking solutions available for schools and to ensure value for money.</a:t>
            </a:r>
          </a:p>
          <a:p>
            <a:pPr algn="just"/>
            <a:endParaRPr lang="en-GB" sz="1600" dirty="0"/>
          </a:p>
        </p:txBody>
      </p:sp>
    </p:spTree>
    <p:extLst>
      <p:ext uri="{BB962C8B-B14F-4D97-AF65-F5344CB8AC3E}">
        <p14:creationId xmlns:p14="http://schemas.microsoft.com/office/powerpoint/2010/main" val="139877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4501" y="172550"/>
            <a:ext cx="10923741" cy="769441"/>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en-GB" sz="4400" b="1">
                <a:solidFill>
                  <a:schemeClr val="bg1"/>
                </a:solidFill>
                <a:latin typeface="+mj-lt"/>
                <a:cs typeface="Calibri Light"/>
              </a:rPr>
              <a:t>Response Required</a:t>
            </a:r>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63558" y="4292973"/>
            <a:ext cx="11581315"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DfE will review responses on return. If there are any clarifications the DfE will contact the relevant personnel listed in the submitted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Mailbox: </a:t>
            </a:r>
            <a:r>
              <a:rPr lang="en-GB" sz="1600" dirty="0">
                <a:hlinkClick r:id="rId9"/>
              </a:rPr>
              <a:t>Finserv.Category@education.gov.uk</a:t>
            </a: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Questionnaire: FSBS Engagement Questionnaire -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p:txBody>
      </p:sp>
      <p:graphicFrame>
        <p:nvGraphicFramePr>
          <p:cNvPr id="2" name="Diagram 1">
            <a:extLst>
              <a:ext uri="{FF2B5EF4-FFF2-40B4-BE49-F238E27FC236}">
                <a16:creationId xmlns:a16="http://schemas.microsoft.com/office/drawing/2014/main" id="{5F709DB8-F29E-9CE8-1DB9-8DA39ACAD35A}"/>
              </a:ext>
            </a:extLst>
          </p:cNvPr>
          <p:cNvGraphicFramePr/>
          <p:nvPr>
            <p:extLst>
              <p:ext uri="{D42A27DB-BD31-4B8C-83A1-F6EECF244321}">
                <p14:modId xmlns:p14="http://schemas.microsoft.com/office/powerpoint/2010/main" val="4289106285"/>
              </p:ext>
            </p:extLst>
          </p:nvPr>
        </p:nvGraphicFramePr>
        <p:xfrm>
          <a:off x="95540" y="2086398"/>
          <a:ext cx="11983108" cy="234727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extBox 3">
            <a:extLst>
              <a:ext uri="{FF2B5EF4-FFF2-40B4-BE49-F238E27FC236}">
                <a16:creationId xmlns:a16="http://schemas.microsoft.com/office/drawing/2014/main" id="{638307A3-AC8D-DE36-3F02-541FE6211934}"/>
              </a:ext>
            </a:extLst>
          </p:cNvPr>
          <p:cNvSpPr txBox="1"/>
          <p:nvPr/>
        </p:nvSpPr>
        <p:spPr>
          <a:xfrm>
            <a:off x="63557" y="1339401"/>
            <a:ext cx="1158131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If </a:t>
            </a:r>
            <a:r>
              <a:rPr lang="en-GB" sz="1600"/>
              <a:t>your organisation has capabilities or interest in providing information regarding banking solutions, the DfE would welcome your response to the set questions in the questionnaire form linked below. Please submit your response following the below process, any responses submitted outside of the below process may not be reviewed.</a:t>
            </a:r>
          </a:p>
        </p:txBody>
      </p:sp>
    </p:spTree>
    <p:extLst>
      <p:ext uri="{BB962C8B-B14F-4D97-AF65-F5344CB8AC3E}">
        <p14:creationId xmlns:p14="http://schemas.microsoft.com/office/powerpoint/2010/main" val="35355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69441"/>
          </a:xfrm>
          <a:prstGeom prst="rect">
            <a:avLst/>
          </a:prstGeom>
          <a:noFill/>
        </p:spPr>
        <p:txBody>
          <a:bodyPr wrap="square">
            <a:spAutoFit/>
          </a:bodyPr>
          <a:lstStyle/>
          <a:p>
            <a:r>
              <a:rPr lang="en-GB" sz="4400" b="1">
                <a:solidFill>
                  <a:schemeClr val="bg1"/>
                </a:solidFill>
                <a:latin typeface="+mj-lt"/>
                <a:cs typeface="Calibri Light"/>
              </a:rPr>
              <a:t>Notice</a:t>
            </a:r>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8B1ADB1-F8A1-CADC-2AA0-F4A74E9B86CE}"/>
              </a:ext>
            </a:extLst>
          </p:cNvPr>
          <p:cNvSpPr txBox="1"/>
          <p:nvPr/>
        </p:nvSpPr>
        <p:spPr>
          <a:xfrm>
            <a:off x="262719" y="1850112"/>
            <a:ext cx="11766551" cy="2308324"/>
          </a:xfrm>
          <a:prstGeom prst="rect">
            <a:avLst/>
          </a:prstGeom>
          <a:noFill/>
        </p:spPr>
        <p:txBody>
          <a:bodyPr wrap="square">
            <a:spAutoFit/>
          </a:bodyPr>
          <a:lstStyle/>
          <a:p>
            <a:pPr marR="0" lvl="0" indent="0" algn="just" fontAlgn="auto">
              <a:lnSpc>
                <a:spcPct val="100000"/>
              </a:lnSpc>
              <a:spcBef>
                <a:spcPts val="0"/>
              </a:spcBef>
              <a:spcAft>
                <a:spcPts val="0"/>
              </a:spcAft>
              <a:buClrTx/>
              <a:buSzTx/>
              <a:buFontTx/>
              <a:buNone/>
              <a:tabLst/>
              <a:defRPr/>
            </a:pPr>
            <a:r>
              <a:rPr lang="en-GB" sz="1600" dirty="0"/>
              <a:t>This notice and document do not constitute a call for competition to procure any services for the Department. The purpose of this Prior Information Notice (PIN) is to gather feedback from interested and capable parties, future market engagement and/or opportunities will be advertised accordingly. The procurement of any services will be carried out in accordance with the provisions of the relevant Public Procurement Regulations.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solidFill>
                <a:srgbClr val="0B0C0C"/>
              </a:solidFill>
              <a:latin typeface="Calibri" panose="020F0502020204030204"/>
              <a:ea typeface="Times New Roman" panose="02020603050405020304" pitchFamily="18" charset="0"/>
            </a:endParaRPr>
          </a:p>
          <a:p>
            <a:pPr algn="just"/>
            <a:r>
              <a:rPr lang="en-GB" sz="1600" dirty="0"/>
              <a:t>You are strongly advised not to incur any expense or enter any binding arrangements, the launching of this notice and any participation in it is not a guarantee of business. The Department reserve the right to amend, clarify or cancel any aspect of this campaign at our discretion.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B0C0C"/>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B0C0C"/>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310869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4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4</Value>
      <Value>2</Value>
      <Value>8</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ZDHN7HK6VMRH-1318679089-6965</_dlc_DocId>
    <_dlc_DocIdUrl xmlns="ba2294b9-6d6a-4c9b-a125-9e4b98f52ed2">
      <Url>https://educationgovuk.sharepoint.com/sites/lvedfe00098/_layouts/15/DocIdRedir.aspx?ID=ZDHN7HK6VMRH-1318679089-6965</Url>
      <Description>ZDHN7HK6VMRH-1318679089-6965</Description>
    </_dlc_DocIdUrl>
  </documentManagement>
</p:properties>
</file>

<file path=customXml/item4.xml><?xml version="1.0" encoding="utf-8"?>
<?mso-contentType ?>
<SharedContentType xmlns="Microsoft.SharePoint.Taxonomy.ContentTypeSync" SourceId="ec07c698-60f5-424f-b9af-f4c59398b511" ContentTypeId="0x010100545E941595ED5448BA61900FDDAFF313" PreviousValue="false"/>
</file>

<file path=customXml/item5.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1243D174B29E0649AD71371B5E1BF059" ma:contentTypeVersion="7" ma:contentTypeDescription="" ma:contentTypeScope="" ma:versionID="f4043f73f20906a61042da3e7cfe4e6c">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8b57a233ca2cd546557f511b477721c0"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3b63031-2662-4db4-bdf3-4bd733f8dd20}" ma:internalName="TaxCatchAll" ma:showField="CatchAllData" ma:web="61e364be-e32a-45ba-9ce2-e04dd6cce05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3b63031-2662-4db4-bdf3-4bd733f8dd20}" ma:internalName="TaxCatchAllLabel" ma:readOnly="true" ma:showField="CatchAllDataLabel" ma:web="61e364be-e32a-45ba-9ce2-e04dd6cce05e">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default="8;#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default="2;#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ma:taxonomy="true" ma:internalName="c02f73938b5741d4934b358b31a1b80f" ma:taxonomyFieldName="DfeRights_x003a_ProtectiveMarking" ma:displayName="Rights: Protective Marking" ma:default="4;#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A83B0-6426-460F-8736-421E6D86559A}">
  <ds:schemaRefs>
    <ds:schemaRef ds:uri="http://schemas.microsoft.com/sharepoint/v3/contenttype/forms"/>
  </ds:schemaRefs>
</ds:datastoreItem>
</file>

<file path=customXml/itemProps2.xml><?xml version="1.0" encoding="utf-8"?>
<ds:datastoreItem xmlns:ds="http://schemas.openxmlformats.org/officeDocument/2006/customXml" ds:itemID="{57A425B5-EF8F-47A4-8E4B-919E47C42FC4}">
  <ds:schemaRefs>
    <ds:schemaRef ds:uri="http://schemas.microsoft.com/sharepoint/events"/>
  </ds:schemaRefs>
</ds:datastoreItem>
</file>

<file path=customXml/itemProps3.xml><?xml version="1.0" encoding="utf-8"?>
<ds:datastoreItem xmlns:ds="http://schemas.openxmlformats.org/officeDocument/2006/customXml" ds:itemID="{4007C487-FA80-427A-9950-DEE5286B56B9}">
  <ds:schemaRefs>
    <ds:schemaRef ds:uri="http://purl.org/dc/elements/1.1/"/>
    <ds:schemaRef ds:uri="http://schemas.microsoft.com/office/2006/documentManagement/types"/>
    <ds:schemaRef ds:uri="http://purl.org/dc/terms/"/>
    <ds:schemaRef ds:uri="8c566321-f672-4e06-a901-b5e72b4c4357"/>
    <ds:schemaRef ds:uri="http://schemas.microsoft.com/office/2006/metadata/properties"/>
    <ds:schemaRef ds:uri="ba2294b9-6d6a-4c9b-a125-9e4b98f52ed2"/>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150C697C-DAEC-4102-8640-13E509583DAE}">
  <ds:schemaRefs>
    <ds:schemaRef ds:uri="Microsoft.SharePoint.Taxonomy.ContentTypeSync"/>
  </ds:schemaRefs>
</ds:datastoreItem>
</file>

<file path=customXml/itemProps5.xml><?xml version="1.0" encoding="utf-8"?>
<ds:datastoreItem xmlns:ds="http://schemas.openxmlformats.org/officeDocument/2006/customXml" ds:itemID="{B056CC74-1C14-4456-BBF7-28286B04096E}">
  <ds:schemaRefs>
    <ds:schemaRef ds:uri="8c566321-f672-4e06-a901-b5e72b4c4357"/>
    <ds:schemaRef ds:uri="ba2294b9-6d6a-4c9b-a125-9e4b98f52e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Widescreen</PresentationFormat>
  <Paragraphs>72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Early Market Engagement Education Financial Services and Banking Solutions October 2024</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Ellie</dc:creator>
  <cp:lastModifiedBy>PRICE, Linda</cp:lastModifiedBy>
  <cp:revision>2</cp:revision>
  <dcterms:created xsi:type="dcterms:W3CDTF">2022-06-06T13:08:16Z</dcterms:created>
  <dcterms:modified xsi:type="dcterms:W3CDTF">2024-10-10T09:34:18Z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0x010100545E941595ED5448BA61900FDDAFF313001243D174B29E0649AD71371B5E1BF059</vt:lpwstr>
  </property>
  <property fmtid="{D5CDD505-2E9C-101B-9397-08002B2CF9AE}" pid="3" name="m3464fb77d5f4a078037b7983461d2bf">
    <vt:lpwstr>DfE|a484111e-5b24-4ad9-9778-c536c8c88985</vt:lpwstr>
  </property>
  <property fmtid="{D5CDD505-2E9C-101B-9397-08002B2CF9AE}" pid="4" name="i1fd525364bf42c0bebd91981dd12b57">
    <vt:lpwstr>Official|0884c477-2e62-47ea-b19c-5af6e91124c5</vt:lpwstr>
  </property>
  <property fmtid="{D5CDD505-2E9C-101B-9397-08002B2CF9AE}" pid="5" name="bdb4bf46bd7b4b8388cee21cc10128ea">
    <vt:lpwstr>DfE|cc08a6d4-dfde-4d0f-bd85-069ebcef80d5</vt:lpwstr>
  </property>
  <property fmtid="{D5CDD505-2E9C-101B-9397-08002B2CF9AE}" pid="6" name="_dlc_DocIdItemGuid">
    <vt:lpwstr>56273511-2a97-43f3-9f86-5f105721d6fe</vt:lpwstr>
  </property>
  <property fmtid="{D5CDD505-2E9C-101B-9397-08002B2CF9AE}" pid="7" name="DfeSubject">
    <vt:lpwstr/>
  </property>
  <property fmtid="{D5CDD505-2E9C-101B-9397-08002B2CF9AE}" pid="8" name="IWPFunction">
    <vt:lpwstr/>
  </property>
  <property fmtid="{D5CDD505-2E9C-101B-9397-08002B2CF9AE}" pid="9" name="IWPOrganisationalUnit">
    <vt:lpwstr>2;#DfE|cc08a6d4-dfde-4d0f-bd85-069ebcef80d5</vt:lpwstr>
  </property>
  <property fmtid="{D5CDD505-2E9C-101B-9397-08002B2CF9AE}" pid="10" name="h5181134883947a99a38d116ffff0006">
    <vt:lpwstr/>
  </property>
  <property fmtid="{D5CDD505-2E9C-101B-9397-08002B2CF9AE}" pid="11" name="IWPSubject">
    <vt:lpwstr/>
  </property>
  <property fmtid="{D5CDD505-2E9C-101B-9397-08002B2CF9AE}" pid="12" name="DfeRights:ProtectiveMarking">
    <vt:lpwstr>4;#Official|0884c477-2e62-47ea-b19c-5af6e91124c5</vt:lpwstr>
  </property>
  <property fmtid="{D5CDD505-2E9C-101B-9397-08002B2CF9AE}" pid="13" name="IWPOwner">
    <vt:lpwstr>3;#DfE|a484111e-5b24-4ad9-9778-c536c8c88985</vt:lpwstr>
  </property>
  <property fmtid="{D5CDD505-2E9C-101B-9397-08002B2CF9AE}" pid="14" name="MediaServiceImageTags">
    <vt:lpwstr/>
  </property>
  <property fmtid="{D5CDD505-2E9C-101B-9397-08002B2CF9AE}" pid="15" name="IWPRightsProtectiveMarking">
    <vt:lpwstr>1;#Official|0884c477-2e62-47ea-b19c-5af6e91124c5</vt:lpwstr>
  </property>
  <property fmtid="{D5CDD505-2E9C-101B-9397-08002B2CF9AE}" pid="16" name="lcf76f155ced4ddcb4097134ff3c332f">
    <vt:lpwstr/>
  </property>
  <property fmtid="{D5CDD505-2E9C-101B-9397-08002B2CF9AE}" pid="17" name="DfeOwner">
    <vt:lpwstr>2;#DfE|a484111e-5b24-4ad9-9778-c536c8c88985</vt:lpwstr>
  </property>
  <property fmtid="{D5CDD505-2E9C-101B-9397-08002B2CF9AE}" pid="18" name="gf2ca34e0be6407a8cf049d7f01e3df4">
    <vt:lpwstr/>
  </property>
  <property fmtid="{D5CDD505-2E9C-101B-9397-08002B2CF9AE}" pid="19" name="ke72420487f94c4e9068f2d339313834">
    <vt:lpwstr/>
  </property>
  <property fmtid="{D5CDD505-2E9C-101B-9397-08002B2CF9AE}" pid="20" name="DfeOrganisationalUnit">
    <vt:lpwstr>8;#DfE|cc08a6d4-dfde-4d0f-bd85-069ebcef80d5</vt:lpwstr>
  </property>
  <property fmtid="{D5CDD505-2E9C-101B-9397-08002B2CF9AE}" pid="21" name="IWPSiteType">
    <vt:lpwstr/>
  </property>
  <property fmtid="{D5CDD505-2E9C-101B-9397-08002B2CF9AE}" pid="22" name="pd0bfabaa6cb47f7bff41b54a8405b46">
    <vt:lpwstr>DfE|cc08a6d4-dfde-4d0f-bd85-069ebcef80d5</vt:lpwstr>
  </property>
  <property fmtid="{D5CDD505-2E9C-101B-9397-08002B2CF9AE}" pid="23" name="afedf6f4583d4414b8b49f98bd7a4a38">
    <vt:lpwstr>DfE|a484111e-5b24-4ad9-9778-c536c8c88985</vt:lpwstr>
  </property>
  <property fmtid="{D5CDD505-2E9C-101B-9397-08002B2CF9AE}" pid="24" name="cf01b81f267a4ae7a066de4ca5a45f7c">
    <vt:lpwstr>Official|0884c477-2e62-47ea-b19c-5af6e91124c5</vt:lpwstr>
  </property>
  <property fmtid="{D5CDD505-2E9C-101B-9397-08002B2CF9AE}" pid="25" name="cbd89a3d90af4054933af136d81ae271">
    <vt:lpwstr/>
  </property>
  <property fmtid="{D5CDD505-2E9C-101B-9397-08002B2CF9AE}" pid="26" name="Rights:ProtectiveMarking">
    <vt:lpwstr>4;#Official|0884c477-2e62-47ea-b19c-5af6e91124c5</vt:lpwstr>
  </property>
  <property fmtid="{D5CDD505-2E9C-101B-9397-08002B2CF9AE}" pid="27" name="Subject1">
    <vt:lpwstr/>
  </property>
  <property fmtid="{D5CDD505-2E9C-101B-9397-08002B2CF9AE}" pid="28" name="OrganisationalUnit">
    <vt:lpwstr>8;#DfE|cc08a6d4-dfde-4d0f-bd85-069ebcef80d5</vt:lpwstr>
  </property>
  <property fmtid="{D5CDD505-2E9C-101B-9397-08002B2CF9AE}" pid="29" name="Owner">
    <vt:lpwstr>2;#DfE|a484111e-5b24-4ad9-9778-c536c8c88985</vt:lpwstr>
  </property>
  <property fmtid="{D5CDD505-2E9C-101B-9397-08002B2CF9AE}" pid="30" name="e001803101cc486883c488742a9b195f">
    <vt:lpwstr/>
  </property>
  <property fmtid="{D5CDD505-2E9C-101B-9397-08002B2CF9AE}" pid="31" name="c0e8f78731f34305bd83ee7a944e5d31">
    <vt:lpwstr/>
  </property>
  <property fmtid="{D5CDD505-2E9C-101B-9397-08002B2CF9AE}" pid="32" name="Function">
    <vt:lpwstr/>
  </property>
  <property fmtid="{D5CDD505-2E9C-101B-9397-08002B2CF9AE}" pid="33" name="SiteType">
    <vt:lpwstr/>
  </property>
</Properties>
</file>