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FB8"/>
    <a:srgbClr val="01225A"/>
    <a:srgbClr val="648FB8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82"/>
            <a:ext cx="77724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GB" dirty="0" smtClean="0"/>
              <a:t>Header </a:t>
            </a:r>
            <a:r>
              <a:rPr lang="en-GB" dirty="0" err="1" smtClean="0"/>
              <a:t>calibri</a:t>
            </a:r>
            <a:r>
              <a:rPr lang="en-GB" dirty="0" smtClean="0"/>
              <a:t> bold 36pt blue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931" y="3803570"/>
            <a:ext cx="77724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header </a:t>
            </a:r>
            <a:r>
              <a:rPr lang="en-GB" dirty="0" err="1" smtClean="0"/>
              <a:t>calibri</a:t>
            </a:r>
            <a:r>
              <a:rPr lang="en-GB" dirty="0" smtClean="0"/>
              <a:t> bold 20pt black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47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1325798"/>
            <a:ext cx="6851104" cy="629848"/>
          </a:xfrm>
          <a:prstGeom prst="rect">
            <a:avLst/>
          </a:prstGeom>
        </p:spPr>
        <p:txBody>
          <a:bodyPr lIns="91413" tIns="45705" rIns="91413" bIns="45705">
            <a:normAutofit/>
          </a:bodyPr>
          <a:lstStyle>
            <a:lvl1pPr algn="l">
              <a:defRPr sz="33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02319"/>
            <a:ext cx="8686800" cy="4216860"/>
          </a:xfrm>
          <a:prstGeom prst="rect">
            <a:avLst/>
          </a:prstGeom>
        </p:spPr>
        <p:txBody>
          <a:bodyPr lIns="91413" tIns="45705" rIns="91413" bIns="45705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6864" y="6143989"/>
            <a:ext cx="2133632" cy="36566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504" y="6143989"/>
            <a:ext cx="2133632" cy="365665"/>
          </a:xfrm>
          <a:prstGeom prst="rect">
            <a:avLst/>
          </a:prstGeom>
        </p:spPr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144" y="6143989"/>
            <a:ext cx="2895712" cy="36566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2472EF-3B2E-F142-9EEE-78E8953D1257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B4F4B9-FA78-AA40-B29D-32EA60CC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8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39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4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55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</a:t>
            </a:r>
            <a:r>
              <a:rPr lang="en-GB" dirty="0" err="1" smtClean="0"/>
              <a:t>calibri</a:t>
            </a:r>
            <a:r>
              <a:rPr lang="en-GB" dirty="0" smtClean="0"/>
              <a:t> bold 36pt blue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</p:txBody>
      </p:sp>
      <p:pic>
        <p:nvPicPr>
          <p:cNvPr id="5" name="Picture 4" descr="powerpoint 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62"/>
            <a:ext cx="9151135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Tx/>
        <a:buNone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48696"/>
            <a:ext cx="6495076" cy="891940"/>
          </a:xfrm>
          <a:prstGeom prst="rect">
            <a:avLst/>
          </a:prstGeom>
          <a:solidFill>
            <a:srgbClr val="0122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94" y="1688141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Eat Well	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Market Engagement </a:t>
            </a:r>
            <a:r>
              <a:rPr lang="en-US" sz="2800" dirty="0" smtClean="0">
                <a:solidFill>
                  <a:schemeClr val="bg1"/>
                </a:solidFill>
              </a:rPr>
              <a:t>Workshop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915197"/>
            <a:ext cx="5981285" cy="651061"/>
          </a:xfrm>
          <a:prstGeom prst="rect">
            <a:avLst/>
          </a:prstGeom>
          <a:solidFill>
            <a:srgbClr val="6D8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294" y="2915197"/>
            <a:ext cx="7772400" cy="56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13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December 2018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6851104" cy="62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the positive aspects of the Eat Well service specification?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improvements/concerns to you have with the service specification?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036661"/>
            <a:ext cx="158417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Groups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15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132856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+mj-lt"/>
                <a:ea typeface="+mj-ea"/>
                <a:cs typeface="+mj-cs"/>
              </a:rPr>
              <a:t>Economic Model?</a:t>
            </a:r>
            <a:endParaRPr lang="en-GB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43193"/>
            <a:ext cx="158417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Groups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8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7000"/>
            <a:ext cx="6858000" cy="5842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Indicative Timescales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9172"/>
              </p:ext>
            </p:extLst>
          </p:nvPr>
        </p:nvGraphicFramePr>
        <p:xfrm>
          <a:off x="1010841" y="752298"/>
          <a:ext cx="7122319" cy="5331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4464"/>
                <a:gridCol w="2057855"/>
              </a:tblGrid>
              <a:tr h="662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Dates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Evaluation of feedback from the ‘Request for Information’ and todays event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Week 1 and 2 January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4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Advertise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the tender opportunity (subject to approvals) on Contracts Finder and the Curtis Fitch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Tender Portal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Week 4 January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Submission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Offers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Week 4 February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Evaluation of  Offers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Week 4 February/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Week 1 March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Notification of result of evaluation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Mid-March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Mobilisation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Late March/April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0" marR="45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1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315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Next Steps</a:t>
            </a:r>
            <a:endParaRPr lang="en-GB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16305"/>
              </p:ext>
            </p:extLst>
          </p:nvPr>
        </p:nvGraphicFramePr>
        <p:xfrm>
          <a:off x="722654" y="1110953"/>
          <a:ext cx="7886700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886700"/>
              </a:tblGrid>
              <a:tr h="389889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Closing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Date on Contracts Finder 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GB" sz="2800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 December 2018</a:t>
                      </a:r>
                    </a:p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Completion and submission of Requests for Information</a:t>
                      </a:r>
                    </a:p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Todays presentation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will be attached to the Contracts Finder notice</a:t>
                      </a:r>
                    </a:p>
                    <a:p>
                      <a:endParaRPr lang="en-GB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Some feedback will be attached to the Contracts Finder notice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6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Core Service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446490"/>
            <a:ext cx="8856984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Development of a food offer in each cluster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Delivered Meal Service </a:t>
            </a:r>
          </a:p>
          <a:p>
            <a:pPr lvl="1">
              <a:buClrTx/>
            </a:pPr>
            <a:r>
              <a:rPr lang="en-GB" sz="2400" dirty="0" smtClean="0">
                <a:solidFill>
                  <a:schemeClr val="tx1"/>
                </a:solidFill>
              </a:rPr>
              <a:t>365 days per year</a:t>
            </a:r>
          </a:p>
          <a:p>
            <a:pPr lvl="1">
              <a:buClrTx/>
            </a:pPr>
            <a:r>
              <a:rPr lang="en-GB" sz="2400" dirty="0" smtClean="0">
                <a:solidFill>
                  <a:schemeClr val="tx1"/>
                </a:solidFill>
              </a:rPr>
              <a:t>welfare checks</a:t>
            </a: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failsafe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people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SCC Extra </a:t>
            </a:r>
            <a:r>
              <a:rPr lang="en-GB" sz="2800" dirty="0" smtClean="0"/>
              <a:t>Care/Sheltered Housing schemes </a:t>
            </a:r>
          </a:p>
          <a:p>
            <a:pPr lvl="1">
              <a:buClrTx/>
            </a:pPr>
            <a:r>
              <a:rPr lang="en-GB" sz="2400" dirty="0" smtClean="0">
                <a:solidFill>
                  <a:schemeClr val="tx1"/>
                </a:solidFill>
              </a:rPr>
              <a:t>365 days per year </a:t>
            </a: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provided </a:t>
            </a:r>
            <a:r>
              <a:rPr lang="en-US" sz="2400" dirty="0">
                <a:solidFill>
                  <a:schemeClr val="tx1"/>
                </a:solidFill>
              </a:rPr>
              <a:t>in designated settings (Erskine Court, Potters Court, Weston Court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Some aims of the Eat Well Service</a:t>
            </a: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increase </a:t>
            </a:r>
            <a:r>
              <a:rPr lang="en-US" sz="2400" dirty="0">
                <a:solidFill>
                  <a:schemeClr val="tx1"/>
                </a:solidFill>
              </a:rPr>
              <a:t>number of people eating together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 smtClean="0">
                <a:solidFill>
                  <a:schemeClr val="tx1"/>
                </a:solidFill>
              </a:rPr>
              <a:t>reduce loneliness) </a:t>
            </a: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reduce </a:t>
            </a:r>
            <a:r>
              <a:rPr lang="en-US" sz="2400" dirty="0">
                <a:solidFill>
                  <a:schemeClr val="tx1"/>
                </a:solidFill>
              </a:rPr>
              <a:t>malnutrition (as per number of people diagnoses by UHS)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08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Understanding the Issues of good nutrition and hydration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600" dirty="0"/>
              <a:t>Historical influence</a:t>
            </a:r>
          </a:p>
          <a:p>
            <a:pPr lvl="1">
              <a:buClrTx/>
            </a:pPr>
            <a:r>
              <a:rPr lang="en-GB" sz="2200" dirty="0">
                <a:solidFill>
                  <a:schemeClr val="tx1"/>
                </a:solidFill>
              </a:rPr>
              <a:t>Retirement/bereavement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600" dirty="0"/>
              <a:t>Age related </a:t>
            </a:r>
            <a:r>
              <a:rPr lang="en-GB" sz="2600" dirty="0" smtClean="0"/>
              <a:t>conditions</a:t>
            </a:r>
            <a:endParaRPr lang="en-GB" sz="26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600" dirty="0"/>
              <a:t>Food environment</a:t>
            </a:r>
          </a:p>
          <a:p>
            <a:pPr lvl="1">
              <a:buClrTx/>
            </a:pPr>
            <a:r>
              <a:rPr lang="en-GB" sz="2200" dirty="0">
                <a:solidFill>
                  <a:schemeClr val="tx1"/>
                </a:solidFill>
              </a:rPr>
              <a:t>Access to food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600" dirty="0" smtClean="0"/>
              <a:t>Psychological/Personal</a:t>
            </a:r>
            <a:endParaRPr lang="en-GB" sz="26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600" dirty="0"/>
              <a:t>Social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Southampton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16"/>
            <a:ext cx="8229600" cy="2039644"/>
          </a:xfrm>
        </p:spPr>
        <p:txBody>
          <a:bodyPr>
            <a:normAutofit lnSpcReduction="10000"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Over 65 population is set to increase by over 15%,</a:t>
            </a:r>
          </a:p>
          <a:p>
            <a:pPr lvl="1">
              <a:buClrTx/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between 2015 and 2021 (to 39,800 people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Over 85 population set to increase by over 20%,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Proportion of the total Southampton population over 65 will also increase over this time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66" y="3169328"/>
            <a:ext cx="3708899" cy="298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61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ttlemorea\Desktop\Deprivation 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692696"/>
            <a:ext cx="6457220" cy="31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7248"/>
            <a:ext cx="4292981" cy="35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3166352" cy="4949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Deprivation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52509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Loneliness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Characteristics of a northern city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2927" y="4376137"/>
            <a:ext cx="2503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Dark Red = Higher levels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40082" y="5678981"/>
            <a:ext cx="2503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Dark Green = Higher levels of risk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769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8"/>
            <a:ext cx="8229600" cy="1143000"/>
          </a:xfrm>
        </p:spPr>
        <p:txBody>
          <a:bodyPr/>
          <a:lstStyle/>
          <a:p>
            <a:r>
              <a:rPr lang="en-GB" dirty="0" smtClean="0"/>
              <a:t>The Need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179512" y="963959"/>
            <a:ext cx="8964488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Malnutrition is common </a:t>
            </a:r>
            <a:r>
              <a:rPr lang="en-US" dirty="0"/>
              <a:t>in the UK, affecting more than </a:t>
            </a:r>
            <a:r>
              <a:rPr lang="en-US" b="1" dirty="0"/>
              <a:t>three million people </a:t>
            </a:r>
            <a:r>
              <a:rPr lang="en-US" dirty="0"/>
              <a:t>at any one time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Around </a:t>
            </a:r>
            <a:r>
              <a:rPr lang="en-US" b="1" dirty="0"/>
              <a:t>1 in 3 </a:t>
            </a:r>
            <a:r>
              <a:rPr lang="en-US" dirty="0"/>
              <a:t>patients admitted to acute care will be malnourished or at risk of becoming so, and </a:t>
            </a:r>
            <a:r>
              <a:rPr lang="en-US" b="1" dirty="0"/>
              <a:t>35 percent of individuals admitted to care homes </a:t>
            </a:r>
            <a:r>
              <a:rPr lang="en-US" dirty="0"/>
              <a:t>will also be affected.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</a:t>
            </a:r>
            <a:r>
              <a:rPr lang="en-US" dirty="0"/>
              <a:t>addition </a:t>
            </a:r>
            <a:r>
              <a:rPr lang="en-US" b="1" dirty="0"/>
              <a:t>93 percent </a:t>
            </a:r>
            <a:r>
              <a:rPr lang="en-US" dirty="0"/>
              <a:t>of those at risk of, or </a:t>
            </a:r>
            <a:r>
              <a:rPr lang="en-US" dirty="0" smtClean="0"/>
              <a:t>suffering </a:t>
            </a:r>
            <a:r>
              <a:rPr lang="en-US" dirty="0"/>
              <a:t>from malnutrition will be living in the </a:t>
            </a:r>
            <a:r>
              <a:rPr lang="en-US" dirty="0" smtClean="0"/>
              <a:t>community.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4535996" y="3565793"/>
            <a:ext cx="4248472" cy="14371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scale </a:t>
            </a:r>
            <a:r>
              <a:rPr lang="en-US" dirty="0"/>
              <a:t>of dehydration in the UK is unknown but is associated with a number of known causes of harm to people.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11560" y="5293985"/>
            <a:ext cx="7848872" cy="7920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cost for disease-related malnutrition for health and social care expenditure is more than £13 billion. (Elia and Russell for BAPEN, 2009).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4702" y="370980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very limited data available on the specific needs of people in Southampton, many focuses on Obesity.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9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on offer to people now?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4591" y="1275595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Meals on Wheels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4911" y="1242479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Home Delivered Meals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04591" y="2718400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Luncheon Clubs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404891" y="2718643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Extra Care Restaurants</a:t>
            </a:r>
          </a:p>
          <a:p>
            <a:pPr algn="ctr"/>
            <a:r>
              <a:rPr lang="en-GB" dirty="0" smtClean="0"/>
              <a:t>&amp; Sheltered Housing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213203" y="2718643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Southampton Living Well Service</a:t>
            </a:r>
          </a:p>
          <a:p>
            <a:pPr algn="ctr"/>
            <a:r>
              <a:rPr lang="en-GB" dirty="0" smtClean="0"/>
              <a:t>(day services)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68587" y="4086795"/>
            <a:ext cx="20522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Food Banks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84911" y="3942779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Domiciliary Care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105191" y="4061349"/>
            <a:ext cx="23762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Initiatives to help families (free school meals during holidays)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141195" y="1206475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Shops &amp; Online Shopping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89611" y="4950891"/>
            <a:ext cx="206720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Homeless schemes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3326158" y="5080676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Dietetic Team</a:t>
            </a:r>
          </a:p>
          <a:p>
            <a:pPr algn="ctr"/>
            <a:r>
              <a:rPr lang="en-GB" dirty="0" smtClean="0"/>
              <a:t>In the hospital and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7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for a Service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sz="2600" dirty="0" smtClean="0"/>
              <a:t>Lead provider for the City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sz="2600" dirty="0" smtClean="0"/>
              <a:t>Concession type contract approach</a:t>
            </a:r>
          </a:p>
          <a:p>
            <a:pPr lvl="1">
              <a:buClrTx/>
            </a:pPr>
            <a:r>
              <a:rPr lang="en-GB" sz="2200" dirty="0" smtClean="0">
                <a:solidFill>
                  <a:schemeClr val="tx1"/>
                </a:solidFill>
              </a:rPr>
              <a:t>Financial benefits &amp; risks with operator</a:t>
            </a:r>
          </a:p>
          <a:p>
            <a:pPr lvl="1">
              <a:buClrTx/>
            </a:pPr>
            <a:r>
              <a:rPr lang="en-GB" sz="2200" dirty="0" smtClean="0">
                <a:solidFill>
                  <a:schemeClr val="tx1"/>
                </a:solidFill>
              </a:rPr>
              <a:t>Meals for eligible customers and provide at a discounted rate without VAT being applied.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sz="2600" dirty="0" smtClean="0"/>
              <a:t>Provider to access to kitchens across the council (extra care &amp; sheltered housing schemes &amp; civic centre) at a fixed cost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sz="2600" dirty="0" smtClean="0"/>
              <a:t>Working alongside existing commissioned services</a:t>
            </a:r>
          </a:p>
          <a:p>
            <a:pPr lvl="1">
              <a:buClrTx/>
            </a:pPr>
            <a:r>
              <a:rPr lang="en-GB" sz="2200" dirty="0" smtClean="0">
                <a:solidFill>
                  <a:schemeClr val="tx1"/>
                </a:solidFill>
              </a:rPr>
              <a:t>Southampton Living Well (Affiliate Scheme)</a:t>
            </a:r>
          </a:p>
          <a:p>
            <a:pPr lvl="1">
              <a:buClrTx/>
            </a:pPr>
            <a:r>
              <a:rPr lang="en-GB" sz="2200" dirty="0" smtClean="0">
                <a:solidFill>
                  <a:schemeClr val="tx1"/>
                </a:solidFill>
              </a:rPr>
              <a:t>Healthy Southampton (Behaviour change)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837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an Eat Well Service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8881"/>
            <a:ext cx="3056203" cy="22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4450"/>
            <a:ext cx="3078088" cy="23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92937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2853"/>
            <a:ext cx="2880320" cy="22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4536" y="57095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Local Solutions Groups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92680" y="2649196"/>
            <a:ext cx="188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Development </a:t>
            </a:r>
          </a:p>
          <a:p>
            <a:pPr algn="ctr"/>
            <a:r>
              <a:rPr lang="en-GB" dirty="0" smtClean="0"/>
              <a:t>&amp; </a:t>
            </a:r>
          </a:p>
          <a:p>
            <a:pPr algn="ctr"/>
            <a:r>
              <a:rPr lang="en-GB" dirty="0" smtClean="0"/>
              <a:t>Community Navigation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64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547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Eat Well  Market Engagement Workshop</vt:lpstr>
      <vt:lpstr>The Core Service</vt:lpstr>
      <vt:lpstr>Understanding the Issues of good nutrition and hydration</vt:lpstr>
      <vt:lpstr>Southampton</vt:lpstr>
      <vt:lpstr>Deprivation</vt:lpstr>
      <vt:lpstr>The Need</vt:lpstr>
      <vt:lpstr>What's on offer to people now?</vt:lpstr>
      <vt:lpstr>Considerations for a Service Model</vt:lpstr>
      <vt:lpstr>Developing an Eat Well Service</vt:lpstr>
      <vt:lpstr>     What are the positive aspects of the Eat Well service specification?  What improvements/concerns to you have with the service specification?  </vt:lpstr>
      <vt:lpstr>PowerPoint Presentation</vt:lpstr>
      <vt:lpstr>Indicative Timescales</vt:lpstr>
      <vt:lpstr>Next Steps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Nash, Susan</cp:lastModifiedBy>
  <cp:revision>30</cp:revision>
  <dcterms:created xsi:type="dcterms:W3CDTF">2014-08-15T14:28:23Z</dcterms:created>
  <dcterms:modified xsi:type="dcterms:W3CDTF">2019-01-08T11:09:14Z</dcterms:modified>
</cp:coreProperties>
</file>