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5"/>
  </p:sldMasterIdLst>
  <p:notesMasterIdLst>
    <p:notesMasterId r:id="rId32"/>
  </p:notesMasterIdLst>
  <p:handoutMasterIdLst>
    <p:handoutMasterId r:id="rId33"/>
  </p:handoutMasterIdLst>
  <p:sldIdLst>
    <p:sldId id="418" r:id="rId6"/>
    <p:sldId id="679" r:id="rId7"/>
    <p:sldId id="625" r:id="rId8"/>
    <p:sldId id="677" r:id="rId9"/>
    <p:sldId id="563" r:id="rId10"/>
    <p:sldId id="431" r:id="rId11"/>
    <p:sldId id="432" r:id="rId12"/>
    <p:sldId id="675" r:id="rId13"/>
    <p:sldId id="660" r:id="rId14"/>
    <p:sldId id="678" r:id="rId15"/>
    <p:sldId id="661" r:id="rId16"/>
    <p:sldId id="664" r:id="rId17"/>
    <p:sldId id="663" r:id="rId18"/>
    <p:sldId id="676" r:id="rId19"/>
    <p:sldId id="671" r:id="rId20"/>
    <p:sldId id="623" r:id="rId21"/>
    <p:sldId id="662" r:id="rId22"/>
    <p:sldId id="624" r:id="rId23"/>
    <p:sldId id="666" r:id="rId24"/>
    <p:sldId id="667" r:id="rId25"/>
    <p:sldId id="665" r:id="rId26"/>
    <p:sldId id="670" r:id="rId27"/>
    <p:sldId id="668" r:id="rId28"/>
    <p:sldId id="672" r:id="rId29"/>
    <p:sldId id="673" r:id="rId30"/>
    <p:sldId id="674" r:id="rId31"/>
  </p:sldIdLst>
  <p:sldSz cx="9144000" cy="5143500" type="screen16x9"/>
  <p:notesSz cx="6742113"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guide id="3" orient="horz" pos="1620">
          <p15:clr>
            <a:srgbClr val="A4A3A4"/>
          </p15:clr>
        </p15:guide>
      </p15:sldGuideLst>
    </p:ext>
    <p:ext uri="{2D200454-40CA-4A62-9FC3-DE9A4176ACB9}">
      <p15:notesGuideLst xmlns:p15="http://schemas.microsoft.com/office/powerpoint/2012/main">
        <p15:guide id="1" orient="horz" pos="3109">
          <p15:clr>
            <a:srgbClr val="A4A3A4"/>
          </p15:clr>
        </p15:guide>
        <p15:guide id="2" pos="2123">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am Nicol" initials="SN" lastIdx="10" clrIdx="0"/>
  <p:cmAuthor id="1" name="Snow-Miller Rachel (MLCSU)" initials="SR" lastIdx="12" clrIdx="1"/>
  <p:cmAuthor id="2" name="Rachel Snow-Miller (MLCSU)" initials="RS(" lastIdx="1" clrIdx="2">
    <p:extLst>
      <p:ext uri="{19B8F6BF-5375-455C-9EA6-DF929625EA0E}">
        <p15:presenceInfo xmlns:p15="http://schemas.microsoft.com/office/powerpoint/2012/main" userId="Rachel Snow-Miller (MLCSU)"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E0E3"/>
    <a:srgbClr val="876DA7"/>
    <a:srgbClr val="CE1884"/>
    <a:srgbClr val="00619D"/>
    <a:srgbClr val="2E74B6"/>
    <a:srgbClr val="9F8AB8"/>
    <a:srgbClr val="947CB0"/>
    <a:srgbClr val="927AAE"/>
    <a:srgbClr val="00CC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40BBAB-49A9-4CA3-B037-2DB19EAEEC1E}" v="6" dt="2019-01-15T18:43:08.985"/>
  </p1510:revLst>
</p1510:revInfo>
</file>

<file path=ppt/tableStyles.xml><?xml version="1.0" encoding="utf-8"?>
<a:tblStyleLst xmlns:a="http://schemas.openxmlformats.org/drawingml/2006/main" def="{5C22544A-7EE6-4342-B048-85BDC9FD1C3A}">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A111915-BE36-4E01-A7E5-04B1672EAD32}" styleName="Light Style 2 - Accent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13219" autoAdjust="0"/>
    <p:restoredTop sz="97044" autoAdjust="0"/>
  </p:normalViewPr>
  <p:slideViewPr>
    <p:cSldViewPr snapToGrid="0">
      <p:cViewPr varScale="1">
        <p:scale>
          <a:sx n="77" d="100"/>
          <a:sy n="77" d="100"/>
        </p:scale>
        <p:origin x="306" y="78"/>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20" d="100"/>
        <a:sy n="120" d="100"/>
      </p:scale>
      <p:origin x="0" y="0"/>
    </p:cViewPr>
  </p:sorterViewPr>
  <p:notesViewPr>
    <p:cSldViewPr snapToGrid="0">
      <p:cViewPr varScale="1">
        <p:scale>
          <a:sx n="46" d="100"/>
          <a:sy n="46" d="100"/>
        </p:scale>
        <p:origin x="-2052" y="-102"/>
      </p:cViewPr>
      <p:guideLst>
        <p:guide orient="horz" pos="3109"/>
        <p:guide pos="2123"/>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21" Type="http://schemas.openxmlformats.org/officeDocument/2006/relationships/slide" Target="slides/slide16.xml"/><Relationship Id="rId34" Type="http://schemas.openxmlformats.org/officeDocument/2006/relationships/commentAuthors" Target="commentAuthor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handoutMaster" Target="handoutMasters/handoutMaster1.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notesMaster" Target="notesMasters/notesMaster1.xml"/><Relationship Id="rId37" Type="http://schemas.openxmlformats.org/officeDocument/2006/relationships/theme" Target="theme/theme1.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presProps" Target="presProps.xml"/><Relationship Id="rId8" Type="http://schemas.openxmlformats.org/officeDocument/2006/relationships/slide" Target="slides/slide3.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21000" cy="493713"/>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sz="quarter" idx="1"/>
          </p:nvPr>
        </p:nvSpPr>
        <p:spPr>
          <a:xfrm>
            <a:off x="3819525" y="0"/>
            <a:ext cx="2921000" cy="493713"/>
          </a:xfrm>
          <a:prstGeom prst="rect">
            <a:avLst/>
          </a:prstGeom>
        </p:spPr>
        <p:txBody>
          <a:bodyPr vert="horz" lIns="91440" tIns="45720" rIns="91440" bIns="45720" rtlCol="0"/>
          <a:lstStyle>
            <a:lvl1pPr algn="r">
              <a:defRPr sz="1200"/>
            </a:lvl1pPr>
          </a:lstStyle>
          <a:p>
            <a:fld id="{EA71D964-22D1-41A4-94C3-65FC1814928A}" type="datetimeFigureOut">
              <a:rPr lang="en-GB" smtClean="0"/>
              <a:t>16/01/2019</a:t>
            </a:fld>
            <a:endParaRPr lang="en-GB" dirty="0"/>
          </a:p>
        </p:txBody>
      </p:sp>
      <p:sp>
        <p:nvSpPr>
          <p:cNvPr id="4" name="Footer Placeholder 3"/>
          <p:cNvSpPr>
            <a:spLocks noGrp="1"/>
          </p:cNvSpPr>
          <p:nvPr>
            <p:ph type="ftr" sz="quarter" idx="2"/>
          </p:nvPr>
        </p:nvSpPr>
        <p:spPr>
          <a:xfrm>
            <a:off x="0" y="9377363"/>
            <a:ext cx="2921000" cy="493712"/>
          </a:xfrm>
          <a:prstGeom prst="rect">
            <a:avLst/>
          </a:prstGeom>
        </p:spPr>
        <p:txBody>
          <a:bodyPr vert="horz" lIns="91440" tIns="45720" rIns="91440" bIns="45720" rtlCol="0" anchor="b"/>
          <a:lstStyle>
            <a:lvl1pPr algn="l">
              <a:defRPr sz="1200"/>
            </a:lvl1pPr>
          </a:lstStyle>
          <a:p>
            <a:endParaRPr lang="en-GB" dirty="0"/>
          </a:p>
        </p:txBody>
      </p:sp>
      <p:sp>
        <p:nvSpPr>
          <p:cNvPr id="5" name="Slide Number Placeholder 4"/>
          <p:cNvSpPr>
            <a:spLocks noGrp="1"/>
          </p:cNvSpPr>
          <p:nvPr>
            <p:ph type="sldNum" sz="quarter" idx="3"/>
          </p:nvPr>
        </p:nvSpPr>
        <p:spPr>
          <a:xfrm>
            <a:off x="3819525" y="9377363"/>
            <a:ext cx="2921000" cy="493712"/>
          </a:xfrm>
          <a:prstGeom prst="rect">
            <a:avLst/>
          </a:prstGeom>
        </p:spPr>
        <p:txBody>
          <a:bodyPr vert="horz" lIns="91440" tIns="45720" rIns="91440" bIns="45720" rtlCol="0" anchor="b"/>
          <a:lstStyle>
            <a:lvl1pPr algn="r">
              <a:defRPr sz="1200"/>
            </a:lvl1pPr>
          </a:lstStyle>
          <a:p>
            <a:fld id="{E2034C16-8893-4256-983A-6254A27FDB47}" type="slidenum">
              <a:rPr lang="en-GB" smtClean="0"/>
              <a:t>‹#›</a:t>
            </a:fld>
            <a:endParaRPr lang="en-GB" dirty="0"/>
          </a:p>
        </p:txBody>
      </p:sp>
    </p:spTree>
    <p:extLst>
      <p:ext uri="{BB962C8B-B14F-4D97-AF65-F5344CB8AC3E}">
        <p14:creationId xmlns:p14="http://schemas.microsoft.com/office/powerpoint/2010/main" val="314689203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21582" cy="495348"/>
          </a:xfrm>
          <a:prstGeom prst="rect">
            <a:avLst/>
          </a:prstGeom>
        </p:spPr>
        <p:txBody>
          <a:bodyPr vert="horz" lIns="90836" tIns="45418" rIns="90836" bIns="45418" rtlCol="0"/>
          <a:lstStyle>
            <a:lvl1pPr algn="l">
              <a:defRPr sz="1200"/>
            </a:lvl1pPr>
          </a:lstStyle>
          <a:p>
            <a:endParaRPr lang="en-GB" dirty="0"/>
          </a:p>
        </p:txBody>
      </p:sp>
      <p:sp>
        <p:nvSpPr>
          <p:cNvPr id="3" name="Date Placeholder 2"/>
          <p:cNvSpPr>
            <a:spLocks noGrp="1"/>
          </p:cNvSpPr>
          <p:nvPr>
            <p:ph type="dt" idx="1"/>
          </p:nvPr>
        </p:nvSpPr>
        <p:spPr>
          <a:xfrm>
            <a:off x="3818972" y="0"/>
            <a:ext cx="2921582" cy="495348"/>
          </a:xfrm>
          <a:prstGeom prst="rect">
            <a:avLst/>
          </a:prstGeom>
        </p:spPr>
        <p:txBody>
          <a:bodyPr vert="horz" lIns="90836" tIns="45418" rIns="90836" bIns="45418" rtlCol="0"/>
          <a:lstStyle>
            <a:lvl1pPr algn="r">
              <a:defRPr sz="1200"/>
            </a:lvl1pPr>
          </a:lstStyle>
          <a:p>
            <a:fld id="{62DC04AB-A10D-4833-8CA0-F38EB80C1C11}" type="datetimeFigureOut">
              <a:rPr lang="en-GB" smtClean="0"/>
              <a:t>16/01/2019</a:t>
            </a:fld>
            <a:endParaRPr lang="en-GB" dirty="0"/>
          </a:p>
        </p:txBody>
      </p:sp>
      <p:sp>
        <p:nvSpPr>
          <p:cNvPr id="4" name="Slide Image Placeholder 3"/>
          <p:cNvSpPr>
            <a:spLocks noGrp="1" noRot="1" noChangeAspect="1"/>
          </p:cNvSpPr>
          <p:nvPr>
            <p:ph type="sldImg" idx="2"/>
          </p:nvPr>
        </p:nvSpPr>
        <p:spPr>
          <a:xfrm>
            <a:off x="409575" y="1235075"/>
            <a:ext cx="5922963" cy="3332163"/>
          </a:xfrm>
          <a:prstGeom prst="rect">
            <a:avLst/>
          </a:prstGeom>
          <a:noFill/>
          <a:ln w="12700">
            <a:solidFill>
              <a:prstClr val="black"/>
            </a:solidFill>
          </a:ln>
        </p:spPr>
        <p:txBody>
          <a:bodyPr vert="horz" lIns="90836" tIns="45418" rIns="90836" bIns="45418" rtlCol="0" anchor="ctr"/>
          <a:lstStyle/>
          <a:p>
            <a:endParaRPr lang="en-GB" dirty="0"/>
          </a:p>
        </p:txBody>
      </p:sp>
      <p:sp>
        <p:nvSpPr>
          <p:cNvPr id="5" name="Notes Placeholder 4"/>
          <p:cNvSpPr>
            <a:spLocks noGrp="1"/>
          </p:cNvSpPr>
          <p:nvPr>
            <p:ph type="body" sz="quarter" idx="3"/>
          </p:nvPr>
        </p:nvSpPr>
        <p:spPr>
          <a:xfrm>
            <a:off x="674212" y="4751219"/>
            <a:ext cx="5393690" cy="3887362"/>
          </a:xfrm>
          <a:prstGeom prst="rect">
            <a:avLst/>
          </a:prstGeom>
        </p:spPr>
        <p:txBody>
          <a:bodyPr vert="horz" lIns="90836" tIns="45418" rIns="90836" bIns="4541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377317"/>
            <a:ext cx="2921582" cy="495347"/>
          </a:xfrm>
          <a:prstGeom prst="rect">
            <a:avLst/>
          </a:prstGeom>
        </p:spPr>
        <p:txBody>
          <a:bodyPr vert="horz" lIns="90836" tIns="45418" rIns="90836" bIns="45418"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18972" y="9377317"/>
            <a:ext cx="2921582" cy="495347"/>
          </a:xfrm>
          <a:prstGeom prst="rect">
            <a:avLst/>
          </a:prstGeom>
        </p:spPr>
        <p:txBody>
          <a:bodyPr vert="horz" lIns="90836" tIns="45418" rIns="90836" bIns="45418" rtlCol="0" anchor="b"/>
          <a:lstStyle>
            <a:lvl1pPr algn="r">
              <a:defRPr sz="1200"/>
            </a:lvl1pPr>
          </a:lstStyle>
          <a:p>
            <a:fld id="{5F8F0621-22F7-48B7-8A08-8D27A98285C8}" type="slidenum">
              <a:rPr lang="en-GB" smtClean="0"/>
              <a:t>‹#›</a:t>
            </a:fld>
            <a:endParaRPr lang="en-GB" dirty="0"/>
          </a:p>
        </p:txBody>
      </p:sp>
    </p:spTree>
    <p:extLst>
      <p:ext uri="{BB962C8B-B14F-4D97-AF65-F5344CB8AC3E}">
        <p14:creationId xmlns:p14="http://schemas.microsoft.com/office/powerpoint/2010/main" val="18098032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09575" y="1235075"/>
            <a:ext cx="5922963" cy="3332163"/>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F8F0621-22F7-48B7-8A08-8D27A98285C8}" type="slidenum">
              <a:rPr lang="en-GB" smtClean="0"/>
              <a:t>1</a:t>
            </a:fld>
            <a:endParaRPr lang="en-GB" dirty="0"/>
          </a:p>
        </p:txBody>
      </p:sp>
    </p:spTree>
    <p:extLst>
      <p:ext uri="{BB962C8B-B14F-4D97-AF65-F5344CB8AC3E}">
        <p14:creationId xmlns:p14="http://schemas.microsoft.com/office/powerpoint/2010/main" val="689121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Rectangle 4"/>
          <p:cNvSpPr/>
          <p:nvPr userDrawn="1"/>
        </p:nvSpPr>
        <p:spPr>
          <a:xfrm>
            <a:off x="4" y="3"/>
            <a:ext cx="9143999" cy="5143499"/>
          </a:xfrm>
          <a:prstGeom prst="rect">
            <a:avLst/>
          </a:prstGeom>
          <a:solidFill>
            <a:srgbClr val="00619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612527" y="357002"/>
            <a:ext cx="3370545" cy="3600146"/>
          </a:xfrm>
          <a:prstGeom prst="rect">
            <a:avLst/>
          </a:prstGeom>
        </p:spPr>
      </p:pic>
      <p:pic>
        <p:nvPicPr>
          <p:cNvPr id="8" name="Picture 7"/>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7620" y="81235"/>
            <a:ext cx="4865208" cy="1892731"/>
          </a:xfrm>
          <a:prstGeom prst="rect">
            <a:avLst/>
          </a:prstGeom>
        </p:spPr>
      </p:pic>
    </p:spTree>
    <p:extLst>
      <p:ext uri="{BB962C8B-B14F-4D97-AF65-F5344CB8AC3E}">
        <p14:creationId xmlns:p14="http://schemas.microsoft.com/office/powerpoint/2010/main" val="37167737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5" name="Rectangle 4"/>
          <p:cNvSpPr/>
          <p:nvPr userDrawn="1"/>
        </p:nvSpPr>
        <p:spPr>
          <a:xfrm>
            <a:off x="0" y="0"/>
            <a:ext cx="9144000" cy="5143500"/>
          </a:xfrm>
          <a:prstGeom prst="rect">
            <a:avLst/>
          </a:prstGeom>
          <a:solidFill>
            <a:srgbClr val="B8E0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pic>
        <p:nvPicPr>
          <p:cNvPr id="2" name="Picture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41292" y="1386065"/>
            <a:ext cx="8861419" cy="2712969"/>
          </a:xfrm>
          <a:prstGeom prst="rect">
            <a:avLst/>
          </a:prstGeom>
        </p:spPr>
      </p:pic>
      <p:sp>
        <p:nvSpPr>
          <p:cNvPr id="9" name="Content Placeholder 2"/>
          <p:cNvSpPr>
            <a:spLocks noGrp="1"/>
          </p:cNvSpPr>
          <p:nvPr>
            <p:ph idx="1"/>
          </p:nvPr>
        </p:nvSpPr>
        <p:spPr>
          <a:xfrm>
            <a:off x="436880" y="363004"/>
            <a:ext cx="6610306" cy="3394472"/>
          </a:xfrm>
          <a:prstGeom prst="rect">
            <a:avLst/>
          </a:prstGeom>
        </p:spPr>
        <p:txBody>
          <a:bodyPr/>
          <a:lstStyle>
            <a:lvl1pPr marL="0" indent="0">
              <a:buNone/>
              <a:defRPr sz="3600" b="0">
                <a:solidFill>
                  <a:schemeClr val="tx2"/>
                </a:solidFill>
                <a:latin typeface="Arial" pitchFamily="34" charset="0"/>
                <a:cs typeface="Arial" pitchFamily="34" charset="0"/>
              </a:defRPr>
            </a:lvl1pPr>
            <a:lvl2pPr>
              <a:buNone/>
              <a:defRPr>
                <a:solidFill>
                  <a:schemeClr val="bg1"/>
                </a:solidFill>
              </a:defRPr>
            </a:lvl2pPr>
            <a:lvl3pPr>
              <a:buNone/>
              <a:defRPr>
                <a:solidFill>
                  <a:schemeClr val="bg1"/>
                </a:solidFill>
              </a:defRPr>
            </a:lvl3pPr>
            <a:lvl4pPr>
              <a:buNone/>
              <a:defRPr>
                <a:solidFill>
                  <a:schemeClr val="bg1"/>
                </a:solidFill>
              </a:defRPr>
            </a:lvl4pPr>
            <a:lvl5pPr>
              <a:buNone/>
              <a:defRPr>
                <a:solidFill>
                  <a:schemeClr val="bg1"/>
                </a:solidFill>
              </a:defRPr>
            </a:lvl5pPr>
          </a:lstStyle>
          <a:p>
            <a:pPr lvl="0"/>
            <a:r>
              <a:rPr lang="en-GB" dirty="0"/>
              <a:t>Click to edit Master text styles</a:t>
            </a:r>
          </a:p>
        </p:txBody>
      </p:sp>
      <p:pic>
        <p:nvPicPr>
          <p:cNvPr id="3" name="Picture 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93710" y="4225162"/>
            <a:ext cx="2835133" cy="899682"/>
          </a:xfrm>
          <a:prstGeom prst="rect">
            <a:avLst/>
          </a:prstGeom>
        </p:spPr>
      </p:pic>
    </p:spTree>
    <p:extLst>
      <p:ext uri="{BB962C8B-B14F-4D97-AF65-F5344CB8AC3E}">
        <p14:creationId xmlns:p14="http://schemas.microsoft.com/office/powerpoint/2010/main" val="22411654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Slide Number Placeholder 5"/>
          <p:cNvSpPr txBox="1">
            <a:spLocks/>
          </p:cNvSpPr>
          <p:nvPr userDrawn="1"/>
        </p:nvSpPr>
        <p:spPr>
          <a:xfrm>
            <a:off x="817565" y="183358"/>
            <a:ext cx="269875" cy="202406"/>
          </a:xfrm>
          <a:prstGeom prst="rect">
            <a:avLst/>
          </a:prstGeom>
          <a:solidFill>
            <a:srgbClr val="00619D"/>
          </a:solidFill>
          <a:ln>
            <a:noFill/>
          </a:ln>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cxnSp>
        <p:nvCxnSpPr>
          <p:cNvPr id="6" name="Straight Connector 5"/>
          <p:cNvCxnSpPr/>
          <p:nvPr userDrawn="1"/>
        </p:nvCxnSpPr>
        <p:spPr>
          <a:xfrm>
            <a:off x="457200" y="472681"/>
            <a:ext cx="8229600" cy="1190"/>
          </a:xfrm>
          <a:prstGeom prst="line">
            <a:avLst/>
          </a:prstGeom>
          <a:ln w="12700" cap="flat" cmpd="sng" algn="ctr">
            <a:solidFill>
              <a:schemeClr val="tx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 name="Slide Number Placeholder 5"/>
          <p:cNvSpPr txBox="1">
            <a:spLocks/>
          </p:cNvSpPr>
          <p:nvPr userDrawn="1"/>
        </p:nvSpPr>
        <p:spPr>
          <a:xfrm>
            <a:off x="1177934" y="183358"/>
            <a:ext cx="269875" cy="202406"/>
          </a:xfrm>
          <a:prstGeom prst="rect">
            <a:avLst/>
          </a:prstGeom>
          <a:solidFill>
            <a:srgbClr val="00619D"/>
          </a:solidFill>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sp>
        <p:nvSpPr>
          <p:cNvPr id="3" name="Content Placeholder 2"/>
          <p:cNvSpPr>
            <a:spLocks noGrp="1"/>
          </p:cNvSpPr>
          <p:nvPr>
            <p:ph sz="half" idx="1"/>
          </p:nvPr>
        </p:nvSpPr>
        <p:spPr>
          <a:xfrm>
            <a:off x="457200" y="874987"/>
            <a:ext cx="8229600" cy="3719636"/>
          </a:xfrm>
          <a:prstGeom prst="rect">
            <a:avLst/>
          </a:prstGeom>
        </p:spPr>
        <p:txBody>
          <a:bodyPr/>
          <a:lstStyle>
            <a:lvl1pPr indent="-342000">
              <a:spcBef>
                <a:spcPts val="0"/>
              </a:spcBef>
              <a:spcAft>
                <a:spcPts val="1200"/>
              </a:spcAft>
              <a:buClr>
                <a:srgbClr val="00619D"/>
              </a:buClr>
              <a:buSzPct val="150000"/>
              <a:buFont typeface="Wingdings" charset="2"/>
              <a:buChar char="§"/>
              <a:defRPr sz="2400">
                <a:latin typeface="Arial" pitchFamily="34" charset="0"/>
                <a:cs typeface="Arial" pitchFamily="34" charset="0"/>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0"/>
            <a:endParaRPr lang="en-GB" dirty="0"/>
          </a:p>
        </p:txBody>
      </p:sp>
      <p:sp>
        <p:nvSpPr>
          <p:cNvPr id="11" name="Title Placeholder 1"/>
          <p:cNvSpPr>
            <a:spLocks noGrp="1"/>
          </p:cNvSpPr>
          <p:nvPr>
            <p:ph type="title" hasCustomPrompt="1"/>
          </p:nvPr>
        </p:nvSpPr>
        <p:spPr bwMode="auto">
          <a:xfrm>
            <a:off x="1600200" y="148828"/>
            <a:ext cx="7010400" cy="251222"/>
          </a:xfrm>
          <a:prstGeom prst="rect">
            <a:avLst/>
          </a:prstGeom>
          <a:noFill/>
          <a:ln w="9525">
            <a:noFill/>
            <a:miter lim="800000"/>
            <a:headEnd/>
            <a:tailEnd/>
          </a:ln>
        </p:spPr>
        <p:txBody>
          <a:bodyPr/>
          <a:lstStyle>
            <a:lvl1pPr algn="l">
              <a:defRPr sz="1800" b="1">
                <a:solidFill>
                  <a:srgbClr val="404040"/>
                </a:solidFill>
                <a:latin typeface="Arial" pitchFamily="34" charset="0"/>
                <a:cs typeface="Arial" pitchFamily="34" charset="0"/>
              </a:defRPr>
            </a:lvl1pPr>
          </a:lstStyle>
          <a:p>
            <a:pPr lvl="0"/>
            <a:r>
              <a:rPr lang="en-US" dirty="0"/>
              <a:t>Page Title</a:t>
            </a:r>
          </a:p>
        </p:txBody>
      </p:sp>
      <p:sp>
        <p:nvSpPr>
          <p:cNvPr id="8" name="Slide Number Placeholder 5"/>
          <p:cNvSpPr>
            <a:spLocks noGrp="1"/>
          </p:cNvSpPr>
          <p:nvPr>
            <p:ph type="sldNum" sz="quarter" idx="10"/>
          </p:nvPr>
        </p:nvSpPr>
        <p:spPr>
          <a:xfrm>
            <a:off x="457201" y="183358"/>
            <a:ext cx="269875" cy="202406"/>
          </a:xfrm>
          <a:prstGeom prst="rect">
            <a:avLst/>
          </a:prstGeom>
          <a:solidFill>
            <a:srgbClr val="00619D"/>
          </a:solidFill>
        </p:spPr>
        <p:txBody>
          <a:bodyPr vert="horz" wrap="square" lIns="0" tIns="0" rIns="0" bIns="0" numCol="1" anchor="ctr" anchorCtr="0" compatLnSpc="1">
            <a:prstTxWarp prst="textNoShape">
              <a:avLst/>
            </a:prstTxWarp>
          </a:bodyPr>
          <a:lstStyle>
            <a:lvl1pPr algn="ctr">
              <a:defRPr sz="1200">
                <a:solidFill>
                  <a:schemeClr val="bg1"/>
                </a:solidFill>
                <a:latin typeface="Arial" pitchFamily="34" charset="0"/>
                <a:cs typeface="Arial" pitchFamily="34" charset="0"/>
              </a:defRPr>
            </a:lvl1pPr>
          </a:lstStyle>
          <a:p>
            <a:fld id="{4D6C332D-32D6-4CCD-AF2A-7E2C0216B987}" type="slidenum">
              <a:rPr lang="en-US" altLang="fr-FR" smtClean="0">
                <a:solidFill>
                  <a:prstClr val="white"/>
                </a:solidFill>
              </a:rPr>
              <a:pPr/>
              <a:t>‹#›</a:t>
            </a:fld>
            <a:endParaRPr lang="en-US" altLang="fr-FR" dirty="0">
              <a:solidFill>
                <a:prstClr val="white"/>
              </a:solidFill>
            </a:endParaRP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293710" y="4225162"/>
            <a:ext cx="2835133" cy="899682"/>
          </a:xfrm>
          <a:prstGeom prst="rect">
            <a:avLst/>
          </a:prstGeom>
        </p:spPr>
      </p:pic>
    </p:spTree>
    <p:extLst>
      <p:ext uri="{BB962C8B-B14F-4D97-AF65-F5344CB8AC3E}">
        <p14:creationId xmlns:p14="http://schemas.microsoft.com/office/powerpoint/2010/main" val="1311965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5" name="Slide Number Placeholder 5"/>
          <p:cNvSpPr txBox="1">
            <a:spLocks/>
          </p:cNvSpPr>
          <p:nvPr userDrawn="1"/>
        </p:nvSpPr>
        <p:spPr>
          <a:xfrm>
            <a:off x="817565" y="183358"/>
            <a:ext cx="269875" cy="202406"/>
          </a:xfrm>
          <a:prstGeom prst="rect">
            <a:avLst/>
          </a:prstGeom>
          <a:solidFill>
            <a:srgbClr val="00619D"/>
          </a:solidFill>
          <a:ln>
            <a:noFill/>
          </a:ln>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cxnSp>
        <p:nvCxnSpPr>
          <p:cNvPr id="6" name="Straight Connector 5"/>
          <p:cNvCxnSpPr/>
          <p:nvPr userDrawn="1"/>
        </p:nvCxnSpPr>
        <p:spPr>
          <a:xfrm>
            <a:off x="457200" y="472681"/>
            <a:ext cx="8229600" cy="1190"/>
          </a:xfrm>
          <a:prstGeom prst="line">
            <a:avLst/>
          </a:prstGeom>
          <a:ln w="12700" cap="flat" cmpd="sng" algn="ctr">
            <a:solidFill>
              <a:schemeClr val="tx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7" name="Slide Number Placeholder 5"/>
          <p:cNvSpPr txBox="1">
            <a:spLocks/>
          </p:cNvSpPr>
          <p:nvPr userDrawn="1"/>
        </p:nvSpPr>
        <p:spPr>
          <a:xfrm>
            <a:off x="1177934" y="183358"/>
            <a:ext cx="269875" cy="202406"/>
          </a:xfrm>
          <a:prstGeom prst="rect">
            <a:avLst/>
          </a:prstGeom>
          <a:solidFill>
            <a:srgbClr val="00619D"/>
          </a:solidFill>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sp>
        <p:nvSpPr>
          <p:cNvPr id="3" name="Content Placeholder 2"/>
          <p:cNvSpPr>
            <a:spLocks noGrp="1"/>
          </p:cNvSpPr>
          <p:nvPr>
            <p:ph sz="half" idx="1"/>
          </p:nvPr>
        </p:nvSpPr>
        <p:spPr>
          <a:xfrm>
            <a:off x="457200" y="1099645"/>
            <a:ext cx="4097562" cy="3494978"/>
          </a:xfrm>
          <a:prstGeom prst="rect">
            <a:avLst/>
          </a:prstGeom>
        </p:spPr>
        <p:txBody>
          <a:bodyPr/>
          <a:lstStyle>
            <a:lvl1pPr indent="-342000">
              <a:spcBef>
                <a:spcPts val="0"/>
              </a:spcBef>
              <a:spcAft>
                <a:spcPts val="1200"/>
              </a:spcAft>
              <a:buClr>
                <a:srgbClr val="00619D"/>
              </a:buClr>
              <a:buSzPct val="150000"/>
              <a:buFont typeface="Wingdings" charset="2"/>
              <a:buChar char="§"/>
              <a:defRPr sz="2400">
                <a:latin typeface="Arial" pitchFamily="34" charset="0"/>
                <a:cs typeface="Arial" pitchFamily="34" charset="0"/>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0"/>
            <a:endParaRPr lang="en-GB" dirty="0"/>
          </a:p>
        </p:txBody>
      </p:sp>
      <p:sp>
        <p:nvSpPr>
          <p:cNvPr id="11" name="Title Placeholder 1"/>
          <p:cNvSpPr>
            <a:spLocks noGrp="1"/>
          </p:cNvSpPr>
          <p:nvPr>
            <p:ph type="title" hasCustomPrompt="1"/>
          </p:nvPr>
        </p:nvSpPr>
        <p:spPr bwMode="auto">
          <a:xfrm>
            <a:off x="1600200" y="148828"/>
            <a:ext cx="7010400" cy="251222"/>
          </a:xfrm>
          <a:prstGeom prst="rect">
            <a:avLst/>
          </a:prstGeom>
          <a:noFill/>
          <a:ln w="9525">
            <a:noFill/>
            <a:miter lim="800000"/>
            <a:headEnd/>
            <a:tailEnd/>
          </a:ln>
        </p:spPr>
        <p:txBody>
          <a:bodyPr/>
          <a:lstStyle>
            <a:lvl1pPr algn="l">
              <a:defRPr sz="1800" b="1">
                <a:solidFill>
                  <a:srgbClr val="404040"/>
                </a:solidFill>
                <a:latin typeface="Arial" pitchFamily="34" charset="0"/>
                <a:cs typeface="Arial" pitchFamily="34" charset="0"/>
              </a:defRPr>
            </a:lvl1pPr>
          </a:lstStyle>
          <a:p>
            <a:pPr lvl="0"/>
            <a:r>
              <a:rPr lang="en-US" dirty="0"/>
              <a:t>Page Title</a:t>
            </a:r>
          </a:p>
        </p:txBody>
      </p:sp>
      <p:sp>
        <p:nvSpPr>
          <p:cNvPr id="8" name="Slide Number Placeholder 5"/>
          <p:cNvSpPr>
            <a:spLocks noGrp="1"/>
          </p:cNvSpPr>
          <p:nvPr>
            <p:ph type="sldNum" sz="quarter" idx="10"/>
          </p:nvPr>
        </p:nvSpPr>
        <p:spPr>
          <a:xfrm>
            <a:off x="457201" y="183358"/>
            <a:ext cx="269875" cy="202406"/>
          </a:xfrm>
          <a:prstGeom prst="rect">
            <a:avLst/>
          </a:prstGeom>
          <a:solidFill>
            <a:srgbClr val="00619D"/>
          </a:solidFill>
        </p:spPr>
        <p:txBody>
          <a:bodyPr vert="horz" wrap="square" lIns="0" tIns="0" rIns="0" bIns="0" numCol="1" anchor="ctr" anchorCtr="0" compatLnSpc="1">
            <a:prstTxWarp prst="textNoShape">
              <a:avLst/>
            </a:prstTxWarp>
          </a:bodyPr>
          <a:lstStyle>
            <a:lvl1pPr algn="ctr">
              <a:defRPr sz="1200">
                <a:solidFill>
                  <a:schemeClr val="bg1"/>
                </a:solidFill>
                <a:latin typeface="Arial" pitchFamily="34" charset="0"/>
                <a:cs typeface="Arial" pitchFamily="34" charset="0"/>
              </a:defRPr>
            </a:lvl1pPr>
          </a:lstStyle>
          <a:p>
            <a:fld id="{4D6C332D-32D6-4CCD-AF2A-7E2C0216B987}" type="slidenum">
              <a:rPr lang="en-US" altLang="fr-FR" smtClean="0">
                <a:solidFill>
                  <a:prstClr val="white"/>
                </a:solidFill>
              </a:rPr>
              <a:pPr/>
              <a:t>‹#›</a:t>
            </a:fld>
            <a:endParaRPr lang="en-US" altLang="fr-FR" dirty="0">
              <a:solidFill>
                <a:prstClr val="white"/>
              </a:solidFill>
            </a:endParaRPr>
          </a:p>
        </p:txBody>
      </p: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998271" y="634663"/>
            <a:ext cx="4130566" cy="3590501"/>
          </a:xfrm>
          <a:prstGeom prst="rect">
            <a:avLst/>
          </a:prstGeom>
        </p:spPr>
      </p:pic>
      <p:pic>
        <p:nvPicPr>
          <p:cNvPr id="12" name="Picture 11"/>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93710" y="4225162"/>
            <a:ext cx="2835133" cy="899682"/>
          </a:xfrm>
          <a:prstGeom prst="rect">
            <a:avLst/>
          </a:prstGeom>
        </p:spPr>
      </p:pic>
    </p:spTree>
    <p:extLst>
      <p:ext uri="{BB962C8B-B14F-4D97-AF65-F5344CB8AC3E}">
        <p14:creationId xmlns:p14="http://schemas.microsoft.com/office/powerpoint/2010/main" val="1579473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Two Content">
    <p:spTree>
      <p:nvGrpSpPr>
        <p:cNvPr id="1" name=""/>
        <p:cNvGrpSpPr/>
        <p:nvPr/>
      </p:nvGrpSpPr>
      <p:grpSpPr>
        <a:xfrm>
          <a:off x="0" y="0"/>
          <a:ext cx="0" cy="0"/>
          <a:chOff x="0" y="0"/>
          <a:chExt cx="0" cy="0"/>
        </a:xfrm>
      </p:grpSpPr>
      <p:sp>
        <p:nvSpPr>
          <p:cNvPr id="10" name="Slide Number Placeholder 5"/>
          <p:cNvSpPr txBox="1">
            <a:spLocks/>
          </p:cNvSpPr>
          <p:nvPr userDrawn="1"/>
        </p:nvSpPr>
        <p:spPr>
          <a:xfrm>
            <a:off x="817565" y="183358"/>
            <a:ext cx="269875" cy="202406"/>
          </a:xfrm>
          <a:prstGeom prst="rect">
            <a:avLst/>
          </a:prstGeom>
          <a:solidFill>
            <a:srgbClr val="00619D"/>
          </a:solidFill>
          <a:ln>
            <a:noFill/>
          </a:ln>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cxnSp>
        <p:nvCxnSpPr>
          <p:cNvPr id="12" name="Straight Connector 11"/>
          <p:cNvCxnSpPr/>
          <p:nvPr userDrawn="1"/>
        </p:nvCxnSpPr>
        <p:spPr>
          <a:xfrm>
            <a:off x="457200" y="472681"/>
            <a:ext cx="8229600" cy="1190"/>
          </a:xfrm>
          <a:prstGeom prst="line">
            <a:avLst/>
          </a:prstGeom>
          <a:ln w="12700" cap="flat" cmpd="sng" algn="ctr">
            <a:solidFill>
              <a:schemeClr val="tx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Slide Number Placeholder 5"/>
          <p:cNvSpPr txBox="1">
            <a:spLocks/>
          </p:cNvSpPr>
          <p:nvPr userDrawn="1"/>
        </p:nvSpPr>
        <p:spPr>
          <a:xfrm>
            <a:off x="1177934" y="183358"/>
            <a:ext cx="269875" cy="202406"/>
          </a:xfrm>
          <a:prstGeom prst="rect">
            <a:avLst/>
          </a:prstGeom>
          <a:solidFill>
            <a:srgbClr val="00619D"/>
          </a:solidFill>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sp>
        <p:nvSpPr>
          <p:cNvPr id="14" name="Content Placeholder 2"/>
          <p:cNvSpPr>
            <a:spLocks noGrp="1"/>
          </p:cNvSpPr>
          <p:nvPr>
            <p:ph sz="half" idx="1"/>
          </p:nvPr>
        </p:nvSpPr>
        <p:spPr>
          <a:xfrm>
            <a:off x="457207" y="945931"/>
            <a:ext cx="5123793" cy="3648692"/>
          </a:xfrm>
          <a:prstGeom prst="rect">
            <a:avLst/>
          </a:prstGeom>
        </p:spPr>
        <p:txBody>
          <a:bodyPr/>
          <a:lstStyle>
            <a:lvl1pPr indent="-342000">
              <a:spcBef>
                <a:spcPts val="0"/>
              </a:spcBef>
              <a:spcAft>
                <a:spcPts val="1200"/>
              </a:spcAft>
              <a:buClr>
                <a:srgbClr val="00619D"/>
              </a:buClr>
              <a:buSzPct val="150000"/>
              <a:buFont typeface="Wingdings" charset="2"/>
              <a:buChar char="§"/>
              <a:defRPr sz="2400">
                <a:latin typeface="Arial" pitchFamily="34" charset="0"/>
                <a:cs typeface="Arial" pitchFamily="34" charset="0"/>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0"/>
            <a:endParaRPr lang="en-GB" dirty="0"/>
          </a:p>
        </p:txBody>
      </p:sp>
      <p:sp>
        <p:nvSpPr>
          <p:cNvPr id="15" name="Title Placeholder 1"/>
          <p:cNvSpPr>
            <a:spLocks noGrp="1"/>
          </p:cNvSpPr>
          <p:nvPr>
            <p:ph type="title" hasCustomPrompt="1"/>
          </p:nvPr>
        </p:nvSpPr>
        <p:spPr bwMode="auto">
          <a:xfrm>
            <a:off x="1600200" y="148828"/>
            <a:ext cx="7010400" cy="251222"/>
          </a:xfrm>
          <a:prstGeom prst="rect">
            <a:avLst/>
          </a:prstGeom>
          <a:noFill/>
          <a:ln w="9525">
            <a:noFill/>
            <a:miter lim="800000"/>
            <a:headEnd/>
            <a:tailEnd/>
          </a:ln>
        </p:spPr>
        <p:txBody>
          <a:bodyPr/>
          <a:lstStyle>
            <a:lvl1pPr algn="l">
              <a:defRPr sz="1800" b="1">
                <a:solidFill>
                  <a:srgbClr val="404040"/>
                </a:solidFill>
                <a:latin typeface="Arial" pitchFamily="34" charset="0"/>
                <a:cs typeface="Arial" pitchFamily="34" charset="0"/>
              </a:defRPr>
            </a:lvl1pPr>
          </a:lstStyle>
          <a:p>
            <a:pPr lvl="0"/>
            <a:r>
              <a:rPr lang="en-US" dirty="0"/>
              <a:t>Page Title</a:t>
            </a:r>
          </a:p>
        </p:txBody>
      </p:sp>
      <p:sp>
        <p:nvSpPr>
          <p:cNvPr id="16" name="Slide Number Placeholder 5"/>
          <p:cNvSpPr>
            <a:spLocks noGrp="1"/>
          </p:cNvSpPr>
          <p:nvPr>
            <p:ph type="sldNum" sz="quarter" idx="10"/>
          </p:nvPr>
        </p:nvSpPr>
        <p:spPr>
          <a:xfrm>
            <a:off x="457201" y="183358"/>
            <a:ext cx="269875" cy="202406"/>
          </a:xfrm>
          <a:prstGeom prst="rect">
            <a:avLst/>
          </a:prstGeom>
          <a:solidFill>
            <a:srgbClr val="00619D"/>
          </a:solidFill>
        </p:spPr>
        <p:txBody>
          <a:bodyPr vert="horz" wrap="square" lIns="0" tIns="0" rIns="0" bIns="0" numCol="1" anchor="ctr" anchorCtr="0" compatLnSpc="1">
            <a:prstTxWarp prst="textNoShape">
              <a:avLst/>
            </a:prstTxWarp>
          </a:bodyPr>
          <a:lstStyle>
            <a:lvl1pPr algn="ctr">
              <a:defRPr sz="1200">
                <a:solidFill>
                  <a:schemeClr val="bg1"/>
                </a:solidFill>
                <a:latin typeface="Arial" pitchFamily="34" charset="0"/>
                <a:cs typeface="Arial" pitchFamily="34" charset="0"/>
              </a:defRPr>
            </a:lvl1pPr>
          </a:lstStyle>
          <a:p>
            <a:fld id="{4D6C332D-32D6-4CCD-AF2A-7E2C0216B987}" type="slidenum">
              <a:rPr lang="en-US" altLang="fr-FR" smtClean="0">
                <a:solidFill>
                  <a:prstClr val="white"/>
                </a:solidFill>
              </a:rPr>
              <a:pPr/>
              <a:t>‹#›</a:t>
            </a:fld>
            <a:endParaRPr lang="en-US" altLang="fr-FR" dirty="0">
              <a:solidFill>
                <a:prstClr val="white"/>
              </a:solidFill>
            </a:endParaRPr>
          </a:p>
        </p:txBody>
      </p:sp>
      <p:pic>
        <p:nvPicPr>
          <p:cNvPr id="9" name="Picture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rot="567453">
            <a:off x="6388028" y="999771"/>
            <a:ext cx="2282712" cy="3058637"/>
          </a:xfrm>
          <a:prstGeom prst="rect">
            <a:avLst/>
          </a:prstGeom>
          <a:effectLst>
            <a:outerShdw blurRad="63500" dist="215900" dir="2700000" sx="99000" sy="99000" algn="tl" rotWithShape="0">
              <a:prstClr val="black">
                <a:alpha val="40000"/>
              </a:prstClr>
            </a:outerShdw>
          </a:effectLst>
        </p:spPr>
      </p:pic>
      <p:pic>
        <p:nvPicPr>
          <p:cNvPr id="11" name="Picture 10"/>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293710" y="4225162"/>
            <a:ext cx="2835133" cy="899682"/>
          </a:xfrm>
          <a:prstGeom prst="rect">
            <a:avLst/>
          </a:prstGeom>
        </p:spPr>
      </p:pic>
    </p:spTree>
    <p:extLst>
      <p:ext uri="{BB962C8B-B14F-4D97-AF65-F5344CB8AC3E}">
        <p14:creationId xmlns:p14="http://schemas.microsoft.com/office/powerpoint/2010/main" val="3006192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4_Two Content">
    <p:spTree>
      <p:nvGrpSpPr>
        <p:cNvPr id="1" name=""/>
        <p:cNvGrpSpPr/>
        <p:nvPr/>
      </p:nvGrpSpPr>
      <p:grpSpPr>
        <a:xfrm>
          <a:off x="0" y="0"/>
          <a:ext cx="0" cy="0"/>
          <a:chOff x="0" y="0"/>
          <a:chExt cx="0" cy="0"/>
        </a:xfrm>
      </p:grpSpPr>
      <p:pic>
        <p:nvPicPr>
          <p:cNvPr id="11" name="Picture 10"/>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10" name="Slide Number Placeholder 5"/>
          <p:cNvSpPr txBox="1">
            <a:spLocks/>
          </p:cNvSpPr>
          <p:nvPr userDrawn="1"/>
        </p:nvSpPr>
        <p:spPr>
          <a:xfrm>
            <a:off x="817565" y="183358"/>
            <a:ext cx="269875" cy="202406"/>
          </a:xfrm>
          <a:prstGeom prst="rect">
            <a:avLst/>
          </a:prstGeom>
          <a:solidFill>
            <a:srgbClr val="00619D"/>
          </a:solidFill>
          <a:ln>
            <a:noFill/>
          </a:ln>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cxnSp>
        <p:nvCxnSpPr>
          <p:cNvPr id="12" name="Straight Connector 11"/>
          <p:cNvCxnSpPr/>
          <p:nvPr userDrawn="1"/>
        </p:nvCxnSpPr>
        <p:spPr>
          <a:xfrm>
            <a:off x="457200" y="472681"/>
            <a:ext cx="8229600" cy="1190"/>
          </a:xfrm>
          <a:prstGeom prst="line">
            <a:avLst/>
          </a:prstGeom>
          <a:ln w="12700" cap="flat" cmpd="sng" algn="ctr">
            <a:solidFill>
              <a:schemeClr val="tx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Slide Number Placeholder 5"/>
          <p:cNvSpPr txBox="1">
            <a:spLocks/>
          </p:cNvSpPr>
          <p:nvPr userDrawn="1"/>
        </p:nvSpPr>
        <p:spPr>
          <a:xfrm>
            <a:off x="1177934" y="183358"/>
            <a:ext cx="269875" cy="202406"/>
          </a:xfrm>
          <a:prstGeom prst="rect">
            <a:avLst/>
          </a:prstGeom>
          <a:solidFill>
            <a:srgbClr val="00619D"/>
          </a:solidFill>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sp>
        <p:nvSpPr>
          <p:cNvPr id="14" name="Content Placeholder 2"/>
          <p:cNvSpPr>
            <a:spLocks noGrp="1"/>
          </p:cNvSpPr>
          <p:nvPr>
            <p:ph sz="half" idx="1"/>
          </p:nvPr>
        </p:nvSpPr>
        <p:spPr>
          <a:xfrm>
            <a:off x="457204" y="910460"/>
            <a:ext cx="8339959" cy="1773621"/>
          </a:xfrm>
          <a:prstGeom prst="rect">
            <a:avLst/>
          </a:prstGeom>
        </p:spPr>
        <p:txBody>
          <a:bodyPr/>
          <a:lstStyle>
            <a:lvl1pPr indent="-342000">
              <a:spcBef>
                <a:spcPts val="0"/>
              </a:spcBef>
              <a:spcAft>
                <a:spcPts val="1200"/>
              </a:spcAft>
              <a:buClr>
                <a:srgbClr val="00619D"/>
              </a:buClr>
              <a:buSzPct val="150000"/>
              <a:buFont typeface="Wingdings" charset="2"/>
              <a:buChar char="§"/>
              <a:defRPr sz="2400">
                <a:latin typeface="Arial" pitchFamily="34" charset="0"/>
                <a:cs typeface="Arial" pitchFamily="34" charset="0"/>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0"/>
            <a:endParaRPr lang="en-GB" dirty="0"/>
          </a:p>
        </p:txBody>
      </p:sp>
      <p:sp>
        <p:nvSpPr>
          <p:cNvPr id="15" name="Title Placeholder 1"/>
          <p:cNvSpPr>
            <a:spLocks noGrp="1"/>
          </p:cNvSpPr>
          <p:nvPr>
            <p:ph type="title" hasCustomPrompt="1"/>
          </p:nvPr>
        </p:nvSpPr>
        <p:spPr bwMode="auto">
          <a:xfrm>
            <a:off x="1600200" y="148828"/>
            <a:ext cx="7010400" cy="251222"/>
          </a:xfrm>
          <a:prstGeom prst="rect">
            <a:avLst/>
          </a:prstGeom>
          <a:noFill/>
          <a:ln w="9525">
            <a:noFill/>
            <a:miter lim="800000"/>
            <a:headEnd/>
            <a:tailEnd/>
          </a:ln>
        </p:spPr>
        <p:txBody>
          <a:bodyPr/>
          <a:lstStyle>
            <a:lvl1pPr algn="l">
              <a:defRPr sz="1800" b="1">
                <a:solidFill>
                  <a:srgbClr val="404040"/>
                </a:solidFill>
                <a:latin typeface="Arial" pitchFamily="34" charset="0"/>
                <a:cs typeface="Arial" pitchFamily="34" charset="0"/>
              </a:defRPr>
            </a:lvl1pPr>
          </a:lstStyle>
          <a:p>
            <a:pPr lvl="0"/>
            <a:r>
              <a:rPr lang="en-US" dirty="0"/>
              <a:t>Page Title</a:t>
            </a:r>
          </a:p>
        </p:txBody>
      </p:sp>
      <p:sp>
        <p:nvSpPr>
          <p:cNvPr id="16" name="Slide Number Placeholder 5"/>
          <p:cNvSpPr>
            <a:spLocks noGrp="1"/>
          </p:cNvSpPr>
          <p:nvPr>
            <p:ph type="sldNum" sz="quarter" idx="10"/>
          </p:nvPr>
        </p:nvSpPr>
        <p:spPr>
          <a:xfrm>
            <a:off x="457201" y="183358"/>
            <a:ext cx="269875" cy="202406"/>
          </a:xfrm>
          <a:prstGeom prst="rect">
            <a:avLst/>
          </a:prstGeom>
          <a:solidFill>
            <a:srgbClr val="00619D"/>
          </a:solidFill>
        </p:spPr>
        <p:txBody>
          <a:bodyPr vert="horz" wrap="square" lIns="0" tIns="0" rIns="0" bIns="0" numCol="1" anchor="ctr" anchorCtr="0" compatLnSpc="1">
            <a:prstTxWarp prst="textNoShape">
              <a:avLst/>
            </a:prstTxWarp>
          </a:bodyPr>
          <a:lstStyle>
            <a:lvl1pPr algn="ctr">
              <a:defRPr sz="1200">
                <a:solidFill>
                  <a:schemeClr val="bg1"/>
                </a:solidFill>
                <a:latin typeface="Arial" pitchFamily="34" charset="0"/>
                <a:cs typeface="Arial" pitchFamily="34" charset="0"/>
              </a:defRPr>
            </a:lvl1pPr>
          </a:lstStyle>
          <a:p>
            <a:fld id="{4D6C332D-32D6-4CCD-AF2A-7E2C0216B987}" type="slidenum">
              <a:rPr lang="en-US" altLang="fr-FR" smtClean="0">
                <a:solidFill>
                  <a:prstClr val="white"/>
                </a:solidFill>
              </a:rPr>
              <a:pPr/>
              <a:t>‹#›</a:t>
            </a:fld>
            <a:endParaRPr lang="en-US" altLang="fr-FR" dirty="0">
              <a:solidFill>
                <a:prstClr val="white"/>
              </a:solidFill>
            </a:endParaRPr>
          </a:p>
        </p:txBody>
      </p:sp>
    </p:spTree>
    <p:extLst>
      <p:ext uri="{BB962C8B-B14F-4D97-AF65-F5344CB8AC3E}">
        <p14:creationId xmlns:p14="http://schemas.microsoft.com/office/powerpoint/2010/main" val="23115547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5_Two Content">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297" y="284561"/>
            <a:ext cx="9144000" cy="4858939"/>
          </a:xfrm>
          <a:prstGeom prst="rect">
            <a:avLst/>
          </a:prstGeom>
        </p:spPr>
      </p:pic>
      <p:sp>
        <p:nvSpPr>
          <p:cNvPr id="10" name="Slide Number Placeholder 5"/>
          <p:cNvSpPr txBox="1">
            <a:spLocks/>
          </p:cNvSpPr>
          <p:nvPr userDrawn="1"/>
        </p:nvSpPr>
        <p:spPr>
          <a:xfrm>
            <a:off x="817565" y="183358"/>
            <a:ext cx="269875" cy="202406"/>
          </a:xfrm>
          <a:prstGeom prst="rect">
            <a:avLst/>
          </a:prstGeom>
          <a:solidFill>
            <a:srgbClr val="00619D"/>
          </a:solidFill>
          <a:ln>
            <a:noFill/>
          </a:ln>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cxnSp>
        <p:nvCxnSpPr>
          <p:cNvPr id="12" name="Straight Connector 11"/>
          <p:cNvCxnSpPr/>
          <p:nvPr userDrawn="1"/>
        </p:nvCxnSpPr>
        <p:spPr>
          <a:xfrm>
            <a:off x="457200" y="472681"/>
            <a:ext cx="8229600" cy="1190"/>
          </a:xfrm>
          <a:prstGeom prst="line">
            <a:avLst/>
          </a:prstGeom>
          <a:ln w="12700" cap="flat" cmpd="sng" algn="ctr">
            <a:solidFill>
              <a:schemeClr val="tx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Slide Number Placeholder 5"/>
          <p:cNvSpPr txBox="1">
            <a:spLocks/>
          </p:cNvSpPr>
          <p:nvPr userDrawn="1"/>
        </p:nvSpPr>
        <p:spPr>
          <a:xfrm>
            <a:off x="1177934" y="183358"/>
            <a:ext cx="269875" cy="202406"/>
          </a:xfrm>
          <a:prstGeom prst="rect">
            <a:avLst/>
          </a:prstGeom>
          <a:solidFill>
            <a:srgbClr val="00619D"/>
          </a:solidFill>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sp>
        <p:nvSpPr>
          <p:cNvPr id="14" name="Content Placeholder 2"/>
          <p:cNvSpPr>
            <a:spLocks noGrp="1"/>
          </p:cNvSpPr>
          <p:nvPr>
            <p:ph sz="half" idx="1"/>
          </p:nvPr>
        </p:nvSpPr>
        <p:spPr>
          <a:xfrm>
            <a:off x="457204" y="910460"/>
            <a:ext cx="8339959" cy="1773621"/>
          </a:xfrm>
          <a:prstGeom prst="rect">
            <a:avLst/>
          </a:prstGeom>
        </p:spPr>
        <p:txBody>
          <a:bodyPr/>
          <a:lstStyle>
            <a:lvl1pPr indent="-342000">
              <a:spcBef>
                <a:spcPts val="0"/>
              </a:spcBef>
              <a:spcAft>
                <a:spcPts val="1200"/>
              </a:spcAft>
              <a:buClr>
                <a:srgbClr val="00619D"/>
              </a:buClr>
              <a:buSzPct val="150000"/>
              <a:buFont typeface="Wingdings" charset="2"/>
              <a:buChar char="§"/>
              <a:defRPr sz="2400">
                <a:latin typeface="Arial" pitchFamily="34" charset="0"/>
                <a:cs typeface="Arial" pitchFamily="34" charset="0"/>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dirty="0"/>
              <a:t>Click to edit Master text styles</a:t>
            </a:r>
          </a:p>
          <a:p>
            <a:pPr lvl="0"/>
            <a:endParaRPr lang="en-GB" dirty="0"/>
          </a:p>
        </p:txBody>
      </p:sp>
      <p:sp>
        <p:nvSpPr>
          <p:cNvPr id="15" name="Title Placeholder 1"/>
          <p:cNvSpPr>
            <a:spLocks noGrp="1"/>
          </p:cNvSpPr>
          <p:nvPr>
            <p:ph type="title" hasCustomPrompt="1"/>
          </p:nvPr>
        </p:nvSpPr>
        <p:spPr bwMode="auto">
          <a:xfrm>
            <a:off x="1600200" y="148828"/>
            <a:ext cx="7010400" cy="251222"/>
          </a:xfrm>
          <a:prstGeom prst="rect">
            <a:avLst/>
          </a:prstGeom>
          <a:noFill/>
          <a:ln w="9525">
            <a:noFill/>
            <a:miter lim="800000"/>
            <a:headEnd/>
            <a:tailEnd/>
          </a:ln>
        </p:spPr>
        <p:txBody>
          <a:bodyPr/>
          <a:lstStyle>
            <a:lvl1pPr algn="l">
              <a:defRPr sz="1800" b="1">
                <a:solidFill>
                  <a:srgbClr val="404040"/>
                </a:solidFill>
                <a:latin typeface="Arial" pitchFamily="34" charset="0"/>
                <a:cs typeface="Arial" pitchFamily="34" charset="0"/>
              </a:defRPr>
            </a:lvl1pPr>
          </a:lstStyle>
          <a:p>
            <a:pPr lvl="0"/>
            <a:r>
              <a:rPr lang="en-US" dirty="0"/>
              <a:t>Page Title</a:t>
            </a:r>
          </a:p>
        </p:txBody>
      </p:sp>
      <p:sp>
        <p:nvSpPr>
          <p:cNvPr id="16" name="Slide Number Placeholder 5"/>
          <p:cNvSpPr>
            <a:spLocks noGrp="1"/>
          </p:cNvSpPr>
          <p:nvPr>
            <p:ph type="sldNum" sz="quarter" idx="10"/>
          </p:nvPr>
        </p:nvSpPr>
        <p:spPr>
          <a:xfrm>
            <a:off x="457201" y="183358"/>
            <a:ext cx="269875" cy="202406"/>
          </a:xfrm>
          <a:prstGeom prst="rect">
            <a:avLst/>
          </a:prstGeom>
          <a:solidFill>
            <a:srgbClr val="00619D"/>
          </a:solidFill>
        </p:spPr>
        <p:txBody>
          <a:bodyPr vert="horz" wrap="square" lIns="0" tIns="0" rIns="0" bIns="0" numCol="1" anchor="ctr" anchorCtr="0" compatLnSpc="1">
            <a:prstTxWarp prst="textNoShape">
              <a:avLst/>
            </a:prstTxWarp>
          </a:bodyPr>
          <a:lstStyle>
            <a:lvl1pPr algn="ctr">
              <a:defRPr sz="1200">
                <a:solidFill>
                  <a:schemeClr val="bg1"/>
                </a:solidFill>
                <a:latin typeface="Arial" pitchFamily="34" charset="0"/>
                <a:cs typeface="Arial" pitchFamily="34" charset="0"/>
              </a:defRPr>
            </a:lvl1pPr>
          </a:lstStyle>
          <a:p>
            <a:fld id="{4D6C332D-32D6-4CCD-AF2A-7E2C0216B987}" type="slidenum">
              <a:rPr lang="en-US" altLang="fr-FR" smtClean="0">
                <a:solidFill>
                  <a:prstClr val="white"/>
                </a:solidFill>
              </a:rPr>
              <a:pPr/>
              <a:t>‹#›</a:t>
            </a:fld>
            <a:endParaRPr lang="en-US" altLang="fr-FR" dirty="0">
              <a:solidFill>
                <a:prstClr val="white"/>
              </a:solidFill>
            </a:endParaRPr>
          </a:p>
        </p:txBody>
      </p:sp>
    </p:spTree>
    <p:extLst>
      <p:ext uri="{BB962C8B-B14F-4D97-AF65-F5344CB8AC3E}">
        <p14:creationId xmlns:p14="http://schemas.microsoft.com/office/powerpoint/2010/main" val="28565536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8_Two Content">
    <p:spTree>
      <p:nvGrpSpPr>
        <p:cNvPr id="1" name=""/>
        <p:cNvGrpSpPr/>
        <p:nvPr/>
      </p:nvGrpSpPr>
      <p:grpSpPr>
        <a:xfrm>
          <a:off x="0" y="0"/>
          <a:ext cx="0" cy="0"/>
          <a:chOff x="0" y="0"/>
          <a:chExt cx="0" cy="0"/>
        </a:xfrm>
      </p:grpSpPr>
      <p:sp>
        <p:nvSpPr>
          <p:cNvPr id="10" name="Slide Number Placeholder 5"/>
          <p:cNvSpPr txBox="1">
            <a:spLocks/>
          </p:cNvSpPr>
          <p:nvPr userDrawn="1"/>
        </p:nvSpPr>
        <p:spPr>
          <a:xfrm>
            <a:off x="817565" y="183358"/>
            <a:ext cx="269875" cy="202406"/>
          </a:xfrm>
          <a:prstGeom prst="rect">
            <a:avLst/>
          </a:prstGeom>
          <a:solidFill>
            <a:srgbClr val="00619D"/>
          </a:solidFill>
          <a:ln>
            <a:noFill/>
          </a:ln>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cxnSp>
        <p:nvCxnSpPr>
          <p:cNvPr id="12" name="Straight Connector 11"/>
          <p:cNvCxnSpPr/>
          <p:nvPr userDrawn="1"/>
        </p:nvCxnSpPr>
        <p:spPr>
          <a:xfrm>
            <a:off x="457200" y="472681"/>
            <a:ext cx="8229600" cy="1190"/>
          </a:xfrm>
          <a:prstGeom prst="line">
            <a:avLst/>
          </a:prstGeom>
          <a:ln w="12700" cap="flat" cmpd="sng" algn="ctr">
            <a:solidFill>
              <a:schemeClr val="tx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3" name="Slide Number Placeholder 5"/>
          <p:cNvSpPr txBox="1">
            <a:spLocks/>
          </p:cNvSpPr>
          <p:nvPr userDrawn="1"/>
        </p:nvSpPr>
        <p:spPr>
          <a:xfrm>
            <a:off x="1177934" y="183358"/>
            <a:ext cx="269875" cy="202406"/>
          </a:xfrm>
          <a:prstGeom prst="rect">
            <a:avLst/>
          </a:prstGeom>
          <a:solidFill>
            <a:srgbClr val="00619D"/>
          </a:solidFill>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sp>
        <p:nvSpPr>
          <p:cNvPr id="14" name="Content Placeholder 2"/>
          <p:cNvSpPr>
            <a:spLocks noGrp="1"/>
          </p:cNvSpPr>
          <p:nvPr>
            <p:ph sz="half" idx="1"/>
          </p:nvPr>
        </p:nvSpPr>
        <p:spPr>
          <a:xfrm>
            <a:off x="457200" y="910459"/>
            <a:ext cx="8229600" cy="3684164"/>
          </a:xfrm>
          <a:prstGeom prst="rect">
            <a:avLst/>
          </a:prstGeom>
        </p:spPr>
        <p:txBody>
          <a:bodyPr/>
          <a:lstStyle>
            <a:lvl1pPr indent="-342000">
              <a:spcBef>
                <a:spcPts val="0"/>
              </a:spcBef>
              <a:spcAft>
                <a:spcPts val="1200"/>
              </a:spcAft>
              <a:buClr>
                <a:srgbClr val="00619D"/>
              </a:buClr>
              <a:buSzPct val="150000"/>
              <a:buFont typeface="Wingdings" charset="2"/>
              <a:buChar char="§"/>
              <a:defRPr sz="2400">
                <a:latin typeface="Arial" pitchFamily="34" charset="0"/>
                <a:cs typeface="Arial" pitchFamily="34" charset="0"/>
              </a:defRPr>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0"/>
            <a:endParaRPr lang="en-GB"/>
          </a:p>
        </p:txBody>
      </p:sp>
      <p:sp>
        <p:nvSpPr>
          <p:cNvPr id="15" name="Title Placeholder 1"/>
          <p:cNvSpPr>
            <a:spLocks noGrp="1"/>
          </p:cNvSpPr>
          <p:nvPr>
            <p:ph type="title" hasCustomPrompt="1"/>
          </p:nvPr>
        </p:nvSpPr>
        <p:spPr bwMode="auto">
          <a:xfrm>
            <a:off x="1600200" y="148828"/>
            <a:ext cx="7010400" cy="251222"/>
          </a:xfrm>
          <a:prstGeom prst="rect">
            <a:avLst/>
          </a:prstGeom>
          <a:noFill/>
          <a:ln w="9525">
            <a:noFill/>
            <a:miter lim="800000"/>
            <a:headEnd/>
            <a:tailEnd/>
          </a:ln>
        </p:spPr>
        <p:txBody>
          <a:bodyPr/>
          <a:lstStyle>
            <a:lvl1pPr algn="l">
              <a:defRPr sz="1800" b="1">
                <a:solidFill>
                  <a:srgbClr val="404040"/>
                </a:solidFill>
                <a:latin typeface="Arial" pitchFamily="34" charset="0"/>
                <a:cs typeface="Arial" pitchFamily="34" charset="0"/>
              </a:defRPr>
            </a:lvl1pPr>
          </a:lstStyle>
          <a:p>
            <a:pPr lvl="0"/>
            <a:r>
              <a:rPr lang="en-US"/>
              <a:t>Page Title</a:t>
            </a:r>
          </a:p>
        </p:txBody>
      </p:sp>
      <p:sp>
        <p:nvSpPr>
          <p:cNvPr id="16" name="Slide Number Placeholder 5"/>
          <p:cNvSpPr>
            <a:spLocks noGrp="1"/>
          </p:cNvSpPr>
          <p:nvPr>
            <p:ph type="sldNum" sz="quarter" idx="10"/>
          </p:nvPr>
        </p:nvSpPr>
        <p:spPr>
          <a:xfrm>
            <a:off x="457201" y="183358"/>
            <a:ext cx="269875" cy="202406"/>
          </a:xfrm>
          <a:prstGeom prst="rect">
            <a:avLst/>
          </a:prstGeom>
          <a:solidFill>
            <a:srgbClr val="00619D"/>
          </a:solidFill>
        </p:spPr>
        <p:txBody>
          <a:bodyPr vert="horz" wrap="square" lIns="0" tIns="0" rIns="0" bIns="0" numCol="1" anchor="ctr" anchorCtr="0" compatLnSpc="1">
            <a:prstTxWarp prst="textNoShape">
              <a:avLst/>
            </a:prstTxWarp>
          </a:bodyPr>
          <a:lstStyle>
            <a:lvl1pPr algn="ctr">
              <a:defRPr sz="1200">
                <a:solidFill>
                  <a:schemeClr val="bg1"/>
                </a:solidFill>
                <a:latin typeface="Arial" pitchFamily="34" charset="0"/>
                <a:cs typeface="Arial" pitchFamily="34" charset="0"/>
              </a:defRPr>
            </a:lvl1pPr>
          </a:lstStyle>
          <a:p>
            <a:fld id="{4D6C332D-32D6-4CCD-AF2A-7E2C0216B987}" type="slidenum">
              <a:rPr lang="en-US" altLang="fr-FR" smtClean="0">
                <a:solidFill>
                  <a:prstClr val="white"/>
                </a:solidFill>
              </a:rPr>
              <a:pPr/>
              <a:t>‹#›</a:t>
            </a:fld>
            <a:endParaRPr lang="en-US" altLang="fr-FR" dirty="0">
              <a:solidFill>
                <a:prstClr val="white"/>
              </a:solidFill>
            </a:endParaRPr>
          </a:p>
        </p:txBody>
      </p:sp>
    </p:spTree>
    <p:extLst>
      <p:ext uri="{BB962C8B-B14F-4D97-AF65-F5344CB8AC3E}">
        <p14:creationId xmlns:p14="http://schemas.microsoft.com/office/powerpoint/2010/main" val="1155413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Slide Number Placeholder 5"/>
          <p:cNvSpPr txBox="1">
            <a:spLocks/>
          </p:cNvSpPr>
          <p:nvPr userDrawn="1"/>
        </p:nvSpPr>
        <p:spPr>
          <a:xfrm>
            <a:off x="817565" y="183358"/>
            <a:ext cx="269875" cy="202406"/>
          </a:xfrm>
          <a:prstGeom prst="rect">
            <a:avLst/>
          </a:prstGeom>
          <a:solidFill>
            <a:schemeClr val="bg1"/>
          </a:solidFill>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cxnSp>
        <p:nvCxnSpPr>
          <p:cNvPr id="10" name="Straight Connector 9"/>
          <p:cNvCxnSpPr/>
          <p:nvPr userDrawn="1"/>
        </p:nvCxnSpPr>
        <p:spPr>
          <a:xfrm>
            <a:off x="457200" y="472681"/>
            <a:ext cx="8229600" cy="1190"/>
          </a:xfrm>
          <a:prstGeom prst="line">
            <a:avLst/>
          </a:prstGeom>
          <a:ln w="12700" cap="flat" cmpd="sng" algn="ctr">
            <a:solidFill>
              <a:schemeClr val="bg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11" name="Slide Number Placeholder 5"/>
          <p:cNvSpPr txBox="1">
            <a:spLocks/>
          </p:cNvSpPr>
          <p:nvPr userDrawn="1"/>
        </p:nvSpPr>
        <p:spPr>
          <a:xfrm>
            <a:off x="1177934" y="183358"/>
            <a:ext cx="269875" cy="202406"/>
          </a:xfrm>
          <a:prstGeom prst="rect">
            <a:avLst/>
          </a:prstGeom>
          <a:solidFill>
            <a:schemeClr val="bg1"/>
          </a:solidFill>
        </p:spPr>
        <p:txBody>
          <a:bodyPr anchor="ctr"/>
          <a:lstStyle>
            <a:lvl1pPr eaLnBrk="0" hangingPunct="0">
              <a:defRPr sz="2400">
                <a:solidFill>
                  <a:schemeClr val="tx1"/>
                </a:solidFill>
                <a:latin typeface="Arial" charset="0"/>
                <a:ea typeface="ＭＳ Ｐゴシック" pitchFamily="-110" charset="-128"/>
              </a:defRPr>
            </a:lvl1pPr>
            <a:lvl2pPr marL="37931725" indent="-37474525" eaLnBrk="0" hangingPunct="0">
              <a:defRPr sz="2400">
                <a:solidFill>
                  <a:schemeClr val="tx1"/>
                </a:solidFill>
                <a:latin typeface="Arial" charset="0"/>
                <a:ea typeface="ＭＳ Ｐゴシック" pitchFamily="-110" charset="-128"/>
              </a:defRPr>
            </a:lvl2pPr>
            <a:lvl3pPr eaLnBrk="0" hangingPunct="0">
              <a:defRPr sz="2400">
                <a:solidFill>
                  <a:schemeClr val="tx1"/>
                </a:solidFill>
                <a:latin typeface="Arial" charset="0"/>
                <a:ea typeface="ＭＳ Ｐゴシック" pitchFamily="-110" charset="-128"/>
              </a:defRPr>
            </a:lvl3pPr>
            <a:lvl4pPr eaLnBrk="0" hangingPunct="0">
              <a:defRPr sz="2400">
                <a:solidFill>
                  <a:schemeClr val="tx1"/>
                </a:solidFill>
                <a:latin typeface="Arial" charset="0"/>
                <a:ea typeface="ＭＳ Ｐゴシック" pitchFamily="-110" charset="-128"/>
              </a:defRPr>
            </a:lvl4pPr>
            <a:lvl5pPr eaLnBrk="0" hangingPunct="0">
              <a:defRPr sz="2400">
                <a:solidFill>
                  <a:schemeClr val="tx1"/>
                </a:solidFill>
                <a:latin typeface="Arial" charset="0"/>
                <a:ea typeface="ＭＳ Ｐゴシック" pitchFamily="-110" charset="-128"/>
              </a:defRPr>
            </a:lvl5pPr>
            <a:lvl6pPr marL="457200" eaLnBrk="0" fontAlgn="base" hangingPunct="0">
              <a:spcBef>
                <a:spcPct val="0"/>
              </a:spcBef>
              <a:spcAft>
                <a:spcPct val="0"/>
              </a:spcAft>
              <a:defRPr sz="2400">
                <a:solidFill>
                  <a:schemeClr val="tx1"/>
                </a:solidFill>
                <a:latin typeface="Arial" charset="0"/>
                <a:ea typeface="ＭＳ Ｐゴシック" pitchFamily="-110" charset="-128"/>
              </a:defRPr>
            </a:lvl6pPr>
            <a:lvl7pPr marL="914400" eaLnBrk="0" fontAlgn="base" hangingPunct="0">
              <a:spcBef>
                <a:spcPct val="0"/>
              </a:spcBef>
              <a:spcAft>
                <a:spcPct val="0"/>
              </a:spcAft>
              <a:defRPr sz="2400">
                <a:solidFill>
                  <a:schemeClr val="tx1"/>
                </a:solidFill>
                <a:latin typeface="Arial" charset="0"/>
                <a:ea typeface="ＭＳ Ｐゴシック" pitchFamily="-110" charset="-128"/>
              </a:defRPr>
            </a:lvl7pPr>
            <a:lvl8pPr marL="1371600" eaLnBrk="0" fontAlgn="base" hangingPunct="0">
              <a:spcBef>
                <a:spcPct val="0"/>
              </a:spcBef>
              <a:spcAft>
                <a:spcPct val="0"/>
              </a:spcAft>
              <a:defRPr sz="2400">
                <a:solidFill>
                  <a:schemeClr val="tx1"/>
                </a:solidFill>
                <a:latin typeface="Arial" charset="0"/>
                <a:ea typeface="ＭＳ Ｐゴシック" pitchFamily="-110" charset="-128"/>
              </a:defRPr>
            </a:lvl8pPr>
            <a:lvl9pPr marL="1828800" eaLnBrk="0" fontAlgn="base" hangingPunct="0">
              <a:spcBef>
                <a:spcPct val="0"/>
              </a:spcBef>
              <a:spcAft>
                <a:spcPct val="0"/>
              </a:spcAft>
              <a:defRPr sz="2400">
                <a:solidFill>
                  <a:schemeClr val="tx1"/>
                </a:solidFill>
                <a:latin typeface="Arial" charset="0"/>
                <a:ea typeface="ＭＳ Ｐゴシック" pitchFamily="-110" charset="-128"/>
              </a:defRPr>
            </a:lvl9pPr>
          </a:lstStyle>
          <a:p>
            <a:pPr algn="r" defTabSz="457200" eaLnBrk="1" fontAlgn="base" hangingPunct="1">
              <a:spcBef>
                <a:spcPct val="0"/>
              </a:spcBef>
              <a:spcAft>
                <a:spcPct val="0"/>
              </a:spcAft>
              <a:defRPr/>
            </a:pPr>
            <a:endParaRPr lang="en-US" sz="1200" dirty="0">
              <a:solidFill>
                <a:srgbClr val="69C1BC"/>
              </a:solidFill>
              <a:latin typeface="Calibri" pitchFamily="-110" charset="0"/>
            </a:endParaRPr>
          </a:p>
        </p:txBody>
      </p:sp>
    </p:spTree>
    <p:extLst>
      <p:ext uri="{BB962C8B-B14F-4D97-AF65-F5344CB8AC3E}">
        <p14:creationId xmlns:p14="http://schemas.microsoft.com/office/powerpoint/2010/main" val="1370414693"/>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706" r:id="rId4"/>
    <p:sldLayoutId id="2147483703" r:id="rId5"/>
    <p:sldLayoutId id="2147483704" r:id="rId6"/>
    <p:sldLayoutId id="2147483705" r:id="rId7"/>
    <p:sldLayoutId id="2147483709" r:id="rId8"/>
  </p:sldLayoutIdLst>
  <p:hf hdr="0" ftr="0" dt="0"/>
  <p:txStyles>
    <p:titleStyle>
      <a:lvl1pPr algn="l" defTabSz="457200" rtl="0" eaLnBrk="0" fontAlgn="base" hangingPunct="0">
        <a:spcBef>
          <a:spcPct val="0"/>
        </a:spcBef>
        <a:spcAft>
          <a:spcPct val="0"/>
        </a:spcAft>
        <a:defRPr sz="1100" kern="1200">
          <a:solidFill>
            <a:schemeClr val="bg1"/>
          </a:solidFill>
          <a:latin typeface="Hind Regular"/>
          <a:ea typeface="ＭＳ Ｐゴシック" pitchFamily="4" charset="-128"/>
          <a:cs typeface="Hind Regular"/>
        </a:defRPr>
      </a:lvl1pPr>
      <a:lvl2pPr algn="l" defTabSz="457200" rtl="0" eaLnBrk="0" fontAlgn="base" hangingPunct="0">
        <a:spcBef>
          <a:spcPct val="0"/>
        </a:spcBef>
        <a:spcAft>
          <a:spcPct val="0"/>
        </a:spcAft>
        <a:defRPr sz="1100">
          <a:solidFill>
            <a:schemeClr val="bg1"/>
          </a:solidFill>
          <a:latin typeface="Hind Regular" pitchFamily="4" charset="0"/>
          <a:ea typeface="ＭＳ Ｐゴシック" pitchFamily="4" charset="-128"/>
          <a:cs typeface="Hind Regular" pitchFamily="-110" charset="0"/>
        </a:defRPr>
      </a:lvl2pPr>
      <a:lvl3pPr algn="l" defTabSz="457200" rtl="0" eaLnBrk="0" fontAlgn="base" hangingPunct="0">
        <a:spcBef>
          <a:spcPct val="0"/>
        </a:spcBef>
        <a:spcAft>
          <a:spcPct val="0"/>
        </a:spcAft>
        <a:defRPr sz="1100">
          <a:solidFill>
            <a:schemeClr val="bg1"/>
          </a:solidFill>
          <a:latin typeface="Hind Regular" pitchFamily="4" charset="0"/>
          <a:ea typeface="ＭＳ Ｐゴシック" pitchFamily="4" charset="-128"/>
          <a:cs typeface="Hind Regular" pitchFamily="-110" charset="0"/>
        </a:defRPr>
      </a:lvl3pPr>
      <a:lvl4pPr algn="l" defTabSz="457200" rtl="0" eaLnBrk="0" fontAlgn="base" hangingPunct="0">
        <a:spcBef>
          <a:spcPct val="0"/>
        </a:spcBef>
        <a:spcAft>
          <a:spcPct val="0"/>
        </a:spcAft>
        <a:defRPr sz="1100">
          <a:solidFill>
            <a:schemeClr val="bg1"/>
          </a:solidFill>
          <a:latin typeface="Hind Regular" pitchFamily="4" charset="0"/>
          <a:ea typeface="ＭＳ Ｐゴシック" pitchFamily="4" charset="-128"/>
          <a:cs typeface="Hind Regular" pitchFamily="-110" charset="0"/>
        </a:defRPr>
      </a:lvl4pPr>
      <a:lvl5pPr algn="l" defTabSz="457200" rtl="0" eaLnBrk="0" fontAlgn="base" hangingPunct="0">
        <a:spcBef>
          <a:spcPct val="0"/>
        </a:spcBef>
        <a:spcAft>
          <a:spcPct val="0"/>
        </a:spcAft>
        <a:defRPr sz="1100">
          <a:solidFill>
            <a:schemeClr val="bg1"/>
          </a:solidFill>
          <a:latin typeface="Hind Regular" pitchFamily="4" charset="0"/>
          <a:ea typeface="ＭＳ Ｐゴシック" pitchFamily="4" charset="-128"/>
          <a:cs typeface="Hind Regular" pitchFamily="-110" charset="0"/>
        </a:defRPr>
      </a:lvl5pPr>
      <a:lvl6pPr marL="457200" algn="ctr" defTabSz="457200" rtl="0" fontAlgn="base">
        <a:spcBef>
          <a:spcPct val="0"/>
        </a:spcBef>
        <a:spcAft>
          <a:spcPct val="0"/>
        </a:spcAft>
        <a:defRPr sz="4400">
          <a:solidFill>
            <a:schemeClr val="tx1"/>
          </a:solidFill>
          <a:latin typeface="Calibri" pitchFamily="4" charset="0"/>
          <a:ea typeface="ＭＳ Ｐゴシック" pitchFamily="4" charset="-128"/>
          <a:cs typeface="ＭＳ Ｐゴシック" pitchFamily="4" charset="-128"/>
        </a:defRPr>
      </a:lvl6pPr>
      <a:lvl7pPr marL="914400" algn="ctr" defTabSz="457200" rtl="0" fontAlgn="base">
        <a:spcBef>
          <a:spcPct val="0"/>
        </a:spcBef>
        <a:spcAft>
          <a:spcPct val="0"/>
        </a:spcAft>
        <a:defRPr sz="4400">
          <a:solidFill>
            <a:schemeClr val="tx1"/>
          </a:solidFill>
          <a:latin typeface="Calibri" pitchFamily="4" charset="0"/>
          <a:ea typeface="ＭＳ Ｐゴシック" pitchFamily="4" charset="-128"/>
          <a:cs typeface="ＭＳ Ｐゴシック" pitchFamily="4" charset="-128"/>
        </a:defRPr>
      </a:lvl7pPr>
      <a:lvl8pPr marL="1371600" algn="ctr" defTabSz="457200" rtl="0" fontAlgn="base">
        <a:spcBef>
          <a:spcPct val="0"/>
        </a:spcBef>
        <a:spcAft>
          <a:spcPct val="0"/>
        </a:spcAft>
        <a:defRPr sz="4400">
          <a:solidFill>
            <a:schemeClr val="tx1"/>
          </a:solidFill>
          <a:latin typeface="Calibri" pitchFamily="4" charset="0"/>
          <a:ea typeface="ＭＳ Ｐゴシック" pitchFamily="4" charset="-128"/>
          <a:cs typeface="ＭＳ Ｐゴシック" pitchFamily="4" charset="-128"/>
        </a:defRPr>
      </a:lvl8pPr>
      <a:lvl9pPr marL="1828800" algn="ctr" defTabSz="457200" rtl="0" fontAlgn="base">
        <a:spcBef>
          <a:spcPct val="0"/>
        </a:spcBef>
        <a:spcAft>
          <a:spcPct val="0"/>
        </a:spcAft>
        <a:defRPr sz="4400">
          <a:solidFill>
            <a:schemeClr val="tx1"/>
          </a:solidFill>
          <a:latin typeface="Calibri" pitchFamily="4" charset="0"/>
          <a:ea typeface="ＭＳ Ｐゴシック" pitchFamily="4" charset="-128"/>
          <a:cs typeface="ＭＳ Ｐゴシック" pitchFamily="4" charset="-128"/>
        </a:defRPr>
      </a:lvl9pPr>
    </p:titleStyle>
    <p:bodyStyle>
      <a:lvl1pPr marL="342900" indent="-342900" algn="l" defTabSz="457200" rtl="0" eaLnBrk="0" fontAlgn="base" hangingPunct="0">
        <a:spcBef>
          <a:spcPct val="20000"/>
        </a:spcBef>
        <a:spcAft>
          <a:spcPct val="0"/>
        </a:spcAft>
        <a:buFont typeface="Arial" panose="020B0604020202020204" pitchFamily="34" charset="0"/>
        <a:buChar char="•"/>
        <a:defRPr sz="3200" kern="1200">
          <a:solidFill>
            <a:srgbClr val="404040"/>
          </a:solidFill>
          <a:latin typeface="Hind Light"/>
          <a:ea typeface="ＭＳ Ｐゴシック" pitchFamily="4" charset="-128"/>
          <a:cs typeface="Hind Light"/>
        </a:defRPr>
      </a:lvl1pPr>
      <a:lvl2pPr marL="742950" indent="-285750" algn="l" defTabSz="457200" rtl="0" eaLnBrk="0" fontAlgn="base" hangingPunct="0">
        <a:spcBef>
          <a:spcPct val="20000"/>
        </a:spcBef>
        <a:spcAft>
          <a:spcPct val="0"/>
        </a:spcAft>
        <a:buFont typeface="Arial" panose="020B0604020202020204" pitchFamily="34" charset="0"/>
        <a:buChar char="–"/>
        <a:defRPr sz="2800" kern="1200">
          <a:solidFill>
            <a:srgbClr val="404040"/>
          </a:solidFill>
          <a:latin typeface="Hind Light"/>
          <a:ea typeface="ＭＳ Ｐゴシック" pitchFamily="4" charset="-128"/>
          <a:cs typeface="Hind Light"/>
        </a:defRPr>
      </a:lvl2pPr>
      <a:lvl3pPr marL="1143000" indent="-228600" algn="l" defTabSz="457200" rtl="0" eaLnBrk="0" fontAlgn="base" hangingPunct="0">
        <a:spcBef>
          <a:spcPct val="20000"/>
        </a:spcBef>
        <a:spcAft>
          <a:spcPct val="0"/>
        </a:spcAft>
        <a:buFont typeface="Arial" panose="020B0604020202020204" pitchFamily="34" charset="0"/>
        <a:buChar char="•"/>
        <a:defRPr sz="2400" kern="1200">
          <a:solidFill>
            <a:srgbClr val="404040"/>
          </a:solidFill>
          <a:latin typeface="Hind Light"/>
          <a:ea typeface="ＭＳ Ｐゴシック" pitchFamily="4" charset="-128"/>
          <a:cs typeface="Hind Light"/>
        </a:defRPr>
      </a:lvl3pPr>
      <a:lvl4pPr marL="1600200" indent="-228600" algn="l" defTabSz="457200" rtl="0" eaLnBrk="0" fontAlgn="base" hangingPunct="0">
        <a:spcBef>
          <a:spcPct val="20000"/>
        </a:spcBef>
        <a:spcAft>
          <a:spcPct val="0"/>
        </a:spcAft>
        <a:buFont typeface="Arial" panose="020B0604020202020204" pitchFamily="34" charset="0"/>
        <a:buChar char="–"/>
        <a:defRPr sz="2000" kern="1200">
          <a:solidFill>
            <a:srgbClr val="404040"/>
          </a:solidFill>
          <a:latin typeface="Hind Light"/>
          <a:ea typeface="ＭＳ Ｐゴシック" pitchFamily="4" charset="-128"/>
          <a:cs typeface="Hind Light"/>
        </a:defRPr>
      </a:lvl4pPr>
      <a:lvl5pPr marL="2057400" indent="-228600" algn="l" defTabSz="457200" rtl="0" eaLnBrk="0" fontAlgn="base" hangingPunct="0">
        <a:spcBef>
          <a:spcPct val="20000"/>
        </a:spcBef>
        <a:spcAft>
          <a:spcPct val="0"/>
        </a:spcAft>
        <a:buFont typeface="Arial" panose="020B0604020202020204" pitchFamily="34" charset="0"/>
        <a:buChar char="»"/>
        <a:defRPr sz="2000" kern="1200">
          <a:solidFill>
            <a:srgbClr val="404040"/>
          </a:solidFill>
          <a:latin typeface="Hind Light"/>
          <a:ea typeface="ＭＳ Ｐゴシック" pitchFamily="4" charset="-128"/>
          <a:cs typeface="Hind Light"/>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2" y="3"/>
            <a:ext cx="9143999" cy="5143499"/>
          </a:xfrm>
          <a:prstGeom prst="rect">
            <a:avLst/>
          </a:prstGeom>
          <a:solidFill>
            <a:srgbClr val="00619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dirty="0"/>
          </a:p>
        </p:txBody>
      </p:sp>
      <p:sp>
        <p:nvSpPr>
          <p:cNvPr id="551" name="Shape 551"/>
          <p:cNvSpPr>
            <a:spLocks noGrp="1"/>
          </p:cNvSpPr>
          <p:nvPr>
            <p:ph type="subTitle" sz="quarter" idx="4294967295"/>
          </p:nvPr>
        </p:nvSpPr>
        <p:spPr>
          <a:xfrm>
            <a:off x="317954" y="2571751"/>
            <a:ext cx="4781986" cy="903224"/>
          </a:xfrm>
          <a:prstGeom prst="rect">
            <a:avLst/>
          </a:prstGeom>
        </p:spPr>
        <p:txBody>
          <a:bodyPr/>
          <a:lstStyle/>
          <a:p>
            <a:pPr marL="0" marR="0" indent="0">
              <a:spcBef>
                <a:spcPts val="0"/>
              </a:spcBef>
              <a:spcAft>
                <a:spcPts val="0"/>
              </a:spcAft>
              <a:buNone/>
            </a:pPr>
            <a:r>
              <a:rPr lang="en-GB" sz="2800" b="1" dirty="0">
                <a:solidFill>
                  <a:schemeClr val="bg1"/>
                </a:solidFill>
                <a:latin typeface="Arial" panose="020B0604020202020204" pitchFamily="34" charset="0"/>
                <a:cs typeface="Arial" panose="020B0604020202020204" pitchFamily="34" charset="0"/>
              </a:rPr>
              <a:t>Transforming Care Partnership</a:t>
            </a:r>
          </a:p>
          <a:p>
            <a:pPr marL="0" marR="0" indent="0">
              <a:spcBef>
                <a:spcPts val="0"/>
              </a:spcBef>
              <a:spcAft>
                <a:spcPts val="0"/>
              </a:spcAft>
              <a:buNone/>
            </a:pPr>
            <a:r>
              <a:rPr lang="en-GB" sz="2800" b="1" dirty="0">
                <a:solidFill>
                  <a:schemeClr val="bg1"/>
                </a:solidFill>
                <a:latin typeface="Arial" panose="020B0604020202020204" pitchFamily="34" charset="0"/>
                <a:cs typeface="Arial" panose="020B0604020202020204" pitchFamily="34" charset="0"/>
              </a:rPr>
              <a:t>Expressions of Interest Web Conference</a:t>
            </a:r>
          </a:p>
          <a:p>
            <a:pPr marL="0" marR="0" indent="0">
              <a:spcBef>
                <a:spcPts val="0"/>
              </a:spcBef>
              <a:spcAft>
                <a:spcPts val="0"/>
              </a:spcAft>
              <a:buNone/>
            </a:pPr>
            <a:r>
              <a:rPr lang="en-GB" sz="2800" b="1" dirty="0">
                <a:solidFill>
                  <a:schemeClr val="bg1"/>
                </a:solidFill>
                <a:latin typeface="Arial" panose="020B0604020202020204" pitchFamily="34" charset="0"/>
                <a:cs typeface="Arial" panose="020B0604020202020204" pitchFamily="34" charset="0"/>
              </a:rPr>
              <a:t>January 15 2019</a:t>
            </a:r>
          </a:p>
          <a:p>
            <a:pPr marL="0" indent="0">
              <a:buNone/>
            </a:pPr>
            <a:endParaRPr lang="en-GB" sz="400" dirty="0">
              <a:solidFill>
                <a:schemeClr val="bg1"/>
              </a:solidFill>
              <a:latin typeface="Arial" panose="020B0604020202020204" pitchFamily="34" charset="0"/>
              <a:cs typeface="Arial" panose="020B0604020202020204" pitchFamily="34" charset="0"/>
            </a:endParaRPr>
          </a:p>
        </p:txBody>
      </p:sp>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12527" y="357002"/>
            <a:ext cx="3370545" cy="3600146"/>
          </a:xfrm>
          <a:prstGeom prst="rect">
            <a:avLst/>
          </a:prstGeom>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7622" y="357002"/>
            <a:ext cx="5302657" cy="2062914"/>
          </a:xfrm>
          <a:prstGeom prst="rect">
            <a:avLst/>
          </a:prstGeom>
        </p:spPr>
      </p:pic>
    </p:spTree>
    <p:extLst>
      <p:ext uri="{BB962C8B-B14F-4D97-AF65-F5344CB8AC3E}">
        <p14:creationId xmlns:p14="http://schemas.microsoft.com/office/powerpoint/2010/main" val="1792778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0CE3AA4-636D-41B8-A2E0-19D7236DD992}"/>
              </a:ext>
            </a:extLst>
          </p:cNvPr>
          <p:cNvSpPr>
            <a:spLocks noGrp="1"/>
          </p:cNvSpPr>
          <p:nvPr>
            <p:ph sz="half" idx="1"/>
          </p:nvPr>
        </p:nvSpPr>
        <p:spPr>
          <a:xfrm>
            <a:off x="457201" y="532516"/>
            <a:ext cx="8229600" cy="3719636"/>
          </a:xfrm>
        </p:spPr>
        <p:txBody>
          <a:bodyPr/>
          <a:lstStyle/>
          <a:p>
            <a:r>
              <a:rPr lang="en-GB" dirty="0"/>
              <a:t>Two elements:</a:t>
            </a:r>
          </a:p>
          <a:p>
            <a:endParaRPr lang="en-GB" dirty="0"/>
          </a:p>
        </p:txBody>
      </p:sp>
      <p:sp>
        <p:nvSpPr>
          <p:cNvPr id="3" name="Title 2">
            <a:extLst>
              <a:ext uri="{FF2B5EF4-FFF2-40B4-BE49-F238E27FC236}">
                <a16:creationId xmlns:a16="http://schemas.microsoft.com/office/drawing/2014/main" id="{1E190FCE-4284-43EB-8C55-ECD76B000607}"/>
              </a:ext>
            </a:extLst>
          </p:cNvPr>
          <p:cNvSpPr>
            <a:spLocks noGrp="1"/>
          </p:cNvSpPr>
          <p:nvPr>
            <p:ph type="title"/>
          </p:nvPr>
        </p:nvSpPr>
        <p:spPr/>
        <p:txBody>
          <a:bodyPr/>
          <a:lstStyle/>
          <a:p>
            <a:r>
              <a:rPr lang="en-GB" dirty="0"/>
              <a:t>This Expression of Interest</a:t>
            </a:r>
          </a:p>
        </p:txBody>
      </p:sp>
      <p:sp>
        <p:nvSpPr>
          <p:cNvPr id="4" name="Slide Number Placeholder 3">
            <a:extLst>
              <a:ext uri="{FF2B5EF4-FFF2-40B4-BE49-F238E27FC236}">
                <a16:creationId xmlns:a16="http://schemas.microsoft.com/office/drawing/2014/main" id="{2BEC11E4-1C7E-4986-B780-8FA98411BF91}"/>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10</a:t>
            </a:fld>
            <a:endParaRPr lang="en-US" altLang="fr-FR" dirty="0">
              <a:solidFill>
                <a:prstClr val="white"/>
              </a:solidFill>
            </a:endParaRPr>
          </a:p>
        </p:txBody>
      </p:sp>
      <p:sp>
        <p:nvSpPr>
          <p:cNvPr id="5" name="Rectangle 4">
            <a:extLst>
              <a:ext uri="{FF2B5EF4-FFF2-40B4-BE49-F238E27FC236}">
                <a16:creationId xmlns:a16="http://schemas.microsoft.com/office/drawing/2014/main" id="{62C28CA5-B049-4382-98CA-FE146C9660B2}"/>
              </a:ext>
            </a:extLst>
          </p:cNvPr>
          <p:cNvSpPr/>
          <p:nvPr/>
        </p:nvSpPr>
        <p:spPr>
          <a:xfrm>
            <a:off x="906716" y="1162882"/>
            <a:ext cx="2973721" cy="305824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a:solidFill>
                  <a:schemeClr val="tx1"/>
                </a:solidFill>
              </a:rPr>
              <a:t>Crisis Support Services</a:t>
            </a:r>
          </a:p>
          <a:p>
            <a:pPr algn="ctr"/>
            <a:endParaRPr lang="en-GB" sz="2400" dirty="0"/>
          </a:p>
          <a:p>
            <a:pPr marL="285750" indent="-285750">
              <a:buFont typeface="Arial" panose="020B0604020202020204" pitchFamily="34" charset="0"/>
              <a:buChar char="•"/>
            </a:pPr>
            <a:r>
              <a:rPr lang="en-GB" sz="2400" dirty="0"/>
              <a:t>In reach service to support people to remain at home</a:t>
            </a:r>
          </a:p>
          <a:p>
            <a:pPr marL="285750" indent="-285750">
              <a:buFont typeface="Arial" panose="020B0604020202020204" pitchFamily="34" charset="0"/>
              <a:buChar char="•"/>
            </a:pPr>
            <a:r>
              <a:rPr lang="en-GB" sz="2400" dirty="0"/>
              <a:t>Some short term crisis placements </a:t>
            </a:r>
          </a:p>
        </p:txBody>
      </p:sp>
      <p:sp>
        <p:nvSpPr>
          <p:cNvPr id="6" name="Rectangle 5">
            <a:extLst>
              <a:ext uri="{FF2B5EF4-FFF2-40B4-BE49-F238E27FC236}">
                <a16:creationId xmlns:a16="http://schemas.microsoft.com/office/drawing/2014/main" id="{56C8B107-9606-417A-B643-DFCF192F54BB}"/>
              </a:ext>
            </a:extLst>
          </p:cNvPr>
          <p:cNvSpPr/>
          <p:nvPr/>
        </p:nvSpPr>
        <p:spPr>
          <a:xfrm>
            <a:off x="4947237" y="1162883"/>
            <a:ext cx="2973721" cy="3058245"/>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pPr algn="ctr"/>
            <a:r>
              <a:rPr lang="en-GB" sz="2400" b="1" dirty="0">
                <a:solidFill>
                  <a:schemeClr val="tx1"/>
                </a:solidFill>
              </a:rPr>
              <a:t>In Patient Beds</a:t>
            </a:r>
          </a:p>
          <a:p>
            <a:pPr algn="ctr"/>
            <a:r>
              <a:rPr lang="en-GB" sz="2400" dirty="0"/>
              <a:t> </a:t>
            </a:r>
            <a:r>
              <a:rPr lang="en-GB" sz="1400" dirty="0">
                <a:solidFill>
                  <a:schemeClr val="tx1"/>
                </a:solidFill>
                <a:ea typeface="Calibri"/>
              </a:rPr>
              <a:t>For adults with a learning disability and/or autism who display behaviours that challenge, including those with a mental health condition</a:t>
            </a:r>
          </a:p>
          <a:p>
            <a:pPr algn="ctr"/>
            <a:endParaRPr lang="en-GB" sz="2400" dirty="0"/>
          </a:p>
          <a:p>
            <a:pPr marL="285750" indent="-285750">
              <a:buFont typeface="Arial" panose="020B0604020202020204" pitchFamily="34" charset="0"/>
              <a:buChar char="•"/>
            </a:pPr>
            <a:r>
              <a:rPr lang="en-GB" sz="2400" dirty="0"/>
              <a:t>Estate or</a:t>
            </a:r>
          </a:p>
          <a:p>
            <a:pPr marL="285750" indent="-285750">
              <a:buFont typeface="Arial" panose="020B0604020202020204" pitchFamily="34" charset="0"/>
              <a:buChar char="•"/>
            </a:pPr>
            <a:r>
              <a:rPr lang="en-GB" sz="2400" dirty="0"/>
              <a:t>Services and Estate   </a:t>
            </a:r>
          </a:p>
          <a:p>
            <a:endParaRPr lang="en-GB" sz="2400" dirty="0"/>
          </a:p>
        </p:txBody>
      </p:sp>
    </p:spTree>
    <p:extLst>
      <p:ext uri="{BB962C8B-B14F-4D97-AF65-F5344CB8AC3E}">
        <p14:creationId xmlns:p14="http://schemas.microsoft.com/office/powerpoint/2010/main" val="3620867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68990C5-A77E-43CF-9FB8-0ED84A27A3C8}"/>
              </a:ext>
            </a:extLst>
          </p:cNvPr>
          <p:cNvSpPr>
            <a:spLocks noGrp="1"/>
          </p:cNvSpPr>
          <p:nvPr>
            <p:ph idx="1"/>
          </p:nvPr>
        </p:nvSpPr>
        <p:spPr/>
        <p:txBody>
          <a:bodyPr/>
          <a:lstStyle/>
          <a:p>
            <a:r>
              <a:rPr lang="en-GB" dirty="0"/>
              <a:t>Crisis Support</a:t>
            </a:r>
          </a:p>
        </p:txBody>
      </p:sp>
      <p:sp>
        <p:nvSpPr>
          <p:cNvPr id="4" name="Slide Number Placeholder 3">
            <a:extLst>
              <a:ext uri="{FF2B5EF4-FFF2-40B4-BE49-F238E27FC236}">
                <a16:creationId xmlns:a16="http://schemas.microsoft.com/office/drawing/2014/main" id="{430C888F-5C58-4715-A60E-5618928E7886}"/>
              </a:ext>
            </a:extLst>
          </p:cNvPr>
          <p:cNvSpPr>
            <a:spLocks noGrp="1"/>
          </p:cNvSpPr>
          <p:nvPr>
            <p:ph type="sldNum" sz="quarter" idx="4294967295"/>
          </p:nvPr>
        </p:nvSpPr>
        <p:spPr>
          <a:xfrm>
            <a:off x="0" y="184150"/>
            <a:ext cx="269875" cy="201613"/>
          </a:xfrm>
          <a:prstGeom prst="rect">
            <a:avLst/>
          </a:prstGeom>
        </p:spPr>
        <p:txBody>
          <a:bodyPr/>
          <a:lstStyle/>
          <a:p>
            <a:fld id="{4D6C332D-32D6-4CCD-AF2A-7E2C0216B987}" type="slidenum">
              <a:rPr lang="en-US" altLang="fr-FR" smtClean="0">
                <a:solidFill>
                  <a:prstClr val="white"/>
                </a:solidFill>
              </a:rPr>
              <a:pPr/>
              <a:t>11</a:t>
            </a:fld>
            <a:endParaRPr lang="en-US" altLang="fr-FR" dirty="0">
              <a:solidFill>
                <a:prstClr val="white"/>
              </a:solidFill>
            </a:endParaRPr>
          </a:p>
        </p:txBody>
      </p:sp>
    </p:spTree>
    <p:extLst>
      <p:ext uri="{BB962C8B-B14F-4D97-AF65-F5344CB8AC3E}">
        <p14:creationId xmlns:p14="http://schemas.microsoft.com/office/powerpoint/2010/main" val="4279354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0426202-6404-4C70-A155-A6FF23F7F5F7}"/>
              </a:ext>
            </a:extLst>
          </p:cNvPr>
          <p:cNvSpPr>
            <a:spLocks noGrp="1"/>
          </p:cNvSpPr>
          <p:nvPr>
            <p:ph sz="half" idx="1"/>
          </p:nvPr>
        </p:nvSpPr>
        <p:spPr/>
        <p:txBody>
          <a:bodyPr/>
          <a:lstStyle/>
          <a:p>
            <a:r>
              <a:rPr lang="en-GB" dirty="0"/>
              <a:t>At times the environment in which people live contributes to how they behave</a:t>
            </a:r>
          </a:p>
          <a:p>
            <a:r>
              <a:rPr lang="en-GB" dirty="0"/>
              <a:t>We are looking for a solution to how someone can be supported away from their home when necessary, however, not through a hospital admission. We may call this a safe place</a:t>
            </a:r>
          </a:p>
          <a:p>
            <a:r>
              <a:rPr lang="en-GB" b="1" dirty="0"/>
              <a:t>These will not be registered as hospital beds</a:t>
            </a:r>
            <a:endParaRPr lang="en-GB" dirty="0"/>
          </a:p>
        </p:txBody>
      </p:sp>
      <p:sp>
        <p:nvSpPr>
          <p:cNvPr id="3" name="Title 2">
            <a:extLst>
              <a:ext uri="{FF2B5EF4-FFF2-40B4-BE49-F238E27FC236}">
                <a16:creationId xmlns:a16="http://schemas.microsoft.com/office/drawing/2014/main" id="{386AAFD6-7481-4CA4-9237-3D4FFAFE84E0}"/>
              </a:ext>
            </a:extLst>
          </p:cNvPr>
          <p:cNvSpPr>
            <a:spLocks noGrp="1"/>
          </p:cNvSpPr>
          <p:nvPr>
            <p:ph type="title"/>
          </p:nvPr>
        </p:nvSpPr>
        <p:spPr/>
        <p:txBody>
          <a:bodyPr/>
          <a:lstStyle/>
          <a:p>
            <a:r>
              <a:rPr lang="en-GB" dirty="0"/>
              <a:t>Crisis support introduction </a:t>
            </a:r>
          </a:p>
        </p:txBody>
      </p:sp>
      <p:sp>
        <p:nvSpPr>
          <p:cNvPr id="4" name="Slide Number Placeholder 3">
            <a:extLst>
              <a:ext uri="{FF2B5EF4-FFF2-40B4-BE49-F238E27FC236}">
                <a16:creationId xmlns:a16="http://schemas.microsoft.com/office/drawing/2014/main" id="{33589B19-A284-4B9E-84D9-E84BF2EE041F}"/>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12</a:t>
            </a:fld>
            <a:endParaRPr lang="en-US" altLang="fr-FR" dirty="0">
              <a:solidFill>
                <a:prstClr val="white"/>
              </a:solidFill>
            </a:endParaRPr>
          </a:p>
        </p:txBody>
      </p:sp>
    </p:spTree>
    <p:extLst>
      <p:ext uri="{BB962C8B-B14F-4D97-AF65-F5344CB8AC3E}">
        <p14:creationId xmlns:p14="http://schemas.microsoft.com/office/powerpoint/2010/main" val="28424293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0375109-E153-45F0-8140-26A7C8B83388}"/>
              </a:ext>
            </a:extLst>
          </p:cNvPr>
          <p:cNvSpPr>
            <a:spLocks noGrp="1"/>
          </p:cNvSpPr>
          <p:nvPr>
            <p:ph sz="half" idx="1"/>
          </p:nvPr>
        </p:nvSpPr>
        <p:spPr>
          <a:xfrm>
            <a:off x="457201" y="527976"/>
            <a:ext cx="8420985" cy="4087547"/>
          </a:xfrm>
        </p:spPr>
        <p:txBody>
          <a:bodyPr/>
          <a:lstStyle/>
          <a:p>
            <a:pPr marL="900" indent="0">
              <a:buNone/>
            </a:pPr>
            <a:r>
              <a:rPr lang="en-GB" sz="1800" dirty="0"/>
              <a:t>We are seeking a service with appropriate experience to work with individuals who are in either in or at very high risk of moving into crisis, their carers, providers of social care support, social workers and existing community teams to:</a:t>
            </a:r>
          </a:p>
          <a:p>
            <a:r>
              <a:rPr lang="en-GB" sz="1800" dirty="0">
                <a:solidFill>
                  <a:schemeClr val="tx1"/>
                </a:solidFill>
              </a:rPr>
              <a:t>Provide effective in reach support to individuals in their own homes to enable them to remain living at home / retain tenancies whilst being supported through a period of crisis, including support to make any necessary person centred reasonable adjustments to both manage and prevent future crises</a:t>
            </a:r>
          </a:p>
          <a:p>
            <a:r>
              <a:rPr lang="en-GB" sz="1800" dirty="0">
                <a:solidFill>
                  <a:schemeClr val="tx1"/>
                </a:solidFill>
              </a:rPr>
              <a:t>Enhance coping strategies, distraction techniques and positive behavioural support models that assist in emotional crisis</a:t>
            </a:r>
          </a:p>
          <a:p>
            <a:r>
              <a:rPr lang="en-GB" sz="1800" dirty="0">
                <a:solidFill>
                  <a:schemeClr val="tx1"/>
                </a:solidFill>
              </a:rPr>
              <a:t>Enhance skills and techniques that follow a positive behavioural support model</a:t>
            </a:r>
          </a:p>
          <a:p>
            <a:endParaRPr lang="en-GB" dirty="0"/>
          </a:p>
        </p:txBody>
      </p:sp>
      <p:sp>
        <p:nvSpPr>
          <p:cNvPr id="3" name="Title 2">
            <a:extLst>
              <a:ext uri="{FF2B5EF4-FFF2-40B4-BE49-F238E27FC236}">
                <a16:creationId xmlns:a16="http://schemas.microsoft.com/office/drawing/2014/main" id="{437D073F-2D4D-473E-9466-A2430DB420BE}"/>
              </a:ext>
            </a:extLst>
          </p:cNvPr>
          <p:cNvSpPr>
            <a:spLocks noGrp="1"/>
          </p:cNvSpPr>
          <p:nvPr>
            <p:ph type="title"/>
          </p:nvPr>
        </p:nvSpPr>
        <p:spPr/>
        <p:txBody>
          <a:bodyPr/>
          <a:lstStyle/>
          <a:p>
            <a:r>
              <a:rPr lang="en-GB" dirty="0"/>
              <a:t>Crisis support services</a:t>
            </a:r>
          </a:p>
        </p:txBody>
      </p:sp>
      <p:sp>
        <p:nvSpPr>
          <p:cNvPr id="4" name="Slide Number Placeholder 3">
            <a:extLst>
              <a:ext uri="{FF2B5EF4-FFF2-40B4-BE49-F238E27FC236}">
                <a16:creationId xmlns:a16="http://schemas.microsoft.com/office/drawing/2014/main" id="{EB43FA2A-647A-4371-AA9F-3B4D0DBA00CB}"/>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13</a:t>
            </a:fld>
            <a:endParaRPr lang="en-US" altLang="fr-FR" dirty="0">
              <a:solidFill>
                <a:prstClr val="white"/>
              </a:solidFill>
            </a:endParaRPr>
          </a:p>
        </p:txBody>
      </p:sp>
    </p:spTree>
    <p:extLst>
      <p:ext uri="{BB962C8B-B14F-4D97-AF65-F5344CB8AC3E}">
        <p14:creationId xmlns:p14="http://schemas.microsoft.com/office/powerpoint/2010/main" val="39189241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67ABFEF-D8F2-4EDF-A54F-EF3A22F2718C}"/>
              </a:ext>
            </a:extLst>
          </p:cNvPr>
          <p:cNvSpPr>
            <a:spLocks noGrp="1"/>
          </p:cNvSpPr>
          <p:nvPr>
            <p:ph sz="half" idx="1"/>
          </p:nvPr>
        </p:nvSpPr>
        <p:spPr/>
        <p:txBody>
          <a:bodyPr/>
          <a:lstStyle/>
          <a:p>
            <a:pPr lvl="0"/>
            <a:r>
              <a:rPr lang="en-GB" sz="1800" dirty="0">
                <a:solidFill>
                  <a:schemeClr val="tx1"/>
                </a:solidFill>
              </a:rPr>
              <a:t>Develop self confidence through a sense of person centred approach including maximising capacity to exercise choice and maintaining a greater independence in all aspects of community life and practical problem solving</a:t>
            </a:r>
          </a:p>
          <a:p>
            <a:pPr lvl="0"/>
            <a:r>
              <a:rPr lang="en-GB" sz="1800" dirty="0">
                <a:solidFill>
                  <a:schemeClr val="tx1"/>
                </a:solidFill>
              </a:rPr>
              <a:t>Provide a small number of units of short term accommodation alongside existing community crisis support services across the Lancashire and South Cumbria area in order to avert hospital admission.  It is anticipated that these would be measured in days rather than weeks</a:t>
            </a:r>
          </a:p>
          <a:p>
            <a:r>
              <a:rPr lang="en-GB" sz="1800" dirty="0">
                <a:solidFill>
                  <a:schemeClr val="tx1"/>
                </a:solidFill>
              </a:rPr>
              <a:t>Provider(s) will need to offer a 24 hour 365 day service by staff who are appropriately trained to ensure staff have a consist understanding and approach to working with people who display behaviour that challenges which enables individuals to remain in the least restrictive setting</a:t>
            </a:r>
          </a:p>
          <a:p>
            <a:endParaRPr lang="en-GB" dirty="0"/>
          </a:p>
        </p:txBody>
      </p:sp>
      <p:sp>
        <p:nvSpPr>
          <p:cNvPr id="3" name="Title 2">
            <a:extLst>
              <a:ext uri="{FF2B5EF4-FFF2-40B4-BE49-F238E27FC236}">
                <a16:creationId xmlns:a16="http://schemas.microsoft.com/office/drawing/2014/main" id="{D17706FA-B2C0-452F-8D48-5EE9A012F132}"/>
              </a:ext>
            </a:extLst>
          </p:cNvPr>
          <p:cNvSpPr>
            <a:spLocks noGrp="1"/>
          </p:cNvSpPr>
          <p:nvPr>
            <p:ph type="title"/>
          </p:nvPr>
        </p:nvSpPr>
        <p:spPr/>
        <p:txBody>
          <a:bodyPr/>
          <a:lstStyle/>
          <a:p>
            <a:r>
              <a:rPr lang="en-GB" dirty="0"/>
              <a:t>Crisis support services</a:t>
            </a:r>
          </a:p>
        </p:txBody>
      </p:sp>
      <p:sp>
        <p:nvSpPr>
          <p:cNvPr id="4" name="Slide Number Placeholder 3">
            <a:extLst>
              <a:ext uri="{FF2B5EF4-FFF2-40B4-BE49-F238E27FC236}">
                <a16:creationId xmlns:a16="http://schemas.microsoft.com/office/drawing/2014/main" id="{D0C624E7-9027-4D47-9E57-6743FD397AFC}"/>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14</a:t>
            </a:fld>
            <a:endParaRPr lang="en-US" altLang="fr-FR" dirty="0">
              <a:solidFill>
                <a:prstClr val="white"/>
              </a:solidFill>
            </a:endParaRPr>
          </a:p>
        </p:txBody>
      </p:sp>
    </p:spTree>
    <p:extLst>
      <p:ext uri="{BB962C8B-B14F-4D97-AF65-F5344CB8AC3E}">
        <p14:creationId xmlns:p14="http://schemas.microsoft.com/office/powerpoint/2010/main" val="8745661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9B2EBC38-E7CC-4D18-A2E4-A4A27FE0CD97}"/>
              </a:ext>
            </a:extLst>
          </p:cNvPr>
          <p:cNvSpPr>
            <a:spLocks noGrp="1"/>
          </p:cNvSpPr>
          <p:nvPr>
            <p:ph sz="half" idx="1"/>
          </p:nvPr>
        </p:nvSpPr>
        <p:spPr/>
        <p:txBody>
          <a:bodyPr/>
          <a:lstStyle/>
          <a:p>
            <a:r>
              <a:rPr lang="en-GB" dirty="0"/>
              <a:t>Whilst actual numbers for this service are difficult to anticipate due to the current configuration of community and in patient services; there are on average 60 people on the dynamic support register at any one time who are at risk of admission across Lancashire (not including Blackpool or South Cumbria).  </a:t>
            </a:r>
          </a:p>
          <a:p>
            <a:r>
              <a:rPr lang="en-GB" dirty="0"/>
              <a:t>Of these we anticipate that no more than 50% would need to access a crisis service of this nature. </a:t>
            </a:r>
            <a:endParaRPr lang="en-GB" dirty="0">
              <a:solidFill>
                <a:srgbClr val="FF0000"/>
              </a:solidFill>
            </a:endParaRPr>
          </a:p>
        </p:txBody>
      </p:sp>
      <p:sp>
        <p:nvSpPr>
          <p:cNvPr id="3" name="Title 2">
            <a:extLst>
              <a:ext uri="{FF2B5EF4-FFF2-40B4-BE49-F238E27FC236}">
                <a16:creationId xmlns:a16="http://schemas.microsoft.com/office/drawing/2014/main" id="{8ECF23FC-FA10-4D8B-BA79-C4710E1F55F2}"/>
              </a:ext>
            </a:extLst>
          </p:cNvPr>
          <p:cNvSpPr>
            <a:spLocks noGrp="1"/>
          </p:cNvSpPr>
          <p:nvPr>
            <p:ph type="title"/>
          </p:nvPr>
        </p:nvSpPr>
        <p:spPr/>
        <p:txBody>
          <a:bodyPr/>
          <a:lstStyle/>
          <a:p>
            <a:r>
              <a:rPr lang="en-GB" dirty="0"/>
              <a:t>Crisis support services</a:t>
            </a:r>
          </a:p>
        </p:txBody>
      </p:sp>
      <p:sp>
        <p:nvSpPr>
          <p:cNvPr id="4" name="Slide Number Placeholder 3">
            <a:extLst>
              <a:ext uri="{FF2B5EF4-FFF2-40B4-BE49-F238E27FC236}">
                <a16:creationId xmlns:a16="http://schemas.microsoft.com/office/drawing/2014/main" id="{3E76F685-DA0B-4135-9B11-1B84F31A6D2D}"/>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15</a:t>
            </a:fld>
            <a:endParaRPr lang="en-US" altLang="fr-FR" dirty="0">
              <a:solidFill>
                <a:prstClr val="white"/>
              </a:solidFill>
            </a:endParaRPr>
          </a:p>
        </p:txBody>
      </p:sp>
    </p:spTree>
    <p:extLst>
      <p:ext uri="{BB962C8B-B14F-4D97-AF65-F5344CB8AC3E}">
        <p14:creationId xmlns:p14="http://schemas.microsoft.com/office/powerpoint/2010/main" val="26920279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A8014FF-8211-45B6-9914-6E0ECC637A85}"/>
              </a:ext>
            </a:extLst>
          </p:cNvPr>
          <p:cNvSpPr>
            <a:spLocks noGrp="1"/>
          </p:cNvSpPr>
          <p:nvPr>
            <p:ph idx="1"/>
          </p:nvPr>
        </p:nvSpPr>
        <p:spPr/>
        <p:txBody>
          <a:bodyPr/>
          <a:lstStyle/>
          <a:p>
            <a:r>
              <a:rPr lang="en-GB" dirty="0"/>
              <a:t>Operational Delivery Network bed model</a:t>
            </a:r>
          </a:p>
          <a:p>
            <a:endParaRPr lang="en-GB" dirty="0"/>
          </a:p>
        </p:txBody>
      </p:sp>
      <p:sp>
        <p:nvSpPr>
          <p:cNvPr id="4" name="Slide Number Placeholder 3">
            <a:extLst>
              <a:ext uri="{FF2B5EF4-FFF2-40B4-BE49-F238E27FC236}">
                <a16:creationId xmlns:a16="http://schemas.microsoft.com/office/drawing/2014/main" id="{2DB2B29C-C0EC-452D-9CA3-99956F9CD692}"/>
              </a:ext>
            </a:extLst>
          </p:cNvPr>
          <p:cNvSpPr>
            <a:spLocks noGrp="1"/>
          </p:cNvSpPr>
          <p:nvPr>
            <p:ph type="sldNum" sz="quarter" idx="4294967295"/>
          </p:nvPr>
        </p:nvSpPr>
        <p:spPr>
          <a:xfrm>
            <a:off x="0" y="184150"/>
            <a:ext cx="269875" cy="201613"/>
          </a:xfrm>
          <a:prstGeom prst="rect">
            <a:avLst/>
          </a:prstGeom>
        </p:spPr>
        <p:txBody>
          <a:bodyPr/>
          <a:lstStyle/>
          <a:p>
            <a:fld id="{4D6C332D-32D6-4CCD-AF2A-7E2C0216B987}" type="slidenum">
              <a:rPr lang="en-US" altLang="fr-FR" smtClean="0">
                <a:solidFill>
                  <a:prstClr val="white"/>
                </a:solidFill>
              </a:rPr>
              <a:pPr/>
              <a:t>16</a:t>
            </a:fld>
            <a:endParaRPr lang="en-US" altLang="fr-FR" dirty="0">
              <a:solidFill>
                <a:prstClr val="white"/>
              </a:solidFill>
            </a:endParaRPr>
          </a:p>
        </p:txBody>
      </p:sp>
    </p:spTree>
    <p:extLst>
      <p:ext uri="{BB962C8B-B14F-4D97-AF65-F5344CB8AC3E}">
        <p14:creationId xmlns:p14="http://schemas.microsoft.com/office/powerpoint/2010/main" val="18626621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981D16A-A527-4E79-AFA9-73FF4D938F5C}"/>
              </a:ext>
            </a:extLst>
          </p:cNvPr>
          <p:cNvSpPr>
            <a:spLocks noGrp="1"/>
          </p:cNvSpPr>
          <p:nvPr>
            <p:ph sz="half" idx="1"/>
          </p:nvPr>
        </p:nvSpPr>
        <p:spPr>
          <a:xfrm>
            <a:off x="457200" y="576303"/>
            <a:ext cx="8229600" cy="4018320"/>
          </a:xfrm>
        </p:spPr>
        <p:txBody>
          <a:bodyPr/>
          <a:lstStyle/>
          <a:p>
            <a:r>
              <a:rPr lang="en-GB" sz="1600" dirty="0"/>
              <a:t>Our aim at all times is to prevent admission to hospital and to offer support at home where ever this is feasible</a:t>
            </a:r>
          </a:p>
          <a:p>
            <a:r>
              <a:rPr lang="en-GB" sz="1600" dirty="0"/>
              <a:t>All hospital stays should be as short as possible</a:t>
            </a:r>
          </a:p>
          <a:p>
            <a:r>
              <a:rPr lang="en-GB" sz="1600" dirty="0"/>
              <a:t>We have a CCG based dynamic support register to capture information on people who may be at </a:t>
            </a:r>
            <a:r>
              <a:rPr lang="en-GB" sz="1600" dirty="0">
                <a:solidFill>
                  <a:schemeClr val="tx1"/>
                </a:solidFill>
              </a:rPr>
              <a:t>risk of admission (in Cumbria this is Cumbria wide and we are looking at moving to this approach in Lancashire)</a:t>
            </a:r>
          </a:p>
          <a:p>
            <a:r>
              <a:rPr lang="en-GB" sz="1600" dirty="0">
                <a:solidFill>
                  <a:schemeClr val="tx1"/>
                </a:solidFill>
              </a:rPr>
              <a:t>We review every admission and many are appropriate however, a number could be prevented.  We are redefining services to undertake more collaborative working and enhancing the community pathways including crisis support (e.g. through crisis in reach, short term crisis placements and other admission avoidance projects as)</a:t>
            </a:r>
          </a:p>
          <a:p>
            <a:r>
              <a:rPr lang="en-GB" sz="1600" b="1" dirty="0">
                <a:solidFill>
                  <a:schemeClr val="tx1"/>
                </a:solidFill>
              </a:rPr>
              <a:t>Any new provider would be expected to participate in established fortnightly discharge calls to ensure that people are effectively progressing towards discharge</a:t>
            </a:r>
            <a:r>
              <a:rPr lang="en-GB" sz="1600" dirty="0">
                <a:solidFill>
                  <a:schemeClr val="tx1"/>
                </a:solidFill>
              </a:rPr>
              <a:t>. </a:t>
            </a:r>
            <a:endParaRPr lang="en-GB" sz="1600" strike="sngStrike" dirty="0">
              <a:solidFill>
                <a:schemeClr val="tx1"/>
              </a:solidFill>
            </a:endParaRPr>
          </a:p>
        </p:txBody>
      </p:sp>
      <p:sp>
        <p:nvSpPr>
          <p:cNvPr id="3" name="Title 2">
            <a:extLst>
              <a:ext uri="{FF2B5EF4-FFF2-40B4-BE49-F238E27FC236}">
                <a16:creationId xmlns:a16="http://schemas.microsoft.com/office/drawing/2014/main" id="{5C7BBFC7-8BE7-41F5-81B7-9D5DF49AF61A}"/>
              </a:ext>
            </a:extLst>
          </p:cNvPr>
          <p:cNvSpPr>
            <a:spLocks noGrp="1"/>
          </p:cNvSpPr>
          <p:nvPr>
            <p:ph type="title"/>
          </p:nvPr>
        </p:nvSpPr>
        <p:spPr/>
        <p:txBody>
          <a:bodyPr/>
          <a:lstStyle/>
          <a:p>
            <a:r>
              <a:rPr lang="en-GB" dirty="0"/>
              <a:t>Bed modelling	</a:t>
            </a:r>
          </a:p>
        </p:txBody>
      </p:sp>
      <p:sp>
        <p:nvSpPr>
          <p:cNvPr id="4" name="Slide Number Placeholder 3">
            <a:extLst>
              <a:ext uri="{FF2B5EF4-FFF2-40B4-BE49-F238E27FC236}">
                <a16:creationId xmlns:a16="http://schemas.microsoft.com/office/drawing/2014/main" id="{05846075-ACC2-4B54-86D1-66F2B713D8B7}"/>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17</a:t>
            </a:fld>
            <a:endParaRPr lang="en-US" altLang="fr-FR" dirty="0">
              <a:solidFill>
                <a:prstClr val="white"/>
              </a:solidFill>
            </a:endParaRPr>
          </a:p>
        </p:txBody>
      </p:sp>
    </p:spTree>
    <p:extLst>
      <p:ext uri="{BB962C8B-B14F-4D97-AF65-F5344CB8AC3E}">
        <p14:creationId xmlns:p14="http://schemas.microsoft.com/office/powerpoint/2010/main" val="38285285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233F8231-59F9-4CC4-8352-03D2BEF9BBE2}"/>
              </a:ext>
            </a:extLst>
          </p:cNvPr>
          <p:cNvSpPr>
            <a:spLocks noGrp="1"/>
          </p:cNvSpPr>
          <p:nvPr>
            <p:ph sz="half" idx="1"/>
          </p:nvPr>
        </p:nvSpPr>
        <p:spPr>
          <a:xfrm>
            <a:off x="457200" y="575309"/>
            <a:ext cx="8229600" cy="3719636"/>
          </a:xfrm>
        </p:spPr>
        <p:txBody>
          <a:bodyPr/>
          <a:lstStyle/>
          <a:p>
            <a:r>
              <a:rPr lang="en-GB" sz="2000" dirty="0"/>
              <a:t>Nationally the approach is to reduce hospital registered beds to between 20 and 24 per million (adult population) including secure beds.</a:t>
            </a:r>
          </a:p>
          <a:p>
            <a:r>
              <a:rPr lang="en-GB" sz="2000" dirty="0"/>
              <a:t>For L&amp;SC this equates to no more than 33 beds including secure beds.  For the beds commissioned by CCGs we are working towards  a model of fewer beds and we anticipate that we will need far fewer than the 24 hospital registered beds indicated</a:t>
            </a:r>
          </a:p>
          <a:p>
            <a:r>
              <a:rPr lang="en-GB" sz="2000" dirty="0"/>
              <a:t>The NW ODN has advised the TCP that we should look to have a model of </a:t>
            </a:r>
            <a:r>
              <a:rPr lang="en-GB" sz="2000" b="1" dirty="0"/>
              <a:t>up to </a:t>
            </a:r>
            <a:r>
              <a:rPr lang="en-GB" sz="2000" dirty="0"/>
              <a:t>14 Assessment and Treatment and 10 Rehabilitation beds – it is our estimate that we will require around 10 + 4 (subject to further work)</a:t>
            </a:r>
          </a:p>
          <a:p>
            <a:pPr marL="900" indent="0">
              <a:buNone/>
            </a:pPr>
            <a:endParaRPr lang="en-GB" sz="1600" dirty="0"/>
          </a:p>
        </p:txBody>
      </p:sp>
      <p:sp>
        <p:nvSpPr>
          <p:cNvPr id="3" name="Title 2">
            <a:extLst>
              <a:ext uri="{FF2B5EF4-FFF2-40B4-BE49-F238E27FC236}">
                <a16:creationId xmlns:a16="http://schemas.microsoft.com/office/drawing/2014/main" id="{EB7AEDAF-EA83-4DA3-B220-2B7D82755F54}"/>
              </a:ext>
            </a:extLst>
          </p:cNvPr>
          <p:cNvSpPr>
            <a:spLocks noGrp="1"/>
          </p:cNvSpPr>
          <p:nvPr>
            <p:ph type="title"/>
          </p:nvPr>
        </p:nvSpPr>
        <p:spPr/>
        <p:txBody>
          <a:bodyPr/>
          <a:lstStyle/>
          <a:p>
            <a:r>
              <a:rPr lang="en-GB" dirty="0"/>
              <a:t>National and ODN approach to beds</a:t>
            </a:r>
          </a:p>
        </p:txBody>
      </p:sp>
      <p:sp>
        <p:nvSpPr>
          <p:cNvPr id="4" name="Slide Number Placeholder 3">
            <a:extLst>
              <a:ext uri="{FF2B5EF4-FFF2-40B4-BE49-F238E27FC236}">
                <a16:creationId xmlns:a16="http://schemas.microsoft.com/office/drawing/2014/main" id="{8DDC5F66-C31E-4B77-B623-5F85845B7AE7}"/>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18</a:t>
            </a:fld>
            <a:endParaRPr lang="en-US" altLang="fr-FR" dirty="0">
              <a:solidFill>
                <a:prstClr val="white"/>
              </a:solidFill>
            </a:endParaRPr>
          </a:p>
        </p:txBody>
      </p:sp>
    </p:spTree>
    <p:extLst>
      <p:ext uri="{BB962C8B-B14F-4D97-AF65-F5344CB8AC3E}">
        <p14:creationId xmlns:p14="http://schemas.microsoft.com/office/powerpoint/2010/main" val="13561205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E9E3288-0DF7-463C-99B4-AA831567C300}"/>
              </a:ext>
            </a:extLst>
          </p:cNvPr>
          <p:cNvSpPr>
            <a:spLocks noGrp="1"/>
          </p:cNvSpPr>
          <p:nvPr>
            <p:ph sz="half" idx="1"/>
          </p:nvPr>
        </p:nvSpPr>
        <p:spPr>
          <a:xfrm>
            <a:off x="457200" y="537882"/>
            <a:ext cx="8229600" cy="4056741"/>
          </a:xfrm>
        </p:spPr>
        <p:txBody>
          <a:bodyPr/>
          <a:lstStyle/>
          <a:p>
            <a:r>
              <a:rPr lang="en-GB" sz="1600" dirty="0">
                <a:solidFill>
                  <a:schemeClr val="tx1"/>
                </a:solidFill>
              </a:rPr>
              <a:t>All of these beds would be for </a:t>
            </a:r>
            <a:r>
              <a:rPr lang="en-GB" sz="1600" dirty="0">
                <a:solidFill>
                  <a:schemeClr val="tx1"/>
                </a:solidFill>
                <a:ea typeface="Calibri"/>
              </a:rPr>
              <a:t>adults with a learning disability and/or autism who display behaviours that challenge, including those with a mental health condition.</a:t>
            </a:r>
          </a:p>
          <a:p>
            <a:r>
              <a:rPr lang="en-GB" sz="1600" dirty="0">
                <a:solidFill>
                  <a:schemeClr val="tx1"/>
                </a:solidFill>
                <a:ea typeface="Calibri"/>
              </a:rPr>
              <a:t>People who have a learning disability and / or autism would only access these new beds where the acuity of learning disability and/or autism means that usual mental health services are unable to make reasonable adjustments to meet their needs</a:t>
            </a:r>
            <a:endParaRPr lang="en-GB" sz="1600" dirty="0">
              <a:solidFill>
                <a:schemeClr val="tx1"/>
              </a:solidFill>
            </a:endParaRPr>
          </a:p>
          <a:p>
            <a:r>
              <a:rPr lang="en-GB" sz="1600" dirty="0">
                <a:solidFill>
                  <a:schemeClr val="tx1"/>
                </a:solidFill>
              </a:rPr>
              <a:t>For our purposes an assessment and treatment unit will: define the ‘clinical’ rationale for admission; what assessment and treatment is required; why this can only happen in an in-patient facility; how long this assessment and treatment will take; the outcomes of that treatment; and likely discharge date based on their treatment plan.</a:t>
            </a:r>
          </a:p>
          <a:p>
            <a:r>
              <a:rPr lang="en-GB" sz="1600" dirty="0">
                <a:solidFill>
                  <a:schemeClr val="tx1"/>
                </a:solidFill>
              </a:rPr>
              <a:t>All admissions will (where possible) follow a preadmission Community Treatment Review (CTR) and providers will have a significant role in CTRs</a:t>
            </a:r>
          </a:p>
        </p:txBody>
      </p:sp>
      <p:sp>
        <p:nvSpPr>
          <p:cNvPr id="3" name="Title 2">
            <a:extLst>
              <a:ext uri="{FF2B5EF4-FFF2-40B4-BE49-F238E27FC236}">
                <a16:creationId xmlns:a16="http://schemas.microsoft.com/office/drawing/2014/main" id="{A158EF29-8283-4FC0-AE37-86D82EB98D33}"/>
              </a:ext>
            </a:extLst>
          </p:cNvPr>
          <p:cNvSpPr>
            <a:spLocks noGrp="1"/>
          </p:cNvSpPr>
          <p:nvPr>
            <p:ph type="title"/>
          </p:nvPr>
        </p:nvSpPr>
        <p:spPr/>
        <p:txBody>
          <a:bodyPr/>
          <a:lstStyle/>
          <a:p>
            <a:r>
              <a:rPr lang="en-GB" dirty="0"/>
              <a:t>Rehabilitation Beds</a:t>
            </a:r>
          </a:p>
        </p:txBody>
      </p:sp>
      <p:sp>
        <p:nvSpPr>
          <p:cNvPr id="4" name="Slide Number Placeholder 3">
            <a:extLst>
              <a:ext uri="{FF2B5EF4-FFF2-40B4-BE49-F238E27FC236}">
                <a16:creationId xmlns:a16="http://schemas.microsoft.com/office/drawing/2014/main" id="{F0CCB911-56E0-4EAD-BCA3-3FEEE31FD5FA}"/>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19</a:t>
            </a:fld>
            <a:endParaRPr lang="en-US" altLang="fr-FR" dirty="0">
              <a:solidFill>
                <a:prstClr val="white"/>
              </a:solidFill>
            </a:endParaRPr>
          </a:p>
        </p:txBody>
      </p:sp>
    </p:spTree>
    <p:extLst>
      <p:ext uri="{BB962C8B-B14F-4D97-AF65-F5344CB8AC3E}">
        <p14:creationId xmlns:p14="http://schemas.microsoft.com/office/powerpoint/2010/main" val="12631643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810B5883-9F33-4311-9D64-8B22CDCDF2CB}"/>
              </a:ext>
            </a:extLst>
          </p:cNvPr>
          <p:cNvSpPr>
            <a:spLocks noGrp="1"/>
          </p:cNvSpPr>
          <p:nvPr>
            <p:ph sz="half" idx="1"/>
          </p:nvPr>
        </p:nvSpPr>
        <p:spPr>
          <a:xfrm>
            <a:off x="381000" y="521521"/>
            <a:ext cx="8229600" cy="3719636"/>
          </a:xfrm>
        </p:spPr>
        <p:txBody>
          <a:bodyPr/>
          <a:lstStyle/>
          <a:p>
            <a:r>
              <a:rPr lang="en-GB" dirty="0"/>
              <a:t>In this conversation we are talking about </a:t>
            </a:r>
          </a:p>
          <a:p>
            <a:pPr lvl="1"/>
            <a:r>
              <a:rPr lang="en-GB" dirty="0">
                <a:solidFill>
                  <a:schemeClr val="tx1"/>
                </a:solidFill>
                <a:latin typeface="Arial" panose="020B0604020202020204" pitchFamily="34" charset="0"/>
                <a:ea typeface="Calibri"/>
                <a:cs typeface="Arial" panose="020B0604020202020204" pitchFamily="34" charset="0"/>
              </a:rPr>
              <a:t>adults with a learning disability, </a:t>
            </a:r>
          </a:p>
          <a:p>
            <a:pPr lvl="1"/>
            <a:r>
              <a:rPr lang="en-GB" dirty="0">
                <a:solidFill>
                  <a:schemeClr val="tx1"/>
                </a:solidFill>
                <a:latin typeface="Arial" panose="020B0604020202020204" pitchFamily="34" charset="0"/>
                <a:ea typeface="Calibri"/>
                <a:cs typeface="Arial" panose="020B0604020202020204" pitchFamily="34" charset="0"/>
              </a:rPr>
              <a:t>adults with a learning disability and autism and </a:t>
            </a:r>
          </a:p>
          <a:p>
            <a:pPr lvl="1"/>
            <a:r>
              <a:rPr lang="en-GB" dirty="0">
                <a:solidFill>
                  <a:schemeClr val="tx1"/>
                </a:solidFill>
                <a:latin typeface="Arial" panose="020B0604020202020204" pitchFamily="34" charset="0"/>
                <a:ea typeface="Calibri"/>
                <a:cs typeface="Arial" panose="020B0604020202020204" pitchFamily="34" charset="0"/>
              </a:rPr>
              <a:t>adults with a diagnosis of autism alone </a:t>
            </a:r>
          </a:p>
          <a:p>
            <a:pPr marL="457200" lvl="1" indent="0">
              <a:buNone/>
            </a:pPr>
            <a:endParaRPr lang="en-GB" dirty="0">
              <a:solidFill>
                <a:schemeClr val="tx1"/>
              </a:solidFill>
              <a:latin typeface="Arial" panose="020B0604020202020204" pitchFamily="34" charset="0"/>
              <a:ea typeface="Calibri"/>
              <a:cs typeface="Arial" panose="020B0604020202020204" pitchFamily="34" charset="0"/>
            </a:endParaRPr>
          </a:p>
          <a:p>
            <a:r>
              <a:rPr lang="en-GB" dirty="0">
                <a:solidFill>
                  <a:schemeClr val="tx1"/>
                </a:solidFill>
                <a:ea typeface="Calibri"/>
              </a:rPr>
              <a:t>who display behaviours that challenge, including those with a mental health condition</a:t>
            </a:r>
          </a:p>
          <a:p>
            <a:r>
              <a:rPr lang="en-GB" dirty="0">
                <a:solidFill>
                  <a:schemeClr val="tx1"/>
                </a:solidFill>
              </a:rPr>
              <a:t>Therefore would be subject to Transforming Care</a:t>
            </a:r>
            <a:endParaRPr lang="en-GB" dirty="0"/>
          </a:p>
        </p:txBody>
      </p:sp>
      <p:sp>
        <p:nvSpPr>
          <p:cNvPr id="3" name="Title 2">
            <a:extLst>
              <a:ext uri="{FF2B5EF4-FFF2-40B4-BE49-F238E27FC236}">
                <a16:creationId xmlns:a16="http://schemas.microsoft.com/office/drawing/2014/main" id="{B11CA388-DC25-499D-96C8-D469E7B7BE11}"/>
              </a:ext>
            </a:extLst>
          </p:cNvPr>
          <p:cNvSpPr>
            <a:spLocks noGrp="1"/>
          </p:cNvSpPr>
          <p:nvPr>
            <p:ph type="title"/>
          </p:nvPr>
        </p:nvSpPr>
        <p:spPr/>
        <p:txBody>
          <a:bodyPr/>
          <a:lstStyle/>
          <a:p>
            <a:r>
              <a:rPr lang="en-GB" dirty="0"/>
              <a:t>Scope	</a:t>
            </a:r>
          </a:p>
        </p:txBody>
      </p:sp>
      <p:sp>
        <p:nvSpPr>
          <p:cNvPr id="4" name="Slide Number Placeholder 3">
            <a:extLst>
              <a:ext uri="{FF2B5EF4-FFF2-40B4-BE49-F238E27FC236}">
                <a16:creationId xmlns:a16="http://schemas.microsoft.com/office/drawing/2014/main" id="{5A34E93F-F837-43CB-9F8F-FF09D93707B5}"/>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2</a:t>
            </a:fld>
            <a:endParaRPr lang="en-US" altLang="fr-FR" dirty="0">
              <a:solidFill>
                <a:prstClr val="white"/>
              </a:solidFill>
            </a:endParaRPr>
          </a:p>
        </p:txBody>
      </p:sp>
    </p:spTree>
    <p:extLst>
      <p:ext uri="{BB962C8B-B14F-4D97-AF65-F5344CB8AC3E}">
        <p14:creationId xmlns:p14="http://schemas.microsoft.com/office/powerpoint/2010/main" val="39210375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70FEBFA-DBED-4F5E-96CD-E8BE4667F693}"/>
              </a:ext>
            </a:extLst>
          </p:cNvPr>
          <p:cNvSpPr>
            <a:spLocks noGrp="1"/>
          </p:cNvSpPr>
          <p:nvPr>
            <p:ph sz="half" idx="1"/>
          </p:nvPr>
        </p:nvSpPr>
        <p:spPr>
          <a:xfrm>
            <a:off x="457200" y="552893"/>
            <a:ext cx="8229600" cy="4041730"/>
          </a:xfrm>
        </p:spPr>
        <p:txBody>
          <a:bodyPr/>
          <a:lstStyle/>
          <a:p>
            <a:pPr marL="900" indent="0">
              <a:buNone/>
            </a:pPr>
            <a:r>
              <a:rPr lang="en-GB" sz="1800" dirty="0"/>
              <a:t>Rehabilitation beds will:</a:t>
            </a:r>
          </a:p>
          <a:p>
            <a:r>
              <a:rPr lang="en-GB" sz="1600" dirty="0">
                <a:solidFill>
                  <a:schemeClr val="tx1"/>
                </a:solidFill>
              </a:rPr>
              <a:t>Provide a low stimulation environment that will support stabilisation in preparation for discharge, whilst enhancing and developing skills towards greater independence.  This includes working with families and community care providers to develop their skills and understanding and occupational and social inputs</a:t>
            </a:r>
          </a:p>
          <a:p>
            <a:r>
              <a:rPr lang="en-GB" sz="1600" dirty="0">
                <a:solidFill>
                  <a:schemeClr val="tx1"/>
                </a:solidFill>
              </a:rPr>
              <a:t>The environment will be modelled on a community provision with both occupational and social inputs provided by a multi-disciplinary model including medical, nursing, speech and language, occupational therapy, psychology and social care.</a:t>
            </a:r>
          </a:p>
          <a:p>
            <a:r>
              <a:rPr lang="en-GB" sz="1600" dirty="0">
                <a:solidFill>
                  <a:schemeClr val="tx1"/>
                </a:solidFill>
              </a:rPr>
              <a:t>The provision will include activities of daily living and a therapeutic environment and offer an exceptional quality of life to people </a:t>
            </a:r>
          </a:p>
          <a:p>
            <a:r>
              <a:rPr lang="en-GB" sz="1600" dirty="0">
                <a:solidFill>
                  <a:schemeClr val="tx1"/>
                </a:solidFill>
              </a:rPr>
              <a:t>Where a person has been assed as requiring an in-patient stay providers of this service will NOT BE ABLE TO decline to offer a service to an individual who meets the criteria of the specification (subject to an escalation policy)</a:t>
            </a:r>
          </a:p>
          <a:p>
            <a:pPr marL="900" indent="0">
              <a:buNone/>
            </a:pPr>
            <a:endParaRPr lang="en-GB" sz="1400" dirty="0">
              <a:solidFill>
                <a:schemeClr val="tx1"/>
              </a:solidFill>
            </a:endParaRPr>
          </a:p>
        </p:txBody>
      </p:sp>
      <p:sp>
        <p:nvSpPr>
          <p:cNvPr id="3" name="Title 2">
            <a:extLst>
              <a:ext uri="{FF2B5EF4-FFF2-40B4-BE49-F238E27FC236}">
                <a16:creationId xmlns:a16="http://schemas.microsoft.com/office/drawing/2014/main" id="{D6FAFEB6-5B34-41EE-B998-7C83A46E7FFC}"/>
              </a:ext>
            </a:extLst>
          </p:cNvPr>
          <p:cNvSpPr>
            <a:spLocks noGrp="1"/>
          </p:cNvSpPr>
          <p:nvPr>
            <p:ph type="title"/>
          </p:nvPr>
        </p:nvSpPr>
        <p:spPr/>
        <p:txBody>
          <a:bodyPr/>
          <a:lstStyle/>
          <a:p>
            <a:r>
              <a:rPr lang="en-GB" dirty="0"/>
              <a:t>Rehabilitation beds</a:t>
            </a:r>
          </a:p>
        </p:txBody>
      </p:sp>
      <p:sp>
        <p:nvSpPr>
          <p:cNvPr id="4" name="Slide Number Placeholder 3">
            <a:extLst>
              <a:ext uri="{FF2B5EF4-FFF2-40B4-BE49-F238E27FC236}">
                <a16:creationId xmlns:a16="http://schemas.microsoft.com/office/drawing/2014/main" id="{02E30043-997D-4F2A-984C-E6D5542C9240}"/>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20</a:t>
            </a:fld>
            <a:endParaRPr lang="en-US" altLang="fr-FR" dirty="0">
              <a:solidFill>
                <a:prstClr val="white"/>
              </a:solidFill>
            </a:endParaRPr>
          </a:p>
        </p:txBody>
      </p:sp>
    </p:spTree>
    <p:extLst>
      <p:ext uri="{BB962C8B-B14F-4D97-AF65-F5344CB8AC3E}">
        <p14:creationId xmlns:p14="http://schemas.microsoft.com/office/powerpoint/2010/main" val="339320666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6BB5A7F2-5094-4043-B06A-62305E14CC8B}"/>
              </a:ext>
            </a:extLst>
          </p:cNvPr>
          <p:cNvSpPr>
            <a:spLocks noGrp="1"/>
          </p:cNvSpPr>
          <p:nvPr>
            <p:ph sz="half" idx="1"/>
          </p:nvPr>
        </p:nvSpPr>
        <p:spPr/>
        <p:txBody>
          <a:bodyPr/>
          <a:lstStyle/>
          <a:p>
            <a:r>
              <a:rPr lang="en-GB" sz="1800" dirty="0">
                <a:solidFill>
                  <a:schemeClr val="tx1"/>
                </a:solidFill>
              </a:rPr>
              <a:t>The service is for both those detained under the MH act and or informal admissions – however, we would wish to minimise informal admissions as far as possible by providing effective community and crisis services</a:t>
            </a:r>
          </a:p>
          <a:p>
            <a:r>
              <a:rPr lang="en-GB" sz="1800" dirty="0"/>
              <a:t>Patients should be in an assessment and treatment beds for an absolute maximum of 6 months (ALOS for recent admissions = 135 days)</a:t>
            </a:r>
          </a:p>
          <a:p>
            <a:r>
              <a:rPr lang="en-GB" sz="1800" dirty="0"/>
              <a:t>Patients should be in a rehabilitation bed for no more than 12 months </a:t>
            </a:r>
          </a:p>
          <a:p>
            <a:r>
              <a:rPr lang="en-GB" sz="1800" dirty="0"/>
              <a:t>Based on our work to date analysing the data and patient flows we estimate that we will require around 10 A&amp;T and 4 Rehab beds initially</a:t>
            </a:r>
          </a:p>
        </p:txBody>
      </p:sp>
      <p:sp>
        <p:nvSpPr>
          <p:cNvPr id="3" name="Title 2">
            <a:extLst>
              <a:ext uri="{FF2B5EF4-FFF2-40B4-BE49-F238E27FC236}">
                <a16:creationId xmlns:a16="http://schemas.microsoft.com/office/drawing/2014/main" id="{FA08DF15-5261-4CA6-A26A-CBC9D4455AF5}"/>
              </a:ext>
            </a:extLst>
          </p:cNvPr>
          <p:cNvSpPr>
            <a:spLocks noGrp="1"/>
          </p:cNvSpPr>
          <p:nvPr>
            <p:ph type="title"/>
          </p:nvPr>
        </p:nvSpPr>
        <p:spPr/>
        <p:txBody>
          <a:bodyPr/>
          <a:lstStyle/>
          <a:p>
            <a:r>
              <a:rPr lang="en-GB" dirty="0"/>
              <a:t>Rehabilitation Beds</a:t>
            </a:r>
          </a:p>
        </p:txBody>
      </p:sp>
      <p:sp>
        <p:nvSpPr>
          <p:cNvPr id="4" name="Slide Number Placeholder 3">
            <a:extLst>
              <a:ext uri="{FF2B5EF4-FFF2-40B4-BE49-F238E27FC236}">
                <a16:creationId xmlns:a16="http://schemas.microsoft.com/office/drawing/2014/main" id="{488072DE-A4C9-42C0-9DCD-50B88E6EB1F7}"/>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21</a:t>
            </a:fld>
            <a:endParaRPr lang="en-US" altLang="fr-FR" dirty="0">
              <a:solidFill>
                <a:prstClr val="white"/>
              </a:solidFill>
            </a:endParaRPr>
          </a:p>
        </p:txBody>
      </p:sp>
    </p:spTree>
    <p:extLst>
      <p:ext uri="{BB962C8B-B14F-4D97-AF65-F5344CB8AC3E}">
        <p14:creationId xmlns:p14="http://schemas.microsoft.com/office/powerpoint/2010/main" val="57874534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2565E28-DAB0-4C6D-B8DA-DE3C4A11CE6A}"/>
              </a:ext>
            </a:extLst>
          </p:cNvPr>
          <p:cNvSpPr>
            <a:spLocks noGrp="1"/>
          </p:cNvSpPr>
          <p:nvPr>
            <p:ph sz="half" idx="1"/>
          </p:nvPr>
        </p:nvSpPr>
        <p:spPr>
          <a:xfrm>
            <a:off x="457200" y="550790"/>
            <a:ext cx="8229600" cy="3719636"/>
          </a:xfrm>
        </p:spPr>
        <p:txBody>
          <a:bodyPr/>
          <a:lstStyle/>
          <a:p>
            <a:r>
              <a:rPr lang="en-GB" sz="2000" dirty="0"/>
              <a:t>We are seeking the provision of </a:t>
            </a:r>
            <a:r>
              <a:rPr lang="en-GB" sz="2000" b="1" dirty="0"/>
              <a:t>estate with or without clinical services.  </a:t>
            </a:r>
            <a:r>
              <a:rPr lang="en-GB" sz="2000" dirty="0"/>
              <a:t>We are not seeking clinical service only models.</a:t>
            </a:r>
          </a:p>
          <a:p>
            <a:r>
              <a:rPr lang="en-GB" sz="2000" dirty="0"/>
              <a:t>All estate must be in Lancashire and South Cumbria</a:t>
            </a:r>
          </a:p>
          <a:p>
            <a:r>
              <a:rPr lang="en-GB" sz="2000" dirty="0"/>
              <a:t>We are open to discussions about location and model</a:t>
            </a:r>
          </a:p>
          <a:p>
            <a:r>
              <a:rPr lang="en-GB" sz="2000" dirty="0"/>
              <a:t>A consortium approach or other collaborative arrangements should certainly be considered by potential providers</a:t>
            </a:r>
          </a:p>
          <a:p>
            <a:pPr marL="900" indent="0">
              <a:buNone/>
            </a:pPr>
            <a:endParaRPr lang="en-GB" dirty="0">
              <a:highlight>
                <a:srgbClr val="FFFF00"/>
              </a:highlight>
            </a:endParaRPr>
          </a:p>
          <a:p>
            <a:pPr marL="900" indent="0">
              <a:buNone/>
            </a:pPr>
            <a:endParaRPr lang="en-GB" dirty="0"/>
          </a:p>
        </p:txBody>
      </p:sp>
      <p:sp>
        <p:nvSpPr>
          <p:cNvPr id="3" name="Title 2">
            <a:extLst>
              <a:ext uri="{FF2B5EF4-FFF2-40B4-BE49-F238E27FC236}">
                <a16:creationId xmlns:a16="http://schemas.microsoft.com/office/drawing/2014/main" id="{33C6DA24-00F4-4E0C-8FFB-D00B585170EC}"/>
              </a:ext>
            </a:extLst>
          </p:cNvPr>
          <p:cNvSpPr>
            <a:spLocks noGrp="1"/>
          </p:cNvSpPr>
          <p:nvPr>
            <p:ph type="title"/>
          </p:nvPr>
        </p:nvSpPr>
        <p:spPr/>
        <p:txBody>
          <a:bodyPr/>
          <a:lstStyle/>
          <a:p>
            <a:r>
              <a:rPr lang="en-GB" dirty="0"/>
              <a:t>Our ask</a:t>
            </a:r>
          </a:p>
        </p:txBody>
      </p:sp>
      <p:sp>
        <p:nvSpPr>
          <p:cNvPr id="4" name="Slide Number Placeholder 3">
            <a:extLst>
              <a:ext uri="{FF2B5EF4-FFF2-40B4-BE49-F238E27FC236}">
                <a16:creationId xmlns:a16="http://schemas.microsoft.com/office/drawing/2014/main" id="{BEBA732F-483C-47E0-91E1-BAD9245D5746}"/>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22</a:t>
            </a:fld>
            <a:endParaRPr lang="en-US" altLang="fr-FR" dirty="0">
              <a:solidFill>
                <a:prstClr val="white"/>
              </a:solidFill>
            </a:endParaRPr>
          </a:p>
        </p:txBody>
      </p:sp>
    </p:spTree>
    <p:extLst>
      <p:ext uri="{BB962C8B-B14F-4D97-AF65-F5344CB8AC3E}">
        <p14:creationId xmlns:p14="http://schemas.microsoft.com/office/powerpoint/2010/main" val="35961478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6BC01E9-49D2-45CB-8A7D-226E149790A5}"/>
              </a:ext>
            </a:extLst>
          </p:cNvPr>
          <p:cNvSpPr>
            <a:spLocks noGrp="1"/>
          </p:cNvSpPr>
          <p:nvPr>
            <p:ph idx="1"/>
          </p:nvPr>
        </p:nvSpPr>
        <p:spPr/>
        <p:txBody>
          <a:bodyPr/>
          <a:lstStyle/>
          <a:p>
            <a:r>
              <a:rPr lang="en-GB" dirty="0"/>
              <a:t>Requirements of Expression of Interest</a:t>
            </a:r>
          </a:p>
        </p:txBody>
      </p:sp>
    </p:spTree>
    <p:extLst>
      <p:ext uri="{BB962C8B-B14F-4D97-AF65-F5344CB8AC3E}">
        <p14:creationId xmlns:p14="http://schemas.microsoft.com/office/powerpoint/2010/main" val="260062505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6606728-D56B-4C22-8F4D-05C21520343D}"/>
              </a:ext>
            </a:extLst>
          </p:cNvPr>
          <p:cNvSpPr>
            <a:spLocks noGrp="1"/>
          </p:cNvSpPr>
          <p:nvPr>
            <p:ph sz="half" idx="1"/>
          </p:nvPr>
        </p:nvSpPr>
        <p:spPr>
          <a:xfrm>
            <a:off x="457200" y="711932"/>
            <a:ext cx="8229600" cy="3719636"/>
          </a:xfrm>
        </p:spPr>
        <p:txBody>
          <a:bodyPr/>
          <a:lstStyle/>
          <a:p>
            <a:r>
              <a:rPr lang="en-GB" sz="2200" dirty="0"/>
              <a:t>We are open to considering a range of different provider structures and models that could be put in place to deliver these services. </a:t>
            </a:r>
          </a:p>
          <a:p>
            <a:r>
              <a:rPr lang="en-GB" sz="2200" dirty="0"/>
              <a:t>A consortium approach or other collaborative arrangements should certainly be considered by potential providers.  </a:t>
            </a:r>
          </a:p>
          <a:p>
            <a:r>
              <a:rPr lang="en-GB" sz="2200" dirty="0"/>
              <a:t>Commissioners will consider providers who are interested in estate only and service only offers however all providers should have experience of this type of service and in particular working with and delivering services for people with a learning disability and or autism</a:t>
            </a:r>
          </a:p>
        </p:txBody>
      </p:sp>
      <p:sp>
        <p:nvSpPr>
          <p:cNvPr id="3" name="Title 2">
            <a:extLst>
              <a:ext uri="{FF2B5EF4-FFF2-40B4-BE49-F238E27FC236}">
                <a16:creationId xmlns:a16="http://schemas.microsoft.com/office/drawing/2014/main" id="{BCCA0D4E-EC02-430A-9BAD-EFF20E2196CA}"/>
              </a:ext>
            </a:extLst>
          </p:cNvPr>
          <p:cNvSpPr>
            <a:spLocks noGrp="1"/>
          </p:cNvSpPr>
          <p:nvPr>
            <p:ph type="title"/>
          </p:nvPr>
        </p:nvSpPr>
        <p:spPr/>
        <p:txBody>
          <a:bodyPr/>
          <a:lstStyle/>
          <a:p>
            <a:r>
              <a:rPr lang="en-GB" dirty="0"/>
              <a:t>Model of delivery</a:t>
            </a:r>
          </a:p>
        </p:txBody>
      </p:sp>
      <p:sp>
        <p:nvSpPr>
          <p:cNvPr id="4" name="Slide Number Placeholder 3">
            <a:extLst>
              <a:ext uri="{FF2B5EF4-FFF2-40B4-BE49-F238E27FC236}">
                <a16:creationId xmlns:a16="http://schemas.microsoft.com/office/drawing/2014/main" id="{0C84B8D6-E6F3-475E-9209-735191C801FF}"/>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24</a:t>
            </a:fld>
            <a:endParaRPr lang="en-US" altLang="fr-FR" dirty="0">
              <a:solidFill>
                <a:prstClr val="white"/>
              </a:solidFill>
            </a:endParaRPr>
          </a:p>
        </p:txBody>
      </p:sp>
    </p:spTree>
    <p:extLst>
      <p:ext uri="{BB962C8B-B14F-4D97-AF65-F5344CB8AC3E}">
        <p14:creationId xmlns:p14="http://schemas.microsoft.com/office/powerpoint/2010/main" val="102602197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6647CDE-F622-48EC-9D22-051B25320B8D}"/>
              </a:ext>
            </a:extLst>
          </p:cNvPr>
          <p:cNvSpPr>
            <a:spLocks noGrp="1"/>
          </p:cNvSpPr>
          <p:nvPr>
            <p:ph sz="half" idx="1"/>
          </p:nvPr>
        </p:nvSpPr>
        <p:spPr>
          <a:xfrm>
            <a:off x="457199" y="515389"/>
            <a:ext cx="8312727" cy="4079234"/>
          </a:xfrm>
        </p:spPr>
        <p:txBody>
          <a:bodyPr/>
          <a:lstStyle/>
          <a:p>
            <a:pPr lvl="0"/>
            <a:r>
              <a:rPr lang="en-GB" sz="1400" dirty="0"/>
              <a:t>Confirm whether you would consider the provision of the estate or the services or both </a:t>
            </a:r>
          </a:p>
          <a:p>
            <a:pPr lvl="0"/>
            <a:r>
              <a:rPr lang="en-GB" sz="1400" dirty="0"/>
              <a:t>Confirm whether there is existing appropriate estates </a:t>
            </a:r>
            <a:r>
              <a:rPr lang="en-GB" sz="1400" b="1" dirty="0"/>
              <a:t>within Lancashire and South Cumbria</a:t>
            </a:r>
            <a:r>
              <a:rPr lang="en-GB" sz="1400" dirty="0"/>
              <a:t> and if not realistic plans to provide the estate short and long term</a:t>
            </a:r>
          </a:p>
          <a:p>
            <a:pPr lvl="0"/>
            <a:r>
              <a:rPr lang="en-GB" sz="1400" dirty="0"/>
              <a:t>If estate is not currently available when and how such might be provided including a realistic timeframe.</a:t>
            </a:r>
          </a:p>
          <a:p>
            <a:pPr lvl="0"/>
            <a:r>
              <a:rPr lang="en-GB" sz="1400" dirty="0"/>
              <a:t>Confirm the minimum number of years you would be prepared to consider delivering a service over (estates and clinical services).</a:t>
            </a:r>
          </a:p>
          <a:p>
            <a:pPr lvl="0"/>
            <a:r>
              <a:rPr lang="en-GB" sz="1400" dirty="0"/>
              <a:t>How would you ensure that you have a trained workforce ready to deliver this service and from what date this workforce will be available?</a:t>
            </a:r>
          </a:p>
          <a:p>
            <a:pPr lvl="0"/>
            <a:r>
              <a:rPr lang="en-GB" sz="1400" dirty="0"/>
              <a:t>Do you intend to subcontract any element of this service and if so to whom?</a:t>
            </a:r>
          </a:p>
          <a:p>
            <a:pPr lvl="0"/>
            <a:r>
              <a:rPr lang="en-GB" sz="1400" dirty="0"/>
              <a:t>Who do you think the key partners are for this service and how would you make the links and build relationships with key partners to deliver this service?  </a:t>
            </a:r>
          </a:p>
          <a:p>
            <a:endParaRPr lang="en-GB" dirty="0"/>
          </a:p>
        </p:txBody>
      </p:sp>
      <p:sp>
        <p:nvSpPr>
          <p:cNvPr id="3" name="Title 2">
            <a:extLst>
              <a:ext uri="{FF2B5EF4-FFF2-40B4-BE49-F238E27FC236}">
                <a16:creationId xmlns:a16="http://schemas.microsoft.com/office/drawing/2014/main" id="{DD2F0C04-9A3C-4B07-8DEA-BB25A8A2A339}"/>
              </a:ext>
            </a:extLst>
          </p:cNvPr>
          <p:cNvSpPr>
            <a:spLocks noGrp="1"/>
          </p:cNvSpPr>
          <p:nvPr>
            <p:ph type="title"/>
          </p:nvPr>
        </p:nvSpPr>
        <p:spPr/>
        <p:txBody>
          <a:bodyPr/>
          <a:lstStyle/>
          <a:p>
            <a:r>
              <a:rPr lang="en-GB" dirty="0"/>
              <a:t>In Patient Beds</a:t>
            </a:r>
          </a:p>
        </p:txBody>
      </p:sp>
      <p:sp>
        <p:nvSpPr>
          <p:cNvPr id="4" name="Slide Number Placeholder 3">
            <a:extLst>
              <a:ext uri="{FF2B5EF4-FFF2-40B4-BE49-F238E27FC236}">
                <a16:creationId xmlns:a16="http://schemas.microsoft.com/office/drawing/2014/main" id="{EDDFCFE7-27E1-45B6-81E1-4138008F8CCE}"/>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25</a:t>
            </a:fld>
            <a:endParaRPr lang="en-US" altLang="fr-FR" dirty="0">
              <a:solidFill>
                <a:prstClr val="white"/>
              </a:solidFill>
            </a:endParaRPr>
          </a:p>
        </p:txBody>
      </p:sp>
    </p:spTree>
    <p:extLst>
      <p:ext uri="{BB962C8B-B14F-4D97-AF65-F5344CB8AC3E}">
        <p14:creationId xmlns:p14="http://schemas.microsoft.com/office/powerpoint/2010/main" val="1445189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F34F66C-29B8-4844-8462-10E8C09C8456}"/>
              </a:ext>
            </a:extLst>
          </p:cNvPr>
          <p:cNvSpPr>
            <a:spLocks noGrp="1"/>
          </p:cNvSpPr>
          <p:nvPr>
            <p:ph sz="half" idx="1"/>
          </p:nvPr>
        </p:nvSpPr>
        <p:spPr>
          <a:xfrm>
            <a:off x="157941" y="475976"/>
            <a:ext cx="8794865" cy="3746889"/>
          </a:xfrm>
        </p:spPr>
        <p:txBody>
          <a:bodyPr/>
          <a:lstStyle/>
          <a:p>
            <a:pPr lvl="0"/>
            <a:r>
              <a:rPr lang="en-GB" sz="1600" dirty="0"/>
              <a:t>Confirm experience of providing services of this nature on an in reach basis.</a:t>
            </a:r>
          </a:p>
          <a:p>
            <a:pPr lvl="0"/>
            <a:r>
              <a:rPr lang="en-GB" sz="1600" dirty="0"/>
              <a:t>Confirm whether you would provide very short stay places/ whether there is existing estates to deliver this service </a:t>
            </a:r>
            <a:r>
              <a:rPr lang="en-GB" sz="1600" b="1" dirty="0"/>
              <a:t>within Lancashire and South Cumbria,</a:t>
            </a:r>
            <a:r>
              <a:rPr lang="en-GB" sz="1600" dirty="0"/>
              <a:t> </a:t>
            </a:r>
          </a:p>
          <a:p>
            <a:pPr lvl="0"/>
            <a:r>
              <a:rPr lang="en-GB" sz="1600" dirty="0"/>
              <a:t>If not  - plans to ensure appropriate estates is available and from what dates?  Some resources may be available from NHS England to support this</a:t>
            </a:r>
          </a:p>
          <a:p>
            <a:pPr lvl="0"/>
            <a:r>
              <a:rPr lang="en-GB" sz="1600" dirty="0"/>
              <a:t>Noting that the NHS standard contract is up to 3 years please confirm the minimum length of contract you would anticipate.</a:t>
            </a:r>
          </a:p>
          <a:p>
            <a:pPr lvl="0"/>
            <a:r>
              <a:rPr lang="en-GB" sz="1600" dirty="0"/>
              <a:t>How would you ensure that you have a trained workforce ready to deliver this service and from when might this service be mobilised?</a:t>
            </a:r>
          </a:p>
          <a:p>
            <a:pPr lvl="0"/>
            <a:r>
              <a:rPr lang="en-GB" sz="1600" dirty="0"/>
              <a:t>Do you intend to sub contract any element of this service and if so to whom?</a:t>
            </a:r>
          </a:p>
          <a:p>
            <a:pPr lvl="0"/>
            <a:r>
              <a:rPr lang="en-GB" sz="1600" dirty="0"/>
              <a:t>How would you make the links and build relationships with key partners to deliver this service?</a:t>
            </a:r>
          </a:p>
          <a:p>
            <a:pPr marL="900" indent="0">
              <a:buNone/>
            </a:pPr>
            <a:endParaRPr lang="en-GB" dirty="0"/>
          </a:p>
        </p:txBody>
      </p:sp>
      <p:sp>
        <p:nvSpPr>
          <p:cNvPr id="3" name="Title 2">
            <a:extLst>
              <a:ext uri="{FF2B5EF4-FFF2-40B4-BE49-F238E27FC236}">
                <a16:creationId xmlns:a16="http://schemas.microsoft.com/office/drawing/2014/main" id="{B35648A6-4885-482A-9E00-D95DD7D4830C}"/>
              </a:ext>
            </a:extLst>
          </p:cNvPr>
          <p:cNvSpPr>
            <a:spLocks noGrp="1"/>
          </p:cNvSpPr>
          <p:nvPr>
            <p:ph type="title"/>
          </p:nvPr>
        </p:nvSpPr>
        <p:spPr/>
        <p:txBody>
          <a:bodyPr/>
          <a:lstStyle/>
          <a:p>
            <a:r>
              <a:rPr lang="en-GB" dirty="0"/>
              <a:t>Crisis and admission avoidance service</a:t>
            </a:r>
          </a:p>
        </p:txBody>
      </p:sp>
      <p:sp>
        <p:nvSpPr>
          <p:cNvPr id="4" name="Slide Number Placeholder 3">
            <a:extLst>
              <a:ext uri="{FF2B5EF4-FFF2-40B4-BE49-F238E27FC236}">
                <a16:creationId xmlns:a16="http://schemas.microsoft.com/office/drawing/2014/main" id="{D557A0B1-B20E-4A87-A29F-CF21CC341A32}"/>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26</a:t>
            </a:fld>
            <a:endParaRPr lang="en-US" altLang="fr-FR" dirty="0">
              <a:solidFill>
                <a:prstClr val="white"/>
              </a:solidFill>
            </a:endParaRPr>
          </a:p>
        </p:txBody>
      </p:sp>
    </p:spTree>
    <p:extLst>
      <p:ext uri="{BB962C8B-B14F-4D97-AF65-F5344CB8AC3E}">
        <p14:creationId xmlns:p14="http://schemas.microsoft.com/office/powerpoint/2010/main" val="2217248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E868813-91EC-42B0-98E3-51BF7ECA9E0A}"/>
              </a:ext>
            </a:extLst>
          </p:cNvPr>
          <p:cNvSpPr>
            <a:spLocks noGrp="1"/>
          </p:cNvSpPr>
          <p:nvPr>
            <p:ph sz="half" idx="1"/>
          </p:nvPr>
        </p:nvSpPr>
        <p:spPr>
          <a:xfrm>
            <a:off x="257414" y="569447"/>
            <a:ext cx="5582451" cy="3494978"/>
          </a:xfrm>
        </p:spPr>
        <p:txBody>
          <a:bodyPr/>
          <a:lstStyle/>
          <a:p>
            <a:pPr>
              <a:spcAft>
                <a:spcPts val="600"/>
              </a:spcAft>
            </a:pPr>
            <a:r>
              <a:rPr lang="en-GB" sz="1600" dirty="0"/>
              <a:t>The Lancashire and South Cumbria Transforming Care Partnership consists of 8 CCGs and 4 Local Authorities:</a:t>
            </a:r>
          </a:p>
          <a:p>
            <a:pPr lvl="1"/>
            <a:r>
              <a:rPr lang="en-GB" sz="1600" dirty="0">
                <a:latin typeface="Arial" panose="020B0604020202020204" pitchFamily="34" charset="0"/>
                <a:cs typeface="Arial" panose="020B0604020202020204" pitchFamily="34" charset="0"/>
              </a:rPr>
              <a:t>Blackpool Council</a:t>
            </a:r>
          </a:p>
          <a:p>
            <a:pPr lvl="1"/>
            <a:r>
              <a:rPr lang="en-GB" sz="1600" dirty="0">
                <a:latin typeface="Arial" panose="020B0604020202020204" pitchFamily="34" charset="0"/>
                <a:cs typeface="Arial" panose="020B0604020202020204" pitchFamily="34" charset="0"/>
              </a:rPr>
              <a:t>Blackburn with Darwen Council</a:t>
            </a:r>
          </a:p>
          <a:p>
            <a:pPr lvl="1"/>
            <a:r>
              <a:rPr lang="en-GB" sz="1600" dirty="0">
                <a:latin typeface="Arial" panose="020B0604020202020204" pitchFamily="34" charset="0"/>
                <a:cs typeface="Arial" panose="020B0604020202020204" pitchFamily="34" charset="0"/>
              </a:rPr>
              <a:t>Cumbria County Council</a:t>
            </a:r>
          </a:p>
          <a:p>
            <a:pPr lvl="1"/>
            <a:r>
              <a:rPr lang="en-GB" sz="1600" dirty="0">
                <a:latin typeface="Arial" panose="020B0604020202020204" pitchFamily="34" charset="0"/>
                <a:cs typeface="Arial" panose="020B0604020202020204" pitchFamily="34" charset="0"/>
              </a:rPr>
              <a:t>Lancashire County Council</a:t>
            </a:r>
          </a:p>
          <a:p>
            <a:pPr lvl="1"/>
            <a:r>
              <a:rPr lang="en-GB" sz="1600" dirty="0">
                <a:latin typeface="Arial" panose="020B0604020202020204" pitchFamily="34" charset="0"/>
                <a:cs typeface="Arial" panose="020B0604020202020204" pitchFamily="34" charset="0"/>
              </a:rPr>
              <a:t>Blackpool CCG</a:t>
            </a:r>
          </a:p>
          <a:p>
            <a:pPr lvl="1"/>
            <a:r>
              <a:rPr lang="en-GB" sz="1600" dirty="0">
                <a:latin typeface="Arial" panose="020B0604020202020204" pitchFamily="34" charset="0"/>
                <a:cs typeface="Arial" panose="020B0604020202020204" pitchFamily="34" charset="0"/>
              </a:rPr>
              <a:t>Blackburn with Darwen CCG</a:t>
            </a:r>
          </a:p>
          <a:p>
            <a:pPr lvl="1"/>
            <a:r>
              <a:rPr lang="en-GB" sz="1600" dirty="0">
                <a:latin typeface="Arial" panose="020B0604020202020204" pitchFamily="34" charset="0"/>
                <a:cs typeface="Arial" panose="020B0604020202020204" pitchFamily="34" charset="0"/>
              </a:rPr>
              <a:t>Chorley and South Ribble CCG</a:t>
            </a:r>
          </a:p>
          <a:p>
            <a:pPr lvl="1"/>
            <a:r>
              <a:rPr lang="en-GB" sz="1600" dirty="0">
                <a:latin typeface="Arial" panose="020B0604020202020204" pitchFamily="34" charset="0"/>
                <a:cs typeface="Arial" panose="020B0604020202020204" pitchFamily="34" charset="0"/>
              </a:rPr>
              <a:t>East Lancashire CCG</a:t>
            </a:r>
          </a:p>
          <a:p>
            <a:pPr lvl="1"/>
            <a:r>
              <a:rPr lang="en-GB" sz="1600" dirty="0">
                <a:latin typeface="Arial" panose="020B0604020202020204" pitchFamily="34" charset="0"/>
                <a:cs typeface="Arial" panose="020B0604020202020204" pitchFamily="34" charset="0"/>
              </a:rPr>
              <a:t>Fylde and Wyre CCG</a:t>
            </a:r>
          </a:p>
          <a:p>
            <a:pPr lvl="1"/>
            <a:r>
              <a:rPr lang="en-GB" sz="1600" dirty="0">
                <a:latin typeface="Arial" panose="020B0604020202020204" pitchFamily="34" charset="0"/>
                <a:cs typeface="Arial" panose="020B0604020202020204" pitchFamily="34" charset="0"/>
              </a:rPr>
              <a:t>Greater Preston CCG</a:t>
            </a:r>
          </a:p>
          <a:p>
            <a:pPr lvl="1"/>
            <a:r>
              <a:rPr lang="en-GB" sz="1600" dirty="0">
                <a:latin typeface="Arial" panose="020B0604020202020204" pitchFamily="34" charset="0"/>
                <a:cs typeface="Arial" panose="020B0604020202020204" pitchFamily="34" charset="0"/>
              </a:rPr>
              <a:t>Morecombe Bay CCG</a:t>
            </a:r>
          </a:p>
          <a:p>
            <a:pPr lvl="1"/>
            <a:r>
              <a:rPr lang="en-GB" sz="1600" dirty="0">
                <a:latin typeface="Arial" panose="020B0604020202020204" pitchFamily="34" charset="0"/>
                <a:cs typeface="Arial" panose="020B0604020202020204" pitchFamily="34" charset="0"/>
              </a:rPr>
              <a:t>West Lancashire CCG</a:t>
            </a:r>
          </a:p>
          <a:p>
            <a:pPr lvl="1"/>
            <a:endParaRPr lang="en-GB" sz="1600" dirty="0"/>
          </a:p>
        </p:txBody>
      </p:sp>
      <p:sp>
        <p:nvSpPr>
          <p:cNvPr id="3" name="Title 2">
            <a:extLst>
              <a:ext uri="{FF2B5EF4-FFF2-40B4-BE49-F238E27FC236}">
                <a16:creationId xmlns:a16="http://schemas.microsoft.com/office/drawing/2014/main" id="{40374B37-CA54-47C8-8599-26D32823E8DA}"/>
              </a:ext>
            </a:extLst>
          </p:cNvPr>
          <p:cNvSpPr>
            <a:spLocks noGrp="1"/>
          </p:cNvSpPr>
          <p:nvPr>
            <p:ph type="title"/>
          </p:nvPr>
        </p:nvSpPr>
        <p:spPr>
          <a:xfrm>
            <a:off x="1600200" y="148828"/>
            <a:ext cx="7010400" cy="251222"/>
          </a:xfrm>
        </p:spPr>
        <p:txBody>
          <a:bodyPr/>
          <a:lstStyle/>
          <a:p>
            <a:r>
              <a:rPr lang="en-GB" dirty="0"/>
              <a:t>Transforming Care Partnership</a:t>
            </a:r>
          </a:p>
        </p:txBody>
      </p:sp>
      <p:sp>
        <p:nvSpPr>
          <p:cNvPr id="4" name="Slide Number Placeholder 3">
            <a:extLst>
              <a:ext uri="{FF2B5EF4-FFF2-40B4-BE49-F238E27FC236}">
                <a16:creationId xmlns:a16="http://schemas.microsoft.com/office/drawing/2014/main" id="{A0496689-A640-4C02-808A-9ADCE0FC7890}"/>
              </a:ext>
            </a:extLst>
          </p:cNvPr>
          <p:cNvSpPr>
            <a:spLocks noGrp="1"/>
          </p:cNvSpPr>
          <p:nvPr>
            <p:ph type="sldNum" sz="quarter" idx="10"/>
          </p:nvPr>
        </p:nvSpPr>
        <p:spPr>
          <a:xfrm>
            <a:off x="457201" y="183358"/>
            <a:ext cx="269875" cy="202406"/>
          </a:xfrm>
        </p:spPr>
        <p:txBody>
          <a:bodyPr/>
          <a:lstStyle/>
          <a:p>
            <a:fld id="{4D6C332D-32D6-4CCD-AF2A-7E2C0216B987}" type="slidenum">
              <a:rPr lang="en-US" altLang="fr-FR" smtClean="0">
                <a:solidFill>
                  <a:prstClr val="white"/>
                </a:solidFill>
              </a:rPr>
              <a:pPr/>
              <a:t>3</a:t>
            </a:fld>
            <a:endParaRPr lang="en-US" altLang="fr-FR" dirty="0">
              <a:solidFill>
                <a:prstClr val="white"/>
              </a:solidFill>
            </a:endParaRPr>
          </a:p>
        </p:txBody>
      </p:sp>
    </p:spTree>
    <p:extLst>
      <p:ext uri="{BB962C8B-B14F-4D97-AF65-F5344CB8AC3E}">
        <p14:creationId xmlns:p14="http://schemas.microsoft.com/office/powerpoint/2010/main" val="3216153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E433ABF-44AE-4011-8574-AC3F28825CF3}"/>
              </a:ext>
            </a:extLst>
          </p:cNvPr>
          <p:cNvSpPr>
            <a:spLocks noGrp="1"/>
          </p:cNvSpPr>
          <p:nvPr>
            <p:ph sz="half" idx="1"/>
          </p:nvPr>
        </p:nvSpPr>
        <p:spPr/>
        <p:txBody>
          <a:bodyPr/>
          <a:lstStyle/>
          <a:p>
            <a:r>
              <a:rPr lang="en-GB" sz="2000" dirty="0"/>
              <a:t>We are an integrated care system in Lancashire and South Cumbria and as such we are working towards doing things differently</a:t>
            </a:r>
          </a:p>
          <a:p>
            <a:r>
              <a:rPr lang="en-GB" sz="2000" dirty="0"/>
              <a:t>Any provider of crisis or in patient beds will be expected to work collaboratively and co-operatively with all other learning disability and / or autism providers in the geography, including all NHS providers and GPs and the local authorities, to ensure that the right support is provided at the right time for people who need it</a:t>
            </a:r>
            <a:r>
              <a:rPr lang="en-GB" dirty="0"/>
              <a:t> </a:t>
            </a:r>
            <a:endParaRPr lang="en-GB" sz="2000" dirty="0"/>
          </a:p>
          <a:p>
            <a:r>
              <a:rPr lang="en-GB" sz="2000" dirty="0"/>
              <a:t>We are working towards an integrated pathway where hand offs are minimised and services support one another to do the right thing</a:t>
            </a:r>
          </a:p>
        </p:txBody>
      </p:sp>
      <p:sp>
        <p:nvSpPr>
          <p:cNvPr id="3" name="Title 2">
            <a:extLst>
              <a:ext uri="{FF2B5EF4-FFF2-40B4-BE49-F238E27FC236}">
                <a16:creationId xmlns:a16="http://schemas.microsoft.com/office/drawing/2014/main" id="{F993BCFD-8A00-4831-9B55-4F72B7C4F1E9}"/>
              </a:ext>
            </a:extLst>
          </p:cNvPr>
          <p:cNvSpPr>
            <a:spLocks noGrp="1"/>
          </p:cNvSpPr>
          <p:nvPr>
            <p:ph type="title"/>
          </p:nvPr>
        </p:nvSpPr>
        <p:spPr/>
        <p:txBody>
          <a:bodyPr/>
          <a:lstStyle/>
          <a:p>
            <a:r>
              <a:rPr lang="en-GB" dirty="0"/>
              <a:t>Ways of working	</a:t>
            </a:r>
          </a:p>
        </p:txBody>
      </p:sp>
      <p:sp>
        <p:nvSpPr>
          <p:cNvPr id="4" name="Slide Number Placeholder 3">
            <a:extLst>
              <a:ext uri="{FF2B5EF4-FFF2-40B4-BE49-F238E27FC236}">
                <a16:creationId xmlns:a16="http://schemas.microsoft.com/office/drawing/2014/main" id="{C4F25BA4-38A3-477A-80A1-BB2581F4E171}"/>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4</a:t>
            </a:fld>
            <a:endParaRPr lang="en-US" altLang="fr-FR" dirty="0">
              <a:solidFill>
                <a:prstClr val="white"/>
              </a:solidFill>
            </a:endParaRPr>
          </a:p>
        </p:txBody>
      </p:sp>
    </p:spTree>
    <p:extLst>
      <p:ext uri="{BB962C8B-B14F-4D97-AF65-F5344CB8AC3E}">
        <p14:creationId xmlns:p14="http://schemas.microsoft.com/office/powerpoint/2010/main" val="8100930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dirty="0"/>
              <a:t>Programme Summary Population and Prevalence (</a:t>
            </a:r>
            <a:r>
              <a:rPr lang="en-GB" dirty="0" err="1"/>
              <a:t>Lancs</a:t>
            </a:r>
            <a:r>
              <a:rPr lang="en-GB" dirty="0"/>
              <a:t> Only)</a:t>
            </a:r>
          </a:p>
        </p:txBody>
      </p:sp>
      <p:sp>
        <p:nvSpPr>
          <p:cNvPr id="4" name="Slide Number Placeholder 3"/>
          <p:cNvSpPr>
            <a:spLocks noGrp="1"/>
          </p:cNvSpPr>
          <p:nvPr>
            <p:ph type="sldNum" sz="quarter" idx="10"/>
          </p:nvPr>
        </p:nvSpPr>
        <p:spPr/>
        <p:txBody>
          <a:bodyPr/>
          <a:lstStyle/>
          <a:p>
            <a:fld id="{4D6C332D-32D6-4CCD-AF2A-7E2C0216B987}" type="slidenum">
              <a:rPr lang="en-US" altLang="fr-FR" smtClean="0">
                <a:solidFill>
                  <a:prstClr val="white"/>
                </a:solidFill>
              </a:rPr>
              <a:pPr/>
              <a:t>5</a:t>
            </a:fld>
            <a:endParaRPr lang="en-US" altLang="fr-FR" dirty="0">
              <a:solidFill>
                <a:prstClr val="white"/>
              </a:solidFill>
            </a:endParaRPr>
          </a:p>
        </p:txBody>
      </p:sp>
      <p:sp>
        <p:nvSpPr>
          <p:cNvPr id="6" name="Rectangle 5"/>
          <p:cNvSpPr/>
          <p:nvPr/>
        </p:nvSpPr>
        <p:spPr>
          <a:xfrm>
            <a:off x="0" y="4681838"/>
            <a:ext cx="6271178" cy="461665"/>
          </a:xfrm>
          <a:prstGeom prst="rect">
            <a:avLst/>
          </a:prstGeom>
        </p:spPr>
        <p:txBody>
          <a:bodyPr wrap="square">
            <a:spAutoFit/>
          </a:bodyPr>
          <a:lstStyle/>
          <a:p>
            <a:r>
              <a:rPr lang="en-GB" sz="1200" dirty="0">
                <a:solidFill>
                  <a:schemeClr val="tx1">
                    <a:lumMod val="50000"/>
                    <a:lumOff val="50000"/>
                  </a:schemeClr>
                </a:solidFill>
              </a:rPr>
              <a:t>*</a:t>
            </a:r>
            <a:r>
              <a:rPr lang="en-GB" sz="1200" b="1" dirty="0">
                <a:solidFill>
                  <a:schemeClr val="tx1">
                    <a:lumMod val="50000"/>
                    <a:lumOff val="50000"/>
                  </a:schemeClr>
                </a:solidFill>
              </a:rPr>
              <a:t>The Lancashire </a:t>
            </a:r>
            <a:r>
              <a:rPr lang="en-GB" sz="1200" dirty="0">
                <a:solidFill>
                  <a:schemeClr val="tx1">
                    <a:lumMod val="50000"/>
                    <a:lumOff val="50000"/>
                  </a:schemeClr>
                </a:solidFill>
              </a:rPr>
              <a:t>a population is estimated at around 1.6m, of which roughly 312k are children (19.5%)</a:t>
            </a:r>
          </a:p>
        </p:txBody>
      </p:sp>
      <p:graphicFrame>
        <p:nvGraphicFramePr>
          <p:cNvPr id="7" name="Content Placeholder 4">
            <a:extLst>
              <a:ext uri="{FF2B5EF4-FFF2-40B4-BE49-F238E27FC236}">
                <a16:creationId xmlns:a16="http://schemas.microsoft.com/office/drawing/2014/main" id="{2951FBF1-7A06-405D-932D-7BF86AD71563}"/>
              </a:ext>
            </a:extLst>
          </p:cNvPr>
          <p:cNvGraphicFramePr>
            <a:graphicFrameLocks/>
          </p:cNvGraphicFramePr>
          <p:nvPr>
            <p:extLst>
              <p:ext uri="{D42A27DB-BD31-4B8C-83A1-F6EECF244321}">
                <p14:modId xmlns:p14="http://schemas.microsoft.com/office/powerpoint/2010/main" val="4122912935"/>
              </p:ext>
            </p:extLst>
          </p:nvPr>
        </p:nvGraphicFramePr>
        <p:xfrm>
          <a:off x="353688" y="487265"/>
          <a:ext cx="8585860" cy="3815807"/>
        </p:xfrm>
        <a:graphic>
          <a:graphicData uri="http://schemas.openxmlformats.org/drawingml/2006/table">
            <a:tbl>
              <a:tblPr firstRow="1" firstCol="1" bandRow="1">
                <a:tableStyleId>{5C22544A-7EE6-4342-B048-85BDC9FD1C3A}</a:tableStyleId>
              </a:tblPr>
              <a:tblGrid>
                <a:gridCol w="1068779">
                  <a:extLst>
                    <a:ext uri="{9D8B030D-6E8A-4147-A177-3AD203B41FA5}">
                      <a16:colId xmlns:a16="http://schemas.microsoft.com/office/drawing/2014/main" val="20000"/>
                    </a:ext>
                  </a:extLst>
                </a:gridCol>
                <a:gridCol w="6578930">
                  <a:extLst>
                    <a:ext uri="{9D8B030D-6E8A-4147-A177-3AD203B41FA5}">
                      <a16:colId xmlns:a16="http://schemas.microsoft.com/office/drawing/2014/main" val="20001"/>
                    </a:ext>
                  </a:extLst>
                </a:gridCol>
                <a:gridCol w="938151">
                  <a:extLst>
                    <a:ext uri="{9D8B030D-6E8A-4147-A177-3AD203B41FA5}">
                      <a16:colId xmlns:a16="http://schemas.microsoft.com/office/drawing/2014/main" val="20002"/>
                    </a:ext>
                  </a:extLst>
                </a:gridCol>
              </a:tblGrid>
              <a:tr h="255843">
                <a:tc gridSpan="2">
                  <a:txBody>
                    <a:bodyPr/>
                    <a:lstStyle/>
                    <a:p>
                      <a:pPr>
                        <a:lnSpc>
                          <a:spcPct val="115000"/>
                        </a:lnSpc>
                        <a:spcAft>
                          <a:spcPts val="0"/>
                        </a:spcAft>
                      </a:pPr>
                      <a:r>
                        <a:rPr lang="en-GB" sz="1200" dirty="0">
                          <a:effectLst/>
                        </a:rPr>
                        <a:t>Population Estimates</a:t>
                      </a:r>
                      <a:endParaRPr lang="en-GB" sz="1200" dirty="0">
                        <a:effectLst/>
                        <a:latin typeface="Arial"/>
                        <a:ea typeface="Times New Roman"/>
                        <a:cs typeface="Times New Roman"/>
                      </a:endParaRPr>
                    </a:p>
                  </a:txBody>
                  <a:tcPr marL="34987" marR="34987" marT="0" marB="0" anchor="ctr"/>
                </a:tc>
                <a:tc hMerge="1">
                  <a:txBody>
                    <a:bodyPr/>
                    <a:lstStyle/>
                    <a:p>
                      <a:endParaRPr lang="en-GB"/>
                    </a:p>
                  </a:txBody>
                  <a:tcPr/>
                </a:tc>
                <a:tc>
                  <a:txBody>
                    <a:bodyPr/>
                    <a:lstStyle/>
                    <a:p>
                      <a:pPr>
                        <a:lnSpc>
                          <a:spcPct val="115000"/>
                        </a:lnSpc>
                        <a:spcAft>
                          <a:spcPts val="0"/>
                        </a:spcAft>
                      </a:pPr>
                      <a:r>
                        <a:rPr lang="en-GB" sz="1200" dirty="0">
                          <a:effectLst/>
                        </a:rPr>
                        <a:t>Lancashire</a:t>
                      </a:r>
                    </a:p>
                    <a:p>
                      <a:pPr>
                        <a:lnSpc>
                          <a:spcPct val="115000"/>
                        </a:lnSpc>
                        <a:spcAft>
                          <a:spcPts val="0"/>
                        </a:spcAft>
                      </a:pPr>
                      <a:r>
                        <a:rPr lang="en-GB" sz="1200" dirty="0">
                          <a:effectLst/>
                        </a:rPr>
                        <a:t>(1.6m pop*)</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00"/>
                  </a:ext>
                </a:extLst>
              </a:tr>
              <a:tr h="227838">
                <a:tc rowSpan="4">
                  <a:txBody>
                    <a:bodyPr/>
                    <a:lstStyle/>
                    <a:p>
                      <a:pPr>
                        <a:lnSpc>
                          <a:spcPct val="115000"/>
                        </a:lnSpc>
                        <a:spcAft>
                          <a:spcPts val="0"/>
                        </a:spcAft>
                      </a:pPr>
                      <a:r>
                        <a:rPr lang="en-GB" sz="1200" dirty="0">
                          <a:effectLst/>
                        </a:rPr>
                        <a:t>Whole population</a:t>
                      </a:r>
                    </a:p>
                    <a:p>
                      <a:pPr>
                        <a:lnSpc>
                          <a:spcPct val="115000"/>
                        </a:lnSpc>
                        <a:spcAft>
                          <a:spcPts val="0"/>
                        </a:spcAft>
                      </a:pPr>
                      <a:r>
                        <a:rPr lang="en-GB" sz="1200" dirty="0">
                          <a:effectLst/>
                        </a:rPr>
                        <a:t>(Children and Adults)</a:t>
                      </a:r>
                      <a:endParaRPr lang="en-GB" sz="1200" dirty="0">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Overall population with a learning disability </a:t>
                      </a:r>
                      <a:r>
                        <a:rPr lang="en-GB" sz="1200" baseline="0" dirty="0">
                          <a:effectLst/>
                        </a:rPr>
                        <a:t> </a:t>
                      </a:r>
                      <a:r>
                        <a:rPr lang="en-GB" sz="1200" dirty="0">
                          <a:effectLst/>
                        </a:rPr>
                        <a:t>(mid range of 2-3%)</a:t>
                      </a:r>
                      <a:endParaRPr lang="en-GB" sz="1200" dirty="0">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40,000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01"/>
                  </a:ext>
                </a:extLst>
              </a:tr>
              <a:tr h="227838">
                <a:tc vMerge="1">
                  <a:txBody>
                    <a:bodyPr/>
                    <a:lstStyle/>
                    <a:p>
                      <a:endParaRPr lang="en-GB"/>
                    </a:p>
                  </a:txBody>
                  <a:tcPr/>
                </a:tc>
                <a:tc>
                  <a:txBody>
                    <a:bodyPr/>
                    <a:lstStyle/>
                    <a:p>
                      <a:pPr>
                        <a:lnSpc>
                          <a:spcPct val="115000"/>
                        </a:lnSpc>
                        <a:spcAft>
                          <a:spcPts val="0"/>
                        </a:spcAft>
                      </a:pPr>
                      <a:r>
                        <a:rPr lang="en-GB" sz="1200" dirty="0">
                          <a:solidFill>
                            <a:schemeClr val="tx1"/>
                          </a:solidFill>
                          <a:effectLst/>
                        </a:rPr>
                        <a:t>Population with autism </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17,600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02"/>
                  </a:ext>
                </a:extLst>
              </a:tr>
              <a:tr h="262588">
                <a:tc vMerge="1">
                  <a:txBody>
                    <a:bodyPr/>
                    <a:lstStyle/>
                    <a:p>
                      <a:endParaRPr lang="en-GB"/>
                    </a:p>
                  </a:txBody>
                  <a:tcPr/>
                </a:tc>
                <a:tc>
                  <a:txBody>
                    <a:bodyPr/>
                    <a:lstStyle/>
                    <a:p>
                      <a:pPr>
                        <a:lnSpc>
                          <a:spcPct val="115000"/>
                        </a:lnSpc>
                        <a:spcAft>
                          <a:spcPts val="0"/>
                        </a:spcAft>
                      </a:pPr>
                      <a:r>
                        <a:rPr lang="en-GB" sz="1200" dirty="0">
                          <a:solidFill>
                            <a:schemeClr val="tx1"/>
                          </a:solidFill>
                          <a:effectLst/>
                        </a:rPr>
                        <a:t>Population with autism and a learning disability </a:t>
                      </a:r>
                      <a:r>
                        <a:rPr lang="en-GB" sz="1200" baseline="0" dirty="0">
                          <a:solidFill>
                            <a:schemeClr val="tx1"/>
                          </a:solidFill>
                          <a:effectLst/>
                        </a:rPr>
                        <a:t> </a:t>
                      </a:r>
                      <a:r>
                        <a:rPr lang="en-GB" sz="1200" dirty="0">
                          <a:solidFill>
                            <a:schemeClr val="tx1"/>
                          </a:solidFill>
                          <a:effectLst/>
                        </a:rPr>
                        <a:t>(mid range of 44% - 52% of autism numbers)</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8,500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03"/>
                  </a:ext>
                </a:extLst>
              </a:tr>
              <a:tr h="227838">
                <a:tc vMerge="1">
                  <a:txBody>
                    <a:bodyPr/>
                    <a:lstStyle/>
                    <a:p>
                      <a:endParaRPr lang="en-GB"/>
                    </a:p>
                  </a:txBody>
                  <a:tcPr/>
                </a:tc>
                <a:tc>
                  <a:txBody>
                    <a:bodyPr/>
                    <a:lstStyle/>
                    <a:p>
                      <a:pPr>
                        <a:lnSpc>
                          <a:spcPct val="115000"/>
                        </a:lnSpc>
                        <a:spcAft>
                          <a:spcPts val="0"/>
                        </a:spcAft>
                      </a:pPr>
                      <a:r>
                        <a:rPr lang="en-GB" sz="1200" dirty="0">
                          <a:solidFill>
                            <a:schemeClr val="tx1"/>
                          </a:solidFill>
                          <a:effectLst/>
                        </a:rPr>
                        <a:t>Population known to learning</a:t>
                      </a:r>
                      <a:r>
                        <a:rPr lang="en-GB" sz="1200" baseline="0" dirty="0">
                          <a:solidFill>
                            <a:schemeClr val="tx1"/>
                          </a:solidFill>
                          <a:effectLst/>
                        </a:rPr>
                        <a:t> d</a:t>
                      </a:r>
                      <a:r>
                        <a:rPr lang="en-GB" sz="1200" dirty="0">
                          <a:solidFill>
                            <a:schemeClr val="tx1"/>
                          </a:solidFill>
                          <a:effectLst/>
                        </a:rPr>
                        <a:t>isability Services </a:t>
                      </a:r>
                      <a:r>
                        <a:rPr lang="en-GB" sz="1200" baseline="0" dirty="0">
                          <a:solidFill>
                            <a:schemeClr val="tx1"/>
                          </a:solidFill>
                          <a:effectLst/>
                        </a:rPr>
                        <a:t> </a:t>
                      </a:r>
                      <a:r>
                        <a:rPr lang="en-GB" sz="1200" dirty="0">
                          <a:solidFill>
                            <a:schemeClr val="tx1"/>
                          </a:solidFill>
                          <a:effectLst/>
                        </a:rPr>
                        <a:t>(18.6% of 40,000)</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7,440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04"/>
                  </a:ext>
                </a:extLst>
              </a:tr>
              <a:tr h="227838">
                <a:tc rowSpan="4">
                  <a:txBody>
                    <a:bodyPr/>
                    <a:lstStyle/>
                    <a:p>
                      <a:pPr>
                        <a:lnSpc>
                          <a:spcPct val="115000"/>
                        </a:lnSpc>
                        <a:spcAft>
                          <a:spcPts val="0"/>
                        </a:spcAft>
                      </a:pPr>
                      <a:r>
                        <a:rPr lang="en-GB" sz="1200" dirty="0">
                          <a:effectLst/>
                        </a:rPr>
                        <a:t>Adult population</a:t>
                      </a:r>
                      <a:endParaRPr lang="en-GB" sz="1200" dirty="0">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solidFill>
                            <a:schemeClr val="tx1"/>
                          </a:solidFill>
                          <a:effectLst/>
                        </a:rPr>
                        <a:t>Adult population with a learning disability</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32,200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05"/>
                  </a:ext>
                </a:extLst>
              </a:tr>
              <a:tr h="227838">
                <a:tc vMerge="1">
                  <a:txBody>
                    <a:bodyPr/>
                    <a:lstStyle/>
                    <a:p>
                      <a:endParaRPr lang="en-GB"/>
                    </a:p>
                  </a:txBody>
                  <a:tcPr/>
                </a:tc>
                <a:tc>
                  <a:txBody>
                    <a:bodyPr/>
                    <a:lstStyle/>
                    <a:p>
                      <a:pPr>
                        <a:lnSpc>
                          <a:spcPct val="115000"/>
                        </a:lnSpc>
                        <a:spcAft>
                          <a:spcPts val="0"/>
                        </a:spcAft>
                      </a:pPr>
                      <a:r>
                        <a:rPr lang="en-GB" sz="1200" dirty="0">
                          <a:solidFill>
                            <a:schemeClr val="tx1"/>
                          </a:solidFill>
                          <a:effectLst/>
                        </a:rPr>
                        <a:t>Adult population with autism</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14,200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06"/>
                  </a:ext>
                </a:extLst>
              </a:tr>
              <a:tr h="135883">
                <a:tc vMerge="1">
                  <a:txBody>
                    <a:bodyPr/>
                    <a:lstStyle/>
                    <a:p>
                      <a:endParaRPr lang="en-GB"/>
                    </a:p>
                  </a:txBody>
                  <a:tcPr/>
                </a:tc>
                <a:tc>
                  <a:txBody>
                    <a:bodyPr/>
                    <a:lstStyle/>
                    <a:p>
                      <a:pPr>
                        <a:lnSpc>
                          <a:spcPct val="115000"/>
                        </a:lnSpc>
                        <a:spcAft>
                          <a:spcPts val="0"/>
                        </a:spcAft>
                      </a:pPr>
                      <a:r>
                        <a:rPr lang="en-GB" sz="1200" dirty="0">
                          <a:solidFill>
                            <a:schemeClr val="tx1"/>
                          </a:solidFill>
                          <a:effectLst/>
                        </a:rPr>
                        <a:t>Adult population with autism and a learning disability</a:t>
                      </a:r>
                      <a:r>
                        <a:rPr lang="en-GB" sz="1200" baseline="0" dirty="0">
                          <a:solidFill>
                            <a:schemeClr val="tx1"/>
                          </a:solidFill>
                          <a:effectLst/>
                        </a:rPr>
                        <a:t> </a:t>
                      </a:r>
                      <a:r>
                        <a:rPr lang="en-GB" sz="1200" dirty="0">
                          <a:solidFill>
                            <a:schemeClr val="tx1"/>
                          </a:solidFill>
                          <a:effectLst/>
                        </a:rPr>
                        <a:t>(mid range of 44% - 52% of autism numbers)</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6,800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07"/>
                  </a:ext>
                </a:extLst>
              </a:tr>
              <a:tr h="455676">
                <a:tc vMerge="1">
                  <a:txBody>
                    <a:bodyPr/>
                    <a:lstStyle/>
                    <a:p>
                      <a:endParaRPr lang="en-GB"/>
                    </a:p>
                  </a:txBody>
                  <a:tcPr/>
                </a:tc>
                <a:tc>
                  <a:txBody>
                    <a:bodyPr/>
                    <a:lstStyle/>
                    <a:p>
                      <a:pPr>
                        <a:lnSpc>
                          <a:spcPct val="115000"/>
                        </a:lnSpc>
                        <a:spcAft>
                          <a:spcPts val="0"/>
                        </a:spcAft>
                      </a:pPr>
                      <a:r>
                        <a:rPr lang="en-GB" sz="1200" dirty="0">
                          <a:solidFill>
                            <a:schemeClr val="tx1"/>
                          </a:solidFill>
                          <a:effectLst/>
                        </a:rPr>
                        <a:t>Adults with a learning disability/ or autism who display behaviour that challenges support(between 450 – 650 adults per 1 million population)</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880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08"/>
                  </a:ext>
                </a:extLst>
              </a:tr>
              <a:tr h="227838">
                <a:tc rowSpan="5">
                  <a:txBody>
                    <a:bodyPr/>
                    <a:lstStyle/>
                    <a:p>
                      <a:pPr>
                        <a:lnSpc>
                          <a:spcPct val="115000"/>
                        </a:lnSpc>
                        <a:spcAft>
                          <a:spcPts val="0"/>
                        </a:spcAft>
                      </a:pPr>
                      <a:r>
                        <a:rPr lang="en-GB" sz="1200" dirty="0">
                          <a:effectLst/>
                        </a:rPr>
                        <a:t>Children and Young People only</a:t>
                      </a:r>
                    </a:p>
                    <a:p>
                      <a:pPr>
                        <a:lnSpc>
                          <a:spcPct val="115000"/>
                        </a:lnSpc>
                        <a:spcAft>
                          <a:spcPts val="0"/>
                        </a:spcAft>
                      </a:pPr>
                      <a:r>
                        <a:rPr lang="en-GB" sz="1200" dirty="0">
                          <a:effectLst/>
                        </a:rPr>
                        <a:t> </a:t>
                      </a:r>
                      <a:endParaRPr lang="en-GB" sz="1200" dirty="0">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solidFill>
                            <a:schemeClr val="tx1"/>
                          </a:solidFill>
                          <a:effectLst/>
                        </a:rPr>
                        <a:t>Population with a learning disability </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7,800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09"/>
                  </a:ext>
                </a:extLst>
              </a:tr>
              <a:tr h="227838">
                <a:tc vMerge="1">
                  <a:txBody>
                    <a:bodyPr/>
                    <a:lstStyle/>
                    <a:p>
                      <a:endParaRPr lang="en-GB"/>
                    </a:p>
                  </a:txBody>
                  <a:tcPr/>
                </a:tc>
                <a:tc>
                  <a:txBody>
                    <a:bodyPr/>
                    <a:lstStyle/>
                    <a:p>
                      <a:pPr>
                        <a:lnSpc>
                          <a:spcPct val="115000"/>
                        </a:lnSpc>
                        <a:spcAft>
                          <a:spcPts val="0"/>
                        </a:spcAft>
                      </a:pPr>
                      <a:r>
                        <a:rPr lang="en-GB" sz="1200" dirty="0">
                          <a:solidFill>
                            <a:schemeClr val="tx1"/>
                          </a:solidFill>
                          <a:effectLst/>
                        </a:rPr>
                        <a:t>Population with autism </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3,400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10"/>
                  </a:ext>
                </a:extLst>
              </a:tr>
              <a:tr h="215277">
                <a:tc vMerge="1">
                  <a:txBody>
                    <a:bodyPr/>
                    <a:lstStyle/>
                    <a:p>
                      <a:endParaRPr lang="en-GB"/>
                    </a:p>
                  </a:txBody>
                  <a:tcPr/>
                </a:tc>
                <a:tc>
                  <a:txBody>
                    <a:bodyPr/>
                    <a:lstStyle/>
                    <a:p>
                      <a:pPr>
                        <a:lnSpc>
                          <a:spcPct val="115000"/>
                        </a:lnSpc>
                        <a:spcAft>
                          <a:spcPts val="0"/>
                        </a:spcAft>
                      </a:pPr>
                      <a:r>
                        <a:rPr lang="en-GB" sz="1200" dirty="0">
                          <a:solidFill>
                            <a:schemeClr val="tx1"/>
                          </a:solidFill>
                          <a:effectLst/>
                        </a:rPr>
                        <a:t>Population with autism and a learning disability (mid range of 44% - 52% of autism numbers)</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1,650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11"/>
                  </a:ext>
                </a:extLst>
              </a:tr>
              <a:tr h="227838">
                <a:tc vMerge="1">
                  <a:txBody>
                    <a:bodyPr/>
                    <a:lstStyle/>
                    <a:p>
                      <a:endParaRPr lang="en-GB"/>
                    </a:p>
                  </a:txBody>
                  <a:tcPr/>
                </a:tc>
                <a:tc>
                  <a:txBody>
                    <a:bodyPr/>
                    <a:lstStyle/>
                    <a:p>
                      <a:pPr>
                        <a:lnSpc>
                          <a:spcPct val="115000"/>
                        </a:lnSpc>
                        <a:spcAft>
                          <a:spcPts val="0"/>
                        </a:spcAft>
                      </a:pPr>
                      <a:r>
                        <a:rPr lang="en-GB" sz="1200" dirty="0">
                          <a:solidFill>
                            <a:schemeClr val="tx1"/>
                          </a:solidFill>
                          <a:effectLst/>
                        </a:rPr>
                        <a:t>Population known to learning disability services </a:t>
                      </a:r>
                      <a:r>
                        <a:rPr lang="en-GB" sz="1200" baseline="0" dirty="0">
                          <a:solidFill>
                            <a:schemeClr val="tx1"/>
                          </a:solidFill>
                          <a:effectLst/>
                        </a:rPr>
                        <a:t> </a:t>
                      </a:r>
                      <a:r>
                        <a:rPr lang="en-GB" sz="1200" dirty="0">
                          <a:solidFill>
                            <a:schemeClr val="tx1"/>
                          </a:solidFill>
                          <a:effectLst/>
                        </a:rPr>
                        <a:t>(18.6% of 7,800)</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1,450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12"/>
                  </a:ext>
                </a:extLst>
              </a:tr>
              <a:tr h="455676">
                <a:tc vMerge="1">
                  <a:txBody>
                    <a:bodyPr/>
                    <a:lstStyle/>
                    <a:p>
                      <a:endParaRPr lang="en-GB"/>
                    </a:p>
                  </a:txBody>
                  <a:tcPr/>
                </a:tc>
                <a:tc>
                  <a:txBody>
                    <a:bodyPr/>
                    <a:lstStyle/>
                    <a:p>
                      <a:pPr>
                        <a:lnSpc>
                          <a:spcPct val="115000"/>
                        </a:lnSpc>
                        <a:spcAft>
                          <a:spcPts val="0"/>
                        </a:spcAft>
                      </a:pPr>
                      <a:r>
                        <a:rPr lang="en-GB" sz="1200" dirty="0">
                          <a:solidFill>
                            <a:schemeClr val="tx1"/>
                          </a:solidFill>
                          <a:effectLst/>
                        </a:rPr>
                        <a:t>Population of children and young people with a learning</a:t>
                      </a:r>
                      <a:r>
                        <a:rPr lang="en-GB" sz="1200" baseline="0" dirty="0">
                          <a:solidFill>
                            <a:schemeClr val="tx1"/>
                          </a:solidFill>
                          <a:effectLst/>
                        </a:rPr>
                        <a:t> disability </a:t>
                      </a:r>
                      <a:r>
                        <a:rPr lang="en-GB" sz="1200" dirty="0">
                          <a:solidFill>
                            <a:schemeClr val="tx1"/>
                          </a:solidFill>
                          <a:effectLst/>
                        </a:rPr>
                        <a:t>and/ or autism who display behaviours that challenge how they are supported, (around 750 per 1 million population)</a:t>
                      </a:r>
                      <a:endParaRPr lang="en-GB" sz="1200" dirty="0">
                        <a:solidFill>
                          <a:schemeClr val="tx1"/>
                        </a:solidFill>
                        <a:effectLst/>
                        <a:latin typeface="Arial"/>
                        <a:ea typeface="Times New Roman"/>
                        <a:cs typeface="Times New Roman"/>
                      </a:endParaRPr>
                    </a:p>
                  </a:txBody>
                  <a:tcPr marL="34987" marR="34987" marT="0" marB="0"/>
                </a:tc>
                <a:tc>
                  <a:txBody>
                    <a:bodyPr/>
                    <a:lstStyle/>
                    <a:p>
                      <a:pPr>
                        <a:lnSpc>
                          <a:spcPct val="115000"/>
                        </a:lnSpc>
                        <a:spcAft>
                          <a:spcPts val="0"/>
                        </a:spcAft>
                      </a:pPr>
                      <a:r>
                        <a:rPr lang="en-GB" sz="1200" dirty="0">
                          <a:effectLst/>
                        </a:rPr>
                        <a:t>1,200</a:t>
                      </a:r>
                      <a:endParaRPr lang="en-GB" sz="1200" dirty="0">
                        <a:effectLst/>
                        <a:latin typeface="Arial"/>
                        <a:ea typeface="Times New Roman"/>
                        <a:cs typeface="Times New Roman"/>
                      </a:endParaRPr>
                    </a:p>
                  </a:txBody>
                  <a:tcPr marL="34987" marR="34987" marT="0" marB="0" anchor="ctr"/>
                </a:tc>
                <a:extLst>
                  <a:ext uri="{0D108BD9-81ED-4DB2-BD59-A6C34878D82A}">
                    <a16:rowId xmlns:a16="http://schemas.microsoft.com/office/drawing/2014/main" val="10013"/>
                  </a:ext>
                </a:extLst>
              </a:tr>
            </a:tbl>
          </a:graphicData>
        </a:graphic>
      </p:graphicFrame>
      <p:sp>
        <p:nvSpPr>
          <p:cNvPr id="8" name="Content Placeholder 7">
            <a:extLst>
              <a:ext uri="{FF2B5EF4-FFF2-40B4-BE49-F238E27FC236}">
                <a16:creationId xmlns:a16="http://schemas.microsoft.com/office/drawing/2014/main" id="{135F1B99-365A-43D5-8FF2-68C5EE3E88AB}"/>
              </a:ext>
            </a:extLst>
          </p:cNvPr>
          <p:cNvSpPr>
            <a:spLocks noGrp="1"/>
          </p:cNvSpPr>
          <p:nvPr>
            <p:ph sz="half" idx="1"/>
          </p:nvPr>
        </p:nvSpPr>
        <p:spPr/>
        <p:txBody>
          <a:bodyPr/>
          <a:lstStyle/>
          <a:p>
            <a:pPr marL="900" indent="0">
              <a:buNone/>
            </a:pPr>
            <a:r>
              <a:rPr lang="en-GB" dirty="0"/>
              <a:t> </a:t>
            </a:r>
          </a:p>
        </p:txBody>
      </p:sp>
    </p:spTree>
    <p:extLst>
      <p:ext uri="{BB962C8B-B14F-4D97-AF65-F5344CB8AC3E}">
        <p14:creationId xmlns:p14="http://schemas.microsoft.com/office/powerpoint/2010/main" val="3821391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606056"/>
            <a:ext cx="8229600" cy="4250952"/>
          </a:xfrm>
        </p:spPr>
        <p:txBody>
          <a:bodyPr/>
          <a:lstStyle/>
          <a:p>
            <a:pPr algn="just"/>
            <a:r>
              <a:rPr lang="en-GB" sz="1800" dirty="0">
                <a:solidFill>
                  <a:schemeClr val="tx1">
                    <a:lumMod val="65000"/>
                    <a:lumOff val="35000"/>
                  </a:schemeClr>
                </a:solidFill>
              </a:rPr>
              <a:t>The focus of  Lancashire and South Cumbria TCP has been to have high fidelity to Building the Right Support - discharging people from hospital into the community</a:t>
            </a:r>
          </a:p>
          <a:p>
            <a:pPr algn="just"/>
            <a:r>
              <a:rPr lang="en-GB" sz="1800" dirty="0">
                <a:solidFill>
                  <a:schemeClr val="tx1">
                    <a:lumMod val="65000"/>
                    <a:lumOff val="35000"/>
                  </a:schemeClr>
                </a:solidFill>
              </a:rPr>
              <a:t>The Partnership has also retained a clear focus on ensuring the wider aims of Transforming Care, as set out in Building the Right Support are delivered for our population</a:t>
            </a:r>
          </a:p>
          <a:p>
            <a:pPr algn="just"/>
            <a:r>
              <a:rPr lang="en-GB" sz="1800" dirty="0">
                <a:solidFill>
                  <a:schemeClr val="tx1">
                    <a:lumMod val="65000"/>
                    <a:lumOff val="35000"/>
                  </a:schemeClr>
                </a:solidFill>
              </a:rPr>
              <a:t>We have worked hard to expedite safe discharges, understand consistent blockages, explore reasons for admissions </a:t>
            </a:r>
          </a:p>
          <a:p>
            <a:pPr algn="just"/>
            <a:r>
              <a:rPr lang="en-GB" sz="1800" dirty="0">
                <a:solidFill>
                  <a:schemeClr val="tx1">
                    <a:lumMod val="65000"/>
                    <a:lumOff val="35000"/>
                  </a:schemeClr>
                </a:solidFill>
              </a:rPr>
              <a:t>The TCP has developed 2 new models of community provision, housing and support solutions as well as working with individuals to understand and develop provision to support meaningful lives</a:t>
            </a:r>
            <a:endParaRPr lang="en-GB" sz="1000" dirty="0"/>
          </a:p>
          <a:p>
            <a:endParaRPr lang="en-GB" sz="1800" dirty="0"/>
          </a:p>
          <a:p>
            <a:pPr marL="900" indent="0">
              <a:buNone/>
            </a:pPr>
            <a:endParaRPr lang="en-GB" sz="1800" dirty="0"/>
          </a:p>
          <a:p>
            <a:endParaRPr lang="en-GB" dirty="0"/>
          </a:p>
        </p:txBody>
      </p:sp>
      <p:sp>
        <p:nvSpPr>
          <p:cNvPr id="3" name="Title 2"/>
          <p:cNvSpPr>
            <a:spLocks noGrp="1"/>
          </p:cNvSpPr>
          <p:nvPr>
            <p:ph type="title"/>
          </p:nvPr>
        </p:nvSpPr>
        <p:spPr>
          <a:xfrm>
            <a:off x="1600200" y="148828"/>
            <a:ext cx="7010400" cy="308372"/>
          </a:xfrm>
        </p:spPr>
        <p:txBody>
          <a:bodyPr/>
          <a:lstStyle/>
          <a:p>
            <a:r>
              <a:rPr lang="en-GB" sz="2000" dirty="0"/>
              <a:t>Programme Summary</a:t>
            </a:r>
          </a:p>
        </p:txBody>
      </p:sp>
      <p:sp>
        <p:nvSpPr>
          <p:cNvPr id="4" name="Slide Number Placeholder 3"/>
          <p:cNvSpPr>
            <a:spLocks noGrp="1"/>
          </p:cNvSpPr>
          <p:nvPr>
            <p:ph type="sldNum" sz="quarter" idx="10"/>
          </p:nvPr>
        </p:nvSpPr>
        <p:spPr/>
        <p:txBody>
          <a:bodyPr/>
          <a:lstStyle/>
          <a:p>
            <a:fld id="{4D6C332D-32D6-4CCD-AF2A-7E2C0216B987}" type="slidenum">
              <a:rPr lang="en-US" altLang="fr-FR" smtClean="0">
                <a:solidFill>
                  <a:prstClr val="white"/>
                </a:solidFill>
              </a:rPr>
              <a:pPr/>
              <a:t>6</a:t>
            </a:fld>
            <a:endParaRPr lang="en-US" altLang="fr-FR" dirty="0">
              <a:solidFill>
                <a:prstClr val="white"/>
              </a:solidFill>
            </a:endParaRPr>
          </a:p>
        </p:txBody>
      </p:sp>
    </p:spTree>
    <p:extLst>
      <p:ext uri="{BB962C8B-B14F-4D97-AF65-F5344CB8AC3E}">
        <p14:creationId xmlns:p14="http://schemas.microsoft.com/office/powerpoint/2010/main" val="22723673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457200" y="570016"/>
            <a:ext cx="8229600" cy="4215740"/>
          </a:xfrm>
        </p:spPr>
        <p:txBody>
          <a:bodyPr/>
          <a:lstStyle/>
          <a:p>
            <a:pPr algn="just"/>
            <a:r>
              <a:rPr lang="en-GB" sz="1800" dirty="0">
                <a:solidFill>
                  <a:schemeClr val="tx1">
                    <a:lumMod val="65000"/>
                    <a:lumOff val="35000"/>
                  </a:schemeClr>
                </a:solidFill>
              </a:rPr>
              <a:t>In 2016/17 the TCP programme in L&amp;SC was set a final trajectory of having no more than </a:t>
            </a:r>
            <a:r>
              <a:rPr lang="en-GB" sz="1800" b="1" dirty="0">
                <a:solidFill>
                  <a:schemeClr val="tx1">
                    <a:lumMod val="65000"/>
                    <a:lumOff val="35000"/>
                  </a:schemeClr>
                </a:solidFill>
              </a:rPr>
              <a:t>58 </a:t>
            </a:r>
            <a:r>
              <a:rPr lang="en-GB" sz="1800" dirty="0">
                <a:solidFill>
                  <a:schemeClr val="tx1">
                    <a:lumMod val="65000"/>
                    <a:lumOff val="35000"/>
                  </a:schemeClr>
                </a:solidFill>
              </a:rPr>
              <a:t>patients in secure and non secure hospital beds from a baseline of </a:t>
            </a:r>
            <a:r>
              <a:rPr lang="en-GB" sz="1800" b="1" dirty="0">
                <a:solidFill>
                  <a:schemeClr val="tx1">
                    <a:lumMod val="65000"/>
                    <a:lumOff val="35000"/>
                  </a:schemeClr>
                </a:solidFill>
              </a:rPr>
              <a:t>107</a:t>
            </a:r>
            <a:r>
              <a:rPr lang="en-GB" sz="1800" dirty="0">
                <a:solidFill>
                  <a:schemeClr val="tx1">
                    <a:lumMod val="65000"/>
                    <a:lumOff val="35000"/>
                  </a:schemeClr>
                </a:solidFill>
              </a:rPr>
              <a:t>.  </a:t>
            </a:r>
          </a:p>
          <a:p>
            <a:pPr algn="just"/>
            <a:r>
              <a:rPr lang="en-GB" sz="1800" dirty="0">
                <a:solidFill>
                  <a:schemeClr val="tx1">
                    <a:lumMod val="65000"/>
                    <a:lumOff val="35000"/>
                  </a:schemeClr>
                </a:solidFill>
              </a:rPr>
              <a:t>From this original group the TCP has achieved a discharge for </a:t>
            </a:r>
            <a:r>
              <a:rPr lang="en-GB" sz="1800" b="1" dirty="0">
                <a:solidFill>
                  <a:schemeClr val="tx1">
                    <a:lumMod val="65000"/>
                    <a:lumOff val="35000"/>
                  </a:schemeClr>
                </a:solidFill>
              </a:rPr>
              <a:t>56</a:t>
            </a:r>
            <a:r>
              <a:rPr lang="en-GB" sz="1800" dirty="0">
                <a:solidFill>
                  <a:schemeClr val="tx1">
                    <a:lumMod val="65000"/>
                    <a:lumOff val="35000"/>
                  </a:schemeClr>
                </a:solidFill>
              </a:rPr>
              <a:t> people leaving a legacy of </a:t>
            </a:r>
            <a:r>
              <a:rPr lang="en-GB" sz="1800" b="1" dirty="0">
                <a:solidFill>
                  <a:schemeClr val="tx1">
                    <a:lumMod val="65000"/>
                    <a:lumOff val="35000"/>
                  </a:schemeClr>
                </a:solidFill>
              </a:rPr>
              <a:t>51</a:t>
            </a:r>
            <a:r>
              <a:rPr lang="en-GB" sz="1800" dirty="0">
                <a:solidFill>
                  <a:schemeClr val="tx1">
                    <a:lumMod val="65000"/>
                    <a:lumOff val="35000"/>
                  </a:schemeClr>
                </a:solidFill>
              </a:rPr>
              <a:t>.  All these people have a discharge plan and discharge dates identified. </a:t>
            </a:r>
          </a:p>
          <a:p>
            <a:pPr algn="just"/>
            <a:r>
              <a:rPr lang="en-GB" sz="1800" dirty="0">
                <a:solidFill>
                  <a:schemeClr val="tx1">
                    <a:lumMod val="65000"/>
                    <a:lumOff val="35000"/>
                  </a:schemeClr>
                </a:solidFill>
              </a:rPr>
              <a:t>Of the 56 people discharged only 4 have been readmitted (7%) for any period of time – we expect to continue with this low number or improve on it</a:t>
            </a:r>
          </a:p>
          <a:p>
            <a:pPr marL="900" indent="0">
              <a:buNone/>
            </a:pPr>
            <a:endParaRPr lang="en-GB" sz="1800" dirty="0"/>
          </a:p>
          <a:p>
            <a:endParaRPr lang="en-GB" sz="1800" dirty="0"/>
          </a:p>
          <a:p>
            <a:pPr marL="900" indent="0">
              <a:buNone/>
            </a:pPr>
            <a:r>
              <a:rPr lang="en-GB" sz="1800" dirty="0"/>
              <a:t> </a:t>
            </a:r>
          </a:p>
        </p:txBody>
      </p:sp>
      <p:sp>
        <p:nvSpPr>
          <p:cNvPr id="4" name="Slide Number Placeholder 3"/>
          <p:cNvSpPr>
            <a:spLocks noGrp="1"/>
          </p:cNvSpPr>
          <p:nvPr>
            <p:ph type="sldNum" sz="quarter" idx="10"/>
          </p:nvPr>
        </p:nvSpPr>
        <p:spPr/>
        <p:txBody>
          <a:bodyPr/>
          <a:lstStyle/>
          <a:p>
            <a:fld id="{4D6C332D-32D6-4CCD-AF2A-7E2C0216B987}" type="slidenum">
              <a:rPr lang="en-US" altLang="fr-FR" smtClean="0">
                <a:solidFill>
                  <a:prstClr val="white"/>
                </a:solidFill>
              </a:rPr>
              <a:pPr/>
              <a:t>7</a:t>
            </a:fld>
            <a:endParaRPr lang="en-US" altLang="fr-FR" dirty="0">
              <a:solidFill>
                <a:prstClr val="white"/>
              </a:solidFill>
            </a:endParaRPr>
          </a:p>
        </p:txBody>
      </p:sp>
      <p:sp>
        <p:nvSpPr>
          <p:cNvPr id="5" name="Title 2"/>
          <p:cNvSpPr>
            <a:spLocks noGrp="1"/>
          </p:cNvSpPr>
          <p:nvPr>
            <p:ph type="title"/>
          </p:nvPr>
        </p:nvSpPr>
        <p:spPr>
          <a:xfrm>
            <a:off x="1600200" y="148828"/>
            <a:ext cx="7010400" cy="308372"/>
          </a:xfrm>
        </p:spPr>
        <p:txBody>
          <a:bodyPr/>
          <a:lstStyle/>
          <a:p>
            <a:r>
              <a:rPr lang="en-GB" dirty="0"/>
              <a:t>Programme Summary: Inpatient Progress Legacy Patients</a:t>
            </a:r>
          </a:p>
        </p:txBody>
      </p:sp>
    </p:spTree>
    <p:extLst>
      <p:ext uri="{BB962C8B-B14F-4D97-AF65-F5344CB8AC3E}">
        <p14:creationId xmlns:p14="http://schemas.microsoft.com/office/powerpoint/2010/main" val="15971478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B11252E9-3470-4ABA-BDED-7A2521268237}"/>
              </a:ext>
            </a:extLst>
          </p:cNvPr>
          <p:cNvSpPr>
            <a:spLocks noGrp="1"/>
          </p:cNvSpPr>
          <p:nvPr>
            <p:ph sz="half" idx="1"/>
          </p:nvPr>
        </p:nvSpPr>
        <p:spPr>
          <a:xfrm>
            <a:off x="287867" y="466043"/>
            <a:ext cx="8322733" cy="3719636"/>
          </a:xfrm>
        </p:spPr>
        <p:txBody>
          <a:bodyPr/>
          <a:lstStyle/>
          <a:p>
            <a:pPr>
              <a:spcAft>
                <a:spcPts val="0"/>
              </a:spcAft>
            </a:pPr>
            <a:r>
              <a:rPr lang="en-GB" sz="1600" dirty="0">
                <a:solidFill>
                  <a:schemeClr val="tx1"/>
                </a:solidFill>
              </a:rPr>
              <a:t>In terms of CCG commissioned beds since April 2016, there have been</a:t>
            </a:r>
          </a:p>
          <a:p>
            <a:pPr lvl="1"/>
            <a:r>
              <a:rPr lang="en-GB" sz="1600" dirty="0">
                <a:solidFill>
                  <a:schemeClr val="tx1"/>
                </a:solidFill>
                <a:latin typeface="Arial" panose="020B0604020202020204" pitchFamily="34" charset="0"/>
                <a:cs typeface="Arial" panose="020B0604020202020204" pitchFamily="34" charset="0"/>
              </a:rPr>
              <a:t>2016-17</a:t>
            </a:r>
            <a:r>
              <a:rPr lang="en-GB" sz="1600" b="1" dirty="0">
                <a:solidFill>
                  <a:schemeClr val="tx1"/>
                </a:solidFill>
                <a:latin typeface="Arial" panose="020B0604020202020204" pitchFamily="34" charset="0"/>
                <a:cs typeface="Arial" panose="020B0604020202020204" pitchFamily="34" charset="0"/>
              </a:rPr>
              <a:t> 37 </a:t>
            </a:r>
            <a:r>
              <a:rPr lang="en-GB" sz="1600" dirty="0">
                <a:solidFill>
                  <a:schemeClr val="tx1"/>
                </a:solidFill>
                <a:latin typeface="Arial" panose="020B0604020202020204" pitchFamily="34" charset="0"/>
                <a:cs typeface="Arial" panose="020B0604020202020204" pitchFamily="34" charset="0"/>
              </a:rPr>
              <a:t>admissions</a:t>
            </a:r>
          </a:p>
          <a:p>
            <a:pPr lvl="1"/>
            <a:r>
              <a:rPr lang="en-GB" sz="1600" dirty="0">
                <a:solidFill>
                  <a:schemeClr val="tx1"/>
                </a:solidFill>
                <a:latin typeface="Arial" panose="020B0604020202020204" pitchFamily="34" charset="0"/>
                <a:cs typeface="Arial" panose="020B0604020202020204" pitchFamily="34" charset="0"/>
              </a:rPr>
              <a:t>2017-18 </a:t>
            </a:r>
            <a:r>
              <a:rPr lang="en-GB" sz="1600" b="1" dirty="0">
                <a:solidFill>
                  <a:schemeClr val="tx1"/>
                </a:solidFill>
                <a:latin typeface="Arial" panose="020B0604020202020204" pitchFamily="34" charset="0"/>
                <a:cs typeface="Arial" panose="020B0604020202020204" pitchFamily="34" charset="0"/>
              </a:rPr>
              <a:t>41</a:t>
            </a:r>
            <a:r>
              <a:rPr lang="en-GB" sz="1600" dirty="0">
                <a:solidFill>
                  <a:schemeClr val="tx1"/>
                </a:solidFill>
                <a:latin typeface="Arial" panose="020B0604020202020204" pitchFamily="34" charset="0"/>
                <a:cs typeface="Arial" panose="020B0604020202020204" pitchFamily="34" charset="0"/>
              </a:rPr>
              <a:t> admissions</a:t>
            </a:r>
          </a:p>
          <a:p>
            <a:pPr lvl="1"/>
            <a:r>
              <a:rPr lang="en-GB" sz="1600" dirty="0">
                <a:solidFill>
                  <a:schemeClr val="tx1"/>
                </a:solidFill>
                <a:latin typeface="Arial" panose="020B0604020202020204" pitchFamily="34" charset="0"/>
                <a:cs typeface="Arial" panose="020B0604020202020204" pitchFamily="34" charset="0"/>
              </a:rPr>
              <a:t>2018-19 </a:t>
            </a:r>
            <a:r>
              <a:rPr lang="en-GB" sz="1600" b="1" dirty="0">
                <a:solidFill>
                  <a:schemeClr val="tx1"/>
                </a:solidFill>
                <a:latin typeface="Arial" panose="020B0604020202020204" pitchFamily="34" charset="0"/>
                <a:cs typeface="Arial" panose="020B0604020202020204" pitchFamily="34" charset="0"/>
              </a:rPr>
              <a:t>39</a:t>
            </a:r>
            <a:r>
              <a:rPr lang="en-GB" sz="1600" dirty="0">
                <a:solidFill>
                  <a:schemeClr val="tx1"/>
                </a:solidFill>
                <a:latin typeface="Arial" panose="020B0604020202020204" pitchFamily="34" charset="0"/>
                <a:cs typeface="Arial" panose="020B0604020202020204" pitchFamily="34" charset="0"/>
              </a:rPr>
              <a:t> admissions</a:t>
            </a:r>
          </a:p>
          <a:p>
            <a:pPr lvl="1"/>
            <a:endParaRPr lang="en-GB" sz="1600" dirty="0">
              <a:solidFill>
                <a:schemeClr val="tx1"/>
              </a:solidFill>
              <a:latin typeface="Arial" panose="020B0604020202020204" pitchFamily="34" charset="0"/>
              <a:cs typeface="Arial" panose="020B0604020202020204" pitchFamily="34" charset="0"/>
            </a:endParaRPr>
          </a:p>
          <a:p>
            <a:pPr>
              <a:spcAft>
                <a:spcPts val="0"/>
              </a:spcAft>
            </a:pPr>
            <a:r>
              <a:rPr lang="en-GB" sz="1600" dirty="0">
                <a:solidFill>
                  <a:schemeClr val="tx1"/>
                </a:solidFill>
                <a:latin typeface="Arial" panose="020B0604020202020204" pitchFamily="34" charset="0"/>
                <a:cs typeface="Arial" panose="020B0604020202020204" pitchFamily="34" charset="0"/>
              </a:rPr>
              <a:t>Of these admissions 95 have been reviewed </a:t>
            </a:r>
          </a:p>
          <a:p>
            <a:pPr marL="457200" lvl="1" indent="0">
              <a:buNone/>
            </a:pPr>
            <a:r>
              <a:rPr lang="en-GB" sz="1600" dirty="0">
                <a:solidFill>
                  <a:schemeClr val="tx1"/>
                </a:solidFill>
                <a:latin typeface="Arial" panose="020B0604020202020204" pitchFamily="34" charset="0"/>
                <a:cs typeface="Arial" panose="020B0604020202020204" pitchFamily="34" charset="0"/>
              </a:rPr>
              <a:t>(LD&amp;A = 23  and ASD only = 32  and LD only = 40 )</a:t>
            </a:r>
          </a:p>
          <a:p>
            <a:pPr marL="457200" lvl="1" indent="0">
              <a:buNone/>
            </a:pPr>
            <a:endParaRPr lang="en-GB" sz="1600" dirty="0">
              <a:solidFill>
                <a:schemeClr val="tx1"/>
              </a:solidFill>
              <a:latin typeface="Arial" panose="020B0604020202020204" pitchFamily="34" charset="0"/>
              <a:cs typeface="Arial" panose="020B0604020202020204" pitchFamily="34" charset="0"/>
            </a:endParaRPr>
          </a:p>
          <a:p>
            <a:pPr>
              <a:spcAft>
                <a:spcPts val="0"/>
              </a:spcAft>
            </a:pPr>
            <a:r>
              <a:rPr lang="en-GB" sz="1600" dirty="0">
                <a:solidFill>
                  <a:schemeClr val="tx1"/>
                </a:solidFill>
                <a:latin typeface="Arial" panose="020B0604020202020204" pitchFamily="34" charset="0"/>
                <a:cs typeface="Arial" panose="020B0604020202020204" pitchFamily="34" charset="0"/>
              </a:rPr>
              <a:t>81 of those reviewed were deemed appropriate based on the </a:t>
            </a:r>
            <a:r>
              <a:rPr lang="en-GB" sz="1600" b="1" dirty="0">
                <a:solidFill>
                  <a:schemeClr val="tx1"/>
                </a:solidFill>
                <a:latin typeface="Arial" panose="020B0604020202020204" pitchFamily="34" charset="0"/>
                <a:cs typeface="Arial" panose="020B0604020202020204" pitchFamily="34" charset="0"/>
              </a:rPr>
              <a:t>existing infrastructure </a:t>
            </a:r>
            <a:r>
              <a:rPr lang="en-GB" sz="1600" dirty="0">
                <a:solidFill>
                  <a:schemeClr val="tx1"/>
                </a:solidFill>
                <a:latin typeface="Arial" panose="020B0604020202020204" pitchFamily="34" charset="0"/>
                <a:cs typeface="Arial" panose="020B0604020202020204" pitchFamily="34" charset="0"/>
              </a:rPr>
              <a:t>at that time  </a:t>
            </a:r>
            <a:endParaRPr lang="en-GB" sz="1600" dirty="0">
              <a:solidFill>
                <a:schemeClr val="tx1"/>
              </a:solidFill>
            </a:endParaRPr>
          </a:p>
          <a:p>
            <a:pPr marL="900" indent="0">
              <a:spcAft>
                <a:spcPts val="0"/>
              </a:spcAft>
              <a:buNone/>
            </a:pPr>
            <a:r>
              <a:rPr lang="en-GB" sz="1600" dirty="0">
                <a:solidFill>
                  <a:schemeClr val="tx1"/>
                </a:solidFill>
                <a:latin typeface="Arial" panose="020B0604020202020204" pitchFamily="34" charset="0"/>
                <a:cs typeface="Arial" panose="020B0604020202020204" pitchFamily="34" charset="0"/>
              </a:rPr>
              <a:t>	(LD&amp;A =19  and ASD only =29   LD only = 33)</a:t>
            </a:r>
          </a:p>
          <a:p>
            <a:pPr marL="900" indent="0">
              <a:spcAft>
                <a:spcPts val="0"/>
              </a:spcAft>
              <a:buNone/>
            </a:pPr>
            <a:endParaRPr lang="en-GB" sz="1600" dirty="0">
              <a:solidFill>
                <a:schemeClr val="tx1"/>
              </a:solidFill>
              <a:latin typeface="Arial" panose="020B0604020202020204" pitchFamily="34" charset="0"/>
              <a:cs typeface="Arial" panose="020B0604020202020204" pitchFamily="34" charset="0"/>
            </a:endParaRPr>
          </a:p>
          <a:p>
            <a:pPr marL="900" indent="0">
              <a:spcAft>
                <a:spcPts val="0"/>
              </a:spcAft>
              <a:buNone/>
            </a:pPr>
            <a:r>
              <a:rPr lang="en-GB" sz="1600" dirty="0">
                <a:solidFill>
                  <a:schemeClr val="tx1"/>
                </a:solidFill>
              </a:rPr>
              <a:t>With the enhanced community models in place we anticipate that numbers would reduce further by as much as 40-50%.   </a:t>
            </a:r>
            <a:r>
              <a:rPr lang="en-GB" sz="1600" dirty="0">
                <a:solidFill>
                  <a:schemeClr val="tx1"/>
                </a:solidFill>
                <a:latin typeface="Arial" panose="020B0604020202020204" pitchFamily="34" charset="0"/>
                <a:cs typeface="Arial" panose="020B0604020202020204" pitchFamily="34" charset="0"/>
              </a:rPr>
              <a:t>Some of these people would still access mainstream mental health services in future</a:t>
            </a:r>
          </a:p>
          <a:p>
            <a:pPr marL="457200" lvl="1" indent="0">
              <a:buNone/>
            </a:pPr>
            <a:r>
              <a:rPr lang="en-GB" sz="1600" dirty="0">
                <a:solidFill>
                  <a:schemeClr val="tx1"/>
                </a:solidFill>
                <a:latin typeface="Arial" panose="020B0604020202020204" pitchFamily="34" charset="0"/>
                <a:cs typeface="Arial" panose="020B0604020202020204" pitchFamily="34" charset="0"/>
              </a:rPr>
              <a:t> </a:t>
            </a:r>
          </a:p>
        </p:txBody>
      </p:sp>
      <p:sp>
        <p:nvSpPr>
          <p:cNvPr id="3" name="Title 2">
            <a:extLst>
              <a:ext uri="{FF2B5EF4-FFF2-40B4-BE49-F238E27FC236}">
                <a16:creationId xmlns:a16="http://schemas.microsoft.com/office/drawing/2014/main" id="{BB0D5206-DB85-40C1-80FE-1A4CFB722B2D}"/>
              </a:ext>
            </a:extLst>
          </p:cNvPr>
          <p:cNvSpPr>
            <a:spLocks noGrp="1"/>
          </p:cNvSpPr>
          <p:nvPr>
            <p:ph type="title"/>
          </p:nvPr>
        </p:nvSpPr>
        <p:spPr/>
        <p:txBody>
          <a:bodyPr/>
          <a:lstStyle/>
          <a:p>
            <a:r>
              <a:rPr lang="en-GB" dirty="0"/>
              <a:t>Admissions data</a:t>
            </a:r>
          </a:p>
        </p:txBody>
      </p:sp>
      <p:sp>
        <p:nvSpPr>
          <p:cNvPr id="4" name="Slide Number Placeholder 3">
            <a:extLst>
              <a:ext uri="{FF2B5EF4-FFF2-40B4-BE49-F238E27FC236}">
                <a16:creationId xmlns:a16="http://schemas.microsoft.com/office/drawing/2014/main" id="{7C9CFE20-B329-4747-8026-BDB525F44E74}"/>
              </a:ext>
            </a:extLst>
          </p:cNvPr>
          <p:cNvSpPr>
            <a:spLocks noGrp="1"/>
          </p:cNvSpPr>
          <p:nvPr>
            <p:ph type="sldNum" sz="quarter" idx="10"/>
          </p:nvPr>
        </p:nvSpPr>
        <p:spPr/>
        <p:txBody>
          <a:bodyPr/>
          <a:lstStyle/>
          <a:p>
            <a:fld id="{4D6C332D-32D6-4CCD-AF2A-7E2C0216B987}" type="slidenum">
              <a:rPr lang="en-US" altLang="fr-FR" smtClean="0">
                <a:solidFill>
                  <a:prstClr val="white"/>
                </a:solidFill>
              </a:rPr>
              <a:pPr/>
              <a:t>8</a:t>
            </a:fld>
            <a:endParaRPr lang="en-US" altLang="fr-FR" dirty="0">
              <a:solidFill>
                <a:prstClr val="white"/>
              </a:solidFill>
            </a:endParaRPr>
          </a:p>
        </p:txBody>
      </p:sp>
    </p:spTree>
    <p:extLst>
      <p:ext uri="{BB962C8B-B14F-4D97-AF65-F5344CB8AC3E}">
        <p14:creationId xmlns:p14="http://schemas.microsoft.com/office/powerpoint/2010/main" val="2946913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half" idx="1"/>
          </p:nvPr>
        </p:nvSpPr>
        <p:spPr>
          <a:xfrm>
            <a:off x="195942" y="570016"/>
            <a:ext cx="8229600" cy="3787101"/>
          </a:xfrm>
        </p:spPr>
        <p:txBody>
          <a:bodyPr/>
          <a:lstStyle/>
          <a:p>
            <a:r>
              <a:rPr lang="en-GB" sz="1600" dirty="0"/>
              <a:t>The TCP has a clear vision of the future:</a:t>
            </a:r>
          </a:p>
          <a:p>
            <a:endParaRPr lang="en-GB" sz="1600" dirty="0"/>
          </a:p>
          <a:p>
            <a:pPr marL="900" indent="0">
              <a:buNone/>
            </a:pPr>
            <a:r>
              <a:rPr lang="en-GB" sz="1600" dirty="0"/>
              <a:t>.</a:t>
            </a:r>
          </a:p>
          <a:p>
            <a:endParaRPr lang="en-GB" sz="1600" dirty="0"/>
          </a:p>
        </p:txBody>
      </p:sp>
      <p:sp>
        <p:nvSpPr>
          <p:cNvPr id="4" name="Slide Number Placeholder 3"/>
          <p:cNvSpPr>
            <a:spLocks noGrp="1"/>
          </p:cNvSpPr>
          <p:nvPr>
            <p:ph type="sldNum" sz="quarter" idx="10"/>
          </p:nvPr>
        </p:nvSpPr>
        <p:spPr/>
        <p:txBody>
          <a:bodyPr/>
          <a:lstStyle/>
          <a:p>
            <a:fld id="{4D6C332D-32D6-4CCD-AF2A-7E2C0216B987}" type="slidenum">
              <a:rPr lang="en-US" altLang="fr-FR" smtClean="0">
                <a:solidFill>
                  <a:prstClr val="white"/>
                </a:solidFill>
              </a:rPr>
              <a:pPr/>
              <a:t>9</a:t>
            </a:fld>
            <a:endParaRPr lang="en-US" altLang="fr-FR" dirty="0">
              <a:solidFill>
                <a:prstClr val="white"/>
              </a:solidFill>
            </a:endParaRPr>
          </a:p>
        </p:txBody>
      </p:sp>
      <p:sp>
        <p:nvSpPr>
          <p:cNvPr id="5" name="Title 2"/>
          <p:cNvSpPr>
            <a:spLocks noGrp="1"/>
          </p:cNvSpPr>
          <p:nvPr>
            <p:ph type="title"/>
          </p:nvPr>
        </p:nvSpPr>
        <p:spPr/>
        <p:txBody>
          <a:bodyPr/>
          <a:lstStyle/>
          <a:p>
            <a:r>
              <a:rPr lang="en-GB" dirty="0"/>
              <a:t>Future State: Pathway Model</a:t>
            </a: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6050" y="938151"/>
            <a:ext cx="8851900" cy="4152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31094373"/>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12819eb2-9bf4-42fd-bb60-dc9256fca03b">PROC-2118199807-77949</_dlc_DocId>
    <_dlc_DocIdUrl xmlns="12819eb2-9bf4-42fd-bb60-dc9256fca03b">
      <Url>https://csucloudservices.sharepoint.com/teams/proc/_layouts/15/DocIdRedir.aspx?ID=PROC-2118199807-77949</Url>
      <Description>PROC-2118199807-77949</Description>
    </_dlc_DocIdUrl>
  </documentManagement>
</p:properties>
</file>

<file path=customXml/item2.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ct:contentTypeSchema xmlns:ct="http://schemas.microsoft.com/office/2006/metadata/contentType" xmlns:ma="http://schemas.microsoft.com/office/2006/metadata/properties/metaAttributes" ct:_="" ma:_="" ma:contentTypeName="Document" ma:contentTypeID="0x010100AE99ACE661E8E24A9A7DCF3FDACBFEC3" ma:contentTypeVersion="137" ma:contentTypeDescription="Create a new document." ma:contentTypeScope="" ma:versionID="347ac4a841955af0aa8211393c1a87c7">
  <xsd:schema xmlns:xsd="http://www.w3.org/2001/XMLSchema" xmlns:xs="http://www.w3.org/2001/XMLSchema" xmlns:p="http://schemas.microsoft.com/office/2006/metadata/properties" xmlns:ns2="12819eb2-9bf4-42fd-bb60-dc9256fca03b" xmlns:ns3="2d7974c0-6896-4262-a8a4-c38e3b4b8c1f" targetNamespace="http://schemas.microsoft.com/office/2006/metadata/properties" ma:root="true" ma:fieldsID="7ad8fd0b13dd7d349095dbeb6a508ef3" ns2:_="" ns3:_="">
    <xsd:import namespace="12819eb2-9bf4-42fd-bb60-dc9256fca03b"/>
    <xsd:import namespace="2d7974c0-6896-4262-a8a4-c38e3b4b8c1f"/>
    <xsd:element name="properties">
      <xsd:complexType>
        <xsd:sequence>
          <xsd:element name="documentManagement">
            <xsd:complexType>
              <xsd:all>
                <xsd:element ref="ns2:_dlc_DocId" minOccurs="0"/>
                <xsd:element ref="ns2:_dlc_DocIdUrl" minOccurs="0"/>
                <xsd:element ref="ns2:_dlc_DocIdPersistId"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2:SharedWithUsers" minOccurs="0"/>
                <xsd:element ref="ns2:SharedWithDetails" minOccurs="0"/>
                <xsd:element ref="ns3:MediaServiceEventHashCode" minOccurs="0"/>
                <xsd:element ref="ns3:MediaServiceGenerationTim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819eb2-9bf4-42fd-bb60-dc9256fca03b"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d7974c0-6896-4262-a8a4-c38e3b4b8c1f"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OCR" ma:index="14" nillable="true" ma:displayName="MediaServiceOCR" ma:internalName="MediaServiceOCR" ma:readOnly="true">
      <xsd:simpleType>
        <xsd:restriction base="dms:Note">
          <xsd:maxLength value="255"/>
        </xsd:restriction>
      </xsd:simpleType>
    </xsd:element>
    <xsd:element name="MediaServiceDateTaken" ma:index="15" nillable="true" ma:displayName="MediaServiceDateTaken" ma:hidden="true" ma:internalName="MediaServiceDateTaken" ma:readOnly="true">
      <xsd:simpleType>
        <xsd:restriction base="dms:Text"/>
      </xsd:simpleType>
    </xsd:element>
    <xsd:element name="MediaServiceLocation" ma:index="16" nillable="true" ma:displayName="MediaServiceLocation" ma:internalName="MediaServiceLocation"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GenerationTime" ma:index="20" nillable="true" ma:displayName="MediaServiceGenerationTime" ma:hidden="true" ma:internalName="MediaServiceGenerationTim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1F2C40E-EC45-49D1-99F6-EEEDC02B116F}">
  <ds:schemaRefs>
    <ds:schemaRef ds:uri="http://schemas.microsoft.com/office/2006/metadata/properties"/>
    <ds:schemaRef ds:uri="http://schemas.microsoft.com/office/2006/documentManagement/types"/>
    <ds:schemaRef ds:uri="12819eb2-9bf4-42fd-bb60-dc9256fca03b"/>
    <ds:schemaRef ds:uri="http://schemas.openxmlformats.org/package/2006/metadata/core-properties"/>
    <ds:schemaRef ds:uri="http://schemas.microsoft.com/office/infopath/2007/PartnerControls"/>
    <ds:schemaRef ds:uri="http://www.w3.org/XML/1998/namespace"/>
    <ds:schemaRef ds:uri="2d7974c0-6896-4262-a8a4-c38e3b4b8c1f"/>
    <ds:schemaRef ds:uri="http://purl.org/dc/dcmitype/"/>
    <ds:schemaRef ds:uri="http://purl.org/dc/terms/"/>
    <ds:schemaRef ds:uri="http://purl.org/dc/elements/1.1/"/>
  </ds:schemaRefs>
</ds:datastoreItem>
</file>

<file path=customXml/itemProps2.xml><?xml version="1.0" encoding="utf-8"?>
<ds:datastoreItem xmlns:ds="http://schemas.openxmlformats.org/officeDocument/2006/customXml" ds:itemID="{5362FE51-C0C7-4F82-9165-4D5BB3D2D320}">
  <ds:schemaRefs>
    <ds:schemaRef ds:uri="http://schemas.microsoft.com/sharepoint/events"/>
  </ds:schemaRefs>
</ds:datastoreItem>
</file>

<file path=customXml/itemProps3.xml><?xml version="1.0" encoding="utf-8"?>
<ds:datastoreItem xmlns:ds="http://schemas.openxmlformats.org/officeDocument/2006/customXml" ds:itemID="{5876378F-C1E9-4BBA-AB23-7E4D2F623189}">
  <ds:schemaRefs>
    <ds:schemaRef ds:uri="http://schemas.microsoft.com/sharepoint/v3/contenttype/forms"/>
  </ds:schemaRefs>
</ds:datastoreItem>
</file>

<file path=customXml/itemProps4.xml><?xml version="1.0" encoding="utf-8"?>
<ds:datastoreItem xmlns:ds="http://schemas.openxmlformats.org/officeDocument/2006/customXml" ds:itemID="{4C112407-C48A-4A82-8F06-E6E8C723DB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819eb2-9bf4-42fd-bb60-dc9256fca03b"/>
    <ds:schemaRef ds:uri="2d7974c0-6896-4262-a8a4-c38e3b4b8c1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30433</TotalTime>
  <Words>2328</Words>
  <Application>Microsoft Office PowerPoint</Application>
  <PresentationFormat>On-screen Show (16:9)</PresentationFormat>
  <Paragraphs>203</Paragraphs>
  <Slides>26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Hind Light</vt:lpstr>
      <vt:lpstr>Hind Regular</vt:lpstr>
      <vt:lpstr>Wingdings</vt:lpstr>
      <vt:lpstr>1_Office Theme</vt:lpstr>
      <vt:lpstr>PowerPoint Presentation</vt:lpstr>
      <vt:lpstr>Scope </vt:lpstr>
      <vt:lpstr>Transforming Care Partnership</vt:lpstr>
      <vt:lpstr>Ways of working </vt:lpstr>
      <vt:lpstr>Programme Summary Population and Prevalence (Lancs Only)</vt:lpstr>
      <vt:lpstr>Programme Summary</vt:lpstr>
      <vt:lpstr>Programme Summary: Inpatient Progress Legacy Patients</vt:lpstr>
      <vt:lpstr>Admissions data</vt:lpstr>
      <vt:lpstr>Future State: Pathway Model</vt:lpstr>
      <vt:lpstr>This Expression of Interest</vt:lpstr>
      <vt:lpstr>PowerPoint Presentation</vt:lpstr>
      <vt:lpstr>Crisis support introduction </vt:lpstr>
      <vt:lpstr>Crisis support services</vt:lpstr>
      <vt:lpstr>Crisis support services</vt:lpstr>
      <vt:lpstr>Crisis support services</vt:lpstr>
      <vt:lpstr>PowerPoint Presentation</vt:lpstr>
      <vt:lpstr>Bed modelling </vt:lpstr>
      <vt:lpstr>National and ODN approach to beds</vt:lpstr>
      <vt:lpstr>Rehabilitation Beds</vt:lpstr>
      <vt:lpstr>Rehabilitation beds</vt:lpstr>
      <vt:lpstr>Rehabilitation Beds</vt:lpstr>
      <vt:lpstr>Our ask</vt:lpstr>
      <vt:lpstr>PowerPoint Presentation</vt:lpstr>
      <vt:lpstr>Model of delivery</vt:lpstr>
      <vt:lpstr>In Patient Beds</vt:lpstr>
      <vt:lpstr>Crisis and admission avoidance service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SRO Workstream gateway</dc:title>
  <dc:creator>Neil Greaves</dc:creator>
  <cp:lastModifiedBy>James Aldred</cp:lastModifiedBy>
  <cp:revision>1368</cp:revision>
  <cp:lastPrinted>2018-04-09T14:40:30Z</cp:lastPrinted>
  <dcterms:created xsi:type="dcterms:W3CDTF">2016-08-30T17:11:37Z</dcterms:created>
  <dcterms:modified xsi:type="dcterms:W3CDTF">2019-01-16T15:11:00Z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0x010100AE99ACE661E8E24A9A7DCF3FDACBFEC3</vt:lpwstr>
  </property>
  <property fmtid="{D5CDD505-2E9C-101B-9397-08002B2CF9AE}" pid="3" name="_dlc_DocIdItemGuid">
    <vt:lpwstr>ecdf3d82-c637-4590-b163-76b7746e8366</vt:lpwstr>
  </property>
  <property fmtid="{D5CDD505-2E9C-101B-9397-08002B2CF9AE}" pid="4" name="AuthorIds_UIVersion_512">
    <vt:lpwstr>3592</vt:lpwstr>
  </property>
</Properties>
</file>