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70798" autoAdjust="0"/>
  </p:normalViewPr>
  <p:slideViewPr>
    <p:cSldViewPr snapToGrid="0">
      <p:cViewPr varScale="1">
        <p:scale>
          <a:sx n="52" d="100"/>
          <a:sy n="52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EB666-182D-474B-9BA4-F6C41C8756E2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7694-C54D-4DB3-B4F7-D4554B08CA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269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Location – </a:t>
            </a:r>
            <a:r>
              <a:rPr lang="en-GB" dirty="0" err="1" smtClean="0"/>
              <a:t>Retford</a:t>
            </a:r>
            <a:endParaRPr lang="en-GB" dirty="0" smtClean="0"/>
          </a:p>
          <a:p>
            <a:r>
              <a:rPr lang="en-GB" dirty="0" smtClean="0"/>
              <a:t>Holds prisoners from Nottinghamshire, Derbyshire, Leicestershire, Lincolnshire,</a:t>
            </a:r>
          </a:p>
          <a:p>
            <a:endParaRPr lang="en-GB" dirty="0" smtClean="0"/>
          </a:p>
          <a:p>
            <a:r>
              <a:rPr lang="en-GB" dirty="0" smtClean="0"/>
              <a:t>Directly</a:t>
            </a:r>
            <a:r>
              <a:rPr lang="en-GB" baseline="0" dirty="0" smtClean="0"/>
              <a:t> Employed, Partner Agents, Contractors, volunteers.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Significant expansion, </a:t>
            </a:r>
            <a:r>
              <a:rPr lang="en-GB" baseline="0" dirty="0" err="1" smtClean="0"/>
              <a:t>Houseblocks</a:t>
            </a:r>
            <a:r>
              <a:rPr lang="en-GB" baseline="0" dirty="0" smtClean="0"/>
              <a:t> (latest 2008), Facilities.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17694-C54D-4DB3-B4F7-D4554B08CAF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328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Needs are different for Younger People and Older</a:t>
            </a:r>
            <a:r>
              <a:rPr lang="en-GB" baseline="0" dirty="0" smtClean="0"/>
              <a:t> Population (growing).</a:t>
            </a:r>
          </a:p>
          <a:p>
            <a:endParaRPr lang="en-GB" baseline="0" dirty="0" smtClean="0"/>
          </a:p>
          <a:p>
            <a:r>
              <a:rPr lang="en-GB" baseline="0" dirty="0" smtClean="0"/>
              <a:t>June 2016 – 3294 healthcare appointments. (typical)</a:t>
            </a:r>
          </a:p>
          <a:p>
            <a:r>
              <a:rPr lang="en-GB" baseline="0" dirty="0" smtClean="0"/>
              <a:t>NPS is a local concern. Poses new challenges.</a:t>
            </a:r>
          </a:p>
          <a:p>
            <a:r>
              <a:rPr lang="en-GB" baseline="0" dirty="0" smtClean="0"/>
              <a:t>Bird killer – User voice report.</a:t>
            </a:r>
          </a:p>
          <a:p>
            <a:endParaRPr lang="en-GB" baseline="0" dirty="0" smtClean="0"/>
          </a:p>
          <a:p>
            <a:r>
              <a:rPr lang="en-GB" baseline="0" dirty="0" smtClean="0"/>
              <a:t>Difficult to quantify – Population changes every 7-8 months</a:t>
            </a:r>
          </a:p>
          <a:p>
            <a:r>
              <a:rPr lang="en-GB" baseline="0" dirty="0" smtClean="0"/>
              <a:t>Discharge around 80 – 90 men per month</a:t>
            </a:r>
          </a:p>
          <a:p>
            <a:r>
              <a:rPr lang="en-GB" baseline="0" dirty="0" smtClean="0"/>
              <a:t>Average stay 3yrs skewed by Lifer/IPP population. Leads to higher level of short term stay.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17694-C54D-4DB3-B4F7-D4554B08CAF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613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Operational/Non-operational</a:t>
            </a:r>
          </a:p>
          <a:p>
            <a:r>
              <a:rPr lang="en-GB" dirty="0" smtClean="0"/>
              <a:t>Administrative</a:t>
            </a:r>
            <a:r>
              <a:rPr lang="en-GB" baseline="0" dirty="0" smtClean="0"/>
              <a:t> staff.</a:t>
            </a:r>
          </a:p>
          <a:p>
            <a:r>
              <a:rPr lang="en-GB" baseline="0" dirty="0" smtClean="0"/>
              <a:t>Technical/Skilled operatives.</a:t>
            </a:r>
          </a:p>
          <a:p>
            <a:endParaRPr lang="en-GB" baseline="0" dirty="0" smtClean="0"/>
          </a:p>
          <a:p>
            <a:r>
              <a:rPr lang="en-GB" dirty="0" smtClean="0"/>
              <a:t>All need a common objective</a:t>
            </a:r>
          </a:p>
          <a:p>
            <a:r>
              <a:rPr lang="en-GB" dirty="0" smtClean="0"/>
              <a:t>All</a:t>
            </a:r>
            <a:r>
              <a:rPr lang="en-GB" baseline="0" dirty="0" smtClean="0"/>
              <a:t> equally valued</a:t>
            </a:r>
          </a:p>
          <a:p>
            <a:endParaRPr lang="en-GB" baseline="0" dirty="0" smtClean="0"/>
          </a:p>
          <a:p>
            <a:r>
              <a:rPr lang="en-GB" baseline="0" dirty="0" smtClean="0"/>
              <a:t>Operational/Technical/Skilled both directly and non-directly employed.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17694-C54D-4DB3-B4F7-D4554B08CAF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3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Small discrete units – Better community feel/Poor infrastructure (offices/facilities)</a:t>
            </a:r>
          </a:p>
          <a:p>
            <a:r>
              <a:rPr lang="en-GB" dirty="0" smtClean="0"/>
              <a:t>Large impersonal</a:t>
            </a:r>
            <a:r>
              <a:rPr lang="en-GB" baseline="0" dirty="0" smtClean="0"/>
              <a:t> units – poor community feel/better infrastructure.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Excellent academic and vocational education facilities</a:t>
            </a:r>
          </a:p>
          <a:p>
            <a:r>
              <a:rPr lang="en-GB" baseline="0" dirty="0" smtClean="0"/>
              <a:t>Large and varied workshops – Woodworking – Engineering/Fabrication – Textiles – Contract workshops.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Austere, High levels of zone fencing.</a:t>
            </a:r>
          </a:p>
          <a:p>
            <a:r>
              <a:rPr lang="en-GB" baseline="0" dirty="0" smtClean="0"/>
              <a:t>Typical Contract magnolia – Plastic furniture – No personal designs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17694-C54D-4DB3-B4F7-D4554B08CAF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67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Education and training – Address</a:t>
            </a:r>
            <a:r>
              <a:rPr lang="en-GB" baseline="0" dirty="0" smtClean="0"/>
              <a:t> substance misuse or promote health – Activity or intervention</a:t>
            </a:r>
          </a:p>
          <a:p>
            <a:endParaRPr lang="en-GB" baseline="0" dirty="0" smtClean="0"/>
          </a:p>
          <a:p>
            <a:r>
              <a:rPr lang="en-GB" baseline="0" dirty="0" smtClean="0"/>
              <a:t>Buy in from staff – Develop and monopolise on the  joint working – Assist recruitment and retention.</a:t>
            </a:r>
          </a:p>
          <a:p>
            <a:endParaRPr lang="en-GB" baseline="0" dirty="0" smtClean="0"/>
          </a:p>
          <a:p>
            <a:r>
              <a:rPr lang="en-GB" baseline="0" dirty="0" smtClean="0"/>
              <a:t>Improved accommodation alone is not enough, (university example) – Link Education to workshops to commercial activities – Employment on release.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17694-C54D-4DB3-B4F7-D4554B08CAF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90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58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5701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123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8417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180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112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064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8053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953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642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16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4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87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96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93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16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99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0FFCF39-2C35-4CAA-BC88-F3C8DDCFC978}" type="datetimeFigureOut">
              <a:rPr lang="en-GB" smtClean="0"/>
              <a:t>25/07/2016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E554E-82A2-4DFE-BF65-5B2D44F77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0204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41" y="186267"/>
            <a:ext cx="9746470" cy="645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2041" y="186267"/>
            <a:ext cx="4663546" cy="1572871"/>
          </a:xfrm>
        </p:spPr>
        <p:txBody>
          <a:bodyPr/>
          <a:lstStyle/>
          <a:p>
            <a:pPr algn="ctr"/>
            <a:r>
              <a:rPr lang="en-GB" sz="4800" dirty="0" smtClean="0">
                <a:solidFill>
                  <a:srgbClr val="FFC000"/>
                </a:solidFill>
              </a:rPr>
              <a:t>HMP Ranby</a:t>
            </a:r>
            <a:br>
              <a:rPr lang="en-GB" sz="4800" dirty="0" smtClean="0">
                <a:solidFill>
                  <a:srgbClr val="FFC000"/>
                </a:solidFill>
              </a:rPr>
            </a:br>
            <a:r>
              <a:rPr lang="en-GB" sz="4800" dirty="0" smtClean="0">
                <a:solidFill>
                  <a:srgbClr val="FFC000"/>
                </a:solidFill>
              </a:rPr>
              <a:t>Reform Prison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6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rgbClr val="FFC000"/>
                </a:solidFill>
              </a:rPr>
              <a:t>Overview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9404723" cy="41954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Adult male Category C holding 1098 men.</a:t>
            </a:r>
          </a:p>
          <a:p>
            <a:r>
              <a:rPr lang="en-GB" sz="3200" dirty="0" smtClean="0"/>
              <a:t>More than 800 people work at Ranby in some capacity.</a:t>
            </a:r>
          </a:p>
          <a:p>
            <a:r>
              <a:rPr lang="en-GB" sz="3200" dirty="0" smtClean="0"/>
              <a:t>Originally </a:t>
            </a:r>
            <a:r>
              <a:rPr lang="en-GB" sz="3200" dirty="0"/>
              <a:t>built in </a:t>
            </a:r>
            <a:r>
              <a:rPr lang="en-GB" sz="3200" dirty="0" smtClean="0"/>
              <a:t>1972 </a:t>
            </a:r>
            <a:r>
              <a:rPr lang="en-GB" sz="3200" dirty="0"/>
              <a:t>with </a:t>
            </a:r>
            <a:r>
              <a:rPr lang="en-GB" sz="3200" dirty="0" smtClean="0"/>
              <a:t>later additions and significant industrial capability.</a:t>
            </a:r>
            <a:endParaRPr lang="en-GB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43883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rgbClr val="FFC000"/>
                </a:solidFill>
              </a:rPr>
              <a:t>The Men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9404723" cy="41954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Age range of 21 – 75 with average age of around 33.</a:t>
            </a:r>
          </a:p>
          <a:p>
            <a:r>
              <a:rPr lang="en-GB" sz="3200" dirty="0" smtClean="0"/>
              <a:t>Around 95% have some form of substance misuse or health issue.</a:t>
            </a:r>
          </a:p>
          <a:p>
            <a:r>
              <a:rPr lang="en-GB" sz="3200" dirty="0" smtClean="0"/>
              <a:t>Generally men stay for more than 12 months.</a:t>
            </a:r>
            <a:endParaRPr lang="en-GB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12066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rgbClr val="FFC000"/>
                </a:solidFill>
              </a:rPr>
              <a:t>Our People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9404723" cy="41954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More than 390 directly employed staff in a range of disciplines.</a:t>
            </a:r>
          </a:p>
          <a:p>
            <a:r>
              <a:rPr lang="en-GB" sz="3200" dirty="0" smtClean="0"/>
              <a:t>Over 400 work as either partner agents, contractors, charities or volunteers.</a:t>
            </a:r>
          </a:p>
          <a:p>
            <a:r>
              <a:rPr lang="en-GB" sz="3200" dirty="0" smtClean="0"/>
              <a:t>Recruitment and retention of staff at some grades is increasingly difficult.</a:t>
            </a:r>
            <a:endParaRPr lang="en-GB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68391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rgbClr val="FFC000"/>
                </a:solidFill>
              </a:rPr>
              <a:t>The Built Environment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10206374" cy="41954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Living accommodation ranges from units holding between 60 and 240 men. </a:t>
            </a:r>
          </a:p>
          <a:p>
            <a:r>
              <a:rPr lang="en-GB" sz="3200" dirty="0" smtClean="0"/>
              <a:t>Education facilities and industrial workshops provide training and commercial opportunities.</a:t>
            </a:r>
          </a:p>
          <a:p>
            <a:r>
              <a:rPr lang="en-GB" sz="3200" dirty="0" smtClean="0"/>
              <a:t>The design and layout contributes to a feeling of institutionalisation.</a:t>
            </a:r>
            <a:endParaRPr lang="en-GB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42259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rgbClr val="FFC000"/>
                </a:solidFill>
              </a:rPr>
              <a:t>The Challenge</a:t>
            </a:r>
            <a:endParaRPr lang="en-GB" sz="4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10206374" cy="419548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It must benefit the men to improve their experience and reduce reoffending.</a:t>
            </a:r>
          </a:p>
          <a:p>
            <a:r>
              <a:rPr lang="en-GB" sz="3200" dirty="0" smtClean="0"/>
              <a:t>Engage and empower staff to develop their skills and improve the work experience.</a:t>
            </a:r>
          </a:p>
          <a:p>
            <a:r>
              <a:rPr lang="en-GB" sz="3200" dirty="0" smtClean="0"/>
              <a:t>Improve the built environment to promote a rehabilitative culture and maximise the potential of the educational </a:t>
            </a:r>
            <a:r>
              <a:rPr lang="en-GB" sz="3200" smtClean="0"/>
              <a:t>and industrial facilities</a:t>
            </a:r>
            <a:r>
              <a:rPr lang="en-GB" sz="3200" dirty="0" smtClean="0"/>
              <a:t>.</a:t>
            </a:r>
            <a:endParaRPr lang="en-GB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306064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396</TotalTime>
  <Words>445</Words>
  <Application>Microsoft Office PowerPoint</Application>
  <PresentationFormat>Widescreen</PresentationFormat>
  <Paragraphs>62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Ion</vt:lpstr>
      <vt:lpstr>HMP Ranby Reform Prison</vt:lpstr>
      <vt:lpstr>Overview</vt:lpstr>
      <vt:lpstr>The Men</vt:lpstr>
      <vt:lpstr>Our People</vt:lpstr>
      <vt:lpstr>The Built Environment</vt:lpstr>
      <vt:lpstr>The Challenge</vt:lpstr>
    </vt:vector>
  </TitlesOfParts>
  <Company>MOJ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HMP Ranby Reform Prison</dc:title>
  <dc:creator>Ruddy, Steve [NOMS]</dc:creator>
  <cp:lastModifiedBy>Richard Nicholls</cp:lastModifiedBy>
  <cp:revision>20</cp:revision>
  <dcterms:created xsi:type="dcterms:W3CDTF">2016-07-25T08:11:01Z</dcterms:created>
  <dcterms:modified xsi:type="dcterms:W3CDTF">2016-07-25T15:18:25Z</dcterms:modified>
</cp:coreProperties>
</file>