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1.xml" ContentType="application/vnd.openxmlformats-officedocument.presentationml.comment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handoutMasterIdLst>
    <p:handoutMasterId r:id="rId35"/>
  </p:handoutMasterIdLst>
  <p:sldIdLst>
    <p:sldId id="307" r:id="rId5"/>
    <p:sldId id="342" r:id="rId6"/>
    <p:sldId id="399" r:id="rId7"/>
    <p:sldId id="324" r:id="rId8"/>
    <p:sldId id="383" r:id="rId9"/>
    <p:sldId id="394" r:id="rId10"/>
    <p:sldId id="334" r:id="rId11"/>
    <p:sldId id="384" r:id="rId12"/>
    <p:sldId id="386" r:id="rId13"/>
    <p:sldId id="378" r:id="rId14"/>
    <p:sldId id="376" r:id="rId15"/>
    <p:sldId id="379" r:id="rId16"/>
    <p:sldId id="352" r:id="rId17"/>
    <p:sldId id="392" r:id="rId18"/>
    <p:sldId id="328" r:id="rId19"/>
    <p:sldId id="387" r:id="rId20"/>
    <p:sldId id="388" r:id="rId21"/>
    <p:sldId id="389" r:id="rId22"/>
    <p:sldId id="360" r:id="rId23"/>
    <p:sldId id="380" r:id="rId24"/>
    <p:sldId id="395" r:id="rId25"/>
    <p:sldId id="257" r:id="rId26"/>
    <p:sldId id="396" r:id="rId27"/>
    <p:sldId id="397" r:id="rId28"/>
    <p:sldId id="262" r:id="rId29"/>
    <p:sldId id="263" r:id="rId30"/>
    <p:sldId id="267" r:id="rId31"/>
    <p:sldId id="381" r:id="rId32"/>
    <p:sldId id="382" r:id="rId33"/>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3133">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 id="7" name="MACKIE, Joanna" initials="MJ" lastIdx="18" clrIdx="7">
    <p:extLst>
      <p:ext uri="{19B8F6BF-5375-455C-9EA6-DF929625EA0E}">
        <p15:presenceInfo xmlns:p15="http://schemas.microsoft.com/office/powerpoint/2012/main" userId="S-1-5-21-1993962763-1659004503-1801674531-16889" providerId="AD"/>
      </p:ext>
    </p:extLst>
  </p:cmAuthor>
  <p:cmAuthor id="1" name="WOODSTOCK-MARTIN, Gail" initials="WG" lastIdx="3" clrIdx="1"/>
  <p:cmAuthor id="8" name="KING, Laura1" initials="KL" lastIdx="5" clrIdx="8">
    <p:extLst>
      <p:ext uri="{19B8F6BF-5375-455C-9EA6-DF929625EA0E}">
        <p15:presenceInfo xmlns:p15="http://schemas.microsoft.com/office/powerpoint/2012/main" userId="S::laura1.king@education.gov.uk::23a8720f-b217-4267-9e38-069e19207093" providerId="AD"/>
      </p:ext>
    </p:extLst>
  </p:cmAuthor>
  <p:cmAuthor id="2" name="SAHOTA, Harinder" initials="SH" lastIdx="20" clrIdx="2">
    <p:extLst>
      <p:ext uri="{19B8F6BF-5375-455C-9EA6-DF929625EA0E}">
        <p15:presenceInfo xmlns:p15="http://schemas.microsoft.com/office/powerpoint/2012/main" userId="S::Harinder.SAHOTA@EDUCATION.GOV.UK::71c13d79-db0c-400b-be99-0138d45df859" providerId="AD"/>
      </p:ext>
    </p:extLst>
  </p:cmAuthor>
  <p:cmAuthor id="9" name="MACKIE, Joanna" initials="MJ [2]" lastIdx="4" clrIdx="9">
    <p:extLst>
      <p:ext uri="{19B8F6BF-5375-455C-9EA6-DF929625EA0E}">
        <p15:presenceInfo xmlns:p15="http://schemas.microsoft.com/office/powerpoint/2012/main" userId="S::Joanna.MACKIE@EDUCATION.GOV.UK::e29b855a-722b-4f00-9508-719afc4ee065" providerId="AD"/>
      </p:ext>
    </p:extLst>
  </p:cmAuthor>
  <p:cmAuthor id="3" name="BARBER, Karen" initials="BK" lastIdx="9" clrIdx="3">
    <p:extLst>
      <p:ext uri="{19B8F6BF-5375-455C-9EA6-DF929625EA0E}">
        <p15:presenceInfo xmlns:p15="http://schemas.microsoft.com/office/powerpoint/2012/main" userId="S-1-5-21-1993962763-1659004503-1801674531-182596" providerId="AD"/>
      </p:ext>
    </p:extLst>
  </p:cmAuthor>
  <p:cmAuthor id="4" name="SAEED, Asad" initials="SA" lastIdx="9" clrIdx="4">
    <p:extLst>
      <p:ext uri="{19B8F6BF-5375-455C-9EA6-DF929625EA0E}">
        <p15:presenceInfo xmlns:p15="http://schemas.microsoft.com/office/powerpoint/2012/main" userId="S::Asad.SAEED@EDUCATION.GOV.UK::84f8ff62-98a9-4c98-abe9-d8ab16831c78" providerId="AD"/>
      </p:ext>
    </p:extLst>
  </p:cmAuthor>
  <p:cmAuthor id="5" name="PLANGE, Will" initials="PW" lastIdx="59" clrIdx="5">
    <p:extLst>
      <p:ext uri="{19B8F6BF-5375-455C-9EA6-DF929625EA0E}">
        <p15:presenceInfo xmlns:p15="http://schemas.microsoft.com/office/powerpoint/2012/main" userId="S::Will.PLANGE@EDUCATION.GOV.UK::7d6c9340-0283-4654-afa0-2002ebc039c6" providerId="AD"/>
      </p:ext>
    </p:extLst>
  </p:cmAuthor>
  <p:cmAuthor id="6" name="BRABHAM, Hannah" initials="BH" lastIdx="19" clrIdx="6">
    <p:extLst>
      <p:ext uri="{19B8F6BF-5375-455C-9EA6-DF929625EA0E}">
        <p15:presenceInfo xmlns:p15="http://schemas.microsoft.com/office/powerpoint/2012/main" userId="S::Hannah.BRABHAM@EDUCATION.GOV.UK::02ee7722-02b5-4420-bd92-7fedc8ba70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104F75"/>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19B20F-6EC7-4172-A43D-0B96D9519451}" v="10" dt="2020-10-06T14:02:22.390"/>
    <p1510:client id="{4870AC36-3CB8-0EDD-DC09-BD983F411F63}" v="9" dt="2020-10-06T14:04:14.383"/>
    <p1510:client id="{D2500FA3-0A0A-0B1B-A962-3D51EA33EB79}" v="35" dt="2020-10-06T12:14:08.4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367" autoAdjust="0"/>
  </p:normalViewPr>
  <p:slideViewPr>
    <p:cSldViewPr showGuides="1">
      <p:cViewPr varScale="1">
        <p:scale>
          <a:sx n="90" d="100"/>
          <a:sy n="90" d="100"/>
        </p:scale>
        <p:origin x="1122" y="60"/>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howGuides="1">
      <p:cViewPr varScale="1">
        <p:scale>
          <a:sx n="66" d="100"/>
          <a:sy n="66" d="100"/>
        </p:scale>
        <p:origin x="-1146" y="-114"/>
      </p:cViewPr>
      <p:guideLst>
        <p:guide orient="horz" pos="3133"/>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5" dt="2020-09-30T14:29:38.644" idx="49">
    <p:pos x="10" y="10"/>
    <p:text>Inckude reference to events and interventions</p:text>
    <p:extLst>
      <p:ext uri="{C676402C-5697-4E1C-873F-D02D1690AC5C}">
        <p15:threadingInfo xmlns:p15="http://schemas.microsoft.com/office/powerpoint/2012/main" timeZoneBias="-60"/>
      </p:ext>
    </p:extLst>
  </p:cm>
  <p:cm authorId="5" dt="2020-09-30T15:37:18.880" idx="52">
    <p:pos x="10" y="146"/>
    <p:text>Done</p:text>
    <p:extLst>
      <p:ext uri="{C676402C-5697-4E1C-873F-D02D1690AC5C}">
        <p15:threadingInfo xmlns:p15="http://schemas.microsoft.com/office/powerpoint/2012/main" timeZoneBias="-60">
          <p15:parentCm authorId="5" idx="49"/>
        </p15:threadingInfo>
      </p:ext>
    </p:extLst>
  </p:cm>
</p:cmLst>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440" y="9446896"/>
            <a:ext cx="1114577" cy="497206"/>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12/10/2020</a:t>
            </a:fld>
            <a:endParaRPr lang="en-GB" dirty="0"/>
          </a:p>
        </p:txBody>
      </p:sp>
      <p:sp>
        <p:nvSpPr>
          <p:cNvPr id="4" name="Footer Placeholder 3"/>
          <p:cNvSpPr>
            <a:spLocks noGrp="1"/>
          </p:cNvSpPr>
          <p:nvPr>
            <p:ph type="ftr" sz="quarter" idx="2"/>
          </p:nvPr>
        </p:nvSpPr>
        <p:spPr>
          <a:xfrm>
            <a:off x="1258888" y="9446896"/>
            <a:ext cx="4859320" cy="497206"/>
          </a:xfrm>
          <a:prstGeom prst="rect">
            <a:avLst/>
          </a:prstGeom>
        </p:spPr>
        <p:txBody>
          <a:bodyPr vert="horz" lIns="91440" tIns="45720" rIns="91440" bIns="45720" rtlCol="0" anchor="t" anchorCtr="0"/>
          <a:lstStyle>
            <a:lvl1pPr algn="l">
              <a:defRPr sz="1200"/>
            </a:lvl1pPr>
          </a:lstStyle>
          <a:p>
            <a:endParaRPr lang="en-GB" dirty="0"/>
          </a:p>
        </p:txBody>
      </p:sp>
      <p:sp>
        <p:nvSpPr>
          <p:cNvPr id="5" name="Slide Number Placeholder 4"/>
          <p:cNvSpPr>
            <a:spLocks noGrp="1"/>
          </p:cNvSpPr>
          <p:nvPr>
            <p:ph type="sldNum" sz="quarter" idx="3"/>
          </p:nvPr>
        </p:nvSpPr>
        <p:spPr>
          <a:xfrm>
            <a:off x="6261125" y="9445169"/>
            <a:ext cx="542914" cy="497206"/>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dirty="0"/>
          </a:p>
        </p:txBody>
      </p:sp>
      <p:sp>
        <p:nvSpPr>
          <p:cNvPr id="7" name="Header Placeholder 6"/>
          <p:cNvSpPr>
            <a:spLocks noGrp="1"/>
          </p:cNvSpPr>
          <p:nvPr>
            <p:ph type="hdr" sz="quarter"/>
          </p:nvPr>
        </p:nvSpPr>
        <p:spPr>
          <a:xfrm>
            <a:off x="1544901" y="195220"/>
            <a:ext cx="4716224" cy="548161"/>
          </a:xfrm>
          <a:prstGeom prst="rect">
            <a:avLst/>
          </a:prstGeom>
        </p:spPr>
        <p:txBody>
          <a:bodyPr vert="horz" lIns="91440" tIns="45720" rIns="91440" bIns="45720" rtlCol="0"/>
          <a:lstStyle>
            <a:lvl1pPr algn="l">
              <a:defRPr sz="1200"/>
            </a:lvl1pPr>
          </a:lstStyle>
          <a:p>
            <a:endParaRPr lang="en-GB" dirty="0"/>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200" y="195220"/>
            <a:ext cx="857495" cy="55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30213" y="273050"/>
            <a:ext cx="5872162" cy="4405313"/>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7405" y="4723449"/>
            <a:ext cx="5359346" cy="4474845"/>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Date Placeholder 2"/>
          <p:cNvSpPr>
            <a:spLocks noGrp="1"/>
          </p:cNvSpPr>
          <p:nvPr>
            <p:ph type="dt" sz="quarter" idx="1"/>
          </p:nvPr>
        </p:nvSpPr>
        <p:spPr>
          <a:xfrm>
            <a:off x="-20440" y="9446896"/>
            <a:ext cx="1114577" cy="497206"/>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12/10/2020</a:t>
            </a:fld>
            <a:endParaRPr lang="en-GB" dirty="0"/>
          </a:p>
        </p:txBody>
      </p:sp>
      <p:sp>
        <p:nvSpPr>
          <p:cNvPr id="9" name="Footer Placeholder 3"/>
          <p:cNvSpPr>
            <a:spLocks noGrp="1"/>
          </p:cNvSpPr>
          <p:nvPr>
            <p:ph type="ftr" sz="quarter" idx="4"/>
          </p:nvPr>
        </p:nvSpPr>
        <p:spPr>
          <a:xfrm>
            <a:off x="1258888" y="9446896"/>
            <a:ext cx="4859320" cy="497206"/>
          </a:xfrm>
          <a:prstGeom prst="rect">
            <a:avLst/>
          </a:prstGeom>
        </p:spPr>
        <p:txBody>
          <a:bodyPr vert="horz" lIns="91440" tIns="45720" rIns="91440" bIns="45720" rtlCol="0" anchor="t" anchorCtr="0"/>
          <a:lstStyle>
            <a:lvl1pPr algn="l">
              <a:defRPr sz="1200"/>
            </a:lvl1pPr>
          </a:lstStyle>
          <a:p>
            <a:endParaRPr lang="en-GB" dirty="0"/>
          </a:p>
        </p:txBody>
      </p:sp>
      <p:sp>
        <p:nvSpPr>
          <p:cNvPr id="10" name="Slide Number Placeholder 4"/>
          <p:cNvSpPr>
            <a:spLocks noGrp="1"/>
          </p:cNvSpPr>
          <p:nvPr>
            <p:ph type="sldNum" sz="quarter" idx="5"/>
          </p:nvPr>
        </p:nvSpPr>
        <p:spPr>
          <a:xfrm>
            <a:off x="6261125" y="9445169"/>
            <a:ext cx="542914" cy="497206"/>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dirty="0"/>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5ABB7FA-2627-47C9-9258-FDF90D155C04}" type="slidenum">
              <a:rPr lang="en-GB" smtClean="0"/>
              <a:t>1</a:t>
            </a:fld>
            <a:endParaRPr lang="en-GB" dirty="0"/>
          </a:p>
        </p:txBody>
      </p:sp>
    </p:spTree>
    <p:extLst>
      <p:ext uri="{BB962C8B-B14F-4D97-AF65-F5344CB8AC3E}">
        <p14:creationId xmlns:p14="http://schemas.microsoft.com/office/powerpoint/2010/main" val="3947949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10</a:t>
            </a:fld>
            <a:endParaRPr lang="en-GB" dirty="0"/>
          </a:p>
        </p:txBody>
      </p:sp>
    </p:spTree>
    <p:extLst>
      <p:ext uri="{BB962C8B-B14F-4D97-AF65-F5344CB8AC3E}">
        <p14:creationId xmlns:p14="http://schemas.microsoft.com/office/powerpoint/2010/main" val="3538638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11</a:t>
            </a:fld>
            <a:endParaRPr lang="en-GB" dirty="0"/>
          </a:p>
        </p:txBody>
      </p:sp>
    </p:spTree>
    <p:extLst>
      <p:ext uri="{BB962C8B-B14F-4D97-AF65-F5344CB8AC3E}">
        <p14:creationId xmlns:p14="http://schemas.microsoft.com/office/powerpoint/2010/main" val="38961001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strike="sngStrike" baseline="0" dirty="0"/>
              <a:t>If needed can explain how parents apply - Parents apply to HMRC via the Childcare Service found at &lt;www.childcarechoices.gov.uk&gt; and if eligible, were given a code which their chosen childcare provider validates with the local authority before a place is taken up. </a:t>
            </a:r>
          </a:p>
          <a:p>
            <a:pPr marL="0" indent="0">
              <a:buNone/>
            </a:pPr>
            <a:endParaRPr lang="en-GB" strike="sngStrike" baseline="0" dirty="0"/>
          </a:p>
          <a:p>
            <a:endParaRPr lang="en-GB" strike="sngStrike" baseline="0" dirty="0"/>
          </a:p>
          <a:p>
            <a:r>
              <a:rPr lang="en-GB" sz="1200" b="0" strike="sngStrike" baseline="0" dirty="0">
                <a:solidFill>
                  <a:srgbClr val="000000"/>
                </a:solidFill>
                <a:ea typeface="Times New Roman"/>
                <a:cs typeface="Mangal"/>
              </a:rPr>
              <a:t>Families where both parents are working (or the sole parent is working in a lone parent family), and each parent earns, on average, a weekly minimum equivalent to 16 hours at national minimum wage (NMW) or national living wage (NLW), and less than £100,000 per year. </a:t>
            </a:r>
            <a:r>
              <a:rPr lang="en-GB" sz="1200" b="0" strike="sngStrike" baseline="0" dirty="0">
                <a:solidFill>
                  <a:srgbClr val="FF0000"/>
                </a:solidFill>
                <a:ea typeface="Times New Roman"/>
                <a:cs typeface="Mangal"/>
              </a:rPr>
              <a:t> </a:t>
            </a:r>
          </a:p>
          <a:p>
            <a:endParaRPr lang="en-GB" sz="1200" b="0" strike="sngStrike" baseline="0" dirty="0">
              <a:solidFill>
                <a:srgbClr val="000000"/>
              </a:solidFill>
              <a:ea typeface="Times New Roman"/>
              <a:cs typeface="Mangal"/>
            </a:endParaRPr>
          </a:p>
          <a:p>
            <a:r>
              <a:rPr lang="en-GB" sz="1200" b="0" strike="sngStrike" baseline="0" dirty="0">
                <a:solidFill>
                  <a:srgbClr val="000000"/>
                </a:solidFill>
                <a:ea typeface="Times New Roman"/>
                <a:cs typeface="Mangal"/>
              </a:rPr>
              <a:t>Working will include employed and self-employed persons.</a:t>
            </a:r>
          </a:p>
          <a:p>
            <a:pPr marL="0" indent="0">
              <a:buNone/>
            </a:pPr>
            <a:r>
              <a:rPr lang="en-GB" sz="1200" b="0" strike="sngStrike" baseline="0" dirty="0">
                <a:solidFill>
                  <a:srgbClr val="000000"/>
                </a:solidFill>
                <a:ea typeface="Times New Roman"/>
                <a:cs typeface="Mangal"/>
              </a:rPr>
              <a:t> </a:t>
            </a:r>
          </a:p>
          <a:p>
            <a:r>
              <a:rPr lang="en-GB" sz="1200" b="0" strike="sngStrike" baseline="0" dirty="0">
                <a:solidFill>
                  <a:srgbClr val="000000"/>
                </a:solidFill>
                <a:ea typeface="Times New Roman"/>
                <a:cs typeface="Mangal"/>
              </a:rPr>
              <a:t>Parents do not necessarily need to actually work 16 hours a week, but rather their earnings must reflect at least 16 hours of work at NMW or NLW, which is £107 a week at the current NMW rate. </a:t>
            </a:r>
          </a:p>
          <a:p>
            <a:pPr marL="0" indent="0">
              <a:buNone/>
            </a:pPr>
            <a:endParaRPr lang="en-GB" sz="1200" b="0" strike="sngStrike" baseline="0" dirty="0">
              <a:solidFill>
                <a:srgbClr val="000000"/>
              </a:solidFill>
              <a:ea typeface="Times New Roman"/>
              <a:cs typeface="Mangal"/>
            </a:endParaRPr>
          </a:p>
          <a:p>
            <a:r>
              <a:rPr lang="en-GB" sz="1200" b="0" strike="sngStrike" baseline="0" dirty="0">
                <a:solidFill>
                  <a:srgbClr val="000000"/>
                </a:solidFill>
                <a:ea typeface="Times New Roman"/>
                <a:cs typeface="Mangal"/>
              </a:rPr>
              <a:t>This includes those parents on zero contract hours who meet the criteria.</a:t>
            </a:r>
            <a:endParaRPr lang="en-GB" sz="1200" b="0" strike="sngStrike" baseline="0" dirty="0"/>
          </a:p>
          <a:p>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12</a:t>
            </a:fld>
            <a:endParaRPr lang="en-GB" dirty="0"/>
          </a:p>
        </p:txBody>
      </p:sp>
    </p:spTree>
    <p:extLst>
      <p:ext uri="{BB962C8B-B14F-4D97-AF65-F5344CB8AC3E}">
        <p14:creationId xmlns:p14="http://schemas.microsoft.com/office/powerpoint/2010/main" val="1075756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fld id="{69ED603C-EA22-4609-8053-37C6BB52216B}" type="slidenum">
              <a:rPr lang="en-GB" smtClean="0"/>
              <a:t>13</a:t>
            </a:fld>
            <a:endParaRPr lang="en-GB" dirty="0"/>
          </a:p>
        </p:txBody>
      </p:sp>
    </p:spTree>
    <p:extLst>
      <p:ext uri="{BB962C8B-B14F-4D97-AF65-F5344CB8AC3E}">
        <p14:creationId xmlns:p14="http://schemas.microsoft.com/office/powerpoint/2010/main" val="1454244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We have started to see demand for childcare places increasing but they it is not yet back to pre-COVID-19 levels for a number of reasons:</a:t>
            </a:r>
          </a:p>
          <a:p>
            <a:pPr marL="0" indent="0">
              <a:buNone/>
            </a:pPr>
            <a:r>
              <a:rPr lang="en-GB" dirty="0"/>
              <a:t>Parental confidence to use childcare due to fear of infection</a:t>
            </a:r>
          </a:p>
          <a:p>
            <a:pPr marL="0" indent="0">
              <a:buNone/>
            </a:pPr>
            <a:r>
              <a:rPr lang="en-GB" dirty="0"/>
              <a:t>Less need for childcare as parents are working from home or are working fewer hours</a:t>
            </a:r>
          </a:p>
          <a:p>
            <a:pPr marL="0" indent="0">
              <a:buNone/>
            </a:pPr>
            <a:r>
              <a:rPr lang="en-GB" dirty="0"/>
              <a:t>LA resource redirected to other LA functions (e.g. brokerage) rather than 2-year-old entitlement outreach</a:t>
            </a:r>
          </a:p>
          <a:p>
            <a:pPr marL="0" indent="0">
              <a:buNone/>
            </a:pPr>
            <a:r>
              <a:rPr lang="en-GB" dirty="0"/>
              <a:t>Childcare staff on furlough has meant less capacity to cater for parental demand (sufficiency and flexibility). </a:t>
            </a:r>
          </a:p>
          <a:p>
            <a:pPr marL="0" indent="0">
              <a:buNone/>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ED603C-EA22-4609-8053-37C6BB52216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15803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2162" cy="440531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399C130-41D1-4B82-B503-7D2C3044F1BC}" type="slidenum">
              <a:rPr lang="en-GB" smtClean="0"/>
              <a:pPr/>
              <a:t>15</a:t>
            </a:fld>
            <a:endParaRPr lang="en-GB" dirty="0"/>
          </a:p>
        </p:txBody>
      </p:sp>
    </p:spTree>
    <p:extLst>
      <p:ext uri="{BB962C8B-B14F-4D97-AF65-F5344CB8AC3E}">
        <p14:creationId xmlns:p14="http://schemas.microsoft.com/office/powerpoint/2010/main" val="41937854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2YO take-up </a:t>
            </a:r>
            <a:r>
              <a:rPr lang="en-GB" b="0" dirty="0"/>
              <a:t>is expressed as a percentage of eligible children, as identified using lists of eligible children we receive from the Department for Work and Pensions.</a:t>
            </a:r>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16</a:t>
            </a:fld>
            <a:endParaRPr lang="en-GB" dirty="0"/>
          </a:p>
        </p:txBody>
      </p:sp>
    </p:spTree>
    <p:extLst>
      <p:ext uri="{BB962C8B-B14F-4D97-AF65-F5344CB8AC3E}">
        <p14:creationId xmlns:p14="http://schemas.microsoft.com/office/powerpoint/2010/main" val="7038846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b="0" dirty="0"/>
              <a:t>Encouraging a greater number of providers to offer  the 2YO entitlement.</a:t>
            </a:r>
          </a:p>
          <a:p>
            <a:pPr marL="0" indent="0">
              <a:buNone/>
            </a:pPr>
            <a:r>
              <a:rPr lang="en-GB" b="0" dirty="0"/>
              <a:t>Don’t want promotion of 2YOs to be at detriment of other DfE and OGD offers. Helping LAs, providers and family facing professionals to understand the best options for parents from the holistic package of offers. (Example of TFC in addition to free hours).</a:t>
            </a:r>
          </a:p>
        </p:txBody>
      </p:sp>
      <p:sp>
        <p:nvSpPr>
          <p:cNvPr id="4" name="Slide Number Placeholder 3"/>
          <p:cNvSpPr>
            <a:spLocks noGrp="1"/>
          </p:cNvSpPr>
          <p:nvPr>
            <p:ph type="sldNum" sz="quarter" idx="5"/>
          </p:nvPr>
        </p:nvSpPr>
        <p:spPr/>
        <p:txBody>
          <a:bodyPr/>
          <a:lstStyle/>
          <a:p>
            <a:fld id="{C5ABB7FA-2627-47C9-9258-FDF90D155C04}" type="slidenum">
              <a:rPr lang="en-GB" smtClean="0"/>
              <a:t>17</a:t>
            </a:fld>
            <a:endParaRPr lang="en-GB" dirty="0"/>
          </a:p>
        </p:txBody>
      </p:sp>
    </p:spTree>
    <p:extLst>
      <p:ext uri="{BB962C8B-B14F-4D97-AF65-F5344CB8AC3E}">
        <p14:creationId xmlns:p14="http://schemas.microsoft.com/office/powerpoint/2010/main" val="780888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Best practice: </a:t>
            </a:r>
            <a:r>
              <a:rPr lang="en-GB" b="0" dirty="0"/>
              <a:t>E.g. how to get the most from staffing ratios; </a:t>
            </a:r>
          </a:p>
          <a:p>
            <a:r>
              <a:rPr lang="en-GB" b="1" dirty="0"/>
              <a:t>Flexibility: </a:t>
            </a:r>
            <a:r>
              <a:rPr lang="en-GB" b="0" dirty="0"/>
              <a:t>e.g. stretching the offer; how to work with other providers to ensure flexibility while maintaining a sustainable business model. Flexibility is key to working parents being able to access the entitlements- most complaints about sufficiency relate to flexibility rather than location.</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b="1" dirty="0"/>
              <a:t>SEND: </a:t>
            </a:r>
            <a:r>
              <a:rPr lang="en-GB" sz="1200" b="0" dirty="0">
                <a:ea typeface="Calibri"/>
                <a:cs typeface="Arial"/>
              </a:rPr>
              <a:t>The Government is committed to ensuring that </a:t>
            </a:r>
            <a:r>
              <a:rPr lang="en-GB" sz="1200" b="0" u="sng" dirty="0">
                <a:ea typeface="Calibri"/>
                <a:cs typeface="Arial"/>
              </a:rPr>
              <a:t>all</a:t>
            </a:r>
            <a:r>
              <a:rPr lang="en-GB" sz="1200" b="0" dirty="0">
                <a:ea typeface="Calibri"/>
                <a:cs typeface="Arial"/>
              </a:rPr>
              <a:t> families have access to high quality, flexible and affordable childcare. We understand parents of disabled children too often experience problems accessing childcare. </a:t>
            </a:r>
          </a:p>
          <a:p>
            <a:pPr marL="171450" marR="0" lvl="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GB" sz="1200" b="0" dirty="0">
              <a:ea typeface="Calibri"/>
              <a:cs typeface="Arial"/>
            </a:endParaRPr>
          </a:p>
          <a:p>
            <a:endParaRPr lang="en-GB" b="1" dirty="0"/>
          </a:p>
        </p:txBody>
      </p:sp>
      <p:sp>
        <p:nvSpPr>
          <p:cNvPr id="4" name="Slide Number Placeholder 3"/>
          <p:cNvSpPr>
            <a:spLocks noGrp="1"/>
          </p:cNvSpPr>
          <p:nvPr>
            <p:ph type="sldNum" sz="quarter" idx="5"/>
          </p:nvPr>
        </p:nvSpPr>
        <p:spPr/>
        <p:txBody>
          <a:bodyPr/>
          <a:lstStyle/>
          <a:p>
            <a:fld id="{C5ABB7FA-2627-47C9-9258-FDF90D155C04}" type="slidenum">
              <a:rPr lang="en-GB" smtClean="0"/>
              <a:t>18</a:t>
            </a:fld>
            <a:endParaRPr lang="en-GB" dirty="0"/>
          </a:p>
        </p:txBody>
      </p:sp>
    </p:spTree>
    <p:extLst>
      <p:ext uri="{BB962C8B-B14F-4D97-AF65-F5344CB8AC3E}">
        <p14:creationId xmlns:p14="http://schemas.microsoft.com/office/powerpoint/2010/main" val="16640845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VFM and innovation: </a:t>
            </a:r>
            <a:r>
              <a:rPr lang="en-GB" b="0" dirty="0"/>
              <a:t>While we have a key list of functions we require from the contract, which I will go on to explain on the next slide, we are open to innovation in terms of how those functions can be delivered.</a:t>
            </a:r>
          </a:p>
          <a:p>
            <a:pPr marL="0" indent="0">
              <a:buNone/>
            </a:pPr>
            <a:endParaRPr lang="en-GB" b="0" dirty="0"/>
          </a:p>
          <a:p>
            <a:pPr marL="0" indent="0">
              <a:buNone/>
            </a:pPr>
            <a:r>
              <a:rPr lang="en-GB" b="1" dirty="0"/>
              <a:t>Other organisations: </a:t>
            </a:r>
            <a:r>
              <a:rPr lang="en-GB" b="0" dirty="0"/>
              <a:t>Example of childminding- engage with PACEY. NCB for SEND</a:t>
            </a:r>
            <a:endParaRPr lang="en-GB" b="1" dirty="0"/>
          </a:p>
        </p:txBody>
      </p:sp>
      <p:sp>
        <p:nvSpPr>
          <p:cNvPr id="4" name="Slide Number Placeholder 3"/>
          <p:cNvSpPr>
            <a:spLocks noGrp="1"/>
          </p:cNvSpPr>
          <p:nvPr>
            <p:ph type="sldNum" sz="quarter" idx="10"/>
          </p:nvPr>
        </p:nvSpPr>
        <p:spPr/>
        <p:txBody>
          <a:bodyPr/>
          <a:lstStyle/>
          <a:p>
            <a:fld id="{C5ABB7FA-2627-47C9-9258-FDF90D155C04}" type="slidenum">
              <a:rPr lang="en-GB" smtClean="0"/>
              <a:t>19</a:t>
            </a:fld>
            <a:endParaRPr lang="en-GB" dirty="0"/>
          </a:p>
        </p:txBody>
      </p:sp>
    </p:spTree>
    <p:extLst>
      <p:ext uri="{BB962C8B-B14F-4D97-AF65-F5344CB8AC3E}">
        <p14:creationId xmlns:p14="http://schemas.microsoft.com/office/powerpoint/2010/main" val="362311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2162" cy="4405313"/>
          </a:xfrm>
        </p:spPr>
      </p:sp>
      <p:sp>
        <p:nvSpPr>
          <p:cNvPr id="3" name="Notes Placeholder 2"/>
          <p:cNvSpPr>
            <a:spLocks noGrp="1"/>
          </p:cNvSpPr>
          <p:nvPr>
            <p:ph type="body" idx="1"/>
          </p:nvPr>
        </p:nvSpPr>
        <p:spPr/>
        <p:txBody>
          <a:bodyPr/>
          <a:lstStyle/>
          <a:p>
            <a:pPr marL="0" indent="0">
              <a:buNone/>
            </a:pPr>
            <a:r>
              <a:rPr lang="en-GB" dirty="0"/>
              <a:t>To be aware</a:t>
            </a:r>
            <a:r>
              <a:rPr lang="en-GB" b="0" dirty="0"/>
              <a:t>, we’re pursuing this procurement at the moment but things may change subject to ministerial priorities. The entitlements are a significant part of the Department’s agenda and a significant offer to parents. We don’t anticipate that changing over the course of the procurement but we do just need to caveat the possibility.</a:t>
            </a:r>
            <a:endParaRPr lang="en-GB" dirty="0"/>
          </a:p>
        </p:txBody>
      </p:sp>
      <p:sp>
        <p:nvSpPr>
          <p:cNvPr id="4" name="Slide Number Placeholder 3"/>
          <p:cNvSpPr>
            <a:spLocks noGrp="1"/>
          </p:cNvSpPr>
          <p:nvPr>
            <p:ph type="sldNum" sz="quarter" idx="10"/>
          </p:nvPr>
        </p:nvSpPr>
        <p:spPr/>
        <p:txBody>
          <a:bodyPr/>
          <a:lstStyle/>
          <a:p>
            <a:fld id="{8399C130-41D1-4B82-B503-7D2C3044F1BC}" type="slidenum">
              <a:rPr lang="en-GB" smtClean="0"/>
              <a:pPr/>
              <a:t>2</a:t>
            </a:fld>
            <a:endParaRPr lang="en-GB" dirty="0"/>
          </a:p>
        </p:txBody>
      </p:sp>
    </p:spTree>
    <p:extLst>
      <p:ext uri="{BB962C8B-B14F-4D97-AF65-F5344CB8AC3E}">
        <p14:creationId xmlns:p14="http://schemas.microsoft.com/office/powerpoint/2010/main" val="4193785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Intelligence gathering: </a:t>
            </a:r>
            <a:r>
              <a:rPr lang="en-GB" b="0" dirty="0"/>
              <a:t>A key point to stress here is that we are looking for sector expertise, which should be evidenced in bids. This is because we want to be able to support formal data collection with understanding of how LA early years teams and the childcare market work. </a:t>
            </a:r>
          </a:p>
          <a:p>
            <a:endParaRPr lang="en-GB" b="0" dirty="0"/>
          </a:p>
          <a:p>
            <a:r>
              <a:rPr lang="en-GB" b="0" dirty="0"/>
              <a:t>Currently a website in place that does this.</a:t>
            </a:r>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20</a:t>
            </a:fld>
            <a:endParaRPr lang="en-GB" dirty="0"/>
          </a:p>
        </p:txBody>
      </p:sp>
    </p:spTree>
    <p:extLst>
      <p:ext uri="{BB962C8B-B14F-4D97-AF65-F5344CB8AC3E}">
        <p14:creationId xmlns:p14="http://schemas.microsoft.com/office/powerpoint/2010/main" val="192771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12975158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EDC210-3198-4CE3-8484-F7DFFE495304}" type="slidenum">
              <a:rPr lang="en-GB" altLang="en-US" smtClean="0"/>
              <a:pPr/>
              <a:t>25</a:t>
            </a:fld>
            <a:endParaRPr lang="en-GB" altLang="en-US" dirty="0"/>
          </a:p>
        </p:txBody>
      </p:sp>
    </p:spTree>
    <p:extLst>
      <p:ext uri="{BB962C8B-B14F-4D97-AF65-F5344CB8AC3E}">
        <p14:creationId xmlns:p14="http://schemas.microsoft.com/office/powerpoint/2010/main" val="1599866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272861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defRPr/>
            </a:pPr>
            <a:endParaRPr lang="en-GB" dirty="0">
              <a:latin typeface="Arial" panose="020B0604020202020204" pitchFamily="34" charset="0"/>
              <a:cs typeface="Arial" panose="020B0604020202020204" pitchFamily="34" charset="0"/>
            </a:endParaRPr>
          </a:p>
          <a:p>
            <a:pPr>
              <a:defRPr/>
            </a:pPr>
            <a:endParaRPr lang="en-GB" dirty="0"/>
          </a:p>
          <a:p>
            <a:pPr>
              <a:defRPr/>
            </a:pPr>
            <a:endParaRPr lang="en-GB"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E60E43-5CE0-453E-A8E2-21D532F62E14}" type="slidenum">
              <a:rPr lang="en-GB" altLang="en-US" smtClean="0"/>
              <a:pPr/>
              <a:t>27</a:t>
            </a:fld>
            <a:endParaRPr lang="en-GB" altLang="en-US" dirty="0"/>
          </a:p>
        </p:txBody>
      </p:sp>
    </p:spTree>
    <p:extLst>
      <p:ext uri="{BB962C8B-B14F-4D97-AF65-F5344CB8AC3E}">
        <p14:creationId xmlns:p14="http://schemas.microsoft.com/office/powerpoint/2010/main" val="30508351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you have any questions please send them to the following email address. </a:t>
            </a:r>
          </a:p>
        </p:txBody>
      </p:sp>
      <p:sp>
        <p:nvSpPr>
          <p:cNvPr id="4" name="Slide Number Placeholder 3"/>
          <p:cNvSpPr>
            <a:spLocks noGrp="1"/>
          </p:cNvSpPr>
          <p:nvPr>
            <p:ph type="sldNum" sz="quarter" idx="5"/>
          </p:nvPr>
        </p:nvSpPr>
        <p:spPr/>
        <p:txBody>
          <a:bodyPr/>
          <a:lstStyle/>
          <a:p>
            <a:fld id="{C5ABB7FA-2627-47C9-9258-FDF90D155C04}" type="slidenum">
              <a:rPr lang="en-GB" smtClean="0"/>
              <a:t>29</a:t>
            </a:fld>
            <a:endParaRPr lang="en-GB" dirty="0"/>
          </a:p>
        </p:txBody>
      </p:sp>
    </p:spTree>
    <p:extLst>
      <p:ext uri="{BB962C8B-B14F-4D97-AF65-F5344CB8AC3E}">
        <p14:creationId xmlns:p14="http://schemas.microsoft.com/office/powerpoint/2010/main" val="25540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2162" cy="4405313"/>
          </a:xfrm>
        </p:spPr>
      </p:sp>
      <p:sp>
        <p:nvSpPr>
          <p:cNvPr id="3" name="Notes Placeholder 2"/>
          <p:cNvSpPr>
            <a:spLocks noGrp="1"/>
          </p:cNvSpPr>
          <p:nvPr>
            <p:ph type="body" idx="1"/>
          </p:nvPr>
        </p:nvSpPr>
        <p:spPr/>
        <p:txBody>
          <a:bodyPr/>
          <a:lstStyle/>
          <a:p>
            <a:pPr marL="0" indent="0">
              <a:buNone/>
            </a:pPr>
            <a:r>
              <a:rPr lang="en-GB" dirty="0"/>
              <a:t>To be aware</a:t>
            </a:r>
            <a:r>
              <a:rPr lang="en-GB" b="0" dirty="0"/>
              <a:t>, we’re pursuing this procurement at the moment but things may change subject to ministerial priorities. The entitlements are a significant part of the Department’s agenda and a significant offer to parents. We don’t anticipate that changing over the course of the procurement but we do just need to caveat the possibility.</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399C130-41D1-4B82-B503-7D2C3044F1B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7453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2162" cy="4405313"/>
          </a:xfrm>
        </p:spPr>
      </p:sp>
      <p:sp>
        <p:nvSpPr>
          <p:cNvPr id="3" name="Notes Placeholder 2"/>
          <p:cNvSpPr>
            <a:spLocks noGrp="1"/>
          </p:cNvSpPr>
          <p:nvPr>
            <p:ph type="body" idx="1"/>
          </p:nvPr>
        </p:nvSpPr>
        <p:spPr/>
        <p:txBody>
          <a:bodyPr/>
          <a:lstStyle/>
          <a:p>
            <a:r>
              <a:rPr lang="en-GB" b="1" dirty="0"/>
              <a:t>Housekeeping: </a:t>
            </a:r>
            <a:r>
              <a:rPr lang="en-GB" b="0" dirty="0"/>
              <a:t>refreshments, toilets and fire drills</a:t>
            </a:r>
          </a:p>
        </p:txBody>
      </p:sp>
      <p:sp>
        <p:nvSpPr>
          <p:cNvPr id="4" name="Slide Number Placeholder 3"/>
          <p:cNvSpPr>
            <a:spLocks noGrp="1"/>
          </p:cNvSpPr>
          <p:nvPr>
            <p:ph type="sldNum" sz="quarter" idx="10"/>
          </p:nvPr>
        </p:nvSpPr>
        <p:spPr/>
        <p:txBody>
          <a:bodyPr/>
          <a:lstStyle/>
          <a:p>
            <a:fld id="{8399C130-41D1-4B82-B503-7D2C3044F1BC}" type="slidenum">
              <a:rPr lang="en-GB" smtClean="0"/>
              <a:pPr/>
              <a:t>4</a:t>
            </a:fld>
            <a:endParaRPr lang="en-GB" dirty="0"/>
          </a:p>
        </p:txBody>
      </p:sp>
    </p:spTree>
    <p:extLst>
      <p:ext uri="{BB962C8B-B14F-4D97-AF65-F5344CB8AC3E}">
        <p14:creationId xmlns:p14="http://schemas.microsoft.com/office/powerpoint/2010/main" val="4193785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Extension: </a:t>
            </a:r>
            <a:r>
              <a:rPr lang="en-GB" b="0" dirty="0"/>
              <a:t>ideally we would look to a 1+1+1 or a 1+2 model, however we can’t make any commitment about that at the moment as it will be contingent on the next spending review. Any extension would, of course, also be based on performance.</a:t>
            </a:r>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5</a:t>
            </a:fld>
            <a:endParaRPr lang="en-GB" dirty="0"/>
          </a:p>
        </p:txBody>
      </p:sp>
    </p:spTree>
    <p:extLst>
      <p:ext uri="{BB962C8B-B14F-4D97-AF65-F5344CB8AC3E}">
        <p14:creationId xmlns:p14="http://schemas.microsoft.com/office/powerpoint/2010/main" val="3739359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Extension: </a:t>
            </a:r>
            <a:r>
              <a:rPr lang="en-GB" b="0" dirty="0"/>
              <a:t>ideally we would look to a 1+1+1 or a 1+2 model, however we can’t make any commitment about that at the moment as it will be contingent on the next spending review. Any extension would, of course, also be based on performance.</a:t>
            </a:r>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6</a:t>
            </a:fld>
            <a:endParaRPr lang="en-GB" dirty="0"/>
          </a:p>
        </p:txBody>
      </p:sp>
    </p:spTree>
    <p:extLst>
      <p:ext uri="{BB962C8B-B14F-4D97-AF65-F5344CB8AC3E}">
        <p14:creationId xmlns:p14="http://schemas.microsoft.com/office/powerpoint/2010/main" val="3153174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2162" cy="440531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399C130-41D1-4B82-B503-7D2C3044F1BC}" type="slidenum">
              <a:rPr lang="en-GB" smtClean="0"/>
              <a:pPr/>
              <a:t>7</a:t>
            </a:fld>
            <a:endParaRPr lang="en-GB" dirty="0"/>
          </a:p>
        </p:txBody>
      </p:sp>
    </p:spTree>
    <p:extLst>
      <p:ext uri="{BB962C8B-B14F-4D97-AF65-F5344CB8AC3E}">
        <p14:creationId xmlns:p14="http://schemas.microsoft.com/office/powerpoint/2010/main" val="4193785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There is a wide range of early years entitlements, some of which are owned by other departments (e.g. Tax-Free Childcare under HMRC, UC childcare allowances under DWP). This contract is predominantly concerned with those entitlements owned by the DfE but there will inevitably be some crossover and our contractor would need to be aware of how these interact with the bigger early years picture. For the purposes of this presentation we will focus on these three.</a:t>
            </a:r>
          </a:p>
          <a:p>
            <a:r>
              <a:rPr lang="en-GB" b="0" dirty="0"/>
              <a:t>Each of the entitlements has specific policy objectives and we will look at these in more detail during the presentation.</a:t>
            </a:r>
          </a:p>
          <a:p>
            <a:r>
              <a:rPr lang="en-GB" b="0" dirty="0"/>
              <a:t>Early education and care has been shown to have a range of developmental and social benefits for participating children. This is particularly true for children from disadvantaged backgrounds, who stand to benefit the most but whose families are often the hardest to engage.</a:t>
            </a:r>
          </a:p>
          <a:p>
            <a:r>
              <a:rPr lang="en-GB" b="0" dirty="0"/>
              <a:t>If the entitlements are not delivered effectively, there is a risk that eligible children will miss out on the best possible start in life.</a:t>
            </a:r>
          </a:p>
          <a:p>
            <a:r>
              <a:rPr lang="en-GB" b="0" dirty="0"/>
              <a:t>Not only is effective delivery the ‘right thing to do’ (because failing to deliver could lead to children missing out on the best possible start in life), we also have a legal obligation to deliver.</a:t>
            </a:r>
          </a:p>
          <a:p>
            <a:endParaRPr lang="en-GB" b="0" dirty="0"/>
          </a:p>
          <a:p>
            <a:pPr rtl="0" eaLnBrk="1" fontAlgn="t" latinLnBrk="0" hangingPunct="1"/>
            <a:r>
              <a:rPr lang="en-GB" sz="1200" b="1" i="0" u="none" strike="noStrike" kern="1200" dirty="0">
                <a:solidFill>
                  <a:schemeClr val="tx1"/>
                </a:solidFill>
                <a:effectLst/>
                <a:latin typeface="+mn-lt"/>
                <a:ea typeface="+mn-ea"/>
                <a:cs typeface="+mn-cs"/>
              </a:rPr>
              <a:t>Childcare offer</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1" i="0" u="none" strike="noStrike" kern="1200" dirty="0">
                <a:solidFill>
                  <a:schemeClr val="tx1"/>
                </a:solidFill>
                <a:effectLst/>
                <a:latin typeface="+mn-lt"/>
                <a:ea typeface="+mn-ea"/>
                <a:cs typeface="+mn-cs"/>
              </a:rPr>
              <a:t>Age of eligible child</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1" i="0" u="none" strike="noStrike" kern="1200" dirty="0">
                <a:solidFill>
                  <a:schemeClr val="tx1"/>
                </a:solidFill>
                <a:effectLst/>
                <a:latin typeface="+mn-lt"/>
                <a:ea typeface="+mn-ea"/>
                <a:cs typeface="+mn-cs"/>
              </a:rPr>
              <a:t>Family circumstances </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1" i="0" u="none" strike="noStrike" kern="1200" dirty="0">
                <a:solidFill>
                  <a:schemeClr val="tx1"/>
                </a:solidFill>
                <a:effectLst/>
                <a:latin typeface="+mn-lt"/>
                <a:ea typeface="+mn-ea"/>
                <a:cs typeface="+mn-cs"/>
              </a:rPr>
              <a:t>DfE: </a:t>
            </a:r>
            <a:r>
              <a:rPr lang="en-GB" sz="1200" b="0" i="0" u="none" strike="noStrike" kern="1200" dirty="0">
                <a:solidFill>
                  <a:schemeClr val="tx1"/>
                </a:solidFill>
                <a:effectLst/>
                <a:latin typeface="+mn-lt"/>
                <a:ea typeface="+mn-ea"/>
                <a:cs typeface="+mn-cs"/>
              </a:rPr>
              <a:t>15 hours for disadvantaged 2 year olds</a:t>
            </a:r>
          </a:p>
          <a:p>
            <a:pPr rtl="0" eaLnBrk="1" fontAlgn="t" latinLnBrk="0" hangingPunct="1"/>
            <a:r>
              <a:rPr lang="en-GB" sz="1200" b="0" i="0" u="none" strike="noStrike" kern="1200" dirty="0">
                <a:solidFill>
                  <a:schemeClr val="tx1"/>
                </a:solidFill>
                <a:effectLst/>
                <a:latin typeface="+mn-lt"/>
                <a:ea typeface="+mn-ea"/>
                <a:cs typeface="+mn-cs"/>
              </a:rPr>
              <a:t>2</a:t>
            </a:r>
          </a:p>
          <a:p>
            <a:pPr rtl="0" eaLnBrk="1" fontAlgn="t" latinLnBrk="0" hangingPunct="1"/>
            <a:r>
              <a:rPr lang="en-GB" sz="1200" b="0" i="0" u="none" strike="noStrike" kern="1200" dirty="0">
                <a:solidFill>
                  <a:schemeClr val="tx1"/>
                </a:solidFill>
                <a:effectLst/>
                <a:latin typeface="+mn-lt"/>
                <a:ea typeface="+mn-ea"/>
                <a:cs typeface="+mn-cs"/>
              </a:rPr>
              <a:t>Parents must</a:t>
            </a:r>
            <a:r>
              <a:rPr lang="en-GB" sz="1200" b="0" i="0" u="none" strike="noStrike" kern="1200" baseline="0" dirty="0">
                <a:solidFill>
                  <a:schemeClr val="tx1"/>
                </a:solidFill>
                <a:effectLst/>
                <a:latin typeface="+mn-lt"/>
                <a:ea typeface="+mn-ea"/>
                <a:cs typeface="+mn-cs"/>
              </a:rPr>
              <a:t> be in receipt of state support and earning below £15,400 (UC) and £16,190 (TC)</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0" i="0" u="none" strike="noStrike" kern="1200" baseline="0" dirty="0">
                <a:solidFill>
                  <a:schemeClr val="tx1"/>
                </a:solidFill>
                <a:effectLst/>
                <a:latin typeface="+mn-lt"/>
                <a:ea typeface="+mn-ea"/>
                <a:cs typeface="+mn-cs"/>
              </a:rPr>
              <a:t>Low income</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1" i="0" u="none" strike="noStrike" kern="1200" dirty="0">
                <a:solidFill>
                  <a:schemeClr val="tx1"/>
                </a:solidFill>
                <a:effectLst/>
                <a:latin typeface="+mn-lt"/>
                <a:ea typeface="+mn-ea"/>
                <a:cs typeface="+mn-cs"/>
              </a:rPr>
              <a:t>DfE:</a:t>
            </a:r>
            <a:r>
              <a:rPr lang="en-GB" sz="1200" b="0" i="0" u="none" strike="noStrike" kern="1200" dirty="0">
                <a:solidFill>
                  <a:schemeClr val="tx1"/>
                </a:solidFill>
                <a:effectLst/>
                <a:latin typeface="+mn-lt"/>
                <a:ea typeface="+mn-ea"/>
                <a:cs typeface="+mn-cs"/>
              </a:rPr>
              <a:t> Universal 15 hours for 3 and 4 year olds</a:t>
            </a:r>
          </a:p>
          <a:p>
            <a:pPr rtl="0" eaLnBrk="1" fontAlgn="t" latinLnBrk="0" hangingPunct="1"/>
            <a:r>
              <a:rPr lang="en-GB" sz="1200" b="0" i="0" u="none" strike="noStrike" kern="1200" dirty="0">
                <a:solidFill>
                  <a:schemeClr val="tx1"/>
                </a:solidFill>
                <a:effectLst/>
                <a:latin typeface="+mn-lt"/>
                <a:ea typeface="+mn-ea"/>
                <a:cs typeface="+mn-cs"/>
              </a:rPr>
              <a:t>3-4</a:t>
            </a:r>
          </a:p>
          <a:p>
            <a:pPr rtl="0" eaLnBrk="1" fontAlgn="t" latinLnBrk="0" hangingPunct="1"/>
            <a:r>
              <a:rPr lang="en-GB" sz="1200" b="0" i="0" u="none" strike="noStrike" kern="1200" dirty="0">
                <a:solidFill>
                  <a:schemeClr val="tx1"/>
                </a:solidFill>
                <a:effectLst/>
                <a:latin typeface="+mn-lt"/>
                <a:ea typeface="+mn-ea"/>
                <a:cs typeface="+mn-cs"/>
              </a:rPr>
              <a:t>All parents of</a:t>
            </a:r>
            <a:r>
              <a:rPr lang="en-GB" sz="1200" b="0" i="0" u="none" strike="noStrike" kern="1200" baseline="0" dirty="0">
                <a:solidFill>
                  <a:schemeClr val="tx1"/>
                </a:solidFill>
                <a:effectLst/>
                <a:latin typeface="+mn-lt"/>
                <a:ea typeface="+mn-ea"/>
                <a:cs typeface="+mn-cs"/>
              </a:rPr>
              <a:t> 3 and 4 year olds are eligible</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1" i="0" u="none" strike="noStrike" kern="1200" dirty="0">
                <a:solidFill>
                  <a:schemeClr val="tx1"/>
                </a:solidFill>
                <a:effectLst/>
                <a:latin typeface="+mn-lt"/>
                <a:ea typeface="+mn-ea"/>
                <a:cs typeface="+mn-cs"/>
              </a:rPr>
              <a:t>DfE:</a:t>
            </a:r>
            <a:r>
              <a:rPr lang="en-GB" sz="1200" b="0" i="0" u="none" strike="noStrike" kern="1200" dirty="0">
                <a:solidFill>
                  <a:schemeClr val="tx1"/>
                </a:solidFill>
                <a:effectLst/>
                <a:latin typeface="+mn-lt"/>
                <a:ea typeface="+mn-ea"/>
                <a:cs typeface="+mn-cs"/>
              </a:rPr>
              <a:t> 30</a:t>
            </a:r>
            <a:r>
              <a:rPr lang="en-GB" sz="1200" b="0" i="0" u="none" strike="noStrike" kern="1200" baseline="0" dirty="0">
                <a:solidFill>
                  <a:schemeClr val="tx1"/>
                </a:solidFill>
                <a:effectLst/>
                <a:latin typeface="+mn-lt"/>
                <a:ea typeface="+mn-ea"/>
                <a:cs typeface="+mn-cs"/>
              </a:rPr>
              <a:t> hours for working parents for 3 and 4 year olds</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0" i="0" u="none" strike="noStrike" kern="1200" dirty="0">
                <a:solidFill>
                  <a:schemeClr val="tx1"/>
                </a:solidFill>
                <a:effectLst/>
                <a:latin typeface="+mn-lt"/>
                <a:ea typeface="+mn-ea"/>
                <a:cs typeface="+mn-cs"/>
              </a:rPr>
              <a:t>3-4</a:t>
            </a:r>
          </a:p>
          <a:p>
            <a:pPr rtl="0" eaLnBrk="1" fontAlgn="t" latinLnBrk="0" hangingPunct="1"/>
            <a:r>
              <a:rPr lang="en-GB" sz="1200" b="0" i="0" u="none" strike="noStrike" kern="1200" dirty="0">
                <a:solidFill>
                  <a:schemeClr val="tx1"/>
                </a:solidFill>
                <a:effectLst/>
                <a:latin typeface="+mn-lt"/>
                <a:ea typeface="+mn-ea"/>
                <a:cs typeface="+mn-cs"/>
              </a:rPr>
              <a:t>Parents</a:t>
            </a:r>
            <a:r>
              <a:rPr lang="en-GB" sz="1200" b="0" i="0" u="none" strike="noStrike" kern="1200" baseline="0" dirty="0">
                <a:solidFill>
                  <a:schemeClr val="tx1"/>
                </a:solidFill>
                <a:effectLst/>
                <a:latin typeface="+mn-lt"/>
                <a:ea typeface="+mn-ea"/>
                <a:cs typeface="+mn-cs"/>
              </a:rPr>
              <a:t> </a:t>
            </a:r>
            <a:r>
              <a:rPr lang="en-GB" sz="1200" b="0" i="0" u="none" strike="noStrike" kern="1200" dirty="0">
                <a:solidFill>
                  <a:schemeClr val="tx1"/>
                </a:solidFill>
                <a:effectLst/>
                <a:latin typeface="+mn-lt"/>
                <a:ea typeface="+mn-ea"/>
                <a:cs typeface="+mn-cs"/>
              </a:rPr>
              <a:t>must work equivalent of at  least 16 hours at NMW per week</a:t>
            </a:r>
          </a:p>
          <a:p>
            <a:pPr rtl="0" eaLnBrk="1" fontAlgn="t" latinLnBrk="0" hangingPunct="1"/>
            <a:r>
              <a:rPr lang="en-GB" sz="1200" b="0" i="0" u="none" strike="noStrike" kern="1200" dirty="0">
                <a:solidFill>
                  <a:schemeClr val="tx1"/>
                </a:solidFill>
                <a:effectLst/>
                <a:latin typeface="+mn-lt"/>
                <a:ea typeface="+mn-ea"/>
                <a:cs typeface="+mn-cs"/>
              </a:rPr>
              <a:t>Mid – high income   </a:t>
            </a:r>
          </a:p>
          <a:p>
            <a:pPr rtl="0" eaLnBrk="1" fontAlgn="t" latinLnBrk="0" hangingPunct="1"/>
            <a:r>
              <a:rPr lang="en-GB" sz="1200" b="0" i="0" u="none" strike="noStrike" kern="1200" dirty="0">
                <a:solidFill>
                  <a:schemeClr val="tx1"/>
                </a:solidFill>
                <a:effectLst/>
                <a:latin typeface="+mn-lt"/>
                <a:ea typeface="+mn-ea"/>
                <a:cs typeface="+mn-cs"/>
              </a:rPr>
              <a:t>Earnings below £100k per year </a:t>
            </a:r>
          </a:p>
          <a:p>
            <a:pPr rtl="0" eaLnBrk="1" fontAlgn="auto" latinLnBrk="0" hangingPunct="1"/>
            <a:r>
              <a:rPr lang="en-GB" sz="1200" b="1" i="0" u="none" strike="noStrike" kern="1200" dirty="0">
                <a:solidFill>
                  <a:schemeClr val="tx1"/>
                </a:solidFill>
                <a:effectLst/>
                <a:latin typeface="+mn-lt"/>
                <a:ea typeface="+mn-ea"/>
                <a:cs typeface="+mn-cs"/>
              </a:rPr>
              <a:t>DWP: </a:t>
            </a:r>
            <a:r>
              <a:rPr lang="en-GB" sz="1200" b="0" i="0" u="none" strike="noStrike" kern="1200" dirty="0">
                <a:solidFill>
                  <a:schemeClr val="tx1"/>
                </a:solidFill>
                <a:effectLst/>
                <a:latin typeface="+mn-lt"/>
                <a:ea typeface="+mn-ea"/>
                <a:cs typeface="+mn-cs"/>
              </a:rPr>
              <a:t>Universal Credit: Childcare element</a:t>
            </a:r>
          </a:p>
          <a:p>
            <a:pPr rtl="0" eaLnBrk="1" fontAlgn="t" latinLnBrk="0" hangingPunct="1"/>
            <a:r>
              <a:rPr lang="en-GB" sz="1200" b="0" i="0" u="none" strike="noStrike" kern="1200" dirty="0">
                <a:solidFill>
                  <a:schemeClr val="tx1"/>
                </a:solidFill>
                <a:effectLst/>
                <a:latin typeface="+mn-lt"/>
                <a:ea typeface="+mn-ea"/>
                <a:cs typeface="+mn-cs"/>
              </a:rPr>
              <a:t>0-16</a:t>
            </a:r>
          </a:p>
          <a:p>
            <a:pPr rtl="0" eaLnBrk="1" fontAlgn="t" latinLnBrk="0" hangingPunct="1"/>
            <a:r>
              <a:rPr lang="en-GB" sz="1200" b="0" i="0" u="none" strike="noStrike" kern="1200" dirty="0">
                <a:solidFill>
                  <a:schemeClr val="tx1"/>
                </a:solidFill>
                <a:effectLst/>
                <a:latin typeface="+mn-lt"/>
                <a:ea typeface="+mn-ea"/>
                <a:cs typeface="+mn-cs"/>
              </a:rPr>
              <a:t>Parents must be in work    </a:t>
            </a:r>
          </a:p>
          <a:p>
            <a:pPr rtl="0" eaLnBrk="1" fontAlgn="t" latinLnBrk="0" hangingPunct="1"/>
            <a:r>
              <a:rPr lang="en-GB" sz="1200" b="0" i="0" u="none" strike="noStrike" kern="1200" dirty="0">
                <a:solidFill>
                  <a:schemeClr val="tx1"/>
                </a:solidFill>
                <a:effectLst/>
                <a:latin typeface="+mn-lt"/>
                <a:ea typeface="+mn-ea"/>
                <a:cs typeface="+mn-cs"/>
              </a:rPr>
              <a:t>Low – mid income    </a:t>
            </a:r>
          </a:p>
          <a:p>
            <a:pPr rtl="0" eaLnBrk="1" fontAlgn="t" latinLnBrk="0" hangingPunct="1"/>
            <a:r>
              <a:rPr lang="en-GB" sz="1200" b="0" i="0" u="none" strike="noStrike" kern="1200" dirty="0">
                <a:solidFill>
                  <a:schemeClr val="tx1"/>
                </a:solidFill>
                <a:effectLst/>
                <a:latin typeface="+mn-lt"/>
                <a:ea typeface="+mn-ea"/>
                <a:cs typeface="+mn-cs"/>
              </a:rPr>
              <a:t>No minimum limit on earnings or  hours worked.     </a:t>
            </a:r>
          </a:p>
          <a:p>
            <a:pPr rtl="0" eaLnBrk="1" fontAlgn="t" latinLnBrk="0" hangingPunct="1"/>
            <a:r>
              <a:rPr lang="en-GB" sz="1200" b="0" i="0" u="none" strike="noStrike" kern="1200" dirty="0">
                <a:solidFill>
                  <a:schemeClr val="tx1"/>
                </a:solidFill>
                <a:effectLst/>
                <a:latin typeface="+mn-lt"/>
                <a:ea typeface="+mn-ea"/>
                <a:cs typeface="+mn-cs"/>
              </a:rPr>
              <a:t>Max per month of £646/child or  £1,108 for two children</a:t>
            </a:r>
          </a:p>
          <a:p>
            <a:pPr rtl="0" eaLnBrk="1" fontAlgn="t" latinLnBrk="0" hangingPunct="1"/>
            <a:r>
              <a:rPr lang="en-GB" sz="1200" b="1" i="0" u="none" strike="noStrike" kern="1200" dirty="0">
                <a:solidFill>
                  <a:schemeClr val="tx1"/>
                </a:solidFill>
                <a:effectLst/>
                <a:latin typeface="+mn-lt"/>
                <a:ea typeface="+mn-ea"/>
                <a:cs typeface="+mn-cs"/>
              </a:rPr>
              <a:t>HMRC: </a:t>
            </a:r>
            <a:r>
              <a:rPr lang="en-GB" sz="1200" b="0" i="0" u="none" strike="noStrike" kern="1200" dirty="0">
                <a:solidFill>
                  <a:schemeClr val="tx1"/>
                </a:solidFill>
                <a:effectLst/>
                <a:latin typeface="+mn-lt"/>
                <a:ea typeface="+mn-ea"/>
                <a:cs typeface="+mn-cs"/>
              </a:rPr>
              <a:t>Tax</a:t>
            </a:r>
            <a:r>
              <a:rPr lang="en-GB" sz="1200" b="0" i="0" u="none" strike="noStrike" kern="1200" baseline="0" dirty="0">
                <a:solidFill>
                  <a:schemeClr val="tx1"/>
                </a:solidFill>
                <a:effectLst/>
                <a:latin typeface="+mn-lt"/>
                <a:ea typeface="+mn-ea"/>
                <a:cs typeface="+mn-cs"/>
              </a:rPr>
              <a:t>-Free Childcare</a:t>
            </a:r>
            <a:endParaRPr lang="en-GB" sz="1200" b="0" i="0" u="none" strike="noStrike" kern="1200" dirty="0">
              <a:solidFill>
                <a:schemeClr val="tx1"/>
              </a:solidFill>
              <a:effectLst/>
              <a:latin typeface="+mn-lt"/>
              <a:ea typeface="+mn-ea"/>
              <a:cs typeface="+mn-cs"/>
            </a:endParaRPr>
          </a:p>
          <a:p>
            <a:pPr rtl="0" eaLnBrk="1" fontAlgn="t" latinLnBrk="0" hangingPunct="1"/>
            <a:r>
              <a:rPr lang="en-GB" sz="1200" b="0" i="0" u="none" strike="noStrike" kern="1200" dirty="0">
                <a:solidFill>
                  <a:schemeClr val="tx1"/>
                </a:solidFill>
                <a:effectLst/>
                <a:latin typeface="+mn-lt"/>
                <a:ea typeface="+mn-ea"/>
                <a:cs typeface="+mn-cs"/>
              </a:rPr>
              <a:t>0-12</a:t>
            </a:r>
          </a:p>
          <a:p>
            <a:pPr rtl="0" eaLnBrk="1" fontAlgn="t" latinLnBrk="0" hangingPunct="1"/>
            <a:r>
              <a:rPr lang="en-GB" sz="1200" b="0" i="0" u="none" strike="noStrike" kern="1200" dirty="0">
                <a:solidFill>
                  <a:schemeClr val="tx1"/>
                </a:solidFill>
                <a:effectLst/>
                <a:latin typeface="+mn-lt"/>
                <a:ea typeface="+mn-ea"/>
                <a:cs typeface="+mn-cs"/>
              </a:rPr>
              <a:t>Parents must work equivalent of at least 16 hours at NMW per week  </a:t>
            </a:r>
          </a:p>
          <a:p>
            <a:pPr rtl="0" eaLnBrk="1" fontAlgn="t" latinLnBrk="0" hangingPunct="1"/>
            <a:r>
              <a:rPr lang="en-GB" sz="1200" b="0" i="0" u="none" strike="noStrike" kern="1200" dirty="0">
                <a:solidFill>
                  <a:schemeClr val="tx1"/>
                </a:solidFill>
                <a:effectLst/>
                <a:latin typeface="+mn-lt"/>
                <a:ea typeface="+mn-ea"/>
                <a:cs typeface="+mn-cs"/>
              </a:rPr>
              <a:t>Mid – high income    </a:t>
            </a:r>
          </a:p>
          <a:p>
            <a:pPr rtl="0" eaLnBrk="1" fontAlgn="t" latinLnBrk="0" hangingPunct="1"/>
            <a:r>
              <a:rPr lang="en-GB" sz="1200" b="0" i="0" u="none" strike="noStrike" kern="1200" dirty="0">
                <a:solidFill>
                  <a:schemeClr val="tx1"/>
                </a:solidFill>
                <a:effectLst/>
                <a:latin typeface="+mn-lt"/>
                <a:ea typeface="+mn-ea"/>
                <a:cs typeface="+mn-cs"/>
              </a:rPr>
              <a:t>Earnings below £100k per year    </a:t>
            </a:r>
          </a:p>
          <a:p>
            <a:pPr rtl="0" eaLnBrk="1" fontAlgn="t" latinLnBrk="0" hangingPunct="1"/>
            <a:r>
              <a:rPr lang="en-GB" sz="1200" b="0" i="0" u="none" strike="noStrike" kern="1200" dirty="0">
                <a:solidFill>
                  <a:schemeClr val="tx1"/>
                </a:solidFill>
                <a:effectLst/>
                <a:latin typeface="+mn-lt"/>
                <a:ea typeface="+mn-ea"/>
                <a:cs typeface="+mn-cs"/>
              </a:rPr>
              <a:t>Max support: £2,000 per year per  child </a:t>
            </a:r>
          </a:p>
          <a:p>
            <a:endParaRPr lang="en-GB" b="0" dirty="0"/>
          </a:p>
        </p:txBody>
      </p:sp>
      <p:sp>
        <p:nvSpPr>
          <p:cNvPr id="4" name="Slide Number Placeholder 3"/>
          <p:cNvSpPr>
            <a:spLocks noGrp="1"/>
          </p:cNvSpPr>
          <p:nvPr>
            <p:ph type="sldNum" sz="quarter" idx="5"/>
          </p:nvPr>
        </p:nvSpPr>
        <p:spPr/>
        <p:txBody>
          <a:bodyPr/>
          <a:lstStyle/>
          <a:p>
            <a:fld id="{C5ABB7FA-2627-47C9-9258-FDF90D155C04}" type="slidenum">
              <a:rPr lang="en-GB" smtClean="0"/>
              <a:t>8</a:t>
            </a:fld>
            <a:endParaRPr lang="en-GB" dirty="0"/>
          </a:p>
        </p:txBody>
      </p:sp>
    </p:spTree>
    <p:extLst>
      <p:ext uri="{BB962C8B-B14F-4D97-AF65-F5344CB8AC3E}">
        <p14:creationId xmlns:p14="http://schemas.microsoft.com/office/powerpoint/2010/main" val="2308395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spcAft>
                <a:spcPts val="0"/>
              </a:spcAft>
              <a:buFont typeface="Symbol" panose="05050102010706020507" pitchFamily="18" charset="2"/>
              <a:buNone/>
              <a:tabLst>
                <a:tab pos="457200" algn="l"/>
              </a:tabLst>
            </a:pPr>
            <a:endParaRPr lang="en-GB" sz="1200" b="1" dirty="0">
              <a:solidFill>
                <a:schemeClr val="tx1"/>
              </a:solidFill>
              <a:effectLst/>
            </a:endParaRPr>
          </a:p>
          <a:p>
            <a:pPr marL="0" lvl="0" indent="0">
              <a:spcAft>
                <a:spcPts val="0"/>
              </a:spcAft>
              <a:buFont typeface="Symbol" panose="05050102010706020507" pitchFamily="18" charset="2"/>
              <a:buNone/>
              <a:tabLst>
                <a:tab pos="457200" algn="l"/>
              </a:tabLst>
            </a:pPr>
            <a:r>
              <a:rPr lang="en-GB" sz="1200" b="0" dirty="0">
                <a:solidFill>
                  <a:schemeClr val="tx1"/>
                </a:solidFill>
                <a:effectLst/>
              </a:rPr>
              <a:t>Here you can see the statutory duties set out in the Childcare Act 2006 and 2016. We have pulled out the key points in bold. Our contractor’s work will support all aspects of delivery against these duties.</a:t>
            </a:r>
          </a:p>
          <a:p>
            <a:pPr marL="0" lvl="0" indent="0">
              <a:spcAft>
                <a:spcPts val="0"/>
              </a:spcAft>
              <a:buFont typeface="Symbol" panose="05050102010706020507" pitchFamily="18" charset="2"/>
              <a:buNone/>
              <a:tabLst>
                <a:tab pos="457200" algn="l"/>
              </a:tabLst>
            </a:pPr>
            <a:endParaRPr lang="en-GB" sz="1200" b="1" dirty="0">
              <a:solidFill>
                <a:schemeClr val="tx1"/>
              </a:solidFill>
              <a:effectLst/>
            </a:endParaRPr>
          </a:p>
          <a:p>
            <a:pPr marL="0" lvl="0" indent="0">
              <a:spcAft>
                <a:spcPts val="0"/>
              </a:spcAft>
              <a:buFont typeface="Symbol" panose="05050102010706020507" pitchFamily="18" charset="2"/>
              <a:buNone/>
              <a:tabLst>
                <a:tab pos="457200" algn="l"/>
              </a:tabLst>
            </a:pPr>
            <a:r>
              <a:rPr lang="en-GB" sz="1200" b="1" dirty="0">
                <a:solidFill>
                  <a:schemeClr val="tx1"/>
                </a:solidFill>
                <a:effectLst/>
              </a:rPr>
              <a:t>Childcare Act (2006):</a:t>
            </a:r>
          </a:p>
          <a:p>
            <a:pPr marL="0" lvl="0" indent="0">
              <a:spcAft>
                <a:spcPts val="0"/>
              </a:spcAft>
              <a:buFont typeface="Symbol" panose="05050102010706020507" pitchFamily="18" charset="2"/>
              <a:buNone/>
              <a:tabLst>
                <a:tab pos="457200" algn="l"/>
              </a:tabLst>
            </a:pPr>
            <a:endParaRPr lang="en-GB" sz="1200" b="1" dirty="0">
              <a:solidFill>
                <a:schemeClr val="tx1"/>
              </a:solidFill>
              <a:effectLst/>
            </a:endParaRPr>
          </a:p>
          <a:p>
            <a:pPr marL="342900" lvl="0" indent="-342900">
              <a:spcAft>
                <a:spcPts val="0"/>
              </a:spcAft>
              <a:buFont typeface="Symbol" panose="05050102010706020507" pitchFamily="18" charset="2"/>
              <a:buChar char=""/>
              <a:tabLst>
                <a:tab pos="457200" algn="l"/>
              </a:tabLst>
            </a:pPr>
            <a:r>
              <a:rPr lang="en-GB" sz="1200" b="0" dirty="0">
                <a:solidFill>
                  <a:schemeClr val="tx1"/>
                </a:solidFill>
                <a:effectLst/>
              </a:rPr>
              <a:t>Section 6, which places a </a:t>
            </a:r>
            <a:r>
              <a:rPr lang="en-GB" sz="1200" b="1" dirty="0">
                <a:solidFill>
                  <a:schemeClr val="tx1"/>
                </a:solidFill>
                <a:effectLst/>
              </a:rPr>
              <a:t>duty on English local authorities to secure sufficient childcare for working parents.</a:t>
            </a:r>
          </a:p>
          <a:p>
            <a:pPr marL="0" lvl="0" indent="0">
              <a:spcAft>
                <a:spcPts val="0"/>
              </a:spcAft>
              <a:buFont typeface="Symbol" panose="05050102010706020507" pitchFamily="18" charset="2"/>
              <a:buNone/>
              <a:tabLst>
                <a:tab pos="457200" algn="l"/>
              </a:tabLst>
            </a:pPr>
            <a:endParaRPr lang="en-GB" sz="1200" b="0" dirty="0">
              <a:solidFill>
                <a:schemeClr val="tx1"/>
              </a:solidFill>
              <a:effectLst/>
            </a:endParaRPr>
          </a:p>
          <a:p>
            <a:pPr marL="342900" lvl="0" indent="-342900">
              <a:spcAft>
                <a:spcPts val="0"/>
              </a:spcAft>
              <a:buFont typeface="Symbol" panose="05050102010706020507" pitchFamily="18" charset="2"/>
              <a:buChar char=""/>
              <a:tabLst>
                <a:tab pos="457200" algn="l"/>
              </a:tabLst>
            </a:pPr>
            <a:r>
              <a:rPr lang="en-GB" sz="1200" b="0" dirty="0">
                <a:solidFill>
                  <a:schemeClr val="tx1"/>
                </a:solidFill>
                <a:effectLst/>
              </a:rPr>
              <a:t>Section 7 (as substituted by section 1 of the Education Act 2011), which places a </a:t>
            </a:r>
            <a:r>
              <a:rPr lang="en-GB" sz="1200" b="1" dirty="0">
                <a:solidFill>
                  <a:schemeClr val="tx1"/>
                </a:solidFill>
                <a:effectLst/>
              </a:rPr>
              <a:t>duty on English local authorities to secure early years provision free of charge</a:t>
            </a:r>
            <a:r>
              <a:rPr lang="en-GB" sz="1200" b="0" dirty="0">
                <a:solidFill>
                  <a:schemeClr val="tx1"/>
                </a:solidFill>
                <a:effectLst/>
              </a:rPr>
              <a:t>. Regulations made under s7 set out the type and amount of free provision and the children who benefit from free provision.</a:t>
            </a:r>
          </a:p>
          <a:p>
            <a:pPr marL="0" lvl="0" indent="0">
              <a:spcAft>
                <a:spcPts val="0"/>
              </a:spcAft>
              <a:buFont typeface="Symbol" panose="05050102010706020507" pitchFamily="18" charset="2"/>
              <a:buNone/>
              <a:tabLst>
                <a:tab pos="457200" algn="l"/>
              </a:tabLst>
            </a:pPr>
            <a:endParaRPr lang="en-GB" sz="1200" b="0" dirty="0">
              <a:solidFill>
                <a:schemeClr val="tx1"/>
              </a:solidFill>
              <a:effectLst/>
            </a:endParaRPr>
          </a:p>
          <a:p>
            <a:pPr marL="342900" lvl="0" indent="-342900">
              <a:spcAft>
                <a:spcPts val="0"/>
              </a:spcAft>
              <a:buFont typeface="Symbol" panose="05050102010706020507" pitchFamily="18" charset="2"/>
              <a:buChar char=""/>
              <a:tabLst>
                <a:tab pos="457200" algn="l"/>
              </a:tabLst>
            </a:pPr>
            <a:r>
              <a:rPr lang="en-GB" sz="1200" b="0" dirty="0">
                <a:solidFill>
                  <a:schemeClr val="tx1"/>
                </a:solidFill>
                <a:effectLst/>
              </a:rPr>
              <a:t>Section 7A (as inserted by the Children and Families Act 2014). Regulations made under section 7A make</a:t>
            </a:r>
            <a:r>
              <a:rPr lang="en-GB" sz="1200" b="1" dirty="0">
                <a:solidFill>
                  <a:schemeClr val="tx1"/>
                </a:solidFill>
                <a:effectLst/>
              </a:rPr>
              <a:t> provision about how local authorities should discharge their duty</a:t>
            </a:r>
            <a:r>
              <a:rPr lang="en-GB" sz="1200" b="0" dirty="0">
                <a:solidFill>
                  <a:schemeClr val="tx1"/>
                </a:solidFill>
                <a:effectLst/>
              </a:rPr>
              <a:t> under section 7.</a:t>
            </a:r>
          </a:p>
          <a:p>
            <a:pPr marL="0" lvl="0" indent="0">
              <a:spcAft>
                <a:spcPts val="0"/>
              </a:spcAft>
              <a:buFont typeface="Symbol" panose="05050102010706020507" pitchFamily="18" charset="2"/>
              <a:buNone/>
              <a:tabLst>
                <a:tab pos="457200" algn="l"/>
              </a:tabLst>
            </a:pPr>
            <a:endParaRPr lang="en-GB" sz="1200" b="0" dirty="0">
              <a:solidFill>
                <a:schemeClr val="tx1"/>
              </a:solidFill>
              <a:effectLst/>
            </a:endParaRPr>
          </a:p>
          <a:p>
            <a:pPr marL="342900" lvl="0" indent="-342900">
              <a:spcAft>
                <a:spcPts val="0"/>
              </a:spcAft>
              <a:buFont typeface="Symbol" panose="05050102010706020507" pitchFamily="18" charset="2"/>
              <a:buChar char=""/>
              <a:tabLst>
                <a:tab pos="457200" algn="l"/>
              </a:tabLst>
            </a:pPr>
            <a:r>
              <a:rPr lang="en-GB" sz="1200" b="0" dirty="0">
                <a:solidFill>
                  <a:schemeClr val="tx1"/>
                </a:solidFill>
                <a:effectLst/>
              </a:rPr>
              <a:t>Section 9A (as inserted by the Children and Families Act 2014). Regulations made under section 9A </a:t>
            </a:r>
            <a:r>
              <a:rPr lang="en-GB" sz="1200" b="1" dirty="0">
                <a:solidFill>
                  <a:schemeClr val="tx1"/>
                </a:solidFill>
                <a:effectLst/>
              </a:rPr>
              <a:t>limit the requirements local authorities can impose when they make arrangements to deliver early education places for two-, three- and four-year-olds</a:t>
            </a:r>
            <a:r>
              <a:rPr lang="en-GB" sz="1200" b="0" dirty="0">
                <a:solidFill>
                  <a:schemeClr val="tx1"/>
                </a:solidFill>
                <a:effectLst/>
              </a:rPr>
              <a:t>.</a:t>
            </a:r>
          </a:p>
          <a:p>
            <a:pPr marL="0" lvl="0" indent="0">
              <a:spcAft>
                <a:spcPts val="0"/>
              </a:spcAft>
              <a:buFont typeface="Symbol" panose="05050102010706020507" pitchFamily="18" charset="2"/>
              <a:buNone/>
              <a:tabLst>
                <a:tab pos="457200" algn="l"/>
              </a:tabLst>
            </a:pPr>
            <a:endParaRPr lang="en-GB" sz="1200" b="0" dirty="0">
              <a:solidFill>
                <a:schemeClr val="tx1"/>
              </a:solidFill>
              <a:effectLst/>
            </a:endParaRPr>
          </a:p>
          <a:p>
            <a:pPr marL="342900" lvl="0" indent="-342900">
              <a:spcAft>
                <a:spcPts val="0"/>
              </a:spcAft>
              <a:buFont typeface="Symbol" panose="05050102010706020507" pitchFamily="18" charset="2"/>
              <a:buChar char=""/>
              <a:tabLst>
                <a:tab pos="457200" algn="l"/>
              </a:tabLst>
            </a:pPr>
            <a:r>
              <a:rPr lang="en-GB" sz="1200" b="0" dirty="0">
                <a:solidFill>
                  <a:schemeClr val="tx1"/>
                </a:solidFill>
                <a:effectLst/>
              </a:rPr>
              <a:t>Section 12, which places a </a:t>
            </a:r>
            <a:r>
              <a:rPr lang="en-GB" sz="1200" b="1" dirty="0">
                <a:solidFill>
                  <a:schemeClr val="tx1"/>
                </a:solidFill>
                <a:effectLst/>
              </a:rPr>
              <a:t>duty on English local authorities to provide information, advice and assistance to parents and prospective parents</a:t>
            </a:r>
            <a:r>
              <a:rPr lang="en-GB" sz="1200" b="0" dirty="0">
                <a:solidFill>
                  <a:schemeClr val="tx1"/>
                </a:solidFill>
                <a:effectLst/>
              </a:rPr>
              <a:t>. Section 12 is amended by section 5 of the Childcare Act 2016 to </a:t>
            </a:r>
            <a:r>
              <a:rPr lang="en-GB" sz="1200" b="1" dirty="0">
                <a:solidFill>
                  <a:schemeClr val="tx1"/>
                </a:solidFill>
                <a:effectLst/>
              </a:rPr>
              <a:t>enable the Secretary of State to make regulations placing a duty on English local authorities to publish certain information at prescribed intervals</a:t>
            </a:r>
            <a:r>
              <a:rPr lang="en-GB" sz="1200" b="0" dirty="0">
                <a:solidFill>
                  <a:schemeClr val="tx1"/>
                </a:solidFill>
                <a:effectLst/>
              </a:rPr>
              <a:t>.</a:t>
            </a:r>
          </a:p>
          <a:p>
            <a:pPr marL="0" lvl="0" indent="0">
              <a:spcAft>
                <a:spcPts val="0"/>
              </a:spcAft>
              <a:buFont typeface="Symbol" panose="05050102010706020507" pitchFamily="18" charset="2"/>
              <a:buNone/>
              <a:tabLst>
                <a:tab pos="457200" algn="l"/>
              </a:tabLst>
            </a:pPr>
            <a:endParaRPr lang="en-GB" sz="1200" b="0" dirty="0">
              <a:solidFill>
                <a:schemeClr val="tx1"/>
              </a:solidFill>
              <a:effectLst/>
            </a:endParaRPr>
          </a:p>
          <a:p>
            <a:pPr marL="342900" lvl="0" indent="-342900">
              <a:spcAft>
                <a:spcPts val="0"/>
              </a:spcAft>
              <a:buFont typeface="Symbol" panose="05050102010706020507" pitchFamily="18" charset="2"/>
              <a:buChar char=""/>
              <a:tabLst>
                <a:tab pos="457200" algn="l"/>
              </a:tabLst>
            </a:pPr>
            <a:r>
              <a:rPr lang="en-GB" sz="1200" b="0" dirty="0">
                <a:solidFill>
                  <a:schemeClr val="tx1"/>
                </a:solidFill>
                <a:effectLst/>
              </a:rPr>
              <a:t>Section 13, which places a </a:t>
            </a:r>
            <a:r>
              <a:rPr lang="en-GB" sz="1200" b="1" dirty="0">
                <a:solidFill>
                  <a:schemeClr val="tx1"/>
                </a:solidFill>
                <a:effectLst/>
              </a:rPr>
              <a:t>duty on English local authorities to provide information, advice and training to childcare providers</a:t>
            </a:r>
            <a:r>
              <a:rPr lang="en-GB" sz="1200" b="0" dirty="0">
                <a:solidFill>
                  <a:schemeClr val="tx1"/>
                </a:solidFill>
                <a:effectLst/>
              </a:rPr>
              <a:t>.</a:t>
            </a:r>
          </a:p>
          <a:p>
            <a:pPr marL="0" lvl="0" indent="0">
              <a:spcAft>
                <a:spcPts val="0"/>
              </a:spcAft>
              <a:buFont typeface="Symbol" panose="05050102010706020507" pitchFamily="18" charset="2"/>
              <a:buNone/>
              <a:tabLst>
                <a:tab pos="457200" algn="l"/>
              </a:tabLst>
            </a:pPr>
            <a:endParaRPr lang="en-GB" sz="1200" b="1" dirty="0">
              <a:effectLst/>
            </a:endParaRPr>
          </a:p>
          <a:p>
            <a:pPr marL="0" lvl="0" indent="0">
              <a:spcAft>
                <a:spcPts val="0"/>
              </a:spcAft>
              <a:buFont typeface="Symbol" panose="05050102010706020507" pitchFamily="18" charset="2"/>
              <a:buNone/>
              <a:tabLst>
                <a:tab pos="457200" algn="l"/>
              </a:tabLst>
            </a:pPr>
            <a:endParaRPr lang="en-GB" sz="1200" b="1" dirty="0">
              <a:effectLst/>
            </a:endParaRPr>
          </a:p>
          <a:p>
            <a:pPr marL="0" lvl="0" indent="0">
              <a:spcAft>
                <a:spcPts val="0"/>
              </a:spcAft>
              <a:buFont typeface="Symbol" panose="05050102010706020507" pitchFamily="18" charset="2"/>
              <a:buNone/>
              <a:tabLst>
                <a:tab pos="457200" algn="l"/>
              </a:tabLst>
            </a:pPr>
            <a:r>
              <a:rPr lang="en-GB" sz="1200" b="1" dirty="0">
                <a:effectLst/>
              </a:rPr>
              <a:t>Childcare Act (2016):</a:t>
            </a:r>
          </a:p>
          <a:p>
            <a:pPr marL="0" lvl="0" indent="0">
              <a:spcAft>
                <a:spcPts val="0"/>
              </a:spcAft>
              <a:buFont typeface="Symbol" panose="05050102010706020507" pitchFamily="18" charset="2"/>
              <a:buNone/>
              <a:tabLst>
                <a:tab pos="457200" algn="l"/>
              </a:tabLst>
            </a:pPr>
            <a:endParaRPr lang="en-GB" sz="1200" b="1" dirty="0">
              <a:effectLst/>
            </a:endParaRPr>
          </a:p>
          <a:p>
            <a:pPr marL="342900" lvl="0" indent="-342900">
              <a:spcAft>
                <a:spcPts val="0"/>
              </a:spcAft>
              <a:buFont typeface="Symbol" panose="05050102010706020507" pitchFamily="18" charset="2"/>
              <a:buChar char=""/>
              <a:tabLst>
                <a:tab pos="457200" algn="l"/>
              </a:tabLst>
            </a:pPr>
            <a:r>
              <a:rPr lang="en-GB" sz="1200" b="0" dirty="0">
                <a:effectLst/>
              </a:rPr>
              <a:t>Section 1, which places a duty on the Secretary of State to secure the equivalent of 30 hours of free childcare over 38 weeks of the year for qualifying children. Children in England will qualify if they are under compulsory school age and meet the description set out in regulations made under Section 2. These regulations also set out the conditions to be met by parents in order for their children to qualify.</a:t>
            </a:r>
          </a:p>
          <a:p>
            <a:pPr marL="0" lvl="0" indent="0">
              <a:spcAft>
                <a:spcPts val="0"/>
              </a:spcAft>
              <a:buFont typeface="Symbol" panose="05050102010706020507" pitchFamily="18" charset="2"/>
              <a:buNone/>
              <a:tabLst>
                <a:tab pos="457200" algn="l"/>
              </a:tabLst>
            </a:pPr>
            <a:endParaRPr lang="en-GB" sz="1200" b="0" dirty="0">
              <a:effectLst/>
            </a:endParaRPr>
          </a:p>
          <a:p>
            <a:pPr marL="342900" lvl="0" indent="-342900">
              <a:spcAft>
                <a:spcPts val="0"/>
              </a:spcAft>
              <a:buFont typeface="Symbol" panose="05050102010706020507" pitchFamily="18" charset="2"/>
              <a:buChar char=""/>
              <a:tabLst>
                <a:tab pos="457200" algn="l"/>
              </a:tabLst>
            </a:pPr>
            <a:r>
              <a:rPr lang="en-GB" sz="1200" b="0" dirty="0">
                <a:effectLst/>
              </a:rPr>
              <a:t>Section 2, which allows the Secretary of State to discharge their duty under section 1 of the Act by placing a duty on English local authorities to secure free childcare for qualifying children. This duty is set out at regulation 33 of the Childcare (Early Years Provision Free of Charge) (Extended Entitlement) Regulations 2016</a:t>
            </a:r>
            <a:endParaRPr lang="en-GB" b="0" dirty="0"/>
          </a:p>
        </p:txBody>
      </p:sp>
      <p:sp>
        <p:nvSpPr>
          <p:cNvPr id="4" name="Slide Number Placeholder 3"/>
          <p:cNvSpPr>
            <a:spLocks noGrp="1"/>
          </p:cNvSpPr>
          <p:nvPr>
            <p:ph type="sldNum" sz="quarter" idx="5"/>
          </p:nvPr>
        </p:nvSpPr>
        <p:spPr/>
        <p:txBody>
          <a:bodyPr/>
          <a:lstStyle/>
          <a:p>
            <a:fld id="{C5ABB7FA-2627-47C9-9258-FDF90D155C04}" type="slidenum">
              <a:rPr lang="en-GB" smtClean="0"/>
              <a:t>9</a:t>
            </a:fld>
            <a:endParaRPr lang="en-GB" dirty="0"/>
          </a:p>
        </p:txBody>
      </p:sp>
    </p:spTree>
    <p:extLst>
      <p:ext uri="{BB962C8B-B14F-4D97-AF65-F5344CB8AC3E}">
        <p14:creationId xmlns:p14="http://schemas.microsoft.com/office/powerpoint/2010/main" val="1951714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dirty="0"/>
              <a:t>Click to edit Master title style</a:t>
            </a:r>
            <a:endParaRPr lang="en-GB" dirty="0"/>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EFDD112A-7DAD-4AF7-B239-BEDEB67FE1AB}" type="datetime1">
              <a:rPr lang="en-GB" smtClean="0"/>
              <a:t>12/10/2020</a:t>
            </a:fld>
            <a:endParaRPr lang="en-GB" dirty="0"/>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1654A7C7-90BA-46C7-8F4D-08258E061BE5}" type="datetime1">
              <a:rPr lang="en-GB" smtClean="0"/>
              <a:t>12/10/2020</a:t>
            </a:fld>
            <a:endParaRPr lang="en-GB" dirty="0"/>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dirty="0"/>
              <a:t>Click to edit Master title style</a:t>
            </a:r>
            <a:endParaRPr lang="en-GB" dirty="0"/>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EF0B8231-214C-4186-86B3-F775B8BC636A}" type="datetime1">
              <a:rPr lang="en-GB" smtClean="0"/>
              <a:t>12/10/2020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348787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FEBC9C07-3155-4857-A430-3B4992F4698D}" type="datetime1">
              <a:rPr lang="en-GB" smtClean="0"/>
              <a:t>12/10/2020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p>
            <a:r>
              <a:rPr lang="en-US"/>
              <a:t>Click to edit Master title style</a:t>
            </a:r>
            <a:endParaRPr lang="en-GB"/>
          </a:p>
        </p:txBody>
      </p:sp>
      <p:sp>
        <p:nvSpPr>
          <p:cNvPr id="3" name="Content Placeholder 2"/>
          <p:cNvSpPr>
            <a:spLocks noGrp="1"/>
          </p:cNvSpPr>
          <p:nvPr>
            <p:ph idx="1"/>
          </p:nvPr>
        </p:nvSpPr>
        <p:spPr>
          <a:xfrm>
            <a:off x="684212" y="1196976"/>
            <a:ext cx="7775575" cy="4679949"/>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C2E362A2-5CF1-47B1-BD50-6CAC033BECF5}" type="datetime1">
              <a:rPr lang="en-GB" smtClean="0"/>
              <a:t>12/10/2020</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dirty="0"/>
              <a:t>Click to edit Master title style</a:t>
            </a:r>
            <a:endParaRPr lang="en-GB" dirty="0"/>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5085CEA4-C167-4422-B67E-1B665D513EFA}" type="datetime1">
              <a:rPr lang="en-GB" smtClean="0"/>
              <a:t>12/10/2020</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C9A9D390-88BF-4EFA-8155-8EC73F761D5E}" type="datetime1">
              <a:rPr lang="en-GB" smtClean="0"/>
              <a:t>12/10/2020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6EF264DC-C9B8-4087-9060-8333BE30B3DE}" type="datetime1">
              <a:rPr lang="en-GB" smtClean="0"/>
              <a:t>12/10/2020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6159EDCB-B461-4287-8EE7-E968D8A2B238}" type="datetime1">
              <a:rPr lang="en-GB" smtClean="0"/>
              <a:t>12/10/2020</a:t>
            </a:fld>
            <a:endParaRPr lang="en-GB" dirty="0"/>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F5AA662A-3C33-4715-9630-53837CBBD4C7}" type="datetime1">
              <a:rPr lang="en-GB" smtClean="0"/>
              <a:t>12/10/2020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A935044A-7C38-4020-80D3-6B60B41E6BA0}" type="datetime1">
              <a:rPr lang="en-GB" smtClean="0"/>
              <a:t>12/10/2020</a:t>
            </a:fld>
            <a:endParaRPr lang="en-GB" dirty="0"/>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p:cNvSpPr>
            <a:spLocks noGrp="1"/>
          </p:cNvSpPr>
          <p:nvPr>
            <p:ph type="body" idx="1"/>
          </p:nvPr>
        </p:nvSpPr>
        <p:spPr>
          <a:xfrm>
            <a:off x="684212" y="1196976"/>
            <a:ext cx="7775575" cy="46799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DB3ED139-92E9-4455-A909-CF186B3066BE}" type="datetime1">
              <a:rPr lang="en-GB" smtClean="0"/>
              <a:t>12/10/2020</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3" y="5937814"/>
            <a:ext cx="1296194" cy="761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hf hdr="0" ftr="0" dt="0"/>
  <p:txStyles>
    <p:titleStyle>
      <a:lvl1pPr algn="l" defTabSz="914400" rtl="0" eaLnBrk="1" latinLnBrk="0" hangingPunct="1">
        <a:spcBef>
          <a:spcPct val="0"/>
        </a:spcBef>
        <a:buNone/>
        <a:defRPr lang="en-GB" sz="3200" b="1" kern="1200" dirty="0">
          <a:solidFill>
            <a:srgbClr val="104F75"/>
          </a:solidFill>
          <a:latin typeface="+mj-lt"/>
          <a:ea typeface="+mj-ea"/>
          <a:cs typeface="+mj-cs"/>
        </a:defRPr>
      </a:lvl1pPr>
    </p:titleStyle>
    <p:bodyStyle>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indent="-28575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gov.uk/government/organisations/department-for-education/about/procurement#educational-and-childrens-social-care-professionals-dynamic-purchasing-system-ecsc-dps"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84975" cy="5544616"/>
          </a:xfrm>
          <a:solidFill>
            <a:schemeClr val="accent1">
              <a:lumMod val="75000"/>
            </a:schemeClr>
          </a:solidFill>
        </p:spPr>
        <p:txBody>
          <a:bodyPr/>
          <a:lstStyle/>
          <a:p>
            <a:pPr>
              <a:spcAft>
                <a:spcPts val="600"/>
              </a:spcAft>
            </a:pPr>
            <a:br>
              <a:rPr lang="en-GB" dirty="0">
                <a:solidFill>
                  <a:schemeClr val="bg1"/>
                </a:solidFill>
              </a:rPr>
            </a:br>
            <a:r>
              <a:rPr lang="en-GB" sz="3200" dirty="0">
                <a:solidFill>
                  <a:schemeClr val="bg1"/>
                </a:solidFill>
              </a:rPr>
              <a:t>Services to maximise take-up of DfE's 2-year-old entitlement and deliver business support to early years providers</a:t>
            </a:r>
            <a:br>
              <a:rPr lang="en-GB" sz="3500" dirty="0">
                <a:solidFill>
                  <a:schemeClr val="bg1"/>
                </a:solidFill>
              </a:rPr>
            </a:br>
            <a:br>
              <a:rPr lang="en-GB" sz="3500" dirty="0">
                <a:solidFill>
                  <a:schemeClr val="bg1"/>
                </a:solidFill>
              </a:rPr>
            </a:br>
            <a:br>
              <a:rPr lang="en-GB" sz="3500" dirty="0">
                <a:solidFill>
                  <a:schemeClr val="bg1"/>
                </a:solidFill>
              </a:rPr>
            </a:br>
            <a:r>
              <a:rPr lang="en-GB" sz="3000" dirty="0">
                <a:solidFill>
                  <a:schemeClr val="bg1"/>
                </a:solidFill>
              </a:rPr>
              <a:t>Market warming brief</a:t>
            </a:r>
            <a:br>
              <a:rPr lang="en-GB" dirty="0">
                <a:solidFill>
                  <a:schemeClr val="bg1"/>
                </a:solidFill>
              </a:rPr>
            </a:br>
            <a:br>
              <a:rPr lang="en-GB" dirty="0">
                <a:solidFill>
                  <a:schemeClr val="bg1"/>
                </a:solidFill>
              </a:rPr>
            </a:br>
            <a:r>
              <a:rPr lang="en-GB" sz="1800" dirty="0">
                <a:solidFill>
                  <a:schemeClr val="bg1"/>
                </a:solidFill>
              </a:rPr>
              <a:t>Tuesday 6 October 2020</a:t>
            </a:r>
            <a:br>
              <a:rPr lang="en-GB" sz="1600" dirty="0">
                <a:solidFill>
                  <a:schemeClr val="bg1"/>
                </a:solidFill>
              </a:rPr>
            </a:br>
            <a:br>
              <a:rPr lang="en-GB" sz="1600" dirty="0">
                <a:solidFill>
                  <a:schemeClr val="bg1"/>
                </a:solidFill>
              </a:rPr>
            </a:br>
            <a:r>
              <a:rPr lang="en-GB" sz="1800" dirty="0">
                <a:solidFill>
                  <a:srgbClr val="FFC000"/>
                </a:solidFill>
              </a:rPr>
              <a:t>The Session will start at 3pm. Please ensure your camera is switched off and your microphone is muted.</a:t>
            </a:r>
            <a:br>
              <a:rPr lang="en-GB" dirty="0">
                <a:solidFill>
                  <a:srgbClr val="FFC000"/>
                </a:solidFill>
              </a:rPr>
            </a:br>
            <a:br>
              <a:rPr lang="en-GB" dirty="0">
                <a:solidFill>
                  <a:srgbClr val="FFC000"/>
                </a:solidFill>
              </a:rPr>
            </a:br>
            <a:endParaRPr lang="en-GB" dirty="0">
              <a:solidFill>
                <a:srgbClr val="FFC000"/>
              </a:solidFill>
            </a:endParaRPr>
          </a:p>
        </p:txBody>
      </p:sp>
      <p:sp>
        <p:nvSpPr>
          <p:cNvPr id="3" name="Text Placeholder 2"/>
          <p:cNvSpPr>
            <a:spLocks noGrp="1"/>
          </p:cNvSpPr>
          <p:nvPr>
            <p:ph type="body" idx="1"/>
          </p:nvPr>
        </p:nvSpPr>
        <p:spPr>
          <a:xfrm>
            <a:off x="611560" y="2852936"/>
            <a:ext cx="7775575" cy="1500187"/>
          </a:xfrm>
        </p:spPr>
        <p:txBody>
          <a:bodyPr/>
          <a:lstStyle/>
          <a:p>
            <a:endParaRPr lang="en-GB" sz="2400" dirty="0"/>
          </a:p>
          <a:p>
            <a:endParaRPr lang="en-GB" sz="1800" b="0" dirty="0"/>
          </a:p>
          <a:p>
            <a:endParaRPr lang="en-GB" sz="2400" dirty="0"/>
          </a:p>
        </p:txBody>
      </p:sp>
      <p:sp>
        <p:nvSpPr>
          <p:cNvPr id="4" name="Slide Number Placeholder 3"/>
          <p:cNvSpPr>
            <a:spLocks noGrp="1"/>
          </p:cNvSpPr>
          <p:nvPr>
            <p:ph type="sldNum" sz="quarter" idx="4"/>
          </p:nvPr>
        </p:nvSpPr>
        <p:spPr/>
        <p:txBody>
          <a:bodyPr/>
          <a:lstStyle/>
          <a:p>
            <a:fld id="{5DB98E5A-76C0-453E-B1E0-BC4AB04722D5}" type="slidenum">
              <a:rPr lang="en-GB" smtClean="0"/>
              <a:pPr/>
              <a:t>1</a:t>
            </a:fld>
            <a:endParaRPr lang="en-GB" dirty="0"/>
          </a:p>
        </p:txBody>
      </p:sp>
    </p:spTree>
    <p:extLst>
      <p:ext uri="{BB962C8B-B14F-4D97-AF65-F5344CB8AC3E}">
        <p14:creationId xmlns:p14="http://schemas.microsoft.com/office/powerpoint/2010/main" val="2910106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FFB3013-E131-45A7-AD33-B67BC6B2CCD8}"/>
              </a:ext>
            </a:extLst>
          </p:cNvPr>
          <p:cNvSpPr>
            <a:spLocks noGrp="1"/>
          </p:cNvSpPr>
          <p:nvPr>
            <p:ph type="title"/>
          </p:nvPr>
        </p:nvSpPr>
        <p:spPr>
          <a:xfrm>
            <a:off x="251520" y="570886"/>
            <a:ext cx="7775575" cy="648419"/>
          </a:xfrm>
        </p:spPr>
        <p:txBody>
          <a:bodyPr/>
          <a:lstStyle/>
          <a:p>
            <a:r>
              <a:rPr lang="en-GB"/>
              <a:t>2-year-old entitlement</a:t>
            </a:r>
            <a:br>
              <a:rPr lang="en-GB" dirty="0"/>
            </a:br>
            <a:br>
              <a:rPr lang="en-GB" sz="1600" dirty="0"/>
            </a:br>
            <a:endParaRPr lang="en-GB" sz="1600" dirty="0"/>
          </a:p>
        </p:txBody>
      </p:sp>
      <p:sp>
        <p:nvSpPr>
          <p:cNvPr id="10" name="Content Placeholder 9">
            <a:extLst>
              <a:ext uri="{FF2B5EF4-FFF2-40B4-BE49-F238E27FC236}">
                <a16:creationId xmlns:a16="http://schemas.microsoft.com/office/drawing/2014/main" id="{33A77D85-FC33-4B36-A504-92F954E57658}"/>
              </a:ext>
            </a:extLst>
          </p:cNvPr>
          <p:cNvSpPr>
            <a:spLocks noGrp="1"/>
          </p:cNvSpPr>
          <p:nvPr>
            <p:ph sz="half" idx="1"/>
          </p:nvPr>
        </p:nvSpPr>
        <p:spPr>
          <a:xfrm>
            <a:off x="323528" y="1744410"/>
            <a:ext cx="8640960" cy="4536281"/>
          </a:xfrm>
        </p:spPr>
        <p:txBody>
          <a:bodyPr vert="horz" lIns="91440" tIns="45720" rIns="91440" bIns="45720" rtlCol="0" anchor="t">
            <a:noAutofit/>
          </a:bodyPr>
          <a:lstStyle/>
          <a:p>
            <a:pPr marL="0" indent="0">
              <a:buNone/>
            </a:pPr>
            <a:r>
              <a:rPr lang="en-GB" sz="1400" dirty="0"/>
              <a:t>The 2-year-old entitlement has been available nationally to disadvantaged 2-year-olds since September 2013:</a:t>
            </a:r>
          </a:p>
          <a:p>
            <a:r>
              <a:rPr lang="en-GB" sz="1400" b="0" dirty="0"/>
              <a:t>Provision equates to </a:t>
            </a:r>
            <a:r>
              <a:rPr lang="en-GB" sz="1400" dirty="0"/>
              <a:t>15 hours </a:t>
            </a:r>
            <a:r>
              <a:rPr lang="en-GB" sz="1400" b="0" dirty="0"/>
              <a:t>for </a:t>
            </a:r>
            <a:r>
              <a:rPr lang="en-GB" sz="1400" dirty="0"/>
              <a:t>38 weeks per year </a:t>
            </a:r>
            <a:r>
              <a:rPr lang="en-GB" sz="1400" b="0" dirty="0"/>
              <a:t>but can be ‘stretched’.</a:t>
            </a:r>
            <a:endParaRPr lang="en-GB" sz="1400" b="0" dirty="0">
              <a:cs typeface="Arial"/>
            </a:endParaRPr>
          </a:p>
          <a:p>
            <a:r>
              <a:rPr lang="en-GB" sz="1400" b="0" dirty="0"/>
              <a:t>2-year-olds are eligible for 570 hours of free early years provision:  </a:t>
            </a:r>
            <a:endParaRPr lang="en-GB" sz="1400" b="0" dirty="0">
              <a:cs typeface="Arial"/>
            </a:endParaRPr>
          </a:p>
          <a:p>
            <a:pPr lvl="1">
              <a:buFont typeface="Courier New" panose="02070309020205020404" pitchFamily="49" charset="0"/>
              <a:buChar char="o"/>
            </a:pPr>
            <a:r>
              <a:rPr lang="en-GB" sz="1400" dirty="0"/>
              <a:t>If the parents are in </a:t>
            </a:r>
            <a:r>
              <a:rPr lang="en-GB" sz="1400" b="1" dirty="0"/>
              <a:t>low income </a:t>
            </a:r>
            <a:r>
              <a:rPr lang="en-GB" sz="1400" dirty="0"/>
              <a:t>employment or in receipt of </a:t>
            </a:r>
            <a:r>
              <a:rPr lang="en-GB" sz="1400" b="1" dirty="0"/>
              <a:t>specific benefits </a:t>
            </a:r>
            <a:r>
              <a:rPr lang="en-GB" sz="1400" dirty="0"/>
              <a:t>including out of work benefits and low income support. </a:t>
            </a:r>
            <a:endParaRPr lang="en-GB" sz="1400" dirty="0">
              <a:cs typeface="Arial"/>
            </a:endParaRPr>
          </a:p>
          <a:p>
            <a:pPr lvl="1">
              <a:buFont typeface="Courier New" panose="02070309020205020404" pitchFamily="49" charset="0"/>
              <a:buChar char="o"/>
            </a:pPr>
            <a:r>
              <a:rPr lang="en-GB" sz="1400" dirty="0"/>
              <a:t>where the child has a </a:t>
            </a:r>
            <a:r>
              <a:rPr lang="en-GB" sz="1400" b="1" dirty="0"/>
              <a:t>statement of Special Educational Needs </a:t>
            </a:r>
            <a:r>
              <a:rPr lang="en-GB" sz="1400" dirty="0"/>
              <a:t>or is in receipt of </a:t>
            </a:r>
            <a:r>
              <a:rPr lang="en-GB" sz="1400" b="1" dirty="0"/>
              <a:t>Disability Living Allowance.</a:t>
            </a:r>
            <a:r>
              <a:rPr lang="en-GB" sz="1400" dirty="0"/>
              <a:t> </a:t>
            </a:r>
            <a:endParaRPr lang="en-GB" sz="1400" dirty="0">
              <a:cs typeface="Arial"/>
            </a:endParaRPr>
          </a:p>
          <a:p>
            <a:pPr lvl="1">
              <a:buFont typeface="Courier New" panose="02070309020205020404" pitchFamily="49" charset="0"/>
              <a:buChar char="o"/>
            </a:pPr>
            <a:r>
              <a:rPr lang="en-GB" sz="1400" dirty="0"/>
              <a:t>where the child is </a:t>
            </a:r>
            <a:r>
              <a:rPr lang="en-GB" sz="1400" b="1" dirty="0"/>
              <a:t>Looked After </a:t>
            </a:r>
            <a:r>
              <a:rPr lang="en-GB" sz="1400" dirty="0"/>
              <a:t>by the local authority or is no longer Looked After as a result of an </a:t>
            </a:r>
            <a:r>
              <a:rPr lang="en-GB" sz="1400" b="1" dirty="0"/>
              <a:t>adoption order, special guardianship or a child arrangement order</a:t>
            </a:r>
            <a:r>
              <a:rPr lang="en-GB" sz="1400" dirty="0"/>
              <a:t>. </a:t>
            </a:r>
            <a:endParaRPr lang="en-GB" sz="1400" dirty="0">
              <a:cs typeface="Arial"/>
            </a:endParaRPr>
          </a:p>
          <a:p>
            <a:pPr lvl="1">
              <a:buFont typeface="Courier New" panose="02070309020205020404" pitchFamily="49" charset="0"/>
              <a:buChar char="o"/>
            </a:pPr>
            <a:r>
              <a:rPr lang="en-GB" sz="1400" dirty="0"/>
              <a:t>if they have</a:t>
            </a:r>
            <a:r>
              <a:rPr lang="en-GB" sz="1400" b="1" dirty="0"/>
              <a:t> certain immigration statuses.</a:t>
            </a:r>
            <a:endParaRPr lang="en-GB" sz="1400" b="1" dirty="0">
              <a:cs typeface="Arial"/>
            </a:endParaRPr>
          </a:p>
          <a:p>
            <a:r>
              <a:rPr lang="en-GB" sz="1400" b="0" dirty="0"/>
              <a:t>This entitlement supports </a:t>
            </a:r>
            <a:r>
              <a:rPr lang="en-GB" sz="1400" dirty="0"/>
              <a:t>school readiness</a:t>
            </a:r>
            <a:r>
              <a:rPr lang="en-GB" sz="1400" b="0" dirty="0"/>
              <a:t> and </a:t>
            </a:r>
            <a:r>
              <a:rPr lang="en-GB" sz="1400" dirty="0"/>
              <a:t>bridging the learning gap </a:t>
            </a:r>
            <a:r>
              <a:rPr lang="en-GB" sz="1400" b="0" dirty="0"/>
              <a:t>between this group and their more advantaged peers.</a:t>
            </a:r>
            <a:r>
              <a:rPr lang="en-GB" sz="1600" b="0" dirty="0"/>
              <a:t> </a:t>
            </a:r>
            <a:endParaRPr lang="en-GB" sz="1600" b="0" dirty="0">
              <a:cs typeface="Arial"/>
            </a:endParaRPr>
          </a:p>
        </p:txBody>
      </p:sp>
      <p:sp>
        <p:nvSpPr>
          <p:cNvPr id="5" name="Slide Number Placeholder 4">
            <a:extLst>
              <a:ext uri="{FF2B5EF4-FFF2-40B4-BE49-F238E27FC236}">
                <a16:creationId xmlns:a16="http://schemas.microsoft.com/office/drawing/2014/main" id="{2975AA4B-A5E4-4FC9-8047-ECF58F325E78}"/>
              </a:ext>
            </a:extLst>
          </p:cNvPr>
          <p:cNvSpPr>
            <a:spLocks noGrp="1"/>
          </p:cNvSpPr>
          <p:nvPr>
            <p:ph type="sldNum" sz="quarter" idx="4"/>
          </p:nvPr>
        </p:nvSpPr>
        <p:spPr/>
        <p:txBody>
          <a:bodyPr/>
          <a:lstStyle/>
          <a:p>
            <a:fld id="{5DB98E5A-76C0-453E-B1E0-BC4AB04722D5}" type="slidenum">
              <a:rPr lang="en-GB" smtClean="0"/>
              <a:pPr/>
              <a:t>10</a:t>
            </a:fld>
            <a:endParaRPr lang="en-GB" dirty="0"/>
          </a:p>
        </p:txBody>
      </p:sp>
      <p:sp>
        <p:nvSpPr>
          <p:cNvPr id="2" name="Rectangle 1">
            <a:extLst>
              <a:ext uri="{FF2B5EF4-FFF2-40B4-BE49-F238E27FC236}">
                <a16:creationId xmlns:a16="http://schemas.microsoft.com/office/drawing/2014/main" id="{0405B5FA-D118-44C6-B26C-02C3E7BC0909}"/>
              </a:ext>
            </a:extLst>
          </p:cNvPr>
          <p:cNvSpPr/>
          <p:nvPr/>
        </p:nvSpPr>
        <p:spPr>
          <a:xfrm>
            <a:off x="323528" y="927665"/>
            <a:ext cx="8424936" cy="584775"/>
          </a:xfrm>
          <a:prstGeom prst="rect">
            <a:avLst/>
          </a:prstGeom>
          <a:solidFill>
            <a:schemeClr val="accent5">
              <a:lumMod val="75000"/>
            </a:schemeClr>
          </a:solidFill>
        </p:spPr>
        <p:txBody>
          <a:bodyPr wrap="square">
            <a:spAutoFit/>
          </a:bodyPr>
          <a:lstStyle/>
          <a:p>
            <a:r>
              <a:rPr lang="en-GB" sz="1600" b="1" dirty="0">
                <a:solidFill>
                  <a:schemeClr val="bg1"/>
                </a:solidFill>
              </a:rPr>
              <a:t>Policy intent: </a:t>
            </a:r>
            <a:r>
              <a:rPr lang="en-GB" sz="1600" dirty="0">
                <a:solidFill>
                  <a:schemeClr val="bg1"/>
                </a:solidFill>
              </a:rPr>
              <a:t>to prepare disadvantaged children for school and improve their life chances; to narrow the development gap between disadvantaged and advantaged children.</a:t>
            </a:r>
          </a:p>
        </p:txBody>
      </p:sp>
    </p:spTree>
    <p:extLst>
      <p:ext uri="{BB962C8B-B14F-4D97-AF65-F5344CB8AC3E}">
        <p14:creationId xmlns:p14="http://schemas.microsoft.com/office/powerpoint/2010/main" val="3571200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FFB3013-E131-45A7-AD33-B67BC6B2CCD8}"/>
              </a:ext>
            </a:extLst>
          </p:cNvPr>
          <p:cNvSpPr>
            <a:spLocks noGrp="1"/>
          </p:cNvSpPr>
          <p:nvPr>
            <p:ph type="title"/>
          </p:nvPr>
        </p:nvSpPr>
        <p:spPr>
          <a:xfrm>
            <a:off x="251521" y="332656"/>
            <a:ext cx="8208267" cy="648419"/>
          </a:xfrm>
        </p:spPr>
        <p:txBody>
          <a:bodyPr/>
          <a:lstStyle/>
          <a:p>
            <a:r>
              <a:rPr lang="en-GB" dirty="0"/>
              <a:t>Universal entitlement</a:t>
            </a:r>
            <a:r>
              <a:rPr lang="en-GB" dirty="0">
                <a:solidFill>
                  <a:schemeClr val="tx2"/>
                </a:solidFill>
              </a:rPr>
              <a:t> </a:t>
            </a:r>
          </a:p>
        </p:txBody>
      </p:sp>
      <p:sp>
        <p:nvSpPr>
          <p:cNvPr id="10" name="Content Placeholder 9">
            <a:extLst>
              <a:ext uri="{FF2B5EF4-FFF2-40B4-BE49-F238E27FC236}">
                <a16:creationId xmlns:a16="http://schemas.microsoft.com/office/drawing/2014/main" id="{33A77D85-FC33-4B36-A504-92F954E57658}"/>
              </a:ext>
            </a:extLst>
          </p:cNvPr>
          <p:cNvSpPr>
            <a:spLocks noGrp="1"/>
          </p:cNvSpPr>
          <p:nvPr>
            <p:ph sz="half" idx="1"/>
          </p:nvPr>
        </p:nvSpPr>
        <p:spPr>
          <a:xfrm>
            <a:off x="292436" y="1916832"/>
            <a:ext cx="8456027" cy="4536281"/>
          </a:xfrm>
        </p:spPr>
        <p:txBody>
          <a:bodyPr vert="horz" lIns="91440" tIns="45720" rIns="91440" bIns="45720" rtlCol="0" anchor="t">
            <a:noAutofit/>
          </a:bodyPr>
          <a:lstStyle/>
          <a:p>
            <a:pPr marL="0" indent="0">
              <a:buNone/>
            </a:pPr>
            <a:r>
              <a:rPr lang="en-GB" sz="1600" dirty="0"/>
              <a:t>The universal entitlement for 15 hours of early learning, has been available since 2010:</a:t>
            </a:r>
          </a:p>
          <a:p>
            <a:r>
              <a:rPr lang="en-GB" sz="1600" dirty="0"/>
              <a:t>All 3- and 4-year-old children in England </a:t>
            </a:r>
            <a:r>
              <a:rPr lang="en-GB" sz="1600" b="0" dirty="0"/>
              <a:t>are entitled to a universal offer of 570 hours a year.</a:t>
            </a:r>
            <a:endParaRPr lang="en-GB" sz="1600" b="0" dirty="0">
              <a:cs typeface="Arial"/>
            </a:endParaRPr>
          </a:p>
          <a:p>
            <a:r>
              <a:rPr lang="en-GB" sz="1600" b="0" dirty="0"/>
              <a:t>Provision equates to </a:t>
            </a:r>
            <a:r>
              <a:rPr lang="en-GB" sz="1600" dirty="0"/>
              <a:t>15 hours </a:t>
            </a:r>
            <a:r>
              <a:rPr lang="en-GB" sz="1600" b="0" dirty="0"/>
              <a:t>for </a:t>
            </a:r>
            <a:r>
              <a:rPr lang="en-GB" sz="1600" dirty="0"/>
              <a:t>38 weeks per year </a:t>
            </a:r>
            <a:r>
              <a:rPr lang="en-GB" sz="1600" b="0" dirty="0"/>
              <a:t>but can be ‘stretched’ over more weeks.</a:t>
            </a:r>
            <a:endParaRPr lang="en-GB" sz="1600" b="0" dirty="0">
              <a:cs typeface="Arial"/>
            </a:endParaRPr>
          </a:p>
          <a:p>
            <a:pPr marL="0" indent="0">
              <a:buNone/>
            </a:pPr>
            <a:endParaRPr lang="en-GB" sz="1600" b="0" dirty="0"/>
          </a:p>
        </p:txBody>
      </p:sp>
      <p:sp>
        <p:nvSpPr>
          <p:cNvPr id="5" name="Slide Number Placeholder 4">
            <a:extLst>
              <a:ext uri="{FF2B5EF4-FFF2-40B4-BE49-F238E27FC236}">
                <a16:creationId xmlns:a16="http://schemas.microsoft.com/office/drawing/2014/main" id="{2975AA4B-A5E4-4FC9-8047-ECF58F325E78}"/>
              </a:ext>
            </a:extLst>
          </p:cNvPr>
          <p:cNvSpPr>
            <a:spLocks noGrp="1"/>
          </p:cNvSpPr>
          <p:nvPr>
            <p:ph type="sldNum" sz="quarter" idx="4"/>
          </p:nvPr>
        </p:nvSpPr>
        <p:spPr/>
        <p:txBody>
          <a:bodyPr/>
          <a:lstStyle/>
          <a:p>
            <a:fld id="{5DB98E5A-76C0-453E-B1E0-BC4AB04722D5}" type="slidenum">
              <a:rPr lang="en-GB" smtClean="0"/>
              <a:pPr/>
              <a:t>11</a:t>
            </a:fld>
            <a:endParaRPr lang="en-GB" dirty="0"/>
          </a:p>
        </p:txBody>
      </p:sp>
      <p:sp>
        <p:nvSpPr>
          <p:cNvPr id="6" name="Rectangle 5">
            <a:extLst>
              <a:ext uri="{FF2B5EF4-FFF2-40B4-BE49-F238E27FC236}">
                <a16:creationId xmlns:a16="http://schemas.microsoft.com/office/drawing/2014/main" id="{3DAA9DC8-A680-41D3-AE83-9DBFC0736393}"/>
              </a:ext>
            </a:extLst>
          </p:cNvPr>
          <p:cNvSpPr/>
          <p:nvPr/>
        </p:nvSpPr>
        <p:spPr>
          <a:xfrm>
            <a:off x="323528" y="1198493"/>
            <a:ext cx="8424936" cy="646331"/>
          </a:xfrm>
          <a:prstGeom prst="rect">
            <a:avLst/>
          </a:prstGeom>
          <a:solidFill>
            <a:schemeClr val="accent5">
              <a:lumMod val="75000"/>
            </a:schemeClr>
          </a:solidFill>
        </p:spPr>
        <p:txBody>
          <a:bodyPr wrap="square">
            <a:spAutoFit/>
          </a:bodyPr>
          <a:lstStyle/>
          <a:p>
            <a:r>
              <a:rPr lang="en-GB" sz="1600" b="1" dirty="0">
                <a:solidFill>
                  <a:schemeClr val="bg1"/>
                </a:solidFill>
              </a:rPr>
              <a:t>Policy intent: </a:t>
            </a:r>
            <a:r>
              <a:rPr lang="en-GB" dirty="0">
                <a:solidFill>
                  <a:schemeClr val="bg1"/>
                </a:solidFill>
              </a:rPr>
              <a:t>to prepare children for school and improve their life chances, support parents to move into work and support families with the cost of living.</a:t>
            </a:r>
            <a:endParaRPr lang="en-GB" sz="1600" dirty="0">
              <a:solidFill>
                <a:schemeClr val="bg1"/>
              </a:solidFill>
            </a:endParaRPr>
          </a:p>
        </p:txBody>
      </p:sp>
    </p:spTree>
    <p:extLst>
      <p:ext uri="{BB962C8B-B14F-4D97-AF65-F5344CB8AC3E}">
        <p14:creationId xmlns:p14="http://schemas.microsoft.com/office/powerpoint/2010/main" val="467743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FFB3013-E131-45A7-AD33-B67BC6B2CCD8}"/>
              </a:ext>
            </a:extLst>
          </p:cNvPr>
          <p:cNvSpPr>
            <a:spLocks noGrp="1"/>
          </p:cNvSpPr>
          <p:nvPr>
            <p:ph type="title"/>
          </p:nvPr>
        </p:nvSpPr>
        <p:spPr>
          <a:xfrm>
            <a:off x="299642" y="332656"/>
            <a:ext cx="7775575" cy="648419"/>
          </a:xfrm>
        </p:spPr>
        <p:txBody>
          <a:bodyPr/>
          <a:lstStyle/>
          <a:p>
            <a:r>
              <a:rPr lang="en-GB" dirty="0"/>
              <a:t>30 hours  </a:t>
            </a:r>
          </a:p>
        </p:txBody>
      </p:sp>
      <p:sp>
        <p:nvSpPr>
          <p:cNvPr id="10" name="Content Placeholder 9">
            <a:extLst>
              <a:ext uri="{FF2B5EF4-FFF2-40B4-BE49-F238E27FC236}">
                <a16:creationId xmlns:a16="http://schemas.microsoft.com/office/drawing/2014/main" id="{33A77D85-FC33-4B36-A504-92F954E57658}"/>
              </a:ext>
            </a:extLst>
          </p:cNvPr>
          <p:cNvSpPr>
            <a:spLocks noGrp="1"/>
          </p:cNvSpPr>
          <p:nvPr>
            <p:ph sz="half" idx="1"/>
          </p:nvPr>
        </p:nvSpPr>
        <p:spPr>
          <a:xfrm>
            <a:off x="299642" y="1845047"/>
            <a:ext cx="8592838" cy="5400377"/>
          </a:xfrm>
        </p:spPr>
        <p:txBody>
          <a:bodyPr vert="horz" lIns="91440" tIns="45720" rIns="91440" bIns="45720" rtlCol="0" anchor="t">
            <a:noAutofit/>
          </a:bodyPr>
          <a:lstStyle/>
          <a:p>
            <a:pPr marL="0" indent="0">
              <a:buNone/>
            </a:pPr>
            <a:r>
              <a:rPr lang="en-GB" sz="1600" dirty="0"/>
              <a:t>Since September 2017, 30 free hours of childcare has been available to 3- and 4-year-olds of eligible working parents:</a:t>
            </a:r>
          </a:p>
          <a:p>
            <a:r>
              <a:rPr lang="en-GB" sz="1600" b="0" dirty="0"/>
              <a:t>This is an </a:t>
            </a:r>
            <a:r>
              <a:rPr lang="en-GB" sz="1600" dirty="0"/>
              <a:t>additional 15 hours </a:t>
            </a:r>
            <a:r>
              <a:rPr lang="en-GB" sz="1600" b="0" dirty="0"/>
              <a:t>per week on top of the universal entitlement of 15 hours of free childcare for parents of all 3- and 4-year-olds;</a:t>
            </a:r>
            <a:endParaRPr lang="en-GB" sz="1600" b="0" dirty="0">
              <a:cs typeface="Arial"/>
            </a:endParaRPr>
          </a:p>
          <a:p>
            <a:r>
              <a:rPr lang="en-GB" sz="1600" b="0" dirty="0"/>
              <a:t>The entitlement is delivered </a:t>
            </a:r>
            <a:r>
              <a:rPr lang="en-GB" sz="1600" dirty="0"/>
              <a:t>30 hours per week up to a maximum of 38 weeks </a:t>
            </a:r>
            <a:r>
              <a:rPr lang="en-GB" sz="1600" b="0" dirty="0"/>
              <a:t>a year, or 570 hours stretched across more weeks of the year, totalling </a:t>
            </a:r>
            <a:r>
              <a:rPr lang="en-GB" sz="1600" dirty="0"/>
              <a:t>1,140 hours.</a:t>
            </a:r>
            <a:endParaRPr lang="en-GB" sz="1600" dirty="0">
              <a:cs typeface="Arial"/>
            </a:endParaRPr>
          </a:p>
          <a:p>
            <a:r>
              <a:rPr lang="en-GB" sz="1600" b="0" dirty="0"/>
              <a:t>Eligibility is based upon </a:t>
            </a:r>
            <a:r>
              <a:rPr lang="en-GB" sz="1600" dirty="0"/>
              <a:t>both parents working in a couple household, or a single parent working in a lone parent household</a:t>
            </a:r>
            <a:r>
              <a:rPr lang="en-GB" sz="1600" b="0" dirty="0"/>
              <a:t>, with minimum and maximum </a:t>
            </a:r>
            <a:r>
              <a:rPr lang="en-GB" sz="1600" dirty="0"/>
              <a:t>income thresholds applied </a:t>
            </a:r>
            <a:r>
              <a:rPr lang="en-GB" sz="1600" b="0" dirty="0"/>
              <a:t>(including those on zero hours contracts and self-employed workers, and parents on sickness or caring benefits).  </a:t>
            </a:r>
            <a:endParaRPr lang="en-GB" sz="1600" b="0" dirty="0">
              <a:cs typeface="Arial"/>
            </a:endParaRPr>
          </a:p>
        </p:txBody>
      </p:sp>
      <p:sp>
        <p:nvSpPr>
          <p:cNvPr id="5" name="Slide Number Placeholder 4">
            <a:extLst>
              <a:ext uri="{FF2B5EF4-FFF2-40B4-BE49-F238E27FC236}">
                <a16:creationId xmlns:a16="http://schemas.microsoft.com/office/drawing/2014/main" id="{2975AA4B-A5E4-4FC9-8047-ECF58F325E78}"/>
              </a:ext>
            </a:extLst>
          </p:cNvPr>
          <p:cNvSpPr>
            <a:spLocks noGrp="1"/>
          </p:cNvSpPr>
          <p:nvPr>
            <p:ph type="sldNum" sz="quarter" idx="4"/>
          </p:nvPr>
        </p:nvSpPr>
        <p:spPr/>
        <p:txBody>
          <a:bodyPr/>
          <a:lstStyle/>
          <a:p>
            <a:fld id="{5DB98E5A-76C0-453E-B1E0-BC4AB04722D5}" type="slidenum">
              <a:rPr lang="en-GB" smtClean="0"/>
              <a:pPr/>
              <a:t>12</a:t>
            </a:fld>
            <a:endParaRPr lang="en-GB" dirty="0"/>
          </a:p>
        </p:txBody>
      </p:sp>
      <p:sp>
        <p:nvSpPr>
          <p:cNvPr id="6" name="Rectangle 5">
            <a:extLst>
              <a:ext uri="{FF2B5EF4-FFF2-40B4-BE49-F238E27FC236}">
                <a16:creationId xmlns:a16="http://schemas.microsoft.com/office/drawing/2014/main" id="{910754C4-8F77-435E-97F9-727A0D6044D1}"/>
              </a:ext>
            </a:extLst>
          </p:cNvPr>
          <p:cNvSpPr/>
          <p:nvPr/>
        </p:nvSpPr>
        <p:spPr>
          <a:xfrm>
            <a:off x="323528" y="980728"/>
            <a:ext cx="8424936" cy="646331"/>
          </a:xfrm>
          <a:prstGeom prst="rect">
            <a:avLst/>
          </a:prstGeom>
          <a:solidFill>
            <a:schemeClr val="accent5">
              <a:lumMod val="75000"/>
            </a:schemeClr>
          </a:solidFill>
        </p:spPr>
        <p:txBody>
          <a:bodyPr wrap="square">
            <a:spAutoFit/>
          </a:bodyPr>
          <a:lstStyle/>
          <a:p>
            <a:r>
              <a:rPr lang="en-GB" sz="1600" b="1" dirty="0">
                <a:solidFill>
                  <a:schemeClr val="bg1"/>
                </a:solidFill>
              </a:rPr>
              <a:t>Policy intent: </a:t>
            </a:r>
            <a:r>
              <a:rPr lang="en-GB" dirty="0">
                <a:solidFill>
                  <a:schemeClr val="bg1"/>
                </a:solidFill>
              </a:rPr>
              <a:t>to support more parents to move into work, or to work more hours should they wish to do so, and to support families with the cost of living. </a:t>
            </a:r>
            <a:endParaRPr lang="en-GB" sz="1600" dirty="0">
              <a:solidFill>
                <a:schemeClr val="bg1"/>
              </a:solidFill>
            </a:endParaRPr>
          </a:p>
        </p:txBody>
      </p:sp>
    </p:spTree>
    <p:extLst>
      <p:ext uri="{BB962C8B-B14F-4D97-AF65-F5344CB8AC3E}">
        <p14:creationId xmlns:p14="http://schemas.microsoft.com/office/powerpoint/2010/main" val="2612031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404664"/>
            <a:ext cx="8415218" cy="791493"/>
          </a:xfrm>
        </p:spPr>
        <p:txBody>
          <a:bodyPr/>
          <a:lstStyle/>
          <a:p>
            <a:pPr lvl="0">
              <a:spcBef>
                <a:spcPct val="20000"/>
              </a:spcBef>
            </a:pPr>
            <a:r>
              <a:rPr lang="en-GB" dirty="0">
                <a:solidFill>
                  <a:srgbClr val="104F75"/>
                </a:solidFill>
              </a:rPr>
              <a:t>LA delivery: what we know about </a:t>
            </a:r>
            <a:r>
              <a:rPr lang="en-GB"/>
              <a:t>take-up</a:t>
            </a:r>
            <a:endParaRPr lang="en-GB" sz="2000"/>
          </a:p>
        </p:txBody>
      </p:sp>
      <p:sp>
        <p:nvSpPr>
          <p:cNvPr id="5" name="Content Placeholder 4"/>
          <p:cNvSpPr>
            <a:spLocks noGrp="1"/>
          </p:cNvSpPr>
          <p:nvPr>
            <p:ph idx="1"/>
          </p:nvPr>
        </p:nvSpPr>
        <p:spPr>
          <a:xfrm>
            <a:off x="251520" y="1417685"/>
            <a:ext cx="8568952" cy="5112568"/>
          </a:xfrm>
        </p:spPr>
        <p:txBody>
          <a:bodyPr/>
          <a:lstStyle/>
          <a:p>
            <a:pPr marL="0" indent="0">
              <a:spcAft>
                <a:spcPts val="0"/>
              </a:spcAft>
              <a:buNone/>
            </a:pPr>
            <a:r>
              <a:rPr lang="en-GB" sz="1600" b="0" dirty="0">
                <a:ea typeface="Calibri"/>
                <a:cs typeface="Times New Roman"/>
              </a:rPr>
              <a:t>We want to build and improve on the successful delivery of these existing free entitlements. At the January 2020 census point, it was reported that: </a:t>
            </a:r>
          </a:p>
          <a:p>
            <a:pPr marL="0" indent="0">
              <a:spcAft>
                <a:spcPts val="0"/>
              </a:spcAft>
              <a:buNone/>
            </a:pPr>
            <a:endParaRPr lang="en-GB" sz="1600" b="0" dirty="0">
              <a:ea typeface="Calibri"/>
              <a:cs typeface="Times New Roman"/>
            </a:endParaRPr>
          </a:p>
          <a:p>
            <a:pPr lvl="1"/>
            <a:r>
              <a:rPr lang="en-GB" sz="1600" b="1" dirty="0">
                <a:ea typeface="Calibri"/>
                <a:cs typeface="Times New Roman"/>
              </a:rPr>
              <a:t>1,271,544 3- and 4-year-olds (94%) including those in reception places</a:t>
            </a:r>
            <a:r>
              <a:rPr lang="en-GB" sz="1600" dirty="0">
                <a:ea typeface="Calibri"/>
                <a:cs typeface="Times New Roman"/>
              </a:rPr>
              <a:t> benefited from the </a:t>
            </a:r>
            <a:r>
              <a:rPr lang="en-GB" sz="1600" b="1" dirty="0">
                <a:ea typeface="Calibri"/>
                <a:cs typeface="Times New Roman"/>
              </a:rPr>
              <a:t>universal 15 hours </a:t>
            </a:r>
            <a:r>
              <a:rPr lang="en-GB" sz="1600" dirty="0">
                <a:ea typeface="Calibri"/>
                <a:cs typeface="Times New Roman"/>
              </a:rPr>
              <a:t>of funded early education</a:t>
            </a:r>
          </a:p>
          <a:p>
            <a:pPr lvl="1"/>
            <a:r>
              <a:rPr lang="en-GB" sz="1600" b="1" dirty="0"/>
              <a:t>143,400 </a:t>
            </a:r>
            <a:r>
              <a:rPr lang="en-GB" sz="1600" b="1" dirty="0">
                <a:ea typeface="Calibri"/>
                <a:cs typeface="Times New Roman"/>
              </a:rPr>
              <a:t>two-year-olds (69%) </a:t>
            </a:r>
            <a:r>
              <a:rPr lang="en-GB" sz="1600" dirty="0">
                <a:ea typeface="Calibri"/>
                <a:cs typeface="Times New Roman"/>
              </a:rPr>
              <a:t>from the most disadvantaged families have benefitted from funded early education</a:t>
            </a:r>
          </a:p>
          <a:p>
            <a:pPr lvl="1">
              <a:spcAft>
                <a:spcPts val="0"/>
              </a:spcAft>
            </a:pPr>
            <a:r>
              <a:rPr lang="en-GB" sz="1600" b="1" dirty="0">
                <a:ea typeface="Calibri"/>
                <a:cs typeface="Times New Roman"/>
              </a:rPr>
              <a:t>345,704 children </a:t>
            </a:r>
            <a:r>
              <a:rPr lang="en-GB" sz="1600" dirty="0">
                <a:ea typeface="Calibri"/>
                <a:cs typeface="Times New Roman"/>
              </a:rPr>
              <a:t>benefited from the extended entitlement for some 3-and 4-year-olds </a:t>
            </a:r>
            <a:r>
              <a:rPr lang="en-GB" sz="1600" b="1" dirty="0">
                <a:ea typeface="Calibri"/>
                <a:cs typeface="Times New Roman"/>
              </a:rPr>
              <a:t>(30 hours).  </a:t>
            </a:r>
          </a:p>
        </p:txBody>
      </p:sp>
    </p:spTree>
    <p:extLst>
      <p:ext uri="{BB962C8B-B14F-4D97-AF65-F5344CB8AC3E}">
        <p14:creationId xmlns:p14="http://schemas.microsoft.com/office/powerpoint/2010/main" val="3389523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404664"/>
            <a:ext cx="8075613" cy="791493"/>
          </a:xfrm>
        </p:spPr>
        <p:txBody>
          <a:bodyPr/>
          <a:lstStyle/>
          <a:p>
            <a:pPr lvl="0">
              <a:spcBef>
                <a:spcPct val="20000"/>
              </a:spcBef>
            </a:pPr>
            <a:r>
              <a:rPr lang="en-GB" dirty="0">
                <a:solidFill>
                  <a:srgbClr val="104F75"/>
                </a:solidFill>
              </a:rPr>
              <a:t>LA delivery: </a:t>
            </a:r>
            <a:r>
              <a:rPr lang="en-GB" dirty="0"/>
              <a:t>COVID-19 </a:t>
            </a:r>
            <a:br>
              <a:rPr lang="en-GB" sz="2000" dirty="0">
                <a:solidFill>
                  <a:srgbClr val="0033CC"/>
                </a:solidFill>
              </a:rPr>
            </a:br>
            <a:endParaRPr lang="en-GB" dirty="0"/>
          </a:p>
        </p:txBody>
      </p:sp>
      <p:sp>
        <p:nvSpPr>
          <p:cNvPr id="5" name="Content Placeholder 4"/>
          <p:cNvSpPr>
            <a:spLocks noGrp="1"/>
          </p:cNvSpPr>
          <p:nvPr>
            <p:ph idx="1"/>
          </p:nvPr>
        </p:nvSpPr>
        <p:spPr>
          <a:xfrm>
            <a:off x="251520" y="980728"/>
            <a:ext cx="8568952" cy="5112568"/>
          </a:xfrm>
        </p:spPr>
        <p:txBody>
          <a:bodyPr vert="horz" lIns="91440" tIns="45720" rIns="91440" bIns="45720" rtlCol="0" anchor="t">
            <a:noAutofit/>
          </a:bodyPr>
          <a:lstStyle/>
          <a:p>
            <a:pPr marL="0" indent="0">
              <a:spcAft>
                <a:spcPts val="0"/>
              </a:spcAft>
              <a:buNone/>
            </a:pPr>
            <a:r>
              <a:rPr lang="en-GB" sz="1600" dirty="0">
                <a:ea typeface="Calibri"/>
                <a:cs typeface="Times New Roman"/>
              </a:rPr>
              <a:t>COVID–19 </a:t>
            </a:r>
            <a:r>
              <a:rPr lang="en-GB" sz="1600" b="0" dirty="0">
                <a:ea typeface="Calibri"/>
                <a:cs typeface="Times New Roman"/>
              </a:rPr>
              <a:t>has severely disrupted take up of the 2-year-old entitlement and presented childcare providers with a number of challenges. </a:t>
            </a:r>
          </a:p>
          <a:p>
            <a:pPr marL="0" indent="0">
              <a:spcAft>
                <a:spcPts val="0"/>
              </a:spcAft>
              <a:buNone/>
            </a:pPr>
            <a:endParaRPr lang="en-GB" sz="1600" b="0" dirty="0">
              <a:cs typeface="Times New Roman"/>
            </a:endParaRPr>
          </a:p>
          <a:p>
            <a:pPr>
              <a:lnSpc>
                <a:spcPct val="115000"/>
              </a:lnSpc>
              <a:spcBef>
                <a:spcPts val="500"/>
              </a:spcBef>
            </a:pPr>
            <a:r>
              <a:rPr lang="en-GB" sz="1600" dirty="0">
                <a:effectLst/>
                <a:latin typeface="Arial"/>
                <a:ea typeface="Yu Mincho"/>
                <a:cs typeface="Arial"/>
              </a:rPr>
              <a:t>March 2020 </a:t>
            </a:r>
            <a:r>
              <a:rPr lang="en-GB" sz="1600" b="0" dirty="0">
                <a:effectLst/>
                <a:latin typeface="Arial"/>
                <a:ea typeface="Yu Mincho"/>
                <a:cs typeface="Arial"/>
              </a:rPr>
              <a:t>- only children of critical workers and vulnerable children were able to access childcare</a:t>
            </a:r>
            <a:r>
              <a:rPr lang="en-GB" sz="1600" b="0" dirty="0">
                <a:latin typeface="Arial"/>
                <a:ea typeface="Yu Mincho"/>
                <a:cs typeface="Arial"/>
              </a:rPr>
              <a:t>,</a:t>
            </a:r>
            <a:r>
              <a:rPr lang="en-GB" sz="1600" b="0" dirty="0">
                <a:effectLst/>
                <a:latin typeface="Arial"/>
                <a:ea typeface="Yu Mincho"/>
                <a:cs typeface="Arial"/>
              </a:rPr>
              <a:t> leading to some children missing out on their entitlement.</a:t>
            </a:r>
          </a:p>
          <a:p>
            <a:pPr>
              <a:lnSpc>
                <a:spcPct val="115000"/>
              </a:lnSpc>
              <a:spcBef>
                <a:spcPts val="500"/>
              </a:spcBef>
            </a:pPr>
            <a:r>
              <a:rPr lang="en-GB" sz="1600" dirty="0">
                <a:effectLst/>
                <a:latin typeface="Arial"/>
                <a:ea typeface="Yu Mincho"/>
                <a:cs typeface="Arial"/>
              </a:rPr>
              <a:t>June 2020 </a:t>
            </a:r>
            <a:r>
              <a:rPr lang="en-GB" sz="1600" b="0" dirty="0">
                <a:effectLst/>
                <a:latin typeface="Arial"/>
                <a:ea typeface="Yu Mincho"/>
                <a:cs typeface="Arial"/>
              </a:rPr>
              <a:t>- childcare was opened up to all children, however safe practice guidance was introduced to prevent the spread of the virus.</a:t>
            </a:r>
            <a:r>
              <a:rPr lang="en-GB" sz="1600" b="0" dirty="0">
                <a:latin typeface="Arial"/>
                <a:ea typeface="Yu Mincho"/>
                <a:cs typeface="Arial"/>
              </a:rPr>
              <a:t> </a:t>
            </a:r>
            <a:endParaRPr lang="en-GB" sz="1600" b="0" dirty="0">
              <a:effectLst/>
              <a:latin typeface="Arial" panose="020B0604020202020204" pitchFamily="34" charset="0"/>
              <a:ea typeface="Yu Mincho" panose="02020400000000000000" pitchFamily="18" charset="-128"/>
              <a:cs typeface="Arial" panose="020B0604020202020204" pitchFamily="34" charset="0"/>
            </a:endParaRPr>
          </a:p>
          <a:p>
            <a:pPr>
              <a:lnSpc>
                <a:spcPct val="115000"/>
              </a:lnSpc>
              <a:spcBef>
                <a:spcPts val="500"/>
              </a:spcBef>
            </a:pPr>
            <a:r>
              <a:rPr lang="en-GB" sz="1600" dirty="0">
                <a:latin typeface="Arial"/>
                <a:ea typeface="Yu Mincho"/>
                <a:cs typeface="Arial"/>
              </a:rPr>
              <a:t>July 2020 </a:t>
            </a:r>
            <a:r>
              <a:rPr lang="en-GB" sz="1600" b="0" dirty="0">
                <a:latin typeface="Arial"/>
                <a:ea typeface="Yu Mincho"/>
                <a:cs typeface="Arial"/>
              </a:rPr>
              <a:t>- space limitations were eased, however attendance was lower than normal for the time of year.</a:t>
            </a:r>
          </a:p>
          <a:p>
            <a:pPr marL="0" indent="0">
              <a:lnSpc>
                <a:spcPct val="115000"/>
              </a:lnSpc>
              <a:spcBef>
                <a:spcPts val="500"/>
              </a:spcBef>
              <a:buNone/>
            </a:pPr>
            <a:r>
              <a:rPr lang="en-GB" sz="1600" b="0" dirty="0">
                <a:latin typeface="Arial"/>
                <a:ea typeface="Yu Mincho"/>
                <a:cs typeface="Arial"/>
              </a:rPr>
              <a:t>As a result of this, childcare providers have faced a drop in their income</a:t>
            </a:r>
            <a:endParaRPr lang="en-GB" sz="1600" b="0" dirty="0">
              <a:latin typeface="Arial" panose="020B0604020202020204" pitchFamily="34" charset="0"/>
              <a:ea typeface="Yu Mincho" panose="02020400000000000000" pitchFamily="18" charset="-128"/>
              <a:cs typeface="Arial" panose="020B0604020202020204" pitchFamily="34" charset="0"/>
            </a:endParaRPr>
          </a:p>
          <a:p>
            <a:pPr marL="0" lvl="0" indent="0">
              <a:lnSpc>
                <a:spcPct val="115000"/>
              </a:lnSpc>
              <a:spcBef>
                <a:spcPts val="500"/>
              </a:spcBef>
              <a:spcAft>
                <a:spcPts val="1000"/>
              </a:spcAft>
              <a:buNone/>
            </a:pPr>
            <a:r>
              <a:rPr lang="en-GB" sz="1600" b="0" dirty="0">
                <a:latin typeface="Arial"/>
                <a:ea typeface="Yu Mincho"/>
                <a:cs typeface="Arial"/>
              </a:rPr>
              <a:t>A large number of disadvantaged 2-year-olds were unable to access their entitlement during the pandemic. Gaps in education at this age can have a detrimental effect of future life chances.</a:t>
            </a:r>
          </a:p>
          <a:p>
            <a:pPr marL="342900" lvl="0" indent="-342900">
              <a:lnSpc>
                <a:spcPct val="115000"/>
              </a:lnSpc>
              <a:spcBef>
                <a:spcPts val="500"/>
              </a:spcBef>
              <a:spcAft>
                <a:spcPts val="1000"/>
              </a:spcAft>
              <a:buFont typeface="+mj-lt"/>
              <a:buAutoNum type="arabicPeriod"/>
            </a:pPr>
            <a:endParaRPr lang="en-GB" sz="1800" b="0" dirty="0">
              <a:effectLst/>
              <a:latin typeface="Arial" panose="020B0604020202020204" pitchFamily="34" charset="0"/>
              <a:ea typeface="Yu Mincho" panose="02020400000000000000" pitchFamily="18" charset="-128"/>
              <a:cs typeface="Arial" panose="020B0604020202020204" pitchFamily="34" charset="0"/>
            </a:endParaRPr>
          </a:p>
          <a:p>
            <a:pPr marL="0" indent="0">
              <a:lnSpc>
                <a:spcPct val="115000"/>
              </a:lnSpc>
              <a:spcBef>
                <a:spcPts val="500"/>
              </a:spcBef>
              <a:spcAft>
                <a:spcPts val="1000"/>
              </a:spcAft>
              <a:buNone/>
            </a:pPr>
            <a:endParaRPr lang="en-GB" sz="1800" dirty="0">
              <a:effectLst/>
              <a:latin typeface="Calibri" panose="020F0502020204030204" pitchFamily="34" charset="0"/>
              <a:ea typeface="Yu Mincho" panose="02020400000000000000" pitchFamily="18" charset="-128"/>
              <a:cs typeface="Arial" panose="020B0604020202020204" pitchFamily="34" charset="0"/>
            </a:endParaRPr>
          </a:p>
        </p:txBody>
      </p:sp>
    </p:spTree>
    <p:extLst>
      <p:ext uri="{BB962C8B-B14F-4D97-AF65-F5344CB8AC3E}">
        <p14:creationId xmlns:p14="http://schemas.microsoft.com/office/powerpoint/2010/main" val="2147661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79512" y="158750"/>
            <a:ext cx="8784975" cy="5574505"/>
          </a:xfrm>
          <a:prstGeom prst="rect">
            <a:avLst/>
          </a:prstGeom>
          <a:solidFill>
            <a:schemeClr val="accent1">
              <a:lumMod val="75000"/>
            </a:schemeClr>
          </a:solidFill>
        </p:spPr>
        <p:txBody>
          <a:bodyPr lIns="91440" tIns="45720" rIns="91440" bIns="45720" anchor="t">
            <a:normAutofit fontScale="975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endParaRPr lang="en-GB" sz="3600" dirty="0">
              <a:solidFill>
                <a:schemeClr val="bg1"/>
              </a:solidFill>
              <a:latin typeface="Arial" panose="020B0604020202020204" pitchFamily="34" charset="0"/>
              <a:cs typeface="Arial" panose="020B0604020202020204" pitchFamily="34" charset="0"/>
            </a:endParaRPr>
          </a:p>
          <a:p>
            <a:endParaRPr lang="en-GB" sz="3600" dirty="0">
              <a:solidFill>
                <a:schemeClr val="bg1"/>
              </a:solidFill>
              <a:latin typeface="Arial" panose="020B0604020202020204" pitchFamily="34" charset="0"/>
              <a:cs typeface="Arial" panose="020B0604020202020204" pitchFamily="34" charset="0"/>
            </a:endParaRPr>
          </a:p>
          <a:p>
            <a:endParaRPr lang="en-GB" sz="3600" dirty="0">
              <a:solidFill>
                <a:schemeClr val="bg1"/>
              </a:solidFill>
              <a:latin typeface="Arial" panose="020B0604020202020204" pitchFamily="34" charset="0"/>
              <a:cs typeface="Arial" panose="020B0604020202020204" pitchFamily="34" charset="0"/>
            </a:endParaRPr>
          </a:p>
          <a:p>
            <a:r>
              <a:rPr lang="en-GB" sz="3500">
                <a:solidFill>
                  <a:schemeClr val="bg1"/>
                </a:solidFill>
                <a:latin typeface="Arial"/>
                <a:cs typeface="Arial"/>
              </a:rPr>
              <a:t>2. </a:t>
            </a:r>
            <a:r>
              <a:rPr lang="en-GB" sz="3500">
                <a:solidFill>
                  <a:schemeClr val="bg1"/>
                </a:solidFill>
                <a:ea typeface="+mj-lt"/>
                <a:cs typeface="+mj-lt"/>
              </a:rPr>
              <a:t>Services to maximise take-up of DfE's 2-year-old entitlement and deliver business support to early years providers</a:t>
            </a:r>
            <a:r>
              <a:rPr lang="en-GB" sz="3500">
                <a:solidFill>
                  <a:schemeClr val="bg1"/>
                </a:solidFill>
                <a:latin typeface="Arial"/>
                <a:cs typeface="Arial"/>
              </a:rPr>
              <a:t> </a:t>
            </a:r>
          </a:p>
        </p:txBody>
      </p:sp>
      <p:sp>
        <p:nvSpPr>
          <p:cNvPr id="3" name="Content Placeholder 2"/>
          <p:cNvSpPr txBox="1">
            <a:spLocks/>
          </p:cNvSpPr>
          <p:nvPr/>
        </p:nvSpPr>
        <p:spPr>
          <a:xfrm>
            <a:off x="503387" y="1124744"/>
            <a:ext cx="8075613" cy="3732213"/>
          </a:xfrm>
          <a:prstGeom prst="rect">
            <a:avLst/>
          </a:prstGeom>
        </p:spPr>
        <p:txBody>
          <a:bodyPr/>
          <a:lstStyle>
            <a:lvl1pPr marL="365125" indent="-365125" algn="l" rtl="0" eaLnBrk="0" fontAlgn="base" hangingPunct="0">
              <a:spcBef>
                <a:spcPct val="20000"/>
              </a:spcBef>
              <a:spcAft>
                <a:spcPct val="0"/>
              </a:spcAft>
              <a:buClr>
                <a:schemeClr val="folHlink"/>
              </a:buClr>
              <a:buFont typeface="Wingdings" pitchFamily="2" charset="2"/>
              <a:buChar char="§"/>
              <a:defRPr sz="2000" b="1">
                <a:solidFill>
                  <a:schemeClr val="tx1"/>
                </a:solidFill>
                <a:latin typeface="+mn-lt"/>
                <a:ea typeface="+mn-ea"/>
                <a:cs typeface="+mn-cs"/>
              </a:defRPr>
            </a:lvl1pPr>
            <a:lvl2pPr marL="835025" indent="-290513" algn="l" rtl="0" eaLnBrk="0" fontAlgn="base" hangingPunct="0">
              <a:spcBef>
                <a:spcPct val="20000"/>
              </a:spcBef>
              <a:spcAft>
                <a:spcPct val="0"/>
              </a:spcAft>
              <a:buClr>
                <a:schemeClr val="folHlink"/>
              </a:buClr>
              <a:buChar char="–"/>
              <a:defRPr sz="2000">
                <a:solidFill>
                  <a:schemeClr val="tx1"/>
                </a:solidFill>
                <a:latin typeface="+mn-lt"/>
              </a:defRPr>
            </a:lvl2pPr>
            <a:lvl3pPr marL="1196975" indent="-182563" algn="l" rtl="0" eaLnBrk="0" fontAlgn="base" hangingPunct="0">
              <a:spcBef>
                <a:spcPct val="20000"/>
              </a:spcBef>
              <a:spcAft>
                <a:spcPct val="0"/>
              </a:spcAft>
              <a:buClr>
                <a:schemeClr val="folHlink"/>
              </a:buClr>
              <a:buChar char="•"/>
              <a:defRPr sz="2000">
                <a:solidFill>
                  <a:schemeClr val="tx1"/>
                </a:solidFill>
                <a:latin typeface="+mn-lt"/>
              </a:defRPr>
            </a:lvl3pPr>
            <a:lvl4pPr marL="1604963" indent="-228600" algn="l" rtl="0" eaLnBrk="0" fontAlgn="base" hangingPunct="0">
              <a:spcBef>
                <a:spcPct val="20000"/>
              </a:spcBef>
              <a:spcAft>
                <a:spcPct val="0"/>
              </a:spcAft>
              <a:buClr>
                <a:schemeClr val="folHlink"/>
              </a:buClr>
              <a:buChar char="–"/>
              <a:defRPr sz="1600">
                <a:solidFill>
                  <a:schemeClr val="tx1"/>
                </a:solidFill>
                <a:latin typeface="+mn-lt"/>
              </a:defRPr>
            </a:lvl4pPr>
            <a:lvl5pPr marL="1978025" indent="-193675" algn="l" rtl="0" eaLnBrk="0" fontAlgn="base" hangingPunct="0">
              <a:spcBef>
                <a:spcPct val="20000"/>
              </a:spcBef>
              <a:spcAft>
                <a:spcPct val="0"/>
              </a:spcAft>
              <a:buClr>
                <a:schemeClr val="folHlink"/>
              </a:buClr>
              <a:buChar char="»"/>
              <a:defRPr sz="1600">
                <a:solidFill>
                  <a:schemeClr val="tx1"/>
                </a:solidFill>
                <a:latin typeface="+mn-lt"/>
              </a:defRPr>
            </a:lvl5pPr>
            <a:lvl6pPr marL="2435225" indent="-193675" algn="l" rtl="0" fontAlgn="base">
              <a:spcBef>
                <a:spcPct val="20000"/>
              </a:spcBef>
              <a:spcAft>
                <a:spcPct val="0"/>
              </a:spcAft>
              <a:buChar char="»"/>
              <a:defRPr sz="1600">
                <a:solidFill>
                  <a:schemeClr val="tx1"/>
                </a:solidFill>
                <a:latin typeface="+mn-lt"/>
              </a:defRPr>
            </a:lvl6pPr>
            <a:lvl7pPr marL="2892425" indent="-193675" algn="l" rtl="0" fontAlgn="base">
              <a:spcBef>
                <a:spcPct val="20000"/>
              </a:spcBef>
              <a:spcAft>
                <a:spcPct val="0"/>
              </a:spcAft>
              <a:buChar char="»"/>
              <a:defRPr sz="1600">
                <a:solidFill>
                  <a:schemeClr val="tx1"/>
                </a:solidFill>
                <a:latin typeface="+mn-lt"/>
              </a:defRPr>
            </a:lvl7pPr>
            <a:lvl8pPr marL="3349625" indent="-193675" algn="l" rtl="0" fontAlgn="base">
              <a:spcBef>
                <a:spcPct val="20000"/>
              </a:spcBef>
              <a:spcAft>
                <a:spcPct val="0"/>
              </a:spcAft>
              <a:buChar char="»"/>
              <a:defRPr sz="1600">
                <a:solidFill>
                  <a:schemeClr val="tx1"/>
                </a:solidFill>
                <a:latin typeface="+mn-lt"/>
              </a:defRPr>
            </a:lvl8pPr>
            <a:lvl9pPr marL="3806825" indent="-193675" algn="l" rtl="0" fontAlgn="base">
              <a:spcBef>
                <a:spcPct val="20000"/>
              </a:spcBef>
              <a:spcAft>
                <a:spcPct val="0"/>
              </a:spcAft>
              <a:buChar char="»"/>
              <a:defRPr sz="1600">
                <a:solidFill>
                  <a:schemeClr val="tx1"/>
                </a:solidFill>
                <a:latin typeface="+mn-lt"/>
              </a:defRPr>
            </a:lvl9pPr>
          </a:lstStyle>
          <a:p>
            <a:pPr eaLnBrk="1" hangingPunct="1">
              <a:buClr>
                <a:srgbClr val="104F75"/>
              </a:buClr>
            </a:pPr>
            <a:endParaRPr lang="en-GB" sz="1600" b="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15</a:t>
            </a:fld>
            <a:endParaRPr lang="en-GB" dirty="0"/>
          </a:p>
        </p:txBody>
      </p:sp>
    </p:spTree>
    <p:extLst>
      <p:ext uri="{BB962C8B-B14F-4D97-AF65-F5344CB8AC3E}">
        <p14:creationId xmlns:p14="http://schemas.microsoft.com/office/powerpoint/2010/main" val="1570928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D211B-FBD0-4CF0-A68D-9517CC9DB217}"/>
              </a:ext>
            </a:extLst>
          </p:cNvPr>
          <p:cNvSpPr>
            <a:spLocks noGrp="1"/>
          </p:cNvSpPr>
          <p:nvPr>
            <p:ph type="title"/>
          </p:nvPr>
        </p:nvSpPr>
        <p:spPr>
          <a:xfrm>
            <a:off x="252809" y="261019"/>
            <a:ext cx="7775575" cy="647701"/>
          </a:xfrm>
        </p:spPr>
        <p:txBody>
          <a:bodyPr/>
          <a:lstStyle/>
          <a:p>
            <a:r>
              <a:rPr lang="en-GB" dirty="0"/>
              <a:t>Contract aims</a:t>
            </a:r>
          </a:p>
        </p:txBody>
      </p:sp>
      <p:sp>
        <p:nvSpPr>
          <p:cNvPr id="3" name="Content Placeholder 2">
            <a:extLst>
              <a:ext uri="{FF2B5EF4-FFF2-40B4-BE49-F238E27FC236}">
                <a16:creationId xmlns:a16="http://schemas.microsoft.com/office/drawing/2014/main" id="{49DADEB4-470F-4300-81FB-D2EB2983ED9F}"/>
              </a:ext>
            </a:extLst>
          </p:cNvPr>
          <p:cNvSpPr>
            <a:spLocks noGrp="1"/>
          </p:cNvSpPr>
          <p:nvPr>
            <p:ph idx="1"/>
          </p:nvPr>
        </p:nvSpPr>
        <p:spPr>
          <a:xfrm>
            <a:off x="251520" y="980728"/>
            <a:ext cx="7775575" cy="503832"/>
          </a:xfrm>
        </p:spPr>
        <p:txBody>
          <a:bodyPr/>
          <a:lstStyle/>
          <a:p>
            <a:pPr marL="0" indent="0">
              <a:buNone/>
            </a:pPr>
            <a:r>
              <a:rPr lang="en-GB" sz="1600" b="0" dirty="0"/>
              <a:t>Our contract will have two central aims:</a:t>
            </a:r>
          </a:p>
          <a:p>
            <a:pPr marL="0" indent="0">
              <a:buNone/>
            </a:pPr>
            <a:endParaRPr lang="en-GB" b="0" dirty="0"/>
          </a:p>
          <a:p>
            <a:pPr marL="0" indent="0">
              <a:buNone/>
            </a:pPr>
            <a:endParaRPr lang="en-GB" b="0" dirty="0"/>
          </a:p>
          <a:p>
            <a:pPr marL="0" indent="0">
              <a:buNone/>
            </a:pPr>
            <a:endParaRPr lang="en-GB" b="0" dirty="0"/>
          </a:p>
          <a:p>
            <a:pPr marL="0" indent="0">
              <a:buNone/>
            </a:pPr>
            <a:endParaRPr lang="en-GB" b="0" dirty="0"/>
          </a:p>
          <a:p>
            <a:pPr marL="0" indent="0">
              <a:buNone/>
            </a:pPr>
            <a:endParaRPr lang="en-GB" b="0" dirty="0"/>
          </a:p>
          <a:p>
            <a:pPr marL="0" indent="0">
              <a:buNone/>
            </a:pPr>
            <a:endParaRPr lang="en-GB" b="0" dirty="0"/>
          </a:p>
          <a:p>
            <a:pPr marL="0" indent="0">
              <a:buNone/>
            </a:pPr>
            <a:endParaRPr lang="en-GB" b="0" dirty="0"/>
          </a:p>
          <a:p>
            <a:pPr marL="0" indent="0">
              <a:buNone/>
            </a:pPr>
            <a:endParaRPr lang="en-GB" b="0" dirty="0"/>
          </a:p>
          <a:p>
            <a:pPr marL="0" indent="0">
              <a:buNone/>
            </a:pPr>
            <a:endParaRPr lang="en-GB" b="0" dirty="0"/>
          </a:p>
          <a:p>
            <a:pPr marL="0" indent="0">
              <a:buNone/>
            </a:pPr>
            <a:endParaRPr lang="en-GB" b="0" dirty="0"/>
          </a:p>
        </p:txBody>
      </p:sp>
      <p:sp>
        <p:nvSpPr>
          <p:cNvPr id="4" name="Slide Number Placeholder 3">
            <a:extLst>
              <a:ext uri="{FF2B5EF4-FFF2-40B4-BE49-F238E27FC236}">
                <a16:creationId xmlns:a16="http://schemas.microsoft.com/office/drawing/2014/main" id="{46488BB1-7B8A-4FB5-83EC-782CE4C01B53}"/>
              </a:ext>
            </a:extLst>
          </p:cNvPr>
          <p:cNvSpPr>
            <a:spLocks noGrp="1"/>
          </p:cNvSpPr>
          <p:nvPr>
            <p:ph type="sldNum" sz="quarter" idx="4"/>
          </p:nvPr>
        </p:nvSpPr>
        <p:spPr/>
        <p:txBody>
          <a:bodyPr/>
          <a:lstStyle/>
          <a:p>
            <a:fld id="{5DB98E5A-76C0-453E-B1E0-BC4AB04722D5}" type="slidenum">
              <a:rPr lang="en-GB" smtClean="0"/>
              <a:pPr/>
              <a:t>16</a:t>
            </a:fld>
            <a:endParaRPr lang="en-GB" dirty="0"/>
          </a:p>
        </p:txBody>
      </p:sp>
      <p:sp>
        <p:nvSpPr>
          <p:cNvPr id="6" name="TextBox 5">
            <a:extLst>
              <a:ext uri="{FF2B5EF4-FFF2-40B4-BE49-F238E27FC236}">
                <a16:creationId xmlns:a16="http://schemas.microsoft.com/office/drawing/2014/main" id="{44428252-1F83-41C3-B5C5-FB396C439E4F}"/>
              </a:ext>
            </a:extLst>
          </p:cNvPr>
          <p:cNvSpPr txBox="1"/>
          <p:nvPr/>
        </p:nvSpPr>
        <p:spPr>
          <a:xfrm>
            <a:off x="4716018" y="1357024"/>
            <a:ext cx="4305136" cy="2246769"/>
          </a:xfrm>
          <a:prstGeom prst="rect">
            <a:avLst/>
          </a:prstGeom>
          <a:solidFill>
            <a:schemeClr val="accent5">
              <a:lumMod val="60000"/>
              <a:lumOff val="40000"/>
            </a:schemeClr>
          </a:solidFill>
        </p:spPr>
        <p:txBody>
          <a:bodyPr wrap="square" rtlCol="0">
            <a:spAutoFit/>
          </a:bodyPr>
          <a:lstStyle/>
          <a:p>
            <a:r>
              <a:rPr lang="en-GB" sz="2200" b="1" dirty="0"/>
              <a:t>Promoting provider business sustainability (Lot 2)</a:t>
            </a:r>
          </a:p>
          <a:p>
            <a:endParaRPr lang="en-GB" sz="1600" dirty="0"/>
          </a:p>
          <a:p>
            <a:r>
              <a:rPr lang="en-GB" sz="1600" dirty="0"/>
              <a:t>Delivering advice on sustainability to childcare providers and building the confidence of LA officials to have business support conversations with their local markets.</a:t>
            </a:r>
          </a:p>
        </p:txBody>
      </p:sp>
      <p:sp>
        <p:nvSpPr>
          <p:cNvPr id="7" name="TextBox 6">
            <a:extLst>
              <a:ext uri="{FF2B5EF4-FFF2-40B4-BE49-F238E27FC236}">
                <a16:creationId xmlns:a16="http://schemas.microsoft.com/office/drawing/2014/main" id="{3AE598CD-A4AB-49B0-80AC-885072E2E586}"/>
              </a:ext>
            </a:extLst>
          </p:cNvPr>
          <p:cNvSpPr txBox="1"/>
          <p:nvPr/>
        </p:nvSpPr>
        <p:spPr>
          <a:xfrm>
            <a:off x="251520" y="1357425"/>
            <a:ext cx="4176464" cy="2339102"/>
          </a:xfrm>
          <a:prstGeom prst="rect">
            <a:avLst/>
          </a:prstGeom>
          <a:solidFill>
            <a:schemeClr val="accent6">
              <a:lumMod val="60000"/>
              <a:lumOff val="40000"/>
            </a:schemeClr>
          </a:solidFill>
        </p:spPr>
        <p:txBody>
          <a:bodyPr wrap="square" rtlCol="0">
            <a:spAutoFit/>
          </a:bodyPr>
          <a:lstStyle/>
          <a:p>
            <a:r>
              <a:rPr lang="en-GB" sz="2200" b="1" dirty="0"/>
              <a:t>Improving take-up of the 2-year-old entitlement (Lot 1)</a:t>
            </a:r>
          </a:p>
          <a:p>
            <a:endParaRPr lang="en-GB" dirty="0"/>
          </a:p>
          <a:p>
            <a:r>
              <a:rPr lang="en-GB" sz="1600" dirty="0"/>
              <a:t>Maximising take-up of the 2-year-old entitlement, so that as many eligible children as possible benefit from the advantages of early education and care.</a:t>
            </a:r>
          </a:p>
          <a:p>
            <a:endParaRPr lang="en-GB" sz="1600" dirty="0"/>
          </a:p>
        </p:txBody>
      </p:sp>
      <p:sp>
        <p:nvSpPr>
          <p:cNvPr id="8" name="Content Placeholder 2">
            <a:extLst>
              <a:ext uri="{FF2B5EF4-FFF2-40B4-BE49-F238E27FC236}">
                <a16:creationId xmlns:a16="http://schemas.microsoft.com/office/drawing/2014/main" id="{DDAA5112-163D-409C-A76C-ABE6D275FC1A}"/>
              </a:ext>
            </a:extLst>
          </p:cNvPr>
          <p:cNvSpPr txBox="1">
            <a:spLocks/>
          </p:cNvSpPr>
          <p:nvPr/>
        </p:nvSpPr>
        <p:spPr>
          <a:xfrm>
            <a:off x="588954" y="3710232"/>
            <a:ext cx="7775575" cy="503832"/>
          </a:xfrm>
          <a:prstGeom prst="rect">
            <a:avLst/>
          </a:prstGeom>
        </p:spPr>
        <p:txBody>
          <a:bodyPr vert="horz" lIns="91440" tIns="45720" rIns="91440" bIns="45720" rtlCol="0">
            <a:noAutofit/>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b="1" kern="1200">
                <a:solidFill>
                  <a:schemeClr val="tx1"/>
                </a:solidFill>
                <a:latin typeface="+mn-lt"/>
                <a:ea typeface="+mn-ea"/>
                <a:cs typeface="+mn-cs"/>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itchFamily="2" charset="2"/>
              <a:buNone/>
            </a:pPr>
            <a:r>
              <a:rPr lang="en-GB" sz="1600" b="0" dirty="0"/>
              <a:t>Our contractor(s) will be expected to work with a range of partners to support delivery of the Early Years Entitlements including:</a:t>
            </a:r>
          </a:p>
          <a:p>
            <a:r>
              <a:rPr lang="en-GB" sz="1600" b="0" dirty="0"/>
              <a:t>The Department for Education (Early Years Entitlements Team; regional leads)</a:t>
            </a:r>
          </a:p>
          <a:p>
            <a:r>
              <a:rPr lang="en-GB" sz="1600" b="0" dirty="0"/>
              <a:t>Local authority early years teams</a:t>
            </a:r>
          </a:p>
          <a:p>
            <a:r>
              <a:rPr lang="en-GB" sz="1600" b="0" dirty="0"/>
              <a:t>Childcare providers</a:t>
            </a:r>
          </a:p>
          <a:p>
            <a:r>
              <a:rPr lang="en-GB" sz="1600" b="0" dirty="0"/>
              <a:t>Family-facing professionals </a:t>
            </a:r>
          </a:p>
          <a:p>
            <a:pPr marL="0" indent="0">
              <a:buFont typeface="Wingdings" pitchFamily="2" charset="2"/>
              <a:buNone/>
            </a:pPr>
            <a:endParaRPr lang="en-GB" sz="1600" b="0" dirty="0"/>
          </a:p>
          <a:p>
            <a:pPr marL="0" indent="0">
              <a:buFont typeface="Wingdings" pitchFamily="2" charset="2"/>
              <a:buNone/>
            </a:pPr>
            <a:endParaRPr lang="en-GB" b="0" dirty="0"/>
          </a:p>
          <a:p>
            <a:pPr marL="0" indent="0">
              <a:buFont typeface="Wingdings" pitchFamily="2" charset="2"/>
              <a:buNone/>
            </a:pPr>
            <a:endParaRPr lang="en-GB" b="0" dirty="0"/>
          </a:p>
          <a:p>
            <a:pPr marL="0" indent="0">
              <a:buFont typeface="Wingdings" pitchFamily="2" charset="2"/>
              <a:buNone/>
            </a:pPr>
            <a:endParaRPr lang="en-GB" b="0" dirty="0"/>
          </a:p>
          <a:p>
            <a:pPr marL="0" indent="0">
              <a:buFont typeface="Wingdings" pitchFamily="2" charset="2"/>
              <a:buNone/>
            </a:pPr>
            <a:endParaRPr lang="en-GB" b="0" dirty="0"/>
          </a:p>
          <a:p>
            <a:pPr marL="0" indent="0">
              <a:buFont typeface="Wingdings" pitchFamily="2" charset="2"/>
              <a:buNone/>
            </a:pPr>
            <a:endParaRPr lang="en-GB" b="0" dirty="0"/>
          </a:p>
          <a:p>
            <a:pPr marL="0" indent="0">
              <a:buFont typeface="Wingdings" pitchFamily="2" charset="2"/>
              <a:buNone/>
            </a:pPr>
            <a:endParaRPr lang="en-GB" b="0" dirty="0"/>
          </a:p>
          <a:p>
            <a:pPr marL="0" indent="0">
              <a:buFont typeface="Wingdings" pitchFamily="2" charset="2"/>
              <a:buNone/>
            </a:pPr>
            <a:endParaRPr lang="en-GB" b="0" dirty="0"/>
          </a:p>
          <a:p>
            <a:pPr marL="0" indent="0">
              <a:buFont typeface="Wingdings" pitchFamily="2" charset="2"/>
              <a:buNone/>
            </a:pPr>
            <a:endParaRPr lang="en-GB" b="0" dirty="0"/>
          </a:p>
          <a:p>
            <a:pPr marL="0" indent="0">
              <a:buFont typeface="Wingdings" pitchFamily="2" charset="2"/>
              <a:buNone/>
            </a:pPr>
            <a:endParaRPr lang="en-GB" b="0" dirty="0"/>
          </a:p>
        </p:txBody>
      </p:sp>
    </p:spTree>
    <p:extLst>
      <p:ext uri="{BB962C8B-B14F-4D97-AF65-F5344CB8AC3E}">
        <p14:creationId xmlns:p14="http://schemas.microsoft.com/office/powerpoint/2010/main" val="352734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CE957-67D1-4683-BA7E-F16EA34892A0}"/>
              </a:ext>
            </a:extLst>
          </p:cNvPr>
          <p:cNvSpPr>
            <a:spLocks noGrp="1"/>
          </p:cNvSpPr>
          <p:nvPr>
            <p:ph type="title"/>
          </p:nvPr>
        </p:nvSpPr>
        <p:spPr>
          <a:xfrm>
            <a:off x="251520" y="261219"/>
            <a:ext cx="7775575" cy="647701"/>
          </a:xfrm>
        </p:spPr>
        <p:txBody>
          <a:bodyPr/>
          <a:lstStyle/>
          <a:p>
            <a:r>
              <a:rPr lang="en-GB" sz="3200" b="1" dirty="0"/>
              <a:t>Improving take-up of the 2-year-old entitlement</a:t>
            </a:r>
            <a:r>
              <a:rPr lang="en-GB" dirty="0"/>
              <a:t> (Lot 1)</a:t>
            </a:r>
          </a:p>
        </p:txBody>
      </p:sp>
      <p:sp>
        <p:nvSpPr>
          <p:cNvPr id="3" name="Content Placeholder 2">
            <a:extLst>
              <a:ext uri="{FF2B5EF4-FFF2-40B4-BE49-F238E27FC236}">
                <a16:creationId xmlns:a16="http://schemas.microsoft.com/office/drawing/2014/main" id="{6BA22942-FF6D-4AA1-8DFA-F1ED68E15430}"/>
              </a:ext>
            </a:extLst>
          </p:cNvPr>
          <p:cNvSpPr>
            <a:spLocks noGrp="1"/>
          </p:cNvSpPr>
          <p:nvPr>
            <p:ph idx="1"/>
          </p:nvPr>
        </p:nvSpPr>
        <p:spPr>
          <a:xfrm>
            <a:off x="323528" y="1412776"/>
            <a:ext cx="8424936" cy="4679949"/>
          </a:xfrm>
        </p:spPr>
        <p:txBody>
          <a:bodyPr vert="horz" lIns="91440" tIns="45720" rIns="91440" bIns="45720" rtlCol="0" anchor="t">
            <a:noAutofit/>
          </a:bodyPr>
          <a:lstStyle/>
          <a:p>
            <a:pPr marL="0" indent="0">
              <a:buNone/>
            </a:pPr>
            <a:endParaRPr lang="en-GB" sz="1600" b="0" dirty="0"/>
          </a:p>
          <a:p>
            <a:pPr marL="0" indent="0">
              <a:buNone/>
            </a:pPr>
            <a:endParaRPr lang="en-GB" sz="1600" b="0" dirty="0"/>
          </a:p>
          <a:p>
            <a:pPr marL="0" indent="0">
              <a:buNone/>
            </a:pPr>
            <a:r>
              <a:rPr lang="en-GB" sz="1600" b="0" dirty="0"/>
              <a:t>Our contractor will:</a:t>
            </a:r>
            <a:endParaRPr lang="en-GB" sz="1600" b="0" dirty="0">
              <a:cs typeface="Arial"/>
            </a:endParaRPr>
          </a:p>
          <a:p>
            <a:r>
              <a:rPr lang="en-GB" sz="1600" b="0" dirty="0"/>
              <a:t>Work with LAs to </a:t>
            </a:r>
            <a:r>
              <a:rPr lang="en-GB" sz="1600" dirty="0"/>
              <a:t>support increased take-up of the 2-year-old entitlement</a:t>
            </a:r>
            <a:r>
              <a:rPr lang="en-GB" sz="1600" b="0" dirty="0"/>
              <a:t>.</a:t>
            </a:r>
            <a:endParaRPr lang="en-GB" sz="1600" b="0" dirty="0">
              <a:cs typeface="Arial"/>
            </a:endParaRPr>
          </a:p>
          <a:p>
            <a:r>
              <a:rPr lang="en-GB" sz="1600" b="0" dirty="0"/>
              <a:t>Provide </a:t>
            </a:r>
            <a:r>
              <a:rPr lang="en-GB" sz="1600" dirty="0"/>
              <a:t>targeted intervention to 20 LAs </a:t>
            </a:r>
            <a:r>
              <a:rPr lang="en-GB" sz="1600" b="0" dirty="0"/>
              <a:t>with the lowest 2-year-old take-up rates, leading to </a:t>
            </a:r>
            <a:r>
              <a:rPr lang="en-GB" sz="1600" dirty="0"/>
              <a:t>improvement in confidence levels to maximise take-up of the entitlement</a:t>
            </a:r>
            <a:r>
              <a:rPr lang="en-GB" sz="1600" b="0" dirty="0"/>
              <a:t>.</a:t>
            </a:r>
            <a:endParaRPr lang="en-GB" sz="1600" b="0" dirty="0">
              <a:cs typeface="Arial"/>
            </a:endParaRPr>
          </a:p>
          <a:p>
            <a:r>
              <a:rPr lang="en-GB" sz="1600" dirty="0"/>
              <a:t>Assist LAs in developing strategies to reach the least engaged families</a:t>
            </a:r>
            <a:r>
              <a:rPr lang="en-GB" sz="1600" b="0" dirty="0"/>
              <a:t>, and in </a:t>
            </a:r>
            <a:r>
              <a:rPr lang="en-GB" sz="1600" dirty="0"/>
              <a:t>mitigating the barriers </a:t>
            </a:r>
            <a:r>
              <a:rPr lang="en-GB" sz="1600" b="0" dirty="0"/>
              <a:t>preventing these families from accessing their entitlement to a free place.</a:t>
            </a:r>
            <a:endParaRPr lang="en-GB" sz="1600" b="0" dirty="0">
              <a:cs typeface="Arial"/>
            </a:endParaRPr>
          </a:p>
          <a:p>
            <a:r>
              <a:rPr lang="en-GB" sz="1600" dirty="0"/>
              <a:t>Share best practice about ‘what works’ to improve 2-year-old take-up </a:t>
            </a:r>
            <a:r>
              <a:rPr lang="en-GB" sz="1600" b="0" dirty="0"/>
              <a:t>with the wider national community of 151 LAs, through </a:t>
            </a:r>
            <a:r>
              <a:rPr lang="en-GB" sz="1600" dirty="0"/>
              <a:t>8 digital regional events </a:t>
            </a:r>
            <a:r>
              <a:rPr lang="en-GB" sz="1600" b="0" dirty="0"/>
              <a:t>and the Foundation Years website.</a:t>
            </a:r>
            <a:endParaRPr lang="en-GB" sz="1600" b="0" dirty="0">
              <a:cs typeface="Arial"/>
            </a:endParaRPr>
          </a:p>
        </p:txBody>
      </p:sp>
      <p:sp>
        <p:nvSpPr>
          <p:cNvPr id="4" name="Slide Number Placeholder 3">
            <a:extLst>
              <a:ext uri="{FF2B5EF4-FFF2-40B4-BE49-F238E27FC236}">
                <a16:creationId xmlns:a16="http://schemas.microsoft.com/office/drawing/2014/main" id="{92246D0F-31EF-43EF-AD09-E89DBAA9C382}"/>
              </a:ext>
            </a:extLst>
          </p:cNvPr>
          <p:cNvSpPr>
            <a:spLocks noGrp="1"/>
          </p:cNvSpPr>
          <p:nvPr>
            <p:ph type="sldNum" sz="quarter" idx="4"/>
          </p:nvPr>
        </p:nvSpPr>
        <p:spPr/>
        <p:txBody>
          <a:bodyPr/>
          <a:lstStyle/>
          <a:p>
            <a:fld id="{5DB98E5A-76C0-453E-B1E0-BC4AB04722D5}" type="slidenum">
              <a:rPr lang="en-GB" smtClean="0"/>
              <a:pPr/>
              <a:t>17</a:t>
            </a:fld>
            <a:endParaRPr lang="en-GB" dirty="0"/>
          </a:p>
        </p:txBody>
      </p:sp>
      <p:sp>
        <p:nvSpPr>
          <p:cNvPr id="5" name="Rectangle 4">
            <a:extLst>
              <a:ext uri="{FF2B5EF4-FFF2-40B4-BE49-F238E27FC236}">
                <a16:creationId xmlns:a16="http://schemas.microsoft.com/office/drawing/2014/main" id="{EFCAAC40-A4E0-4B96-98DF-F23A87316004}"/>
              </a:ext>
            </a:extLst>
          </p:cNvPr>
          <p:cNvSpPr/>
          <p:nvPr/>
        </p:nvSpPr>
        <p:spPr>
          <a:xfrm>
            <a:off x="343217" y="1190948"/>
            <a:ext cx="8424936" cy="584775"/>
          </a:xfrm>
          <a:prstGeom prst="rect">
            <a:avLst/>
          </a:prstGeom>
          <a:solidFill>
            <a:schemeClr val="accent6">
              <a:lumMod val="60000"/>
              <a:lumOff val="40000"/>
            </a:schemeClr>
          </a:solidFill>
        </p:spPr>
        <p:txBody>
          <a:bodyPr wrap="square">
            <a:spAutoFit/>
          </a:bodyPr>
          <a:lstStyle/>
          <a:p>
            <a:r>
              <a:rPr lang="en-GB" sz="1600" dirty="0"/>
              <a:t>Maximising take-up of the 2-year-old entitlement, so that as many eligible children as possible benefit from the advantages of early education and care</a:t>
            </a:r>
          </a:p>
        </p:txBody>
      </p:sp>
    </p:spTree>
    <p:extLst>
      <p:ext uri="{BB962C8B-B14F-4D97-AF65-F5344CB8AC3E}">
        <p14:creationId xmlns:p14="http://schemas.microsoft.com/office/powerpoint/2010/main" val="271320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7A70B-E46F-4EBC-834E-29B7EAB4495F}"/>
              </a:ext>
            </a:extLst>
          </p:cNvPr>
          <p:cNvSpPr>
            <a:spLocks noGrp="1"/>
          </p:cNvSpPr>
          <p:nvPr>
            <p:ph type="title"/>
          </p:nvPr>
        </p:nvSpPr>
        <p:spPr>
          <a:xfrm>
            <a:off x="323528" y="188640"/>
            <a:ext cx="7775575" cy="647701"/>
          </a:xfrm>
        </p:spPr>
        <p:txBody>
          <a:bodyPr/>
          <a:lstStyle/>
          <a:p>
            <a:r>
              <a:rPr lang="en-GB" dirty="0"/>
              <a:t>Provider business sustainability (Lot 2)</a:t>
            </a:r>
          </a:p>
        </p:txBody>
      </p:sp>
      <p:sp>
        <p:nvSpPr>
          <p:cNvPr id="3" name="Content Placeholder 2">
            <a:extLst>
              <a:ext uri="{FF2B5EF4-FFF2-40B4-BE49-F238E27FC236}">
                <a16:creationId xmlns:a16="http://schemas.microsoft.com/office/drawing/2014/main" id="{4AD14FAB-BA8D-4E03-8DC9-420B955AB471}"/>
              </a:ext>
            </a:extLst>
          </p:cNvPr>
          <p:cNvSpPr>
            <a:spLocks noGrp="1"/>
          </p:cNvSpPr>
          <p:nvPr>
            <p:ph idx="1"/>
          </p:nvPr>
        </p:nvSpPr>
        <p:spPr>
          <a:xfrm>
            <a:off x="395534" y="1418006"/>
            <a:ext cx="8352929" cy="4968552"/>
          </a:xfrm>
        </p:spPr>
        <p:txBody>
          <a:bodyPr vert="horz" lIns="91440" tIns="45720" rIns="91440" bIns="45720" rtlCol="0" anchor="t">
            <a:noAutofit/>
          </a:bodyPr>
          <a:lstStyle/>
          <a:p>
            <a:pPr marL="0" indent="0">
              <a:buNone/>
            </a:pPr>
            <a:r>
              <a:rPr lang="en-GB" sz="1600" b="0" dirty="0"/>
              <a:t>Our contractor will:</a:t>
            </a:r>
          </a:p>
          <a:p>
            <a:r>
              <a:rPr lang="en-GB" sz="1600" dirty="0"/>
              <a:t>Promote good business practice to EY providers </a:t>
            </a:r>
            <a:r>
              <a:rPr lang="en-GB" sz="1600" b="0" dirty="0"/>
              <a:t>in light of COVID-19 and beyond.</a:t>
            </a:r>
            <a:endParaRPr lang="en-GB" sz="1600" b="0" dirty="0">
              <a:cs typeface="Arial"/>
            </a:endParaRPr>
          </a:p>
          <a:p>
            <a:r>
              <a:rPr lang="en-GB" sz="1600" b="0" dirty="0"/>
              <a:t>Support LAs to </a:t>
            </a:r>
            <a:r>
              <a:rPr lang="en-GB" sz="1600" dirty="0"/>
              <a:t>engage with the childcare market and offer advice about financial sustainability.</a:t>
            </a:r>
            <a:endParaRPr lang="en-GB" sz="1600" dirty="0">
              <a:cs typeface="Arial"/>
            </a:endParaRPr>
          </a:p>
          <a:p>
            <a:r>
              <a:rPr lang="en-GB" sz="1600" b="0" dirty="0"/>
              <a:t>Develop </a:t>
            </a:r>
            <a:r>
              <a:rPr lang="en-GB" sz="1600" dirty="0"/>
              <a:t>the content and host two webinars: one for childcare providers (business advice on sustainability) </a:t>
            </a:r>
            <a:r>
              <a:rPr lang="en-GB" sz="1600" b="0" dirty="0"/>
              <a:t>both through the COVID-19 pandemic and beyond; and another </a:t>
            </a:r>
            <a:r>
              <a:rPr lang="en-GB" sz="1600" dirty="0"/>
              <a:t>to build the confidence of LA officials </a:t>
            </a:r>
            <a:r>
              <a:rPr lang="en-GB" sz="1600" b="0" dirty="0"/>
              <a:t>to have business support conversations with their providers.</a:t>
            </a:r>
            <a:endParaRPr lang="en-GB" sz="1600" b="0" dirty="0">
              <a:cs typeface="Arial"/>
            </a:endParaRPr>
          </a:p>
          <a:p>
            <a:r>
              <a:rPr lang="en-GB" sz="1600" b="0" dirty="0"/>
              <a:t>Provide mechanisms by which </a:t>
            </a:r>
            <a:r>
              <a:rPr lang="en-GB" sz="1600" dirty="0"/>
              <a:t>childcare providers can access training materials outside core business hours.</a:t>
            </a:r>
            <a:r>
              <a:rPr lang="en-GB" sz="1600" b="0" dirty="0"/>
              <a:t> </a:t>
            </a:r>
            <a:endParaRPr lang="en-GB" sz="1600" b="0" dirty="0">
              <a:cs typeface="Arial"/>
            </a:endParaRPr>
          </a:p>
          <a:p>
            <a:pPr hangingPunct="0">
              <a:spcAft>
                <a:spcPts val="1200"/>
              </a:spcAft>
              <a:buFont typeface="Symbol" panose="05050102010706020507" pitchFamily="18" charset="2"/>
              <a:buChar char=""/>
            </a:pPr>
            <a:r>
              <a:rPr lang="en-GB" sz="1600" b="0" dirty="0"/>
              <a:t>Provide </a:t>
            </a:r>
            <a:r>
              <a:rPr lang="en-GB" sz="1600" dirty="0"/>
              <a:t>free, digitally available accompanying products for the above events </a:t>
            </a:r>
            <a:r>
              <a:rPr lang="en-GB" sz="1600" b="0" dirty="0"/>
              <a:t>to support providers post-contract, which may include but are not limited to content on planning for financial </a:t>
            </a:r>
            <a:r>
              <a:rPr lang="en-GB" sz="1600" b="0" dirty="0">
                <a:latin typeface="Arial"/>
                <a:cs typeface="Arial"/>
              </a:rPr>
              <a:t>s</a:t>
            </a:r>
            <a:r>
              <a:rPr lang="en-GB" sz="1600" b="0" dirty="0">
                <a:solidFill>
                  <a:srgbClr val="000000"/>
                </a:solidFill>
                <a:latin typeface="Arial"/>
                <a:cs typeface="Arial"/>
              </a:rPr>
              <a:t>ustainability</a:t>
            </a:r>
            <a:r>
              <a:rPr lang="en-GB" sz="1600" b="0" dirty="0">
                <a:latin typeface="Arial"/>
                <a:ea typeface="Times New Roman" panose="02020603050405020304" pitchFamily="18" charset="0"/>
                <a:cs typeface="Mangal"/>
              </a:rPr>
              <a:t>, </a:t>
            </a:r>
            <a:r>
              <a:rPr lang="en-GB" sz="1600" b="0" dirty="0">
                <a:solidFill>
                  <a:srgbClr val="000000"/>
                </a:solidFill>
                <a:latin typeface="Arial"/>
                <a:ea typeface="Times New Roman" panose="02020603050405020304" pitchFamily="18" charset="0"/>
                <a:cs typeface="Arial"/>
              </a:rPr>
              <a:t>future-proofing</a:t>
            </a:r>
            <a:r>
              <a:rPr lang="en-GB" sz="1600" b="0" dirty="0">
                <a:solidFill>
                  <a:srgbClr val="000000"/>
                </a:solidFill>
                <a:effectLst/>
                <a:latin typeface="Arial"/>
                <a:ea typeface="Times New Roman" panose="02020603050405020304" pitchFamily="18" charset="0"/>
                <a:cs typeface="Arial"/>
              </a:rPr>
              <a:t> businesses</a:t>
            </a:r>
            <a:r>
              <a:rPr lang="en-GB" sz="1600" b="0" dirty="0">
                <a:solidFill>
                  <a:srgbClr val="000000"/>
                </a:solidFill>
                <a:latin typeface="Arial"/>
                <a:ea typeface="Times New Roman" panose="02020603050405020304" pitchFamily="18" charset="0"/>
                <a:cs typeface="Arial"/>
              </a:rPr>
              <a:t>, and promoting resilience.</a:t>
            </a:r>
            <a:endParaRPr lang="en-GB" sz="1600" b="0" dirty="0">
              <a:effectLst/>
              <a:latin typeface="Arial"/>
              <a:ea typeface="Times New Roman" panose="02020603050405020304" pitchFamily="18" charset="0"/>
              <a:cs typeface="Arial"/>
            </a:endParaRPr>
          </a:p>
          <a:p>
            <a:endParaRPr lang="en-GB" sz="1600" b="0" dirty="0"/>
          </a:p>
          <a:p>
            <a:endParaRPr lang="en-GB" sz="1600" dirty="0"/>
          </a:p>
          <a:p>
            <a:endParaRPr lang="en-GB" sz="1600" b="0" dirty="0"/>
          </a:p>
          <a:p>
            <a:pPr marL="0" indent="0">
              <a:buNone/>
            </a:pPr>
            <a:endParaRPr lang="en-GB" dirty="0">
              <a:highlight>
                <a:srgbClr val="FFFF00"/>
              </a:highlight>
            </a:endParaRPr>
          </a:p>
          <a:p>
            <a:endParaRPr lang="en-GB" dirty="0">
              <a:highlight>
                <a:srgbClr val="FFFF00"/>
              </a:highlight>
            </a:endParaRPr>
          </a:p>
          <a:p>
            <a:endParaRPr lang="en-GB" dirty="0"/>
          </a:p>
        </p:txBody>
      </p:sp>
      <p:sp>
        <p:nvSpPr>
          <p:cNvPr id="4" name="Slide Number Placeholder 3">
            <a:extLst>
              <a:ext uri="{FF2B5EF4-FFF2-40B4-BE49-F238E27FC236}">
                <a16:creationId xmlns:a16="http://schemas.microsoft.com/office/drawing/2014/main" id="{CCA3AE7A-0093-490C-9531-AD5CEA04FC3F}"/>
              </a:ext>
            </a:extLst>
          </p:cNvPr>
          <p:cNvSpPr>
            <a:spLocks noGrp="1"/>
          </p:cNvSpPr>
          <p:nvPr>
            <p:ph type="sldNum" sz="quarter" idx="4"/>
          </p:nvPr>
        </p:nvSpPr>
        <p:spPr/>
        <p:txBody>
          <a:bodyPr/>
          <a:lstStyle/>
          <a:p>
            <a:fld id="{5DB98E5A-76C0-453E-B1E0-BC4AB04722D5}" type="slidenum">
              <a:rPr lang="en-GB" smtClean="0"/>
              <a:pPr/>
              <a:t>18</a:t>
            </a:fld>
            <a:endParaRPr lang="en-GB" dirty="0"/>
          </a:p>
        </p:txBody>
      </p:sp>
      <p:sp>
        <p:nvSpPr>
          <p:cNvPr id="5" name="TextBox 4">
            <a:extLst>
              <a:ext uri="{FF2B5EF4-FFF2-40B4-BE49-F238E27FC236}">
                <a16:creationId xmlns:a16="http://schemas.microsoft.com/office/drawing/2014/main" id="{6D1C6AA2-2A1C-4220-9366-92D0A0D0302C}"/>
              </a:ext>
            </a:extLst>
          </p:cNvPr>
          <p:cNvSpPr txBox="1"/>
          <p:nvPr/>
        </p:nvSpPr>
        <p:spPr>
          <a:xfrm>
            <a:off x="395534" y="836341"/>
            <a:ext cx="8352929" cy="584775"/>
          </a:xfrm>
          <a:prstGeom prst="rect">
            <a:avLst/>
          </a:prstGeom>
          <a:solidFill>
            <a:schemeClr val="accent5">
              <a:lumMod val="60000"/>
              <a:lumOff val="40000"/>
            </a:schemeClr>
          </a:solidFill>
        </p:spPr>
        <p:txBody>
          <a:bodyPr wrap="square" rtlCol="0">
            <a:spAutoFit/>
          </a:bodyPr>
          <a:lstStyle/>
          <a:p>
            <a:r>
              <a:rPr lang="en-GB" sz="1600"/>
              <a:t>Delivering advice on sustainability to childcare providers and building the confidence of LA officials to have business support conversations with their local markets.</a:t>
            </a:r>
            <a:endParaRPr lang="en-GB" sz="1600" dirty="0"/>
          </a:p>
        </p:txBody>
      </p:sp>
    </p:spTree>
    <p:extLst>
      <p:ext uri="{BB962C8B-B14F-4D97-AF65-F5344CB8AC3E}">
        <p14:creationId xmlns:p14="http://schemas.microsoft.com/office/powerpoint/2010/main" val="2303712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31089"/>
            <a:ext cx="8424936" cy="5425405"/>
          </a:xfrm>
        </p:spPr>
        <p:txBody>
          <a:bodyPr vert="horz" lIns="91440" tIns="45720" rIns="91440" bIns="45720" rtlCol="0" anchor="t">
            <a:noAutofit/>
          </a:bodyPr>
          <a:lstStyle/>
          <a:p>
            <a:pPr marL="0" marR="0" lvl="0" indent="0" algn="l" defTabSz="914400" rtl="0" eaLnBrk="1" fontAlgn="auto" latinLnBrk="0" hangingPunct="1">
              <a:lnSpc>
                <a:spcPct val="100000"/>
              </a:lnSpc>
              <a:spcBef>
                <a:spcPts val="0"/>
              </a:spcBef>
              <a:spcAft>
                <a:spcPts val="0"/>
              </a:spcAft>
              <a:buClrTx/>
              <a:buSzTx/>
              <a:buNone/>
              <a:tabLst/>
              <a:defRPr/>
            </a:pPr>
            <a:r>
              <a:rPr lang="en-GB" sz="1400" b="0" dirty="0"/>
              <a:t>The</a:t>
            </a:r>
            <a:r>
              <a:rPr kumimoji="0" lang="en-GB" sz="1400" b="0" i="0" u="none" strike="noStrike" kern="1200" cap="none" spc="0" normalizeH="0" baseline="0" noProof="0" dirty="0">
                <a:ln>
                  <a:noFill/>
                </a:ln>
                <a:effectLst/>
                <a:uLnTx/>
                <a:uFillTx/>
                <a:ea typeface="+mn-ea"/>
                <a:cs typeface="+mn-cs"/>
              </a:rPr>
              <a:t> contract will be advertised as two separate lots:</a:t>
            </a:r>
          </a:p>
          <a:p>
            <a:pPr marL="0" marR="0" lvl="0" indent="0" algn="l" defTabSz="914400" rtl="0" eaLnBrk="1" fontAlgn="auto" latinLnBrk="0" hangingPunct="1">
              <a:lnSpc>
                <a:spcPct val="100000"/>
              </a:lnSpc>
              <a:spcBef>
                <a:spcPts val="0"/>
              </a:spcBef>
              <a:spcAft>
                <a:spcPts val="0"/>
              </a:spcAft>
              <a:buClrTx/>
              <a:buSzTx/>
              <a:buNone/>
              <a:tabLst/>
              <a:defRPr/>
            </a:pPr>
            <a:endParaRPr kumimoji="0" lang="en-GB" sz="1400" b="0" i="0" u="none" strike="noStrike" kern="1200" cap="none" spc="0" normalizeH="0" baseline="0" noProof="0" dirty="0">
              <a:ln>
                <a:noFill/>
              </a:ln>
              <a:solidFill>
                <a:prstClr val="black"/>
              </a:solidFill>
              <a:effectLst/>
              <a:uLnTx/>
              <a:uFillTx/>
              <a:ea typeface="+mn-ea"/>
              <a:cs typeface="+mn-cs"/>
            </a:endParaRPr>
          </a:p>
          <a:p>
            <a:pPr marL="0" indent="0">
              <a:lnSpc>
                <a:spcPct val="100000"/>
              </a:lnSpc>
              <a:spcAft>
                <a:spcPts val="0"/>
              </a:spcAft>
              <a:buClrTx/>
              <a:buNone/>
              <a:defRPr/>
            </a:pPr>
            <a:r>
              <a:rPr lang="en-GB" sz="1400" dirty="0"/>
              <a:t>Lot 1:</a:t>
            </a:r>
            <a:r>
              <a:rPr lang="en-GB" sz="1400" b="0" dirty="0"/>
              <a:t> Supporting</a:t>
            </a:r>
            <a:r>
              <a:rPr kumimoji="0" lang="en-GB" sz="1400" b="0" i="0" u="none" strike="noStrike" kern="1200" cap="none" spc="0" normalizeH="0" baseline="0" noProof="0" dirty="0">
                <a:ln>
                  <a:noFill/>
                </a:ln>
                <a:effectLst/>
                <a:uLnTx/>
                <a:uFillTx/>
                <a:ea typeface="+mn-ea"/>
                <a:cs typeface="+mn-cs"/>
              </a:rPr>
              <a:t> LAs to maximising take up of </a:t>
            </a:r>
            <a:r>
              <a:rPr lang="en-GB" sz="1400" b="0" dirty="0"/>
              <a:t>the 2-year-old</a:t>
            </a:r>
            <a:r>
              <a:rPr kumimoji="0" lang="en-GB" sz="1400" b="0" i="0" u="none" strike="noStrike" kern="1200" cap="none" spc="0" normalizeH="0" baseline="0" noProof="0" dirty="0">
                <a:ln>
                  <a:noFill/>
                </a:ln>
                <a:effectLst/>
                <a:uLnTx/>
                <a:uFillTx/>
                <a:ea typeface="+mn-ea"/>
                <a:cs typeface="+mn-cs"/>
              </a:rPr>
              <a:t> </a:t>
            </a:r>
            <a:r>
              <a:rPr lang="en-GB" sz="1400" b="0" dirty="0"/>
              <a:t>entitlement through good-practice webinars, targeted support and helping family-facing professionals to communicate the benefits of the entitlement to parents.</a:t>
            </a:r>
            <a:endParaRPr lang="en-GB" sz="1400" b="0" i="0" u="none" strike="noStrike" kern="1200" cap="none" spc="0" normalizeH="0" baseline="0" noProof="0" dirty="0">
              <a:ln>
                <a:noFill/>
              </a:ln>
              <a:effectLst/>
              <a:uLnTx/>
              <a:uFillTx/>
              <a:cs typeface="Arial"/>
            </a:endParaRPr>
          </a:p>
          <a:p>
            <a:pPr marR="0" lvl="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GB" sz="1400" b="0" i="0" u="none" strike="noStrike" kern="1200" cap="none" spc="0" normalizeH="0" baseline="0" noProof="0" dirty="0">
              <a:ln>
                <a:noFill/>
              </a:ln>
              <a:solidFill>
                <a:prstClr val="black"/>
              </a:solidFill>
              <a:effectLst/>
              <a:uLnTx/>
              <a:uFillTx/>
              <a:ea typeface="+mn-ea"/>
              <a:cs typeface="+mn-cs"/>
            </a:endParaRPr>
          </a:p>
          <a:p>
            <a:pPr marL="0" indent="0">
              <a:lnSpc>
                <a:spcPct val="100000"/>
              </a:lnSpc>
              <a:spcAft>
                <a:spcPts val="0"/>
              </a:spcAft>
              <a:buClrTx/>
              <a:buNone/>
              <a:defRPr/>
            </a:pPr>
            <a:r>
              <a:rPr lang="en-GB" sz="1400" dirty="0"/>
              <a:t>Lot 2:</a:t>
            </a:r>
            <a:r>
              <a:rPr lang="en-GB" sz="1400" b="0" dirty="0"/>
              <a:t> Providing</a:t>
            </a:r>
            <a:r>
              <a:rPr kumimoji="0" lang="en-GB" sz="1400" b="0" i="0" u="none" strike="noStrike" kern="1200" cap="none" spc="0" normalizeH="0" baseline="0" noProof="0" dirty="0">
                <a:ln>
                  <a:noFill/>
                </a:ln>
                <a:effectLst/>
                <a:uLnTx/>
                <a:uFillTx/>
                <a:ea typeface="+mn-ea"/>
                <a:cs typeface="+mn-cs"/>
              </a:rPr>
              <a:t> business </a:t>
            </a:r>
            <a:r>
              <a:rPr lang="en-GB" sz="1400" b="0" dirty="0"/>
              <a:t>advice and resources </a:t>
            </a:r>
            <a:r>
              <a:rPr kumimoji="0" lang="en-GB" sz="1400" b="0" i="0" u="none" strike="noStrike" kern="1200" cap="none" spc="0" normalizeH="0" baseline="0" noProof="0" dirty="0">
                <a:ln>
                  <a:noFill/>
                </a:ln>
                <a:effectLst/>
                <a:uLnTx/>
                <a:uFillTx/>
                <a:ea typeface="+mn-ea"/>
                <a:cs typeface="+mn-cs"/>
              </a:rPr>
              <a:t>to support childcare providers </a:t>
            </a:r>
            <a:r>
              <a:rPr lang="en-GB" sz="1400" b="0" dirty="0"/>
              <a:t>in creating</a:t>
            </a:r>
            <a:r>
              <a:rPr kumimoji="0" lang="en-GB" sz="1400" b="0" i="0" u="none" strike="noStrike" kern="1200" cap="none" spc="0" normalizeH="0" baseline="0" noProof="0" dirty="0">
                <a:ln>
                  <a:noFill/>
                </a:ln>
                <a:effectLst/>
                <a:uLnTx/>
                <a:uFillTx/>
                <a:ea typeface="+mn-ea"/>
                <a:cs typeface="+mn-cs"/>
              </a:rPr>
              <a:t> sustainable business models during the COVID-19 pandemic and beyond</a:t>
            </a:r>
            <a:r>
              <a:rPr lang="en-GB" sz="1400" b="0" dirty="0"/>
              <a:t>, and building the confidence of LA officials to have business support conversations with their providers.</a:t>
            </a:r>
            <a:endParaRPr lang="en-GB" sz="1400" b="0" i="0" u="none" strike="noStrike" kern="1200" cap="none" spc="0" normalizeH="0" baseline="0" noProof="0" dirty="0">
              <a:ln>
                <a:noFill/>
              </a:ln>
              <a:effectLst/>
              <a:uLnTx/>
              <a:uFillTx/>
              <a:cs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n-GB" sz="1400" b="0" dirty="0">
              <a:highlight>
                <a:srgbClr val="FFFF00"/>
              </a:highlight>
            </a:endParaRPr>
          </a:p>
          <a:p>
            <a:r>
              <a:rPr lang="en-GB" sz="1400" b="0" dirty="0"/>
              <a:t>The contractor will deliver </a:t>
            </a:r>
            <a:r>
              <a:rPr lang="en-GB" sz="1400" dirty="0"/>
              <a:t>targeted intervention </a:t>
            </a:r>
            <a:r>
              <a:rPr lang="en-GB" sz="1400" b="0" dirty="0"/>
              <a:t>for to the 20 LAs with the greatest take-up challenges and generic support for all 151 LAs by sharing best practice of what works to LAs via digital regional webinars and the Foundation Years website. </a:t>
            </a:r>
          </a:p>
          <a:p>
            <a:r>
              <a:rPr lang="en-GB" sz="1400" b="0" dirty="0"/>
              <a:t>As well as working with the DfE, LAs, providers and family-facing professionals, the contractor may be expected to engage with other organisations to maximise impact and avoid duplication e.g. PACEY - Together for Twos programme.</a:t>
            </a:r>
          </a:p>
          <a:p>
            <a:r>
              <a:rPr lang="en-GB" sz="1400" b="0" dirty="0"/>
              <a:t>The Department is looking to receive bids that will provide </a:t>
            </a:r>
            <a:r>
              <a:rPr lang="en-GB" sz="1400" dirty="0"/>
              <a:t>value for money</a:t>
            </a:r>
            <a:r>
              <a:rPr lang="en-GB" sz="1400" b="0" dirty="0"/>
              <a:t> whilst providing </a:t>
            </a:r>
            <a:r>
              <a:rPr lang="en-GB" sz="1400" dirty="0"/>
              <a:t>innovative and flexible approaches </a:t>
            </a:r>
            <a:r>
              <a:rPr lang="en-GB" sz="1400" b="0" dirty="0"/>
              <a:t>to meet the aims of the contract. </a:t>
            </a:r>
          </a:p>
          <a:p>
            <a:r>
              <a:rPr lang="en-GB" sz="1400" b="0" dirty="0"/>
              <a:t>The Department will consider </a:t>
            </a:r>
            <a:r>
              <a:rPr lang="en-GB" sz="1400" dirty="0"/>
              <a:t>bids from organisations for each lot </a:t>
            </a:r>
            <a:r>
              <a:rPr lang="en-GB" sz="1400" b="0" dirty="0"/>
              <a:t>and the contract will include a </a:t>
            </a:r>
            <a:r>
              <a:rPr lang="en-GB" sz="1400" dirty="0"/>
              <a:t>payment by results element </a:t>
            </a:r>
            <a:r>
              <a:rPr lang="en-GB" sz="1400" b="0" dirty="0"/>
              <a:t>linked to </a:t>
            </a:r>
            <a:r>
              <a:rPr lang="en-GB" sz="1400" dirty="0"/>
              <a:t>Key Performance Indicators</a:t>
            </a:r>
            <a:r>
              <a:rPr lang="en-GB" sz="1400" b="0" dirty="0"/>
              <a:t>.</a:t>
            </a:r>
          </a:p>
          <a:p>
            <a:endParaRPr lang="en-GB" sz="1600" b="0" dirty="0"/>
          </a:p>
          <a:p>
            <a:pPr marL="0" indent="0">
              <a:buNone/>
            </a:pPr>
            <a:endParaRPr lang="en-GB" dirty="0"/>
          </a:p>
        </p:txBody>
      </p:sp>
      <p:sp>
        <p:nvSpPr>
          <p:cNvPr id="4" name="Slide Number Placeholder 3"/>
          <p:cNvSpPr>
            <a:spLocks noGrp="1"/>
          </p:cNvSpPr>
          <p:nvPr>
            <p:ph type="sldNum" sz="quarter" idx="4"/>
          </p:nvPr>
        </p:nvSpPr>
        <p:spPr/>
        <p:txBody>
          <a:bodyPr/>
          <a:lstStyle/>
          <a:p>
            <a:fld id="{5DB98E5A-76C0-453E-B1E0-BC4AB04722D5}" type="slidenum">
              <a:rPr lang="en-GB" smtClean="0"/>
              <a:pPr/>
              <a:t>19</a:t>
            </a:fld>
            <a:endParaRPr lang="en-GB" dirty="0"/>
          </a:p>
        </p:txBody>
      </p:sp>
      <p:sp>
        <p:nvSpPr>
          <p:cNvPr id="5" name="Title 1">
            <a:extLst>
              <a:ext uri="{FF2B5EF4-FFF2-40B4-BE49-F238E27FC236}">
                <a16:creationId xmlns:a16="http://schemas.microsoft.com/office/drawing/2014/main" id="{53E6F926-6A65-40A3-8246-5F7CF2A5D77C}"/>
              </a:ext>
            </a:extLst>
          </p:cNvPr>
          <p:cNvSpPr txBox="1">
            <a:spLocks/>
          </p:cNvSpPr>
          <p:nvPr/>
        </p:nvSpPr>
        <p:spPr>
          <a:xfrm>
            <a:off x="323528" y="264482"/>
            <a:ext cx="7775575" cy="647701"/>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r>
              <a:rPr lang="en-GB" dirty="0"/>
              <a:t>General principles</a:t>
            </a:r>
          </a:p>
        </p:txBody>
      </p:sp>
    </p:spTree>
    <p:extLst>
      <p:ext uri="{BB962C8B-B14F-4D97-AF65-F5344CB8AC3E}">
        <p14:creationId xmlns:p14="http://schemas.microsoft.com/office/powerpoint/2010/main" val="469295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67544" y="309959"/>
            <a:ext cx="8075613" cy="575469"/>
          </a:xfrm>
          <a:prstGeom prst="rect">
            <a:avLst/>
          </a:prstGeom>
        </p:spPr>
        <p:txBody>
          <a:bodyPr>
            <a:normAutofit fontScale="97500" lnSpcReduction="100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r>
              <a:rPr lang="en-GB" sz="3600" dirty="0">
                <a:solidFill>
                  <a:srgbClr val="104F75"/>
                </a:solidFill>
                <a:latin typeface="Arial" panose="020B0604020202020204" pitchFamily="34" charset="0"/>
                <a:cs typeface="Arial" panose="020B0604020202020204" pitchFamily="34" charset="0"/>
              </a:rPr>
              <a:t>Ground rules</a:t>
            </a:r>
            <a:endParaRPr lang="en-GB" dirty="0">
              <a:solidFill>
                <a:srgbClr val="104F75"/>
              </a:solidFill>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60528" y="885428"/>
            <a:ext cx="8075613" cy="3732213"/>
          </a:xfrm>
          <a:prstGeom prst="rect">
            <a:avLst/>
          </a:prstGeom>
        </p:spPr>
        <p:txBody>
          <a:bodyPr lIns="91440" tIns="45720" rIns="91440" bIns="45720" anchor="t"/>
          <a:lstStyle>
            <a:lvl1pPr marL="365125" indent="-365125" algn="l" rtl="0" eaLnBrk="0" fontAlgn="base" hangingPunct="0">
              <a:spcBef>
                <a:spcPct val="20000"/>
              </a:spcBef>
              <a:spcAft>
                <a:spcPct val="0"/>
              </a:spcAft>
              <a:buClr>
                <a:schemeClr val="folHlink"/>
              </a:buClr>
              <a:buFont typeface="Wingdings" pitchFamily="2" charset="2"/>
              <a:buChar char="§"/>
              <a:defRPr sz="2000" b="1">
                <a:solidFill>
                  <a:schemeClr val="tx1"/>
                </a:solidFill>
                <a:latin typeface="+mn-lt"/>
                <a:ea typeface="+mn-ea"/>
                <a:cs typeface="+mn-cs"/>
              </a:defRPr>
            </a:lvl1pPr>
            <a:lvl2pPr marL="835025" indent="-290513" algn="l" rtl="0" eaLnBrk="0" fontAlgn="base" hangingPunct="0">
              <a:spcBef>
                <a:spcPct val="20000"/>
              </a:spcBef>
              <a:spcAft>
                <a:spcPct val="0"/>
              </a:spcAft>
              <a:buClr>
                <a:schemeClr val="folHlink"/>
              </a:buClr>
              <a:buChar char="–"/>
              <a:defRPr sz="2000">
                <a:solidFill>
                  <a:schemeClr val="tx1"/>
                </a:solidFill>
                <a:latin typeface="+mn-lt"/>
              </a:defRPr>
            </a:lvl2pPr>
            <a:lvl3pPr marL="1196975" indent="-182563" algn="l" rtl="0" eaLnBrk="0" fontAlgn="base" hangingPunct="0">
              <a:spcBef>
                <a:spcPct val="20000"/>
              </a:spcBef>
              <a:spcAft>
                <a:spcPct val="0"/>
              </a:spcAft>
              <a:buClr>
                <a:schemeClr val="folHlink"/>
              </a:buClr>
              <a:buChar char="•"/>
              <a:defRPr sz="2000">
                <a:solidFill>
                  <a:schemeClr val="tx1"/>
                </a:solidFill>
                <a:latin typeface="+mn-lt"/>
              </a:defRPr>
            </a:lvl3pPr>
            <a:lvl4pPr marL="1604963" indent="-228600" algn="l" rtl="0" eaLnBrk="0" fontAlgn="base" hangingPunct="0">
              <a:spcBef>
                <a:spcPct val="20000"/>
              </a:spcBef>
              <a:spcAft>
                <a:spcPct val="0"/>
              </a:spcAft>
              <a:buClr>
                <a:schemeClr val="folHlink"/>
              </a:buClr>
              <a:buChar char="–"/>
              <a:defRPr sz="1600">
                <a:solidFill>
                  <a:schemeClr val="tx1"/>
                </a:solidFill>
                <a:latin typeface="+mn-lt"/>
              </a:defRPr>
            </a:lvl4pPr>
            <a:lvl5pPr marL="1978025" indent="-193675" algn="l" rtl="0" eaLnBrk="0" fontAlgn="base" hangingPunct="0">
              <a:spcBef>
                <a:spcPct val="20000"/>
              </a:spcBef>
              <a:spcAft>
                <a:spcPct val="0"/>
              </a:spcAft>
              <a:buClr>
                <a:schemeClr val="folHlink"/>
              </a:buClr>
              <a:buChar char="»"/>
              <a:defRPr sz="1600">
                <a:solidFill>
                  <a:schemeClr val="tx1"/>
                </a:solidFill>
                <a:latin typeface="+mn-lt"/>
              </a:defRPr>
            </a:lvl5pPr>
            <a:lvl6pPr marL="2435225" indent="-193675" algn="l" rtl="0" fontAlgn="base">
              <a:spcBef>
                <a:spcPct val="20000"/>
              </a:spcBef>
              <a:spcAft>
                <a:spcPct val="0"/>
              </a:spcAft>
              <a:buChar char="»"/>
              <a:defRPr sz="1600">
                <a:solidFill>
                  <a:schemeClr val="tx1"/>
                </a:solidFill>
                <a:latin typeface="+mn-lt"/>
              </a:defRPr>
            </a:lvl6pPr>
            <a:lvl7pPr marL="2892425" indent="-193675" algn="l" rtl="0" fontAlgn="base">
              <a:spcBef>
                <a:spcPct val="20000"/>
              </a:spcBef>
              <a:spcAft>
                <a:spcPct val="0"/>
              </a:spcAft>
              <a:buChar char="»"/>
              <a:defRPr sz="1600">
                <a:solidFill>
                  <a:schemeClr val="tx1"/>
                </a:solidFill>
                <a:latin typeface="+mn-lt"/>
              </a:defRPr>
            </a:lvl7pPr>
            <a:lvl8pPr marL="3349625" indent="-193675" algn="l" rtl="0" fontAlgn="base">
              <a:spcBef>
                <a:spcPct val="20000"/>
              </a:spcBef>
              <a:spcAft>
                <a:spcPct val="0"/>
              </a:spcAft>
              <a:buChar char="»"/>
              <a:defRPr sz="1600">
                <a:solidFill>
                  <a:schemeClr val="tx1"/>
                </a:solidFill>
                <a:latin typeface="+mn-lt"/>
              </a:defRPr>
            </a:lvl8pPr>
            <a:lvl9pPr marL="3806825" indent="-193675" algn="l" rtl="0" fontAlgn="base">
              <a:spcBef>
                <a:spcPct val="20000"/>
              </a:spcBef>
              <a:spcAft>
                <a:spcPct val="0"/>
              </a:spcAft>
              <a:buChar char="»"/>
              <a:defRPr sz="1600">
                <a:solidFill>
                  <a:schemeClr val="tx1"/>
                </a:solidFill>
                <a:latin typeface="+mn-lt"/>
              </a:defRPr>
            </a:lvl9pPr>
          </a:lstStyle>
          <a:p>
            <a:pPr eaLnBrk="1" hangingPunct="1">
              <a:buClr>
                <a:srgbClr val="104F75"/>
              </a:buClr>
            </a:pPr>
            <a:endParaRPr lang="en-GB" b="0" dirty="0">
              <a:latin typeface="Arial" panose="020B0604020202020204" pitchFamily="34" charset="0"/>
              <a:cs typeface="Arial" panose="020B0604020202020204" pitchFamily="34" charset="0"/>
            </a:endParaRPr>
          </a:p>
          <a:p>
            <a:pPr eaLnBrk="1" hangingPunct="1">
              <a:buClr>
                <a:srgbClr val="104F75"/>
              </a:buClr>
            </a:pPr>
            <a:r>
              <a:rPr lang="en-GB" sz="1600" b="0" dirty="0">
                <a:latin typeface="Arial" panose="020B0604020202020204" pitchFamily="34" charset="0"/>
                <a:cs typeface="Arial" panose="020B0604020202020204" pitchFamily="34" charset="0"/>
              </a:rPr>
              <a:t>Information in these slides is for the purpose of the upcoming tendering exercise. Full details will be set out in the Request for Quotation (RFQ).</a:t>
            </a:r>
          </a:p>
          <a:p>
            <a:pPr marL="0" indent="0" eaLnBrk="1" hangingPunct="1">
              <a:buClr>
                <a:srgbClr val="104F75"/>
              </a:buClr>
              <a:buNone/>
            </a:pPr>
            <a:endParaRPr lang="en-GB" sz="1600" b="0" u="sng" strike="sngStrike" dirty="0">
              <a:highlight>
                <a:srgbClr val="FFFF00"/>
              </a:highlight>
              <a:latin typeface="Arial" panose="020B0604020202020204" pitchFamily="34" charset="0"/>
              <a:cs typeface="Arial" panose="020B0604020202020204" pitchFamily="34" charset="0"/>
            </a:endParaRPr>
          </a:p>
          <a:p>
            <a:pPr eaLnBrk="1" hangingPunct="1">
              <a:buClr>
                <a:srgbClr val="104F75"/>
              </a:buClr>
            </a:pPr>
            <a:r>
              <a:rPr lang="en-GB" sz="1600" b="0" dirty="0">
                <a:latin typeface="Arial" panose="020B0604020202020204" pitchFamily="34" charset="0"/>
                <a:cs typeface="Arial" panose="020B0604020202020204" pitchFamily="34" charset="0"/>
              </a:rPr>
              <a:t>The specification and timeline may be subject to change prior to the launch of the tendering exercise.</a:t>
            </a:r>
          </a:p>
          <a:p>
            <a:pPr marL="0" indent="0" eaLnBrk="1" hangingPunct="1">
              <a:buClr>
                <a:srgbClr val="104F75"/>
              </a:buClr>
              <a:buNone/>
            </a:pPr>
            <a:endParaRPr lang="en-GB" sz="1600" b="0" u="sng" strike="sngStrike" dirty="0">
              <a:highlight>
                <a:srgbClr val="FFFF00"/>
              </a:highlight>
              <a:latin typeface="Arial" panose="020B0604020202020204" pitchFamily="34" charset="0"/>
              <a:cs typeface="Arial" panose="020B0604020202020204" pitchFamily="34" charset="0"/>
            </a:endParaRPr>
          </a:p>
          <a:p>
            <a:pPr eaLnBrk="1" hangingPunct="1">
              <a:buClr>
                <a:srgbClr val="104F75"/>
              </a:buClr>
            </a:pPr>
            <a:r>
              <a:rPr lang="en-GB" sz="1600" b="0" u="sng" dirty="0">
                <a:latin typeface="Arial" panose="020B0604020202020204" pitchFamily="34" charset="0"/>
                <a:cs typeface="Arial" panose="020B0604020202020204" pitchFamily="34" charset="0"/>
              </a:rPr>
              <a:t>Not</a:t>
            </a:r>
            <a:r>
              <a:rPr lang="en-GB" sz="1600" b="0" dirty="0">
                <a:latin typeface="Arial" panose="020B0604020202020204" pitchFamily="34" charset="0"/>
                <a:cs typeface="Arial" panose="020B0604020202020204" pitchFamily="34" charset="0"/>
              </a:rPr>
              <a:t> for wider use or dissemination without the express permission of the Department for Education.</a:t>
            </a:r>
          </a:p>
          <a:p>
            <a:pPr eaLnBrk="1" hangingPunct="1">
              <a:buClr>
                <a:srgbClr val="104F75"/>
              </a:buClr>
            </a:pPr>
            <a:endParaRPr lang="en-GB" sz="1600" b="0" dirty="0">
              <a:latin typeface="Arial" panose="020B0604020202020204" pitchFamily="34" charset="0"/>
              <a:cs typeface="Arial" panose="020B0604020202020204" pitchFamily="34" charset="0"/>
            </a:endParaRPr>
          </a:p>
          <a:p>
            <a:pPr eaLnBrk="1" hangingPunct="1">
              <a:buClr>
                <a:srgbClr val="104F75"/>
              </a:buClr>
            </a:pPr>
            <a:r>
              <a:rPr lang="en-GB" sz="1600" b="0" dirty="0">
                <a:latin typeface="Arial"/>
                <a:cs typeface="Arial"/>
              </a:rPr>
              <a:t>Please enter your questions in the side bar and we will answer as many as we can in the Q&amp;A session. Any questions we are unable to answer will be followed up within 48 hours via a Q&amp;A document.</a:t>
            </a:r>
          </a:p>
          <a:p>
            <a:pPr marL="0" indent="0" eaLnBrk="1" hangingPunct="1">
              <a:buClr>
                <a:srgbClr val="104F75"/>
              </a:buClr>
              <a:buNone/>
            </a:pPr>
            <a:endParaRPr lang="en-GB" b="0" dirty="0">
              <a:solidFill>
                <a:srgbClr val="FF0000"/>
              </a:solidFill>
              <a:latin typeface="Arial" panose="020B0604020202020204" pitchFamily="34" charset="0"/>
              <a:cs typeface="Arial" panose="020B0604020202020204" pitchFamily="34" charset="0"/>
            </a:endParaRPr>
          </a:p>
          <a:p>
            <a:pPr eaLnBrk="1" hangingPunct="1">
              <a:buClr>
                <a:srgbClr val="104F75"/>
              </a:buClr>
            </a:pPr>
            <a:endParaRPr lang="en-GB" sz="2800" b="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2</a:t>
            </a:fld>
            <a:endParaRPr lang="en-GB" dirty="0"/>
          </a:p>
        </p:txBody>
      </p:sp>
    </p:spTree>
    <p:extLst>
      <p:ext uri="{BB962C8B-B14F-4D97-AF65-F5344CB8AC3E}">
        <p14:creationId xmlns:p14="http://schemas.microsoft.com/office/powerpoint/2010/main" val="5508846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A79278-42DA-4274-8E6A-175A8A85B7CE}"/>
              </a:ext>
            </a:extLst>
          </p:cNvPr>
          <p:cNvSpPr>
            <a:spLocks noGrp="1"/>
          </p:cNvSpPr>
          <p:nvPr>
            <p:ph type="sldNum" sz="quarter" idx="4"/>
          </p:nvPr>
        </p:nvSpPr>
        <p:spPr/>
        <p:txBody>
          <a:bodyPr/>
          <a:lstStyle/>
          <a:p>
            <a:fld id="{5DB98E5A-76C0-453E-B1E0-BC4AB04722D5}" type="slidenum">
              <a:rPr lang="en-GB" smtClean="0"/>
              <a:pPr/>
              <a:t>20</a:t>
            </a:fld>
            <a:endParaRPr lang="en-GB" dirty="0"/>
          </a:p>
        </p:txBody>
      </p:sp>
      <p:sp>
        <p:nvSpPr>
          <p:cNvPr id="3" name="Title 1">
            <a:extLst>
              <a:ext uri="{FF2B5EF4-FFF2-40B4-BE49-F238E27FC236}">
                <a16:creationId xmlns:a16="http://schemas.microsoft.com/office/drawing/2014/main" id="{F1BEA8AD-619B-4737-8029-CD71C7965A08}"/>
              </a:ext>
            </a:extLst>
          </p:cNvPr>
          <p:cNvSpPr txBox="1">
            <a:spLocks/>
          </p:cNvSpPr>
          <p:nvPr/>
        </p:nvSpPr>
        <p:spPr>
          <a:xfrm>
            <a:off x="261053" y="908720"/>
            <a:ext cx="8784976" cy="2520280"/>
          </a:xfrm>
          <a:prstGeom prst="rect">
            <a:avLst/>
          </a:prstGeom>
        </p:spPr>
        <p:txBody>
          <a:bodyPr lIns="91440" tIns="45720" rIns="91440" bIns="45720" anchor="t">
            <a:normAutofit fontScale="25000" lnSpcReduction="200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endParaRPr lang="en-GB" sz="6400" b="0" dirty="0">
              <a:solidFill>
                <a:schemeClr val="tx1"/>
              </a:solidFill>
            </a:endParaRPr>
          </a:p>
          <a:p>
            <a:pPr marL="537845" indent="-537845">
              <a:spcAft>
                <a:spcPts val="600"/>
              </a:spcAft>
              <a:buFont typeface="Wingdings" panose="05000000000000000000" pitchFamily="2" charset="2"/>
              <a:buChar char="§"/>
            </a:pPr>
            <a:r>
              <a:rPr lang="en-GB" sz="6400" dirty="0">
                <a:solidFill>
                  <a:schemeClr val="tx1"/>
                </a:solidFill>
              </a:rPr>
              <a:t>Reporting: </a:t>
            </a:r>
            <a:r>
              <a:rPr lang="en-GB" sz="6400" b="0" dirty="0">
                <a:solidFill>
                  <a:schemeClr val="tx1"/>
                </a:solidFill>
              </a:rPr>
              <a:t>monthly contract reporting to DfE (completion of key deliverables and performance against KPIs). </a:t>
            </a:r>
          </a:p>
          <a:p>
            <a:pPr marL="537845" indent="-537845">
              <a:spcAft>
                <a:spcPts val="600"/>
              </a:spcAft>
              <a:buFont typeface="Wingdings" panose="05000000000000000000" pitchFamily="2" charset="2"/>
              <a:buChar char="§"/>
            </a:pPr>
            <a:r>
              <a:rPr lang="en-GB" sz="6400" dirty="0">
                <a:solidFill>
                  <a:schemeClr val="tx1"/>
                </a:solidFill>
              </a:rPr>
              <a:t>Capability-building: </a:t>
            </a:r>
            <a:r>
              <a:rPr lang="en-GB" sz="6400" b="0" dirty="0">
                <a:solidFill>
                  <a:schemeClr val="tx1"/>
                </a:solidFill>
              </a:rPr>
              <a:t>Group events, one-to-one interventions and resource sharing for: </a:t>
            </a:r>
            <a:endParaRPr lang="en-GB" sz="6400" b="0" dirty="0">
              <a:solidFill>
                <a:schemeClr val="tx1"/>
              </a:solidFill>
              <a:cs typeface="Arial"/>
            </a:endParaRPr>
          </a:p>
          <a:p>
            <a:pPr marL="537845" indent="-537845">
              <a:buFont typeface="Wingdings" panose="05000000000000000000" pitchFamily="2" charset="2"/>
              <a:buChar char="§"/>
            </a:pPr>
            <a:endParaRPr lang="en-GB" sz="6400" b="0" dirty="0">
              <a:solidFill>
                <a:schemeClr val="tx1"/>
              </a:solidFill>
              <a:cs typeface="Arial"/>
            </a:endParaRPr>
          </a:p>
          <a:p>
            <a:r>
              <a:rPr lang="en-GB" sz="6400" u="sng" dirty="0">
                <a:solidFill>
                  <a:schemeClr val="tx1"/>
                </a:solidFill>
              </a:rPr>
              <a:t>Lot 1</a:t>
            </a:r>
          </a:p>
          <a:p>
            <a:pPr marL="537845" indent="-537845">
              <a:buFont typeface="Wingdings" panose="05000000000000000000" pitchFamily="2" charset="2"/>
              <a:buChar char="§"/>
            </a:pPr>
            <a:endParaRPr lang="en-GB" sz="6400" b="0" dirty="0">
              <a:solidFill>
                <a:schemeClr val="tx1"/>
              </a:solidFill>
              <a:cs typeface="Arial"/>
            </a:endParaRPr>
          </a:p>
          <a:p>
            <a:pPr marL="987425" lvl="1" indent="-530225">
              <a:spcAft>
                <a:spcPts val="600"/>
              </a:spcAft>
              <a:buFont typeface="Wingdings" panose="05000000000000000000" pitchFamily="2" charset="2"/>
              <a:buChar char="§"/>
            </a:pPr>
            <a:r>
              <a:rPr lang="en-GB" sz="6400" dirty="0">
                <a:solidFill>
                  <a:schemeClr val="tx1"/>
                </a:solidFill>
                <a:latin typeface="+mj-lt"/>
              </a:rPr>
              <a:t>LAs: </a:t>
            </a:r>
            <a:r>
              <a:rPr lang="en-GB" sz="6400" b="0" dirty="0">
                <a:solidFill>
                  <a:schemeClr val="tx1"/>
                </a:solidFill>
                <a:latin typeface="+mj-lt"/>
              </a:rPr>
              <a:t>to address identified risks and issues and build confidence in monitoring and improving take-up. </a:t>
            </a:r>
          </a:p>
          <a:p>
            <a:pPr marL="987425" lvl="1" indent="-530225">
              <a:spcAft>
                <a:spcPts val="600"/>
              </a:spcAft>
              <a:buFont typeface="Wingdings" panose="05000000000000000000" pitchFamily="2" charset="2"/>
              <a:buChar char="§"/>
            </a:pPr>
            <a:r>
              <a:rPr lang="en-GB" sz="6400" dirty="0">
                <a:solidFill>
                  <a:schemeClr val="tx1"/>
                </a:solidFill>
                <a:latin typeface="+mj-lt"/>
              </a:rPr>
              <a:t>Family-facing professionals: </a:t>
            </a:r>
            <a:r>
              <a:rPr lang="en-GB" sz="6400" b="0" dirty="0">
                <a:solidFill>
                  <a:schemeClr val="tx1"/>
                </a:solidFill>
                <a:latin typeface="+mj-lt"/>
              </a:rPr>
              <a:t>to encourage the effective sharing of messaging about the benefits of taking up the 2-year-old entitlement.</a:t>
            </a:r>
          </a:p>
          <a:p>
            <a:pPr marL="987425" lvl="1" indent="-530225">
              <a:buFont typeface="Wingdings" panose="05000000000000000000" pitchFamily="2" charset="2"/>
              <a:buChar char="§"/>
            </a:pPr>
            <a:r>
              <a:rPr lang="en-GB" sz="6400" dirty="0">
                <a:solidFill>
                  <a:schemeClr val="tx1"/>
                </a:solidFill>
              </a:rPr>
              <a:t>Project management: </a:t>
            </a:r>
            <a:r>
              <a:rPr lang="en-GB" sz="6400" b="0" dirty="0">
                <a:solidFill>
                  <a:schemeClr val="tx1"/>
                </a:solidFill>
              </a:rPr>
              <a:t>Dedicated resource to plan and manage the above activity.</a:t>
            </a:r>
            <a:endParaRPr lang="en-GB" sz="6400" b="0" dirty="0">
              <a:solidFill>
                <a:schemeClr val="tx1"/>
              </a:solidFill>
              <a:cs typeface="Arial" charset="0"/>
            </a:endParaRPr>
          </a:p>
          <a:p>
            <a:pPr lvl="1"/>
            <a:endParaRPr lang="en-GB" sz="6400" b="0" dirty="0">
              <a:solidFill>
                <a:schemeClr val="tx1"/>
              </a:solidFill>
            </a:endParaRPr>
          </a:p>
          <a:p>
            <a:pPr marL="857250" indent="-857250">
              <a:buFont typeface="Wingdings" panose="05000000000000000000" pitchFamily="2" charset="2"/>
              <a:buChar char="§"/>
            </a:pPr>
            <a:endParaRPr lang="en-GB" sz="6400" dirty="0">
              <a:solidFill>
                <a:schemeClr val="tx1"/>
              </a:solidFill>
            </a:endParaRPr>
          </a:p>
          <a:p>
            <a:r>
              <a:rPr lang="en-GB" sz="6400" u="sng" dirty="0">
                <a:solidFill>
                  <a:schemeClr val="tx1"/>
                </a:solidFill>
              </a:rPr>
              <a:t>Lot 2</a:t>
            </a:r>
            <a:endParaRPr lang="en-GB" sz="6400" u="sng" dirty="0">
              <a:solidFill>
                <a:schemeClr val="tx1"/>
              </a:solidFill>
              <a:cs typeface="Arial"/>
            </a:endParaRPr>
          </a:p>
          <a:p>
            <a:pPr marL="987425" lvl="1" indent="-530225">
              <a:buFont typeface="Wingdings" panose="05000000000000000000" pitchFamily="2" charset="2"/>
              <a:buChar char="§"/>
            </a:pPr>
            <a:endParaRPr lang="en-GB" sz="6400" dirty="0">
              <a:solidFill>
                <a:schemeClr val="tx1"/>
              </a:solidFill>
              <a:latin typeface="+mj-lt"/>
            </a:endParaRPr>
          </a:p>
          <a:p>
            <a:pPr marL="987425" lvl="1" indent="-530225">
              <a:spcAft>
                <a:spcPts val="600"/>
              </a:spcAft>
              <a:buFont typeface="Wingdings" panose="05000000000000000000" pitchFamily="2" charset="2"/>
              <a:buChar char="§"/>
            </a:pPr>
            <a:r>
              <a:rPr lang="en-GB" sz="6400" dirty="0">
                <a:solidFill>
                  <a:schemeClr val="tx1"/>
                </a:solidFill>
                <a:latin typeface="+mj-lt"/>
              </a:rPr>
              <a:t>Childcare Providers: </a:t>
            </a:r>
            <a:r>
              <a:rPr lang="en-GB" sz="6400" b="0" dirty="0">
                <a:solidFill>
                  <a:schemeClr val="tx1"/>
                </a:solidFill>
                <a:latin typeface="+mj-lt"/>
              </a:rPr>
              <a:t>to promote effective business planning in order to improve and provide sustainable business models. </a:t>
            </a:r>
            <a:endParaRPr lang="en-GB" b="0" dirty="0">
              <a:solidFill>
                <a:schemeClr val="tx1"/>
              </a:solidFill>
            </a:endParaRPr>
          </a:p>
          <a:p>
            <a:pPr marL="987425" lvl="1" indent="-530225">
              <a:spcAft>
                <a:spcPts val="600"/>
              </a:spcAft>
              <a:buFont typeface="Wingdings" panose="05000000000000000000" pitchFamily="2" charset="2"/>
              <a:buChar char="§"/>
            </a:pPr>
            <a:r>
              <a:rPr lang="en-GB" sz="6400" dirty="0">
                <a:solidFill>
                  <a:schemeClr val="tx1"/>
                </a:solidFill>
                <a:latin typeface="+mj-lt"/>
              </a:rPr>
              <a:t>LAs: </a:t>
            </a:r>
            <a:r>
              <a:rPr lang="en-GB" sz="6400" b="0" dirty="0">
                <a:solidFill>
                  <a:schemeClr val="tx1"/>
                </a:solidFill>
                <a:latin typeface="+mj-lt"/>
              </a:rPr>
              <a:t>to provide LA officials with confidence to offer their providers  business support</a:t>
            </a:r>
            <a:endParaRPr lang="en-GB" sz="6400" b="0" dirty="0">
              <a:solidFill>
                <a:schemeClr val="tx1"/>
              </a:solidFill>
              <a:latin typeface="+mj-lt"/>
              <a:cs typeface="Arial"/>
            </a:endParaRPr>
          </a:p>
          <a:p>
            <a:pPr marL="987425" lvl="1" indent="-530225">
              <a:buFont typeface="Wingdings" panose="05000000000000000000" pitchFamily="2" charset="2"/>
              <a:buChar char="§"/>
            </a:pPr>
            <a:r>
              <a:rPr lang="en-GB" sz="6400" dirty="0">
                <a:solidFill>
                  <a:schemeClr val="tx1"/>
                </a:solidFill>
                <a:latin typeface="+mj-lt"/>
              </a:rPr>
              <a:t>Project management</a:t>
            </a:r>
            <a:r>
              <a:rPr lang="en-GB" sz="6400" b="0" dirty="0">
                <a:solidFill>
                  <a:schemeClr val="tx1"/>
                </a:solidFill>
                <a:latin typeface="+mj-lt"/>
              </a:rPr>
              <a:t>: </a:t>
            </a:r>
            <a:r>
              <a:rPr lang="en-GB" sz="6400" b="0" dirty="0">
                <a:solidFill>
                  <a:schemeClr val="tx1"/>
                </a:solidFill>
              </a:rPr>
              <a:t>Dedicated resource to plan and manage the above activity</a:t>
            </a:r>
            <a:endParaRPr lang="en-GB" sz="6400" b="0" dirty="0">
              <a:solidFill>
                <a:schemeClr val="tx1"/>
              </a:solidFill>
              <a:latin typeface="+mj-lt"/>
            </a:endParaRPr>
          </a:p>
          <a:p>
            <a:pPr marL="987425" lvl="1" indent="-530225">
              <a:buFont typeface="Wingdings" panose="05000000000000000000" pitchFamily="2" charset="2"/>
              <a:buChar char="§"/>
            </a:pPr>
            <a:endParaRPr lang="en-GB" sz="6400" b="0" dirty="0">
              <a:solidFill>
                <a:schemeClr val="tx1"/>
              </a:solidFill>
              <a:latin typeface="+mj-lt"/>
            </a:endParaRPr>
          </a:p>
          <a:p>
            <a:pPr marL="987425" lvl="1" indent="-530225">
              <a:buFont typeface="Wingdings" panose="05000000000000000000" pitchFamily="2" charset="2"/>
              <a:buChar char="§"/>
            </a:pPr>
            <a:endParaRPr lang="en-GB" sz="6400" b="0" dirty="0">
              <a:solidFill>
                <a:schemeClr val="tx1"/>
              </a:solidFill>
              <a:latin typeface="+mj-lt"/>
            </a:endParaRPr>
          </a:p>
        </p:txBody>
      </p:sp>
      <p:sp>
        <p:nvSpPr>
          <p:cNvPr id="4" name="Title 3">
            <a:extLst>
              <a:ext uri="{FF2B5EF4-FFF2-40B4-BE49-F238E27FC236}">
                <a16:creationId xmlns:a16="http://schemas.microsoft.com/office/drawing/2014/main" id="{1F62A01C-75E6-43BD-A124-B614C4AEE86C}"/>
              </a:ext>
            </a:extLst>
          </p:cNvPr>
          <p:cNvSpPr txBox="1">
            <a:spLocks/>
          </p:cNvSpPr>
          <p:nvPr/>
        </p:nvSpPr>
        <p:spPr>
          <a:xfrm>
            <a:off x="261053" y="332656"/>
            <a:ext cx="7775575" cy="647701"/>
          </a:xfrm>
          <a:prstGeom prst="rect">
            <a:avLst/>
          </a:prstGeom>
        </p:spPr>
        <p:txBody>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r>
              <a:rPr lang="en-GB" dirty="0"/>
              <a:t>Functions of the contract</a:t>
            </a:r>
          </a:p>
        </p:txBody>
      </p:sp>
    </p:spTree>
    <p:extLst>
      <p:ext uri="{BB962C8B-B14F-4D97-AF65-F5344CB8AC3E}">
        <p14:creationId xmlns:p14="http://schemas.microsoft.com/office/powerpoint/2010/main" val="882410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161B5DD-97EB-441B-A7E7-8CD28401C764}"/>
              </a:ext>
            </a:extLst>
          </p:cNvPr>
          <p:cNvSpPr>
            <a:spLocks noGrp="1"/>
          </p:cNvSpPr>
          <p:nvPr>
            <p:ph type="title"/>
          </p:nvPr>
        </p:nvSpPr>
        <p:spPr/>
        <p:txBody>
          <a:bodyPr/>
          <a:lstStyle/>
          <a:p>
            <a:r>
              <a:rPr lang="en-GB"/>
              <a:t>Key Performance Indicators</a:t>
            </a:r>
          </a:p>
        </p:txBody>
      </p:sp>
      <p:sp>
        <p:nvSpPr>
          <p:cNvPr id="6" name="Content Placeholder 5">
            <a:extLst>
              <a:ext uri="{FF2B5EF4-FFF2-40B4-BE49-F238E27FC236}">
                <a16:creationId xmlns:a16="http://schemas.microsoft.com/office/drawing/2014/main" id="{678AF127-B43A-4140-BF04-C473A5068265}"/>
              </a:ext>
            </a:extLst>
          </p:cNvPr>
          <p:cNvSpPr>
            <a:spLocks noGrp="1"/>
          </p:cNvSpPr>
          <p:nvPr>
            <p:ph idx="1"/>
          </p:nvPr>
        </p:nvSpPr>
        <p:spPr/>
        <p:txBody>
          <a:bodyPr/>
          <a:lstStyle/>
          <a:p>
            <a:pPr marL="0" indent="0">
              <a:buNone/>
            </a:pPr>
            <a:r>
              <a:rPr lang="en-GB" sz="1600" b="0" dirty="0"/>
              <a:t>The contract(s) resulting from this forthcoming procurement will include key performance indicators (KPIs) which will be monitored throughout the term. These KPIs will be based on:</a:t>
            </a:r>
          </a:p>
          <a:p>
            <a:r>
              <a:rPr lang="en-GB" sz="1600" b="0" dirty="0"/>
              <a:t>Attendance numbers at web events</a:t>
            </a:r>
          </a:p>
          <a:p>
            <a:r>
              <a:rPr lang="en-GB" sz="1600" b="0" dirty="0"/>
              <a:t>Improved confidence levels of attendees</a:t>
            </a:r>
          </a:p>
          <a:p>
            <a:r>
              <a:rPr lang="en-GB" sz="1600" b="0" dirty="0"/>
              <a:t>Improved confidence levels of intervention targets.</a:t>
            </a:r>
          </a:p>
          <a:p>
            <a:pPr marL="0" indent="0">
              <a:buNone/>
            </a:pPr>
            <a:r>
              <a:rPr lang="en-GB" sz="1600" b="0" dirty="0"/>
              <a:t>In order to incentivise performance, we intend to introduce a requirement that bidding organisations will need to put 7.5% of the total contract value “at risk” as a service credit of the contract.</a:t>
            </a:r>
          </a:p>
          <a:p>
            <a:pPr marL="0" indent="0">
              <a:buNone/>
            </a:pPr>
            <a:r>
              <a:rPr lang="en-GB" sz="1600" b="0" dirty="0"/>
              <a:t>We anticipate that this will be utilised at the end of the term with any potential deduction being taken from the final monthly payment.</a:t>
            </a:r>
          </a:p>
        </p:txBody>
      </p:sp>
      <p:sp>
        <p:nvSpPr>
          <p:cNvPr id="2" name="Slide Number Placeholder 1">
            <a:extLst>
              <a:ext uri="{FF2B5EF4-FFF2-40B4-BE49-F238E27FC236}">
                <a16:creationId xmlns:a16="http://schemas.microsoft.com/office/drawing/2014/main" id="{90391017-B8F3-47D5-B289-18673071B6FB}"/>
              </a:ext>
            </a:extLst>
          </p:cNvPr>
          <p:cNvSpPr>
            <a:spLocks noGrp="1"/>
          </p:cNvSpPr>
          <p:nvPr>
            <p:ph type="sldNum" sz="quarter" idx="4"/>
          </p:nvPr>
        </p:nvSpPr>
        <p:spPr/>
        <p:txBody>
          <a:bodyPr/>
          <a:lstStyle/>
          <a:p>
            <a:fld id="{5DB98E5A-76C0-453E-B1E0-BC4AB04722D5}" type="slidenum">
              <a:rPr lang="en-GB" smtClean="0"/>
              <a:pPr/>
              <a:t>21</a:t>
            </a:fld>
            <a:endParaRPr lang="en-GB"/>
          </a:p>
        </p:txBody>
      </p:sp>
    </p:spTree>
    <p:extLst>
      <p:ext uri="{BB962C8B-B14F-4D97-AF65-F5344CB8AC3E}">
        <p14:creationId xmlns:p14="http://schemas.microsoft.com/office/powerpoint/2010/main" val="1278857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79512" y="188640"/>
            <a:ext cx="8784976" cy="5472608"/>
          </a:xfrm>
          <a:prstGeom prst="rect">
            <a:avLst/>
          </a:prstGeom>
          <a:solidFill>
            <a:schemeClr val="accent1">
              <a:lumMod val="75000"/>
            </a:schemeClr>
          </a:solidFill>
          <a:ln>
            <a:noFill/>
          </a:ln>
        </p:spPr>
        <p:txBody>
          <a:bodyPr lIns="0" tIns="0" rIns="0" bIns="0"/>
          <a:lstStyle>
            <a:lvl1pPr algn="l" rtl="0" eaLnBrk="0" fontAlgn="base" hangingPunct="0">
              <a:spcBef>
                <a:spcPct val="0"/>
              </a:spcBef>
              <a:spcAft>
                <a:spcPct val="0"/>
              </a:spcAft>
              <a:defRPr sz="41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endParaRPr lang="en-GB" altLang="en-US" sz="3200" kern="0" dirty="0">
              <a:solidFill>
                <a:schemeClr val="bg1"/>
              </a:solidFill>
            </a:endParaRPr>
          </a:p>
          <a:p>
            <a:pPr>
              <a:defRPr/>
            </a:pPr>
            <a:endParaRPr lang="en-GB" altLang="en-US" sz="3200" kern="0" dirty="0">
              <a:solidFill>
                <a:schemeClr val="bg1"/>
              </a:solidFill>
            </a:endParaRPr>
          </a:p>
          <a:p>
            <a:pPr>
              <a:defRPr/>
            </a:pPr>
            <a:endParaRPr lang="en-GB" altLang="en-US" sz="3200" kern="0" dirty="0">
              <a:solidFill>
                <a:schemeClr val="bg1"/>
              </a:solidFill>
            </a:endParaRPr>
          </a:p>
          <a:p>
            <a:pPr>
              <a:defRPr/>
            </a:pPr>
            <a:endParaRPr lang="en-GB" altLang="en-US" sz="3200" kern="0" dirty="0">
              <a:solidFill>
                <a:schemeClr val="bg1"/>
              </a:solidFill>
            </a:endParaRPr>
          </a:p>
          <a:p>
            <a:pPr>
              <a:defRPr/>
            </a:pPr>
            <a:endParaRPr lang="en-GB" altLang="en-US" sz="3200" kern="0" dirty="0">
              <a:solidFill>
                <a:schemeClr val="bg1"/>
              </a:solidFill>
            </a:endParaRPr>
          </a:p>
          <a:p>
            <a:pPr>
              <a:defRPr/>
            </a:pPr>
            <a:r>
              <a:rPr lang="en-GB" altLang="en-US" sz="3200" kern="0" dirty="0">
                <a:solidFill>
                  <a:schemeClr val="bg1"/>
                </a:solidFill>
              </a:rPr>
              <a:t> 3. Commercial process and timeline</a:t>
            </a:r>
          </a:p>
        </p:txBody>
      </p:sp>
    </p:spTree>
    <p:extLst>
      <p:ext uri="{BB962C8B-B14F-4D97-AF65-F5344CB8AC3E}">
        <p14:creationId xmlns:p14="http://schemas.microsoft.com/office/powerpoint/2010/main" val="829321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5AE8-AC92-45C3-9998-D31FAE596B7F}"/>
              </a:ext>
            </a:extLst>
          </p:cNvPr>
          <p:cNvSpPr>
            <a:spLocks noGrp="1"/>
          </p:cNvSpPr>
          <p:nvPr>
            <p:ph type="title"/>
          </p:nvPr>
        </p:nvSpPr>
        <p:spPr/>
        <p:txBody>
          <a:bodyPr/>
          <a:lstStyle/>
          <a:p>
            <a:r>
              <a:rPr lang="en-GB"/>
              <a:t>Procurement process</a:t>
            </a:r>
          </a:p>
        </p:txBody>
      </p:sp>
      <p:sp>
        <p:nvSpPr>
          <p:cNvPr id="3" name="Slide Number Placeholder 2">
            <a:extLst>
              <a:ext uri="{FF2B5EF4-FFF2-40B4-BE49-F238E27FC236}">
                <a16:creationId xmlns:a16="http://schemas.microsoft.com/office/drawing/2014/main" id="{8776AC5B-9C47-4668-832F-3F25FC4ABF9A}"/>
              </a:ext>
            </a:extLst>
          </p:cNvPr>
          <p:cNvSpPr>
            <a:spLocks noGrp="1"/>
          </p:cNvSpPr>
          <p:nvPr>
            <p:ph type="sldNum" sz="quarter" idx="12"/>
          </p:nvPr>
        </p:nvSpPr>
        <p:spPr/>
        <p:txBody>
          <a:bodyPr/>
          <a:lstStyle/>
          <a:p>
            <a:fld id="{5DB98E5A-76C0-453E-B1E0-BC4AB04722D5}" type="slidenum">
              <a:rPr lang="en-GB" smtClean="0"/>
              <a:pPr/>
              <a:t>23</a:t>
            </a:fld>
            <a:endParaRPr lang="en-GB"/>
          </a:p>
        </p:txBody>
      </p:sp>
      <p:sp>
        <p:nvSpPr>
          <p:cNvPr id="4" name="TextBox 3">
            <a:extLst>
              <a:ext uri="{FF2B5EF4-FFF2-40B4-BE49-F238E27FC236}">
                <a16:creationId xmlns:a16="http://schemas.microsoft.com/office/drawing/2014/main" id="{FFFBEF09-A282-48CE-949F-A40E84011BF0}"/>
              </a:ext>
            </a:extLst>
          </p:cNvPr>
          <p:cNvSpPr txBox="1"/>
          <p:nvPr/>
        </p:nvSpPr>
        <p:spPr>
          <a:xfrm>
            <a:off x="755576" y="1124744"/>
            <a:ext cx="7056784" cy="4016484"/>
          </a:xfrm>
          <a:prstGeom prst="rect">
            <a:avLst/>
          </a:prstGeom>
          <a:noFill/>
        </p:spPr>
        <p:txBody>
          <a:bodyPr wrap="square" rtlCol="0">
            <a:spAutoFit/>
          </a:bodyPr>
          <a:lstStyle/>
          <a:p>
            <a:pPr marL="285750" indent="-285750">
              <a:spcAft>
                <a:spcPts val="600"/>
              </a:spcAft>
              <a:buFont typeface="Wingdings" panose="05000000000000000000" pitchFamily="2" charset="2"/>
              <a:buChar char="§"/>
            </a:pPr>
            <a:r>
              <a:rPr lang="en-GB" sz="1600" dirty="0"/>
              <a:t>This tendering exercise will be carried out as a Request for Quotation (RFQ) exercise via the “Education and Children’s Social Care” (ECSC) Dynamic Purchasing System.</a:t>
            </a:r>
          </a:p>
          <a:p>
            <a:pPr marL="285750" indent="-285750">
              <a:spcAft>
                <a:spcPts val="600"/>
              </a:spcAft>
              <a:buFont typeface="Wingdings" panose="05000000000000000000" pitchFamily="2" charset="2"/>
              <a:buChar char="§"/>
            </a:pPr>
            <a:r>
              <a:rPr lang="en-GB" sz="1600" dirty="0"/>
              <a:t>The ECSC DPS is used to buy professional, educational and children’s social care services to support government policy in schools and local authorities. It is open for new registrants throughout its term, however it is a requirement that potential suppliers must be registered prior to the publication of the opportunity in order to access it.</a:t>
            </a:r>
          </a:p>
          <a:p>
            <a:pPr marL="285750" indent="-285750">
              <a:spcAft>
                <a:spcPts val="600"/>
              </a:spcAft>
              <a:buFont typeface="Wingdings" panose="05000000000000000000" pitchFamily="2" charset="2"/>
              <a:buChar char="§"/>
            </a:pPr>
            <a:r>
              <a:rPr lang="en-GB" sz="1600" dirty="0"/>
              <a:t>This RFQ mini-competition exercise is a single stage process that will be published on the Redimo2 e-Procurement System and the bidding window will be approximately 10 working days from the day of publication.</a:t>
            </a:r>
          </a:p>
          <a:p>
            <a:pPr marL="285750" indent="-285750">
              <a:spcAft>
                <a:spcPts val="600"/>
              </a:spcAft>
              <a:buFont typeface="Wingdings" panose="05000000000000000000" pitchFamily="2" charset="2"/>
              <a:buChar char="§"/>
            </a:pPr>
            <a:r>
              <a:rPr lang="en-GB" sz="1600" dirty="0"/>
              <a:t>The evaluation criteria for this opportunity with be a mixture of Technical and Price elements, with each making up 80% and 20% of the total marks respectively.</a:t>
            </a:r>
          </a:p>
        </p:txBody>
      </p:sp>
    </p:spTree>
    <p:extLst>
      <p:ext uri="{BB962C8B-B14F-4D97-AF65-F5344CB8AC3E}">
        <p14:creationId xmlns:p14="http://schemas.microsoft.com/office/powerpoint/2010/main" val="3869745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9AE07-06CA-4D2D-97F2-BECFAFDBC126}"/>
              </a:ext>
            </a:extLst>
          </p:cNvPr>
          <p:cNvSpPr>
            <a:spLocks noGrp="1"/>
          </p:cNvSpPr>
          <p:nvPr>
            <p:ph type="title"/>
          </p:nvPr>
        </p:nvSpPr>
        <p:spPr/>
        <p:txBody>
          <a:bodyPr/>
          <a:lstStyle/>
          <a:p>
            <a:r>
              <a:rPr lang="en-GB"/>
              <a:t>Evaluation &amp; Award</a:t>
            </a:r>
          </a:p>
        </p:txBody>
      </p:sp>
      <p:sp>
        <p:nvSpPr>
          <p:cNvPr id="3" name="Slide Number Placeholder 2">
            <a:extLst>
              <a:ext uri="{FF2B5EF4-FFF2-40B4-BE49-F238E27FC236}">
                <a16:creationId xmlns:a16="http://schemas.microsoft.com/office/drawing/2014/main" id="{5F41F4F7-A3B5-4CFE-8CC9-6B7F72186FBE}"/>
              </a:ext>
            </a:extLst>
          </p:cNvPr>
          <p:cNvSpPr>
            <a:spLocks noGrp="1"/>
          </p:cNvSpPr>
          <p:nvPr>
            <p:ph type="sldNum" sz="quarter" idx="12"/>
          </p:nvPr>
        </p:nvSpPr>
        <p:spPr/>
        <p:txBody>
          <a:bodyPr/>
          <a:lstStyle/>
          <a:p>
            <a:fld id="{5DB98E5A-76C0-453E-B1E0-BC4AB04722D5}" type="slidenum">
              <a:rPr lang="en-GB" smtClean="0"/>
              <a:pPr/>
              <a:t>24</a:t>
            </a:fld>
            <a:endParaRPr lang="en-GB"/>
          </a:p>
        </p:txBody>
      </p:sp>
      <p:sp>
        <p:nvSpPr>
          <p:cNvPr id="4" name="TextBox 3">
            <a:extLst>
              <a:ext uri="{FF2B5EF4-FFF2-40B4-BE49-F238E27FC236}">
                <a16:creationId xmlns:a16="http://schemas.microsoft.com/office/drawing/2014/main" id="{CEE08B84-384B-42D4-832C-8CC17AB05029}"/>
              </a:ext>
            </a:extLst>
          </p:cNvPr>
          <p:cNvSpPr txBox="1"/>
          <p:nvPr/>
        </p:nvSpPr>
        <p:spPr>
          <a:xfrm>
            <a:off x="827584" y="1268760"/>
            <a:ext cx="7200800" cy="1969770"/>
          </a:xfrm>
          <a:prstGeom prst="rect">
            <a:avLst/>
          </a:prstGeom>
          <a:noFill/>
        </p:spPr>
        <p:txBody>
          <a:bodyPr wrap="square" lIns="91440" tIns="45720" rIns="91440" bIns="45720" rtlCol="0" anchor="t">
            <a:spAutoFit/>
          </a:bodyPr>
          <a:lstStyle/>
          <a:p>
            <a:pPr marL="285750" indent="-285750">
              <a:spcAft>
                <a:spcPts val="600"/>
              </a:spcAft>
              <a:buFont typeface="Wingdings" panose="05000000000000000000" pitchFamily="2" charset="2"/>
              <a:buChar char="§"/>
            </a:pPr>
            <a:r>
              <a:rPr lang="en-GB" sz="1600" dirty="0"/>
              <a:t>Upon the tender deadline, each tender response will be assessed for compliance with the mandatory criteria – the DfE reserves the right not to consider any non-compliant responses – prior to the commencement of the “desktop” evaluation of technical and price elements.</a:t>
            </a:r>
          </a:p>
          <a:p>
            <a:pPr marL="285750" indent="-285750">
              <a:spcAft>
                <a:spcPts val="600"/>
              </a:spcAft>
              <a:buFont typeface="Wingdings" panose="05000000000000000000" pitchFamily="2" charset="2"/>
              <a:buChar char="§"/>
            </a:pPr>
            <a:r>
              <a:rPr lang="en-GB" sz="1600" dirty="0"/>
              <a:t>Evaluation and Moderation of all responses will be undertaken by a dedicated evaluation panel from across the DfE.</a:t>
            </a:r>
          </a:p>
          <a:p>
            <a:pPr marL="285750" indent="-285750">
              <a:spcAft>
                <a:spcPts val="600"/>
              </a:spcAft>
              <a:buFont typeface="Wingdings" panose="05000000000000000000" pitchFamily="2" charset="2"/>
              <a:buChar char="§"/>
            </a:pPr>
            <a:r>
              <a:rPr lang="en-GB" sz="1600" dirty="0"/>
              <a:t>The Notification of result is expected </a:t>
            </a:r>
            <a:r>
              <a:rPr lang="en-GB" sz="1600"/>
              <a:t>in</a:t>
            </a:r>
            <a:r>
              <a:rPr lang="en-GB" sz="1600" dirty="0"/>
              <a:t> </a:t>
            </a:r>
            <a:r>
              <a:rPr lang="en-GB" sz="1600"/>
              <a:t>mid</a:t>
            </a:r>
            <a:r>
              <a:rPr lang="en-GB" sz="1600" dirty="0"/>
              <a:t> November 2020.</a:t>
            </a:r>
            <a:endParaRPr lang="en-GB" sz="1600">
              <a:cs typeface="Arial"/>
            </a:endParaRPr>
          </a:p>
        </p:txBody>
      </p:sp>
      <p:pic>
        <p:nvPicPr>
          <p:cNvPr id="6" name="Picture 5">
            <a:extLst>
              <a:ext uri="{FF2B5EF4-FFF2-40B4-BE49-F238E27FC236}">
                <a16:creationId xmlns:a16="http://schemas.microsoft.com/office/drawing/2014/main" id="{407AE4D4-DEA7-4384-B2D4-F1228D5F8E74}"/>
              </a:ext>
            </a:extLst>
          </p:cNvPr>
          <p:cNvPicPr>
            <a:picLocks noChangeAspect="1"/>
          </p:cNvPicPr>
          <p:nvPr/>
        </p:nvPicPr>
        <p:blipFill>
          <a:blip r:embed="rId2"/>
          <a:stretch>
            <a:fillRect/>
          </a:stretch>
        </p:blipFill>
        <p:spPr>
          <a:xfrm>
            <a:off x="1547665" y="3577084"/>
            <a:ext cx="5760640" cy="2660228"/>
          </a:xfrm>
          <a:prstGeom prst="rect">
            <a:avLst/>
          </a:prstGeom>
        </p:spPr>
      </p:pic>
    </p:spTree>
    <p:extLst>
      <p:ext uri="{BB962C8B-B14F-4D97-AF65-F5344CB8AC3E}">
        <p14:creationId xmlns:p14="http://schemas.microsoft.com/office/powerpoint/2010/main" val="2759926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5399732"/>
            <a:ext cx="6264695" cy="300082"/>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a:defRPr/>
            </a:pPr>
            <a:r>
              <a:rPr lang="en-GB" sz="1350" dirty="0">
                <a:cs typeface="Arial" panose="020B0604020202020204" pitchFamily="34" charset="0"/>
              </a:rPr>
              <a:t>*Indicative dates. DfE reserves the right to change at own discretion.</a:t>
            </a:r>
          </a:p>
        </p:txBody>
      </p:sp>
      <p:graphicFrame>
        <p:nvGraphicFramePr>
          <p:cNvPr id="3" name="Table 2"/>
          <p:cNvGraphicFramePr>
            <a:graphicFrameLocks noGrp="1"/>
          </p:cNvGraphicFramePr>
          <p:nvPr>
            <p:extLst>
              <p:ext uri="{D42A27DB-BD31-4B8C-83A1-F6EECF244321}">
                <p14:modId xmlns:p14="http://schemas.microsoft.com/office/powerpoint/2010/main" val="3254852553"/>
              </p:ext>
            </p:extLst>
          </p:nvPr>
        </p:nvGraphicFramePr>
        <p:xfrm>
          <a:off x="611560" y="1124744"/>
          <a:ext cx="7885963" cy="3938241"/>
        </p:xfrm>
        <a:graphic>
          <a:graphicData uri="http://schemas.openxmlformats.org/drawingml/2006/table">
            <a:tbl>
              <a:tblPr firstRow="1" bandRow="1">
                <a:tableStyleId>{5C22544A-7EE6-4342-B048-85BDC9FD1C3A}</a:tableStyleId>
              </a:tblPr>
              <a:tblGrid>
                <a:gridCol w="3058816">
                  <a:extLst>
                    <a:ext uri="{9D8B030D-6E8A-4147-A177-3AD203B41FA5}">
                      <a16:colId xmlns:a16="http://schemas.microsoft.com/office/drawing/2014/main" val="1773019123"/>
                    </a:ext>
                  </a:extLst>
                </a:gridCol>
                <a:gridCol w="4827147">
                  <a:extLst>
                    <a:ext uri="{9D8B030D-6E8A-4147-A177-3AD203B41FA5}">
                      <a16:colId xmlns:a16="http://schemas.microsoft.com/office/drawing/2014/main" val="2075108774"/>
                    </a:ext>
                  </a:extLst>
                </a:gridCol>
              </a:tblGrid>
              <a:tr h="612959">
                <a:tc>
                  <a:txBody>
                    <a:bodyPr/>
                    <a:lstStyle/>
                    <a:p>
                      <a:pPr algn="l" rtl="0" fontAlgn="ctr"/>
                      <a:r>
                        <a:rPr lang="en-GB" sz="1800" u="none" strike="noStrike">
                          <a:effectLst/>
                        </a:rPr>
                        <a:t>Date*</a:t>
                      </a:r>
                      <a:endParaRPr lang="en-GB" sz="1800" b="1" i="0" u="none" strike="noStrike">
                        <a:solidFill>
                          <a:srgbClr val="000000"/>
                        </a:solidFill>
                        <a:effectLst/>
                        <a:latin typeface="Calibri" panose="020F0502020204030204" pitchFamily="34" charset="0"/>
                      </a:endParaRPr>
                    </a:p>
                  </a:txBody>
                  <a:tcPr marL="3572" marR="3572" marT="3572" marB="0" anchor="ctr"/>
                </a:tc>
                <a:tc>
                  <a:txBody>
                    <a:bodyPr/>
                    <a:lstStyle/>
                    <a:p>
                      <a:pPr algn="l" rtl="0" fontAlgn="ctr"/>
                      <a:r>
                        <a:rPr lang="en-GB" sz="1800" u="none" strike="noStrike" dirty="0">
                          <a:effectLst/>
                        </a:rPr>
                        <a:t>Activity</a:t>
                      </a:r>
                      <a:endParaRPr lang="en-GB" sz="1800" b="1" i="0" u="none" strike="noStrike" dirty="0">
                        <a:solidFill>
                          <a:srgbClr val="000000"/>
                        </a:solidFill>
                        <a:effectLst/>
                        <a:latin typeface="Calibri" panose="020F0502020204030204" pitchFamily="34" charset="0"/>
                      </a:endParaRPr>
                    </a:p>
                  </a:txBody>
                  <a:tcPr marL="3572" marR="3572" marT="3572" marB="0" anchor="ctr"/>
                </a:tc>
                <a:extLst>
                  <a:ext uri="{0D108BD9-81ED-4DB2-BD59-A6C34878D82A}">
                    <a16:rowId xmlns:a16="http://schemas.microsoft.com/office/drawing/2014/main" val="3998032574"/>
                  </a:ext>
                </a:extLst>
              </a:tr>
              <a:tr h="622984">
                <a:tc>
                  <a:txBody>
                    <a:bodyPr/>
                    <a:lstStyle/>
                    <a:p>
                      <a:pPr algn="l" rtl="0" fontAlgn="ctr"/>
                      <a:r>
                        <a:rPr lang="en-GB" sz="1600" b="0" i="0" u="none" strike="noStrike">
                          <a:solidFill>
                            <a:srgbClr val="000000"/>
                          </a:solidFill>
                          <a:effectLst/>
                          <a:latin typeface="+mj-lt"/>
                        </a:rPr>
                        <a:t>6 Oct 2020</a:t>
                      </a:r>
                    </a:p>
                  </a:txBody>
                  <a:tcPr marL="3572" marR="3572" marT="3572" marB="0" anchor="ctr"/>
                </a:tc>
                <a:tc>
                  <a:txBody>
                    <a:bodyPr/>
                    <a:lstStyle/>
                    <a:p>
                      <a:pPr algn="l" rtl="0" fontAlgn="ctr"/>
                      <a:r>
                        <a:rPr lang="en-GB" sz="1600" u="none" strike="noStrike" dirty="0">
                          <a:effectLst/>
                        </a:rPr>
                        <a:t>Market engagement event</a:t>
                      </a:r>
                      <a:endParaRPr lang="en-GB" sz="1600" b="0" i="0" u="none" strike="noStrike" dirty="0">
                        <a:solidFill>
                          <a:srgbClr val="000000"/>
                        </a:solidFill>
                        <a:effectLst/>
                        <a:latin typeface="Calibri" panose="020F0502020204030204" pitchFamily="34" charset="0"/>
                      </a:endParaRPr>
                    </a:p>
                  </a:txBody>
                  <a:tcPr marL="3572" marR="3572" marT="3572" marB="0" anchor="ctr"/>
                </a:tc>
                <a:extLst>
                  <a:ext uri="{0D108BD9-81ED-4DB2-BD59-A6C34878D82A}">
                    <a16:rowId xmlns:a16="http://schemas.microsoft.com/office/drawing/2014/main" val="3033716815"/>
                  </a:ext>
                </a:extLst>
              </a:tr>
              <a:tr h="738190">
                <a:tc>
                  <a:txBody>
                    <a:bodyPr/>
                    <a:lstStyle/>
                    <a:p>
                      <a:pPr algn="l" rtl="0" fontAlgn="ctr"/>
                      <a:r>
                        <a:rPr lang="en-GB" sz="1600" b="0" i="0" u="none" strike="noStrike">
                          <a:solidFill>
                            <a:srgbClr val="000000"/>
                          </a:solidFill>
                          <a:effectLst/>
                          <a:latin typeface="Arial" panose="020B0604020202020204" pitchFamily="34" charset="0"/>
                          <a:cs typeface="Arial" panose="020B0604020202020204" pitchFamily="34" charset="0"/>
                        </a:rPr>
                        <a:t>12 Oct 2020</a:t>
                      </a:r>
                    </a:p>
                  </a:txBody>
                  <a:tcPr marL="3572" marR="3572" marT="3572" marB="0" anchor="ctr"/>
                </a:tc>
                <a:tc>
                  <a:txBody>
                    <a:bodyPr/>
                    <a:lstStyle/>
                    <a:p>
                      <a:pPr algn="l" rtl="0" fontAlgn="ctr"/>
                      <a:r>
                        <a:rPr lang="en-GB" sz="1600" u="none" strike="noStrike" dirty="0">
                          <a:effectLst/>
                        </a:rPr>
                        <a:t>Publication of RFQ via e-tendering portal</a:t>
                      </a:r>
                      <a:endParaRPr lang="en-GB" sz="1600" b="0" i="0" u="none" strike="noStrike" dirty="0">
                        <a:solidFill>
                          <a:srgbClr val="000000"/>
                        </a:solidFill>
                        <a:effectLst/>
                        <a:latin typeface="Calibri" panose="020F0502020204030204" pitchFamily="34" charset="0"/>
                      </a:endParaRPr>
                    </a:p>
                  </a:txBody>
                  <a:tcPr marL="3572" marR="3572" marT="3572" marB="0" anchor="ctr"/>
                </a:tc>
                <a:extLst>
                  <a:ext uri="{0D108BD9-81ED-4DB2-BD59-A6C34878D82A}">
                    <a16:rowId xmlns:a16="http://schemas.microsoft.com/office/drawing/2014/main" val="3289378572"/>
                  </a:ext>
                </a:extLst>
              </a:tr>
              <a:tr h="738190">
                <a:tc>
                  <a:txBody>
                    <a:bodyPr/>
                    <a:lstStyle/>
                    <a:p>
                      <a:pPr algn="l" rtl="0" fontAlgn="ctr"/>
                      <a:r>
                        <a:rPr lang="en-GB" sz="1600" b="0" i="0" u="none" strike="noStrike">
                          <a:solidFill>
                            <a:srgbClr val="000000"/>
                          </a:solidFill>
                          <a:effectLst/>
                          <a:latin typeface="Arial" panose="020B0604020202020204" pitchFamily="34" charset="0"/>
                          <a:cs typeface="Arial" panose="020B0604020202020204" pitchFamily="34" charset="0"/>
                        </a:rPr>
                        <a:t>26 Oct 2020 at 14:00</a:t>
                      </a:r>
                    </a:p>
                  </a:txBody>
                  <a:tcPr marL="3572" marR="3572" marT="3572" marB="0" anchor="ctr"/>
                </a:tc>
                <a:tc>
                  <a:txBody>
                    <a:bodyPr/>
                    <a:lstStyle/>
                    <a:p>
                      <a:pPr algn="l" rtl="0" fontAlgn="ctr"/>
                      <a:r>
                        <a:rPr lang="en-GB" sz="1600" b="0" i="0" u="none" strike="noStrike" dirty="0">
                          <a:solidFill>
                            <a:srgbClr val="000000"/>
                          </a:solidFill>
                          <a:effectLst/>
                          <a:latin typeface="+mj-lt"/>
                        </a:rPr>
                        <a:t>Deadline for tender responses</a:t>
                      </a:r>
                    </a:p>
                  </a:txBody>
                  <a:tcPr marL="3572" marR="3572" marT="3572" marB="0" anchor="ctr"/>
                </a:tc>
                <a:extLst>
                  <a:ext uri="{0D108BD9-81ED-4DB2-BD59-A6C34878D82A}">
                    <a16:rowId xmlns:a16="http://schemas.microsoft.com/office/drawing/2014/main" val="585084671"/>
                  </a:ext>
                </a:extLst>
              </a:tr>
              <a:tr h="612959">
                <a:tc>
                  <a:txBody>
                    <a:bodyPr/>
                    <a:lstStyle/>
                    <a:p>
                      <a:pPr algn="l" rtl="0" fontAlgn="ctr"/>
                      <a:r>
                        <a:rPr lang="en-GB" sz="1600" b="0" i="0" u="none" strike="noStrike">
                          <a:solidFill>
                            <a:schemeClr val="tx1"/>
                          </a:solidFill>
                          <a:effectLst/>
                          <a:latin typeface="Arial" panose="020B0604020202020204" pitchFamily="34" charset="0"/>
                          <a:cs typeface="Arial" panose="020B0604020202020204" pitchFamily="34" charset="0"/>
                        </a:rPr>
                        <a:t>11 Nov 2020</a:t>
                      </a:r>
                    </a:p>
                  </a:txBody>
                  <a:tcPr marL="3572" marR="3572" marT="3572" marB="0" anchor="ctr"/>
                </a:tc>
                <a:tc>
                  <a:txBody>
                    <a:bodyPr/>
                    <a:lstStyle/>
                    <a:p>
                      <a:pPr algn="l" rtl="0" fontAlgn="ctr"/>
                      <a:r>
                        <a:rPr lang="en-GB" sz="1600" u="none" strike="noStrike" dirty="0">
                          <a:effectLst/>
                        </a:rPr>
                        <a:t>Notification of Result</a:t>
                      </a:r>
                      <a:endParaRPr lang="en-GB" sz="1600" b="0" i="0" u="none" strike="noStrike" dirty="0">
                        <a:solidFill>
                          <a:srgbClr val="000000"/>
                        </a:solidFill>
                        <a:effectLst/>
                        <a:latin typeface="Calibri" panose="020F0502020204030204" pitchFamily="34" charset="0"/>
                      </a:endParaRPr>
                    </a:p>
                  </a:txBody>
                  <a:tcPr marL="3572" marR="3572" marT="3572" marB="0" anchor="ctr"/>
                </a:tc>
                <a:extLst>
                  <a:ext uri="{0D108BD9-81ED-4DB2-BD59-A6C34878D82A}">
                    <a16:rowId xmlns:a16="http://schemas.microsoft.com/office/drawing/2014/main" val="3804854877"/>
                  </a:ext>
                </a:extLst>
              </a:tr>
              <a:tr h="612959">
                <a:tc>
                  <a:txBody>
                    <a:bodyPr/>
                    <a:lstStyle/>
                    <a:p>
                      <a:pPr algn="l" rtl="0" fontAlgn="ctr"/>
                      <a:r>
                        <a:rPr lang="en-GB" sz="1600" u="none" strike="noStrike" baseline="0" dirty="0">
                          <a:solidFill>
                            <a:schemeClr val="tx1"/>
                          </a:solidFill>
                          <a:effectLst/>
                        </a:rPr>
                        <a:t>16 Nov 2020</a:t>
                      </a:r>
                      <a:endParaRPr lang="en-GB" sz="1600" b="0" i="0" u="none" strike="noStrike" dirty="0">
                        <a:solidFill>
                          <a:schemeClr val="tx1"/>
                        </a:solidFill>
                        <a:effectLst/>
                        <a:latin typeface="Calibri" panose="020F0502020204030204" pitchFamily="34" charset="0"/>
                      </a:endParaRPr>
                    </a:p>
                  </a:txBody>
                  <a:tcPr marL="3572" marR="3572" marT="3572" marB="0" anchor="ctr"/>
                </a:tc>
                <a:tc>
                  <a:txBody>
                    <a:bodyPr/>
                    <a:lstStyle/>
                    <a:p>
                      <a:pPr algn="l" rtl="0" fontAlgn="ctr"/>
                      <a:r>
                        <a:rPr lang="en-GB" sz="1600" u="none" strike="noStrike" dirty="0">
                          <a:effectLst/>
                        </a:rPr>
                        <a:t>Contract agreed and commencement of work</a:t>
                      </a:r>
                      <a:endParaRPr lang="en-GB" sz="1600" b="0" i="0" u="none" strike="noStrike" dirty="0">
                        <a:solidFill>
                          <a:srgbClr val="000000"/>
                        </a:solidFill>
                        <a:effectLst/>
                        <a:latin typeface="Calibri" panose="020F0502020204030204" pitchFamily="34" charset="0"/>
                      </a:endParaRPr>
                    </a:p>
                  </a:txBody>
                  <a:tcPr marL="3572" marR="3572" marT="3572" marB="0" anchor="ctr"/>
                </a:tc>
                <a:extLst>
                  <a:ext uri="{0D108BD9-81ED-4DB2-BD59-A6C34878D82A}">
                    <a16:rowId xmlns:a16="http://schemas.microsoft.com/office/drawing/2014/main" val="3926923475"/>
                  </a:ext>
                </a:extLst>
              </a:tr>
            </a:tbl>
          </a:graphicData>
        </a:graphic>
      </p:graphicFrame>
      <p:sp>
        <p:nvSpPr>
          <p:cNvPr id="4" name="Title 3">
            <a:extLst>
              <a:ext uri="{FF2B5EF4-FFF2-40B4-BE49-F238E27FC236}">
                <a16:creationId xmlns:a16="http://schemas.microsoft.com/office/drawing/2014/main" id="{7D794A3F-99FA-4881-BE53-36C8B5AC53BE}"/>
              </a:ext>
            </a:extLst>
          </p:cNvPr>
          <p:cNvSpPr>
            <a:spLocks noGrp="1"/>
          </p:cNvSpPr>
          <p:nvPr>
            <p:ph type="ctrTitle"/>
          </p:nvPr>
        </p:nvSpPr>
        <p:spPr>
          <a:xfrm>
            <a:off x="327991" y="102757"/>
            <a:ext cx="7772400" cy="1470025"/>
          </a:xfrm>
        </p:spPr>
        <p:txBody>
          <a:bodyPr/>
          <a:lstStyle/>
          <a:p>
            <a:r>
              <a:rPr lang="en-GB" sz="2800" dirty="0">
                <a:latin typeface="+mn-lt"/>
              </a:rPr>
              <a:t> Timeframe</a:t>
            </a:r>
          </a:p>
        </p:txBody>
      </p:sp>
    </p:spTree>
    <p:extLst>
      <p:ext uri="{BB962C8B-B14F-4D97-AF65-F5344CB8AC3E}">
        <p14:creationId xmlns:p14="http://schemas.microsoft.com/office/powerpoint/2010/main" val="1135263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E3528-4AE0-4796-AF47-C0367984A049}"/>
              </a:ext>
            </a:extLst>
          </p:cNvPr>
          <p:cNvSpPr>
            <a:spLocks noGrp="1"/>
          </p:cNvSpPr>
          <p:nvPr>
            <p:ph type="ctrTitle"/>
          </p:nvPr>
        </p:nvSpPr>
        <p:spPr>
          <a:xfrm>
            <a:off x="323528" y="116632"/>
            <a:ext cx="7772400" cy="1470025"/>
          </a:xfrm>
        </p:spPr>
        <p:txBody>
          <a:bodyPr/>
          <a:lstStyle/>
          <a:p>
            <a:pPr>
              <a:defRPr/>
            </a:pPr>
            <a:r>
              <a:rPr lang="en-GB" altLang="en-US" sz="2800" kern="0" dirty="0"/>
              <a:t>E-procurement System Advice</a:t>
            </a:r>
            <a:br>
              <a:rPr lang="en-GB" altLang="en-US" sz="2800" kern="0" dirty="0"/>
            </a:br>
            <a:endParaRPr lang="en-GB" sz="2800" dirty="0"/>
          </a:p>
        </p:txBody>
      </p:sp>
      <p:sp>
        <p:nvSpPr>
          <p:cNvPr id="3" name="Subtitle 2">
            <a:extLst>
              <a:ext uri="{FF2B5EF4-FFF2-40B4-BE49-F238E27FC236}">
                <a16:creationId xmlns:a16="http://schemas.microsoft.com/office/drawing/2014/main" id="{B7AD6B9F-BBDF-45BA-B984-CEBE35FD7920}"/>
              </a:ext>
            </a:extLst>
          </p:cNvPr>
          <p:cNvSpPr>
            <a:spLocks noGrp="1"/>
          </p:cNvSpPr>
          <p:nvPr>
            <p:ph type="subTitle" idx="1"/>
          </p:nvPr>
        </p:nvSpPr>
        <p:spPr>
          <a:xfrm>
            <a:off x="395536" y="1124744"/>
            <a:ext cx="6819143" cy="3600400"/>
          </a:xfrm>
        </p:spPr>
        <p:txBody>
          <a:bodyPr/>
          <a:lstStyle/>
          <a:p>
            <a:pPr marL="285750" indent="-285750">
              <a:buFont typeface="Wingdings" panose="05000000000000000000" pitchFamily="2" charset="2"/>
              <a:buChar char="§"/>
              <a:defRPr/>
            </a:pPr>
            <a:r>
              <a:rPr lang="en-GB" sz="1600" b="0" dirty="0"/>
              <a:t>Before you can access the RFQ you will need to register on the DfE        e-tendering portal on Redimo 2.</a:t>
            </a:r>
          </a:p>
          <a:p>
            <a:pPr marL="285750" indent="-285750">
              <a:buFont typeface="Wingdings" panose="05000000000000000000" pitchFamily="2" charset="2"/>
              <a:buChar char="§"/>
              <a:defRPr/>
            </a:pPr>
            <a:r>
              <a:rPr lang="en-GB" sz="1600" b="0" dirty="0"/>
              <a:t>Please see the guidance on gov.uk for more information:</a:t>
            </a:r>
          </a:p>
          <a:p>
            <a:pPr>
              <a:defRPr/>
            </a:pPr>
            <a:r>
              <a:rPr lang="en-GB" sz="1600" b="0" dirty="0">
                <a:hlinkClick r:id="rId3"/>
              </a:rPr>
              <a:t>https://www.gov.uk/government/organisations/department-for-education/about/procurement#educational-and-childrens-social-care-professionals-dynamic-purchasing-system-ecsc-dps</a:t>
            </a:r>
            <a:endParaRPr lang="en-GB" sz="1600" b="0" dirty="0"/>
          </a:p>
          <a:p>
            <a:pPr>
              <a:defRPr/>
            </a:pPr>
            <a:endParaRPr lang="en-GB" sz="1800" b="0" dirty="0"/>
          </a:p>
          <a:p>
            <a:pPr>
              <a:defRPr/>
            </a:pPr>
            <a:endParaRPr lang="en-GB" altLang="en-US" sz="1800" b="0" dirty="0"/>
          </a:p>
          <a:p>
            <a:endParaRPr lang="en-GB" dirty="0"/>
          </a:p>
        </p:txBody>
      </p:sp>
    </p:spTree>
    <p:extLst>
      <p:ext uri="{BB962C8B-B14F-4D97-AF65-F5344CB8AC3E}">
        <p14:creationId xmlns:p14="http://schemas.microsoft.com/office/powerpoint/2010/main" val="1986824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052736"/>
            <a:ext cx="7830354" cy="3148885"/>
          </a:xfrm>
        </p:spPr>
        <p:txBody>
          <a:bodyPr>
            <a:normAutofit/>
          </a:bodyPr>
          <a:lstStyle/>
          <a:p>
            <a:pPr>
              <a:spcBef>
                <a:spcPct val="0"/>
              </a:spcBef>
              <a:defRPr/>
            </a:pPr>
            <a:r>
              <a:rPr lang="en-GB" altLang="en-US" sz="1600" b="0" kern="1200" dirty="0">
                <a:cs typeface="Arial" panose="020B0604020202020204" pitchFamily="34" charset="0"/>
              </a:rPr>
              <a:t>Canvass help, assistance or opinion on the tender or the procurement process in general from any DfE employee or other Government Department, Agency or Non Department Public Body other than through the e-Tendering portal message board.</a:t>
            </a:r>
          </a:p>
          <a:p>
            <a:pPr>
              <a:spcBef>
                <a:spcPct val="0"/>
              </a:spcBef>
              <a:defRPr/>
            </a:pPr>
            <a:r>
              <a:rPr lang="en-GB" altLang="en-US" sz="1600" b="0" kern="1200" dirty="0">
                <a:cs typeface="Arial" panose="020B0604020202020204" pitchFamily="34" charset="0"/>
              </a:rPr>
              <a:t>Submit a partially completed tender as this will not be evaluated.</a:t>
            </a:r>
            <a:endParaRPr lang="en-GB" altLang="en-US" sz="1600" b="0" dirty="0">
              <a:cs typeface="Arial" panose="020B0604020202020204" pitchFamily="34" charset="0"/>
            </a:endParaRPr>
          </a:p>
          <a:p>
            <a:pPr>
              <a:spcBef>
                <a:spcPct val="0"/>
              </a:spcBef>
              <a:defRPr/>
            </a:pPr>
            <a:r>
              <a:rPr lang="en-GB" altLang="en-US" sz="1600" b="0" kern="1200" dirty="0">
                <a:cs typeface="Arial" panose="020B0604020202020204" pitchFamily="34" charset="0"/>
              </a:rPr>
              <a:t>Submit a tender after the closing date and time. </a:t>
            </a:r>
          </a:p>
          <a:p>
            <a:pPr marL="160735" indent="-160735">
              <a:spcBef>
                <a:spcPct val="0"/>
              </a:spcBef>
              <a:defRPr/>
            </a:pPr>
            <a:endParaRPr lang="en-GB" altLang="en-US" b="0" kern="1200" dirty="0">
              <a:cs typeface="Arial" panose="020B0604020202020204" pitchFamily="34" charset="0"/>
            </a:endParaRPr>
          </a:p>
          <a:p>
            <a:pPr>
              <a:defRPr/>
            </a:pPr>
            <a:endParaRPr lang="en-GB" sz="1125" dirty="0"/>
          </a:p>
        </p:txBody>
      </p:sp>
      <p:sp>
        <p:nvSpPr>
          <p:cNvPr id="4" name="Title 1"/>
          <p:cNvSpPr txBox="1">
            <a:spLocks/>
          </p:cNvSpPr>
          <p:nvPr/>
        </p:nvSpPr>
        <p:spPr>
          <a:xfrm>
            <a:off x="107504" y="332656"/>
            <a:ext cx="6056710" cy="539354"/>
          </a:xfrm>
          <a:prstGeom prst="rect">
            <a:avLst/>
          </a:prstGeom>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sz="2800" kern="0" dirty="0">
                <a:solidFill>
                  <a:srgbClr val="104F75"/>
                </a:solidFill>
                <a:latin typeface="+mn-lt"/>
              </a:rPr>
              <a:t>What organisations must not do</a:t>
            </a:r>
          </a:p>
        </p:txBody>
      </p:sp>
    </p:spTree>
    <p:extLst>
      <p:ext uri="{BB962C8B-B14F-4D97-AF65-F5344CB8AC3E}">
        <p14:creationId xmlns:p14="http://schemas.microsoft.com/office/powerpoint/2010/main" val="15567928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640959" cy="5472608"/>
          </a:xfrm>
          <a:solidFill>
            <a:schemeClr val="accent1">
              <a:lumMod val="75000"/>
            </a:schemeClr>
          </a:solidFill>
        </p:spPr>
        <p:txBody>
          <a:bodyPr/>
          <a:lstStyle/>
          <a:p>
            <a:r>
              <a:rPr lang="en-GB" sz="3500" dirty="0">
                <a:solidFill>
                  <a:schemeClr val="bg1"/>
                </a:solidFill>
              </a:rPr>
              <a:t> </a:t>
            </a:r>
            <a:br>
              <a:rPr lang="en-GB" sz="3500" dirty="0">
                <a:solidFill>
                  <a:schemeClr val="bg1"/>
                </a:solidFill>
              </a:rPr>
            </a:br>
            <a:br>
              <a:rPr lang="en-GB" sz="3500" dirty="0">
                <a:solidFill>
                  <a:schemeClr val="bg1"/>
                </a:solidFill>
              </a:rPr>
            </a:br>
            <a:br>
              <a:rPr lang="en-GB" sz="3500" dirty="0">
                <a:solidFill>
                  <a:schemeClr val="bg1"/>
                </a:solidFill>
              </a:rPr>
            </a:br>
            <a:br>
              <a:rPr lang="en-GB" sz="3500" dirty="0">
                <a:solidFill>
                  <a:schemeClr val="bg1"/>
                </a:solidFill>
              </a:rPr>
            </a:br>
            <a:r>
              <a:rPr lang="en-GB" sz="3500" dirty="0">
                <a:solidFill>
                  <a:schemeClr val="bg1"/>
                </a:solidFill>
              </a:rPr>
              <a:t>4.Q&amp;A</a:t>
            </a:r>
          </a:p>
        </p:txBody>
      </p:sp>
      <p:sp>
        <p:nvSpPr>
          <p:cNvPr id="4" name="Slide Number Placeholder 3"/>
          <p:cNvSpPr>
            <a:spLocks noGrp="1"/>
          </p:cNvSpPr>
          <p:nvPr>
            <p:ph type="sldNum" sz="quarter" idx="4"/>
          </p:nvPr>
        </p:nvSpPr>
        <p:spPr/>
        <p:txBody>
          <a:bodyPr/>
          <a:lstStyle/>
          <a:p>
            <a:fld id="{5DB98E5A-76C0-453E-B1E0-BC4AB04722D5}" type="slidenum">
              <a:rPr lang="en-GB" smtClean="0"/>
              <a:pPr/>
              <a:t>28</a:t>
            </a:fld>
            <a:endParaRPr lang="en-GB" dirty="0"/>
          </a:p>
        </p:txBody>
      </p:sp>
    </p:spTree>
    <p:extLst>
      <p:ext uri="{BB962C8B-B14F-4D97-AF65-F5344CB8AC3E}">
        <p14:creationId xmlns:p14="http://schemas.microsoft.com/office/powerpoint/2010/main" val="3276498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0648"/>
            <a:ext cx="8712968" cy="5472608"/>
          </a:xfrm>
          <a:solidFill>
            <a:schemeClr val="accent1">
              <a:lumMod val="75000"/>
            </a:schemeClr>
          </a:solidFill>
        </p:spPr>
        <p:txBody>
          <a:bodyPr/>
          <a:lstStyle/>
          <a:p>
            <a:endParaRPr lang="en-GB" sz="3500" dirty="0">
              <a:solidFill>
                <a:schemeClr val="bg1"/>
              </a:solidFill>
            </a:endParaRPr>
          </a:p>
          <a:p>
            <a:endParaRPr lang="en-GB" sz="3500" dirty="0">
              <a:solidFill>
                <a:schemeClr val="bg1"/>
              </a:solidFill>
            </a:endParaRPr>
          </a:p>
          <a:p>
            <a:endParaRPr lang="en-GB" sz="3500" dirty="0">
              <a:solidFill>
                <a:schemeClr val="bg1"/>
              </a:solidFill>
            </a:endParaRPr>
          </a:p>
          <a:p>
            <a:r>
              <a:rPr lang="en-GB" sz="3500" dirty="0">
                <a:solidFill>
                  <a:schemeClr val="bg1"/>
                </a:solidFill>
              </a:rPr>
              <a:t>End of Presentation</a:t>
            </a:r>
          </a:p>
          <a:p>
            <a:endParaRPr lang="en-GB" sz="3200" dirty="0">
              <a:solidFill>
                <a:schemeClr val="bg1"/>
              </a:solidFill>
            </a:endParaRPr>
          </a:p>
          <a:p>
            <a:r>
              <a:rPr lang="en-GB" sz="3200" dirty="0">
                <a:solidFill>
                  <a:srgbClr val="FFC000"/>
                </a:solidFill>
              </a:rPr>
              <a:t>Earlyyears.entitlements@education.gov.uk</a:t>
            </a:r>
          </a:p>
        </p:txBody>
      </p:sp>
      <p:sp>
        <p:nvSpPr>
          <p:cNvPr id="4" name="Slide Number Placeholder 3"/>
          <p:cNvSpPr>
            <a:spLocks noGrp="1"/>
          </p:cNvSpPr>
          <p:nvPr>
            <p:ph type="sldNum" sz="quarter" idx="4"/>
          </p:nvPr>
        </p:nvSpPr>
        <p:spPr/>
        <p:txBody>
          <a:bodyPr/>
          <a:lstStyle/>
          <a:p>
            <a:fld id="{5DB98E5A-76C0-453E-B1E0-BC4AB04722D5}" type="slidenum">
              <a:rPr lang="en-GB" smtClean="0"/>
              <a:pPr/>
              <a:t>29</a:t>
            </a:fld>
            <a:endParaRPr lang="en-GB" dirty="0"/>
          </a:p>
        </p:txBody>
      </p:sp>
    </p:spTree>
    <p:extLst>
      <p:ext uri="{BB962C8B-B14F-4D97-AF65-F5344CB8AC3E}">
        <p14:creationId xmlns:p14="http://schemas.microsoft.com/office/powerpoint/2010/main" val="1779350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67544" y="309959"/>
            <a:ext cx="8075613" cy="575469"/>
          </a:xfrm>
          <a:prstGeom prst="rect">
            <a:avLst/>
          </a:prstGeom>
        </p:spPr>
        <p:txBody>
          <a:bodyPr>
            <a:normAutofit fontScale="97500" lnSpcReduction="100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104F75"/>
                </a:solidFill>
                <a:effectLst/>
                <a:uLnTx/>
                <a:uFillTx/>
                <a:latin typeface="Arial" panose="020B0604020202020204" pitchFamily="34" charset="0"/>
                <a:ea typeface="+mj-ea"/>
                <a:cs typeface="Arial" panose="020B0604020202020204" pitchFamily="34" charset="0"/>
              </a:rPr>
              <a:t>Ground rules</a:t>
            </a:r>
            <a:endParaRPr kumimoji="0" lang="en-GB" sz="2800" b="1" i="0" u="none" strike="noStrike" kern="1200" cap="none" spc="0" normalizeH="0" baseline="0" noProof="0" dirty="0">
              <a:ln>
                <a:noFill/>
              </a:ln>
              <a:solidFill>
                <a:srgbClr val="104F75"/>
              </a:solidFill>
              <a:effectLst/>
              <a:uLnTx/>
              <a:uFillTx/>
              <a:latin typeface="Arial" panose="020B0604020202020204" pitchFamily="34" charset="0"/>
              <a:ea typeface="+mj-ea"/>
              <a:cs typeface="Arial" panose="020B0604020202020204" pitchFamily="34" charset="0"/>
            </a:endParaRPr>
          </a:p>
        </p:txBody>
      </p:sp>
      <p:sp>
        <p:nvSpPr>
          <p:cNvPr id="3" name="Content Placeholder 2"/>
          <p:cNvSpPr txBox="1">
            <a:spLocks/>
          </p:cNvSpPr>
          <p:nvPr/>
        </p:nvSpPr>
        <p:spPr>
          <a:xfrm>
            <a:off x="460528" y="885428"/>
            <a:ext cx="8075613" cy="4982370"/>
          </a:xfrm>
          <a:prstGeom prst="rect">
            <a:avLst/>
          </a:prstGeom>
        </p:spPr>
        <p:txBody>
          <a:bodyPr lIns="91440" tIns="45720" rIns="91440" bIns="45720" anchor="t"/>
          <a:lstStyle>
            <a:lvl1pPr marL="365125" indent="-365125" algn="l" rtl="0" eaLnBrk="0" fontAlgn="base" hangingPunct="0">
              <a:spcBef>
                <a:spcPct val="20000"/>
              </a:spcBef>
              <a:spcAft>
                <a:spcPct val="0"/>
              </a:spcAft>
              <a:buClr>
                <a:schemeClr val="folHlink"/>
              </a:buClr>
              <a:buFont typeface="Wingdings" pitchFamily="2" charset="2"/>
              <a:buChar char="§"/>
              <a:defRPr sz="2000" b="1">
                <a:solidFill>
                  <a:schemeClr val="tx1"/>
                </a:solidFill>
                <a:latin typeface="+mn-lt"/>
                <a:ea typeface="+mn-ea"/>
                <a:cs typeface="+mn-cs"/>
              </a:defRPr>
            </a:lvl1pPr>
            <a:lvl2pPr marL="835025" indent="-290513" algn="l" rtl="0" eaLnBrk="0" fontAlgn="base" hangingPunct="0">
              <a:spcBef>
                <a:spcPct val="20000"/>
              </a:spcBef>
              <a:spcAft>
                <a:spcPct val="0"/>
              </a:spcAft>
              <a:buClr>
                <a:schemeClr val="folHlink"/>
              </a:buClr>
              <a:buChar char="–"/>
              <a:defRPr sz="2000">
                <a:solidFill>
                  <a:schemeClr val="tx1"/>
                </a:solidFill>
                <a:latin typeface="+mn-lt"/>
              </a:defRPr>
            </a:lvl2pPr>
            <a:lvl3pPr marL="1196975" indent="-182563" algn="l" rtl="0" eaLnBrk="0" fontAlgn="base" hangingPunct="0">
              <a:spcBef>
                <a:spcPct val="20000"/>
              </a:spcBef>
              <a:spcAft>
                <a:spcPct val="0"/>
              </a:spcAft>
              <a:buClr>
                <a:schemeClr val="folHlink"/>
              </a:buClr>
              <a:buChar char="•"/>
              <a:defRPr sz="2000">
                <a:solidFill>
                  <a:schemeClr val="tx1"/>
                </a:solidFill>
                <a:latin typeface="+mn-lt"/>
              </a:defRPr>
            </a:lvl3pPr>
            <a:lvl4pPr marL="1604963" indent="-228600" algn="l" rtl="0" eaLnBrk="0" fontAlgn="base" hangingPunct="0">
              <a:spcBef>
                <a:spcPct val="20000"/>
              </a:spcBef>
              <a:spcAft>
                <a:spcPct val="0"/>
              </a:spcAft>
              <a:buClr>
                <a:schemeClr val="folHlink"/>
              </a:buClr>
              <a:buChar char="–"/>
              <a:defRPr sz="1600">
                <a:solidFill>
                  <a:schemeClr val="tx1"/>
                </a:solidFill>
                <a:latin typeface="+mn-lt"/>
              </a:defRPr>
            </a:lvl4pPr>
            <a:lvl5pPr marL="1978025" indent="-193675" algn="l" rtl="0" eaLnBrk="0" fontAlgn="base" hangingPunct="0">
              <a:spcBef>
                <a:spcPct val="20000"/>
              </a:spcBef>
              <a:spcAft>
                <a:spcPct val="0"/>
              </a:spcAft>
              <a:buClr>
                <a:schemeClr val="folHlink"/>
              </a:buClr>
              <a:buChar char="»"/>
              <a:defRPr sz="1600">
                <a:solidFill>
                  <a:schemeClr val="tx1"/>
                </a:solidFill>
                <a:latin typeface="+mn-lt"/>
              </a:defRPr>
            </a:lvl5pPr>
            <a:lvl6pPr marL="2435225" indent="-193675" algn="l" rtl="0" fontAlgn="base">
              <a:spcBef>
                <a:spcPct val="20000"/>
              </a:spcBef>
              <a:spcAft>
                <a:spcPct val="0"/>
              </a:spcAft>
              <a:buChar char="»"/>
              <a:defRPr sz="1600">
                <a:solidFill>
                  <a:schemeClr val="tx1"/>
                </a:solidFill>
                <a:latin typeface="+mn-lt"/>
              </a:defRPr>
            </a:lvl6pPr>
            <a:lvl7pPr marL="2892425" indent="-193675" algn="l" rtl="0" fontAlgn="base">
              <a:spcBef>
                <a:spcPct val="20000"/>
              </a:spcBef>
              <a:spcAft>
                <a:spcPct val="0"/>
              </a:spcAft>
              <a:buChar char="»"/>
              <a:defRPr sz="1600">
                <a:solidFill>
                  <a:schemeClr val="tx1"/>
                </a:solidFill>
                <a:latin typeface="+mn-lt"/>
              </a:defRPr>
            </a:lvl7pPr>
            <a:lvl8pPr marL="3349625" indent="-193675" algn="l" rtl="0" fontAlgn="base">
              <a:spcBef>
                <a:spcPct val="20000"/>
              </a:spcBef>
              <a:spcAft>
                <a:spcPct val="0"/>
              </a:spcAft>
              <a:buChar char="»"/>
              <a:defRPr sz="1600">
                <a:solidFill>
                  <a:schemeClr val="tx1"/>
                </a:solidFill>
                <a:latin typeface="+mn-lt"/>
              </a:defRPr>
            </a:lvl8pPr>
            <a:lvl9pPr marL="3806825" indent="-193675" algn="l" rtl="0" fontAlgn="base">
              <a:spcBef>
                <a:spcPct val="20000"/>
              </a:spcBef>
              <a:spcAft>
                <a:spcPct val="0"/>
              </a:spcAft>
              <a:buChar char="»"/>
              <a:defRPr sz="1600">
                <a:solidFill>
                  <a:schemeClr val="tx1"/>
                </a:solidFill>
                <a:latin typeface="+mn-lt"/>
              </a:defRPr>
            </a:lvl9pPr>
          </a:lstStyle>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r>
              <a:rPr kumimoji="0" lang="en-GB" sz="1600" b="0" i="0" u="none" strike="noStrike" kern="1200" cap="none" spc="0" normalizeH="0" baseline="0" noProof="0" dirty="0">
                <a:ln>
                  <a:noFill/>
                </a:ln>
                <a:effectLst/>
                <a:uLnTx/>
                <a:uFillTx/>
                <a:latin typeface="Arial"/>
                <a:cs typeface="Arial"/>
              </a:rPr>
              <a:t>You can access the sidebar by clicking on the following icon at the top of the screen:</a:t>
            </a:r>
            <a:endParaRPr lang="en-GB" sz="1600" b="0" i="0" u="none" strike="noStrike" kern="1200" cap="none" spc="0" normalizeH="0" baseline="0" noProof="0" dirty="0">
              <a:ln>
                <a:noFill/>
              </a:ln>
              <a:effectLst/>
              <a:uLnTx/>
              <a:uFillTx/>
              <a:latin typeface="Arial"/>
              <a:cs typeface="Arial"/>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lang="en-GB" sz="1600" b="0" dirty="0">
              <a:solidFill>
                <a:prstClr val="black"/>
              </a:solidFill>
              <a:highlight>
                <a:srgbClr val="FFFF00"/>
              </a:highlight>
              <a:latin typeface="Arial" panose="020B0604020202020204" pitchFamily="34" charset="0"/>
              <a:cs typeface="Arial" panose="020B0604020202020204" pitchFamily="34" charset="0"/>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lang="en-GB" sz="1600" b="0" dirty="0">
              <a:solidFill>
                <a:prstClr val="black"/>
              </a:solidFill>
              <a:highlight>
                <a:srgbClr val="FFFF00"/>
              </a:highlight>
              <a:latin typeface="Arial" panose="020B0604020202020204" pitchFamily="34" charset="0"/>
              <a:cs typeface="Arial" panose="020B0604020202020204" pitchFamily="34" charset="0"/>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lang="en-GB" sz="1600" b="0" dirty="0">
              <a:solidFill>
                <a:prstClr val="black"/>
              </a:solidFill>
              <a:highlight>
                <a:srgbClr val="FFFF00"/>
              </a:highlight>
              <a:latin typeface="Arial" panose="020B0604020202020204" pitchFamily="34" charset="0"/>
              <a:cs typeface="Arial" panose="020B0604020202020204" pitchFamily="34" charset="0"/>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lang="en-GB" sz="1600" b="0" dirty="0">
              <a:solidFill>
                <a:prstClr val="black"/>
              </a:solidFill>
              <a:highlight>
                <a:srgbClr val="FFFF00"/>
              </a:highlight>
              <a:latin typeface="Arial" panose="020B0604020202020204" pitchFamily="34" charset="0"/>
              <a:cs typeface="Arial" panose="020B0604020202020204" pitchFamily="34" charset="0"/>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lang="en-GB" sz="1600" b="0" dirty="0">
              <a:solidFill>
                <a:prstClr val="black"/>
              </a:solidFill>
              <a:highlight>
                <a:srgbClr val="FFFF00"/>
              </a:highligh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rgbClr val="104F75"/>
              </a:buClr>
              <a:buSzTx/>
              <a:buNone/>
              <a:tabLst/>
              <a:defRPr/>
            </a:pPr>
            <a:endParaRPr lang="en-GB" sz="1600" b="0" dirty="0">
              <a:solidFill>
                <a:prstClr val="black"/>
              </a:solidFill>
              <a:highlight>
                <a:srgbClr val="FFFF00"/>
              </a:highlight>
              <a:latin typeface="Arial" panose="020B0604020202020204" pitchFamily="34" charset="0"/>
              <a:cs typeface="Arial" panose="020B0604020202020204" pitchFamily="34" charset="0"/>
            </a:endParaRPr>
          </a:p>
          <a:p>
            <a:pPr eaLnBrk="1" hangingPunct="1">
              <a:buClr>
                <a:srgbClr val="104F75"/>
              </a:buClr>
              <a:defRPr/>
            </a:pPr>
            <a:r>
              <a:rPr lang="en-GB" sz="1600" b="0" dirty="0">
                <a:latin typeface="Arial"/>
                <a:cs typeface="Arial"/>
              </a:rPr>
              <a:t>Once in the side bar please type your question in the box at the bottom of the page on the right-hand side. Please either click on the 'send' icon or press enter. Please type and send the message ‘Test’ to ensure the facility is working for you:</a:t>
            </a:r>
          </a:p>
          <a:p>
            <a:pPr marL="0" marR="0" lvl="0" indent="0" algn="l" defTabSz="914400" rtl="0" eaLnBrk="1" fontAlgn="base" latinLnBrk="0" hangingPunct="1">
              <a:lnSpc>
                <a:spcPct val="100000"/>
              </a:lnSpc>
              <a:spcBef>
                <a:spcPct val="20000"/>
              </a:spcBef>
              <a:spcAft>
                <a:spcPct val="0"/>
              </a:spcAft>
              <a:buClr>
                <a:srgbClr val="104F75"/>
              </a:buClr>
              <a:buSzTx/>
              <a:buNone/>
              <a:tabLst/>
              <a:defRPr/>
            </a:pPr>
            <a:endParaRPr lang="en-GB" sz="1600" b="0" dirty="0">
              <a:solidFill>
                <a:prstClr val="black"/>
              </a:solidFill>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rgbClr val="104F75"/>
              </a:buClr>
              <a:buSzTx/>
              <a:buNone/>
              <a:tabLst/>
              <a:defRPr/>
            </a:pPr>
            <a:endParaRPr lang="en-GB" sz="1600" b="0" dirty="0">
              <a:solidFill>
                <a:prstClr val="black"/>
              </a:solidFill>
              <a:latin typeface="Arial" panose="020B0604020202020204" pitchFamily="34" charset="0"/>
              <a:cs typeface="Arial" panose="020B0604020202020204" pitchFamily="34" charset="0"/>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kumimoji="0" lang="en-GB" sz="16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rgbClr val="104F75"/>
              </a:buClr>
              <a:buSzTx/>
              <a:buFont typeface="Wingdings" pitchFamily="2" charset="2"/>
              <a:buNone/>
              <a:tabLst/>
              <a:defRPr/>
            </a:pPr>
            <a:endParaRPr kumimoji="0" lang="en-GB" sz="20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a:p>
            <a:pPr marL="365125" marR="0" lvl="0" indent="-365125" algn="l" defTabSz="914400" rtl="0" eaLnBrk="1" fontAlgn="base" latinLnBrk="0" hangingPunct="1">
              <a:lnSpc>
                <a:spcPct val="100000"/>
              </a:lnSpc>
              <a:spcBef>
                <a:spcPct val="20000"/>
              </a:spcBef>
              <a:spcAft>
                <a:spcPct val="0"/>
              </a:spcAft>
              <a:buClr>
                <a:srgbClr val="104F75"/>
              </a:buClr>
              <a:buSzTx/>
              <a:buFont typeface="Wingdings" pitchFamily="2" charset="2"/>
              <a:buChar char="§"/>
              <a:tabLst/>
              <a:defRPr/>
            </a:pPr>
            <a:endPar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DB98E5A-76C0-453E-B1E0-BC4AB04722D5}" type="slidenum">
              <a:rPr kumimoji="0" lang="en-GB" sz="1200" b="0" i="0" u="none" strike="noStrike" kern="1200" cap="none" spc="0" normalizeH="0" baseline="0" noProof="0" smtClean="0">
                <a:ln>
                  <a:noFill/>
                </a:ln>
                <a:solidFill>
                  <a:prstClr val="black">
                    <a:lumMod val="50000"/>
                    <a:lumOff val="50000"/>
                  </a:prstClr>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p:txBody>
      </p:sp>
      <p:pic>
        <p:nvPicPr>
          <p:cNvPr id="6" name="Picture 5">
            <a:extLst>
              <a:ext uri="{FF2B5EF4-FFF2-40B4-BE49-F238E27FC236}">
                <a16:creationId xmlns:a16="http://schemas.microsoft.com/office/drawing/2014/main" id="{48AAF0F7-E7F0-4529-AF3B-EBC1EE6343D0}"/>
              </a:ext>
            </a:extLst>
          </p:cNvPr>
          <p:cNvPicPr/>
          <p:nvPr/>
        </p:nvPicPr>
        <p:blipFill rotWithShape="1">
          <a:blip r:embed="rId3"/>
          <a:srcRect l="55468" t="1660" r="779" b="84473"/>
          <a:stretch/>
        </p:blipFill>
        <p:spPr bwMode="auto">
          <a:xfrm>
            <a:off x="827584" y="1825005"/>
            <a:ext cx="5353050" cy="1352550"/>
          </a:xfrm>
          <a:prstGeom prst="rect">
            <a:avLst/>
          </a:prstGeom>
          <a:ln>
            <a:noFill/>
          </a:ln>
          <a:extLst>
            <a:ext uri="{53640926-AAD7-44D8-BBD7-CCE9431645EC}">
              <a14:shadowObscured xmlns:a14="http://schemas.microsoft.com/office/drawing/2010/main"/>
            </a:ext>
          </a:extLst>
        </p:spPr>
      </p:pic>
      <p:pic>
        <p:nvPicPr>
          <p:cNvPr id="8" name="Picture 7">
            <a:extLst>
              <a:ext uri="{FF2B5EF4-FFF2-40B4-BE49-F238E27FC236}">
                <a16:creationId xmlns:a16="http://schemas.microsoft.com/office/drawing/2014/main" id="{162AFC88-A4A3-4CAD-918A-C4086A290868}"/>
              </a:ext>
            </a:extLst>
          </p:cNvPr>
          <p:cNvPicPr/>
          <p:nvPr/>
        </p:nvPicPr>
        <p:blipFill rotWithShape="1">
          <a:blip r:embed="rId4"/>
          <a:srcRect l="61328" t="66796" r="496" b="19336"/>
          <a:stretch/>
        </p:blipFill>
        <p:spPr bwMode="auto">
          <a:xfrm>
            <a:off x="827584" y="4515248"/>
            <a:ext cx="5544616" cy="1352550"/>
          </a:xfrm>
          <a:prstGeom prst="rect">
            <a:avLst/>
          </a:prstGeom>
          <a:ln>
            <a:noFill/>
          </a:ln>
          <a:extLst>
            <a:ext uri="{53640926-AAD7-44D8-BBD7-CCE9431645EC}">
              <a14:shadowObscured xmlns:a14="http://schemas.microsoft.com/office/drawing/2010/main"/>
            </a:ext>
          </a:extLst>
        </p:spPr>
      </p:pic>
      <p:sp>
        <p:nvSpPr>
          <p:cNvPr id="14" name="Oval 13">
            <a:extLst>
              <a:ext uri="{FF2B5EF4-FFF2-40B4-BE49-F238E27FC236}">
                <a16:creationId xmlns:a16="http://schemas.microsoft.com/office/drawing/2014/main" id="{B4D76310-DD93-4E49-96EE-F86141DB2CBE}"/>
              </a:ext>
            </a:extLst>
          </p:cNvPr>
          <p:cNvSpPr/>
          <p:nvPr/>
        </p:nvSpPr>
        <p:spPr>
          <a:xfrm>
            <a:off x="1907704" y="2348880"/>
            <a:ext cx="288032"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B2D40289-59C8-4F26-B812-CE6C2E12EC5A}"/>
              </a:ext>
            </a:extLst>
          </p:cNvPr>
          <p:cNvSpPr/>
          <p:nvPr/>
        </p:nvSpPr>
        <p:spPr>
          <a:xfrm>
            <a:off x="5724128" y="5301208"/>
            <a:ext cx="360040"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6000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67544" y="309959"/>
            <a:ext cx="8075613" cy="575469"/>
          </a:xfrm>
          <a:prstGeom prst="rect">
            <a:avLst/>
          </a:prstGeom>
        </p:spPr>
        <p:txBody>
          <a:bodyPr>
            <a:normAutofit fontScale="97500" lnSpcReduction="100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r>
              <a:rPr lang="en-GB" sz="3600" dirty="0">
                <a:solidFill>
                  <a:srgbClr val="104F75"/>
                </a:solidFill>
                <a:latin typeface="Arial" panose="020B0604020202020204" pitchFamily="34" charset="0"/>
                <a:cs typeface="Arial" panose="020B0604020202020204" pitchFamily="34" charset="0"/>
              </a:rPr>
              <a:t>Session outline</a:t>
            </a:r>
            <a:endParaRPr lang="en-GB" dirty="0">
              <a:solidFill>
                <a:srgbClr val="104F75"/>
              </a:solidFill>
              <a:latin typeface="Arial" panose="020B0604020202020204" pitchFamily="34" charset="0"/>
              <a:cs typeface="Arial" panose="020B0604020202020204" pitchFamily="34" charset="0"/>
            </a:endParaRPr>
          </a:p>
        </p:txBody>
      </p:sp>
      <p:sp>
        <p:nvSpPr>
          <p:cNvPr id="3" name="Content Placeholder 2"/>
          <p:cNvSpPr txBox="1">
            <a:spLocks/>
          </p:cNvSpPr>
          <p:nvPr/>
        </p:nvSpPr>
        <p:spPr>
          <a:xfrm>
            <a:off x="476983" y="764704"/>
            <a:ext cx="8075613" cy="4337595"/>
          </a:xfrm>
          <a:prstGeom prst="rect">
            <a:avLst/>
          </a:prstGeom>
        </p:spPr>
        <p:txBody>
          <a:bodyPr lIns="91440" tIns="45720" rIns="91440" bIns="45720" anchor="t"/>
          <a:lstStyle>
            <a:lvl1pPr marL="365125" indent="-365125" algn="l" rtl="0" eaLnBrk="0" fontAlgn="base" hangingPunct="0">
              <a:spcBef>
                <a:spcPct val="20000"/>
              </a:spcBef>
              <a:spcAft>
                <a:spcPct val="0"/>
              </a:spcAft>
              <a:buClr>
                <a:schemeClr val="folHlink"/>
              </a:buClr>
              <a:buFont typeface="Wingdings" pitchFamily="2" charset="2"/>
              <a:buChar char="§"/>
              <a:defRPr sz="2000" b="1">
                <a:solidFill>
                  <a:schemeClr val="tx1"/>
                </a:solidFill>
                <a:latin typeface="+mn-lt"/>
                <a:ea typeface="+mn-ea"/>
                <a:cs typeface="+mn-cs"/>
              </a:defRPr>
            </a:lvl1pPr>
            <a:lvl2pPr marL="835025" indent="-290513" algn="l" rtl="0" eaLnBrk="0" fontAlgn="base" hangingPunct="0">
              <a:spcBef>
                <a:spcPct val="20000"/>
              </a:spcBef>
              <a:spcAft>
                <a:spcPct val="0"/>
              </a:spcAft>
              <a:buClr>
                <a:schemeClr val="folHlink"/>
              </a:buClr>
              <a:buChar char="–"/>
              <a:defRPr sz="2000">
                <a:solidFill>
                  <a:schemeClr val="tx1"/>
                </a:solidFill>
                <a:latin typeface="+mn-lt"/>
              </a:defRPr>
            </a:lvl2pPr>
            <a:lvl3pPr marL="1196975" indent="-182563" algn="l" rtl="0" eaLnBrk="0" fontAlgn="base" hangingPunct="0">
              <a:spcBef>
                <a:spcPct val="20000"/>
              </a:spcBef>
              <a:spcAft>
                <a:spcPct val="0"/>
              </a:spcAft>
              <a:buClr>
                <a:schemeClr val="folHlink"/>
              </a:buClr>
              <a:buChar char="•"/>
              <a:defRPr sz="2000">
                <a:solidFill>
                  <a:schemeClr val="tx1"/>
                </a:solidFill>
                <a:latin typeface="+mn-lt"/>
              </a:defRPr>
            </a:lvl3pPr>
            <a:lvl4pPr marL="1604963" indent="-228600" algn="l" rtl="0" eaLnBrk="0" fontAlgn="base" hangingPunct="0">
              <a:spcBef>
                <a:spcPct val="20000"/>
              </a:spcBef>
              <a:spcAft>
                <a:spcPct val="0"/>
              </a:spcAft>
              <a:buClr>
                <a:schemeClr val="folHlink"/>
              </a:buClr>
              <a:buChar char="–"/>
              <a:defRPr sz="1600">
                <a:solidFill>
                  <a:schemeClr val="tx1"/>
                </a:solidFill>
                <a:latin typeface="+mn-lt"/>
              </a:defRPr>
            </a:lvl4pPr>
            <a:lvl5pPr marL="1978025" indent="-193675" algn="l" rtl="0" eaLnBrk="0" fontAlgn="base" hangingPunct="0">
              <a:spcBef>
                <a:spcPct val="20000"/>
              </a:spcBef>
              <a:spcAft>
                <a:spcPct val="0"/>
              </a:spcAft>
              <a:buClr>
                <a:schemeClr val="folHlink"/>
              </a:buClr>
              <a:buChar char="»"/>
              <a:defRPr sz="1600">
                <a:solidFill>
                  <a:schemeClr val="tx1"/>
                </a:solidFill>
                <a:latin typeface="+mn-lt"/>
              </a:defRPr>
            </a:lvl5pPr>
            <a:lvl6pPr marL="2435225" indent="-193675" algn="l" rtl="0" fontAlgn="base">
              <a:spcBef>
                <a:spcPct val="20000"/>
              </a:spcBef>
              <a:spcAft>
                <a:spcPct val="0"/>
              </a:spcAft>
              <a:buChar char="»"/>
              <a:defRPr sz="1600">
                <a:solidFill>
                  <a:schemeClr val="tx1"/>
                </a:solidFill>
                <a:latin typeface="+mn-lt"/>
              </a:defRPr>
            </a:lvl6pPr>
            <a:lvl7pPr marL="2892425" indent="-193675" algn="l" rtl="0" fontAlgn="base">
              <a:spcBef>
                <a:spcPct val="20000"/>
              </a:spcBef>
              <a:spcAft>
                <a:spcPct val="0"/>
              </a:spcAft>
              <a:buChar char="»"/>
              <a:defRPr sz="1600">
                <a:solidFill>
                  <a:schemeClr val="tx1"/>
                </a:solidFill>
                <a:latin typeface="+mn-lt"/>
              </a:defRPr>
            </a:lvl7pPr>
            <a:lvl8pPr marL="3349625" indent="-193675" algn="l" rtl="0" fontAlgn="base">
              <a:spcBef>
                <a:spcPct val="20000"/>
              </a:spcBef>
              <a:spcAft>
                <a:spcPct val="0"/>
              </a:spcAft>
              <a:buChar char="»"/>
              <a:defRPr sz="1600">
                <a:solidFill>
                  <a:schemeClr val="tx1"/>
                </a:solidFill>
                <a:latin typeface="+mn-lt"/>
              </a:defRPr>
            </a:lvl8pPr>
            <a:lvl9pPr marL="3806825" indent="-193675" algn="l" rtl="0" fontAlgn="base">
              <a:spcBef>
                <a:spcPct val="20000"/>
              </a:spcBef>
              <a:spcAft>
                <a:spcPct val="0"/>
              </a:spcAft>
              <a:buChar char="»"/>
              <a:defRPr sz="1600">
                <a:solidFill>
                  <a:schemeClr val="tx1"/>
                </a:solidFill>
                <a:latin typeface="+mn-lt"/>
              </a:defRPr>
            </a:lvl9pPr>
          </a:lstStyle>
          <a:p>
            <a:pPr marL="0" indent="0" eaLnBrk="1" hangingPunct="1">
              <a:buClr>
                <a:srgbClr val="104F75"/>
              </a:buClr>
              <a:buNone/>
            </a:pPr>
            <a:endParaRPr lang="en-GB" sz="2800" b="0" dirty="0">
              <a:latin typeface="Arial" panose="020B0604020202020204" pitchFamily="34" charset="0"/>
              <a:cs typeface="Arial" panose="020B0604020202020204" pitchFamily="34" charset="0"/>
            </a:endParaRPr>
          </a:p>
          <a:p>
            <a:pPr eaLnBrk="1" hangingPunct="1">
              <a:buClr>
                <a:srgbClr val="104F75"/>
              </a:buClr>
            </a:pPr>
            <a:r>
              <a:rPr lang="en-GB" sz="1600" b="0" dirty="0">
                <a:latin typeface="Arial"/>
                <a:cs typeface="Arial"/>
              </a:rPr>
              <a:t>15:30 – Introduction of DfE staff </a:t>
            </a:r>
            <a:endParaRPr lang="en-GB" sz="1600" b="0" dirty="0">
              <a:latin typeface="Arial" panose="020B0604020202020204" pitchFamily="34" charset="0"/>
              <a:cs typeface="Arial" panose="020B0604020202020204" pitchFamily="34" charset="0"/>
            </a:endParaRPr>
          </a:p>
          <a:p>
            <a:pPr marL="0" indent="0" eaLnBrk="1" hangingPunct="1">
              <a:buClr>
                <a:srgbClr val="104F75"/>
              </a:buClr>
              <a:buNone/>
            </a:pPr>
            <a:endParaRPr lang="en-GB" sz="1600" b="0" dirty="0">
              <a:latin typeface="Arial" panose="020B0604020202020204" pitchFamily="34" charset="0"/>
              <a:cs typeface="Arial" panose="020B0604020202020204" pitchFamily="34" charset="0"/>
            </a:endParaRPr>
          </a:p>
          <a:p>
            <a:pPr eaLnBrk="1" hangingPunct="1">
              <a:buClr>
                <a:srgbClr val="104F75"/>
              </a:buClr>
            </a:pPr>
            <a:r>
              <a:rPr lang="en-GB" sz="1600" b="0" dirty="0">
                <a:latin typeface="Arial"/>
                <a:cs typeface="Arial"/>
              </a:rPr>
              <a:t>15:35 – Presentation</a:t>
            </a:r>
          </a:p>
          <a:p>
            <a:pPr marL="0" indent="0" eaLnBrk="1" hangingPunct="1">
              <a:buClr>
                <a:srgbClr val="104F75"/>
              </a:buClr>
              <a:buNone/>
            </a:pPr>
            <a:endParaRPr lang="en-GB" sz="1600" b="0" dirty="0">
              <a:latin typeface="Arial" panose="020B0604020202020204" pitchFamily="34" charset="0"/>
              <a:cs typeface="Arial" panose="020B0604020202020204" pitchFamily="34" charset="0"/>
            </a:endParaRPr>
          </a:p>
          <a:p>
            <a:pPr eaLnBrk="1" hangingPunct="1">
              <a:buClr>
                <a:srgbClr val="104F75"/>
              </a:buClr>
            </a:pPr>
            <a:r>
              <a:rPr lang="en-GB" sz="1600" b="0" dirty="0">
                <a:latin typeface="Arial"/>
                <a:cs typeface="Arial"/>
              </a:rPr>
              <a:t>16:05 – Commercial Process &amp; Timetable</a:t>
            </a:r>
          </a:p>
          <a:p>
            <a:pPr eaLnBrk="1" hangingPunct="1">
              <a:buClr>
                <a:srgbClr val="104F75"/>
              </a:buClr>
            </a:pPr>
            <a:endParaRPr lang="en-GB" sz="1600" b="0" dirty="0">
              <a:latin typeface="Arial" panose="020B0604020202020204" pitchFamily="34" charset="0"/>
              <a:cs typeface="Arial" panose="020B0604020202020204" pitchFamily="34" charset="0"/>
            </a:endParaRPr>
          </a:p>
          <a:p>
            <a:pPr eaLnBrk="1" hangingPunct="1">
              <a:buClr>
                <a:srgbClr val="104F75"/>
              </a:buClr>
            </a:pPr>
            <a:r>
              <a:rPr lang="en-GB" sz="1600" b="0" dirty="0">
                <a:latin typeface="Arial"/>
                <a:cs typeface="Arial"/>
              </a:rPr>
              <a:t>16:15 – Q&amp;A </a:t>
            </a:r>
            <a:endParaRPr lang="en-GB" sz="1600" b="0" dirty="0">
              <a:latin typeface="Arial" panose="020B0604020202020204" pitchFamily="34" charset="0"/>
              <a:cs typeface="Arial" panose="020B0604020202020204" pitchFamily="34" charset="0"/>
            </a:endParaRPr>
          </a:p>
          <a:p>
            <a:pPr marL="0" indent="0" eaLnBrk="1" hangingPunct="1">
              <a:buClr>
                <a:srgbClr val="104F75"/>
              </a:buClr>
              <a:buNone/>
            </a:pPr>
            <a:endParaRPr lang="en-GB" sz="1600" b="0" dirty="0">
              <a:latin typeface="Arial" panose="020B0604020202020204" pitchFamily="34" charset="0"/>
              <a:cs typeface="Arial" panose="020B0604020202020204" pitchFamily="34" charset="0"/>
            </a:endParaRPr>
          </a:p>
          <a:p>
            <a:pPr eaLnBrk="1" hangingPunct="1">
              <a:buClr>
                <a:srgbClr val="104F75"/>
              </a:buClr>
            </a:pPr>
            <a:r>
              <a:rPr lang="en-GB" sz="1600" b="0" dirty="0">
                <a:latin typeface="Arial"/>
                <a:cs typeface="Arial"/>
              </a:rPr>
              <a:t>16.30 – Close</a:t>
            </a:r>
          </a:p>
          <a:p>
            <a:pPr eaLnBrk="1" hangingPunct="1">
              <a:buClr>
                <a:srgbClr val="104F75"/>
              </a:buClr>
            </a:pPr>
            <a:endParaRPr lang="en-GB" sz="2800" b="0" dirty="0">
              <a:latin typeface="Arial" panose="020B0604020202020204" pitchFamily="34" charset="0"/>
              <a:cs typeface="Arial" panose="020B0604020202020204" pitchFamily="34" charset="0"/>
            </a:endParaRPr>
          </a:p>
          <a:p>
            <a:pPr eaLnBrk="1" hangingPunct="1">
              <a:buClr>
                <a:srgbClr val="104F75"/>
              </a:buClr>
            </a:pPr>
            <a:endParaRPr lang="en-GB" sz="2800" b="0" dirty="0">
              <a:latin typeface="Arial" panose="020B0604020202020204" pitchFamily="34" charset="0"/>
              <a:cs typeface="Arial" panose="020B0604020202020204" pitchFamily="34" charset="0"/>
            </a:endParaRPr>
          </a:p>
          <a:p>
            <a:pPr marL="0" indent="0" eaLnBrk="1" hangingPunct="1">
              <a:buClr>
                <a:srgbClr val="104F75"/>
              </a:buClr>
              <a:buNone/>
            </a:pPr>
            <a:endParaRPr lang="en-GB" sz="2800" b="0" dirty="0">
              <a:latin typeface="Arial" panose="020B0604020202020204" pitchFamily="34" charset="0"/>
              <a:cs typeface="Arial" panose="020B0604020202020204" pitchFamily="34" charset="0"/>
            </a:endParaRPr>
          </a:p>
          <a:p>
            <a:pPr eaLnBrk="1" hangingPunct="1">
              <a:buClr>
                <a:srgbClr val="104F75"/>
              </a:buClr>
            </a:pPr>
            <a:endParaRPr lang="en-GB" sz="2800" b="0" dirty="0">
              <a:latin typeface="Arial" panose="020B0604020202020204" pitchFamily="34" charset="0"/>
              <a:cs typeface="Arial" panose="020B0604020202020204" pitchFamily="34" charset="0"/>
            </a:endParaRPr>
          </a:p>
          <a:p>
            <a:pPr eaLnBrk="1" hangingPunct="1">
              <a:buClr>
                <a:srgbClr val="104F75"/>
              </a:buClr>
            </a:pPr>
            <a:endParaRPr lang="en-GB" sz="2800" b="0" dirty="0">
              <a:latin typeface="Arial" panose="020B0604020202020204" pitchFamily="34" charset="0"/>
              <a:cs typeface="Arial" panose="020B0604020202020204" pitchFamily="34" charset="0"/>
            </a:endParaRPr>
          </a:p>
          <a:p>
            <a:pPr eaLnBrk="1" hangingPunct="1">
              <a:buClr>
                <a:srgbClr val="104F75"/>
              </a:buClr>
            </a:pPr>
            <a:endParaRPr lang="en-GB" sz="2800" b="0" dirty="0">
              <a:latin typeface="Arial" panose="020B0604020202020204" pitchFamily="34" charset="0"/>
              <a:cs typeface="Arial" panose="020B0604020202020204" pitchFamily="34" charset="0"/>
            </a:endParaRPr>
          </a:p>
          <a:p>
            <a:pPr eaLnBrk="1" hangingPunct="1">
              <a:buClr>
                <a:srgbClr val="104F75"/>
              </a:buClr>
            </a:pPr>
            <a:endParaRPr lang="en-GB" sz="2800" b="0" dirty="0">
              <a:latin typeface="Arial" panose="020B0604020202020204" pitchFamily="34" charset="0"/>
              <a:cs typeface="Arial" panose="020B0604020202020204" pitchFamily="34" charset="0"/>
            </a:endParaRPr>
          </a:p>
          <a:p>
            <a:pPr eaLnBrk="1" hangingPunct="1">
              <a:buClr>
                <a:srgbClr val="104F75"/>
              </a:buClr>
            </a:pPr>
            <a:endParaRPr lang="en-GB" sz="2800" b="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4</a:t>
            </a:fld>
            <a:endParaRPr lang="en-GB" dirty="0"/>
          </a:p>
        </p:txBody>
      </p:sp>
    </p:spTree>
    <p:extLst>
      <p:ext uri="{BB962C8B-B14F-4D97-AF65-F5344CB8AC3E}">
        <p14:creationId xmlns:p14="http://schemas.microsoft.com/office/powerpoint/2010/main" val="15943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B969D156-0D53-4ABA-B763-680ED2222C9C}"/>
              </a:ext>
            </a:extLst>
          </p:cNvPr>
          <p:cNvSpPr>
            <a:spLocks noGrp="1"/>
          </p:cNvSpPr>
          <p:nvPr>
            <p:ph type="subTitle" idx="1"/>
          </p:nvPr>
        </p:nvSpPr>
        <p:spPr>
          <a:xfrm>
            <a:off x="467544" y="983133"/>
            <a:ext cx="7920880" cy="1752600"/>
          </a:xfrm>
        </p:spPr>
        <p:txBody>
          <a:bodyPr vert="horz" lIns="91440" tIns="45720" rIns="91440" bIns="45720" rtlCol="0" anchor="t">
            <a:noAutofit/>
          </a:bodyPr>
          <a:lstStyle/>
          <a:p>
            <a:r>
              <a:rPr lang="en-GB" sz="1600" dirty="0">
                <a:latin typeface="Arial"/>
                <a:cs typeface="Arial"/>
              </a:rPr>
              <a:t>DfE is seeking to procure a supplier(s) to:</a:t>
            </a:r>
            <a:endParaRPr lang="en-US" sz="1600" dirty="0"/>
          </a:p>
          <a:p>
            <a:endParaRPr lang="en-GB" sz="1600" dirty="0">
              <a:latin typeface="Arial"/>
              <a:cs typeface="Arial"/>
            </a:endParaRPr>
          </a:p>
          <a:p>
            <a:r>
              <a:rPr lang="en-GB" sz="1600" dirty="0">
                <a:latin typeface="Arial"/>
                <a:cs typeface="Arial"/>
              </a:rPr>
              <a:t>(Lot 1) support delivery of the Early Education for 2-year-olds entitlement by local authorities (LAs); and </a:t>
            </a:r>
            <a:endParaRPr lang="en-GB" sz="1600" dirty="0"/>
          </a:p>
          <a:p>
            <a:r>
              <a:rPr lang="en-GB" sz="1600" dirty="0">
                <a:latin typeface="Arial"/>
                <a:cs typeface="Arial"/>
              </a:rPr>
              <a:t>(Lot 2) promote provider sustainability and childcare sufficiency by offering business advice to childcare providers and developing the business support skills of LA officials.</a:t>
            </a:r>
          </a:p>
          <a:p>
            <a:endParaRPr lang="en-GB" sz="1600" dirty="0"/>
          </a:p>
          <a:p>
            <a:pPr marL="342900" indent="-342900">
              <a:buFont typeface="Wingdings" panose="05000000000000000000" pitchFamily="2" charset="2"/>
              <a:buChar char="§"/>
            </a:pPr>
            <a:r>
              <a:rPr lang="en-GB" sz="1600" b="0" dirty="0">
                <a:latin typeface="Arial"/>
                <a:cs typeface="Arial"/>
              </a:rPr>
              <a:t>4/5-month contract duration – November 2020 – March 2021.</a:t>
            </a:r>
          </a:p>
          <a:p>
            <a:pPr marL="342900" indent="-342900">
              <a:buFont typeface="Wingdings" panose="05000000000000000000" pitchFamily="2" charset="2"/>
              <a:buChar char="§"/>
            </a:pPr>
            <a:r>
              <a:rPr lang="en-GB" sz="1600" b="0" dirty="0">
                <a:latin typeface="Arial"/>
                <a:cs typeface="Arial"/>
              </a:rPr>
              <a:t>Contract value of up to £250,000 </a:t>
            </a:r>
            <a:r>
              <a:rPr lang="en-GB" sz="1600" b="0" dirty="0" err="1">
                <a:latin typeface="Arial"/>
                <a:cs typeface="Arial"/>
              </a:rPr>
              <a:t>inc</a:t>
            </a:r>
            <a:r>
              <a:rPr lang="en-GB" sz="1600" b="0" dirty="0">
                <a:latin typeface="Arial"/>
                <a:cs typeface="Arial"/>
              </a:rPr>
              <a:t> VAT– split into two separate lots.</a:t>
            </a:r>
          </a:p>
          <a:p>
            <a:endParaRPr lang="en-GB" dirty="0"/>
          </a:p>
          <a:p>
            <a:endParaRPr lang="en-GB" dirty="0"/>
          </a:p>
        </p:txBody>
      </p:sp>
      <p:sp>
        <p:nvSpPr>
          <p:cNvPr id="2" name="Slide Number Placeholder 1">
            <a:extLst>
              <a:ext uri="{FF2B5EF4-FFF2-40B4-BE49-F238E27FC236}">
                <a16:creationId xmlns:a16="http://schemas.microsoft.com/office/drawing/2014/main" id="{93434E15-1211-4D27-A316-2B4A85FDDB1E}"/>
              </a:ext>
            </a:extLst>
          </p:cNvPr>
          <p:cNvSpPr>
            <a:spLocks noGrp="1"/>
          </p:cNvSpPr>
          <p:nvPr>
            <p:ph type="sldNum" sz="quarter" idx="4"/>
          </p:nvPr>
        </p:nvSpPr>
        <p:spPr/>
        <p:txBody>
          <a:bodyPr/>
          <a:lstStyle/>
          <a:p>
            <a:fld id="{5DB98E5A-76C0-453E-B1E0-BC4AB04722D5}" type="slidenum">
              <a:rPr lang="en-GB" smtClean="0"/>
              <a:pPr/>
              <a:t>5</a:t>
            </a:fld>
            <a:endParaRPr lang="en-GB" dirty="0"/>
          </a:p>
        </p:txBody>
      </p:sp>
      <p:sp>
        <p:nvSpPr>
          <p:cNvPr id="7" name="Title 1">
            <a:extLst>
              <a:ext uri="{FF2B5EF4-FFF2-40B4-BE49-F238E27FC236}">
                <a16:creationId xmlns:a16="http://schemas.microsoft.com/office/drawing/2014/main" id="{9E8607A1-5C17-44E0-8387-C77FA6E132D4}"/>
              </a:ext>
            </a:extLst>
          </p:cNvPr>
          <p:cNvSpPr txBox="1">
            <a:spLocks/>
          </p:cNvSpPr>
          <p:nvPr/>
        </p:nvSpPr>
        <p:spPr>
          <a:xfrm>
            <a:off x="467544" y="309959"/>
            <a:ext cx="8075613" cy="575469"/>
          </a:xfrm>
          <a:prstGeom prst="rect">
            <a:avLst/>
          </a:prstGeom>
        </p:spPr>
        <p:txBody>
          <a:bodyPr>
            <a:normAutofit fontScale="97500" lnSpcReduction="100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r>
              <a:rPr lang="en-GB" sz="3600" dirty="0">
                <a:solidFill>
                  <a:srgbClr val="104F75"/>
                </a:solidFill>
                <a:latin typeface="Arial" panose="020B0604020202020204" pitchFamily="34" charset="0"/>
                <a:cs typeface="Arial" panose="020B0604020202020204" pitchFamily="34" charset="0"/>
              </a:rPr>
              <a:t>Session purpose</a:t>
            </a:r>
            <a:endParaRPr lang="en-GB" dirty="0">
              <a:solidFill>
                <a:srgbClr val="104F7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260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B969D156-0D53-4ABA-B763-680ED2222C9C}"/>
              </a:ext>
            </a:extLst>
          </p:cNvPr>
          <p:cNvSpPr>
            <a:spLocks noGrp="1"/>
          </p:cNvSpPr>
          <p:nvPr>
            <p:ph type="subTitle" idx="1"/>
          </p:nvPr>
        </p:nvSpPr>
        <p:spPr>
          <a:xfrm>
            <a:off x="467544" y="983133"/>
            <a:ext cx="7920880" cy="1752600"/>
          </a:xfrm>
        </p:spPr>
        <p:txBody>
          <a:bodyPr vert="horz" lIns="91440" tIns="45720" rIns="91440" bIns="45720" rtlCol="0" anchor="t">
            <a:noAutofit/>
          </a:bodyPr>
          <a:lstStyle/>
          <a:p>
            <a:r>
              <a:rPr lang="en-GB" sz="1600" dirty="0">
                <a:latin typeface="Arial"/>
                <a:cs typeface="Arial"/>
              </a:rPr>
              <a:t>This market warming session will:</a:t>
            </a:r>
          </a:p>
          <a:p>
            <a:endParaRPr lang="en-GB" sz="1600" dirty="0"/>
          </a:p>
          <a:p>
            <a:pPr marL="342900" indent="-342900">
              <a:buFont typeface="Wingdings" panose="05000000000000000000" pitchFamily="2" charset="2"/>
              <a:buChar char="§"/>
            </a:pPr>
            <a:r>
              <a:rPr lang="en-GB" sz="1600" b="0" dirty="0">
                <a:latin typeface="Arial"/>
                <a:cs typeface="Arial"/>
              </a:rPr>
              <a:t>Provide context around delivery of the 2-year-old entitlement.</a:t>
            </a:r>
          </a:p>
          <a:p>
            <a:pPr marL="342900" indent="-342900">
              <a:buFont typeface="Wingdings" panose="05000000000000000000" pitchFamily="2" charset="2"/>
              <a:buChar char="§"/>
            </a:pPr>
            <a:r>
              <a:rPr lang="en-GB" sz="1600" b="0" dirty="0">
                <a:latin typeface="Arial"/>
                <a:cs typeface="Arial"/>
              </a:rPr>
              <a:t>Provide an initial overview of the aims and requirements of the services we are seeking to procure.</a:t>
            </a:r>
          </a:p>
          <a:p>
            <a:pPr marL="342900" indent="-342900">
              <a:buFont typeface="Wingdings" panose="05000000000000000000" pitchFamily="2" charset="2"/>
              <a:buChar char="§"/>
            </a:pPr>
            <a:r>
              <a:rPr lang="en-GB" sz="1600" b="0" dirty="0">
                <a:latin typeface="Arial"/>
                <a:cs typeface="Arial"/>
              </a:rPr>
              <a:t>Explain the bidding process.</a:t>
            </a:r>
          </a:p>
          <a:p>
            <a:pPr marL="342900" indent="-342900">
              <a:buFont typeface="Wingdings" panose="05000000000000000000" pitchFamily="2" charset="2"/>
              <a:buChar char="§"/>
            </a:pPr>
            <a:r>
              <a:rPr lang="en-GB" sz="1600" b="0" dirty="0">
                <a:latin typeface="Arial"/>
                <a:cs typeface="Arial"/>
              </a:rPr>
              <a:t>Give you the opportunity to ask questions about the procurement.</a:t>
            </a:r>
          </a:p>
          <a:p>
            <a:endParaRPr lang="en-GB" dirty="0"/>
          </a:p>
          <a:p>
            <a:endParaRPr lang="en-GB" dirty="0"/>
          </a:p>
        </p:txBody>
      </p:sp>
      <p:sp>
        <p:nvSpPr>
          <p:cNvPr id="2" name="Slide Number Placeholder 1">
            <a:extLst>
              <a:ext uri="{FF2B5EF4-FFF2-40B4-BE49-F238E27FC236}">
                <a16:creationId xmlns:a16="http://schemas.microsoft.com/office/drawing/2014/main" id="{93434E15-1211-4D27-A316-2B4A85FDDB1E}"/>
              </a:ext>
            </a:extLst>
          </p:cNvPr>
          <p:cNvSpPr>
            <a:spLocks noGrp="1"/>
          </p:cNvSpPr>
          <p:nvPr>
            <p:ph type="sldNum" sz="quarter" idx="4"/>
          </p:nvPr>
        </p:nvSpPr>
        <p:spPr/>
        <p:txBody>
          <a:bodyPr/>
          <a:lstStyle/>
          <a:p>
            <a:fld id="{5DB98E5A-76C0-453E-B1E0-BC4AB04722D5}" type="slidenum">
              <a:rPr lang="en-GB" smtClean="0"/>
              <a:pPr/>
              <a:t>6</a:t>
            </a:fld>
            <a:endParaRPr lang="en-GB" dirty="0"/>
          </a:p>
        </p:txBody>
      </p:sp>
      <p:sp>
        <p:nvSpPr>
          <p:cNvPr id="7" name="Title 1">
            <a:extLst>
              <a:ext uri="{FF2B5EF4-FFF2-40B4-BE49-F238E27FC236}">
                <a16:creationId xmlns:a16="http://schemas.microsoft.com/office/drawing/2014/main" id="{9E8607A1-5C17-44E0-8387-C77FA6E132D4}"/>
              </a:ext>
            </a:extLst>
          </p:cNvPr>
          <p:cNvSpPr txBox="1">
            <a:spLocks/>
          </p:cNvSpPr>
          <p:nvPr/>
        </p:nvSpPr>
        <p:spPr>
          <a:xfrm>
            <a:off x="467544" y="309959"/>
            <a:ext cx="8075613" cy="575469"/>
          </a:xfrm>
          <a:prstGeom prst="rect">
            <a:avLst/>
          </a:prstGeom>
        </p:spPr>
        <p:txBody>
          <a:bodyPr>
            <a:normAutofit fontScale="97500" lnSpcReduction="100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r>
              <a:rPr lang="en-GB" sz="3600" dirty="0">
                <a:solidFill>
                  <a:srgbClr val="104F75"/>
                </a:solidFill>
                <a:latin typeface="Arial" panose="020B0604020202020204" pitchFamily="34" charset="0"/>
                <a:cs typeface="Arial" panose="020B0604020202020204" pitchFamily="34" charset="0"/>
              </a:rPr>
              <a:t>Session purpose</a:t>
            </a:r>
            <a:endParaRPr lang="en-GB" dirty="0">
              <a:solidFill>
                <a:srgbClr val="104F7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9771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79512" y="158750"/>
            <a:ext cx="8784976" cy="5502498"/>
          </a:xfrm>
          <a:prstGeom prst="rect">
            <a:avLst/>
          </a:prstGeom>
          <a:solidFill>
            <a:schemeClr val="accent1">
              <a:lumMod val="75000"/>
            </a:schemeClr>
          </a:solidFill>
        </p:spPr>
        <p:txBody>
          <a:bodyPr>
            <a:normAutofit fontScale="97500"/>
          </a:bodyPr>
          <a:lstStyle>
            <a:lvl1pPr algn="l" rtl="0" eaLnBrk="0" fontAlgn="base" hangingPunct="0">
              <a:spcBef>
                <a:spcPct val="0"/>
              </a:spcBef>
              <a:spcAft>
                <a:spcPct val="0"/>
              </a:spcAft>
              <a:defRPr sz="2800" b="1">
                <a:solidFill>
                  <a:schemeClr val="folHlink"/>
                </a:solidFill>
                <a:latin typeface="+mj-lt"/>
                <a:ea typeface="+mj-ea"/>
                <a:cs typeface="+mj-cs"/>
              </a:defRPr>
            </a:lvl1pPr>
            <a:lvl2pPr algn="l" rtl="0" eaLnBrk="0" fontAlgn="base" hangingPunct="0">
              <a:spcBef>
                <a:spcPct val="0"/>
              </a:spcBef>
              <a:spcAft>
                <a:spcPct val="0"/>
              </a:spcAft>
              <a:defRPr sz="2800" b="1">
                <a:solidFill>
                  <a:schemeClr val="folHlink"/>
                </a:solidFill>
                <a:latin typeface="Arial" charset="0"/>
              </a:defRPr>
            </a:lvl2pPr>
            <a:lvl3pPr algn="l" rtl="0" eaLnBrk="0" fontAlgn="base" hangingPunct="0">
              <a:spcBef>
                <a:spcPct val="0"/>
              </a:spcBef>
              <a:spcAft>
                <a:spcPct val="0"/>
              </a:spcAft>
              <a:defRPr sz="2800" b="1">
                <a:solidFill>
                  <a:schemeClr val="folHlink"/>
                </a:solidFill>
                <a:latin typeface="Arial" charset="0"/>
              </a:defRPr>
            </a:lvl3pPr>
            <a:lvl4pPr algn="l" rtl="0" eaLnBrk="0" fontAlgn="base" hangingPunct="0">
              <a:spcBef>
                <a:spcPct val="0"/>
              </a:spcBef>
              <a:spcAft>
                <a:spcPct val="0"/>
              </a:spcAft>
              <a:defRPr sz="2800" b="1">
                <a:solidFill>
                  <a:schemeClr val="folHlink"/>
                </a:solidFill>
                <a:latin typeface="Arial" charset="0"/>
              </a:defRPr>
            </a:lvl4pPr>
            <a:lvl5pPr algn="l" rtl="0" eaLnBrk="0" fontAlgn="base" hangingPunct="0">
              <a:spcBef>
                <a:spcPct val="0"/>
              </a:spcBef>
              <a:spcAft>
                <a:spcPct val="0"/>
              </a:spcAft>
              <a:defRPr sz="2800" b="1">
                <a:solidFill>
                  <a:schemeClr val="folHlink"/>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endParaRPr lang="en-GB" sz="3600" dirty="0">
              <a:solidFill>
                <a:schemeClr val="bg1"/>
              </a:solidFill>
              <a:latin typeface="Arial" panose="020B0604020202020204" pitchFamily="34" charset="0"/>
              <a:cs typeface="Arial" panose="020B0604020202020204" pitchFamily="34" charset="0"/>
            </a:endParaRPr>
          </a:p>
          <a:p>
            <a:endParaRPr lang="en-GB" sz="3600" dirty="0">
              <a:solidFill>
                <a:schemeClr val="bg1"/>
              </a:solidFill>
              <a:latin typeface="Arial" panose="020B0604020202020204" pitchFamily="34" charset="0"/>
              <a:cs typeface="Arial" panose="020B0604020202020204" pitchFamily="34" charset="0"/>
            </a:endParaRPr>
          </a:p>
          <a:p>
            <a:endParaRPr lang="en-GB" sz="3600" dirty="0">
              <a:solidFill>
                <a:schemeClr val="bg1"/>
              </a:solidFill>
              <a:latin typeface="Arial" panose="020B0604020202020204" pitchFamily="34" charset="0"/>
              <a:cs typeface="Arial" panose="020B0604020202020204" pitchFamily="34" charset="0"/>
            </a:endParaRPr>
          </a:p>
          <a:p>
            <a:endParaRPr lang="en-GB" sz="3600" dirty="0">
              <a:solidFill>
                <a:schemeClr val="bg1"/>
              </a:solidFill>
              <a:latin typeface="Arial" panose="020B0604020202020204" pitchFamily="34" charset="0"/>
              <a:cs typeface="Arial" panose="020B0604020202020204" pitchFamily="34" charset="0"/>
            </a:endParaRPr>
          </a:p>
          <a:p>
            <a:r>
              <a:rPr lang="en-GB" sz="3600" dirty="0">
                <a:solidFill>
                  <a:schemeClr val="bg1"/>
                </a:solidFill>
                <a:latin typeface="Arial" panose="020B0604020202020204" pitchFamily="34" charset="0"/>
                <a:cs typeface="Arial" panose="020B0604020202020204" pitchFamily="34" charset="0"/>
              </a:rPr>
              <a:t>1. Background to the entitlements</a:t>
            </a:r>
            <a:endParaRPr lang="en-GB" dirty="0">
              <a:solidFill>
                <a:schemeClr val="bg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7</a:t>
            </a:fld>
            <a:endParaRPr lang="en-GB" dirty="0"/>
          </a:p>
        </p:txBody>
      </p:sp>
    </p:spTree>
    <p:extLst>
      <p:ext uri="{BB962C8B-B14F-4D97-AF65-F5344CB8AC3E}">
        <p14:creationId xmlns:p14="http://schemas.microsoft.com/office/powerpoint/2010/main" val="3475493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1DCCE5B-C147-4E4D-8E88-8A50239D4F38}"/>
              </a:ext>
            </a:extLst>
          </p:cNvPr>
          <p:cNvSpPr>
            <a:spLocks noGrp="1"/>
          </p:cNvSpPr>
          <p:nvPr>
            <p:ph type="sldNum" sz="quarter" idx="4"/>
          </p:nvPr>
        </p:nvSpPr>
        <p:spPr/>
        <p:txBody>
          <a:bodyPr/>
          <a:lstStyle/>
          <a:p>
            <a:fld id="{5DB98E5A-76C0-453E-B1E0-BC4AB04722D5}" type="slidenum">
              <a:rPr lang="en-GB" smtClean="0"/>
              <a:pPr/>
              <a:t>8</a:t>
            </a:fld>
            <a:endParaRPr lang="en-GB" dirty="0"/>
          </a:p>
        </p:txBody>
      </p:sp>
      <p:sp>
        <p:nvSpPr>
          <p:cNvPr id="3" name="Title 2">
            <a:extLst>
              <a:ext uri="{FF2B5EF4-FFF2-40B4-BE49-F238E27FC236}">
                <a16:creationId xmlns:a16="http://schemas.microsoft.com/office/drawing/2014/main" id="{95028734-AEB1-4DAD-BC7F-A79004330867}"/>
              </a:ext>
            </a:extLst>
          </p:cNvPr>
          <p:cNvSpPr txBox="1">
            <a:spLocks/>
          </p:cNvSpPr>
          <p:nvPr/>
        </p:nvSpPr>
        <p:spPr>
          <a:xfrm>
            <a:off x="251520" y="332656"/>
            <a:ext cx="7775575" cy="648419"/>
          </a:xfrm>
          <a:prstGeom prst="rect">
            <a:avLst/>
          </a:prstGeom>
        </p:spPr>
        <p:txBody>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r>
              <a:rPr lang="en-GB" dirty="0"/>
              <a:t>Delivering the entitlements </a:t>
            </a:r>
          </a:p>
        </p:txBody>
      </p:sp>
      <p:sp>
        <p:nvSpPr>
          <p:cNvPr id="4" name="Content Placeholder 9">
            <a:extLst>
              <a:ext uri="{FF2B5EF4-FFF2-40B4-BE49-F238E27FC236}">
                <a16:creationId xmlns:a16="http://schemas.microsoft.com/office/drawing/2014/main" id="{17A7F20C-19A3-42AC-AEBE-1F624F3D3C1B}"/>
              </a:ext>
            </a:extLst>
          </p:cNvPr>
          <p:cNvSpPr txBox="1">
            <a:spLocks/>
          </p:cNvSpPr>
          <p:nvPr/>
        </p:nvSpPr>
        <p:spPr>
          <a:xfrm>
            <a:off x="323528" y="1160859"/>
            <a:ext cx="8568953" cy="4536281"/>
          </a:xfrm>
          <a:prstGeom prst="rect">
            <a:avLst/>
          </a:prstGeom>
        </p:spPr>
        <p:txBody>
          <a:bodyPr lIns="91440" tIns="45720" rIns="91440" bIns="45720" anchor="t"/>
          <a:lstStyle>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indent="-28575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1600" b="0" dirty="0"/>
              <a:t>The DfE offers 3 Early Years Entitlements for parents:</a:t>
            </a:r>
          </a:p>
          <a:p>
            <a:r>
              <a:rPr lang="en-GB" sz="1600" b="0" dirty="0"/>
              <a:t>15 hours entitlement for disadvantaged 2-year-olds (‘</a:t>
            </a:r>
            <a:r>
              <a:rPr lang="en-GB" sz="1600" b="0" i="1" dirty="0"/>
              <a:t>2-year-old entitlement</a:t>
            </a:r>
            <a:r>
              <a:rPr lang="en-GB" sz="1600" b="0" dirty="0"/>
              <a:t>’)</a:t>
            </a:r>
            <a:endParaRPr lang="en-GB" sz="1600" b="0" dirty="0">
              <a:cs typeface="Arial"/>
            </a:endParaRPr>
          </a:p>
          <a:p>
            <a:r>
              <a:rPr lang="en-GB" sz="1600" b="0" dirty="0"/>
              <a:t>Universal 15 hours for all 3- and 4-year olds (‘</a:t>
            </a:r>
            <a:r>
              <a:rPr lang="en-GB" sz="1600" b="0" i="1" dirty="0"/>
              <a:t>Universal entitlement</a:t>
            </a:r>
            <a:r>
              <a:rPr lang="en-GB" sz="1600" b="0" dirty="0"/>
              <a:t>’)</a:t>
            </a:r>
            <a:endParaRPr lang="en-GB" sz="1600" b="0" dirty="0">
              <a:cs typeface="Arial"/>
            </a:endParaRPr>
          </a:p>
          <a:p>
            <a:r>
              <a:rPr lang="en-GB" sz="1600" b="0" dirty="0"/>
              <a:t>Additional 15 hours for some 3- and 4-year olds (‘</a:t>
            </a:r>
            <a:r>
              <a:rPr lang="en-GB" sz="1600" b="0" i="1" dirty="0"/>
              <a:t>30 hours</a:t>
            </a:r>
            <a:r>
              <a:rPr lang="en-GB" sz="1600" b="0" dirty="0"/>
              <a:t>’)</a:t>
            </a:r>
            <a:endParaRPr lang="en-GB" sz="1600" b="0" dirty="0">
              <a:cs typeface="Arial"/>
            </a:endParaRPr>
          </a:p>
          <a:p>
            <a:endParaRPr lang="en-GB" sz="1600" b="0" dirty="0"/>
          </a:p>
          <a:p>
            <a:pPr marL="0" indent="0">
              <a:buNone/>
            </a:pPr>
            <a:r>
              <a:rPr lang="en-GB" sz="1600" b="0" dirty="0"/>
              <a:t>To enable the DfE and LAs to meet the different policy objectives of each of the entitlements, statutory requirements are set out in the following legislation:</a:t>
            </a:r>
            <a:endParaRPr lang="en-GB" sz="1600" b="0" dirty="0">
              <a:cs typeface="Arial"/>
            </a:endParaRPr>
          </a:p>
          <a:p>
            <a:r>
              <a:rPr lang="en-GB" sz="1600" b="0" dirty="0"/>
              <a:t>The Childcare Act (2006)</a:t>
            </a:r>
            <a:endParaRPr lang="en-GB" sz="1600" b="0" dirty="0">
              <a:cs typeface="Arial"/>
            </a:endParaRPr>
          </a:p>
          <a:p>
            <a:r>
              <a:rPr lang="en-GB" sz="1600" b="0" dirty="0"/>
              <a:t>The Childcare Act (2016)</a:t>
            </a:r>
            <a:endParaRPr lang="en-GB" sz="1600" b="0" dirty="0">
              <a:cs typeface="Arial"/>
            </a:endParaRPr>
          </a:p>
          <a:p>
            <a:pPr marL="0" indent="0">
              <a:buNone/>
            </a:pPr>
            <a:r>
              <a:rPr lang="en-GB" sz="1600" b="0" dirty="0"/>
              <a:t>The DfE also provides statutory and operational guidance to LAs.</a:t>
            </a:r>
            <a:endParaRPr lang="en-GB" sz="1600" b="0" dirty="0">
              <a:cs typeface="Arial"/>
            </a:endParaRPr>
          </a:p>
          <a:p>
            <a:pPr marL="0" indent="0">
              <a:buNone/>
            </a:pPr>
            <a:endParaRPr lang="en-GB" sz="1600" dirty="0"/>
          </a:p>
          <a:p>
            <a:pPr marL="0" indent="0">
              <a:buNone/>
            </a:pPr>
            <a:endParaRPr lang="en-GB" sz="1600" b="0" dirty="0"/>
          </a:p>
          <a:p>
            <a:endParaRPr lang="en-GB" dirty="0"/>
          </a:p>
          <a:p>
            <a:pPr marL="0" indent="0">
              <a:buFont typeface="Wingdings" pitchFamily="2" charset="2"/>
              <a:buNone/>
            </a:pPr>
            <a:endParaRPr lang="en-GB" sz="1200" dirty="0"/>
          </a:p>
        </p:txBody>
      </p:sp>
    </p:spTree>
    <p:extLst>
      <p:ext uri="{BB962C8B-B14F-4D97-AF65-F5344CB8AC3E}">
        <p14:creationId xmlns:p14="http://schemas.microsoft.com/office/powerpoint/2010/main" val="2845173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2F8C27D-6C3D-493E-875A-5F53B7DFC31A}"/>
              </a:ext>
            </a:extLst>
          </p:cNvPr>
          <p:cNvSpPr>
            <a:spLocks noGrp="1"/>
          </p:cNvSpPr>
          <p:nvPr>
            <p:ph type="sldNum" sz="quarter" idx="4"/>
          </p:nvPr>
        </p:nvSpPr>
        <p:spPr/>
        <p:txBody>
          <a:bodyPr/>
          <a:lstStyle/>
          <a:p>
            <a:fld id="{5DB98E5A-76C0-453E-B1E0-BC4AB04722D5}" type="slidenum">
              <a:rPr lang="en-GB" smtClean="0"/>
              <a:pPr/>
              <a:t>9</a:t>
            </a:fld>
            <a:endParaRPr lang="en-GB" dirty="0"/>
          </a:p>
        </p:txBody>
      </p:sp>
      <p:graphicFrame>
        <p:nvGraphicFramePr>
          <p:cNvPr id="4" name="Table 3">
            <a:extLst>
              <a:ext uri="{FF2B5EF4-FFF2-40B4-BE49-F238E27FC236}">
                <a16:creationId xmlns:a16="http://schemas.microsoft.com/office/drawing/2014/main" id="{039945DD-3A3C-4639-937D-AD4AF9D5193D}"/>
              </a:ext>
            </a:extLst>
          </p:cNvPr>
          <p:cNvGraphicFramePr>
            <a:graphicFrameLocks noGrp="1"/>
          </p:cNvGraphicFramePr>
          <p:nvPr>
            <p:extLst>
              <p:ext uri="{D42A27DB-BD31-4B8C-83A1-F6EECF244321}">
                <p14:modId xmlns:p14="http://schemas.microsoft.com/office/powerpoint/2010/main" val="3112238372"/>
              </p:ext>
            </p:extLst>
          </p:nvPr>
        </p:nvGraphicFramePr>
        <p:xfrm>
          <a:off x="323528" y="1020406"/>
          <a:ext cx="8496944" cy="4817187"/>
        </p:xfrm>
        <a:graphic>
          <a:graphicData uri="http://schemas.openxmlformats.org/drawingml/2006/table">
            <a:tbl>
              <a:tblPr firstRow="1" firstCol="1" bandRow="1">
                <a:tableStyleId>{5C22544A-7EE6-4342-B048-85BDC9FD1C3A}</a:tableStyleId>
              </a:tblPr>
              <a:tblGrid>
                <a:gridCol w="4248472">
                  <a:extLst>
                    <a:ext uri="{9D8B030D-6E8A-4147-A177-3AD203B41FA5}">
                      <a16:colId xmlns:a16="http://schemas.microsoft.com/office/drawing/2014/main" val="994726054"/>
                    </a:ext>
                  </a:extLst>
                </a:gridCol>
                <a:gridCol w="4248472">
                  <a:extLst>
                    <a:ext uri="{9D8B030D-6E8A-4147-A177-3AD203B41FA5}">
                      <a16:colId xmlns:a16="http://schemas.microsoft.com/office/drawing/2014/main" val="2041955992"/>
                    </a:ext>
                  </a:extLst>
                </a:gridCol>
              </a:tblGrid>
              <a:tr h="389579">
                <a:tc>
                  <a:txBody>
                    <a:bodyPr/>
                    <a:lstStyle/>
                    <a:p>
                      <a:pPr>
                        <a:spcAft>
                          <a:spcPts val="0"/>
                        </a:spcAft>
                      </a:pPr>
                      <a:r>
                        <a:rPr lang="en-GB" sz="2000" dirty="0">
                          <a:solidFill>
                            <a:schemeClr val="bg1"/>
                          </a:solidFill>
                          <a:effectLst/>
                        </a:rPr>
                        <a:t> Childcare Act (2006)</a:t>
                      </a:r>
                      <a:endParaRPr lang="en-GB" sz="2000" dirty="0">
                        <a:solidFill>
                          <a:schemeClr val="bg1"/>
                        </a:solidFill>
                        <a:effectLst/>
                        <a:latin typeface="Calibri" panose="020F0502020204030204" pitchFamily="34" charset="0"/>
                        <a:ea typeface="Calibri" panose="020F0502020204030204" pitchFamily="34" charset="0"/>
                      </a:endParaRPr>
                    </a:p>
                  </a:txBody>
                  <a:tcPr marL="36604" marR="36604" marT="831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6600"/>
                    </a:solidFill>
                  </a:tcPr>
                </a:tc>
                <a:tc>
                  <a:txBody>
                    <a:bodyPr/>
                    <a:lstStyle/>
                    <a:p>
                      <a:pPr>
                        <a:spcAft>
                          <a:spcPts val="0"/>
                        </a:spcAft>
                      </a:pPr>
                      <a:r>
                        <a:rPr lang="en-GB" sz="2000" dirty="0">
                          <a:solidFill>
                            <a:schemeClr val="bg1"/>
                          </a:solidFill>
                          <a:effectLst/>
                        </a:rPr>
                        <a:t>Childcare Act (2016)</a:t>
                      </a:r>
                      <a:endParaRPr lang="en-GB" sz="2000" dirty="0">
                        <a:solidFill>
                          <a:schemeClr val="bg1"/>
                        </a:solidFill>
                        <a:effectLst/>
                        <a:latin typeface="Calibri" panose="020F0502020204030204" pitchFamily="34" charset="0"/>
                        <a:ea typeface="Calibri" panose="020F0502020204030204" pitchFamily="34" charset="0"/>
                      </a:endParaRPr>
                    </a:p>
                  </a:txBody>
                  <a:tcPr marL="36604" marR="36604" marT="831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6600"/>
                    </a:solidFill>
                  </a:tcPr>
                </a:tc>
                <a:extLst>
                  <a:ext uri="{0D108BD9-81ED-4DB2-BD59-A6C34878D82A}">
                    <a16:rowId xmlns:a16="http://schemas.microsoft.com/office/drawing/2014/main" val="4183747623"/>
                  </a:ext>
                </a:extLst>
              </a:tr>
              <a:tr h="4427608">
                <a:tc>
                  <a:txBody>
                    <a:bodyPr/>
                    <a:lstStyle/>
                    <a:p>
                      <a:pPr marL="342900" lvl="0" indent="-342900">
                        <a:spcAft>
                          <a:spcPts val="0"/>
                        </a:spcAft>
                        <a:buFont typeface="Wingdings" panose="05000000000000000000" pitchFamily="2" charset="2"/>
                        <a:buChar char="§"/>
                        <a:tabLst>
                          <a:tab pos="457200" algn="l"/>
                        </a:tabLst>
                      </a:pPr>
                      <a:r>
                        <a:rPr lang="en-GB" sz="1100" b="0" dirty="0">
                          <a:solidFill>
                            <a:schemeClr val="tx1"/>
                          </a:solidFill>
                          <a:effectLst/>
                        </a:rPr>
                        <a:t>Duty on English local authorities to </a:t>
                      </a:r>
                      <a:r>
                        <a:rPr lang="en-GB" sz="1100" b="1" dirty="0">
                          <a:solidFill>
                            <a:schemeClr val="tx1"/>
                          </a:solidFill>
                          <a:effectLst/>
                        </a:rPr>
                        <a:t>secure sufficient childcare </a:t>
                      </a:r>
                      <a:r>
                        <a:rPr lang="en-GB" sz="1100" b="0" dirty="0">
                          <a:solidFill>
                            <a:schemeClr val="tx1"/>
                          </a:solidFill>
                          <a:effectLst/>
                        </a:rPr>
                        <a:t>for working parents.</a:t>
                      </a:r>
                    </a:p>
                    <a:p>
                      <a:pPr marL="171450" lvl="0" indent="-171450">
                        <a:spcAft>
                          <a:spcPts val="0"/>
                        </a:spcAft>
                        <a:buFont typeface="Wingdings" panose="05000000000000000000" pitchFamily="2" charset="2"/>
                        <a:buChar char="§"/>
                        <a:tabLst>
                          <a:tab pos="457200" algn="l"/>
                        </a:tabLst>
                      </a:pPr>
                      <a:endParaRPr lang="en-GB" sz="1100" b="0" dirty="0">
                        <a:solidFill>
                          <a:schemeClr val="tx1"/>
                        </a:solidFill>
                        <a:effectLst/>
                      </a:endParaRPr>
                    </a:p>
                    <a:p>
                      <a:pPr marL="342900" lvl="0" indent="-342900">
                        <a:spcAft>
                          <a:spcPts val="0"/>
                        </a:spcAft>
                        <a:buFont typeface="Wingdings" panose="05000000000000000000" pitchFamily="2" charset="2"/>
                        <a:buChar char="§"/>
                      </a:pPr>
                      <a:r>
                        <a:rPr lang="en-GB" sz="1100" b="0" dirty="0">
                          <a:solidFill>
                            <a:schemeClr val="tx1"/>
                          </a:solidFill>
                          <a:effectLst/>
                        </a:rPr>
                        <a:t>Duty on English local authorities to secure early years provision </a:t>
                      </a:r>
                      <a:r>
                        <a:rPr lang="en-GB" sz="1100" b="1" dirty="0">
                          <a:solidFill>
                            <a:schemeClr val="tx1"/>
                          </a:solidFill>
                          <a:effectLst/>
                        </a:rPr>
                        <a:t>free of charge</a:t>
                      </a:r>
                      <a:r>
                        <a:rPr lang="en-GB" sz="1100" b="0" dirty="0">
                          <a:solidFill>
                            <a:schemeClr val="tx1"/>
                          </a:solidFill>
                          <a:effectLst/>
                        </a:rPr>
                        <a:t>. </a:t>
                      </a:r>
                    </a:p>
                    <a:p>
                      <a:pPr marL="342900" lvl="0" indent="-342900">
                        <a:spcAft>
                          <a:spcPts val="0"/>
                        </a:spcAft>
                        <a:buFont typeface="Wingdings" panose="05000000000000000000" pitchFamily="2" charset="2"/>
                        <a:buChar char="§"/>
                      </a:pPr>
                      <a:endParaRPr lang="en-GB" sz="1100" b="0" dirty="0">
                        <a:solidFill>
                          <a:schemeClr val="tx1"/>
                        </a:solidFill>
                        <a:effectLst/>
                      </a:endParaRPr>
                    </a:p>
                    <a:p>
                      <a:pPr marL="342900" lvl="0" indent="-342900">
                        <a:spcAft>
                          <a:spcPts val="0"/>
                        </a:spcAft>
                        <a:buFont typeface="Wingdings" panose="05000000000000000000" pitchFamily="2" charset="2"/>
                        <a:buChar char="§"/>
                        <a:tabLst>
                          <a:tab pos="457200" algn="l"/>
                        </a:tabLst>
                      </a:pPr>
                      <a:r>
                        <a:rPr lang="en-GB" sz="1100" b="1" dirty="0">
                          <a:solidFill>
                            <a:schemeClr val="tx1"/>
                          </a:solidFill>
                          <a:effectLst/>
                        </a:rPr>
                        <a:t>Type and amount </a:t>
                      </a:r>
                      <a:r>
                        <a:rPr lang="en-GB" sz="1100" b="0" dirty="0">
                          <a:solidFill>
                            <a:schemeClr val="tx1"/>
                          </a:solidFill>
                          <a:effectLst/>
                        </a:rPr>
                        <a:t>of free provision and the </a:t>
                      </a:r>
                      <a:r>
                        <a:rPr lang="en-GB" sz="1100" b="1" dirty="0">
                          <a:solidFill>
                            <a:schemeClr val="tx1"/>
                          </a:solidFill>
                          <a:effectLst/>
                        </a:rPr>
                        <a:t>children who benefit</a:t>
                      </a:r>
                      <a:r>
                        <a:rPr lang="en-GB" sz="1100" b="0" dirty="0">
                          <a:solidFill>
                            <a:schemeClr val="tx1"/>
                          </a:solidFill>
                          <a:effectLst/>
                        </a:rPr>
                        <a:t> from free provision.</a:t>
                      </a:r>
                    </a:p>
                    <a:p>
                      <a:pPr marL="171450" lvl="0" indent="-171450">
                        <a:spcAft>
                          <a:spcPts val="0"/>
                        </a:spcAft>
                        <a:buFont typeface="Wingdings" panose="05000000000000000000" pitchFamily="2" charset="2"/>
                        <a:buChar char="§"/>
                        <a:tabLst>
                          <a:tab pos="457200" algn="l"/>
                        </a:tabLst>
                      </a:pPr>
                      <a:endParaRPr lang="en-GB" sz="1100" b="0" dirty="0">
                        <a:solidFill>
                          <a:schemeClr val="tx1"/>
                        </a:solidFill>
                        <a:effectLst/>
                      </a:endParaRPr>
                    </a:p>
                    <a:p>
                      <a:pPr marL="342900" lvl="0" indent="-342900">
                        <a:spcAft>
                          <a:spcPts val="0"/>
                        </a:spcAft>
                        <a:buFont typeface="Wingdings" panose="05000000000000000000" pitchFamily="2" charset="2"/>
                        <a:buChar char="§"/>
                        <a:tabLst>
                          <a:tab pos="457200" algn="l"/>
                        </a:tabLst>
                      </a:pPr>
                      <a:r>
                        <a:rPr lang="en-GB" sz="1100" b="0" dirty="0">
                          <a:solidFill>
                            <a:schemeClr val="tx1"/>
                          </a:solidFill>
                          <a:effectLst/>
                        </a:rPr>
                        <a:t>Provision about </a:t>
                      </a:r>
                      <a:r>
                        <a:rPr lang="en-GB" sz="1100" b="1" dirty="0">
                          <a:solidFill>
                            <a:schemeClr val="tx1"/>
                          </a:solidFill>
                          <a:effectLst/>
                        </a:rPr>
                        <a:t>how local authorities should discharge their duty.</a:t>
                      </a:r>
                    </a:p>
                    <a:p>
                      <a:pPr marL="171450" lvl="0" indent="-171450">
                        <a:spcAft>
                          <a:spcPts val="0"/>
                        </a:spcAft>
                        <a:buFont typeface="Wingdings" panose="05000000000000000000" pitchFamily="2" charset="2"/>
                        <a:buChar char="§"/>
                        <a:tabLst>
                          <a:tab pos="457200" algn="l"/>
                        </a:tabLst>
                      </a:pPr>
                      <a:endParaRPr lang="en-GB" sz="1100" b="0" dirty="0">
                        <a:solidFill>
                          <a:schemeClr val="tx1"/>
                        </a:solidFill>
                        <a:effectLst/>
                      </a:endParaRPr>
                    </a:p>
                    <a:p>
                      <a:pPr marL="342900" lvl="0" indent="-342900">
                        <a:spcAft>
                          <a:spcPts val="0"/>
                        </a:spcAft>
                        <a:buFont typeface="Wingdings" panose="05000000000000000000" pitchFamily="2" charset="2"/>
                        <a:buChar char="§"/>
                        <a:tabLst>
                          <a:tab pos="457200" algn="l"/>
                        </a:tabLst>
                      </a:pPr>
                      <a:r>
                        <a:rPr lang="en-GB" sz="1100" b="1" dirty="0">
                          <a:solidFill>
                            <a:schemeClr val="tx1"/>
                          </a:solidFill>
                          <a:effectLst/>
                        </a:rPr>
                        <a:t>Limits on the requirements local authorities can impose </a:t>
                      </a:r>
                      <a:r>
                        <a:rPr lang="en-GB" sz="1100" b="0" dirty="0">
                          <a:solidFill>
                            <a:schemeClr val="tx1"/>
                          </a:solidFill>
                          <a:effectLst/>
                        </a:rPr>
                        <a:t>when they make arrangements to deliver early education places for 2-, 3- and 4-year-olds.</a:t>
                      </a:r>
                    </a:p>
                    <a:p>
                      <a:pPr marL="171450" lvl="0" indent="-171450">
                        <a:spcAft>
                          <a:spcPts val="0"/>
                        </a:spcAft>
                        <a:buFont typeface="Wingdings" panose="05000000000000000000" pitchFamily="2" charset="2"/>
                        <a:buChar char="§"/>
                        <a:tabLst>
                          <a:tab pos="457200" algn="l"/>
                        </a:tabLst>
                      </a:pPr>
                      <a:endParaRPr lang="en-GB" sz="1100" b="0" dirty="0">
                        <a:solidFill>
                          <a:schemeClr val="tx1"/>
                        </a:solidFill>
                        <a:effectLst/>
                      </a:endParaRPr>
                    </a:p>
                    <a:p>
                      <a:pPr marL="342900" lvl="0" indent="-342900">
                        <a:spcAft>
                          <a:spcPts val="0"/>
                        </a:spcAft>
                        <a:buFont typeface="Wingdings" panose="05000000000000000000" pitchFamily="2" charset="2"/>
                        <a:buChar char="§"/>
                      </a:pPr>
                      <a:r>
                        <a:rPr lang="en-GB" sz="1100" b="0" dirty="0">
                          <a:solidFill>
                            <a:schemeClr val="tx1"/>
                          </a:solidFill>
                          <a:effectLst/>
                        </a:rPr>
                        <a:t>Duty on English local authorities to </a:t>
                      </a:r>
                      <a:r>
                        <a:rPr lang="en-GB" sz="1100" b="1" dirty="0">
                          <a:solidFill>
                            <a:schemeClr val="tx1"/>
                          </a:solidFill>
                          <a:effectLst/>
                        </a:rPr>
                        <a:t>provide information, advice and assistance to parents and prospective parents</a:t>
                      </a:r>
                      <a:r>
                        <a:rPr lang="en-GB" sz="1100" b="0" dirty="0">
                          <a:solidFill>
                            <a:schemeClr val="tx1"/>
                          </a:solidFill>
                          <a:effectLst/>
                        </a:rPr>
                        <a:t>. </a:t>
                      </a:r>
                    </a:p>
                    <a:p>
                      <a:pPr marL="342900" lvl="0" indent="-342900">
                        <a:spcAft>
                          <a:spcPts val="0"/>
                        </a:spcAft>
                        <a:buFont typeface="Wingdings" panose="05000000000000000000" pitchFamily="2" charset="2"/>
                        <a:buChar char="§"/>
                        <a:tabLst>
                          <a:tab pos="457200" algn="l"/>
                        </a:tabLst>
                      </a:pPr>
                      <a:endParaRPr lang="en-GB" sz="1100" b="0" dirty="0">
                        <a:solidFill>
                          <a:schemeClr val="tx1"/>
                        </a:solidFill>
                        <a:effectLst/>
                      </a:endParaRPr>
                    </a:p>
                    <a:p>
                      <a:pPr marL="342900" lvl="0" indent="-342900">
                        <a:spcAft>
                          <a:spcPts val="0"/>
                        </a:spcAft>
                        <a:buFont typeface="Wingdings" panose="05000000000000000000" pitchFamily="2" charset="2"/>
                        <a:buChar char="§"/>
                        <a:tabLst>
                          <a:tab pos="457200" algn="l"/>
                        </a:tabLst>
                      </a:pPr>
                      <a:r>
                        <a:rPr lang="en-GB" sz="1100" b="0" dirty="0">
                          <a:solidFill>
                            <a:schemeClr val="tx1"/>
                          </a:solidFill>
                          <a:effectLst/>
                        </a:rPr>
                        <a:t>Secretary of State able to make regulations placing a duty on English local authorities to </a:t>
                      </a:r>
                      <a:r>
                        <a:rPr lang="en-GB" sz="1100" b="1" dirty="0">
                          <a:solidFill>
                            <a:schemeClr val="tx1"/>
                          </a:solidFill>
                          <a:effectLst/>
                        </a:rPr>
                        <a:t>publish certain information at prescribed intervals</a:t>
                      </a:r>
                      <a:r>
                        <a:rPr lang="en-GB" sz="1100" b="0" dirty="0">
                          <a:solidFill>
                            <a:schemeClr val="tx1"/>
                          </a:solidFill>
                          <a:effectLst/>
                        </a:rPr>
                        <a:t>.</a:t>
                      </a:r>
                    </a:p>
                    <a:p>
                      <a:pPr marL="171450" lvl="0" indent="-171450">
                        <a:spcAft>
                          <a:spcPts val="0"/>
                        </a:spcAft>
                        <a:buFont typeface="Wingdings" panose="05000000000000000000" pitchFamily="2" charset="2"/>
                        <a:buChar char="§"/>
                        <a:tabLst>
                          <a:tab pos="457200" algn="l"/>
                        </a:tabLst>
                      </a:pPr>
                      <a:endParaRPr lang="en-GB" sz="1100" b="0" dirty="0">
                        <a:solidFill>
                          <a:schemeClr val="tx1"/>
                        </a:solidFill>
                        <a:effectLst/>
                      </a:endParaRPr>
                    </a:p>
                    <a:p>
                      <a:pPr marL="342900" lvl="0" indent="-342900">
                        <a:spcAft>
                          <a:spcPts val="0"/>
                        </a:spcAft>
                        <a:buFont typeface="Wingdings" panose="05000000000000000000" pitchFamily="2" charset="2"/>
                        <a:buChar char="§"/>
                        <a:tabLst>
                          <a:tab pos="457200" algn="l"/>
                        </a:tabLst>
                      </a:pPr>
                      <a:r>
                        <a:rPr lang="en-GB" sz="1100" b="0" dirty="0">
                          <a:solidFill>
                            <a:schemeClr val="tx1"/>
                          </a:solidFill>
                          <a:effectLst/>
                        </a:rPr>
                        <a:t>Duty on English local authorities to </a:t>
                      </a:r>
                      <a:r>
                        <a:rPr lang="en-GB" sz="1100" b="1" dirty="0">
                          <a:solidFill>
                            <a:schemeClr val="tx1"/>
                          </a:solidFill>
                          <a:effectLst/>
                        </a:rPr>
                        <a:t>provide information, advice and training to childcare providers</a:t>
                      </a:r>
                      <a:r>
                        <a:rPr lang="en-GB" sz="1100" b="0" dirty="0">
                          <a:solidFill>
                            <a:schemeClr val="tx1"/>
                          </a:solidFill>
                          <a:effectLst/>
                        </a:rPr>
                        <a:t>.</a:t>
                      </a:r>
                      <a:endParaRPr lang="en-GB" sz="1000" b="0" dirty="0">
                        <a:solidFill>
                          <a:schemeClr val="tx1"/>
                        </a:solidFill>
                        <a:effectLst/>
                        <a:latin typeface="Calibri" panose="020F0502020204030204" pitchFamily="34" charset="0"/>
                        <a:ea typeface="Calibri" panose="020F0502020204030204" pitchFamily="34" charset="0"/>
                      </a:endParaRPr>
                    </a:p>
                  </a:txBody>
                  <a:tcPr marL="36604" marR="36604" marT="831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spcAft>
                          <a:spcPts val="0"/>
                        </a:spcAft>
                        <a:buFont typeface="Wingdings" panose="05000000000000000000" pitchFamily="2" charset="2"/>
                        <a:buChar char="§"/>
                        <a:tabLst>
                          <a:tab pos="457200" algn="l"/>
                        </a:tabLst>
                      </a:pPr>
                      <a:r>
                        <a:rPr lang="en-GB" sz="1100" b="0" dirty="0">
                          <a:effectLst/>
                        </a:rPr>
                        <a:t>Duty on the Secretary of State to </a:t>
                      </a:r>
                      <a:r>
                        <a:rPr lang="en-GB" sz="1100" b="1" dirty="0">
                          <a:effectLst/>
                        </a:rPr>
                        <a:t>secure the equivalent of 30 hours of free childcare over 38 weeks of the year for qualifying children</a:t>
                      </a:r>
                      <a:r>
                        <a:rPr lang="en-GB" sz="1100" b="0" dirty="0">
                          <a:effectLst/>
                        </a:rPr>
                        <a:t>. Children in England will qualify if they are under compulsory school age and meet the description set out in regulations. Regulations set out the </a:t>
                      </a:r>
                      <a:r>
                        <a:rPr lang="en-GB" sz="1100" b="1" dirty="0">
                          <a:effectLst/>
                        </a:rPr>
                        <a:t>conditions to be met by parents in order for their children to qualify</a:t>
                      </a:r>
                      <a:r>
                        <a:rPr lang="en-GB" sz="1100" b="0" dirty="0">
                          <a:effectLst/>
                        </a:rPr>
                        <a:t>.</a:t>
                      </a:r>
                    </a:p>
                    <a:p>
                      <a:pPr marL="171450" lvl="0" indent="-171450">
                        <a:spcAft>
                          <a:spcPts val="0"/>
                        </a:spcAft>
                        <a:buFont typeface="Wingdings" panose="05000000000000000000" pitchFamily="2" charset="2"/>
                        <a:buChar char="§"/>
                        <a:tabLst>
                          <a:tab pos="457200" algn="l"/>
                        </a:tabLst>
                      </a:pPr>
                      <a:endParaRPr lang="en-GB" sz="1100" dirty="0">
                        <a:effectLst/>
                      </a:endParaRPr>
                    </a:p>
                    <a:p>
                      <a:pPr marL="342900" lvl="0" indent="-342900">
                        <a:spcAft>
                          <a:spcPts val="0"/>
                        </a:spcAft>
                        <a:buFont typeface="Wingdings" panose="05000000000000000000" pitchFamily="2" charset="2"/>
                        <a:buChar char="§"/>
                      </a:pPr>
                      <a:r>
                        <a:rPr lang="en-GB" sz="1100" b="1" dirty="0">
                          <a:effectLst/>
                        </a:rPr>
                        <a:t>Allows the Secretary of State to discharge their duty by placing a duty on English local authorities</a:t>
                      </a:r>
                      <a:r>
                        <a:rPr lang="en-GB" sz="1100" b="0" dirty="0">
                          <a:effectLst/>
                        </a:rPr>
                        <a:t> to secure free childcare for qualifying children. </a:t>
                      </a:r>
                      <a:endParaRPr lang="en-GB" sz="1050" b="0" dirty="0">
                        <a:effectLst/>
                        <a:latin typeface="Calibri" panose="020F0502020204030204" pitchFamily="34" charset="0"/>
                        <a:ea typeface="Calibri" panose="020F0502020204030204" pitchFamily="34" charset="0"/>
                      </a:endParaRPr>
                    </a:p>
                  </a:txBody>
                  <a:tcPr marL="36604" marR="36604" marT="831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91112654"/>
                  </a:ext>
                </a:extLst>
              </a:tr>
            </a:tbl>
          </a:graphicData>
        </a:graphic>
      </p:graphicFrame>
      <p:sp>
        <p:nvSpPr>
          <p:cNvPr id="5" name="Title 2">
            <a:extLst>
              <a:ext uri="{FF2B5EF4-FFF2-40B4-BE49-F238E27FC236}">
                <a16:creationId xmlns:a16="http://schemas.microsoft.com/office/drawing/2014/main" id="{EE8946D2-25BA-4DE1-87AB-EA7CBB3480EC}"/>
              </a:ext>
            </a:extLst>
          </p:cNvPr>
          <p:cNvSpPr txBox="1">
            <a:spLocks/>
          </p:cNvSpPr>
          <p:nvPr/>
        </p:nvSpPr>
        <p:spPr>
          <a:xfrm>
            <a:off x="251520" y="332656"/>
            <a:ext cx="7775575" cy="648419"/>
          </a:xfrm>
          <a:prstGeom prst="rect">
            <a:avLst/>
          </a:prstGeom>
        </p:spPr>
        <p:txBody>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r>
              <a:rPr lang="en-GB" dirty="0"/>
              <a:t>Legislation &amp; statutory duties</a:t>
            </a:r>
          </a:p>
        </p:txBody>
      </p:sp>
    </p:spTree>
    <p:extLst>
      <p:ext uri="{BB962C8B-B14F-4D97-AF65-F5344CB8AC3E}">
        <p14:creationId xmlns:p14="http://schemas.microsoft.com/office/powerpoint/2010/main" val="3110250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63012B4212A074DAE13674549E07CD8" ma:contentTypeVersion="12" ma:contentTypeDescription="Create a new document." ma:contentTypeScope="" ma:versionID="71969a4df71d25e8c117f936ace54cae">
  <xsd:schema xmlns:xsd="http://www.w3.org/2001/XMLSchema" xmlns:xs="http://www.w3.org/2001/XMLSchema" xmlns:p="http://schemas.microsoft.com/office/2006/metadata/properties" xmlns:ns3="05d5d8f5-5f88-45f9-8668-d5d142d83cc9" xmlns:ns4="d01fc10b-582e-4802-a23b-64d64fd2d81a" targetNamespace="http://schemas.microsoft.com/office/2006/metadata/properties" ma:root="true" ma:fieldsID="784b942cbcf64fed9587098f626a60a2" ns3:_="" ns4:_="">
    <xsd:import namespace="05d5d8f5-5f88-45f9-8668-d5d142d83cc9"/>
    <xsd:import namespace="d01fc10b-582e-4802-a23b-64d64fd2d81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d5d8f5-5f88-45f9-8668-d5d142d83cc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1fc10b-582e-4802-a23b-64d64fd2d81a"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D3942E-F7FA-4AD8-9A69-5FDFB1F490D1}">
  <ds:schemaRefs>
    <ds:schemaRef ds:uri="http://schemas.openxmlformats.org/package/2006/metadata/core-properties"/>
    <ds:schemaRef ds:uri="http://purl.org/dc/elements/1.1/"/>
    <ds:schemaRef ds:uri="d01fc10b-582e-4802-a23b-64d64fd2d81a"/>
    <ds:schemaRef ds:uri="http://purl.org/dc/dcmitype/"/>
    <ds:schemaRef ds:uri="http://schemas.microsoft.com/office/2006/documentManagement/types"/>
    <ds:schemaRef ds:uri="http://schemas.microsoft.com/office/infopath/2007/PartnerControls"/>
    <ds:schemaRef ds:uri="05d5d8f5-5f88-45f9-8668-d5d142d83cc9"/>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718918D8-6743-472F-9133-546308218B28}">
  <ds:schemaRefs>
    <ds:schemaRef ds:uri="http://schemas.microsoft.com/sharepoint/v3/contenttype/forms"/>
  </ds:schemaRefs>
</ds:datastoreItem>
</file>

<file path=customXml/itemProps3.xml><?xml version="1.0" encoding="utf-8"?>
<ds:datastoreItem xmlns:ds="http://schemas.openxmlformats.org/officeDocument/2006/customXml" ds:itemID="{6B14C30A-A527-44D7-9C38-10E826A02994}">
  <ds:schemaRefs>
    <ds:schemaRef ds:uri="05d5d8f5-5f88-45f9-8668-d5d142d83cc9"/>
    <ds:schemaRef ds:uri="d01fc10b-582e-4802-a23b-64d64fd2d8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7867</TotalTime>
  <Words>4421</Words>
  <Application>Microsoft Office PowerPoint</Application>
  <PresentationFormat>On-screen Show (4:3)</PresentationFormat>
  <Paragraphs>399</Paragraphs>
  <Slides>29</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Courier New</vt:lpstr>
      <vt:lpstr>Symbol</vt:lpstr>
      <vt:lpstr>Wingdings</vt:lpstr>
      <vt:lpstr>Office Theme</vt:lpstr>
      <vt:lpstr> Services to maximise take-up of DfE's 2-year-old entitlement and deliver business support to early years providers   Market warming brief  Tuesday 6 October 2020  The Session will start at 3pm. Please ensure your camera is switched off and your microphone is muted.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2-year-old entitlement  </vt:lpstr>
      <vt:lpstr>Universal entitlement </vt:lpstr>
      <vt:lpstr>30 hours  </vt:lpstr>
      <vt:lpstr>LA delivery: what we know about take-up</vt:lpstr>
      <vt:lpstr>LA delivery: COVID-19  </vt:lpstr>
      <vt:lpstr>PowerPoint Presentation</vt:lpstr>
      <vt:lpstr>Contract aims</vt:lpstr>
      <vt:lpstr>Improving take-up of the 2-year-old entitlement (Lot 1)</vt:lpstr>
      <vt:lpstr>Provider business sustainability (Lot 2)</vt:lpstr>
      <vt:lpstr>PowerPoint Presentation</vt:lpstr>
      <vt:lpstr>PowerPoint Presentation</vt:lpstr>
      <vt:lpstr>Key Performance Indicators</vt:lpstr>
      <vt:lpstr>PowerPoint Presentation</vt:lpstr>
      <vt:lpstr>Procurement process</vt:lpstr>
      <vt:lpstr>Evaluation &amp; Award</vt:lpstr>
      <vt:lpstr> Timeframe</vt:lpstr>
      <vt:lpstr>E-procurement System Advice </vt:lpstr>
      <vt:lpstr>PowerPoint Presentation</vt:lpstr>
      <vt:lpstr>     4.Q&amp;A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for Education</dc:title>
  <dc:creator>Publishing.TEAM@education.gsi.gov.uk</dc:creator>
  <cp:lastModifiedBy>Craig</cp:lastModifiedBy>
  <cp:revision>361</cp:revision>
  <cp:lastPrinted>2016-06-02T10:36:30Z</cp:lastPrinted>
  <dcterms:created xsi:type="dcterms:W3CDTF">2013-06-06T10:14:36Z</dcterms:created>
  <dcterms:modified xsi:type="dcterms:W3CDTF">2020-10-12T11:02:04Z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0x010100C63012B4212A074DAE13674549E07CD8</vt:lpwstr>
  </property>
  <property fmtid="{D5CDD505-2E9C-101B-9397-08002B2CF9AE}" pid="3" name="IWPOrganisationalUnit">
    <vt:lpwstr>3;#DfE|cc08a6d4-dfde-4d0f-bd85-069ebcef80d5</vt:lpwstr>
  </property>
  <property fmtid="{D5CDD505-2E9C-101B-9397-08002B2CF9AE}" pid="4" name="_dlc_DocIdItemGuid">
    <vt:lpwstr>fda8cb11-b131-40d2-acb3-f7288b4c1b99</vt:lpwstr>
  </property>
  <property fmtid="{D5CDD505-2E9C-101B-9397-08002B2CF9AE}" pid="5" name="IWPOwner">
    <vt:lpwstr>1;#DfE|a484111e-5b24-4ad9-9778-c536c8c88985</vt:lpwstr>
  </property>
  <property fmtid="{D5CDD505-2E9C-101B-9397-08002B2CF9AE}" pid="6" name="IWPSubject">
    <vt:lpwstr/>
  </property>
  <property fmtid="{D5CDD505-2E9C-101B-9397-08002B2CF9AE}" pid="7" name="IWPFunction">
    <vt:lpwstr/>
  </property>
  <property fmtid="{D5CDD505-2E9C-101B-9397-08002B2CF9AE}" pid="8" name="IWPSiteType">
    <vt:lpwstr/>
  </property>
  <property fmtid="{D5CDD505-2E9C-101B-9397-08002B2CF9AE}" pid="9" name="IWPRightsProtectiveMarking">
    <vt:lpwstr>2;#Unclassified|0884c477-2e62-47ea-b19c-5af6e91124c5</vt:lpwstr>
  </property>
  <property fmtid="{D5CDD505-2E9C-101B-9397-08002B2CF9AE}" pid="10" name="Order">
    <vt:r8>1065900</vt:r8>
  </property>
</Properties>
</file>