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6"/>
  </p:notesMasterIdLst>
  <p:sldIdLst>
    <p:sldId id="314" r:id="rId4"/>
    <p:sldId id="288" r:id="rId5"/>
    <p:sldId id="308" r:id="rId6"/>
    <p:sldId id="318" r:id="rId7"/>
    <p:sldId id="290" r:id="rId8"/>
    <p:sldId id="291" r:id="rId9"/>
    <p:sldId id="301" r:id="rId10"/>
    <p:sldId id="302" r:id="rId11"/>
    <p:sldId id="304" r:id="rId12"/>
    <p:sldId id="313" r:id="rId13"/>
    <p:sldId id="316" r:id="rId14"/>
    <p:sldId id="317" r:id="rId15"/>
    <p:sldId id="309" r:id="rId16"/>
    <p:sldId id="310" r:id="rId17"/>
    <p:sldId id="311" r:id="rId18"/>
    <p:sldId id="312" r:id="rId19"/>
    <p:sldId id="283" r:id="rId20"/>
    <p:sldId id="284" r:id="rId21"/>
    <p:sldId id="285" r:id="rId22"/>
    <p:sldId id="286" r:id="rId23"/>
    <p:sldId id="306" r:id="rId24"/>
    <p:sldId id="31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7107F-27F6-4AE7-B78A-B6745B0D480B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06702-25F8-43A9-B86D-88FF99D8DA7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ECF6-E935-7D47-8D70-B50E1C79414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125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7332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0679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6868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2246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86279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16699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37020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29185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66647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89729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4389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95326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47186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82941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30465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22466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86279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16699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37020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29185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66647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8972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32236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43895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47186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82941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3046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9549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1692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2265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5949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3033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A37D-15C9-47BB-975E-4397473EEC9D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CBFC4-4242-4F8B-83CC-406AE61057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557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CA37D-15C9-47BB-975E-4397473EEC9D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CBFC4-4242-4F8B-83CC-406AE610570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799"/>
          <a:stretch/>
        </p:blipFill>
        <p:spPr bwMode="auto">
          <a:xfrm>
            <a:off x="6667692" y="6142878"/>
            <a:ext cx="2193006" cy="67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5041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799"/>
          <a:stretch/>
        </p:blipFill>
        <p:spPr bwMode="auto">
          <a:xfrm>
            <a:off x="6667692" y="6142878"/>
            <a:ext cx="2193006" cy="67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954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CA37D-15C9-47BB-975E-4397473EEC9D}" type="datetimeFigureOut">
              <a:rPr lang="en-GB" smtClean="0"/>
              <a:pPr/>
              <a:t>15/02/2016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CBFC4-4242-4F8B-83CC-406AE610570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799"/>
          <a:stretch/>
        </p:blipFill>
        <p:spPr bwMode="auto">
          <a:xfrm>
            <a:off x="6667692" y="6142878"/>
            <a:ext cx="2193006" cy="67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954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9095"/>
            <a:ext cx="7772400" cy="1990105"/>
          </a:xfrm>
        </p:spPr>
        <p:txBody>
          <a:bodyPr>
            <a:normAutofit/>
          </a:bodyPr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Sykes</a:t>
            </a:r>
            <a:b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Manager</a:t>
            </a:r>
            <a:b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Overview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48808"/>
            <a:ext cx="6400800" cy="600472"/>
          </a:xfrm>
        </p:spPr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2016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23117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223224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799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9095"/>
            <a:ext cx="7772400" cy="1470025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Northamptonshire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and deliverables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48808"/>
            <a:ext cx="6400800" cy="888504"/>
          </a:xfrm>
        </p:spPr>
        <p:txBody>
          <a:bodyPr>
            <a:no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Sykes</a:t>
            </a:r>
          </a:p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February 2016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89" y="563178"/>
            <a:ext cx="5651153" cy="228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799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5436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Key Elements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495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400" dirty="0" smtClean="0"/>
              <a:t>The </a:t>
            </a:r>
            <a:r>
              <a:rPr lang="en-GB" sz="2400" dirty="0"/>
              <a:t>O</a:t>
            </a:r>
            <a:r>
              <a:rPr lang="en-GB" sz="2400" dirty="0" smtClean="0"/>
              <a:t>verall </a:t>
            </a:r>
            <a:r>
              <a:rPr lang="en-GB" sz="2400" dirty="0"/>
              <a:t>P</a:t>
            </a:r>
            <a:r>
              <a:rPr lang="en-GB" sz="2400" dirty="0" smtClean="0"/>
              <a:t>roject has three Key Elements: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b="1" dirty="0" smtClean="0"/>
              <a:t>Element </a:t>
            </a:r>
            <a:r>
              <a:rPr lang="en-GB" sz="2400" b="1" dirty="0"/>
              <a:t>1:</a:t>
            </a:r>
            <a:r>
              <a:rPr lang="en-GB" sz="2400" dirty="0"/>
              <a:t> U</a:t>
            </a:r>
            <a:r>
              <a:rPr lang="en-GB" sz="2400" dirty="0" smtClean="0"/>
              <a:t>ndertake </a:t>
            </a:r>
            <a:r>
              <a:rPr lang="en-GB" sz="2400" dirty="0"/>
              <a:t>all </a:t>
            </a:r>
            <a:r>
              <a:rPr lang="en-GB" sz="2400" dirty="0" smtClean="0"/>
              <a:t>necessary </a:t>
            </a:r>
            <a:r>
              <a:rPr lang="en-GB" sz="2400" dirty="0"/>
              <a:t>survey work, analysis and evaluation of existing provision within Northamptonshire, </a:t>
            </a:r>
            <a:r>
              <a:rPr lang="en-GB" sz="2400" dirty="0" smtClean="0"/>
              <a:t>leading to </a:t>
            </a:r>
            <a:r>
              <a:rPr lang="en-GB" sz="2400" dirty="0"/>
              <a:t>early implementation of key initiatives from 2016/17 </a:t>
            </a:r>
            <a:r>
              <a:rPr lang="en-GB" sz="2400" dirty="0" smtClean="0"/>
              <a:t>onwards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16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b="1" dirty="0" smtClean="0"/>
              <a:t>Element 2</a:t>
            </a:r>
            <a:r>
              <a:rPr lang="en-GB" sz="2400" b="1" dirty="0"/>
              <a:t>:</a:t>
            </a:r>
            <a:r>
              <a:rPr lang="en-GB" sz="2400" dirty="0"/>
              <a:t> E</a:t>
            </a:r>
            <a:r>
              <a:rPr lang="en-GB" sz="2400" dirty="0" smtClean="0"/>
              <a:t>xtension </a:t>
            </a:r>
            <a:r>
              <a:rPr lang="en-GB" sz="2400" dirty="0"/>
              <a:t>of the project to embrace NHS and medical facilities 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en-GB" sz="16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b="1" dirty="0"/>
              <a:t>Element 3:</a:t>
            </a:r>
            <a:r>
              <a:rPr lang="en-GB" sz="2400" dirty="0"/>
              <a:t> </a:t>
            </a:r>
            <a:r>
              <a:rPr lang="en-GB" sz="2400" dirty="0" smtClean="0"/>
              <a:t> Cover </a:t>
            </a:r>
            <a:r>
              <a:rPr lang="en-GB" sz="2400" dirty="0"/>
              <a:t>the proposed Combined Authority area of Northamptonshire, Buckinghamshire and Oxfordshire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223224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033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Element One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Initial data collection work concentrated on four key areas of:</a:t>
            </a:r>
          </a:p>
          <a:p>
            <a:r>
              <a:rPr lang="en-GB" dirty="0" smtClean="0"/>
              <a:t>Health Sector - Trust hospitals/ Northants NHS</a:t>
            </a:r>
          </a:p>
          <a:p>
            <a:r>
              <a:rPr lang="en-GB" dirty="0" smtClean="0"/>
              <a:t>Education- Schools/Further/Higher Education</a:t>
            </a:r>
          </a:p>
          <a:p>
            <a:r>
              <a:rPr lang="en-GB" dirty="0" smtClean="0"/>
              <a:t>Business</a:t>
            </a:r>
          </a:p>
          <a:p>
            <a:r>
              <a:rPr lang="en-GB" dirty="0" smtClean="0"/>
              <a:t>Social Enterprise model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91200"/>
            <a:ext cx="223224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962483" cy="4328492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dirty="0"/>
          </a:p>
          <a:p>
            <a:pPr>
              <a:buClr>
                <a:srgbClr val="7030A0"/>
              </a:buClr>
            </a:pPr>
            <a:r>
              <a:rPr lang="en-US" sz="1600" dirty="0"/>
              <a:t>8,198 		School pupils (Transported by NCC)</a:t>
            </a:r>
          </a:p>
          <a:p>
            <a:pPr>
              <a:buClr>
                <a:srgbClr val="7030A0"/>
              </a:buClr>
            </a:pPr>
            <a:r>
              <a:rPr lang="en-US" sz="1600" dirty="0"/>
              <a:t>107,901 	School pupils in </a:t>
            </a:r>
            <a:r>
              <a:rPr lang="en-US" sz="1600" dirty="0" err="1"/>
              <a:t>Northants</a:t>
            </a:r>
            <a:endParaRPr lang="en-US" sz="1600" dirty="0"/>
          </a:p>
          <a:p>
            <a:pPr>
              <a:buClr>
                <a:srgbClr val="7030A0"/>
              </a:buClr>
            </a:pPr>
            <a:r>
              <a:rPr lang="en-US" sz="1600" dirty="0"/>
              <a:t>3,537 		Special needs (SEN)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b="1" dirty="0"/>
              <a:t>Total 119,636 (</a:t>
            </a:r>
            <a:r>
              <a:rPr lang="en-US" sz="1600" b="1" dirty="0">
                <a:solidFill>
                  <a:srgbClr val="7030A0"/>
                </a:solidFill>
              </a:rPr>
              <a:t>239,272 movements per day</a:t>
            </a:r>
            <a:r>
              <a:rPr lang="en-US" sz="1600" b="1" dirty="0"/>
              <a:t>)</a:t>
            </a:r>
          </a:p>
          <a:p>
            <a:pPr marL="0" indent="0">
              <a:buNone/>
            </a:pPr>
            <a:endParaRPr lang="en-US" sz="1600" dirty="0"/>
          </a:p>
          <a:p>
            <a:pPr>
              <a:buClr>
                <a:srgbClr val="7030A0"/>
              </a:buClr>
            </a:pPr>
            <a:r>
              <a:rPr lang="en-US" sz="1600" dirty="0"/>
              <a:t>1,683 		NCC employees (Project Angel)</a:t>
            </a:r>
          </a:p>
          <a:p>
            <a:pPr>
              <a:buClr>
                <a:srgbClr val="7030A0"/>
              </a:buClr>
            </a:pPr>
            <a:r>
              <a:rPr lang="en-US" sz="1600" dirty="0"/>
              <a:t>4,369 		NHS (NHFT)</a:t>
            </a:r>
          </a:p>
          <a:p>
            <a:pPr>
              <a:buClr>
                <a:srgbClr val="7030A0"/>
              </a:buClr>
            </a:pPr>
            <a:r>
              <a:rPr lang="en-US" sz="1600" dirty="0"/>
              <a:t>17,626 	FE/HE students</a:t>
            </a:r>
          </a:p>
          <a:p>
            <a:pPr>
              <a:buClr>
                <a:srgbClr val="7030A0"/>
              </a:buClr>
            </a:pPr>
            <a:r>
              <a:rPr lang="en-US" sz="1600" dirty="0"/>
              <a:t>1,623 		HE staff</a:t>
            </a:r>
          </a:p>
          <a:p>
            <a:pPr>
              <a:buClr>
                <a:srgbClr val="7030A0"/>
              </a:buClr>
            </a:pPr>
            <a:r>
              <a:rPr lang="en-US" sz="1600" dirty="0"/>
              <a:t>6,600		NGH (NHS) &amp; St Andrews 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en-US" sz="1600" dirty="0"/>
              <a:t>		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b="1" dirty="0"/>
              <a:t>Total 31,901 (</a:t>
            </a:r>
            <a:r>
              <a:rPr lang="en-US" sz="1600" b="1" dirty="0">
                <a:solidFill>
                  <a:srgbClr val="7030A0"/>
                </a:solidFill>
              </a:rPr>
              <a:t>63,802 movements per day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1198256"/>
            <a:ext cx="3528392" cy="195438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50" dirty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Data </a:t>
            </a:r>
            <a:r>
              <a:rPr lang="en-US" sz="1600" dirty="0"/>
              <a:t>circa 22% of </a:t>
            </a:r>
          </a:p>
          <a:p>
            <a:pPr algn="ctr"/>
            <a:r>
              <a:rPr lang="en-US" sz="1600" dirty="0" err="1"/>
              <a:t>Northants</a:t>
            </a:r>
            <a:r>
              <a:rPr lang="en-US" sz="1600" dirty="0"/>
              <a:t> population </a:t>
            </a:r>
          </a:p>
          <a:p>
            <a:pPr algn="ctr"/>
            <a:r>
              <a:rPr lang="en-US" sz="1600" dirty="0"/>
              <a:t>based on 2014 (714k)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(25% when we include biz</a:t>
            </a:r>
            <a:r>
              <a:rPr lang="en-US" sz="1600" dirty="0" smtClean="0"/>
              <a:t>)</a:t>
            </a:r>
          </a:p>
          <a:p>
            <a:pPr algn="ctr"/>
            <a:endParaRPr lang="en-US" sz="1600" dirty="0"/>
          </a:p>
          <a:p>
            <a:pPr algn="ctr"/>
            <a:endParaRPr lang="en-US" sz="45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504" y="274638"/>
            <a:ext cx="8856984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7030A0"/>
                </a:solidFill>
              </a:rPr>
              <a:t>Data driven approach to “solutioneering innovation”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64088" y="3356993"/>
            <a:ext cx="3528392" cy="216825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sz="1600" b="1" dirty="0" smtClean="0"/>
              <a:t>The opportunity (current data) is circa</a:t>
            </a:r>
          </a:p>
          <a:p>
            <a:pPr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lvl="1">
              <a:buClr>
                <a:srgbClr val="7030A0"/>
              </a:buClr>
              <a:buFont typeface="Arial" charset="0"/>
              <a:buChar char="•"/>
            </a:pPr>
            <a:r>
              <a:rPr lang="en-US" sz="1600" dirty="0" smtClean="0"/>
              <a:t>303,074               per day</a:t>
            </a:r>
          </a:p>
          <a:p>
            <a:pPr lvl="1">
              <a:buClr>
                <a:srgbClr val="7030A0"/>
              </a:buClr>
              <a:buFont typeface="Arial" charset="0"/>
              <a:buChar char="•"/>
            </a:pPr>
            <a:r>
              <a:rPr lang="en-US" sz="1600" dirty="0" smtClean="0"/>
              <a:t>1,515,370           per week</a:t>
            </a:r>
          </a:p>
          <a:p>
            <a:pPr lvl="1">
              <a:buClr>
                <a:srgbClr val="7030A0"/>
              </a:buClr>
              <a:buFont typeface="Arial" charset="0"/>
              <a:buChar char="•"/>
            </a:pPr>
            <a:r>
              <a:rPr lang="en-US" sz="1600" dirty="0" smtClean="0"/>
              <a:t>78,799,240         per year</a:t>
            </a:r>
          </a:p>
          <a:p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691680" y="5729600"/>
            <a:ext cx="624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chemeClr val="accent4">
                    <a:lumMod val="75000"/>
                  </a:schemeClr>
                </a:solidFill>
              </a:rPr>
              <a:t>Will include non Emergency health </a:t>
            </a:r>
            <a:r>
              <a:rPr lang="en-US" b="1" i="1" u="sng" smtClean="0">
                <a:solidFill>
                  <a:schemeClr val="accent4">
                    <a:lumMod val="75000"/>
                  </a:schemeClr>
                </a:solidFill>
              </a:rPr>
              <a:t>care transportation Q1 2016</a:t>
            </a:r>
            <a:endParaRPr lang="en-US" b="1" i="1" u="sng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228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4736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16730" y="3645024"/>
            <a:ext cx="4464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12% of NN population </a:t>
            </a:r>
          </a:p>
          <a:p>
            <a:pPr algn="r"/>
            <a:r>
              <a:rPr lang="en-US" dirty="0" smtClean="0"/>
              <a:t>have a disability</a:t>
            </a:r>
          </a:p>
          <a:p>
            <a:pPr algn="ctr"/>
            <a:endParaRPr lang="en-US" sz="600" dirty="0" smtClean="0"/>
          </a:p>
          <a:p>
            <a:pPr algn="ctr"/>
            <a:endParaRPr lang="en-US" sz="600" dirty="0" smtClean="0"/>
          </a:p>
          <a:p>
            <a:r>
              <a:rPr lang="en-US" dirty="0" smtClean="0"/>
              <a:t>30% of new home ownership</a:t>
            </a:r>
          </a:p>
          <a:p>
            <a:r>
              <a:rPr lang="en-US" dirty="0" smtClean="0"/>
              <a:t>comes from outside County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b="1" dirty="0" smtClean="0">
                <a:solidFill>
                  <a:srgbClr val="7030A0"/>
                </a:solidFill>
              </a:rPr>
              <a:t>Innovation in a changing environment</a:t>
            </a:r>
            <a:endParaRPr lang="en-GB" sz="31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0" y="857250"/>
            <a:ext cx="8541824" cy="51435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7030A0"/>
                </a:solidFill>
              </a:rPr>
              <a:t>Data against public transportation routes</a:t>
            </a:r>
            <a:endParaRPr lang="en-GB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3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07" y="857250"/>
            <a:ext cx="3436936" cy="5506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86" y="6035617"/>
            <a:ext cx="3810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33" y="5876595"/>
            <a:ext cx="298336" cy="298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92" y="5892046"/>
            <a:ext cx="381000" cy="228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51579" y="5876595"/>
            <a:ext cx="306330" cy="298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4942292" y="5892046"/>
            <a:ext cx="381000" cy="228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4039786" y="6025763"/>
            <a:ext cx="381000" cy="228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94" y="4178317"/>
            <a:ext cx="315120" cy="2757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16586" y="2456587"/>
            <a:ext cx="1970214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Existing solutions</a:t>
            </a:r>
          </a:p>
          <a:p>
            <a:endParaRPr lang="en-US" sz="1600" dirty="0"/>
          </a:p>
          <a:p>
            <a:r>
              <a:rPr lang="en-US" sz="1600" dirty="0"/>
              <a:t>Bike hire x 3</a:t>
            </a:r>
          </a:p>
          <a:p>
            <a:endParaRPr lang="en-US" sz="1600" dirty="0"/>
          </a:p>
          <a:p>
            <a:r>
              <a:rPr lang="en-US" sz="1600" dirty="0"/>
              <a:t>E-car x 1</a:t>
            </a:r>
          </a:p>
          <a:p>
            <a:endParaRPr lang="en-US" sz="1600" dirty="0"/>
          </a:p>
          <a:p>
            <a:pPr marL="214313" indent="-214313">
              <a:buFont typeface="Arial" charset="0"/>
              <a:buChar char="•"/>
            </a:pPr>
            <a:r>
              <a:rPr lang="en-US" sz="1600" dirty="0"/>
              <a:t>University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600" dirty="0"/>
              <a:t>Albion Street 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600" dirty="0"/>
              <a:t>Train station</a:t>
            </a:r>
          </a:p>
        </p:txBody>
      </p:sp>
      <p:cxnSp>
        <p:nvCxnSpPr>
          <p:cNvPr id="21" name="Straight Arrow Connector 20"/>
          <p:cNvCxnSpPr>
            <a:stCxn id="19" idx="0"/>
            <a:endCxn id="15" idx="3"/>
          </p:cNvCxnSpPr>
          <p:nvPr/>
        </p:nvCxnSpPr>
        <p:spPr>
          <a:xfrm flipH="1" flipV="1">
            <a:off x="6091296" y="1862604"/>
            <a:ext cx="1610397" cy="5939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2"/>
            <a:endCxn id="13" idx="3"/>
          </p:cNvCxnSpPr>
          <p:nvPr/>
        </p:nvCxnSpPr>
        <p:spPr>
          <a:xfrm flipH="1">
            <a:off x="5323292" y="4764911"/>
            <a:ext cx="2378401" cy="12414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3"/>
          </p:cNvCxnSpPr>
          <p:nvPr/>
        </p:nvCxnSpPr>
        <p:spPr>
          <a:xfrm flipV="1">
            <a:off x="2712510" y="2132856"/>
            <a:ext cx="2997786" cy="157770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7345" y="1571514"/>
            <a:ext cx="2275165" cy="42780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Potential  revised solutions</a:t>
            </a:r>
          </a:p>
          <a:p>
            <a:endParaRPr lang="en-US" sz="1600" dirty="0"/>
          </a:p>
          <a:p>
            <a:pPr marL="214313" indent="-214313">
              <a:buFont typeface="Arial" charset="0"/>
              <a:buChar char="•"/>
            </a:pPr>
            <a:r>
              <a:rPr lang="en-US" sz="1600" dirty="0"/>
              <a:t>Bike hire x 2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600" dirty="0"/>
              <a:t>E-car x 3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1600" dirty="0"/>
              <a:t>University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1600" dirty="0" err="1"/>
              <a:t>Asda</a:t>
            </a:r>
            <a:endParaRPr lang="en-US" sz="1600" dirty="0"/>
          </a:p>
          <a:p>
            <a:pPr marL="557213" lvl="1" indent="-214313">
              <a:buFont typeface="Arial" charset="0"/>
              <a:buChar char="•"/>
            </a:pPr>
            <a:r>
              <a:rPr lang="en-US" sz="1600" dirty="0"/>
              <a:t>Racecourse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600" dirty="0"/>
              <a:t>Bus passes – link to real </a:t>
            </a:r>
          </a:p>
          <a:p>
            <a:r>
              <a:rPr lang="en-US" sz="1600" dirty="0"/>
              <a:t>     time app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600" dirty="0"/>
              <a:t>Lift share 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600" dirty="0" smtClean="0"/>
              <a:t>Connection to </a:t>
            </a:r>
            <a:r>
              <a:rPr lang="en-US" sz="1600" dirty="0" err="1"/>
              <a:t>bluetooth</a:t>
            </a:r>
            <a:r>
              <a:rPr lang="en-US" sz="1600" dirty="0"/>
              <a:t> </a:t>
            </a:r>
            <a:r>
              <a:rPr lang="en-US" sz="1600" dirty="0" smtClean="0"/>
              <a:t>data feeding </a:t>
            </a:r>
            <a:r>
              <a:rPr lang="en-US" sz="1600" dirty="0"/>
              <a:t>a journey </a:t>
            </a:r>
            <a:r>
              <a:rPr lang="en-US" sz="1600" dirty="0" smtClean="0"/>
              <a:t>app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(ITS solutions)</a:t>
            </a:r>
            <a:endParaRPr lang="en-US" sz="1600" dirty="0"/>
          </a:p>
          <a:p>
            <a:endParaRPr lang="en-US" sz="1600" dirty="0"/>
          </a:p>
        </p:txBody>
      </p:sp>
      <p:cxnSp>
        <p:nvCxnSpPr>
          <p:cNvPr id="29" name="Straight Arrow Connector 28"/>
          <p:cNvCxnSpPr>
            <a:stCxn id="26" idx="3"/>
            <a:endCxn id="17" idx="1"/>
          </p:cNvCxnSpPr>
          <p:nvPr/>
        </p:nvCxnSpPr>
        <p:spPr>
          <a:xfrm flipV="1">
            <a:off x="2712510" y="3070320"/>
            <a:ext cx="1458609" cy="64024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3"/>
            <a:endCxn id="18" idx="1"/>
          </p:cNvCxnSpPr>
          <p:nvPr/>
        </p:nvCxnSpPr>
        <p:spPr>
          <a:xfrm>
            <a:off x="2712510" y="3710561"/>
            <a:ext cx="2478484" cy="60562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19" y="2932455"/>
            <a:ext cx="315120" cy="275730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2986647" y="894200"/>
            <a:ext cx="3456296" cy="3094799"/>
          </a:xfrm>
          <a:prstGeom prst="ellipse">
            <a:avLst/>
          </a:prstGeom>
          <a:noFill/>
          <a:ln w="4762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2161210" y="3710561"/>
            <a:ext cx="1330670" cy="713557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86" y="1758184"/>
            <a:ext cx="381000" cy="228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26" y="2008436"/>
            <a:ext cx="348060" cy="27573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710296" y="1748304"/>
            <a:ext cx="381000" cy="228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Rectangle 50"/>
          <p:cNvSpPr/>
          <p:nvPr/>
        </p:nvSpPr>
        <p:spPr>
          <a:xfrm>
            <a:off x="483593" y="4296885"/>
            <a:ext cx="1677617" cy="254464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7030A0"/>
                </a:solidFill>
              </a:rPr>
              <a:t>Kingsthorpe corridor – the data driven trial</a:t>
            </a:r>
            <a:endParaRPr lang="en-GB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93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6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7030A0"/>
                </a:solidFill>
              </a:rPr>
              <a:t/>
            </a:r>
            <a:br>
              <a:rPr lang="en-GB" sz="3200" dirty="0">
                <a:solidFill>
                  <a:srgbClr val="7030A0"/>
                </a:solidFill>
              </a:rPr>
            </a:br>
            <a:r>
              <a:rPr lang="en-GB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Outcomes for Demonstration Projects </a:t>
            </a:r>
            <a:br>
              <a:rPr lang="en-GB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b="1" dirty="0" smtClean="0"/>
              <a:t>NHS</a:t>
            </a:r>
            <a:endParaRPr lang="en-GB" sz="3600" dirty="0"/>
          </a:p>
          <a:p>
            <a:pPr marL="0" indent="0">
              <a:buNone/>
            </a:pPr>
            <a:r>
              <a:rPr lang="en-GB" b="1" dirty="0"/>
              <a:t> </a:t>
            </a:r>
            <a:endParaRPr lang="en-GB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Explore the walk-on/walk-off patients currently using  non emergency </a:t>
            </a:r>
            <a:r>
              <a:rPr lang="en-GB" dirty="0" smtClean="0"/>
              <a:t>transport, </a:t>
            </a:r>
            <a:r>
              <a:rPr lang="en-GB" dirty="0"/>
              <a:t>especially renal capacity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Explore the possibility of merging spare NCC </a:t>
            </a:r>
            <a:r>
              <a:rPr lang="en-GB" dirty="0" smtClean="0"/>
              <a:t>contracted/SEN </a:t>
            </a:r>
            <a:r>
              <a:rPr lang="en-GB" dirty="0"/>
              <a:t>transport capacity with </a:t>
            </a:r>
            <a:r>
              <a:rPr lang="en-GB" dirty="0" smtClean="0"/>
              <a:t>non-emergency </a:t>
            </a:r>
            <a:r>
              <a:rPr lang="en-GB" dirty="0"/>
              <a:t>demands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Explore the synergies between NHS and NCC </a:t>
            </a:r>
            <a:r>
              <a:rPr lang="en-GB" dirty="0" smtClean="0"/>
              <a:t>staff </a:t>
            </a:r>
            <a:r>
              <a:rPr lang="en-GB" dirty="0"/>
              <a:t>mobility demands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900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GB" sz="4000" b="1" dirty="0"/>
              <a:t>University</a:t>
            </a:r>
            <a:endParaRPr lang="en-GB" sz="4600" b="1" dirty="0"/>
          </a:p>
          <a:p>
            <a:pPr marL="0" indent="0" algn="just">
              <a:buNone/>
            </a:pPr>
            <a:endParaRPr lang="en-GB" dirty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GB" dirty="0"/>
              <a:t>Explore current student/staff travel patterns and extend the UNO services accordingly. Also possible merging with FE College student demands </a:t>
            </a:r>
            <a:r>
              <a:rPr lang="en-GB" dirty="0" smtClean="0"/>
              <a:t>e.g. </a:t>
            </a:r>
            <a:r>
              <a:rPr lang="en-GB" dirty="0"/>
              <a:t>Moulton and Northampton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dirty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GB" dirty="0"/>
              <a:t>Look to increase </a:t>
            </a:r>
            <a:r>
              <a:rPr lang="en-GB" dirty="0" smtClean="0"/>
              <a:t>availability of sustainable/active </a:t>
            </a:r>
            <a:r>
              <a:rPr lang="en-GB" dirty="0"/>
              <a:t>modes within University campus </a:t>
            </a:r>
            <a:r>
              <a:rPr lang="en-GB" dirty="0" smtClean="0"/>
              <a:t>e.g. </a:t>
            </a:r>
            <a:r>
              <a:rPr lang="en-GB" dirty="0"/>
              <a:t>electric </a:t>
            </a:r>
            <a:r>
              <a:rPr lang="en-GB" dirty="0" smtClean="0"/>
              <a:t>cars/bikes clubs, </a:t>
            </a:r>
            <a:r>
              <a:rPr lang="en-GB" dirty="0"/>
              <a:t>mobile phone </a:t>
            </a:r>
            <a:r>
              <a:rPr lang="en-GB" dirty="0" smtClean="0"/>
              <a:t>bus tickets, real time, car sharing etc.</a:t>
            </a:r>
            <a:endParaRPr lang="en-GB" dirty="0"/>
          </a:p>
          <a:p>
            <a:pPr algn="just">
              <a:buFont typeface="Wingdings" panose="05000000000000000000" pitchFamily="2" charset="2"/>
              <a:buChar char="§"/>
            </a:pPr>
            <a:endParaRPr lang="en-GB" dirty="0"/>
          </a:p>
          <a:p>
            <a:pPr marL="0" indent="0" algn="just">
              <a:buNone/>
            </a:pPr>
            <a:r>
              <a:rPr lang="en-GB" sz="4000" b="1" dirty="0" smtClean="0"/>
              <a:t>Schools</a:t>
            </a:r>
            <a:endParaRPr lang="en-GB" sz="46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dirty="0"/>
              <a:t>Look to identify two academy/secondary schools within reasonable travel distance of each other and develop a potential travel cost saving programme for September 2016, by adjusting start times and amalgamating transport need.  </a:t>
            </a:r>
            <a:endParaRPr lang="en-GB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dirty="0" smtClean="0"/>
              <a:t>And/or develop travel plan options for new school at Barrack Road</a:t>
            </a:r>
            <a:endParaRPr lang="en-GB" dirty="0"/>
          </a:p>
          <a:p>
            <a:pPr marL="0" indent="0" algn="just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24607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dirty="0"/>
              <a:t>Business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800" dirty="0" smtClean="0"/>
              <a:t>Create a </a:t>
            </a:r>
            <a:r>
              <a:rPr lang="en-GB" sz="2800" dirty="0"/>
              <a:t>desktop exercise to develop more effective links into the proposed new business park at  DIRFT by end of project.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800" dirty="0"/>
              <a:t>Work with actual businesses on the Brackmills and Pineham business parks in order to develop more effective transport links to the </a:t>
            </a:r>
            <a:r>
              <a:rPr lang="en-GB" sz="2800" dirty="0" smtClean="0"/>
              <a:t>sites.</a:t>
            </a:r>
            <a:endParaRPr lang="en-GB" sz="2800" dirty="0"/>
          </a:p>
          <a:p>
            <a:pPr algn="just"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750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2116832"/>
          </a:xfrm>
        </p:spPr>
        <p:txBody>
          <a:bodyPr/>
          <a:lstStyle/>
          <a:p>
            <a:pPr marL="0" indent="0" algn="ctr">
              <a:buNone/>
            </a:pPr>
            <a:r>
              <a:rPr lang="en-GB" i="1" dirty="0" smtClean="0"/>
              <a:t>…to </a:t>
            </a:r>
            <a:r>
              <a:rPr lang="en-GB" i="1" dirty="0"/>
              <a:t>create a Social Innovation Model for the Development of Total Place Integrated Transport Provision in Northamptonshire and participating </a:t>
            </a:r>
            <a:r>
              <a:rPr lang="en-GB" i="1" dirty="0" smtClean="0"/>
              <a:t>Authorities…</a:t>
            </a:r>
            <a:endParaRPr lang="en-GB" i="1" dirty="0"/>
          </a:p>
          <a:p>
            <a:pPr marL="0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xmlns="" val="14426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Project Areas</a:t>
            </a:r>
            <a:endParaRPr lang="en-GB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GB" b="1" dirty="0" smtClean="0"/>
              <a:t>Strategic Alliance</a:t>
            </a:r>
          </a:p>
          <a:p>
            <a:pPr marL="0" indent="0" algn="just"/>
            <a:r>
              <a:rPr lang="en-GB" b="1" dirty="0" smtClean="0"/>
              <a:t>    </a:t>
            </a:r>
            <a:r>
              <a:rPr lang="en-GB" dirty="0" smtClean="0"/>
              <a:t>Work with Bucks CC as a strategic partners to share good practice and develop an alternative ‘rural’ demonstration projects. </a:t>
            </a:r>
          </a:p>
          <a:p>
            <a:pPr marL="0" indent="0" algn="just">
              <a:buNone/>
            </a:pPr>
            <a:endParaRPr lang="en-GB" b="1" dirty="0" smtClean="0"/>
          </a:p>
          <a:p>
            <a:pPr marL="0" indent="0" algn="just">
              <a:buNone/>
            </a:pPr>
            <a:r>
              <a:rPr lang="en-GB" b="1" dirty="0" smtClean="0"/>
              <a:t>EU </a:t>
            </a:r>
            <a:r>
              <a:rPr lang="en-GB" b="1" dirty="0"/>
              <a:t>links</a:t>
            </a:r>
          </a:p>
          <a:p>
            <a:pPr lvl="0" algn="just"/>
            <a:r>
              <a:rPr lang="en-GB" dirty="0"/>
              <a:t>A number of potential EU research strands have already been identified from the </a:t>
            </a:r>
            <a:r>
              <a:rPr lang="en-US" dirty="0"/>
              <a:t>Horizon 2020 &amp; </a:t>
            </a:r>
            <a:r>
              <a:rPr lang="en-US" dirty="0" smtClean="0"/>
              <a:t>Innovate UK </a:t>
            </a:r>
            <a:r>
              <a:rPr lang="en-US" dirty="0"/>
              <a:t>Transport options. These need to be developed further over next few months.</a:t>
            </a: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b="1" dirty="0"/>
              <a:t>Social Enterprise Model</a:t>
            </a:r>
            <a:endParaRPr lang="en-GB" dirty="0"/>
          </a:p>
          <a:p>
            <a:pPr lvl="0" algn="just"/>
            <a:r>
              <a:rPr lang="en-GB" dirty="0"/>
              <a:t>Look to develop a partnership model across NCC and the Universities of Northampton and Hertfordshire. This could be further supported by Social Enterprise bodies outside of the proposed group </a:t>
            </a:r>
            <a:r>
              <a:rPr lang="en-GB" dirty="0" smtClean="0"/>
              <a:t>e.g. </a:t>
            </a:r>
            <a:r>
              <a:rPr lang="en-GB" dirty="0"/>
              <a:t>HCT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491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500" b="1" dirty="0"/>
              <a:t>Community interest company</a:t>
            </a:r>
            <a:r>
              <a:rPr lang="en-US" sz="1500" dirty="0"/>
              <a:t> (CIC) A CIC is a legal form created specifically for social enterprises. It has a social objective that is "regulated" ensuring that the </a:t>
            </a:r>
            <a:r>
              <a:rPr lang="en-US" sz="1500" dirty="0" err="1"/>
              <a:t>organisation</a:t>
            </a:r>
            <a:r>
              <a:rPr lang="en-US" sz="1500" dirty="0"/>
              <a:t> cannot deviate from its social mission and that its </a:t>
            </a:r>
            <a:r>
              <a:rPr lang="en-US" sz="1500" dirty="0" smtClean="0"/>
              <a:t>assets are protected. </a:t>
            </a:r>
          </a:p>
          <a:p>
            <a:pPr lvl="0">
              <a:lnSpc>
                <a:spcPct val="150000"/>
              </a:lnSpc>
            </a:pPr>
            <a:r>
              <a:rPr lang="en-US" sz="1500" b="1" dirty="0" smtClean="0"/>
              <a:t>Industrial </a:t>
            </a:r>
            <a:r>
              <a:rPr lang="en-US" sz="1500" b="1" dirty="0"/>
              <a:t>and provident society</a:t>
            </a:r>
            <a:r>
              <a:rPr lang="en-US" sz="1500" dirty="0"/>
              <a:t> (IPS) This is the usual form for co-operatives and community benefit </a:t>
            </a:r>
            <a:r>
              <a:rPr lang="en-US" sz="1500" dirty="0" smtClean="0"/>
              <a:t>societies. Democratically </a:t>
            </a:r>
            <a:r>
              <a:rPr lang="en-US" sz="1500" dirty="0"/>
              <a:t>controlled by their members in order to ensure their involvement in the decisions of the business.</a:t>
            </a:r>
          </a:p>
          <a:p>
            <a:pPr lvl="0">
              <a:lnSpc>
                <a:spcPct val="150000"/>
              </a:lnSpc>
            </a:pPr>
            <a:r>
              <a:rPr lang="en-US" sz="1500" b="1" dirty="0"/>
              <a:t>Companies limited by guarantee or </a:t>
            </a:r>
            <a:r>
              <a:rPr lang="en-US" sz="1500" b="1" dirty="0" smtClean="0"/>
              <a:t>shares</a:t>
            </a:r>
            <a:r>
              <a:rPr lang="en-US" sz="1500" dirty="0" smtClean="0"/>
              <a:t> </a:t>
            </a:r>
            <a:r>
              <a:rPr lang="en-US" sz="1500" dirty="0"/>
              <a:t>the most common legal structure for </a:t>
            </a:r>
            <a:r>
              <a:rPr lang="en-US" sz="1500" dirty="0" smtClean="0"/>
              <a:t>businesses, often </a:t>
            </a:r>
            <a:r>
              <a:rPr lang="en-US" sz="1500" dirty="0"/>
              <a:t>considered to be the most flexible, particularly companies limited by shares. While they can ensure they have a social mission written into their Memorandum and Articles of Association, this is not regulated.</a:t>
            </a:r>
          </a:p>
          <a:p>
            <a:pPr lvl="0">
              <a:lnSpc>
                <a:spcPct val="150000"/>
              </a:lnSpc>
            </a:pPr>
            <a:r>
              <a:rPr lang="en-US" sz="1500" b="1" dirty="0"/>
              <a:t>Group structures and charitable status </a:t>
            </a:r>
            <a:r>
              <a:rPr lang="en-US" sz="1500" dirty="0"/>
              <a:t>Tax is an important consideration for some </a:t>
            </a:r>
            <a:r>
              <a:rPr lang="en-US" sz="1500" dirty="0" err="1"/>
              <a:t>organisations</a:t>
            </a:r>
            <a:r>
              <a:rPr lang="en-US" sz="1500" dirty="0"/>
              <a:t> where the retention of surpluses is essential, particularly if they can't take on equity.  In these cases the tax breaks associated with charitable status can be an important </a:t>
            </a:r>
            <a:r>
              <a:rPr lang="en-US" sz="1500" dirty="0" smtClean="0"/>
              <a:t>factor.</a:t>
            </a:r>
            <a:endParaRPr lang="en-US" sz="1500" dirty="0"/>
          </a:p>
          <a:p>
            <a:pPr marL="0" lvl="0" indent="0" algn="ctr">
              <a:lnSpc>
                <a:spcPct val="150000"/>
              </a:lnSpc>
              <a:buNone/>
            </a:pPr>
            <a:r>
              <a:rPr lang="en-US" sz="1600" b="1" i="1" u="sng" dirty="0" smtClean="0">
                <a:solidFill>
                  <a:srgbClr val="7030A0"/>
                </a:solidFill>
              </a:rPr>
              <a:t>After detailed research it was chosen to embrace the Community Interest Company (CIC) Model</a:t>
            </a:r>
            <a:endParaRPr lang="en-US" sz="1600" b="1" i="1" u="sng" dirty="0">
              <a:solidFill>
                <a:srgbClr val="7030A0"/>
              </a:solidFill>
            </a:endParaRPr>
          </a:p>
          <a:p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7030A0"/>
                </a:solidFill>
              </a:rPr>
              <a:t>Structures of a social enterprise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7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9095"/>
            <a:ext cx="7772400" cy="1990105"/>
          </a:xfrm>
        </p:spPr>
        <p:txBody>
          <a:bodyPr>
            <a:normAutofit/>
          </a:bodyPr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b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48808"/>
            <a:ext cx="6400800" cy="600472"/>
          </a:xfrm>
        </p:spPr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2016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23117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223224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15000"/>
            <a:ext cx="223224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799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Regional Projects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GB" sz="6400" b="1" dirty="0" smtClean="0">
                <a:latin typeface="Arial" pitchFamily="34" charset="0"/>
                <a:cs typeface="Arial" pitchFamily="34" charset="0"/>
              </a:rPr>
              <a:t>Overview</a:t>
            </a:r>
          </a:p>
          <a:p>
            <a:endParaRPr lang="en-GB" sz="5600" dirty="0" smtClean="0"/>
          </a:p>
          <a:p>
            <a:r>
              <a:rPr lang="en-GB" sz="5600" dirty="0" smtClean="0">
                <a:latin typeface="Arial" pitchFamily="34" charset="0"/>
                <a:cs typeface="Arial" pitchFamily="34" charset="0"/>
              </a:rPr>
              <a:t>37 </a:t>
            </a:r>
            <a:r>
              <a:rPr lang="en-GB" sz="5600" dirty="0">
                <a:latin typeface="Arial" pitchFamily="34" charset="0"/>
                <a:cs typeface="Arial" pitchFamily="34" charset="0"/>
              </a:rPr>
              <a:t>projects funded across country –although some are some joint </a:t>
            </a:r>
            <a:r>
              <a:rPr lang="en-GB" sz="5600" dirty="0" smtClean="0">
                <a:latin typeface="Arial" pitchFamily="34" charset="0"/>
                <a:cs typeface="Arial" pitchFamily="34" charset="0"/>
              </a:rPr>
              <a:t>initiatives</a:t>
            </a:r>
          </a:p>
          <a:p>
            <a:endParaRPr lang="en-GB" sz="5600" dirty="0">
              <a:latin typeface="Arial" pitchFamily="34" charset="0"/>
              <a:cs typeface="Arial" pitchFamily="34" charset="0"/>
            </a:endParaRPr>
          </a:p>
          <a:p>
            <a:r>
              <a:rPr lang="en-GB" sz="5600" dirty="0">
                <a:latin typeface="Arial" pitchFamily="34" charset="0"/>
                <a:cs typeface="Arial" pitchFamily="34" charset="0"/>
              </a:rPr>
              <a:t>Top 6 Local Authority awarded over £350k each are:</a:t>
            </a:r>
          </a:p>
          <a:p>
            <a:pPr lvl="0"/>
            <a:r>
              <a:rPr lang="en-GB" sz="5600" dirty="0">
                <a:latin typeface="Arial" pitchFamily="34" charset="0"/>
                <a:cs typeface="Arial" pitchFamily="34" charset="0"/>
              </a:rPr>
              <a:t>Gloucestershire</a:t>
            </a:r>
          </a:p>
          <a:p>
            <a:pPr lvl="0"/>
            <a:r>
              <a:rPr lang="en-GB" sz="5600" dirty="0">
                <a:latin typeface="Arial" pitchFamily="34" charset="0"/>
                <a:cs typeface="Arial" pitchFamily="34" charset="0"/>
              </a:rPr>
              <a:t>Cheshire East</a:t>
            </a:r>
          </a:p>
          <a:p>
            <a:pPr lvl="0"/>
            <a:r>
              <a:rPr lang="en-GB" sz="5600" dirty="0">
                <a:latin typeface="Arial" pitchFamily="34" charset="0"/>
                <a:cs typeface="Arial" pitchFamily="34" charset="0"/>
              </a:rPr>
              <a:t>Lincolnshire</a:t>
            </a:r>
          </a:p>
          <a:p>
            <a:pPr lvl="0"/>
            <a:r>
              <a:rPr lang="en-GB" sz="5600" dirty="0">
                <a:latin typeface="Arial" pitchFamily="34" charset="0"/>
                <a:cs typeface="Arial" pitchFamily="34" charset="0"/>
              </a:rPr>
              <a:t>Surrey</a:t>
            </a:r>
          </a:p>
          <a:p>
            <a:pPr lvl="0"/>
            <a:r>
              <a:rPr lang="en-GB" sz="5600" dirty="0">
                <a:latin typeface="Arial" pitchFamily="34" charset="0"/>
                <a:cs typeface="Arial" pitchFamily="34" charset="0"/>
              </a:rPr>
              <a:t>Northamptonshire</a:t>
            </a:r>
          </a:p>
          <a:p>
            <a:pPr lvl="0"/>
            <a:r>
              <a:rPr lang="en-GB" sz="5600" dirty="0" smtClean="0">
                <a:latin typeface="Arial" pitchFamily="34" charset="0"/>
                <a:cs typeface="Arial" pitchFamily="34" charset="0"/>
              </a:rPr>
              <a:t>Cambridgeshire</a:t>
            </a:r>
          </a:p>
          <a:p>
            <a:pPr lvl="0"/>
            <a:endParaRPr lang="en-GB" sz="5600" dirty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811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Regional Projects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>
            <a:normAutofit fontScale="40000" lnSpcReduction="20000"/>
          </a:bodyPr>
          <a:lstStyle/>
          <a:p>
            <a:pPr lvl="0"/>
            <a:endParaRPr lang="en-GB" sz="5600" dirty="0"/>
          </a:p>
          <a:p>
            <a:pPr>
              <a:buNone/>
            </a:pPr>
            <a:r>
              <a:rPr lang="en-GB" sz="5600" b="1" dirty="0">
                <a:latin typeface="Arial" pitchFamily="34" charset="0"/>
                <a:cs typeface="Arial" pitchFamily="34" charset="0"/>
              </a:rPr>
              <a:t>Key outcomes from across projects are</a:t>
            </a:r>
            <a:r>
              <a:rPr lang="en-GB" sz="5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n-GB" sz="56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5600" dirty="0">
                <a:latin typeface="Arial" pitchFamily="34" charset="0"/>
                <a:cs typeface="Arial" pitchFamily="34" charset="0"/>
              </a:rPr>
              <a:t>Economy of scale/reinvest/efficiencies</a:t>
            </a:r>
          </a:p>
          <a:p>
            <a:pPr lvl="0"/>
            <a:r>
              <a:rPr lang="en-GB" sz="5600" dirty="0" smtClean="0">
                <a:latin typeface="Arial" pitchFamily="34" charset="0"/>
                <a:cs typeface="Arial" pitchFamily="34" charset="0"/>
              </a:rPr>
              <a:t>Accessibility/inclusion</a:t>
            </a:r>
            <a:endParaRPr lang="en-GB" sz="56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5600" dirty="0">
                <a:latin typeface="Arial" pitchFamily="34" charset="0"/>
                <a:cs typeface="Arial" pitchFamily="34" charset="0"/>
              </a:rPr>
              <a:t>Better understanding of needs/demands</a:t>
            </a:r>
          </a:p>
          <a:p>
            <a:pPr lvl="0"/>
            <a:r>
              <a:rPr lang="en-GB" sz="5600" dirty="0">
                <a:latin typeface="Arial" pitchFamily="34" charset="0"/>
                <a:cs typeface="Arial" pitchFamily="34" charset="0"/>
              </a:rPr>
              <a:t>Engaging NHS/Trusts/non-emergency transport</a:t>
            </a:r>
          </a:p>
          <a:p>
            <a:pPr lvl="0"/>
            <a:r>
              <a:rPr lang="en-GB" sz="5600" dirty="0">
                <a:latin typeface="Arial" pitchFamily="34" charset="0"/>
                <a:cs typeface="Arial" pitchFamily="34" charset="0"/>
              </a:rPr>
              <a:t>Single point of access/one-stop shop</a:t>
            </a:r>
          </a:p>
          <a:p>
            <a:pPr lvl="0"/>
            <a:r>
              <a:rPr lang="en-GB" sz="5600" dirty="0">
                <a:latin typeface="Arial" pitchFamily="34" charset="0"/>
                <a:cs typeface="Arial" pitchFamily="34" charset="0"/>
              </a:rPr>
              <a:t>Integrating specialist transport </a:t>
            </a:r>
            <a:r>
              <a:rPr lang="en-GB" sz="5600" dirty="0" err="1">
                <a:latin typeface="Arial" pitchFamily="34" charset="0"/>
                <a:cs typeface="Arial" pitchFamily="34" charset="0"/>
              </a:rPr>
              <a:t>ie</a:t>
            </a:r>
            <a:r>
              <a:rPr lang="en-GB" sz="5600" dirty="0">
                <a:latin typeface="Arial" pitchFamily="34" charset="0"/>
                <a:cs typeface="Arial" pitchFamily="34" charset="0"/>
              </a:rPr>
              <a:t> social care/SEN</a:t>
            </a:r>
          </a:p>
          <a:p>
            <a:pPr lvl="0"/>
            <a:r>
              <a:rPr lang="en-GB" sz="5600" dirty="0">
                <a:latin typeface="Arial" pitchFamily="34" charset="0"/>
                <a:cs typeface="Arial" pitchFamily="34" charset="0"/>
              </a:rPr>
              <a:t>Improving viability of the commercial networks/community transport</a:t>
            </a:r>
          </a:p>
          <a:p>
            <a:pPr lvl="0"/>
            <a:r>
              <a:rPr lang="en-GB" sz="5600" dirty="0">
                <a:latin typeface="Arial" pitchFamily="34" charset="0"/>
                <a:cs typeface="Arial" pitchFamily="34" charset="0"/>
              </a:rPr>
              <a:t>Links to regeneration /LEP</a:t>
            </a:r>
          </a:p>
          <a:p>
            <a:pPr lvl="0"/>
            <a:r>
              <a:rPr lang="en-GB" sz="5600" dirty="0">
                <a:latin typeface="Arial" pitchFamily="34" charset="0"/>
                <a:cs typeface="Arial" pitchFamily="34" charset="0"/>
              </a:rPr>
              <a:t>Creating a Social enterprise model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811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107633" y="274638"/>
            <a:ext cx="8905113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Transport is About Pooling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enefits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3" y="1161127"/>
            <a:ext cx="8712968" cy="4525963"/>
          </a:xfrm>
        </p:spPr>
        <p:txBody>
          <a:bodyPr/>
          <a:lstStyle/>
          <a:p>
            <a:pPr marL="0" indent="0">
              <a:buNone/>
              <a:defRPr/>
            </a:pPr>
            <a:endParaRPr lang="en-GB" dirty="0" smtClean="0"/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GB" dirty="0" smtClean="0"/>
              <a:t>Keeping people independent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GB" dirty="0"/>
              <a:t>A</a:t>
            </a:r>
            <a:r>
              <a:rPr lang="en-GB" dirty="0" smtClean="0"/>
              <a:t>ccess to jobs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GB" dirty="0" smtClean="0"/>
              <a:t>Access to education and training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GB" dirty="0" smtClean="0"/>
              <a:t>Access to health care</a:t>
            </a:r>
          </a:p>
          <a:p>
            <a:pPr marL="450850" indent="-450850">
              <a:buFont typeface="Wingdings" pitchFamily="2" charset="2"/>
              <a:buChar char="§"/>
              <a:defRPr/>
            </a:pPr>
            <a:r>
              <a:rPr lang="en-GB" dirty="0" smtClean="0"/>
              <a:t>Also, in theory, providing better services with less money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Lots of people have tried this…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32316"/>
            <a:ext cx="8229600" cy="4353347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/>
              <a:t>Joint budgets and transport needs assessments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/>
              <a:t>Joint procurement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/>
              <a:t>Joint vehicle fleets/booking systems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/>
              <a:t>Public buses replacing bespoke services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/>
              <a:t>Transport provision linked with service provision e.g. health appointments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/>
              <a:t>Demand responsive rural transport pilots (often disappearing when budgets finish)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Supporting Total Transport Programme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7848872" cy="4752528"/>
          </a:xfrm>
        </p:spPr>
        <p:txBody>
          <a:bodyPr>
            <a:noAutofit/>
          </a:bodyPr>
          <a:lstStyle/>
          <a:p>
            <a:pPr marL="355600" indent="-355600" algn="l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GB" sz="2800" b="1" dirty="0" smtClean="0">
                <a:solidFill>
                  <a:schemeClr val="tx1"/>
                </a:solidFill>
              </a:rPr>
              <a:t>ATCO Total Transport Executive</a:t>
            </a:r>
          </a:p>
          <a:p>
            <a:pPr marL="812800" lvl="1" indent="-355600" algn="l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Networking and sharing</a:t>
            </a:r>
          </a:p>
          <a:p>
            <a:pPr marL="812800" lvl="1" indent="-355600" algn="l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Good practice and barriers</a:t>
            </a:r>
          </a:p>
          <a:p>
            <a:pPr marL="812800" lvl="1" indent="-355600" algn="l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Dissemination</a:t>
            </a:r>
          </a:p>
          <a:p>
            <a:pPr marL="457200" indent="-457200" algn="l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2800" b="1" dirty="0" smtClean="0">
                <a:solidFill>
                  <a:schemeClr val="tx1"/>
                </a:solidFill>
              </a:rPr>
              <a:t>Monitoring and Evaluation </a:t>
            </a:r>
            <a:r>
              <a:rPr lang="en-GB" sz="2800" b="1" dirty="0">
                <a:solidFill>
                  <a:schemeClr val="tx1"/>
                </a:solidFill>
              </a:rPr>
              <a:t>F</a:t>
            </a:r>
            <a:r>
              <a:rPr lang="en-GB" sz="2800" b="1" dirty="0" smtClean="0">
                <a:solidFill>
                  <a:schemeClr val="tx1"/>
                </a:solidFill>
              </a:rPr>
              <a:t>ramework</a:t>
            </a:r>
          </a:p>
          <a:p>
            <a:pPr marL="812800" lvl="1" indent="-355600" algn="l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On-going throughout 2 years</a:t>
            </a:r>
          </a:p>
          <a:p>
            <a:pPr marL="812800" lvl="1" indent="-355600" algn="l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Maintaining profile of initiative</a:t>
            </a:r>
          </a:p>
          <a:p>
            <a:pPr marL="812800" lvl="1" indent="-355600" algn="l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Issues, problems, costs and benefits</a:t>
            </a:r>
          </a:p>
          <a:p>
            <a:pPr marL="812800" lvl="1" indent="-355600" algn="l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Outputs/outcomes – qualitative and quantitative</a:t>
            </a:r>
          </a:p>
          <a:p>
            <a:pPr marL="812800" lvl="1" indent="-355600" algn="l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Success factors</a:t>
            </a:r>
          </a:p>
          <a:p>
            <a:pPr marL="812800" lvl="1" indent="-355600" algn="l">
              <a:spcAft>
                <a:spcPts val="600"/>
              </a:spcAft>
              <a:buFont typeface="Wingdings" pitchFamily="2" charset="2"/>
              <a:buChar char="§"/>
              <a:tabLst>
                <a:tab pos="355600" algn="l"/>
              </a:tabLst>
            </a:pPr>
            <a:endParaRPr lang="en-GB" sz="2400" b="1" dirty="0" smtClean="0">
              <a:solidFill>
                <a:schemeClr val="tx1"/>
              </a:solidFill>
            </a:endParaRPr>
          </a:p>
          <a:p>
            <a:pPr marL="812800" lvl="1" indent="-355600" algn="l">
              <a:spcAft>
                <a:spcPts val="600"/>
              </a:spcAft>
              <a:buFont typeface="Wingdings" pitchFamily="2" charset="2"/>
              <a:buChar char="§"/>
              <a:tabLst>
                <a:tab pos="355600" algn="l"/>
              </a:tabLst>
            </a:pPr>
            <a:endParaRPr lang="en-GB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0040" y="188640"/>
            <a:ext cx="5688632" cy="1470025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Total Transport Executive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848872" cy="1752600"/>
          </a:xfrm>
        </p:spPr>
        <p:txBody>
          <a:bodyPr>
            <a:noAutofit/>
          </a:bodyPr>
          <a:lstStyle/>
          <a:p>
            <a:pPr marL="355600" indent="-355600" algn="l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GB" sz="2800" b="1" dirty="0" smtClean="0">
                <a:solidFill>
                  <a:schemeClr val="tx1"/>
                </a:solidFill>
              </a:rPr>
              <a:t>National group</a:t>
            </a:r>
          </a:p>
          <a:p>
            <a:pPr marL="812800" lvl="1" indent="-355600" algn="l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DfT and other government departments</a:t>
            </a:r>
          </a:p>
          <a:p>
            <a:pPr marL="812800" lvl="1" indent="-355600" algn="l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Other interested partners (CTA, CBT, PTEG, ...)</a:t>
            </a:r>
          </a:p>
          <a:p>
            <a:pPr marL="812800" lvl="1" indent="-355600" algn="l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Representatives of ‘large’ pilots (&gt;£350k)</a:t>
            </a:r>
          </a:p>
          <a:p>
            <a:pPr marL="812800" lvl="1" indent="-355600" algn="l">
              <a:spcAft>
                <a:spcPts val="600"/>
              </a:spcAft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Representatives of ATCO regional groups</a:t>
            </a:r>
          </a:p>
          <a:p>
            <a:pPr marL="812800" lvl="1" indent="-355600" algn="l">
              <a:spcAft>
                <a:spcPts val="600"/>
              </a:spcAft>
              <a:buFont typeface="Wingdings" pitchFamily="2" charset="2"/>
              <a:buChar char="§"/>
              <a:tabLst>
                <a:tab pos="355600" algn="l"/>
              </a:tabLst>
            </a:pPr>
            <a:endParaRPr lang="en-GB" sz="2400" b="1" dirty="0" smtClean="0">
              <a:solidFill>
                <a:schemeClr val="tx1"/>
              </a:solidFill>
            </a:endParaRPr>
          </a:p>
          <a:p>
            <a:pPr marL="355600" indent="-355600" algn="l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GB" sz="2800" b="1" dirty="0" smtClean="0">
                <a:solidFill>
                  <a:schemeClr val="tx1"/>
                </a:solidFill>
              </a:rPr>
              <a:t>Regional groups</a:t>
            </a:r>
          </a:p>
          <a:p>
            <a:pPr marL="812800" lvl="1" indent="-355600" algn="l"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Three or more (North, Midlands, South)</a:t>
            </a:r>
          </a:p>
          <a:p>
            <a:pPr marL="812800" lvl="1" indent="-355600" algn="l">
              <a:spcAft>
                <a:spcPts val="600"/>
              </a:spcAft>
              <a:tabLst>
                <a:tab pos="355600" algn="l"/>
              </a:tabLst>
            </a:pPr>
            <a:endParaRPr lang="en-GB" sz="2400" b="1" dirty="0" smtClean="0">
              <a:solidFill>
                <a:schemeClr val="tx1"/>
              </a:solidFill>
            </a:endParaRPr>
          </a:p>
          <a:p>
            <a:pPr marL="812800" lvl="1" indent="-355600" algn="l">
              <a:spcAft>
                <a:spcPts val="600"/>
              </a:spcAft>
              <a:buFont typeface="Wingdings" pitchFamily="2" charset="2"/>
              <a:buChar char="§"/>
              <a:tabLst>
                <a:tab pos="355600" algn="l"/>
              </a:tabLst>
            </a:pPr>
            <a:endParaRPr lang="en-GB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Conclusions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/>
              <a:t>Total Transport is part of wider cross-government interest in smarter spending (e.g. cycling and health)</a:t>
            </a:r>
          </a:p>
          <a:p>
            <a:pPr marL="457200" indent="-457200">
              <a:buFont typeface="Wingdings" pitchFamily="2" charset="2"/>
              <a:buChar char="§"/>
            </a:pPr>
            <a:endParaRPr lang="en-GB" sz="12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/>
              <a:t>Huge opportunities but also difficulties</a:t>
            </a:r>
          </a:p>
          <a:p>
            <a:pPr marL="457200" indent="-457200">
              <a:buFont typeface="Wingdings" pitchFamily="2" charset="2"/>
              <a:buChar char="§"/>
            </a:pPr>
            <a:endParaRPr lang="en-GB" sz="12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/>
              <a:t>If these pilots work they can lead to further funding and cross government support i.e. Connectivity fund/</a:t>
            </a:r>
            <a:r>
              <a:rPr lang="en-GB" sz="2800" dirty="0"/>
              <a:t>D</a:t>
            </a:r>
            <a:r>
              <a:rPr lang="en-GB" sz="2800" dirty="0" smtClean="0"/>
              <a:t>eveloper funding etc.</a:t>
            </a:r>
          </a:p>
          <a:p>
            <a:pPr marL="457200" indent="-457200">
              <a:buFont typeface="Wingdings" pitchFamily="2" charset="2"/>
              <a:buChar char="§"/>
            </a:pPr>
            <a:endParaRPr lang="en-GB" sz="12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dirty="0" smtClean="0"/>
              <a:t>Linkages between transport and other sectors are critical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830</Words>
  <Application>Microsoft Office PowerPoint</Application>
  <PresentationFormat>On-screen Show (4:3)</PresentationFormat>
  <Paragraphs>187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2_Office Theme</vt:lpstr>
      <vt:lpstr>1_Office Theme</vt:lpstr>
      <vt:lpstr>John Sykes Project Manager National Overview</vt:lpstr>
      <vt:lpstr>Vision</vt:lpstr>
      <vt:lpstr>Regional Projects</vt:lpstr>
      <vt:lpstr>Regional Projects</vt:lpstr>
      <vt:lpstr>Total Transport is About Pooling Benefits</vt:lpstr>
      <vt:lpstr>Lots of people have tried this…</vt:lpstr>
      <vt:lpstr>Supporting Total Transport Programme</vt:lpstr>
      <vt:lpstr>Total Transport Executive</vt:lpstr>
      <vt:lpstr>National Conclusions</vt:lpstr>
      <vt:lpstr>Network Northamptonshire background and deliverables</vt:lpstr>
      <vt:lpstr>Key Elements</vt:lpstr>
      <vt:lpstr>Element One</vt:lpstr>
      <vt:lpstr>Slide 13</vt:lpstr>
      <vt:lpstr>Slide 14</vt:lpstr>
      <vt:lpstr>Slide 15</vt:lpstr>
      <vt:lpstr>Slide 16</vt:lpstr>
      <vt:lpstr> Proposed Outcomes for Demonstration Projects   </vt:lpstr>
      <vt:lpstr>Slide 18</vt:lpstr>
      <vt:lpstr>Slide 19</vt:lpstr>
      <vt:lpstr>Other Project Areas</vt:lpstr>
      <vt:lpstr>Slide 21</vt:lpstr>
      <vt:lpstr>Thank you Questions?</vt:lpstr>
    </vt:vector>
  </TitlesOfParts>
  <Company>RM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ubsqslc</dc:creator>
  <cp:lastModifiedBy>John</cp:lastModifiedBy>
  <cp:revision>76</cp:revision>
  <dcterms:created xsi:type="dcterms:W3CDTF">2015-09-16T08:49:49Z</dcterms:created>
  <dcterms:modified xsi:type="dcterms:W3CDTF">2016-02-15T13:45:48Z</dcterms:modified>
</cp:coreProperties>
</file>