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7" r:id="rId2"/>
    <p:sldId id="258" r:id="rId3"/>
    <p:sldId id="301" r:id="rId4"/>
    <p:sldId id="302" r:id="rId5"/>
    <p:sldId id="327" r:id="rId6"/>
    <p:sldId id="349" r:id="rId7"/>
    <p:sldId id="350" r:id="rId8"/>
    <p:sldId id="351" r:id="rId9"/>
    <p:sldId id="352" r:id="rId10"/>
    <p:sldId id="328" r:id="rId11"/>
    <p:sldId id="316" r:id="rId12"/>
    <p:sldId id="318" r:id="rId13"/>
    <p:sldId id="317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30" r:id="rId23"/>
    <p:sldId id="311" r:id="rId24"/>
    <p:sldId id="303" r:id="rId25"/>
    <p:sldId id="347" r:id="rId26"/>
    <p:sldId id="304" r:id="rId27"/>
    <p:sldId id="306" r:id="rId28"/>
    <p:sldId id="346" r:id="rId29"/>
    <p:sldId id="344" r:id="rId30"/>
    <p:sldId id="345" r:id="rId31"/>
    <p:sldId id="307" r:id="rId32"/>
    <p:sldId id="305" r:id="rId33"/>
    <p:sldId id="331" r:id="rId34"/>
    <p:sldId id="276" r:id="rId35"/>
    <p:sldId id="315" r:id="rId36"/>
    <p:sldId id="348" r:id="rId37"/>
    <p:sldId id="299" r:id="rId38"/>
    <p:sldId id="279" r:id="rId39"/>
    <p:sldId id="343" r:id="rId40"/>
    <p:sldId id="309" r:id="rId41"/>
    <p:sldId id="332" r:id="rId42"/>
    <p:sldId id="333" r:id="rId43"/>
    <p:sldId id="334" r:id="rId44"/>
    <p:sldId id="335" r:id="rId45"/>
    <p:sldId id="336" r:id="rId46"/>
    <p:sldId id="337" r:id="rId47"/>
    <p:sldId id="338" r:id="rId48"/>
    <p:sldId id="339" r:id="rId49"/>
    <p:sldId id="340" r:id="rId50"/>
    <p:sldId id="341" r:id="rId51"/>
    <p:sldId id="342" r:id="rId52"/>
    <p:sldId id="312" r:id="rId53"/>
    <p:sldId id="313" r:id="rId54"/>
    <p:sldId id="314" r:id="rId55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5" autoAdjust="0"/>
    <p:restoredTop sz="94660"/>
  </p:normalViewPr>
  <p:slideViewPr>
    <p:cSldViewPr showGuides="1">
      <p:cViewPr varScale="1">
        <p:scale>
          <a:sx n="74" d="100"/>
          <a:sy n="74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27A13-6981-4582-8A4A-02284E9719EA}" type="datetimeFigureOut">
              <a:rPr lang="en-GB" smtClean="0"/>
              <a:t>08/04/2016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637A58-D4AB-4716-BA7D-E63BE78F85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609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75ECC6-D540-46ED-B78B-8C6020503E70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38859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75ECC6-D540-46ED-B78B-8C6020503E70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4053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97B3E-E066-4E28-BF45-93D94C377C90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261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75ECC6-D540-46ED-B78B-8C6020503E70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1508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97B3E-E066-4E28-BF45-93D94C377C90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1608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75ECC6-D540-46ED-B78B-8C6020503E70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9700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75ECC6-D540-46ED-B78B-8C6020503E70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7675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75ECC6-D540-46ED-B78B-8C6020503E70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232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Direct spares to realise most benefit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A75ECC6-D540-46ED-B78B-8C6020503E70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823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07059" cy="1923585"/>
          </a:xfrm>
          <a:prstGeom prst="rect">
            <a:avLst/>
          </a:prstGeom>
        </p:spPr>
      </p:pic>
      <p:sp>
        <p:nvSpPr>
          <p:cNvPr id="9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4572000" y="0"/>
              <a:ext cx="4572000" cy="1685925"/>
            </a:xfrm>
            <a:custGeom>
              <a:avLst/>
              <a:gdLst>
                <a:gd name="T0" fmla="*/ 2880 w 2880"/>
                <a:gd name="T1" fmla="*/ 0 h 1062"/>
                <a:gd name="T2" fmla="*/ 0 w 2880"/>
                <a:gd name="T3" fmla="*/ 0 h 1062"/>
                <a:gd name="T4" fmla="*/ 112 w 2880"/>
                <a:gd name="T5" fmla="*/ 1062 h 1062"/>
                <a:gd name="T6" fmla="*/ 2880 w 2880"/>
                <a:gd name="T7" fmla="*/ 662 h 1062"/>
                <a:gd name="T8" fmla="*/ 2880 w 2880"/>
                <a:gd name="T9" fmla="*/ 0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0" h="1062">
                  <a:moveTo>
                    <a:pt x="2880" y="0"/>
                  </a:moveTo>
                  <a:lnTo>
                    <a:pt x="0" y="0"/>
                  </a:lnTo>
                  <a:lnTo>
                    <a:pt x="112" y="1062"/>
                  </a:lnTo>
                  <a:lnTo>
                    <a:pt x="2880" y="662"/>
                  </a:lnTo>
                  <a:lnTo>
                    <a:pt x="2880" y="0"/>
                  </a:lnTo>
                  <a:close/>
                </a:path>
              </a:pathLst>
            </a:custGeom>
            <a:solidFill>
              <a:srgbClr val="002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0" y="1050925"/>
              <a:ext cx="9144000" cy="5797550"/>
            </a:xfrm>
            <a:custGeom>
              <a:avLst/>
              <a:gdLst>
                <a:gd name="T0" fmla="*/ 5760 w 5760"/>
                <a:gd name="T1" fmla="*/ 0 h 3652"/>
                <a:gd name="T2" fmla="*/ 0 w 5760"/>
                <a:gd name="T3" fmla="*/ 834 h 3652"/>
                <a:gd name="T4" fmla="*/ 0 w 5760"/>
                <a:gd name="T5" fmla="*/ 2506 h 3652"/>
                <a:gd name="T6" fmla="*/ 4640 w 5760"/>
                <a:gd name="T7" fmla="*/ 3652 h 3652"/>
                <a:gd name="T8" fmla="*/ 5760 w 5760"/>
                <a:gd name="T9" fmla="*/ 3376 h 3652"/>
                <a:gd name="T10" fmla="*/ 5760 w 5760"/>
                <a:gd name="T11" fmla="*/ 0 h 3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60" h="3652">
                  <a:moveTo>
                    <a:pt x="5760" y="0"/>
                  </a:moveTo>
                  <a:lnTo>
                    <a:pt x="0" y="834"/>
                  </a:lnTo>
                  <a:lnTo>
                    <a:pt x="0" y="2506"/>
                  </a:lnTo>
                  <a:lnTo>
                    <a:pt x="4640" y="3652"/>
                  </a:lnTo>
                  <a:lnTo>
                    <a:pt x="5760" y="3376"/>
                  </a:lnTo>
                  <a:lnTo>
                    <a:pt x="5760" y="0"/>
                  </a:lnTo>
                  <a:close/>
                </a:path>
              </a:pathLst>
            </a:custGeom>
            <a:solidFill>
              <a:srgbClr val="008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0" y="5029200"/>
              <a:ext cx="7407275" cy="1828800"/>
            </a:xfrm>
            <a:custGeom>
              <a:avLst/>
              <a:gdLst>
                <a:gd name="T0" fmla="*/ 0 w 4666"/>
                <a:gd name="T1" fmla="*/ 1152 h 1152"/>
                <a:gd name="T2" fmla="*/ 4666 w 4666"/>
                <a:gd name="T3" fmla="*/ 1152 h 1152"/>
                <a:gd name="T4" fmla="*/ 0 w 4666"/>
                <a:gd name="T5" fmla="*/ 0 h 1152"/>
                <a:gd name="T6" fmla="*/ 0 w 4666"/>
                <a:gd name="T7" fmla="*/ 1152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6" h="1152">
                  <a:moveTo>
                    <a:pt x="0" y="1152"/>
                  </a:moveTo>
                  <a:lnTo>
                    <a:pt x="4666" y="1152"/>
                  </a:lnTo>
                  <a:lnTo>
                    <a:pt x="0" y="0"/>
                  </a:lnTo>
                  <a:lnTo>
                    <a:pt x="0" y="1152"/>
                  </a:lnTo>
                  <a:close/>
                </a:path>
              </a:pathLst>
            </a:custGeom>
            <a:solidFill>
              <a:srgbClr val="002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685800" y="2679055"/>
            <a:ext cx="7772400" cy="147002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1371600" y="4221088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0184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952BA44-77AE-46C2-A118-553C453DB2B2}" type="datetimeFigureOut">
              <a:rPr lang="en-GB" smtClean="0"/>
              <a:t>08/04/2016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A4F90C3-9BC3-49C3-B02E-320A486CA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132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952BA44-77AE-46C2-A118-553C453DB2B2}" type="datetimeFigureOut">
              <a:rPr lang="en-GB" smtClean="0"/>
              <a:t>08/04/2016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A4F90C3-9BC3-49C3-B02E-320A486CA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3386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Highways 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 bwMode="gray">
          <a:xfrm>
            <a:off x="118587" y="10"/>
            <a:ext cx="2392974" cy="1530351"/>
            <a:chOff x="-2592388" y="0"/>
            <a:chExt cx="2592388" cy="1530350"/>
          </a:xfrm>
          <a:solidFill>
            <a:schemeClr val="bg1"/>
          </a:solidFill>
        </p:grpSpPr>
        <p:sp>
          <p:nvSpPr>
            <p:cNvPr id="3" name="Freeform 14"/>
            <p:cNvSpPr>
              <a:spLocks noEditPoints="1"/>
            </p:cNvSpPr>
            <p:nvPr/>
          </p:nvSpPr>
          <p:spPr bwMode="gray">
            <a:xfrm>
              <a:off x="-2384425" y="393700"/>
              <a:ext cx="2119313" cy="776288"/>
            </a:xfrm>
            <a:custGeom>
              <a:avLst/>
              <a:gdLst/>
              <a:ahLst/>
              <a:cxnLst>
                <a:cxn ang="0">
                  <a:pos x="2851" y="1035"/>
                </a:cxn>
                <a:cxn ang="0">
                  <a:pos x="3588" y="28"/>
                </a:cxn>
                <a:cxn ang="0">
                  <a:pos x="2718" y="826"/>
                </a:cxn>
                <a:cxn ang="0">
                  <a:pos x="1973" y="28"/>
                </a:cxn>
                <a:cxn ang="0">
                  <a:pos x="1663" y="659"/>
                </a:cxn>
                <a:cxn ang="0">
                  <a:pos x="1850" y="28"/>
                </a:cxn>
                <a:cxn ang="0">
                  <a:pos x="1165" y="1000"/>
                </a:cxn>
                <a:cxn ang="0">
                  <a:pos x="1334" y="806"/>
                </a:cxn>
                <a:cxn ang="0">
                  <a:pos x="479" y="1047"/>
                </a:cxn>
                <a:cxn ang="0">
                  <a:pos x="980" y="699"/>
                </a:cxn>
                <a:cxn ang="0">
                  <a:pos x="2747" y="0"/>
                </a:cxn>
                <a:cxn ang="0">
                  <a:pos x="1009" y="0"/>
                </a:cxn>
                <a:cxn ang="0">
                  <a:pos x="665" y="1435"/>
                </a:cxn>
                <a:cxn ang="0">
                  <a:pos x="1150" y="1133"/>
                </a:cxn>
                <a:cxn ang="0">
                  <a:pos x="1980" y="1434"/>
                </a:cxn>
                <a:cxn ang="0">
                  <a:pos x="2963" y="1451"/>
                </a:cxn>
                <a:cxn ang="0">
                  <a:pos x="348" y="2092"/>
                </a:cxn>
                <a:cxn ang="0">
                  <a:pos x="395" y="2104"/>
                </a:cxn>
                <a:cxn ang="0">
                  <a:pos x="880" y="1895"/>
                </a:cxn>
                <a:cxn ang="0">
                  <a:pos x="584" y="1895"/>
                </a:cxn>
                <a:cxn ang="0">
                  <a:pos x="645" y="2088"/>
                </a:cxn>
                <a:cxn ang="0">
                  <a:pos x="813" y="2088"/>
                </a:cxn>
                <a:cxn ang="0">
                  <a:pos x="935" y="1790"/>
                </a:cxn>
                <a:cxn ang="0">
                  <a:pos x="1104" y="1929"/>
                </a:cxn>
                <a:cxn ang="0">
                  <a:pos x="1151" y="1938"/>
                </a:cxn>
                <a:cxn ang="0">
                  <a:pos x="1504" y="2134"/>
                </a:cxn>
                <a:cxn ang="0">
                  <a:pos x="1370" y="2132"/>
                </a:cxn>
                <a:cxn ang="0">
                  <a:pos x="1428" y="1940"/>
                </a:cxn>
                <a:cxn ang="0">
                  <a:pos x="1719" y="1895"/>
                </a:cxn>
                <a:cxn ang="0">
                  <a:pos x="1803" y="2052"/>
                </a:cxn>
                <a:cxn ang="0">
                  <a:pos x="2137" y="1923"/>
                </a:cxn>
                <a:cxn ang="0">
                  <a:pos x="1881" y="2136"/>
                </a:cxn>
                <a:cxn ang="0">
                  <a:pos x="2253" y="2017"/>
                </a:cxn>
                <a:cxn ang="0">
                  <a:pos x="2503" y="1888"/>
                </a:cxn>
                <a:cxn ang="0">
                  <a:pos x="2740" y="2092"/>
                </a:cxn>
                <a:cxn ang="0">
                  <a:pos x="2787" y="2104"/>
                </a:cxn>
                <a:cxn ang="0">
                  <a:pos x="3126" y="2134"/>
                </a:cxn>
                <a:cxn ang="0">
                  <a:pos x="2992" y="2132"/>
                </a:cxn>
                <a:cxn ang="0">
                  <a:pos x="3051" y="1940"/>
                </a:cxn>
                <a:cxn ang="0">
                  <a:pos x="3441" y="1989"/>
                </a:cxn>
                <a:cxn ang="0">
                  <a:pos x="3257" y="1790"/>
                </a:cxn>
                <a:cxn ang="0">
                  <a:pos x="168" y="2120"/>
                </a:cxn>
                <a:cxn ang="0">
                  <a:pos x="3742" y="1935"/>
                </a:cxn>
                <a:cxn ang="0">
                  <a:pos x="3624" y="2110"/>
                </a:cxn>
                <a:cxn ang="0">
                  <a:pos x="3857" y="2017"/>
                </a:cxn>
                <a:cxn ang="0">
                  <a:pos x="4180" y="1894"/>
                </a:cxn>
                <a:cxn ang="0">
                  <a:pos x="4515" y="2136"/>
                </a:cxn>
                <a:cxn ang="0">
                  <a:pos x="4289" y="1939"/>
                </a:cxn>
                <a:cxn ang="0">
                  <a:pos x="4846" y="2010"/>
                </a:cxn>
                <a:cxn ang="0">
                  <a:pos x="4741" y="1935"/>
                </a:cxn>
                <a:cxn ang="0">
                  <a:pos x="4936" y="1789"/>
                </a:cxn>
                <a:cxn ang="0">
                  <a:pos x="5002" y="2021"/>
                </a:cxn>
                <a:cxn ang="0">
                  <a:pos x="5080" y="1988"/>
                </a:cxn>
                <a:cxn ang="0">
                  <a:pos x="5388" y="2136"/>
                </a:cxn>
                <a:cxn ang="0">
                  <a:pos x="5625" y="1893"/>
                </a:cxn>
                <a:cxn ang="0">
                  <a:pos x="5573" y="1790"/>
                </a:cxn>
                <a:cxn ang="0">
                  <a:pos x="5710" y="1848"/>
                </a:cxn>
                <a:cxn ang="0">
                  <a:pos x="5786" y="2086"/>
                </a:cxn>
                <a:cxn ang="0">
                  <a:pos x="5835" y="2229"/>
                </a:cxn>
              </a:cxnLst>
              <a:rect l="0" t="0" r="r" b="b"/>
              <a:pathLst>
                <a:path w="6099" h="2232">
                  <a:moveTo>
                    <a:pt x="3588" y="1105"/>
                  </a:moveTo>
                  <a:cubicBezTo>
                    <a:pt x="3401" y="1105"/>
                    <a:pt x="3401" y="1105"/>
                    <a:pt x="3401" y="1105"/>
                  </a:cubicBezTo>
                  <a:cubicBezTo>
                    <a:pt x="3431" y="981"/>
                    <a:pt x="3431" y="981"/>
                    <a:pt x="3431" y="981"/>
                  </a:cubicBezTo>
                  <a:cubicBezTo>
                    <a:pt x="3055" y="981"/>
                    <a:pt x="3055" y="981"/>
                    <a:pt x="3055" y="981"/>
                  </a:cubicBezTo>
                  <a:cubicBezTo>
                    <a:pt x="3024" y="1105"/>
                    <a:pt x="3024" y="1105"/>
                    <a:pt x="3024" y="1105"/>
                  </a:cubicBezTo>
                  <a:cubicBezTo>
                    <a:pt x="2843" y="1105"/>
                    <a:pt x="2843" y="1105"/>
                    <a:pt x="2843" y="1105"/>
                  </a:cubicBezTo>
                  <a:cubicBezTo>
                    <a:pt x="2843" y="1079"/>
                    <a:pt x="2843" y="1079"/>
                    <a:pt x="2843" y="1079"/>
                  </a:cubicBezTo>
                  <a:cubicBezTo>
                    <a:pt x="2845" y="1065"/>
                    <a:pt x="2848" y="1051"/>
                    <a:pt x="2851" y="1035"/>
                  </a:cubicBezTo>
                  <a:cubicBezTo>
                    <a:pt x="2884" y="901"/>
                    <a:pt x="2972" y="769"/>
                    <a:pt x="3124" y="769"/>
                  </a:cubicBezTo>
                  <a:cubicBezTo>
                    <a:pt x="3185" y="769"/>
                    <a:pt x="3244" y="792"/>
                    <a:pt x="3236" y="875"/>
                  </a:cubicBezTo>
                  <a:cubicBezTo>
                    <a:pt x="3460" y="875"/>
                    <a:pt x="3460" y="875"/>
                    <a:pt x="3460" y="875"/>
                  </a:cubicBezTo>
                  <a:cubicBezTo>
                    <a:pt x="3469" y="836"/>
                    <a:pt x="3484" y="770"/>
                    <a:pt x="3441" y="709"/>
                  </a:cubicBezTo>
                  <a:cubicBezTo>
                    <a:pt x="3394" y="643"/>
                    <a:pt x="3298" y="616"/>
                    <a:pt x="3173" y="616"/>
                  </a:cubicBezTo>
                  <a:cubicBezTo>
                    <a:pt x="3084" y="616"/>
                    <a:pt x="2955" y="631"/>
                    <a:pt x="2843" y="704"/>
                  </a:cubicBezTo>
                  <a:cubicBezTo>
                    <a:pt x="2843" y="28"/>
                    <a:pt x="2843" y="28"/>
                    <a:pt x="2843" y="28"/>
                  </a:cubicBezTo>
                  <a:cubicBezTo>
                    <a:pt x="3588" y="28"/>
                    <a:pt x="3588" y="28"/>
                    <a:pt x="3588" y="28"/>
                  </a:cubicBezTo>
                  <a:lnTo>
                    <a:pt x="3588" y="1105"/>
                  </a:lnTo>
                  <a:close/>
                  <a:moveTo>
                    <a:pt x="3148" y="1287"/>
                  </a:moveTo>
                  <a:cubicBezTo>
                    <a:pt x="3106" y="1294"/>
                    <a:pt x="3063" y="1300"/>
                    <a:pt x="3023" y="1300"/>
                  </a:cubicBezTo>
                  <a:cubicBezTo>
                    <a:pt x="2915" y="1300"/>
                    <a:pt x="2840" y="1250"/>
                    <a:pt x="2839" y="1133"/>
                  </a:cubicBezTo>
                  <a:cubicBezTo>
                    <a:pt x="3186" y="1133"/>
                    <a:pt x="3186" y="1133"/>
                    <a:pt x="3186" y="1133"/>
                  </a:cubicBezTo>
                  <a:lnTo>
                    <a:pt x="3148" y="1287"/>
                  </a:lnTo>
                  <a:close/>
                  <a:moveTo>
                    <a:pt x="2718" y="672"/>
                  </a:moveTo>
                  <a:cubicBezTo>
                    <a:pt x="2718" y="826"/>
                    <a:pt x="2718" y="826"/>
                    <a:pt x="2718" y="826"/>
                  </a:cubicBezTo>
                  <a:cubicBezTo>
                    <a:pt x="2666" y="898"/>
                    <a:pt x="2634" y="976"/>
                    <a:pt x="2619" y="1040"/>
                  </a:cubicBezTo>
                  <a:cubicBezTo>
                    <a:pt x="2613" y="1061"/>
                    <a:pt x="2609" y="1083"/>
                    <a:pt x="2607" y="1105"/>
                  </a:cubicBezTo>
                  <a:cubicBezTo>
                    <a:pt x="2497" y="1105"/>
                    <a:pt x="2497" y="1105"/>
                    <a:pt x="2497" y="1105"/>
                  </a:cubicBezTo>
                  <a:cubicBezTo>
                    <a:pt x="2591" y="660"/>
                    <a:pt x="2591" y="660"/>
                    <a:pt x="2591" y="660"/>
                  </a:cubicBezTo>
                  <a:cubicBezTo>
                    <a:pt x="2276" y="660"/>
                    <a:pt x="2276" y="660"/>
                    <a:pt x="2276" y="660"/>
                  </a:cubicBezTo>
                  <a:cubicBezTo>
                    <a:pt x="1993" y="1105"/>
                    <a:pt x="1993" y="1105"/>
                    <a:pt x="1993" y="1105"/>
                  </a:cubicBezTo>
                  <a:cubicBezTo>
                    <a:pt x="1973" y="1105"/>
                    <a:pt x="1973" y="1105"/>
                    <a:pt x="1973" y="1105"/>
                  </a:cubicBezTo>
                  <a:cubicBezTo>
                    <a:pt x="1973" y="28"/>
                    <a:pt x="1973" y="28"/>
                    <a:pt x="1973" y="28"/>
                  </a:cubicBezTo>
                  <a:cubicBezTo>
                    <a:pt x="2718" y="28"/>
                    <a:pt x="2718" y="28"/>
                    <a:pt x="2718" y="28"/>
                  </a:cubicBezTo>
                  <a:lnTo>
                    <a:pt x="2718" y="672"/>
                  </a:lnTo>
                  <a:close/>
                  <a:moveTo>
                    <a:pt x="2302" y="1105"/>
                  </a:moveTo>
                  <a:cubicBezTo>
                    <a:pt x="2190" y="1105"/>
                    <a:pt x="2190" y="1105"/>
                    <a:pt x="2190" y="1105"/>
                  </a:cubicBezTo>
                  <a:cubicBezTo>
                    <a:pt x="2360" y="838"/>
                    <a:pt x="2360" y="838"/>
                    <a:pt x="2360" y="838"/>
                  </a:cubicBezTo>
                  <a:lnTo>
                    <a:pt x="2302" y="1105"/>
                  </a:lnTo>
                  <a:close/>
                  <a:moveTo>
                    <a:pt x="1850" y="659"/>
                  </a:moveTo>
                  <a:cubicBezTo>
                    <a:pt x="1663" y="659"/>
                    <a:pt x="1663" y="659"/>
                    <a:pt x="1663" y="659"/>
                  </a:cubicBezTo>
                  <a:cubicBezTo>
                    <a:pt x="1535" y="1105"/>
                    <a:pt x="1535" y="1105"/>
                    <a:pt x="1535" y="1105"/>
                  </a:cubicBezTo>
                  <a:cubicBezTo>
                    <a:pt x="1337" y="1105"/>
                    <a:pt x="1337" y="1105"/>
                    <a:pt x="1337" y="1105"/>
                  </a:cubicBezTo>
                  <a:cubicBezTo>
                    <a:pt x="1438" y="1068"/>
                    <a:pt x="1499" y="996"/>
                    <a:pt x="1518" y="890"/>
                  </a:cubicBezTo>
                  <a:cubicBezTo>
                    <a:pt x="1534" y="809"/>
                    <a:pt x="1527" y="755"/>
                    <a:pt x="1493" y="714"/>
                  </a:cubicBezTo>
                  <a:cubicBezTo>
                    <a:pt x="1443" y="654"/>
                    <a:pt x="1342" y="659"/>
                    <a:pt x="1253" y="659"/>
                  </a:cubicBezTo>
                  <a:cubicBezTo>
                    <a:pt x="1237" y="659"/>
                    <a:pt x="1105" y="659"/>
                    <a:pt x="1105" y="659"/>
                  </a:cubicBezTo>
                  <a:cubicBezTo>
                    <a:pt x="1105" y="28"/>
                    <a:pt x="1105" y="28"/>
                    <a:pt x="1105" y="28"/>
                  </a:cubicBezTo>
                  <a:cubicBezTo>
                    <a:pt x="1850" y="28"/>
                    <a:pt x="1850" y="28"/>
                    <a:pt x="1850" y="28"/>
                  </a:cubicBezTo>
                  <a:lnTo>
                    <a:pt x="1850" y="659"/>
                  </a:lnTo>
                  <a:close/>
                  <a:moveTo>
                    <a:pt x="1730" y="1105"/>
                  </a:moveTo>
                  <a:cubicBezTo>
                    <a:pt x="1809" y="826"/>
                    <a:pt x="1809" y="826"/>
                    <a:pt x="1809" y="826"/>
                  </a:cubicBezTo>
                  <a:cubicBezTo>
                    <a:pt x="1812" y="1105"/>
                    <a:pt x="1812" y="1105"/>
                    <a:pt x="1812" y="1105"/>
                  </a:cubicBezTo>
                  <a:lnTo>
                    <a:pt x="1730" y="1105"/>
                  </a:lnTo>
                  <a:close/>
                  <a:moveTo>
                    <a:pt x="1188" y="999"/>
                  </a:moveTo>
                  <a:cubicBezTo>
                    <a:pt x="1187" y="999"/>
                    <a:pt x="1187" y="999"/>
                    <a:pt x="1187" y="999"/>
                  </a:cubicBezTo>
                  <a:cubicBezTo>
                    <a:pt x="1180" y="999"/>
                    <a:pt x="1173" y="1000"/>
                    <a:pt x="1165" y="1000"/>
                  </a:cubicBezTo>
                  <a:cubicBezTo>
                    <a:pt x="1154" y="1000"/>
                    <a:pt x="1145" y="1000"/>
                    <a:pt x="1137" y="1000"/>
                  </a:cubicBezTo>
                  <a:cubicBezTo>
                    <a:pt x="1089" y="1000"/>
                    <a:pt x="1089" y="1000"/>
                    <a:pt x="1089" y="1000"/>
                  </a:cubicBezTo>
                  <a:cubicBezTo>
                    <a:pt x="1111" y="918"/>
                    <a:pt x="1111" y="918"/>
                    <a:pt x="1111" y="918"/>
                  </a:cubicBezTo>
                  <a:cubicBezTo>
                    <a:pt x="1122" y="878"/>
                    <a:pt x="1122" y="878"/>
                    <a:pt x="1122" y="878"/>
                  </a:cubicBezTo>
                  <a:cubicBezTo>
                    <a:pt x="1147" y="783"/>
                    <a:pt x="1147" y="783"/>
                    <a:pt x="1147" y="783"/>
                  </a:cubicBezTo>
                  <a:cubicBezTo>
                    <a:pt x="1158" y="783"/>
                    <a:pt x="1169" y="782"/>
                    <a:pt x="1179" y="782"/>
                  </a:cubicBezTo>
                  <a:cubicBezTo>
                    <a:pt x="1216" y="782"/>
                    <a:pt x="1216" y="782"/>
                    <a:pt x="1216" y="782"/>
                  </a:cubicBezTo>
                  <a:cubicBezTo>
                    <a:pt x="1279" y="782"/>
                    <a:pt x="1319" y="786"/>
                    <a:pt x="1334" y="806"/>
                  </a:cubicBezTo>
                  <a:cubicBezTo>
                    <a:pt x="1345" y="822"/>
                    <a:pt x="1343" y="848"/>
                    <a:pt x="1330" y="888"/>
                  </a:cubicBezTo>
                  <a:cubicBezTo>
                    <a:pt x="1308" y="957"/>
                    <a:pt x="1279" y="992"/>
                    <a:pt x="1188" y="999"/>
                  </a:cubicBezTo>
                  <a:moveTo>
                    <a:pt x="980" y="699"/>
                  </a:moveTo>
                  <a:cubicBezTo>
                    <a:pt x="969" y="737"/>
                    <a:pt x="969" y="737"/>
                    <a:pt x="969" y="737"/>
                  </a:cubicBezTo>
                  <a:cubicBezTo>
                    <a:pt x="862" y="1092"/>
                    <a:pt x="862" y="1092"/>
                    <a:pt x="862" y="1092"/>
                  </a:cubicBezTo>
                  <a:cubicBezTo>
                    <a:pt x="858" y="1105"/>
                    <a:pt x="858" y="1105"/>
                    <a:pt x="858" y="1105"/>
                  </a:cubicBezTo>
                  <a:cubicBezTo>
                    <a:pt x="507" y="1105"/>
                    <a:pt x="507" y="1105"/>
                    <a:pt x="507" y="1105"/>
                  </a:cubicBezTo>
                  <a:cubicBezTo>
                    <a:pt x="479" y="1047"/>
                    <a:pt x="479" y="1047"/>
                    <a:pt x="479" y="1047"/>
                  </a:cubicBezTo>
                  <a:cubicBezTo>
                    <a:pt x="858" y="660"/>
                    <a:pt x="858" y="660"/>
                    <a:pt x="858" y="660"/>
                  </a:cubicBezTo>
                  <a:cubicBezTo>
                    <a:pt x="615" y="660"/>
                    <a:pt x="615" y="660"/>
                    <a:pt x="615" y="660"/>
                  </a:cubicBezTo>
                  <a:cubicBezTo>
                    <a:pt x="319" y="979"/>
                    <a:pt x="319" y="979"/>
                    <a:pt x="319" y="979"/>
                  </a:cubicBezTo>
                  <a:cubicBezTo>
                    <a:pt x="415" y="660"/>
                    <a:pt x="415" y="660"/>
                    <a:pt x="415" y="660"/>
                  </a:cubicBezTo>
                  <a:cubicBezTo>
                    <a:pt x="235" y="660"/>
                    <a:pt x="235" y="660"/>
                    <a:pt x="235" y="660"/>
                  </a:cubicBezTo>
                  <a:cubicBezTo>
                    <a:pt x="235" y="28"/>
                    <a:pt x="235" y="28"/>
                    <a:pt x="235" y="28"/>
                  </a:cubicBezTo>
                  <a:cubicBezTo>
                    <a:pt x="980" y="28"/>
                    <a:pt x="980" y="28"/>
                    <a:pt x="980" y="28"/>
                  </a:cubicBezTo>
                  <a:lnTo>
                    <a:pt x="980" y="699"/>
                  </a:lnTo>
                  <a:close/>
                  <a:moveTo>
                    <a:pt x="281" y="1105"/>
                  </a:moveTo>
                  <a:cubicBezTo>
                    <a:pt x="282" y="1101"/>
                    <a:pt x="282" y="1101"/>
                    <a:pt x="282" y="1101"/>
                  </a:cubicBezTo>
                  <a:cubicBezTo>
                    <a:pt x="285" y="1105"/>
                    <a:pt x="285" y="1105"/>
                    <a:pt x="285" y="1105"/>
                  </a:cubicBezTo>
                  <a:lnTo>
                    <a:pt x="281" y="1105"/>
                  </a:lnTo>
                  <a:close/>
                  <a:moveTo>
                    <a:pt x="2814" y="0"/>
                  </a:moveTo>
                  <a:cubicBezTo>
                    <a:pt x="2814" y="724"/>
                    <a:pt x="2814" y="724"/>
                    <a:pt x="2814" y="724"/>
                  </a:cubicBezTo>
                  <a:cubicBezTo>
                    <a:pt x="2789" y="744"/>
                    <a:pt x="2767" y="765"/>
                    <a:pt x="2747" y="788"/>
                  </a:cubicBezTo>
                  <a:cubicBezTo>
                    <a:pt x="2747" y="0"/>
                    <a:pt x="2747" y="0"/>
                    <a:pt x="2747" y="0"/>
                  </a:cubicBezTo>
                  <a:cubicBezTo>
                    <a:pt x="1945" y="0"/>
                    <a:pt x="1945" y="0"/>
                    <a:pt x="1945" y="0"/>
                  </a:cubicBezTo>
                  <a:cubicBezTo>
                    <a:pt x="1945" y="659"/>
                    <a:pt x="1945" y="659"/>
                    <a:pt x="1945" y="659"/>
                  </a:cubicBezTo>
                  <a:cubicBezTo>
                    <a:pt x="1878" y="659"/>
                    <a:pt x="1878" y="659"/>
                    <a:pt x="1878" y="659"/>
                  </a:cubicBezTo>
                  <a:cubicBezTo>
                    <a:pt x="1878" y="0"/>
                    <a:pt x="1878" y="0"/>
                    <a:pt x="1878" y="0"/>
                  </a:cubicBezTo>
                  <a:cubicBezTo>
                    <a:pt x="1076" y="0"/>
                    <a:pt x="1076" y="0"/>
                    <a:pt x="1076" y="0"/>
                  </a:cubicBezTo>
                  <a:cubicBezTo>
                    <a:pt x="1076" y="660"/>
                    <a:pt x="1076" y="660"/>
                    <a:pt x="1076" y="660"/>
                  </a:cubicBezTo>
                  <a:cubicBezTo>
                    <a:pt x="1009" y="660"/>
                    <a:pt x="1009" y="660"/>
                    <a:pt x="1009" y="660"/>
                  </a:cubicBezTo>
                  <a:cubicBezTo>
                    <a:pt x="1009" y="0"/>
                    <a:pt x="1009" y="0"/>
                    <a:pt x="1009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753"/>
                    <a:pt x="207" y="753"/>
                    <a:pt x="207" y="753"/>
                  </a:cubicBezTo>
                  <a:cubicBezTo>
                    <a:pt x="2" y="1435"/>
                    <a:pt x="2" y="1435"/>
                    <a:pt x="2" y="1435"/>
                  </a:cubicBezTo>
                  <a:cubicBezTo>
                    <a:pt x="182" y="1435"/>
                    <a:pt x="182" y="1435"/>
                    <a:pt x="182" y="1435"/>
                  </a:cubicBezTo>
                  <a:cubicBezTo>
                    <a:pt x="273" y="1133"/>
                    <a:pt x="273" y="1133"/>
                    <a:pt x="273" y="1133"/>
                  </a:cubicBezTo>
                  <a:cubicBezTo>
                    <a:pt x="299" y="1133"/>
                    <a:pt x="299" y="1133"/>
                    <a:pt x="299" y="1133"/>
                  </a:cubicBezTo>
                  <a:cubicBezTo>
                    <a:pt x="448" y="1435"/>
                    <a:pt x="448" y="1435"/>
                    <a:pt x="448" y="1435"/>
                  </a:cubicBezTo>
                  <a:cubicBezTo>
                    <a:pt x="665" y="1435"/>
                    <a:pt x="665" y="1435"/>
                    <a:pt x="665" y="1435"/>
                  </a:cubicBezTo>
                  <a:cubicBezTo>
                    <a:pt x="520" y="1133"/>
                    <a:pt x="520" y="1133"/>
                    <a:pt x="520" y="1133"/>
                  </a:cubicBezTo>
                  <a:cubicBezTo>
                    <a:pt x="849" y="1133"/>
                    <a:pt x="849" y="1133"/>
                    <a:pt x="849" y="1133"/>
                  </a:cubicBezTo>
                  <a:cubicBezTo>
                    <a:pt x="758" y="1435"/>
                    <a:pt x="758" y="1435"/>
                    <a:pt x="758" y="1435"/>
                  </a:cubicBezTo>
                  <a:cubicBezTo>
                    <a:pt x="955" y="1435"/>
                    <a:pt x="955" y="1435"/>
                    <a:pt x="955" y="1435"/>
                  </a:cubicBezTo>
                  <a:cubicBezTo>
                    <a:pt x="1045" y="1134"/>
                    <a:pt x="1045" y="1134"/>
                    <a:pt x="1045" y="1134"/>
                  </a:cubicBezTo>
                  <a:cubicBezTo>
                    <a:pt x="1088" y="1134"/>
                    <a:pt x="1088" y="1134"/>
                    <a:pt x="1088" y="1134"/>
                  </a:cubicBezTo>
                  <a:cubicBezTo>
                    <a:pt x="1088" y="1133"/>
                    <a:pt x="1088" y="1133"/>
                    <a:pt x="1088" y="1133"/>
                  </a:cubicBezTo>
                  <a:cubicBezTo>
                    <a:pt x="1150" y="1133"/>
                    <a:pt x="1150" y="1133"/>
                    <a:pt x="1150" y="1133"/>
                  </a:cubicBezTo>
                  <a:cubicBezTo>
                    <a:pt x="1155" y="1133"/>
                    <a:pt x="1155" y="1133"/>
                    <a:pt x="1155" y="1133"/>
                  </a:cubicBezTo>
                  <a:cubicBezTo>
                    <a:pt x="1527" y="1133"/>
                    <a:pt x="1527" y="1133"/>
                    <a:pt x="1527" y="1133"/>
                  </a:cubicBezTo>
                  <a:cubicBezTo>
                    <a:pt x="1440" y="1434"/>
                    <a:pt x="1440" y="1434"/>
                    <a:pt x="1440" y="1434"/>
                  </a:cubicBezTo>
                  <a:cubicBezTo>
                    <a:pt x="1638" y="1434"/>
                    <a:pt x="1638" y="1434"/>
                    <a:pt x="1638" y="1434"/>
                  </a:cubicBezTo>
                  <a:cubicBezTo>
                    <a:pt x="1722" y="1133"/>
                    <a:pt x="1722" y="1133"/>
                    <a:pt x="1722" y="1133"/>
                  </a:cubicBezTo>
                  <a:cubicBezTo>
                    <a:pt x="1812" y="1133"/>
                    <a:pt x="1812" y="1133"/>
                    <a:pt x="1812" y="1133"/>
                  </a:cubicBezTo>
                  <a:cubicBezTo>
                    <a:pt x="1814" y="1434"/>
                    <a:pt x="1814" y="1434"/>
                    <a:pt x="1814" y="1434"/>
                  </a:cubicBezTo>
                  <a:cubicBezTo>
                    <a:pt x="1980" y="1434"/>
                    <a:pt x="1980" y="1434"/>
                    <a:pt x="1980" y="1434"/>
                  </a:cubicBezTo>
                  <a:cubicBezTo>
                    <a:pt x="2171" y="1133"/>
                    <a:pt x="2171" y="1133"/>
                    <a:pt x="2171" y="1133"/>
                  </a:cubicBezTo>
                  <a:cubicBezTo>
                    <a:pt x="2296" y="1133"/>
                    <a:pt x="2296" y="1133"/>
                    <a:pt x="2296" y="1133"/>
                  </a:cubicBezTo>
                  <a:cubicBezTo>
                    <a:pt x="2232" y="1434"/>
                    <a:pt x="2232" y="1434"/>
                    <a:pt x="2232" y="1434"/>
                  </a:cubicBezTo>
                  <a:cubicBezTo>
                    <a:pt x="2427" y="1434"/>
                    <a:pt x="2427" y="1434"/>
                    <a:pt x="2427" y="1434"/>
                  </a:cubicBezTo>
                  <a:cubicBezTo>
                    <a:pt x="2491" y="1133"/>
                    <a:pt x="2491" y="1133"/>
                    <a:pt x="2491" y="1133"/>
                  </a:cubicBezTo>
                  <a:cubicBezTo>
                    <a:pt x="2604" y="1133"/>
                    <a:pt x="2604" y="1133"/>
                    <a:pt x="2604" y="1133"/>
                  </a:cubicBezTo>
                  <a:cubicBezTo>
                    <a:pt x="2599" y="1226"/>
                    <a:pt x="2623" y="1311"/>
                    <a:pt x="2685" y="1368"/>
                  </a:cubicBezTo>
                  <a:cubicBezTo>
                    <a:pt x="2761" y="1438"/>
                    <a:pt x="2877" y="1451"/>
                    <a:pt x="2963" y="1451"/>
                  </a:cubicBezTo>
                  <a:cubicBezTo>
                    <a:pt x="3081" y="1451"/>
                    <a:pt x="3203" y="1434"/>
                    <a:pt x="3326" y="1407"/>
                  </a:cubicBezTo>
                  <a:cubicBezTo>
                    <a:pt x="3394" y="1133"/>
                    <a:pt x="3394" y="1133"/>
                    <a:pt x="3394" y="1133"/>
                  </a:cubicBezTo>
                  <a:cubicBezTo>
                    <a:pt x="3617" y="1133"/>
                    <a:pt x="3617" y="1133"/>
                    <a:pt x="3617" y="1133"/>
                  </a:cubicBezTo>
                  <a:cubicBezTo>
                    <a:pt x="3617" y="0"/>
                    <a:pt x="3617" y="0"/>
                    <a:pt x="3617" y="0"/>
                  </a:cubicBezTo>
                  <a:lnTo>
                    <a:pt x="2814" y="0"/>
                  </a:lnTo>
                  <a:close/>
                  <a:moveTo>
                    <a:pt x="351" y="1894"/>
                  </a:moveTo>
                  <a:cubicBezTo>
                    <a:pt x="321" y="2038"/>
                    <a:pt x="321" y="2038"/>
                    <a:pt x="321" y="2038"/>
                  </a:cubicBezTo>
                  <a:cubicBezTo>
                    <a:pt x="316" y="2060"/>
                    <a:pt x="309" y="2092"/>
                    <a:pt x="348" y="2092"/>
                  </a:cubicBezTo>
                  <a:cubicBezTo>
                    <a:pt x="393" y="2092"/>
                    <a:pt x="400" y="2058"/>
                    <a:pt x="409" y="2016"/>
                  </a:cubicBezTo>
                  <a:cubicBezTo>
                    <a:pt x="435" y="1894"/>
                    <a:pt x="435" y="1894"/>
                    <a:pt x="435" y="1894"/>
                  </a:cubicBezTo>
                  <a:cubicBezTo>
                    <a:pt x="508" y="1894"/>
                    <a:pt x="508" y="1894"/>
                    <a:pt x="508" y="1894"/>
                  </a:cubicBezTo>
                  <a:cubicBezTo>
                    <a:pt x="474" y="2053"/>
                    <a:pt x="474" y="2053"/>
                    <a:pt x="474" y="2053"/>
                  </a:cubicBezTo>
                  <a:cubicBezTo>
                    <a:pt x="464" y="2106"/>
                    <a:pt x="463" y="2112"/>
                    <a:pt x="462" y="2118"/>
                  </a:cubicBezTo>
                  <a:cubicBezTo>
                    <a:pt x="461" y="2125"/>
                    <a:pt x="460" y="2130"/>
                    <a:pt x="460" y="2136"/>
                  </a:cubicBezTo>
                  <a:cubicBezTo>
                    <a:pt x="391" y="2136"/>
                    <a:pt x="391" y="2136"/>
                    <a:pt x="391" y="2136"/>
                  </a:cubicBezTo>
                  <a:cubicBezTo>
                    <a:pt x="395" y="2104"/>
                    <a:pt x="395" y="2104"/>
                    <a:pt x="395" y="2104"/>
                  </a:cubicBezTo>
                  <a:cubicBezTo>
                    <a:pt x="386" y="2115"/>
                    <a:pt x="362" y="2143"/>
                    <a:pt x="315" y="2143"/>
                  </a:cubicBezTo>
                  <a:cubicBezTo>
                    <a:pt x="283" y="2143"/>
                    <a:pt x="259" y="2128"/>
                    <a:pt x="250" y="2110"/>
                  </a:cubicBezTo>
                  <a:cubicBezTo>
                    <a:pt x="238" y="2090"/>
                    <a:pt x="245" y="2056"/>
                    <a:pt x="248" y="2045"/>
                  </a:cubicBezTo>
                  <a:cubicBezTo>
                    <a:pt x="279" y="1894"/>
                    <a:pt x="279" y="1894"/>
                    <a:pt x="279" y="1894"/>
                  </a:cubicBezTo>
                  <a:lnTo>
                    <a:pt x="351" y="1894"/>
                  </a:lnTo>
                  <a:close/>
                  <a:moveTo>
                    <a:pt x="812" y="1942"/>
                  </a:moveTo>
                  <a:cubicBezTo>
                    <a:pt x="870" y="1942"/>
                    <a:pt x="870" y="1942"/>
                    <a:pt x="870" y="1942"/>
                  </a:cubicBezTo>
                  <a:cubicBezTo>
                    <a:pt x="880" y="1895"/>
                    <a:pt x="880" y="1895"/>
                    <a:pt x="880" y="1895"/>
                  </a:cubicBezTo>
                  <a:cubicBezTo>
                    <a:pt x="822" y="1895"/>
                    <a:pt x="822" y="1895"/>
                    <a:pt x="822" y="1895"/>
                  </a:cubicBezTo>
                  <a:cubicBezTo>
                    <a:pt x="838" y="1822"/>
                    <a:pt x="838" y="1822"/>
                    <a:pt x="838" y="1822"/>
                  </a:cubicBezTo>
                  <a:cubicBezTo>
                    <a:pt x="762" y="1848"/>
                    <a:pt x="762" y="1848"/>
                    <a:pt x="762" y="1848"/>
                  </a:cubicBezTo>
                  <a:cubicBezTo>
                    <a:pt x="752" y="1895"/>
                    <a:pt x="752" y="1895"/>
                    <a:pt x="752" y="1895"/>
                  </a:cubicBezTo>
                  <a:cubicBezTo>
                    <a:pt x="654" y="1895"/>
                    <a:pt x="654" y="1895"/>
                    <a:pt x="654" y="1895"/>
                  </a:cubicBezTo>
                  <a:cubicBezTo>
                    <a:pt x="670" y="1822"/>
                    <a:pt x="670" y="1822"/>
                    <a:pt x="670" y="1822"/>
                  </a:cubicBezTo>
                  <a:cubicBezTo>
                    <a:pt x="594" y="1848"/>
                    <a:pt x="594" y="1848"/>
                    <a:pt x="594" y="1848"/>
                  </a:cubicBezTo>
                  <a:cubicBezTo>
                    <a:pt x="584" y="1895"/>
                    <a:pt x="584" y="1895"/>
                    <a:pt x="584" y="1895"/>
                  </a:cubicBezTo>
                  <a:cubicBezTo>
                    <a:pt x="537" y="1895"/>
                    <a:pt x="537" y="1895"/>
                    <a:pt x="537" y="1895"/>
                  </a:cubicBezTo>
                  <a:cubicBezTo>
                    <a:pt x="527" y="1942"/>
                    <a:pt x="527" y="1942"/>
                    <a:pt x="527" y="1942"/>
                  </a:cubicBezTo>
                  <a:cubicBezTo>
                    <a:pt x="574" y="1942"/>
                    <a:pt x="574" y="1942"/>
                    <a:pt x="574" y="1942"/>
                  </a:cubicBezTo>
                  <a:cubicBezTo>
                    <a:pt x="545" y="2075"/>
                    <a:pt x="545" y="2075"/>
                    <a:pt x="545" y="2075"/>
                  </a:cubicBezTo>
                  <a:cubicBezTo>
                    <a:pt x="541" y="2095"/>
                    <a:pt x="531" y="2141"/>
                    <a:pt x="603" y="2141"/>
                  </a:cubicBezTo>
                  <a:cubicBezTo>
                    <a:pt x="615" y="2141"/>
                    <a:pt x="636" y="2139"/>
                    <a:pt x="660" y="2133"/>
                  </a:cubicBezTo>
                  <a:cubicBezTo>
                    <a:pt x="670" y="2086"/>
                    <a:pt x="670" y="2086"/>
                    <a:pt x="670" y="2086"/>
                  </a:cubicBezTo>
                  <a:cubicBezTo>
                    <a:pt x="661" y="2087"/>
                    <a:pt x="656" y="2088"/>
                    <a:pt x="645" y="2088"/>
                  </a:cubicBezTo>
                  <a:cubicBezTo>
                    <a:pt x="614" y="2088"/>
                    <a:pt x="617" y="2074"/>
                    <a:pt x="621" y="2052"/>
                  </a:cubicBezTo>
                  <a:cubicBezTo>
                    <a:pt x="645" y="1942"/>
                    <a:pt x="645" y="1942"/>
                    <a:pt x="645" y="1942"/>
                  </a:cubicBezTo>
                  <a:cubicBezTo>
                    <a:pt x="741" y="1942"/>
                    <a:pt x="741" y="1942"/>
                    <a:pt x="741" y="1942"/>
                  </a:cubicBezTo>
                  <a:cubicBezTo>
                    <a:pt x="713" y="2075"/>
                    <a:pt x="713" y="2075"/>
                    <a:pt x="713" y="2075"/>
                  </a:cubicBezTo>
                  <a:cubicBezTo>
                    <a:pt x="709" y="2095"/>
                    <a:pt x="699" y="2141"/>
                    <a:pt x="771" y="2141"/>
                  </a:cubicBezTo>
                  <a:cubicBezTo>
                    <a:pt x="782" y="2141"/>
                    <a:pt x="804" y="2139"/>
                    <a:pt x="828" y="2133"/>
                  </a:cubicBezTo>
                  <a:cubicBezTo>
                    <a:pt x="838" y="2086"/>
                    <a:pt x="838" y="2086"/>
                    <a:pt x="838" y="2086"/>
                  </a:cubicBezTo>
                  <a:cubicBezTo>
                    <a:pt x="829" y="2087"/>
                    <a:pt x="824" y="2088"/>
                    <a:pt x="813" y="2088"/>
                  </a:cubicBezTo>
                  <a:cubicBezTo>
                    <a:pt x="781" y="2088"/>
                    <a:pt x="785" y="2074"/>
                    <a:pt x="788" y="2052"/>
                  </a:cubicBezTo>
                  <a:lnTo>
                    <a:pt x="812" y="1942"/>
                  </a:lnTo>
                  <a:close/>
                  <a:moveTo>
                    <a:pt x="916" y="1893"/>
                  </a:moveTo>
                  <a:cubicBezTo>
                    <a:pt x="987" y="1893"/>
                    <a:pt x="987" y="1893"/>
                    <a:pt x="987" y="1893"/>
                  </a:cubicBezTo>
                  <a:cubicBezTo>
                    <a:pt x="935" y="2136"/>
                    <a:pt x="935" y="2136"/>
                    <a:pt x="935" y="2136"/>
                  </a:cubicBezTo>
                  <a:cubicBezTo>
                    <a:pt x="864" y="2136"/>
                    <a:pt x="864" y="2136"/>
                    <a:pt x="864" y="2136"/>
                  </a:cubicBezTo>
                  <a:lnTo>
                    <a:pt x="916" y="1893"/>
                  </a:lnTo>
                  <a:close/>
                  <a:moveTo>
                    <a:pt x="935" y="1790"/>
                  </a:moveTo>
                  <a:cubicBezTo>
                    <a:pt x="1011" y="1790"/>
                    <a:pt x="1011" y="1790"/>
                    <a:pt x="1011" y="1790"/>
                  </a:cubicBezTo>
                  <a:cubicBezTo>
                    <a:pt x="998" y="1851"/>
                    <a:pt x="998" y="1851"/>
                    <a:pt x="998" y="1851"/>
                  </a:cubicBezTo>
                  <a:cubicBezTo>
                    <a:pt x="922" y="1851"/>
                    <a:pt x="922" y="1851"/>
                    <a:pt x="922" y="1851"/>
                  </a:cubicBezTo>
                  <a:lnTo>
                    <a:pt x="935" y="1790"/>
                  </a:lnTo>
                  <a:close/>
                  <a:moveTo>
                    <a:pt x="1034" y="1937"/>
                  </a:moveTo>
                  <a:cubicBezTo>
                    <a:pt x="1034" y="1936"/>
                    <a:pt x="1040" y="1909"/>
                    <a:pt x="1042" y="1893"/>
                  </a:cubicBezTo>
                  <a:cubicBezTo>
                    <a:pt x="1110" y="1893"/>
                    <a:pt x="1110" y="1893"/>
                    <a:pt x="1110" y="1893"/>
                  </a:cubicBezTo>
                  <a:cubicBezTo>
                    <a:pt x="1104" y="1929"/>
                    <a:pt x="1104" y="1929"/>
                    <a:pt x="1104" y="1929"/>
                  </a:cubicBezTo>
                  <a:cubicBezTo>
                    <a:pt x="1113" y="1918"/>
                    <a:pt x="1139" y="1887"/>
                    <a:pt x="1192" y="1887"/>
                  </a:cubicBezTo>
                  <a:cubicBezTo>
                    <a:pt x="1239" y="1887"/>
                    <a:pt x="1254" y="1916"/>
                    <a:pt x="1256" y="1933"/>
                  </a:cubicBezTo>
                  <a:cubicBezTo>
                    <a:pt x="1259" y="1948"/>
                    <a:pt x="1257" y="1960"/>
                    <a:pt x="1248" y="2005"/>
                  </a:cubicBezTo>
                  <a:cubicBezTo>
                    <a:pt x="1220" y="2136"/>
                    <a:pt x="1220" y="2136"/>
                    <a:pt x="1220" y="2136"/>
                  </a:cubicBezTo>
                  <a:cubicBezTo>
                    <a:pt x="1147" y="2136"/>
                    <a:pt x="1147" y="2136"/>
                    <a:pt x="1147" y="2136"/>
                  </a:cubicBezTo>
                  <a:cubicBezTo>
                    <a:pt x="1179" y="1985"/>
                    <a:pt x="1179" y="1985"/>
                    <a:pt x="1179" y="1985"/>
                  </a:cubicBezTo>
                  <a:cubicBezTo>
                    <a:pt x="1181" y="1975"/>
                    <a:pt x="1183" y="1967"/>
                    <a:pt x="1181" y="1959"/>
                  </a:cubicBezTo>
                  <a:cubicBezTo>
                    <a:pt x="1178" y="1949"/>
                    <a:pt x="1169" y="1938"/>
                    <a:pt x="1151" y="1938"/>
                  </a:cubicBezTo>
                  <a:cubicBezTo>
                    <a:pt x="1136" y="1938"/>
                    <a:pt x="1120" y="1946"/>
                    <a:pt x="1110" y="1957"/>
                  </a:cubicBezTo>
                  <a:cubicBezTo>
                    <a:pt x="1104" y="1963"/>
                    <a:pt x="1097" y="1975"/>
                    <a:pt x="1093" y="1994"/>
                  </a:cubicBezTo>
                  <a:cubicBezTo>
                    <a:pt x="1063" y="2136"/>
                    <a:pt x="1063" y="2136"/>
                    <a:pt x="1063" y="2136"/>
                  </a:cubicBezTo>
                  <a:cubicBezTo>
                    <a:pt x="992" y="2136"/>
                    <a:pt x="992" y="2136"/>
                    <a:pt x="992" y="2136"/>
                  </a:cubicBezTo>
                  <a:lnTo>
                    <a:pt x="1034" y="1937"/>
                  </a:lnTo>
                  <a:close/>
                  <a:moveTo>
                    <a:pt x="1558" y="1895"/>
                  </a:moveTo>
                  <a:cubicBezTo>
                    <a:pt x="1552" y="1914"/>
                    <a:pt x="1547" y="1930"/>
                    <a:pt x="1542" y="1955"/>
                  </a:cubicBezTo>
                  <a:cubicBezTo>
                    <a:pt x="1504" y="2134"/>
                    <a:pt x="1504" y="2134"/>
                    <a:pt x="1504" y="2134"/>
                  </a:cubicBezTo>
                  <a:cubicBezTo>
                    <a:pt x="1486" y="2223"/>
                    <a:pt x="1409" y="2232"/>
                    <a:pt x="1363" y="2232"/>
                  </a:cubicBezTo>
                  <a:cubicBezTo>
                    <a:pt x="1328" y="2232"/>
                    <a:pt x="1261" y="2228"/>
                    <a:pt x="1272" y="2154"/>
                  </a:cubicBezTo>
                  <a:cubicBezTo>
                    <a:pt x="1340" y="2154"/>
                    <a:pt x="1340" y="2154"/>
                    <a:pt x="1340" y="2154"/>
                  </a:cubicBezTo>
                  <a:cubicBezTo>
                    <a:pt x="1340" y="2158"/>
                    <a:pt x="1339" y="2166"/>
                    <a:pt x="1344" y="2174"/>
                  </a:cubicBezTo>
                  <a:cubicBezTo>
                    <a:pt x="1348" y="2181"/>
                    <a:pt x="1357" y="2188"/>
                    <a:pt x="1375" y="2188"/>
                  </a:cubicBezTo>
                  <a:cubicBezTo>
                    <a:pt x="1397" y="2188"/>
                    <a:pt x="1417" y="2178"/>
                    <a:pt x="1427" y="2156"/>
                  </a:cubicBezTo>
                  <a:cubicBezTo>
                    <a:pt x="1432" y="2144"/>
                    <a:pt x="1434" y="2135"/>
                    <a:pt x="1442" y="2099"/>
                  </a:cubicBezTo>
                  <a:cubicBezTo>
                    <a:pt x="1413" y="2128"/>
                    <a:pt x="1387" y="2132"/>
                    <a:pt x="1370" y="2132"/>
                  </a:cubicBezTo>
                  <a:cubicBezTo>
                    <a:pt x="1300" y="2132"/>
                    <a:pt x="1280" y="2071"/>
                    <a:pt x="1293" y="2012"/>
                  </a:cubicBezTo>
                  <a:cubicBezTo>
                    <a:pt x="1306" y="1951"/>
                    <a:pt x="1352" y="1892"/>
                    <a:pt x="1422" y="1892"/>
                  </a:cubicBezTo>
                  <a:cubicBezTo>
                    <a:pt x="1466" y="1892"/>
                    <a:pt x="1477" y="1916"/>
                    <a:pt x="1482" y="1927"/>
                  </a:cubicBezTo>
                  <a:cubicBezTo>
                    <a:pt x="1492" y="1895"/>
                    <a:pt x="1492" y="1895"/>
                    <a:pt x="1492" y="1895"/>
                  </a:cubicBezTo>
                  <a:lnTo>
                    <a:pt x="1558" y="1895"/>
                  </a:lnTo>
                  <a:close/>
                  <a:moveTo>
                    <a:pt x="1397" y="2083"/>
                  </a:moveTo>
                  <a:cubicBezTo>
                    <a:pt x="1447" y="2083"/>
                    <a:pt x="1459" y="2025"/>
                    <a:pt x="1461" y="2014"/>
                  </a:cubicBezTo>
                  <a:cubicBezTo>
                    <a:pt x="1467" y="1986"/>
                    <a:pt x="1472" y="1940"/>
                    <a:pt x="1428" y="1940"/>
                  </a:cubicBezTo>
                  <a:cubicBezTo>
                    <a:pt x="1401" y="1940"/>
                    <a:pt x="1375" y="1960"/>
                    <a:pt x="1364" y="2012"/>
                  </a:cubicBezTo>
                  <a:cubicBezTo>
                    <a:pt x="1362" y="2025"/>
                    <a:pt x="1349" y="2083"/>
                    <a:pt x="1397" y="2083"/>
                  </a:cubicBezTo>
                  <a:moveTo>
                    <a:pt x="1842" y="2133"/>
                  </a:moveTo>
                  <a:cubicBezTo>
                    <a:pt x="1818" y="2139"/>
                    <a:pt x="1797" y="2141"/>
                    <a:pt x="1786" y="2141"/>
                  </a:cubicBezTo>
                  <a:cubicBezTo>
                    <a:pt x="1714" y="2141"/>
                    <a:pt x="1723" y="2095"/>
                    <a:pt x="1728" y="2075"/>
                  </a:cubicBezTo>
                  <a:cubicBezTo>
                    <a:pt x="1756" y="1942"/>
                    <a:pt x="1756" y="1942"/>
                    <a:pt x="1756" y="1942"/>
                  </a:cubicBezTo>
                  <a:cubicBezTo>
                    <a:pt x="1710" y="1942"/>
                    <a:pt x="1710" y="1942"/>
                    <a:pt x="1710" y="1942"/>
                  </a:cubicBezTo>
                  <a:cubicBezTo>
                    <a:pt x="1719" y="1895"/>
                    <a:pt x="1719" y="1895"/>
                    <a:pt x="1719" y="1895"/>
                  </a:cubicBezTo>
                  <a:cubicBezTo>
                    <a:pt x="1766" y="1895"/>
                    <a:pt x="1766" y="1895"/>
                    <a:pt x="1766" y="1895"/>
                  </a:cubicBezTo>
                  <a:cubicBezTo>
                    <a:pt x="1776" y="1848"/>
                    <a:pt x="1776" y="1848"/>
                    <a:pt x="1776" y="1848"/>
                  </a:cubicBezTo>
                  <a:cubicBezTo>
                    <a:pt x="1852" y="1822"/>
                    <a:pt x="1852" y="1822"/>
                    <a:pt x="1852" y="1822"/>
                  </a:cubicBezTo>
                  <a:cubicBezTo>
                    <a:pt x="1837" y="1895"/>
                    <a:pt x="1837" y="1895"/>
                    <a:pt x="1837" y="1895"/>
                  </a:cubicBezTo>
                  <a:cubicBezTo>
                    <a:pt x="1895" y="1895"/>
                    <a:pt x="1895" y="1895"/>
                    <a:pt x="1895" y="1895"/>
                  </a:cubicBezTo>
                  <a:cubicBezTo>
                    <a:pt x="1884" y="1942"/>
                    <a:pt x="1884" y="1942"/>
                    <a:pt x="1884" y="1942"/>
                  </a:cubicBezTo>
                  <a:cubicBezTo>
                    <a:pt x="1827" y="1942"/>
                    <a:pt x="1827" y="1942"/>
                    <a:pt x="1827" y="1942"/>
                  </a:cubicBezTo>
                  <a:cubicBezTo>
                    <a:pt x="1803" y="2052"/>
                    <a:pt x="1803" y="2052"/>
                    <a:pt x="1803" y="2052"/>
                  </a:cubicBezTo>
                  <a:cubicBezTo>
                    <a:pt x="1799" y="2074"/>
                    <a:pt x="1796" y="2088"/>
                    <a:pt x="1828" y="2088"/>
                  </a:cubicBezTo>
                  <a:cubicBezTo>
                    <a:pt x="1838" y="2088"/>
                    <a:pt x="1844" y="2087"/>
                    <a:pt x="1852" y="2086"/>
                  </a:cubicBezTo>
                  <a:lnTo>
                    <a:pt x="1842" y="2133"/>
                  </a:lnTo>
                  <a:close/>
                  <a:moveTo>
                    <a:pt x="1954" y="1790"/>
                  </a:moveTo>
                  <a:cubicBezTo>
                    <a:pt x="2025" y="1790"/>
                    <a:pt x="2025" y="1790"/>
                    <a:pt x="2025" y="1790"/>
                  </a:cubicBezTo>
                  <a:cubicBezTo>
                    <a:pt x="1996" y="1927"/>
                    <a:pt x="1996" y="1927"/>
                    <a:pt x="1996" y="1927"/>
                  </a:cubicBezTo>
                  <a:cubicBezTo>
                    <a:pt x="2007" y="1915"/>
                    <a:pt x="2030" y="1890"/>
                    <a:pt x="2074" y="1890"/>
                  </a:cubicBezTo>
                  <a:cubicBezTo>
                    <a:pt x="2110" y="1890"/>
                    <a:pt x="2129" y="1908"/>
                    <a:pt x="2137" y="1923"/>
                  </a:cubicBezTo>
                  <a:cubicBezTo>
                    <a:pt x="2143" y="1935"/>
                    <a:pt x="2146" y="1957"/>
                    <a:pt x="2139" y="1989"/>
                  </a:cubicBezTo>
                  <a:cubicBezTo>
                    <a:pt x="2108" y="2136"/>
                    <a:pt x="2108" y="2136"/>
                    <a:pt x="2108" y="2136"/>
                  </a:cubicBezTo>
                  <a:cubicBezTo>
                    <a:pt x="2037" y="2136"/>
                    <a:pt x="2037" y="2136"/>
                    <a:pt x="2037" y="2136"/>
                  </a:cubicBezTo>
                  <a:cubicBezTo>
                    <a:pt x="2068" y="1991"/>
                    <a:pt x="2068" y="1991"/>
                    <a:pt x="2068" y="1991"/>
                  </a:cubicBezTo>
                  <a:cubicBezTo>
                    <a:pt x="2071" y="1977"/>
                    <a:pt x="2079" y="1938"/>
                    <a:pt x="2040" y="1938"/>
                  </a:cubicBezTo>
                  <a:cubicBezTo>
                    <a:pt x="2019" y="1938"/>
                    <a:pt x="1991" y="1950"/>
                    <a:pt x="1983" y="1988"/>
                  </a:cubicBezTo>
                  <a:cubicBezTo>
                    <a:pt x="1952" y="2136"/>
                    <a:pt x="1952" y="2136"/>
                    <a:pt x="1952" y="2136"/>
                  </a:cubicBezTo>
                  <a:cubicBezTo>
                    <a:pt x="1881" y="2136"/>
                    <a:pt x="1881" y="2136"/>
                    <a:pt x="1881" y="2136"/>
                  </a:cubicBezTo>
                  <a:lnTo>
                    <a:pt x="1954" y="1790"/>
                  </a:lnTo>
                  <a:close/>
                  <a:moveTo>
                    <a:pt x="2195" y="1953"/>
                  </a:moveTo>
                  <a:cubicBezTo>
                    <a:pt x="2197" y="1942"/>
                    <a:pt x="2203" y="1906"/>
                    <a:pt x="2205" y="1893"/>
                  </a:cubicBezTo>
                  <a:cubicBezTo>
                    <a:pt x="2271" y="1893"/>
                    <a:pt x="2271" y="1893"/>
                    <a:pt x="2271" y="1893"/>
                  </a:cubicBezTo>
                  <a:cubicBezTo>
                    <a:pt x="2263" y="1939"/>
                    <a:pt x="2263" y="1939"/>
                    <a:pt x="2263" y="1939"/>
                  </a:cubicBezTo>
                  <a:cubicBezTo>
                    <a:pt x="2276" y="1919"/>
                    <a:pt x="2298" y="1889"/>
                    <a:pt x="2356" y="1892"/>
                  </a:cubicBezTo>
                  <a:cubicBezTo>
                    <a:pt x="2342" y="1956"/>
                    <a:pt x="2342" y="1956"/>
                    <a:pt x="2342" y="1956"/>
                  </a:cubicBezTo>
                  <a:cubicBezTo>
                    <a:pt x="2271" y="1949"/>
                    <a:pt x="2259" y="1986"/>
                    <a:pt x="2253" y="2017"/>
                  </a:cubicBezTo>
                  <a:cubicBezTo>
                    <a:pt x="2227" y="2136"/>
                    <a:pt x="2227" y="2136"/>
                    <a:pt x="2227" y="2136"/>
                  </a:cubicBezTo>
                  <a:cubicBezTo>
                    <a:pt x="2156" y="2136"/>
                    <a:pt x="2156" y="2136"/>
                    <a:pt x="2156" y="2136"/>
                  </a:cubicBezTo>
                  <a:lnTo>
                    <a:pt x="2195" y="1953"/>
                  </a:lnTo>
                  <a:close/>
                  <a:moveTo>
                    <a:pt x="2503" y="1888"/>
                  </a:moveTo>
                  <a:cubicBezTo>
                    <a:pt x="2591" y="1888"/>
                    <a:pt x="2617" y="1948"/>
                    <a:pt x="2602" y="2015"/>
                  </a:cubicBezTo>
                  <a:cubicBezTo>
                    <a:pt x="2587" y="2083"/>
                    <a:pt x="2535" y="2145"/>
                    <a:pt x="2447" y="2145"/>
                  </a:cubicBezTo>
                  <a:cubicBezTo>
                    <a:pt x="2378" y="2145"/>
                    <a:pt x="2332" y="2102"/>
                    <a:pt x="2350" y="2017"/>
                  </a:cubicBezTo>
                  <a:cubicBezTo>
                    <a:pt x="2362" y="1959"/>
                    <a:pt x="2408" y="1888"/>
                    <a:pt x="2503" y="1888"/>
                  </a:cubicBezTo>
                  <a:moveTo>
                    <a:pt x="2460" y="2095"/>
                  </a:moveTo>
                  <a:cubicBezTo>
                    <a:pt x="2491" y="2095"/>
                    <a:pt x="2516" y="2077"/>
                    <a:pt x="2530" y="2012"/>
                  </a:cubicBezTo>
                  <a:cubicBezTo>
                    <a:pt x="2537" y="1980"/>
                    <a:pt x="2540" y="1935"/>
                    <a:pt x="2493" y="1935"/>
                  </a:cubicBezTo>
                  <a:cubicBezTo>
                    <a:pt x="2441" y="1935"/>
                    <a:pt x="2427" y="1995"/>
                    <a:pt x="2423" y="2018"/>
                  </a:cubicBezTo>
                  <a:cubicBezTo>
                    <a:pt x="2411" y="2072"/>
                    <a:pt x="2425" y="2095"/>
                    <a:pt x="2460" y="2095"/>
                  </a:cubicBezTo>
                  <a:moveTo>
                    <a:pt x="2743" y="1894"/>
                  </a:moveTo>
                  <a:cubicBezTo>
                    <a:pt x="2713" y="2038"/>
                    <a:pt x="2713" y="2038"/>
                    <a:pt x="2713" y="2038"/>
                  </a:cubicBezTo>
                  <a:cubicBezTo>
                    <a:pt x="2708" y="2060"/>
                    <a:pt x="2701" y="2092"/>
                    <a:pt x="2740" y="2092"/>
                  </a:cubicBezTo>
                  <a:cubicBezTo>
                    <a:pt x="2785" y="2092"/>
                    <a:pt x="2792" y="2058"/>
                    <a:pt x="2801" y="2016"/>
                  </a:cubicBezTo>
                  <a:cubicBezTo>
                    <a:pt x="2827" y="1894"/>
                    <a:pt x="2827" y="1894"/>
                    <a:pt x="2827" y="1894"/>
                  </a:cubicBezTo>
                  <a:cubicBezTo>
                    <a:pt x="2900" y="1894"/>
                    <a:pt x="2900" y="1894"/>
                    <a:pt x="2900" y="1894"/>
                  </a:cubicBezTo>
                  <a:cubicBezTo>
                    <a:pt x="2867" y="2053"/>
                    <a:pt x="2867" y="2053"/>
                    <a:pt x="2867" y="2053"/>
                  </a:cubicBezTo>
                  <a:cubicBezTo>
                    <a:pt x="2856" y="2106"/>
                    <a:pt x="2855" y="2112"/>
                    <a:pt x="2854" y="2118"/>
                  </a:cubicBezTo>
                  <a:cubicBezTo>
                    <a:pt x="2853" y="2125"/>
                    <a:pt x="2852" y="2130"/>
                    <a:pt x="2852" y="2136"/>
                  </a:cubicBezTo>
                  <a:cubicBezTo>
                    <a:pt x="2783" y="2136"/>
                    <a:pt x="2783" y="2136"/>
                    <a:pt x="2783" y="2136"/>
                  </a:cubicBezTo>
                  <a:cubicBezTo>
                    <a:pt x="2787" y="2104"/>
                    <a:pt x="2787" y="2104"/>
                    <a:pt x="2787" y="2104"/>
                  </a:cubicBezTo>
                  <a:cubicBezTo>
                    <a:pt x="2778" y="2115"/>
                    <a:pt x="2753" y="2143"/>
                    <a:pt x="2707" y="2143"/>
                  </a:cubicBezTo>
                  <a:cubicBezTo>
                    <a:pt x="2675" y="2143"/>
                    <a:pt x="2651" y="2128"/>
                    <a:pt x="2641" y="2110"/>
                  </a:cubicBezTo>
                  <a:cubicBezTo>
                    <a:pt x="2630" y="2090"/>
                    <a:pt x="2637" y="2056"/>
                    <a:pt x="2639" y="2045"/>
                  </a:cubicBezTo>
                  <a:cubicBezTo>
                    <a:pt x="2671" y="1894"/>
                    <a:pt x="2671" y="1894"/>
                    <a:pt x="2671" y="1894"/>
                  </a:cubicBezTo>
                  <a:lnTo>
                    <a:pt x="2743" y="1894"/>
                  </a:lnTo>
                  <a:close/>
                  <a:moveTo>
                    <a:pt x="3181" y="1895"/>
                  </a:moveTo>
                  <a:cubicBezTo>
                    <a:pt x="3175" y="1914"/>
                    <a:pt x="3170" y="1930"/>
                    <a:pt x="3164" y="1955"/>
                  </a:cubicBezTo>
                  <a:cubicBezTo>
                    <a:pt x="3126" y="2134"/>
                    <a:pt x="3126" y="2134"/>
                    <a:pt x="3126" y="2134"/>
                  </a:cubicBezTo>
                  <a:cubicBezTo>
                    <a:pt x="3108" y="2223"/>
                    <a:pt x="3031" y="2232"/>
                    <a:pt x="2985" y="2232"/>
                  </a:cubicBezTo>
                  <a:cubicBezTo>
                    <a:pt x="2950" y="2232"/>
                    <a:pt x="2883" y="2228"/>
                    <a:pt x="2894" y="2154"/>
                  </a:cubicBezTo>
                  <a:cubicBezTo>
                    <a:pt x="2962" y="2154"/>
                    <a:pt x="2962" y="2154"/>
                    <a:pt x="2962" y="2154"/>
                  </a:cubicBezTo>
                  <a:cubicBezTo>
                    <a:pt x="2962" y="2158"/>
                    <a:pt x="2962" y="2166"/>
                    <a:pt x="2966" y="2174"/>
                  </a:cubicBezTo>
                  <a:cubicBezTo>
                    <a:pt x="2970" y="2181"/>
                    <a:pt x="2979" y="2188"/>
                    <a:pt x="2998" y="2188"/>
                  </a:cubicBezTo>
                  <a:cubicBezTo>
                    <a:pt x="3019" y="2188"/>
                    <a:pt x="3040" y="2178"/>
                    <a:pt x="3049" y="2156"/>
                  </a:cubicBezTo>
                  <a:cubicBezTo>
                    <a:pt x="3054" y="2144"/>
                    <a:pt x="3056" y="2135"/>
                    <a:pt x="3064" y="2099"/>
                  </a:cubicBezTo>
                  <a:cubicBezTo>
                    <a:pt x="3036" y="2128"/>
                    <a:pt x="3009" y="2132"/>
                    <a:pt x="2992" y="2132"/>
                  </a:cubicBezTo>
                  <a:cubicBezTo>
                    <a:pt x="2922" y="2132"/>
                    <a:pt x="2903" y="2071"/>
                    <a:pt x="2915" y="2012"/>
                  </a:cubicBezTo>
                  <a:cubicBezTo>
                    <a:pt x="2928" y="1951"/>
                    <a:pt x="2974" y="1892"/>
                    <a:pt x="3044" y="1892"/>
                  </a:cubicBezTo>
                  <a:cubicBezTo>
                    <a:pt x="3088" y="1892"/>
                    <a:pt x="3099" y="1916"/>
                    <a:pt x="3105" y="1927"/>
                  </a:cubicBezTo>
                  <a:cubicBezTo>
                    <a:pt x="3114" y="1895"/>
                    <a:pt x="3114" y="1895"/>
                    <a:pt x="3114" y="1895"/>
                  </a:cubicBezTo>
                  <a:lnTo>
                    <a:pt x="3181" y="1895"/>
                  </a:lnTo>
                  <a:close/>
                  <a:moveTo>
                    <a:pt x="3019" y="2083"/>
                  </a:moveTo>
                  <a:cubicBezTo>
                    <a:pt x="3069" y="2083"/>
                    <a:pt x="3081" y="2025"/>
                    <a:pt x="3083" y="2014"/>
                  </a:cubicBezTo>
                  <a:cubicBezTo>
                    <a:pt x="3089" y="1986"/>
                    <a:pt x="3094" y="1940"/>
                    <a:pt x="3051" y="1940"/>
                  </a:cubicBezTo>
                  <a:cubicBezTo>
                    <a:pt x="3024" y="1940"/>
                    <a:pt x="2997" y="1960"/>
                    <a:pt x="2986" y="2012"/>
                  </a:cubicBezTo>
                  <a:cubicBezTo>
                    <a:pt x="2984" y="2025"/>
                    <a:pt x="2971" y="2083"/>
                    <a:pt x="3019" y="2083"/>
                  </a:cubicBezTo>
                  <a:moveTo>
                    <a:pt x="3257" y="1790"/>
                  </a:moveTo>
                  <a:cubicBezTo>
                    <a:pt x="3327" y="1790"/>
                    <a:pt x="3327" y="1790"/>
                    <a:pt x="3327" y="1790"/>
                  </a:cubicBezTo>
                  <a:cubicBezTo>
                    <a:pt x="3298" y="1927"/>
                    <a:pt x="3298" y="1927"/>
                    <a:pt x="3298" y="1927"/>
                  </a:cubicBezTo>
                  <a:cubicBezTo>
                    <a:pt x="3309" y="1915"/>
                    <a:pt x="3332" y="1890"/>
                    <a:pt x="3376" y="1890"/>
                  </a:cubicBezTo>
                  <a:cubicBezTo>
                    <a:pt x="3412" y="1890"/>
                    <a:pt x="3431" y="1908"/>
                    <a:pt x="3440" y="1923"/>
                  </a:cubicBezTo>
                  <a:cubicBezTo>
                    <a:pt x="3446" y="1935"/>
                    <a:pt x="3448" y="1957"/>
                    <a:pt x="3441" y="1989"/>
                  </a:cubicBezTo>
                  <a:cubicBezTo>
                    <a:pt x="3410" y="2136"/>
                    <a:pt x="3410" y="2136"/>
                    <a:pt x="3410" y="2136"/>
                  </a:cubicBezTo>
                  <a:cubicBezTo>
                    <a:pt x="3340" y="2136"/>
                    <a:pt x="3340" y="2136"/>
                    <a:pt x="3340" y="2136"/>
                  </a:cubicBezTo>
                  <a:cubicBezTo>
                    <a:pt x="3370" y="1991"/>
                    <a:pt x="3370" y="1991"/>
                    <a:pt x="3370" y="1991"/>
                  </a:cubicBezTo>
                  <a:cubicBezTo>
                    <a:pt x="3373" y="1977"/>
                    <a:pt x="3382" y="1938"/>
                    <a:pt x="3342" y="1938"/>
                  </a:cubicBezTo>
                  <a:cubicBezTo>
                    <a:pt x="3322" y="1938"/>
                    <a:pt x="3293" y="1950"/>
                    <a:pt x="3286" y="1988"/>
                  </a:cubicBezTo>
                  <a:cubicBezTo>
                    <a:pt x="3255" y="2136"/>
                    <a:pt x="3255" y="2136"/>
                    <a:pt x="3255" y="2136"/>
                  </a:cubicBezTo>
                  <a:cubicBezTo>
                    <a:pt x="3183" y="2136"/>
                    <a:pt x="3183" y="2136"/>
                    <a:pt x="3183" y="2136"/>
                  </a:cubicBezTo>
                  <a:lnTo>
                    <a:pt x="3257" y="1790"/>
                  </a:lnTo>
                  <a:close/>
                  <a:moveTo>
                    <a:pt x="158" y="1980"/>
                  </a:moveTo>
                  <a:cubicBezTo>
                    <a:pt x="159" y="1971"/>
                    <a:pt x="164" y="1935"/>
                    <a:pt x="137" y="1935"/>
                  </a:cubicBezTo>
                  <a:cubicBezTo>
                    <a:pt x="103" y="1935"/>
                    <a:pt x="89" y="1986"/>
                    <a:pt x="83" y="2012"/>
                  </a:cubicBezTo>
                  <a:cubicBezTo>
                    <a:pt x="80" y="2026"/>
                    <a:pt x="72" y="2069"/>
                    <a:pt x="85" y="2087"/>
                  </a:cubicBezTo>
                  <a:cubicBezTo>
                    <a:pt x="90" y="2094"/>
                    <a:pt x="97" y="2095"/>
                    <a:pt x="102" y="2095"/>
                  </a:cubicBezTo>
                  <a:cubicBezTo>
                    <a:pt x="109" y="2095"/>
                    <a:pt x="133" y="2092"/>
                    <a:pt x="145" y="2048"/>
                  </a:cubicBezTo>
                  <a:cubicBezTo>
                    <a:pt x="215" y="2048"/>
                    <a:pt x="215" y="2048"/>
                    <a:pt x="215" y="2048"/>
                  </a:cubicBezTo>
                  <a:cubicBezTo>
                    <a:pt x="210" y="2067"/>
                    <a:pt x="201" y="2097"/>
                    <a:pt x="168" y="2120"/>
                  </a:cubicBezTo>
                  <a:cubicBezTo>
                    <a:pt x="148" y="2135"/>
                    <a:pt x="124" y="2143"/>
                    <a:pt x="94" y="2143"/>
                  </a:cubicBezTo>
                  <a:cubicBezTo>
                    <a:pt x="62" y="2143"/>
                    <a:pt x="35" y="2135"/>
                    <a:pt x="18" y="2110"/>
                  </a:cubicBezTo>
                  <a:cubicBezTo>
                    <a:pt x="2" y="2086"/>
                    <a:pt x="0" y="2053"/>
                    <a:pt x="8" y="2015"/>
                  </a:cubicBezTo>
                  <a:cubicBezTo>
                    <a:pt x="32" y="1904"/>
                    <a:pt x="116" y="1889"/>
                    <a:pt x="148" y="1889"/>
                  </a:cubicBezTo>
                  <a:cubicBezTo>
                    <a:pt x="193" y="1889"/>
                    <a:pt x="241" y="1914"/>
                    <a:pt x="228" y="1980"/>
                  </a:cubicBezTo>
                  <a:lnTo>
                    <a:pt x="158" y="1980"/>
                  </a:lnTo>
                  <a:close/>
                  <a:moveTo>
                    <a:pt x="3764" y="1980"/>
                  </a:moveTo>
                  <a:cubicBezTo>
                    <a:pt x="3765" y="1971"/>
                    <a:pt x="3770" y="1935"/>
                    <a:pt x="3742" y="1935"/>
                  </a:cubicBezTo>
                  <a:cubicBezTo>
                    <a:pt x="3709" y="1935"/>
                    <a:pt x="3694" y="1986"/>
                    <a:pt x="3688" y="2012"/>
                  </a:cubicBezTo>
                  <a:cubicBezTo>
                    <a:pt x="3685" y="2026"/>
                    <a:pt x="3678" y="2069"/>
                    <a:pt x="3691" y="2087"/>
                  </a:cubicBezTo>
                  <a:cubicBezTo>
                    <a:pt x="3695" y="2094"/>
                    <a:pt x="3703" y="2095"/>
                    <a:pt x="3708" y="2095"/>
                  </a:cubicBezTo>
                  <a:cubicBezTo>
                    <a:pt x="3715" y="2095"/>
                    <a:pt x="3738" y="2092"/>
                    <a:pt x="3751" y="2048"/>
                  </a:cubicBezTo>
                  <a:cubicBezTo>
                    <a:pt x="3820" y="2048"/>
                    <a:pt x="3820" y="2048"/>
                    <a:pt x="3820" y="2048"/>
                  </a:cubicBezTo>
                  <a:cubicBezTo>
                    <a:pt x="3816" y="2067"/>
                    <a:pt x="3807" y="2097"/>
                    <a:pt x="3774" y="2120"/>
                  </a:cubicBezTo>
                  <a:cubicBezTo>
                    <a:pt x="3754" y="2135"/>
                    <a:pt x="3730" y="2143"/>
                    <a:pt x="3700" y="2143"/>
                  </a:cubicBezTo>
                  <a:cubicBezTo>
                    <a:pt x="3668" y="2143"/>
                    <a:pt x="3641" y="2135"/>
                    <a:pt x="3624" y="2110"/>
                  </a:cubicBezTo>
                  <a:cubicBezTo>
                    <a:pt x="3608" y="2086"/>
                    <a:pt x="3606" y="2053"/>
                    <a:pt x="3614" y="2015"/>
                  </a:cubicBezTo>
                  <a:cubicBezTo>
                    <a:pt x="3638" y="1904"/>
                    <a:pt x="3722" y="1889"/>
                    <a:pt x="3754" y="1889"/>
                  </a:cubicBezTo>
                  <a:cubicBezTo>
                    <a:pt x="3799" y="1889"/>
                    <a:pt x="3847" y="1914"/>
                    <a:pt x="3834" y="1980"/>
                  </a:cubicBezTo>
                  <a:lnTo>
                    <a:pt x="3764" y="1980"/>
                  </a:lnTo>
                  <a:close/>
                  <a:moveTo>
                    <a:pt x="4010" y="1888"/>
                  </a:moveTo>
                  <a:cubicBezTo>
                    <a:pt x="4098" y="1888"/>
                    <a:pt x="4123" y="1948"/>
                    <a:pt x="4109" y="2015"/>
                  </a:cubicBezTo>
                  <a:cubicBezTo>
                    <a:pt x="4094" y="2083"/>
                    <a:pt x="4042" y="2145"/>
                    <a:pt x="3954" y="2145"/>
                  </a:cubicBezTo>
                  <a:cubicBezTo>
                    <a:pt x="3884" y="2145"/>
                    <a:pt x="3839" y="2102"/>
                    <a:pt x="3857" y="2017"/>
                  </a:cubicBezTo>
                  <a:cubicBezTo>
                    <a:pt x="3870" y="1959"/>
                    <a:pt x="3914" y="1888"/>
                    <a:pt x="4010" y="1888"/>
                  </a:cubicBezTo>
                  <a:moveTo>
                    <a:pt x="3967" y="2095"/>
                  </a:moveTo>
                  <a:cubicBezTo>
                    <a:pt x="3998" y="2095"/>
                    <a:pt x="4023" y="2077"/>
                    <a:pt x="4037" y="2012"/>
                  </a:cubicBezTo>
                  <a:cubicBezTo>
                    <a:pt x="4044" y="1980"/>
                    <a:pt x="4047" y="1935"/>
                    <a:pt x="4000" y="1935"/>
                  </a:cubicBezTo>
                  <a:cubicBezTo>
                    <a:pt x="3948" y="1935"/>
                    <a:pt x="3935" y="1995"/>
                    <a:pt x="3930" y="2018"/>
                  </a:cubicBezTo>
                  <a:cubicBezTo>
                    <a:pt x="3918" y="2072"/>
                    <a:pt x="3932" y="2095"/>
                    <a:pt x="3967" y="2095"/>
                  </a:cubicBezTo>
                  <a:moveTo>
                    <a:pt x="4173" y="1939"/>
                  </a:moveTo>
                  <a:cubicBezTo>
                    <a:pt x="4176" y="1924"/>
                    <a:pt x="4178" y="1909"/>
                    <a:pt x="4180" y="1894"/>
                  </a:cubicBezTo>
                  <a:cubicBezTo>
                    <a:pt x="4248" y="1894"/>
                    <a:pt x="4248" y="1894"/>
                    <a:pt x="4248" y="1894"/>
                  </a:cubicBezTo>
                  <a:cubicBezTo>
                    <a:pt x="4245" y="1925"/>
                    <a:pt x="4245" y="1925"/>
                    <a:pt x="4245" y="1925"/>
                  </a:cubicBezTo>
                  <a:cubicBezTo>
                    <a:pt x="4254" y="1915"/>
                    <a:pt x="4279" y="1889"/>
                    <a:pt x="4327" y="1889"/>
                  </a:cubicBezTo>
                  <a:cubicBezTo>
                    <a:pt x="4383" y="1889"/>
                    <a:pt x="4392" y="1923"/>
                    <a:pt x="4394" y="1934"/>
                  </a:cubicBezTo>
                  <a:cubicBezTo>
                    <a:pt x="4423" y="1895"/>
                    <a:pt x="4456" y="1889"/>
                    <a:pt x="4481" y="1889"/>
                  </a:cubicBezTo>
                  <a:cubicBezTo>
                    <a:pt x="4530" y="1889"/>
                    <a:pt x="4544" y="1918"/>
                    <a:pt x="4547" y="1928"/>
                  </a:cubicBezTo>
                  <a:cubicBezTo>
                    <a:pt x="4555" y="1949"/>
                    <a:pt x="4548" y="1978"/>
                    <a:pt x="4544" y="1999"/>
                  </a:cubicBezTo>
                  <a:cubicBezTo>
                    <a:pt x="4515" y="2136"/>
                    <a:pt x="4515" y="2136"/>
                    <a:pt x="4515" y="2136"/>
                  </a:cubicBezTo>
                  <a:cubicBezTo>
                    <a:pt x="4443" y="2136"/>
                    <a:pt x="4443" y="2136"/>
                    <a:pt x="4443" y="2136"/>
                  </a:cubicBezTo>
                  <a:cubicBezTo>
                    <a:pt x="4473" y="1994"/>
                    <a:pt x="4473" y="1994"/>
                    <a:pt x="4473" y="1994"/>
                  </a:cubicBezTo>
                  <a:cubicBezTo>
                    <a:pt x="4479" y="1968"/>
                    <a:pt x="4481" y="1939"/>
                    <a:pt x="4444" y="1939"/>
                  </a:cubicBezTo>
                  <a:cubicBezTo>
                    <a:pt x="4401" y="1939"/>
                    <a:pt x="4392" y="1979"/>
                    <a:pt x="4385" y="2015"/>
                  </a:cubicBezTo>
                  <a:cubicBezTo>
                    <a:pt x="4358" y="2136"/>
                    <a:pt x="4358" y="2136"/>
                    <a:pt x="4358" y="2136"/>
                  </a:cubicBezTo>
                  <a:cubicBezTo>
                    <a:pt x="4286" y="2136"/>
                    <a:pt x="4286" y="2136"/>
                    <a:pt x="4286" y="2136"/>
                  </a:cubicBezTo>
                  <a:cubicBezTo>
                    <a:pt x="4318" y="1992"/>
                    <a:pt x="4318" y="1992"/>
                    <a:pt x="4318" y="1992"/>
                  </a:cubicBezTo>
                  <a:cubicBezTo>
                    <a:pt x="4321" y="1974"/>
                    <a:pt x="4328" y="1939"/>
                    <a:pt x="4289" y="1939"/>
                  </a:cubicBezTo>
                  <a:cubicBezTo>
                    <a:pt x="4244" y="1939"/>
                    <a:pt x="4236" y="1977"/>
                    <a:pt x="4232" y="1994"/>
                  </a:cubicBezTo>
                  <a:cubicBezTo>
                    <a:pt x="4202" y="2136"/>
                    <a:pt x="4202" y="2136"/>
                    <a:pt x="4202" y="2136"/>
                  </a:cubicBezTo>
                  <a:cubicBezTo>
                    <a:pt x="4131" y="2136"/>
                    <a:pt x="4131" y="2136"/>
                    <a:pt x="4131" y="2136"/>
                  </a:cubicBezTo>
                  <a:lnTo>
                    <a:pt x="4173" y="1939"/>
                  </a:lnTo>
                  <a:close/>
                  <a:moveTo>
                    <a:pt x="4694" y="1894"/>
                  </a:moveTo>
                  <a:cubicBezTo>
                    <a:pt x="4689" y="1928"/>
                    <a:pt x="4689" y="1928"/>
                    <a:pt x="4689" y="1928"/>
                  </a:cubicBezTo>
                  <a:cubicBezTo>
                    <a:pt x="4719" y="1889"/>
                    <a:pt x="4759" y="1889"/>
                    <a:pt x="4771" y="1889"/>
                  </a:cubicBezTo>
                  <a:cubicBezTo>
                    <a:pt x="4834" y="1889"/>
                    <a:pt x="4862" y="1936"/>
                    <a:pt x="4846" y="2010"/>
                  </a:cubicBezTo>
                  <a:cubicBezTo>
                    <a:pt x="4832" y="2079"/>
                    <a:pt x="4783" y="2140"/>
                    <a:pt x="4713" y="2140"/>
                  </a:cubicBezTo>
                  <a:cubicBezTo>
                    <a:pt x="4669" y="2140"/>
                    <a:pt x="4656" y="2117"/>
                    <a:pt x="4652" y="2109"/>
                  </a:cubicBezTo>
                  <a:cubicBezTo>
                    <a:pt x="4626" y="2229"/>
                    <a:pt x="4626" y="2229"/>
                    <a:pt x="4626" y="2229"/>
                  </a:cubicBezTo>
                  <a:cubicBezTo>
                    <a:pt x="4554" y="2229"/>
                    <a:pt x="4554" y="2229"/>
                    <a:pt x="4554" y="2229"/>
                  </a:cubicBezTo>
                  <a:cubicBezTo>
                    <a:pt x="4625" y="1894"/>
                    <a:pt x="4625" y="1894"/>
                    <a:pt x="4625" y="1894"/>
                  </a:cubicBezTo>
                  <a:lnTo>
                    <a:pt x="4694" y="1894"/>
                  </a:lnTo>
                  <a:close/>
                  <a:moveTo>
                    <a:pt x="4774" y="2013"/>
                  </a:moveTo>
                  <a:cubicBezTo>
                    <a:pt x="4780" y="1984"/>
                    <a:pt x="4783" y="1935"/>
                    <a:pt x="4741" y="1935"/>
                  </a:cubicBezTo>
                  <a:cubicBezTo>
                    <a:pt x="4718" y="1935"/>
                    <a:pt x="4682" y="1952"/>
                    <a:pt x="4668" y="2017"/>
                  </a:cubicBezTo>
                  <a:cubicBezTo>
                    <a:pt x="4665" y="2031"/>
                    <a:pt x="4652" y="2093"/>
                    <a:pt x="4705" y="2093"/>
                  </a:cubicBezTo>
                  <a:cubicBezTo>
                    <a:pt x="4738" y="2093"/>
                    <a:pt x="4763" y="2061"/>
                    <a:pt x="4774" y="2013"/>
                  </a:cubicBezTo>
                  <a:moveTo>
                    <a:pt x="4936" y="1789"/>
                  </a:moveTo>
                  <a:cubicBezTo>
                    <a:pt x="5007" y="1789"/>
                    <a:pt x="5007" y="1789"/>
                    <a:pt x="5007" y="1789"/>
                  </a:cubicBezTo>
                  <a:cubicBezTo>
                    <a:pt x="4933" y="2136"/>
                    <a:pt x="4933" y="2136"/>
                    <a:pt x="4933" y="2136"/>
                  </a:cubicBezTo>
                  <a:cubicBezTo>
                    <a:pt x="4862" y="2136"/>
                    <a:pt x="4862" y="2136"/>
                    <a:pt x="4862" y="2136"/>
                  </a:cubicBezTo>
                  <a:lnTo>
                    <a:pt x="4936" y="1789"/>
                  </a:lnTo>
                  <a:close/>
                  <a:moveTo>
                    <a:pt x="5068" y="2033"/>
                  </a:moveTo>
                  <a:cubicBezTo>
                    <a:pt x="5064" y="2049"/>
                    <a:pt x="5054" y="2098"/>
                    <a:pt x="5104" y="2098"/>
                  </a:cubicBezTo>
                  <a:cubicBezTo>
                    <a:pt x="5121" y="2098"/>
                    <a:pt x="5140" y="2091"/>
                    <a:pt x="5153" y="2064"/>
                  </a:cubicBezTo>
                  <a:cubicBezTo>
                    <a:pt x="5218" y="2064"/>
                    <a:pt x="5218" y="2064"/>
                    <a:pt x="5218" y="2064"/>
                  </a:cubicBezTo>
                  <a:cubicBezTo>
                    <a:pt x="5214" y="2076"/>
                    <a:pt x="5208" y="2097"/>
                    <a:pt x="5184" y="2117"/>
                  </a:cubicBezTo>
                  <a:cubicBezTo>
                    <a:pt x="5162" y="2136"/>
                    <a:pt x="5128" y="2145"/>
                    <a:pt x="5092" y="2145"/>
                  </a:cubicBezTo>
                  <a:cubicBezTo>
                    <a:pt x="5072" y="2145"/>
                    <a:pt x="5033" y="2142"/>
                    <a:pt x="5013" y="2115"/>
                  </a:cubicBezTo>
                  <a:cubicBezTo>
                    <a:pt x="4996" y="2092"/>
                    <a:pt x="4994" y="2060"/>
                    <a:pt x="5002" y="2021"/>
                  </a:cubicBezTo>
                  <a:cubicBezTo>
                    <a:pt x="5011" y="1981"/>
                    <a:pt x="5030" y="1934"/>
                    <a:pt x="5077" y="1906"/>
                  </a:cubicBezTo>
                  <a:cubicBezTo>
                    <a:pt x="5099" y="1893"/>
                    <a:pt x="5123" y="1886"/>
                    <a:pt x="5150" y="1886"/>
                  </a:cubicBezTo>
                  <a:cubicBezTo>
                    <a:pt x="5184" y="1886"/>
                    <a:pt x="5222" y="1899"/>
                    <a:pt x="5235" y="1944"/>
                  </a:cubicBezTo>
                  <a:cubicBezTo>
                    <a:pt x="5244" y="1977"/>
                    <a:pt x="5236" y="2013"/>
                    <a:pt x="5231" y="2033"/>
                  </a:cubicBezTo>
                  <a:lnTo>
                    <a:pt x="5068" y="2033"/>
                  </a:lnTo>
                  <a:close/>
                  <a:moveTo>
                    <a:pt x="5167" y="1988"/>
                  </a:moveTo>
                  <a:cubicBezTo>
                    <a:pt x="5170" y="1977"/>
                    <a:pt x="5178" y="1934"/>
                    <a:pt x="5137" y="1934"/>
                  </a:cubicBezTo>
                  <a:cubicBezTo>
                    <a:pt x="5105" y="1934"/>
                    <a:pt x="5087" y="1960"/>
                    <a:pt x="5080" y="1988"/>
                  </a:cubicBezTo>
                  <a:lnTo>
                    <a:pt x="5167" y="1988"/>
                  </a:lnTo>
                  <a:close/>
                  <a:moveTo>
                    <a:pt x="5353" y="1894"/>
                  </a:moveTo>
                  <a:cubicBezTo>
                    <a:pt x="5382" y="1973"/>
                    <a:pt x="5382" y="1973"/>
                    <a:pt x="5382" y="1973"/>
                  </a:cubicBezTo>
                  <a:cubicBezTo>
                    <a:pt x="5447" y="1894"/>
                    <a:pt x="5447" y="1894"/>
                    <a:pt x="5447" y="1894"/>
                  </a:cubicBezTo>
                  <a:cubicBezTo>
                    <a:pt x="5520" y="1894"/>
                    <a:pt x="5520" y="1894"/>
                    <a:pt x="5520" y="1894"/>
                  </a:cubicBezTo>
                  <a:cubicBezTo>
                    <a:pt x="5417" y="2012"/>
                    <a:pt x="5417" y="2012"/>
                    <a:pt x="5417" y="2012"/>
                  </a:cubicBezTo>
                  <a:cubicBezTo>
                    <a:pt x="5471" y="2136"/>
                    <a:pt x="5471" y="2136"/>
                    <a:pt x="5471" y="2136"/>
                  </a:cubicBezTo>
                  <a:cubicBezTo>
                    <a:pt x="5388" y="2136"/>
                    <a:pt x="5388" y="2136"/>
                    <a:pt x="5388" y="2136"/>
                  </a:cubicBezTo>
                  <a:cubicBezTo>
                    <a:pt x="5357" y="2047"/>
                    <a:pt x="5357" y="2047"/>
                    <a:pt x="5357" y="2047"/>
                  </a:cubicBezTo>
                  <a:cubicBezTo>
                    <a:pt x="5289" y="2136"/>
                    <a:pt x="5289" y="2136"/>
                    <a:pt x="5289" y="2136"/>
                  </a:cubicBezTo>
                  <a:cubicBezTo>
                    <a:pt x="5214" y="2136"/>
                    <a:pt x="5214" y="2136"/>
                    <a:pt x="5214" y="2136"/>
                  </a:cubicBezTo>
                  <a:cubicBezTo>
                    <a:pt x="5323" y="2006"/>
                    <a:pt x="5323" y="2006"/>
                    <a:pt x="5323" y="2006"/>
                  </a:cubicBezTo>
                  <a:cubicBezTo>
                    <a:pt x="5269" y="1894"/>
                    <a:pt x="5269" y="1894"/>
                    <a:pt x="5269" y="1894"/>
                  </a:cubicBezTo>
                  <a:lnTo>
                    <a:pt x="5353" y="1894"/>
                  </a:lnTo>
                  <a:close/>
                  <a:moveTo>
                    <a:pt x="5553" y="1893"/>
                  </a:moveTo>
                  <a:cubicBezTo>
                    <a:pt x="5625" y="1893"/>
                    <a:pt x="5625" y="1893"/>
                    <a:pt x="5625" y="1893"/>
                  </a:cubicBezTo>
                  <a:cubicBezTo>
                    <a:pt x="5573" y="2136"/>
                    <a:pt x="5573" y="2136"/>
                    <a:pt x="5573" y="2136"/>
                  </a:cubicBezTo>
                  <a:cubicBezTo>
                    <a:pt x="5501" y="2136"/>
                    <a:pt x="5501" y="2136"/>
                    <a:pt x="5501" y="2136"/>
                  </a:cubicBezTo>
                  <a:lnTo>
                    <a:pt x="5553" y="1893"/>
                  </a:lnTo>
                  <a:close/>
                  <a:moveTo>
                    <a:pt x="5573" y="1790"/>
                  </a:moveTo>
                  <a:cubicBezTo>
                    <a:pt x="5648" y="1790"/>
                    <a:pt x="5648" y="1790"/>
                    <a:pt x="5648" y="1790"/>
                  </a:cubicBezTo>
                  <a:cubicBezTo>
                    <a:pt x="5636" y="1851"/>
                    <a:pt x="5636" y="1851"/>
                    <a:pt x="5636" y="1851"/>
                  </a:cubicBezTo>
                  <a:cubicBezTo>
                    <a:pt x="5560" y="1851"/>
                    <a:pt x="5560" y="1851"/>
                    <a:pt x="5560" y="1851"/>
                  </a:cubicBezTo>
                  <a:lnTo>
                    <a:pt x="5573" y="1790"/>
                  </a:lnTo>
                  <a:close/>
                  <a:moveTo>
                    <a:pt x="5775" y="2133"/>
                  </a:moveTo>
                  <a:cubicBezTo>
                    <a:pt x="5752" y="2139"/>
                    <a:pt x="5730" y="2141"/>
                    <a:pt x="5719" y="2141"/>
                  </a:cubicBezTo>
                  <a:cubicBezTo>
                    <a:pt x="5647" y="2141"/>
                    <a:pt x="5657" y="2095"/>
                    <a:pt x="5662" y="2075"/>
                  </a:cubicBezTo>
                  <a:cubicBezTo>
                    <a:pt x="5689" y="1942"/>
                    <a:pt x="5689" y="1942"/>
                    <a:pt x="5689" y="1942"/>
                  </a:cubicBezTo>
                  <a:cubicBezTo>
                    <a:pt x="5643" y="1942"/>
                    <a:pt x="5643" y="1942"/>
                    <a:pt x="5643" y="1942"/>
                  </a:cubicBezTo>
                  <a:cubicBezTo>
                    <a:pt x="5653" y="1895"/>
                    <a:pt x="5653" y="1895"/>
                    <a:pt x="5653" y="1895"/>
                  </a:cubicBezTo>
                  <a:cubicBezTo>
                    <a:pt x="5700" y="1895"/>
                    <a:pt x="5700" y="1895"/>
                    <a:pt x="5700" y="1895"/>
                  </a:cubicBezTo>
                  <a:cubicBezTo>
                    <a:pt x="5710" y="1848"/>
                    <a:pt x="5710" y="1848"/>
                    <a:pt x="5710" y="1848"/>
                  </a:cubicBezTo>
                  <a:cubicBezTo>
                    <a:pt x="5786" y="1822"/>
                    <a:pt x="5786" y="1822"/>
                    <a:pt x="5786" y="1822"/>
                  </a:cubicBezTo>
                  <a:cubicBezTo>
                    <a:pt x="5770" y="1895"/>
                    <a:pt x="5770" y="1895"/>
                    <a:pt x="5770" y="1895"/>
                  </a:cubicBezTo>
                  <a:cubicBezTo>
                    <a:pt x="5828" y="1895"/>
                    <a:pt x="5828" y="1895"/>
                    <a:pt x="5828" y="1895"/>
                  </a:cubicBezTo>
                  <a:cubicBezTo>
                    <a:pt x="5818" y="1942"/>
                    <a:pt x="5818" y="1942"/>
                    <a:pt x="5818" y="1942"/>
                  </a:cubicBezTo>
                  <a:cubicBezTo>
                    <a:pt x="5760" y="1942"/>
                    <a:pt x="5760" y="1942"/>
                    <a:pt x="5760" y="1942"/>
                  </a:cubicBezTo>
                  <a:cubicBezTo>
                    <a:pt x="5736" y="2052"/>
                    <a:pt x="5736" y="2052"/>
                    <a:pt x="5736" y="2052"/>
                  </a:cubicBezTo>
                  <a:cubicBezTo>
                    <a:pt x="5733" y="2074"/>
                    <a:pt x="5729" y="2088"/>
                    <a:pt x="5761" y="2088"/>
                  </a:cubicBezTo>
                  <a:cubicBezTo>
                    <a:pt x="5772" y="2088"/>
                    <a:pt x="5777" y="2087"/>
                    <a:pt x="5786" y="2086"/>
                  </a:cubicBezTo>
                  <a:lnTo>
                    <a:pt x="5775" y="2133"/>
                  </a:lnTo>
                  <a:close/>
                  <a:moveTo>
                    <a:pt x="5921" y="1894"/>
                  </a:moveTo>
                  <a:cubicBezTo>
                    <a:pt x="5939" y="2062"/>
                    <a:pt x="5939" y="2062"/>
                    <a:pt x="5939" y="2062"/>
                  </a:cubicBezTo>
                  <a:cubicBezTo>
                    <a:pt x="6028" y="1894"/>
                    <a:pt x="6028" y="1894"/>
                    <a:pt x="6028" y="1894"/>
                  </a:cubicBezTo>
                  <a:cubicBezTo>
                    <a:pt x="6099" y="1894"/>
                    <a:pt x="6099" y="1894"/>
                    <a:pt x="6099" y="1894"/>
                  </a:cubicBezTo>
                  <a:cubicBezTo>
                    <a:pt x="5957" y="2132"/>
                    <a:pt x="5957" y="2132"/>
                    <a:pt x="5957" y="2132"/>
                  </a:cubicBezTo>
                  <a:cubicBezTo>
                    <a:pt x="5907" y="2229"/>
                    <a:pt x="5907" y="2229"/>
                    <a:pt x="5907" y="2229"/>
                  </a:cubicBezTo>
                  <a:cubicBezTo>
                    <a:pt x="5835" y="2229"/>
                    <a:pt x="5835" y="2229"/>
                    <a:pt x="5835" y="2229"/>
                  </a:cubicBezTo>
                  <a:cubicBezTo>
                    <a:pt x="5886" y="2137"/>
                    <a:pt x="5886" y="2137"/>
                    <a:pt x="5886" y="2137"/>
                  </a:cubicBezTo>
                  <a:cubicBezTo>
                    <a:pt x="5844" y="1894"/>
                    <a:pt x="5844" y="1894"/>
                    <a:pt x="5844" y="1894"/>
                  </a:cubicBezTo>
                  <a:lnTo>
                    <a:pt x="5921" y="18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  <p:sp>
          <p:nvSpPr>
            <p:cNvPr id="4" name="Freeform 15"/>
            <p:cNvSpPr>
              <a:spLocks noEditPoints="1"/>
            </p:cNvSpPr>
            <p:nvPr/>
          </p:nvSpPr>
          <p:spPr bwMode="gray">
            <a:xfrm>
              <a:off x="-2592388" y="0"/>
              <a:ext cx="2592388" cy="1530350"/>
            </a:xfrm>
            <a:custGeom>
              <a:avLst/>
              <a:gdLst/>
              <a:ahLst/>
              <a:cxnLst>
                <a:cxn ang="0">
                  <a:pos x="176" y="248"/>
                </a:cxn>
                <a:cxn ang="0">
                  <a:pos x="0" y="248"/>
                </a:cxn>
                <a:cxn ang="0">
                  <a:pos x="0" y="0"/>
                </a:cxn>
                <a:cxn ang="0">
                  <a:pos x="176" y="0"/>
                </a:cxn>
                <a:cxn ang="0">
                  <a:pos x="176" y="248"/>
                </a:cxn>
                <a:cxn ang="0">
                  <a:pos x="176" y="716"/>
                </a:cxn>
                <a:cxn ang="0">
                  <a:pos x="0" y="716"/>
                </a:cxn>
                <a:cxn ang="0">
                  <a:pos x="0" y="964"/>
                </a:cxn>
                <a:cxn ang="0">
                  <a:pos x="176" y="964"/>
                </a:cxn>
                <a:cxn ang="0">
                  <a:pos x="176" y="716"/>
                </a:cxn>
                <a:cxn ang="0">
                  <a:pos x="1633" y="0"/>
                </a:cxn>
                <a:cxn ang="0">
                  <a:pos x="1457" y="0"/>
                </a:cxn>
                <a:cxn ang="0">
                  <a:pos x="1457" y="248"/>
                </a:cxn>
                <a:cxn ang="0">
                  <a:pos x="1633" y="248"/>
                </a:cxn>
                <a:cxn ang="0">
                  <a:pos x="1633" y="0"/>
                </a:cxn>
                <a:cxn ang="0">
                  <a:pos x="1633" y="716"/>
                </a:cxn>
                <a:cxn ang="0">
                  <a:pos x="1457" y="716"/>
                </a:cxn>
                <a:cxn ang="0">
                  <a:pos x="1457" y="964"/>
                </a:cxn>
                <a:cxn ang="0">
                  <a:pos x="1633" y="964"/>
                </a:cxn>
                <a:cxn ang="0">
                  <a:pos x="1633" y="716"/>
                </a:cxn>
              </a:cxnLst>
              <a:rect l="0" t="0" r="r" b="b"/>
              <a:pathLst>
                <a:path w="1633" h="964">
                  <a:moveTo>
                    <a:pt x="176" y="248"/>
                  </a:moveTo>
                  <a:lnTo>
                    <a:pt x="0" y="248"/>
                  </a:lnTo>
                  <a:lnTo>
                    <a:pt x="0" y="0"/>
                  </a:lnTo>
                  <a:lnTo>
                    <a:pt x="176" y="0"/>
                  </a:lnTo>
                  <a:lnTo>
                    <a:pt x="176" y="248"/>
                  </a:lnTo>
                  <a:close/>
                  <a:moveTo>
                    <a:pt x="176" y="716"/>
                  </a:moveTo>
                  <a:lnTo>
                    <a:pt x="0" y="716"/>
                  </a:lnTo>
                  <a:lnTo>
                    <a:pt x="0" y="964"/>
                  </a:lnTo>
                  <a:lnTo>
                    <a:pt x="176" y="964"/>
                  </a:lnTo>
                  <a:lnTo>
                    <a:pt x="176" y="716"/>
                  </a:lnTo>
                  <a:close/>
                  <a:moveTo>
                    <a:pt x="1633" y="0"/>
                  </a:moveTo>
                  <a:lnTo>
                    <a:pt x="1457" y="0"/>
                  </a:lnTo>
                  <a:lnTo>
                    <a:pt x="1457" y="248"/>
                  </a:lnTo>
                  <a:lnTo>
                    <a:pt x="1633" y="248"/>
                  </a:lnTo>
                  <a:lnTo>
                    <a:pt x="1633" y="0"/>
                  </a:lnTo>
                  <a:close/>
                  <a:moveTo>
                    <a:pt x="1633" y="716"/>
                  </a:moveTo>
                  <a:lnTo>
                    <a:pt x="1457" y="716"/>
                  </a:lnTo>
                  <a:lnTo>
                    <a:pt x="1457" y="964"/>
                  </a:lnTo>
                  <a:lnTo>
                    <a:pt x="1633" y="964"/>
                  </a:lnTo>
                  <a:lnTo>
                    <a:pt x="1633" y="716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</a:endParaRPr>
            </a:p>
          </p:txBody>
        </p:sp>
      </p:grpSp>
      <p:pic>
        <p:nvPicPr>
          <p:cNvPr id="5" name="Picture 13" descr="7801075392_583eef72e3_c"/>
          <p:cNvPicPr>
            <a:picLocks noChangeAspect="1" noChangeArrowheads="1"/>
          </p:cNvPicPr>
          <p:nvPr userDrawn="1"/>
        </p:nvPicPr>
        <p:blipFill>
          <a:blip r:embed="rId2" cstate="print"/>
          <a:srcRect t="9792" r="19756" b="22179"/>
          <a:stretch>
            <a:fillRect/>
          </a:stretch>
        </p:blipFill>
        <p:spPr bwMode="auto">
          <a:xfrm>
            <a:off x="0" y="1500718"/>
            <a:ext cx="9144000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3"/>
          <p:cNvSpPr/>
          <p:nvPr userDrawn="1"/>
        </p:nvSpPr>
        <p:spPr bwMode="auto">
          <a:xfrm>
            <a:off x="0" y="1312333"/>
            <a:ext cx="9145588" cy="146051"/>
          </a:xfrm>
          <a:prstGeom prst="rect">
            <a:avLst/>
          </a:prstGeom>
          <a:solidFill>
            <a:srgbClr val="00529C"/>
          </a:solidFill>
          <a:ln w="857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7862" tIns="38930" rIns="77862" bIns="38930"/>
          <a:lstStyle/>
          <a:p>
            <a:pPr marL="291987" indent="-291987" algn="ctr">
              <a:spcBef>
                <a:spcPct val="20000"/>
              </a:spcBef>
              <a:defRPr/>
            </a:pPr>
            <a:endParaRPr lang="en-GB" sz="2400" b="1" u="sng" dirty="0"/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1126067"/>
            <a:ext cx="9145588" cy="143933"/>
          </a:xfrm>
          <a:prstGeom prst="rect">
            <a:avLst/>
          </a:prstGeom>
          <a:solidFill>
            <a:srgbClr val="68AEE0"/>
          </a:solidFill>
          <a:ln w="857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77862" tIns="38930" rIns="77862" bIns="38930"/>
          <a:lstStyle/>
          <a:p>
            <a:pPr marL="291987" indent="-291987" algn="ctr">
              <a:spcBef>
                <a:spcPct val="20000"/>
              </a:spcBef>
              <a:defRPr/>
            </a:pPr>
            <a:endParaRPr lang="en-GB" sz="2400" b="1" u="sng" dirty="0"/>
          </a:p>
        </p:txBody>
      </p:sp>
      <p:pic>
        <p:nvPicPr>
          <p:cNvPr id="8" name="Picture 19" descr="Highway20Agenc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9" y="258234"/>
            <a:ext cx="2967037" cy="75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6970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 bwMode="gray">
          <a:xfrm>
            <a:off x="2012948" y="1988839"/>
            <a:ext cx="5118107" cy="1872208"/>
          </a:xfrm>
          <a:noFill/>
          <a:ln w="9525">
            <a:noFill/>
            <a:miter lim="800000"/>
            <a:headEnd/>
            <a:tailEnd/>
          </a:ln>
        </p:spPr>
        <p:txBody>
          <a:bodyPr anchorCtr="1">
            <a:noAutofit/>
          </a:bodyPr>
          <a:lstStyle>
            <a:lvl1pPr algn="ctr">
              <a:defRPr lang="en-GB" sz="3100" b="0" dirty="0" smtClean="0">
                <a:solidFill>
                  <a:srgbClr val="00338D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26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26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26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26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26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26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26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26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lvl="0"/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179119" y="4077072"/>
            <a:ext cx="4785762" cy="1080120"/>
          </a:xfrm>
          <a:noFill/>
          <a:ln w="9525">
            <a:noFill/>
            <a:miter lim="800000"/>
            <a:headEnd/>
            <a:tailEnd/>
          </a:ln>
        </p:spPr>
        <p:txBody>
          <a:bodyPr>
            <a:noAutofit/>
          </a:bodyPr>
          <a:lstStyle>
            <a:lvl1pPr algn="ctr">
              <a:defRPr lang="en-US" sz="1000" b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0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>
              <a:defRPr lang="en-US" sz="10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>
              <a:defRPr lang="en-US" sz="10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>
              <a:defRPr lang="en-US" sz="10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>
              <a:defRPr lang="en-US" sz="10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defRPr lang="en-US" sz="10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defRPr lang="en-US" sz="10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defRPr lang="en-US" sz="1000" b="0" kern="1200" noProof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0757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952BA44-77AE-46C2-A118-553C453DB2B2}" type="datetimeFigureOut">
              <a:rPr lang="en-GB" smtClean="0"/>
              <a:t>08/04/2016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A4F90C3-9BC3-49C3-B02E-320A486CA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429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952BA44-77AE-46C2-A118-553C453DB2B2}" type="datetimeFigureOut">
              <a:rPr lang="en-GB" smtClean="0"/>
              <a:t>08/04/2016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A4F90C3-9BC3-49C3-B02E-320A486CA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9636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952BA44-77AE-46C2-A118-553C453DB2B2}" type="datetimeFigureOut">
              <a:rPr lang="en-GB" smtClean="0"/>
              <a:t>08/04/2016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A4F90C3-9BC3-49C3-B02E-320A486CA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253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952BA44-77AE-46C2-A118-553C453DB2B2}" type="datetimeFigureOut">
              <a:rPr lang="en-GB" smtClean="0"/>
              <a:t>08/04/2016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A4F90C3-9BC3-49C3-B02E-320A486CA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8752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952BA44-77AE-46C2-A118-553C453DB2B2}" type="datetimeFigureOut">
              <a:rPr lang="en-GB" smtClean="0"/>
              <a:t>08/04/2016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A4F90C3-9BC3-49C3-B02E-320A486CA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845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952BA44-77AE-46C2-A118-553C453DB2B2}" type="datetimeFigureOut">
              <a:rPr lang="en-GB" smtClean="0"/>
              <a:t>08/04/2016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A4F90C3-9BC3-49C3-B02E-320A486CA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641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952BA44-77AE-46C2-A118-553C453DB2B2}" type="datetimeFigureOut">
              <a:rPr lang="en-GB" smtClean="0"/>
              <a:t>08/04/2016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A4F90C3-9BC3-49C3-B02E-320A486CA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469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952BA44-77AE-46C2-A118-553C453DB2B2}" type="datetimeFigureOut">
              <a:rPr lang="en-GB" smtClean="0"/>
              <a:t>08/04/2016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A4F90C3-9BC3-49C3-B02E-320A486CA1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074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277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651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tx2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32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bing.com/images/search?q=tea+and+coffee+pictures&amp;view=detailv2&amp;adlt=STRICT&amp;id=750C900B510AAD154FEB832BF7BA11DE0DD9C537&amp;selectedIndex=0&amp;ccid=QX/QO2Tg&amp;simid=608011063309763089&amp;thid=OIP.M417fd03b64e01d6be783114ebeece3efH0" TargetMode="Externa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s://highways.bravosolution.co.uk/" TargetMode="Externa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urveymonkey.co.uk/r/Z9ZJ3DZ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National Roads Telecommunication Services 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800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388" y="1107083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NRTS2 Industry Day Agenda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31788" y="3195315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sz="3200" dirty="0" smtClean="0">
                <a:latin typeface="Arial" charset="0"/>
              </a:rPr>
              <a:t>David Bradbrook – Operational Technology Strategy</a:t>
            </a:r>
          </a:p>
        </p:txBody>
      </p:sp>
    </p:spTree>
    <p:extLst>
      <p:ext uri="{BB962C8B-B14F-4D97-AF65-F5344CB8AC3E}">
        <p14:creationId xmlns:p14="http://schemas.microsoft.com/office/powerpoint/2010/main" val="113065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Operational Technology strategy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 2015 we produced a new Operational Technology Strategy</a:t>
            </a:r>
          </a:p>
          <a:p>
            <a:endParaRPr lang="en-GB" dirty="0" smtClean="0"/>
          </a:p>
          <a:p>
            <a:r>
              <a:rPr lang="en-GB" dirty="0" smtClean="0"/>
              <a:t>The strategy is influenced by:</a:t>
            </a:r>
          </a:p>
          <a:p>
            <a:pPr lvl="1"/>
            <a:r>
              <a:rPr lang="en-GB" dirty="0" smtClean="0"/>
              <a:t>The Road </a:t>
            </a:r>
            <a:r>
              <a:rPr lang="en-GB" dirty="0"/>
              <a:t>Investment </a:t>
            </a:r>
            <a:r>
              <a:rPr lang="en-GB" dirty="0" smtClean="0"/>
              <a:t>Strategy (RIS)</a:t>
            </a:r>
            <a:endParaRPr lang="en-GB" dirty="0"/>
          </a:p>
          <a:p>
            <a:pPr lvl="1"/>
            <a:r>
              <a:rPr lang="en-GB" dirty="0" smtClean="0"/>
              <a:t>Highways England </a:t>
            </a:r>
            <a:r>
              <a:rPr lang="en-GB" dirty="0"/>
              <a:t>Strategic Business Plan </a:t>
            </a:r>
          </a:p>
          <a:p>
            <a:pPr lvl="1"/>
            <a:r>
              <a:rPr lang="en-GB" dirty="0" smtClean="0"/>
              <a:t>Highways England Delivery </a:t>
            </a:r>
            <a:r>
              <a:rPr lang="en-GB" dirty="0"/>
              <a:t>plan</a:t>
            </a:r>
          </a:p>
          <a:p>
            <a:pPr marL="457200" lvl="1" indent="0">
              <a:buNone/>
            </a:pPr>
            <a:endParaRPr lang="en-GB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54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en-GB" dirty="0" smtClean="0"/>
              <a:t>What is Operational Technology?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F90C3-9BC3-49C3-B02E-320A486CA16F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0412"/>
            <a:ext cx="5592415" cy="559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002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965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Key Objectives of Strategy 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96752"/>
            <a:ext cx="8435280" cy="4752528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Improving </a:t>
            </a:r>
            <a:r>
              <a:rPr lang="en-GB" dirty="0"/>
              <a:t>the </a:t>
            </a:r>
            <a:r>
              <a:rPr lang="en-GB" b="1" dirty="0" smtClean="0"/>
              <a:t>performance</a:t>
            </a:r>
            <a:r>
              <a:rPr lang="en-GB" dirty="0" smtClean="0"/>
              <a:t> of current </a:t>
            </a:r>
            <a:r>
              <a:rPr lang="en-GB" dirty="0"/>
              <a:t>o</a:t>
            </a:r>
            <a:r>
              <a:rPr lang="en-GB" dirty="0" smtClean="0"/>
              <a:t>perational technology</a:t>
            </a:r>
            <a:endParaRPr lang="en-GB" sz="2900" dirty="0"/>
          </a:p>
          <a:p>
            <a:pPr marL="0" indent="0">
              <a:buNone/>
            </a:pPr>
            <a:endParaRPr lang="en-GB" sz="3200" b="1" dirty="0" smtClean="0"/>
          </a:p>
          <a:p>
            <a:pPr marL="342900" lvl="1" indent="-342900">
              <a:buFont typeface="Wingdings" panose="05000000000000000000" pitchFamily="2" charset="2"/>
              <a:buChar char="§"/>
            </a:pPr>
            <a:r>
              <a:rPr lang="en-GB" sz="3200" dirty="0" smtClean="0"/>
              <a:t>Developing the </a:t>
            </a:r>
            <a:r>
              <a:rPr lang="en-GB" sz="3200" b="1" dirty="0" smtClean="0"/>
              <a:t>capability</a:t>
            </a:r>
            <a:r>
              <a:rPr lang="en-GB" sz="3200" dirty="0" smtClean="0"/>
              <a:t> of our people and technology to deliver the first RIS</a:t>
            </a: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en-GB" sz="3200" b="1" dirty="0" smtClean="0"/>
          </a:p>
          <a:p>
            <a:pPr marL="342900" lvl="1" indent="-342900">
              <a:buFont typeface="Wingdings" panose="05000000000000000000" pitchFamily="2" charset="2"/>
              <a:buChar char="§"/>
            </a:pPr>
            <a:r>
              <a:rPr lang="en-GB" sz="3200" dirty="0" smtClean="0"/>
              <a:t>Preparing and facilitating for </a:t>
            </a:r>
            <a:r>
              <a:rPr lang="en-GB" sz="3200" b="1" dirty="0" smtClean="0"/>
              <a:t>future</a:t>
            </a:r>
            <a:r>
              <a:rPr lang="en-GB" sz="3200" dirty="0" smtClean="0"/>
              <a:t> connected highways</a:t>
            </a: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en-GB" sz="3200" dirty="0" smtClean="0"/>
          </a:p>
          <a:p>
            <a:pPr marL="342900" lvl="1" indent="-342900">
              <a:buFont typeface="Wingdings" panose="05000000000000000000" pitchFamily="2" charset="2"/>
              <a:buChar char="§"/>
            </a:pPr>
            <a:r>
              <a:rPr lang="en-GB" sz="3200" dirty="0"/>
              <a:t>Building effective technology </a:t>
            </a:r>
            <a:r>
              <a:rPr lang="en-GB" sz="3200" b="1" dirty="0"/>
              <a:t>governance</a:t>
            </a: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en-GB" sz="3200" dirty="0"/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en-GB" sz="3200" b="1" dirty="0" smtClean="0"/>
          </a:p>
        </p:txBody>
      </p:sp>
    </p:spTree>
    <p:extLst>
      <p:ext uri="{BB962C8B-B14F-4D97-AF65-F5344CB8AC3E}">
        <p14:creationId xmlns:p14="http://schemas.microsoft.com/office/powerpoint/2010/main" val="112898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56490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GB" sz="6000" dirty="0" smtClean="0"/>
              <a:t>Improving availability and performance of technology 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7853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Summary of current issues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40769"/>
            <a:ext cx="8712968" cy="3960440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Much of our </a:t>
            </a:r>
            <a:r>
              <a:rPr lang="en-GB" dirty="0"/>
              <a:t>t</a:t>
            </a:r>
            <a:r>
              <a:rPr lang="en-GB" dirty="0" smtClean="0"/>
              <a:t>echnology is not monitored outside working hours</a:t>
            </a:r>
          </a:p>
          <a:p>
            <a:endParaRPr lang="en-GB" dirty="0" smtClean="0"/>
          </a:p>
          <a:p>
            <a:r>
              <a:rPr lang="en-GB" dirty="0" smtClean="0"/>
              <a:t>Remote monitoring of roadside technology is very rudimentary</a:t>
            </a:r>
          </a:p>
          <a:p>
            <a:endParaRPr lang="en-GB" dirty="0" smtClean="0"/>
          </a:p>
          <a:p>
            <a:r>
              <a:rPr lang="en-GB" dirty="0" smtClean="0"/>
              <a:t>Fault </a:t>
            </a:r>
            <a:r>
              <a:rPr lang="en-GB" dirty="0"/>
              <a:t>fixing Priorities </a:t>
            </a:r>
            <a:r>
              <a:rPr lang="en-GB" dirty="0" smtClean="0"/>
              <a:t>not </a:t>
            </a:r>
            <a:r>
              <a:rPr lang="en-GB" dirty="0"/>
              <a:t>always aligned with our business needs</a:t>
            </a:r>
          </a:p>
          <a:p>
            <a:endParaRPr lang="en-GB" dirty="0"/>
          </a:p>
          <a:p>
            <a:r>
              <a:rPr lang="en-GB" dirty="0" smtClean="0"/>
              <a:t>Knowledge </a:t>
            </a:r>
            <a:r>
              <a:rPr lang="en-GB" dirty="0"/>
              <a:t>is spread across our supply </a:t>
            </a:r>
            <a:r>
              <a:rPr lang="en-GB" dirty="0" smtClean="0"/>
              <a:t>chain and regions</a:t>
            </a:r>
            <a:endParaRPr lang="en-GB" dirty="0"/>
          </a:p>
          <a:p>
            <a:endParaRPr lang="en-GB" dirty="0"/>
          </a:p>
          <a:p>
            <a:r>
              <a:rPr lang="en-GB" dirty="0"/>
              <a:t>Lessons learnt </a:t>
            </a:r>
            <a:r>
              <a:rPr lang="en-GB" dirty="0" smtClean="0"/>
              <a:t>are not </a:t>
            </a:r>
            <a:r>
              <a:rPr lang="en-GB" dirty="0"/>
              <a:t>routinely shared between </a:t>
            </a:r>
            <a:r>
              <a:rPr lang="en-GB" dirty="0" smtClean="0"/>
              <a:t>all parties</a:t>
            </a:r>
            <a:endParaRPr lang="en-GB" dirty="0"/>
          </a:p>
          <a:p>
            <a:endParaRPr lang="en-GB" dirty="0"/>
          </a:p>
          <a:p>
            <a:r>
              <a:rPr lang="en-GB" dirty="0" smtClean="0"/>
              <a:t>Emphasis on fixing faults and not necessarily finding root causes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lvl="1"/>
            <a:endParaRPr lang="en-GB" dirty="0" smtClean="0"/>
          </a:p>
          <a:p>
            <a:pPr marL="457200" lvl="1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070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Two Key measures proposed to address poor performing technology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It’s </a:t>
            </a:r>
            <a:r>
              <a:rPr lang="en-GB" dirty="0"/>
              <a:t>proposed that </a:t>
            </a:r>
            <a:r>
              <a:rPr lang="en-GB" dirty="0" smtClean="0"/>
              <a:t>we develop:</a:t>
            </a:r>
          </a:p>
          <a:p>
            <a:pPr marL="457200" lvl="1" indent="0">
              <a:buNone/>
            </a:pPr>
            <a:endParaRPr lang="en-GB" dirty="0" smtClean="0"/>
          </a:p>
          <a:p>
            <a:pPr lvl="1"/>
            <a:r>
              <a:rPr lang="en-GB" dirty="0" smtClean="0"/>
              <a:t>A 24/7 Technology Operations Centre (TOC)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A Test and Innovations Centre (TIC)</a:t>
            </a:r>
          </a:p>
          <a:p>
            <a:pPr lvl="1"/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951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F90C3-9BC3-49C3-B02E-320A486CA16F}" type="slidenum">
              <a:rPr lang="en-GB" smtClean="0">
                <a:solidFill>
                  <a:prstClr val="black"/>
                </a:solidFill>
              </a:rPr>
              <a:pPr/>
              <a:t>17</a:t>
            </a:fld>
            <a:endParaRPr lang="en-GB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23097"/>
            <a:ext cx="11161240" cy="6881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06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Summary of the TOC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GB" sz="1400" dirty="0" smtClean="0"/>
          </a:p>
          <a:p>
            <a:pPr marL="0" indent="0">
              <a:buNone/>
            </a:pPr>
            <a:r>
              <a:rPr lang="en-GB" sz="2000" dirty="0" smtClean="0"/>
              <a:t>It gives us control over what's important and allows </a:t>
            </a:r>
            <a:r>
              <a:rPr lang="en-GB" sz="2000" u="sng" dirty="0" smtClean="0"/>
              <a:t>us</a:t>
            </a:r>
            <a:r>
              <a:rPr lang="en-GB" sz="2000" dirty="0" smtClean="0"/>
              <a:t> to : </a:t>
            </a:r>
          </a:p>
          <a:p>
            <a:pPr marL="0" indent="0">
              <a:buNone/>
            </a:pPr>
            <a:endParaRPr lang="en-GB" sz="1200" dirty="0" smtClean="0"/>
          </a:p>
          <a:p>
            <a:r>
              <a:rPr lang="en-GB" sz="2000" dirty="0" smtClean="0"/>
              <a:t>Prioritise </a:t>
            </a:r>
            <a:r>
              <a:rPr lang="en-GB" sz="2000" dirty="0"/>
              <a:t>fault fixing </a:t>
            </a:r>
            <a:r>
              <a:rPr lang="en-GB" sz="2000" dirty="0" smtClean="0"/>
              <a:t>in line with business needs</a:t>
            </a:r>
          </a:p>
          <a:p>
            <a:endParaRPr lang="en-GB" sz="1100" dirty="0" smtClean="0"/>
          </a:p>
          <a:p>
            <a:r>
              <a:rPr lang="en-GB" sz="2000" dirty="0" smtClean="0"/>
              <a:t>Use remote monitoring &amp; diagnostics to avoid roadside visits</a:t>
            </a:r>
          </a:p>
          <a:p>
            <a:endParaRPr lang="en-GB" sz="1100" dirty="0" smtClean="0"/>
          </a:p>
          <a:p>
            <a:r>
              <a:rPr lang="en-GB" sz="2000" dirty="0" smtClean="0"/>
              <a:t>Gather and act on intelligence/knowledge across regions</a:t>
            </a:r>
          </a:p>
          <a:p>
            <a:endParaRPr lang="en-GB" sz="1100" dirty="0" smtClean="0"/>
          </a:p>
          <a:p>
            <a:r>
              <a:rPr lang="en-GB" sz="2000" dirty="0" smtClean="0"/>
              <a:t>Monitor performance of contractors &amp; services</a:t>
            </a:r>
          </a:p>
          <a:p>
            <a:endParaRPr lang="en-GB" sz="1100" dirty="0" smtClean="0"/>
          </a:p>
          <a:p>
            <a:r>
              <a:rPr lang="en-GB" sz="2000" dirty="0" smtClean="0"/>
              <a:t>Proactively find root causes </a:t>
            </a:r>
            <a:r>
              <a:rPr lang="en-GB" sz="2000" dirty="0"/>
              <a:t>and </a:t>
            </a:r>
            <a:r>
              <a:rPr lang="en-GB" sz="2000" dirty="0" smtClean="0"/>
              <a:t>remedies for recurring problems </a:t>
            </a:r>
            <a:endParaRPr lang="en-GB" sz="2000" dirty="0"/>
          </a:p>
          <a:p>
            <a:endParaRPr lang="en-GB" sz="1100" dirty="0" smtClean="0"/>
          </a:p>
          <a:p>
            <a:r>
              <a:rPr lang="en-GB" sz="2000" dirty="0" smtClean="0"/>
              <a:t>Support </a:t>
            </a:r>
            <a:r>
              <a:rPr lang="en-GB" sz="2000" dirty="0"/>
              <a:t>and advise other parts of </a:t>
            </a:r>
            <a:r>
              <a:rPr lang="en-GB" sz="2000" dirty="0" smtClean="0"/>
              <a:t>our business (a single </a:t>
            </a:r>
            <a:r>
              <a:rPr lang="en-GB" sz="2000" dirty="0"/>
              <a:t>point of contact for </a:t>
            </a:r>
            <a:r>
              <a:rPr lang="en-GB" sz="2000" dirty="0" smtClean="0"/>
              <a:t>the status </a:t>
            </a:r>
            <a:r>
              <a:rPr lang="en-GB" sz="2000" dirty="0"/>
              <a:t>of all operational technology) </a:t>
            </a:r>
          </a:p>
          <a:p>
            <a:pPr marL="0" indent="0">
              <a:buNone/>
            </a:pPr>
            <a:endParaRPr lang="en-GB" sz="1400" dirty="0" smtClean="0"/>
          </a:p>
          <a:p>
            <a:pPr marL="0" indent="0">
              <a:buNone/>
            </a:pPr>
            <a:r>
              <a:rPr lang="en-GB" sz="2000" dirty="0" smtClean="0"/>
              <a:t>It aligns </a:t>
            </a:r>
            <a:r>
              <a:rPr lang="en-GB" sz="2000" dirty="0"/>
              <a:t>with </a:t>
            </a:r>
            <a:r>
              <a:rPr lang="en-GB" sz="2000" dirty="0" smtClean="0"/>
              <a:t>a new HE asset led delivery model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0187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314" name="Picture 2" descr="C:\Users\David\Desktop\Missing Prezi graphics\The TIC.png"/>
          <p:cNvPicPr>
            <a:picLocks noChangeAspect="1" noChangeArrowheads="1"/>
          </p:cNvPicPr>
          <p:nvPr/>
        </p:nvPicPr>
        <p:blipFill>
          <a:blip r:embed="rId3" cstate="print"/>
          <a:srcRect l="17054" r="9067"/>
          <a:stretch>
            <a:fillRect/>
          </a:stretch>
        </p:blipFill>
        <p:spPr bwMode="auto">
          <a:xfrm>
            <a:off x="-7624" y="-120367"/>
            <a:ext cx="9828584" cy="69894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53334" y="6165304"/>
            <a:ext cx="535902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/>
              <a:t>The Test and Innovation Centre</a:t>
            </a:r>
          </a:p>
        </p:txBody>
      </p:sp>
    </p:spTree>
    <p:extLst>
      <p:ext uri="{BB962C8B-B14F-4D97-AF65-F5344CB8AC3E}">
        <p14:creationId xmlns:p14="http://schemas.microsoft.com/office/powerpoint/2010/main" val="193591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8" y="260648"/>
            <a:ext cx="3394114" cy="81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8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Summary of the TIC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dirty="0" smtClean="0"/>
              <a:t>Provides a safe environment to:</a:t>
            </a:r>
          </a:p>
          <a:p>
            <a:r>
              <a:rPr lang="en-GB" dirty="0" smtClean="0"/>
              <a:t>Investigate the most challenging faults</a:t>
            </a:r>
            <a:endParaRPr lang="en-GB" dirty="0"/>
          </a:p>
          <a:p>
            <a:r>
              <a:rPr lang="en-GB" dirty="0" smtClean="0"/>
              <a:t>Investigate compatibility/integration problems</a:t>
            </a:r>
          </a:p>
          <a:p>
            <a:r>
              <a:rPr lang="en-GB" dirty="0" smtClean="0"/>
              <a:t>Demonstrate new products &amp; innovations</a:t>
            </a:r>
          </a:p>
          <a:p>
            <a:r>
              <a:rPr lang="en-GB" dirty="0" smtClean="0"/>
              <a:t>Develop new roadside working practises </a:t>
            </a:r>
          </a:p>
          <a:p>
            <a:r>
              <a:rPr lang="en-GB" dirty="0" smtClean="0"/>
              <a:t>Train others in commissioning &amp; maintenance</a:t>
            </a:r>
          </a:p>
          <a:p>
            <a:r>
              <a:rPr lang="en-GB" dirty="0" smtClean="0"/>
              <a:t>Train staff in the operation of technology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291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143000"/>
          </a:xfrm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TOC Interactions </a:t>
            </a:r>
            <a:r>
              <a:rPr lang="en-GB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 </a:t>
            </a:r>
            <a:r>
              <a:rPr lang="en-GB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others</a:t>
            </a: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468956" cy="56612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8214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388" y="1107083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NRTS2 Industry Day Agenda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31788" y="3195315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sz="3200" dirty="0" smtClean="0">
                <a:latin typeface="Arial" charset="0"/>
              </a:rPr>
              <a:t>Paul Chatterton – Overview of NRTS1</a:t>
            </a:r>
          </a:p>
        </p:txBody>
      </p:sp>
    </p:spTree>
    <p:extLst>
      <p:ext uri="{BB962C8B-B14F-4D97-AF65-F5344CB8AC3E}">
        <p14:creationId xmlns:p14="http://schemas.microsoft.com/office/powerpoint/2010/main" val="99171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744538"/>
            <a:ext cx="9001125" cy="477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3004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388" y="1107083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Overview of NRTS1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9512" y="1772816"/>
            <a:ext cx="8438720" cy="43704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NRTS1 PFI Contract awarded in 2005 for 10.5 years</a:t>
            </a:r>
          </a:p>
          <a:p>
            <a:endParaRPr lang="en-GB" sz="2000" dirty="0"/>
          </a:p>
          <a:p>
            <a:r>
              <a:rPr lang="en-GB" sz="2000" dirty="0" smtClean="0"/>
              <a:t>NRTS1 Secondary Service Period Enacted Mar 2016 – Mar 2018</a:t>
            </a:r>
          </a:p>
          <a:p>
            <a:endParaRPr lang="en-GB" sz="2000" dirty="0"/>
          </a:p>
          <a:p>
            <a:r>
              <a:rPr lang="en-GB" sz="2000" dirty="0"/>
              <a:t>Key commercial risks that are carried by the NRTS1 Contractor </a:t>
            </a:r>
            <a:r>
              <a:rPr lang="en-GB" sz="2000" dirty="0" smtClean="0"/>
              <a:t>include:</a:t>
            </a:r>
          </a:p>
          <a:p>
            <a:endParaRPr lang="en-GB" sz="2000" dirty="0"/>
          </a:p>
          <a:p>
            <a:pPr lvl="0"/>
            <a:r>
              <a:rPr lang="en-GB" sz="2000" dirty="0"/>
              <a:t>Design, development and delivery of the technical </a:t>
            </a:r>
            <a:r>
              <a:rPr lang="en-GB" sz="2000" dirty="0" smtClean="0"/>
              <a:t>solution</a:t>
            </a:r>
          </a:p>
          <a:p>
            <a:pPr lvl="0"/>
            <a:endParaRPr lang="en-GB" sz="2000" dirty="0"/>
          </a:p>
          <a:p>
            <a:pPr lvl="0"/>
            <a:r>
              <a:rPr lang="en-GB" sz="2000" dirty="0"/>
              <a:t>Performance and </a:t>
            </a:r>
            <a:r>
              <a:rPr lang="en-GB" sz="2000" dirty="0" smtClean="0"/>
              <a:t>availability</a:t>
            </a:r>
          </a:p>
          <a:p>
            <a:pPr lvl="0"/>
            <a:endParaRPr lang="en-GB" sz="2000" dirty="0"/>
          </a:p>
          <a:p>
            <a:pPr lvl="0"/>
            <a:r>
              <a:rPr lang="en-GB" sz="2000" dirty="0"/>
              <a:t>Condition of assets at </a:t>
            </a:r>
            <a:r>
              <a:rPr lang="en-GB" sz="2000" dirty="0" smtClean="0"/>
              <a:t>start of contract</a:t>
            </a:r>
          </a:p>
          <a:p>
            <a:pPr lvl="0"/>
            <a:endParaRPr lang="en-GB" sz="2000" dirty="0"/>
          </a:p>
          <a:p>
            <a:pPr lvl="0"/>
            <a:r>
              <a:rPr lang="en-GB" sz="2000" dirty="0"/>
              <a:t>Technology obsolescence, </a:t>
            </a:r>
            <a:r>
              <a:rPr lang="en-GB" sz="2000" dirty="0" smtClean="0"/>
              <a:t>spares, </a:t>
            </a:r>
            <a:r>
              <a:rPr lang="en-GB" sz="2000" dirty="0"/>
              <a:t>and renewals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933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388" y="1107083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Overview of NRTS1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2413" y="1999580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sz="2800" dirty="0" smtClean="0">
                <a:latin typeface="Arial" charset="0"/>
              </a:rPr>
              <a:t>NRTS1 characteristics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52413" y="2709192"/>
            <a:ext cx="8639175" cy="324008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GB" sz="2000" dirty="0" smtClean="0">
                <a:latin typeface="Arial" charset="0"/>
                <a:cs typeface="Arial" charset="0"/>
              </a:rPr>
              <a:t>Specified in terms of service outputs (not equipment)</a:t>
            </a:r>
          </a:p>
          <a:p>
            <a:pPr lvl="2"/>
            <a:endParaRPr lang="en-GB" sz="2000" dirty="0" smtClean="0">
              <a:latin typeface="Arial" charset="0"/>
              <a:cs typeface="Arial" charset="0"/>
            </a:endParaRPr>
          </a:p>
          <a:p>
            <a:pPr lvl="2"/>
            <a:r>
              <a:rPr lang="en-GB" sz="2000" dirty="0" smtClean="0">
                <a:latin typeface="Arial" charset="0"/>
                <a:cs typeface="Arial" charset="0"/>
              </a:rPr>
              <a:t>End-to-end responsibility for telecommunications services</a:t>
            </a:r>
          </a:p>
          <a:p>
            <a:pPr lvl="2"/>
            <a:endParaRPr lang="en-GB" sz="2000" dirty="0" smtClean="0">
              <a:latin typeface="Arial" charset="0"/>
              <a:cs typeface="Arial" charset="0"/>
            </a:endParaRPr>
          </a:p>
          <a:p>
            <a:pPr lvl="2"/>
            <a:r>
              <a:rPr lang="en-GB" sz="2000" dirty="0" smtClean="0">
                <a:latin typeface="Arial" charset="0"/>
                <a:cs typeface="Arial" charset="0"/>
              </a:rPr>
              <a:t>Provides a one stop shop for all telecommunications services</a:t>
            </a:r>
          </a:p>
          <a:p>
            <a:pPr lvl="2"/>
            <a:endParaRPr lang="en-GB" sz="2000" dirty="0" smtClean="0">
              <a:latin typeface="Arial" charset="0"/>
              <a:cs typeface="Arial" charset="0"/>
            </a:endParaRPr>
          </a:p>
          <a:p>
            <a:pPr lvl="2"/>
            <a:r>
              <a:rPr lang="en-GB" sz="2000" dirty="0" smtClean="0">
                <a:latin typeface="Arial" charset="0"/>
                <a:cs typeface="Arial" charset="0"/>
              </a:rPr>
              <a:t>Covers every stage in the lifecycle of service delivery</a:t>
            </a:r>
          </a:p>
        </p:txBody>
      </p:sp>
    </p:spTree>
    <p:extLst>
      <p:ext uri="{BB962C8B-B14F-4D97-AF65-F5344CB8AC3E}">
        <p14:creationId xmlns:p14="http://schemas.microsoft.com/office/powerpoint/2010/main" val="204586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388" y="764704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Overview of NRTS1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79512" y="1556792"/>
            <a:ext cx="907921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NRTS1 Operation and Maintenance of Telecoms Assets over 3450Km of SRN </a:t>
            </a:r>
          </a:p>
          <a:p>
            <a:endParaRPr lang="en-GB" dirty="0"/>
          </a:p>
        </p:txBody>
      </p:sp>
      <p:grpSp>
        <p:nvGrpSpPr>
          <p:cNvPr id="7" name="Canvas 2423"/>
          <p:cNvGrpSpPr/>
          <p:nvPr/>
        </p:nvGrpSpPr>
        <p:grpSpPr>
          <a:xfrm>
            <a:off x="32320" y="1916832"/>
            <a:ext cx="9220200" cy="3380752"/>
            <a:chOff x="0" y="0"/>
            <a:chExt cx="9944100" cy="4241165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9944100" cy="4241165"/>
            </a:xfrm>
            <a:prstGeom prst="rect">
              <a:avLst/>
            </a:prstGeom>
            <a:noFill/>
          </p:spPr>
        </p:sp>
        <p:grpSp>
          <p:nvGrpSpPr>
            <p:cNvPr id="9" name="Group 8"/>
            <p:cNvGrpSpPr>
              <a:grpSpLocks/>
            </p:cNvGrpSpPr>
            <p:nvPr/>
          </p:nvGrpSpPr>
          <p:grpSpPr bwMode="auto">
            <a:xfrm>
              <a:off x="297800" y="755612"/>
              <a:ext cx="4024000" cy="3442353"/>
              <a:chOff x="597" y="2832"/>
              <a:chExt cx="6337" cy="5421"/>
            </a:xfrm>
          </p:grpSpPr>
          <p:pic>
            <p:nvPicPr>
              <p:cNvPr id="20" name="Picture 19" descr="purpule ducts in the verge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7" y="2832"/>
                <a:ext cx="2414" cy="5391"/>
              </a:xfrm>
              <a:prstGeom prst="rect">
                <a:avLst/>
              </a:prstGeom>
              <a:noFill/>
              <a:ln w="3175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0" descr="drawing cable at chamber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61" y="2840"/>
                <a:ext cx="3673" cy="5413"/>
              </a:xfrm>
              <a:prstGeom prst="rect">
                <a:avLst/>
              </a:prstGeom>
              <a:noFill/>
              <a:ln w="31750">
                <a:solidFill>
                  <a:srgbClr val="FFFFF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" name="Picture 9" descr="Cabinets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78600" y="784212"/>
              <a:ext cx="2566000" cy="3449953"/>
            </a:xfrm>
            <a:prstGeom prst="rect">
              <a:avLst/>
            </a:prstGeom>
            <a:noFill/>
            <a:ln w="3175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2421"/>
            <p:cNvSpPr txBox="1">
              <a:spLocks noChangeArrowheads="1"/>
            </p:cNvSpPr>
            <p:nvPr/>
          </p:nvSpPr>
          <p:spPr bwMode="auto">
            <a:xfrm>
              <a:off x="299700" y="315505"/>
              <a:ext cx="1532900" cy="336605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ts val="1450"/>
                </a:lnSpc>
                <a:spcAft>
                  <a:spcPts val="1300"/>
                </a:spcAft>
              </a:pPr>
              <a:r>
                <a:rPr lang="en-GB" sz="1000" b="1">
                  <a:effectLst/>
                  <a:latin typeface="Arial"/>
                  <a:ea typeface="Times New Roman"/>
                  <a:cs typeface="Times New Roman"/>
                </a:rPr>
                <a:t>Ducts for cables</a:t>
              </a:r>
              <a:endParaRPr lang="en-GB" sz="1000">
                <a:effectLst/>
                <a:latin typeface="Arial"/>
                <a:ea typeface="Times New Roman"/>
                <a:cs typeface="Times New Roman"/>
              </a:endParaRPr>
            </a:p>
          </p:txBody>
        </p:sp>
        <p:sp>
          <p:nvSpPr>
            <p:cNvPr id="12" name="Text Box 2422"/>
            <p:cNvSpPr txBox="1">
              <a:spLocks noChangeArrowheads="1"/>
            </p:cNvSpPr>
            <p:nvPr/>
          </p:nvSpPr>
          <p:spPr bwMode="auto">
            <a:xfrm>
              <a:off x="1999600" y="323805"/>
              <a:ext cx="2315200" cy="336605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ts val="1450"/>
                </a:lnSpc>
                <a:spcAft>
                  <a:spcPts val="1300"/>
                </a:spcAft>
              </a:pPr>
              <a:r>
                <a:rPr lang="en-GB" sz="1000" b="1">
                  <a:effectLst/>
                  <a:latin typeface="Arial"/>
                  <a:ea typeface="Times New Roman"/>
                  <a:cs typeface="Times New Roman"/>
                </a:rPr>
                <a:t>Pulling a cable</a:t>
              </a:r>
              <a:endParaRPr lang="en-GB" sz="1000">
                <a:effectLst/>
                <a:latin typeface="Arial"/>
                <a:ea typeface="Times New Roman"/>
                <a:cs typeface="Times New Roman"/>
              </a:endParaRPr>
            </a:p>
          </p:txBody>
        </p:sp>
        <p:sp>
          <p:nvSpPr>
            <p:cNvPr id="13" name="Text Box 2423"/>
            <p:cNvSpPr txBox="1">
              <a:spLocks noChangeArrowheads="1"/>
            </p:cNvSpPr>
            <p:nvPr/>
          </p:nvSpPr>
          <p:spPr bwMode="auto">
            <a:xfrm>
              <a:off x="4457700" y="344805"/>
              <a:ext cx="2381800" cy="336505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ts val="1450"/>
                </a:lnSpc>
                <a:spcAft>
                  <a:spcPts val="1300"/>
                </a:spcAft>
                <a:tabLst>
                  <a:tab pos="228600" algn="l"/>
                </a:tabLst>
              </a:pPr>
              <a:r>
                <a:rPr lang="en-GB" sz="1000" b="1">
                  <a:effectLst/>
                  <a:latin typeface="Arial"/>
                  <a:ea typeface="Times New Roman"/>
                  <a:cs typeface="Times New Roman"/>
                </a:rPr>
                <a:t>A Below Ground Joint</a:t>
              </a:r>
              <a:endParaRPr lang="en-GB" sz="1000">
                <a:effectLst/>
                <a:latin typeface="Arial"/>
                <a:ea typeface="Times New Roman"/>
                <a:cs typeface="Times New Roman"/>
              </a:endParaRPr>
            </a:p>
          </p:txBody>
        </p:sp>
        <p:sp>
          <p:nvSpPr>
            <p:cNvPr id="14" name="Text Box 2424"/>
            <p:cNvSpPr txBox="1">
              <a:spLocks noChangeArrowheads="1"/>
            </p:cNvSpPr>
            <p:nvPr/>
          </p:nvSpPr>
          <p:spPr bwMode="auto">
            <a:xfrm>
              <a:off x="6977300" y="357505"/>
              <a:ext cx="2562900" cy="336505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ts val="1450"/>
                </a:lnSpc>
                <a:spcAft>
                  <a:spcPts val="1300"/>
                </a:spcAft>
              </a:pPr>
              <a:r>
                <a:rPr lang="en-GB" sz="1000" b="1">
                  <a:effectLst/>
                  <a:latin typeface="Arial"/>
                  <a:ea typeface="Times New Roman"/>
                  <a:cs typeface="Times New Roman"/>
                </a:rPr>
                <a:t>Cabinets </a:t>
              </a:r>
              <a:endParaRPr lang="en-GB" sz="1000">
                <a:effectLst/>
                <a:latin typeface="Arial"/>
                <a:ea typeface="Times New Roman"/>
                <a:cs typeface="Times New Roman"/>
              </a:endParaRPr>
            </a:p>
          </p:txBody>
        </p:sp>
        <p:pic>
          <p:nvPicPr>
            <p:cNvPr id="17" name="Picture 16" descr="M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9700" y="782912"/>
              <a:ext cx="2381900" cy="3458253"/>
            </a:xfrm>
            <a:prstGeom prst="rect">
              <a:avLst/>
            </a:prstGeom>
            <a:noFill/>
            <a:ln w="31750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9933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1"/>
          <p:cNvSpPr txBox="1">
            <a:spLocks/>
          </p:cNvSpPr>
          <p:nvPr/>
        </p:nvSpPr>
        <p:spPr>
          <a:xfrm>
            <a:off x="252413" y="2277144"/>
            <a:ext cx="5183187" cy="3240088"/>
          </a:xfrm>
          <a:prstGeom prst="rect">
            <a:avLst/>
          </a:prstGeom>
        </p:spPr>
        <p:txBody>
          <a:bodyPr lIns="77898" tIns="38949" rIns="77898" bIns="38949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 lang="en-US" sz="1600" b="1" kern="1200" noProof="0" dirty="0" smtClean="0">
                <a:solidFill>
                  <a:srgbClr val="A64724"/>
                </a:solidFill>
                <a:latin typeface="Arial"/>
                <a:ea typeface="+mn-ea"/>
                <a:cs typeface="Arial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 lang="en-US" sz="1600" b="0" kern="1200" noProof="0" dirty="0" smtClean="0">
                <a:solidFill>
                  <a:schemeClr val="bg2"/>
                </a:solidFill>
                <a:latin typeface="Arial"/>
                <a:ea typeface="+mn-ea"/>
                <a:cs typeface="Arial" pitchFamily="34" charset="0"/>
              </a:defRPr>
            </a:lvl2pPr>
            <a:lvl3pPr marL="361950" indent="-3619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A64724"/>
              </a:buClr>
              <a:buFont typeface="Wingdings" pitchFamily="2" charset="2"/>
              <a:buChar char="n"/>
              <a:defRPr lang="en-US" sz="1600" b="0" kern="1200" noProof="0" dirty="0" smtClean="0">
                <a:solidFill>
                  <a:schemeClr val="bg2"/>
                </a:solidFill>
                <a:latin typeface="Arial"/>
                <a:ea typeface="+mn-ea"/>
                <a:cs typeface="Arial" pitchFamily="34" charset="0"/>
              </a:defRPr>
            </a:lvl3pPr>
            <a:lvl4pPr marL="714375" indent="-3524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9E3039"/>
              </a:buClr>
              <a:buFont typeface="Arial" pitchFamily="34" charset="0"/>
              <a:buChar char="–"/>
              <a:defRPr lang="en-US" sz="1600" b="0" kern="1200" noProof="0" dirty="0" smtClean="0">
                <a:solidFill>
                  <a:schemeClr val="bg2"/>
                </a:solidFill>
                <a:latin typeface="Arial"/>
                <a:ea typeface="+mn-ea"/>
                <a:cs typeface="Arial" pitchFamily="34" charset="0"/>
              </a:defRPr>
            </a:lvl4pPr>
            <a:lvl5pPr marL="1076325" indent="-3619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9E3039"/>
              </a:buClr>
              <a:buFont typeface="Wingdings" pitchFamily="2" charset="2"/>
              <a:buChar char="l"/>
              <a:defRPr lang="en-GB" sz="1600" b="0" kern="1200" baseline="0" noProof="0" dirty="0" smtClean="0">
                <a:solidFill>
                  <a:schemeClr val="bg2"/>
                </a:solidFill>
                <a:latin typeface="Arial"/>
                <a:ea typeface="+mn-ea"/>
                <a:cs typeface="Arial" pitchFamily="34" charset="0"/>
              </a:defRPr>
            </a:lvl5pPr>
            <a:lvl6pPr marL="720725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0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6pPr>
            <a:lvl7pPr marL="895350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0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7pPr>
            <a:lvl8pPr marL="1081088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000" kern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1255713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0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9pPr>
          </a:lstStyle>
          <a:p>
            <a:pPr marL="308349" lvl="2" indent="-308349" defTabSz="778986" fontAlgn="auto">
              <a:buClr>
                <a:srgbClr val="00338D"/>
              </a:buClr>
              <a:defRPr/>
            </a:pPr>
            <a:r>
              <a:rPr lang="en-GB" sz="2400" dirty="0">
                <a:solidFill>
                  <a:srgbClr val="000000"/>
                </a:solidFill>
              </a:rPr>
              <a:t>Small buildings which house transmission equipment</a:t>
            </a:r>
          </a:p>
          <a:p>
            <a:pPr marL="308349" lvl="2" indent="-308349" defTabSz="778986" fontAlgn="auto">
              <a:buClr>
                <a:srgbClr val="00338D"/>
              </a:buClr>
              <a:defRPr/>
            </a:pPr>
            <a:r>
              <a:rPr lang="en-GB" sz="2400" dirty="0">
                <a:solidFill>
                  <a:srgbClr val="000000"/>
                </a:solidFill>
              </a:rPr>
              <a:t>Nominally </a:t>
            </a:r>
            <a:r>
              <a:rPr lang="en-GB" sz="2400" dirty="0" smtClean="0">
                <a:solidFill>
                  <a:srgbClr val="000000"/>
                </a:solidFill>
              </a:rPr>
              <a:t>20km </a:t>
            </a:r>
            <a:r>
              <a:rPr lang="en-GB" sz="2400" dirty="0">
                <a:solidFill>
                  <a:srgbClr val="000000"/>
                </a:solidFill>
              </a:rPr>
              <a:t>apart</a:t>
            </a:r>
          </a:p>
          <a:p>
            <a:pPr marL="308349" lvl="2" indent="-308349" defTabSz="778986" fontAlgn="auto">
              <a:buClr>
                <a:srgbClr val="00338D"/>
              </a:buClr>
              <a:defRPr/>
            </a:pPr>
            <a:r>
              <a:rPr lang="en-GB" sz="2400" dirty="0">
                <a:solidFill>
                  <a:srgbClr val="000000"/>
                </a:solidFill>
              </a:rPr>
              <a:t>Over 130 TS buildings</a:t>
            </a:r>
          </a:p>
          <a:p>
            <a:pPr marL="308349" lvl="2" indent="-308349" defTabSz="778986" fontAlgn="auto">
              <a:buClr>
                <a:srgbClr val="00338D"/>
              </a:buClr>
              <a:defRPr/>
            </a:pPr>
            <a:r>
              <a:rPr lang="en-GB" sz="2400" dirty="0">
                <a:solidFill>
                  <a:srgbClr val="000000"/>
                </a:solidFill>
              </a:rPr>
              <a:t>Batteries and generators provide back-up power</a:t>
            </a:r>
          </a:p>
          <a:p>
            <a:pPr lvl="2" fontAlgn="auto">
              <a:buClr>
                <a:srgbClr val="00338D"/>
              </a:buClr>
              <a:defRPr/>
            </a:pPr>
            <a:endParaRPr lang="en-GB" sz="2400" kern="0" dirty="0">
              <a:solidFill>
                <a:srgbClr val="747678"/>
              </a:solidFill>
            </a:endParaRPr>
          </a:p>
          <a:p>
            <a:pPr lvl="2" fontAlgn="auto">
              <a:buClr>
                <a:srgbClr val="00338D"/>
              </a:buClr>
              <a:defRPr/>
            </a:pPr>
            <a:endParaRPr lang="en-GB" sz="2400" dirty="0">
              <a:solidFill>
                <a:srgbClr val="747678"/>
              </a:solidFill>
            </a:endParaRPr>
          </a:p>
        </p:txBody>
      </p:sp>
      <p:pic>
        <p:nvPicPr>
          <p:cNvPr id="6" name="Picture 1026" descr="C:\Documents and Settings\bradbd\My Documents\Photos\Transmission stations\AUST 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5625" y="1430908"/>
            <a:ext cx="2681288" cy="2070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7" name="Picture 11" descr="modular TS unit del 3 - being crained 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5625" y="3582640"/>
            <a:ext cx="2681288" cy="2006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52413" y="1753568"/>
            <a:ext cx="8640762" cy="595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800" dirty="0" smtClean="0">
                <a:latin typeface="Arial" charset="0"/>
              </a:rPr>
              <a:t>Transmission station (TS)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79388" y="764704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Overview of NRTS1</a:t>
            </a:r>
          </a:p>
        </p:txBody>
      </p:sp>
    </p:spTree>
    <p:extLst>
      <p:ext uri="{BB962C8B-B14F-4D97-AF65-F5344CB8AC3E}">
        <p14:creationId xmlns:p14="http://schemas.microsoft.com/office/powerpoint/2010/main" val="139933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79388" y="764704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Overview of NRTS1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-36512" y="2276872"/>
            <a:ext cx="5383212" cy="324008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GB" sz="2400" dirty="0" smtClean="0">
                <a:cs typeface="Arial" charset="0"/>
              </a:rPr>
              <a:t>More than 31,000 key technology assets including: </a:t>
            </a:r>
          </a:p>
          <a:p>
            <a:pPr lvl="3"/>
            <a:r>
              <a:rPr lang="en-GB" sz="2400" dirty="0" smtClean="0">
                <a:cs typeface="Arial" charset="0"/>
              </a:rPr>
              <a:t>3,500 VMS signs</a:t>
            </a:r>
          </a:p>
          <a:p>
            <a:pPr lvl="3"/>
            <a:r>
              <a:rPr lang="en-GB" sz="2400" dirty="0" smtClean="0">
                <a:cs typeface="Arial" charset="0"/>
              </a:rPr>
              <a:t>9,600 signals </a:t>
            </a:r>
          </a:p>
          <a:p>
            <a:pPr lvl="3"/>
            <a:r>
              <a:rPr lang="en-GB" sz="2400" dirty="0" smtClean="0">
                <a:cs typeface="Arial" charset="0"/>
              </a:rPr>
              <a:t>2,300 cameras </a:t>
            </a:r>
          </a:p>
          <a:p>
            <a:pPr lvl="3"/>
            <a:r>
              <a:rPr lang="en-GB" sz="2400" dirty="0" smtClean="0">
                <a:cs typeface="Arial" charset="0"/>
              </a:rPr>
              <a:t>7,000 emergency road telephones </a:t>
            </a:r>
          </a:p>
          <a:p>
            <a:pPr lvl="3"/>
            <a:r>
              <a:rPr lang="en-GB" sz="2400" dirty="0" smtClean="0">
                <a:cs typeface="Arial" charset="0"/>
              </a:rPr>
              <a:t>8,000 traffic monitoring sites</a:t>
            </a:r>
          </a:p>
          <a:p>
            <a:pPr lvl="3"/>
            <a:endParaRPr lang="en-GB" sz="2400" dirty="0" smtClean="0">
              <a:cs typeface="Arial" charset="0"/>
            </a:endParaRPr>
          </a:p>
          <a:p>
            <a:pPr lvl="3"/>
            <a:endParaRPr lang="en-GB" dirty="0" smtClean="0">
              <a:latin typeface="Arial" charset="0"/>
              <a:cs typeface="Arial" charset="0"/>
            </a:endParaRPr>
          </a:p>
          <a:p>
            <a:pPr lvl="2">
              <a:buFont typeface="Wingdings" pitchFamily="2" charset="2"/>
              <a:buNone/>
            </a:pP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52413" y="1467123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Technology used on the SRN</a:t>
            </a:r>
          </a:p>
        </p:txBody>
      </p:sp>
      <p:pic>
        <p:nvPicPr>
          <p:cNvPr id="10" name="Picture 4" descr="EMSCA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8325" y="2109465"/>
            <a:ext cx="333375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M11 6206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1725" y="3782095"/>
            <a:ext cx="1533525" cy="173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CCTV camera 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3788445"/>
            <a:ext cx="165100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1919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79388" y="764704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Overview of NRTS1</a:t>
            </a: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252413" y="1412776"/>
            <a:ext cx="8640762" cy="59531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2800" smtClean="0">
                <a:latin typeface="Arial" charset="0"/>
                <a:cs typeface="Arial" charset="0"/>
              </a:rPr>
              <a:t>NRTS transmission services</a:t>
            </a:r>
            <a:endParaRPr lang="en-GB" sz="2800" dirty="0" smtClean="0">
              <a:latin typeface="Arial" charset="0"/>
              <a:cs typeface="Arial" charset="0"/>
            </a:endParaRPr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-108520" y="1628800"/>
            <a:ext cx="5399087" cy="324008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GB" dirty="0">
              <a:latin typeface="Arial" charset="0"/>
              <a:cs typeface="Arial" charset="0"/>
            </a:endParaRP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latin typeface="Arial" charset="0"/>
                <a:cs typeface="Arial" charset="0"/>
              </a:rPr>
              <a:t>NRTS services broadly in 3 groups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latin typeface="Arial" charset="0"/>
                <a:cs typeface="Arial" charset="0"/>
              </a:rPr>
              <a:t>Data, Voice, Video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latin typeface="Arial" charset="0"/>
                <a:cs typeface="Arial" charset="0"/>
              </a:rPr>
              <a:t>Data services most common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GB" sz="2400" dirty="0" smtClean="0">
                <a:latin typeface="Arial" charset="0"/>
                <a:cs typeface="Arial" charset="0"/>
              </a:rPr>
              <a:t>Video services dictate bandwidth </a:t>
            </a:r>
          </a:p>
          <a:p>
            <a:pPr>
              <a:buClr>
                <a:srgbClr val="00338D"/>
              </a:buClr>
            </a:pPr>
            <a:endParaRPr lang="en-GB" dirty="0" smtClean="0">
              <a:latin typeface="Arial" charset="0"/>
              <a:cs typeface="Arial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/>
          <a:srcRect l="27628" t="3625" r="7422" b="3888"/>
          <a:stretch>
            <a:fillRect/>
          </a:stretch>
        </p:blipFill>
        <p:spPr bwMode="auto">
          <a:xfrm>
            <a:off x="5508104" y="1628800"/>
            <a:ext cx="2425700" cy="2441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print"/>
          <a:srcRect t="4637"/>
          <a:stretch>
            <a:fillRect/>
          </a:stretch>
        </p:blipFill>
        <p:spPr bwMode="auto">
          <a:xfrm>
            <a:off x="5508104" y="4149080"/>
            <a:ext cx="2425700" cy="15462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1919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01625" y="2139478"/>
            <a:ext cx="4203700" cy="3233738"/>
          </a:xfrm>
          <a:prstGeom prst="roundRect">
            <a:avLst>
              <a:gd name="adj" fmla="val 360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62" tIns="38930" rIns="77862" bIns="3893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512763" y="2223443"/>
            <a:ext cx="159030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GB" sz="2000" b="1" dirty="0" smtClean="0">
                <a:solidFill>
                  <a:srgbClr val="FFC700"/>
                </a:solidFill>
              </a:rPr>
              <a:t>8</a:t>
            </a:r>
            <a:r>
              <a:rPr lang="en-GB" sz="2000" b="1" baseline="30000" dirty="0" smtClean="0">
                <a:solidFill>
                  <a:srgbClr val="FFC700"/>
                </a:solidFill>
              </a:rPr>
              <a:t>th</a:t>
            </a:r>
            <a:r>
              <a:rPr lang="en-GB" sz="2000" b="1" dirty="0" smtClean="0">
                <a:solidFill>
                  <a:srgbClr val="FFC700"/>
                </a:solidFill>
              </a:rPr>
              <a:t> April 2016</a:t>
            </a:r>
            <a:endParaRPr lang="en-GB" sz="2000" b="1" dirty="0">
              <a:solidFill>
                <a:srgbClr val="FFC700"/>
              </a:solidFill>
            </a:endParaRPr>
          </a:p>
        </p:txBody>
      </p:sp>
      <p:sp>
        <p:nvSpPr>
          <p:cNvPr id="9" name="Pentagon 8"/>
          <p:cNvSpPr/>
          <p:nvPr/>
        </p:nvSpPr>
        <p:spPr>
          <a:xfrm rot="16200000">
            <a:off x="115887" y="3764906"/>
            <a:ext cx="2398713" cy="265112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62" tIns="38930" rIns="77862" bIns="3893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0" name="Pentagon 9"/>
          <p:cNvSpPr/>
          <p:nvPr/>
        </p:nvSpPr>
        <p:spPr>
          <a:xfrm rot="13792211">
            <a:off x="362743" y="4119712"/>
            <a:ext cx="1160463" cy="266700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62" tIns="38930" rIns="77862" bIns="3893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1716088" y="3154734"/>
            <a:ext cx="185896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marL="0" lvl="2" indent="0">
              <a:spcBef>
                <a:spcPts val="513"/>
              </a:spcBef>
            </a:pPr>
            <a:r>
              <a:rPr lang="en-GB" sz="1700" b="1" dirty="0">
                <a:solidFill>
                  <a:schemeClr val="bg1"/>
                </a:solidFill>
              </a:rPr>
              <a:t>H&amp;S – Fire alarms </a:t>
            </a:r>
          </a:p>
          <a:p>
            <a:pPr marL="0" lvl="2" indent="0">
              <a:spcBef>
                <a:spcPts val="513"/>
              </a:spcBef>
            </a:pPr>
            <a:r>
              <a:rPr lang="en-GB" sz="1700" b="1" dirty="0">
                <a:solidFill>
                  <a:schemeClr val="bg1"/>
                </a:solidFill>
              </a:rPr>
              <a:t>Toilets</a:t>
            </a:r>
          </a:p>
          <a:p>
            <a:pPr marL="0" lvl="2" indent="0">
              <a:spcBef>
                <a:spcPts val="513"/>
              </a:spcBef>
            </a:pPr>
            <a:r>
              <a:rPr lang="en-GB" sz="1700" b="1" dirty="0">
                <a:solidFill>
                  <a:schemeClr val="bg1"/>
                </a:solidFill>
              </a:rPr>
              <a:t>Breaks &amp; refreshments</a:t>
            </a:r>
          </a:p>
          <a:p>
            <a:pPr marL="0" lvl="2" indent="0">
              <a:spcBef>
                <a:spcPts val="513"/>
              </a:spcBef>
            </a:pPr>
            <a:r>
              <a:rPr lang="en-GB" sz="1700" b="1" dirty="0">
                <a:solidFill>
                  <a:schemeClr val="bg1"/>
                </a:solidFill>
              </a:rPr>
              <a:t>Mobile phones</a:t>
            </a:r>
          </a:p>
          <a:p>
            <a:pPr marL="0" lvl="2" indent="0">
              <a:spcBef>
                <a:spcPts val="513"/>
              </a:spcBef>
            </a:pPr>
            <a:r>
              <a:rPr lang="en-GB" sz="1700" b="1" dirty="0">
                <a:solidFill>
                  <a:schemeClr val="bg1"/>
                </a:solidFill>
              </a:rPr>
              <a:t>Q&amp;A</a:t>
            </a:r>
          </a:p>
        </p:txBody>
      </p:sp>
      <p:sp>
        <p:nvSpPr>
          <p:cNvPr id="12" name="Title 3"/>
          <p:cNvSpPr txBox="1">
            <a:spLocks/>
          </p:cNvSpPr>
          <p:nvPr/>
        </p:nvSpPr>
        <p:spPr>
          <a:xfrm>
            <a:off x="252413" y="1251099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NRTS2 Industry Day 8th April 2016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44008" y="2132856"/>
            <a:ext cx="4203700" cy="3233738"/>
          </a:xfrm>
          <a:prstGeom prst="roundRect">
            <a:avLst>
              <a:gd name="adj" fmla="val 360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862" tIns="38930" rIns="77862" bIns="3893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Objectives of the Day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NRTS2 Governance and Approvals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Present Highways England Operational Technology Strategy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Present NRTS2 Opportunity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Procurement Process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 smtClean="0"/>
              <a:t>Q&amp;A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933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79388" y="764704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Overview of NRTS1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52413" y="1556792"/>
            <a:ext cx="8640762" cy="593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dirty="0" smtClean="0">
                <a:latin typeface="Arial" charset="0"/>
              </a:rPr>
              <a:t>Operating Highways England technology</a:t>
            </a: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4783138" y="2482304"/>
            <a:ext cx="425291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07975" lvl="2" indent="-307975">
              <a:spcBef>
                <a:spcPts val="600"/>
              </a:spcBef>
              <a:spcAft>
                <a:spcPts val="600"/>
              </a:spcAft>
              <a:buClr>
                <a:srgbClr val="00338D"/>
              </a:buClr>
              <a:buFont typeface="Wingdings" pitchFamily="2" charset="2"/>
              <a:buChar char="n"/>
            </a:pPr>
            <a:r>
              <a:rPr lang="en-GB" sz="2400" dirty="0">
                <a:solidFill>
                  <a:srgbClr val="000000"/>
                </a:solidFill>
                <a:cs typeface="Arial" charset="0"/>
              </a:rPr>
              <a:t>Roadside devices are controlled from:</a:t>
            </a:r>
          </a:p>
          <a:p>
            <a:pPr marL="608013" lvl="3" indent="-300038">
              <a:spcBef>
                <a:spcPts val="600"/>
              </a:spcBef>
              <a:spcAft>
                <a:spcPts val="600"/>
              </a:spcAft>
              <a:buClr>
                <a:srgbClr val="00338D"/>
              </a:buClr>
              <a:buFont typeface="Arial" charset="0"/>
              <a:buChar char="–"/>
            </a:pPr>
            <a:r>
              <a:rPr lang="en-GB" sz="2200" dirty="0">
                <a:cs typeface="Arial" charset="0"/>
              </a:rPr>
              <a:t>7 Regional Control Centres; and</a:t>
            </a:r>
          </a:p>
          <a:p>
            <a:pPr marL="608013" lvl="3" indent="-300038">
              <a:spcBef>
                <a:spcPts val="600"/>
              </a:spcBef>
              <a:spcAft>
                <a:spcPts val="600"/>
              </a:spcAft>
              <a:buClr>
                <a:srgbClr val="00338D"/>
              </a:buClr>
              <a:buFont typeface="Arial" charset="0"/>
              <a:buChar char="–"/>
            </a:pPr>
            <a:r>
              <a:rPr lang="en-GB" sz="2200" dirty="0">
                <a:cs typeface="Arial" charset="0"/>
              </a:rPr>
              <a:t>A National Traffic </a:t>
            </a:r>
            <a:br>
              <a:rPr lang="en-GB" sz="2200" dirty="0">
                <a:cs typeface="Arial" charset="0"/>
              </a:rPr>
            </a:br>
            <a:r>
              <a:rPr lang="en-GB" sz="2200" dirty="0">
                <a:cs typeface="Arial" charset="0"/>
              </a:rPr>
              <a:t>Operations Centre</a:t>
            </a:r>
          </a:p>
        </p:txBody>
      </p:sp>
      <p:pic>
        <p:nvPicPr>
          <p:cNvPr id="10" name="Picture 6" descr="6008267975_c446d51315_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2482304"/>
            <a:ext cx="4252912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1919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6191f_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32856"/>
            <a:ext cx="5486027" cy="3461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79388" y="764704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Overview of NRTS1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87624" y="1700808"/>
            <a:ext cx="419877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 smtClean="0"/>
              <a:t>NRTS1 Network Operations Centre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933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04864"/>
            <a:ext cx="2613025" cy="2376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22" name="Title 1"/>
          <p:cNvSpPr txBox="1">
            <a:spLocks/>
          </p:cNvSpPr>
          <p:nvPr/>
        </p:nvSpPr>
        <p:spPr>
          <a:xfrm>
            <a:off x="179388" y="764704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Overview of NRTS1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1520" y="1556792"/>
            <a:ext cx="86741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Deployment of New Service to support Schemes and Smart Motorway Programme </a:t>
            </a:r>
          </a:p>
          <a:p>
            <a:endParaRPr lang="en-GB" dirty="0"/>
          </a:p>
        </p:txBody>
      </p:sp>
      <p:pic>
        <p:nvPicPr>
          <p:cNvPr id="24" name="Picture 8" descr="EMSCANT"/>
          <p:cNvPicPr>
            <a:picLocks noChangeAspect="1" noChangeArrowheads="1"/>
          </p:cNvPicPr>
          <p:nvPr/>
        </p:nvPicPr>
        <p:blipFill>
          <a:blip r:embed="rId3" cstate="print"/>
          <a:srcRect l="15025" r="11600" b="46072"/>
          <a:stretch>
            <a:fillRect/>
          </a:stretch>
        </p:blipFill>
        <p:spPr bwMode="auto">
          <a:xfrm>
            <a:off x="3563888" y="3068960"/>
            <a:ext cx="2582862" cy="12969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25" name="Content Placeholder 3" descr="M11 6206A"/>
          <p:cNvPicPr>
            <a:picLocks noChangeAspect="1" noChangeArrowheads="1"/>
          </p:cNvPicPr>
          <p:nvPr/>
        </p:nvPicPr>
        <p:blipFill>
          <a:blip r:embed="rId4" cstate="print"/>
          <a:srcRect t="11127" b="12605"/>
          <a:stretch>
            <a:fillRect/>
          </a:stretch>
        </p:blipFill>
        <p:spPr>
          <a:xfrm>
            <a:off x="6660232" y="3615959"/>
            <a:ext cx="1872581" cy="190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33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388" y="1107083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NRTS2 Industry Day Agenda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31788" y="3195315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sz="3200" dirty="0" smtClean="0">
                <a:latin typeface="Arial" charset="0"/>
              </a:rPr>
              <a:t>Paul Chatterton – NRTS2 Strategic Requirements</a:t>
            </a:r>
          </a:p>
        </p:txBody>
      </p:sp>
    </p:spTree>
    <p:extLst>
      <p:ext uri="{BB962C8B-B14F-4D97-AF65-F5344CB8AC3E}">
        <p14:creationId xmlns:p14="http://schemas.microsoft.com/office/powerpoint/2010/main" val="153797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620688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000" dirty="0"/>
          </a:p>
          <a:p>
            <a:r>
              <a:rPr lang="en-GB" sz="2000" dirty="0"/>
              <a:t>• Health and Safety </a:t>
            </a:r>
          </a:p>
          <a:p>
            <a:endParaRPr lang="en-GB" sz="2000" dirty="0"/>
          </a:p>
          <a:p>
            <a:r>
              <a:rPr lang="en-GB" sz="2000" dirty="0"/>
              <a:t>• </a:t>
            </a:r>
            <a:r>
              <a:rPr lang="en-GB" sz="2000" dirty="0" smtClean="0"/>
              <a:t>Continued </a:t>
            </a:r>
            <a:r>
              <a:rPr lang="en-GB" sz="2000" dirty="0"/>
              <a:t>support for existing </a:t>
            </a:r>
            <a:r>
              <a:rPr lang="en-GB" sz="2000" dirty="0" smtClean="0"/>
              <a:t>services, if/when to renew core network</a:t>
            </a:r>
          </a:p>
          <a:p>
            <a:r>
              <a:rPr lang="en-GB" sz="2000" dirty="0" smtClean="0"/>
              <a:t> </a:t>
            </a:r>
          </a:p>
          <a:p>
            <a:r>
              <a:rPr lang="en-GB" sz="2000" dirty="0" smtClean="0"/>
              <a:t>• </a:t>
            </a:r>
            <a:r>
              <a:rPr lang="en-GB" sz="2000" dirty="0"/>
              <a:t>Further deployment of existing services </a:t>
            </a:r>
            <a:endParaRPr lang="en-GB" sz="2000" dirty="0" smtClean="0"/>
          </a:p>
          <a:p>
            <a:endParaRPr lang="en-GB" sz="2000" dirty="0"/>
          </a:p>
          <a:p>
            <a:r>
              <a:rPr lang="en-GB" sz="2000" dirty="0"/>
              <a:t>• Development and deployment of new </a:t>
            </a:r>
            <a:r>
              <a:rPr lang="en-GB" sz="2000" dirty="0" smtClean="0"/>
              <a:t>services</a:t>
            </a:r>
          </a:p>
          <a:p>
            <a:endParaRPr lang="en-GB" sz="2000" dirty="0"/>
          </a:p>
          <a:p>
            <a:r>
              <a:rPr lang="en-GB" sz="2000" dirty="0" smtClean="0"/>
              <a:t>• Customer Design Authority, Collaboration, and building Highways England Technical capability</a:t>
            </a:r>
          </a:p>
          <a:p>
            <a:r>
              <a:rPr lang="en-GB" sz="2000" dirty="0" smtClean="0"/>
              <a:t> </a:t>
            </a:r>
            <a:endParaRPr lang="en-GB" sz="2000" dirty="0"/>
          </a:p>
          <a:p>
            <a:r>
              <a:rPr lang="en-GB" sz="2000" dirty="0"/>
              <a:t>• Value for </a:t>
            </a:r>
            <a:r>
              <a:rPr lang="en-GB" sz="2000" dirty="0" smtClean="0"/>
              <a:t>Money, drive innovation</a:t>
            </a:r>
          </a:p>
          <a:p>
            <a:endParaRPr lang="en-GB" sz="2000" dirty="0"/>
          </a:p>
          <a:p>
            <a:r>
              <a:rPr lang="en-GB" sz="2000" dirty="0"/>
              <a:t>• Reliability and availability </a:t>
            </a:r>
            <a:endParaRPr lang="en-GB" sz="2000" dirty="0" smtClean="0"/>
          </a:p>
          <a:p>
            <a:endParaRPr lang="en-GB" sz="2000" dirty="0"/>
          </a:p>
          <a:p>
            <a:r>
              <a:rPr lang="en-GB" sz="2000" dirty="0"/>
              <a:t>• Smooth transition between NRTS1 and NRTS2 contractors </a:t>
            </a:r>
            <a:endParaRPr lang="en-GB" sz="2000" dirty="0" smtClean="0"/>
          </a:p>
          <a:p>
            <a:endParaRPr lang="en-GB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9388" y="260648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NRTS2 Strategic Requirements</a:t>
            </a:r>
          </a:p>
        </p:txBody>
      </p:sp>
    </p:spTree>
    <p:extLst>
      <p:ext uri="{BB962C8B-B14F-4D97-AF65-F5344CB8AC3E}">
        <p14:creationId xmlns:p14="http://schemas.microsoft.com/office/powerpoint/2010/main" val="263017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9512" y="1974319"/>
            <a:ext cx="87129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000" dirty="0"/>
          </a:p>
          <a:p>
            <a:r>
              <a:rPr lang="en-GB" sz="2000" dirty="0"/>
              <a:t>• </a:t>
            </a:r>
            <a:r>
              <a:rPr lang="en-GB" sz="2000" dirty="0" smtClean="0"/>
              <a:t>   Support for Future developments - Operational Technology Strategy </a:t>
            </a:r>
          </a:p>
          <a:p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Support CHARM (Advanced Traffic Management Systems)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Support for wider government initiatives and </a:t>
            </a:r>
            <a:r>
              <a:rPr lang="en-GB" sz="2000" dirty="0" smtClean="0"/>
              <a:t>objectives</a:t>
            </a:r>
          </a:p>
          <a:p>
            <a:endParaRPr lang="en-GB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79388" y="260648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NRTS2 Strategic Requirements</a:t>
            </a:r>
          </a:p>
        </p:txBody>
      </p:sp>
    </p:spTree>
    <p:extLst>
      <p:ext uri="{BB962C8B-B14F-4D97-AF65-F5344CB8AC3E}">
        <p14:creationId xmlns:p14="http://schemas.microsoft.com/office/powerpoint/2010/main" val="296442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79388" y="260648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NRTS2 Strategic Requirements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2413" y="1628800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sz="2800" dirty="0" smtClean="0">
                <a:latin typeface="Arial" charset="0"/>
              </a:rPr>
              <a:t>NRTS2 characteristics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52413" y="2204864"/>
            <a:ext cx="8639175" cy="324008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GB" sz="2000" dirty="0" smtClean="0">
                <a:latin typeface="Arial" charset="0"/>
                <a:cs typeface="Arial" charset="0"/>
              </a:rPr>
              <a:t>Specified in terms of service outputs (not equipment)</a:t>
            </a:r>
          </a:p>
          <a:p>
            <a:pPr lvl="2"/>
            <a:endParaRPr lang="en-GB" sz="2000" dirty="0" smtClean="0">
              <a:latin typeface="Arial" charset="0"/>
              <a:cs typeface="Arial" charset="0"/>
            </a:endParaRPr>
          </a:p>
          <a:p>
            <a:pPr lvl="2"/>
            <a:r>
              <a:rPr lang="en-GB" sz="2000" dirty="0" smtClean="0">
                <a:latin typeface="Arial" charset="0"/>
                <a:cs typeface="Arial" charset="0"/>
              </a:rPr>
              <a:t>End-to-end responsibility for telecommunications services</a:t>
            </a:r>
          </a:p>
          <a:p>
            <a:pPr lvl="2"/>
            <a:endParaRPr lang="en-GB" sz="2000" dirty="0" smtClean="0">
              <a:latin typeface="Arial" charset="0"/>
              <a:cs typeface="Arial" charset="0"/>
            </a:endParaRPr>
          </a:p>
          <a:p>
            <a:pPr lvl="2"/>
            <a:r>
              <a:rPr lang="en-GB" sz="2000" dirty="0" smtClean="0">
                <a:latin typeface="Arial" charset="0"/>
                <a:cs typeface="Arial" charset="0"/>
              </a:rPr>
              <a:t>Provides a one stop shop for all telecommunications services</a:t>
            </a:r>
          </a:p>
          <a:p>
            <a:pPr lvl="2"/>
            <a:r>
              <a:rPr lang="en-GB" sz="2000" dirty="0" smtClean="0">
                <a:latin typeface="Arial" charset="0"/>
                <a:cs typeface="Arial" charset="0"/>
              </a:rPr>
              <a:t>(Except Public Telecoms Services)</a:t>
            </a:r>
          </a:p>
          <a:p>
            <a:pPr lvl="2"/>
            <a:endParaRPr lang="en-GB" sz="2000" dirty="0" smtClean="0">
              <a:latin typeface="Arial" charset="0"/>
              <a:cs typeface="Arial" charset="0"/>
            </a:endParaRPr>
          </a:p>
          <a:p>
            <a:pPr lvl="2"/>
            <a:r>
              <a:rPr lang="en-GB" sz="2000" dirty="0" smtClean="0">
                <a:latin typeface="Arial" charset="0"/>
                <a:cs typeface="Arial" charset="0"/>
              </a:rPr>
              <a:t>Covers every stage in the lifecycle of service delivery</a:t>
            </a:r>
          </a:p>
        </p:txBody>
      </p:sp>
    </p:spTree>
    <p:extLst>
      <p:ext uri="{BB962C8B-B14F-4D97-AF65-F5344CB8AC3E}">
        <p14:creationId xmlns:p14="http://schemas.microsoft.com/office/powerpoint/2010/main" val="339252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89" y="519114"/>
            <a:ext cx="7405079" cy="549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44624"/>
            <a:ext cx="741682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tx2"/>
                </a:solidFill>
              </a:rPr>
              <a:t>NRTS2 Operating Model </a:t>
            </a:r>
            <a:endParaRPr lang="en-GB" sz="3200" dirty="0">
              <a:solidFill>
                <a:schemeClr val="tx2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2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96448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tx2"/>
                </a:solidFill>
              </a:rPr>
              <a:t>NRTS2 Proposed Contractual Arrangements</a:t>
            </a:r>
            <a:endParaRPr lang="en-GB" sz="3200" dirty="0">
              <a:solidFill>
                <a:schemeClr val="tx2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3" y="1414517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/>
              <a:t>Core outsourced telecoms contract – Collaboration to build Highways England Technical Capability</a:t>
            </a:r>
            <a:endParaRPr lang="en-GB" sz="2000" dirty="0"/>
          </a:p>
        </p:txBody>
      </p:sp>
      <p:sp>
        <p:nvSpPr>
          <p:cNvPr id="4" name="Rectangle 3"/>
          <p:cNvSpPr/>
          <p:nvPr/>
        </p:nvSpPr>
        <p:spPr>
          <a:xfrm>
            <a:off x="179512" y="2195572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/>
              <a:t>Contract duration </a:t>
            </a:r>
            <a:r>
              <a:rPr lang="en-GB" sz="2000" dirty="0" smtClean="0"/>
              <a:t> - 5 Years or 7 Years + Optional 2 Year SSP, bidders to clearly demonstrate VFM of preferred term </a:t>
            </a:r>
            <a:endParaRPr lang="en-GB" sz="2000" dirty="0"/>
          </a:p>
        </p:txBody>
      </p:sp>
      <p:sp>
        <p:nvSpPr>
          <p:cNvPr id="5" name="Rectangle 4"/>
          <p:cNvSpPr/>
          <p:nvPr/>
        </p:nvSpPr>
        <p:spPr>
          <a:xfrm>
            <a:off x="179512" y="2998693"/>
            <a:ext cx="76177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Payment mechanism </a:t>
            </a:r>
            <a:r>
              <a:rPr lang="en-GB" sz="2000" dirty="0" smtClean="0"/>
              <a:t>- BSC, MSC, Capex (Milestone Payments), </a:t>
            </a:r>
          </a:p>
          <a:p>
            <a:r>
              <a:rPr lang="en-GB" sz="2000" dirty="0"/>
              <a:t> </a:t>
            </a:r>
            <a:r>
              <a:rPr lang="en-GB" sz="2000" dirty="0" smtClean="0"/>
              <a:t>                                    Menu of Call Off Prices – Open Book</a:t>
            </a:r>
            <a:endParaRPr lang="en-GB" sz="2000" dirty="0"/>
          </a:p>
        </p:txBody>
      </p:sp>
      <p:sp>
        <p:nvSpPr>
          <p:cNvPr id="6" name="Rectangle 5"/>
          <p:cNvSpPr/>
          <p:nvPr/>
        </p:nvSpPr>
        <p:spPr>
          <a:xfrm>
            <a:off x="107504" y="3779748"/>
            <a:ext cx="78673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 </a:t>
            </a:r>
            <a:r>
              <a:rPr lang="en-GB" sz="2000" dirty="0" smtClean="0"/>
              <a:t>Technology </a:t>
            </a:r>
            <a:r>
              <a:rPr lang="en-GB" sz="2000" dirty="0"/>
              <a:t>price review </a:t>
            </a:r>
            <a:r>
              <a:rPr lang="en-GB" sz="2000" dirty="0" smtClean="0"/>
              <a:t>– Benchmark Technology costs every year</a:t>
            </a:r>
            <a:endParaRPr lang="en-GB" sz="2000" dirty="0"/>
          </a:p>
        </p:txBody>
      </p:sp>
      <p:sp>
        <p:nvSpPr>
          <p:cNvPr id="7" name="Rectangle 6"/>
          <p:cNvSpPr/>
          <p:nvPr/>
        </p:nvSpPr>
        <p:spPr>
          <a:xfrm>
            <a:off x="179512" y="4377878"/>
            <a:ext cx="874803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Performance incentives </a:t>
            </a:r>
            <a:r>
              <a:rPr lang="en-GB" sz="2000" dirty="0" smtClean="0"/>
              <a:t>– Availability Regime</a:t>
            </a:r>
          </a:p>
          <a:p>
            <a:r>
              <a:rPr lang="en-GB" sz="2000" dirty="0"/>
              <a:t> </a:t>
            </a:r>
            <a:r>
              <a:rPr lang="en-GB" sz="2000" dirty="0" smtClean="0"/>
              <a:t>                                         Late delivery Regime (Transformation/schemes), </a:t>
            </a:r>
          </a:p>
          <a:p>
            <a:r>
              <a:rPr lang="en-GB" sz="2000" dirty="0"/>
              <a:t> </a:t>
            </a:r>
            <a:r>
              <a:rPr lang="en-GB" sz="2000" dirty="0" smtClean="0"/>
              <a:t>                                        Collaborative Performance Framework KPI/PI’s</a:t>
            </a:r>
            <a:endParaRPr lang="en-GB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701407"/>
            <a:ext cx="353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tx2"/>
                </a:solidFill>
              </a:rPr>
              <a:t>Operating Model – Option 2</a:t>
            </a:r>
            <a:endParaRPr lang="en-GB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04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96448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tx2"/>
                </a:solidFill>
              </a:rPr>
              <a:t>NRTS2 Proposed Contractual Arrangements</a:t>
            </a:r>
            <a:endParaRPr lang="en-GB" sz="3200" dirty="0">
              <a:solidFill>
                <a:schemeClr val="tx2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484784"/>
            <a:ext cx="70359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Contract </a:t>
            </a:r>
            <a:r>
              <a:rPr lang="en-GB" sz="2000" dirty="0" smtClean="0"/>
              <a:t>variations – Innovation Projects and change control</a:t>
            </a:r>
            <a:endParaRPr lang="en-GB" sz="2000" dirty="0"/>
          </a:p>
        </p:txBody>
      </p:sp>
      <p:sp>
        <p:nvSpPr>
          <p:cNvPr id="9" name="Rectangle 8"/>
          <p:cNvSpPr/>
          <p:nvPr/>
        </p:nvSpPr>
        <p:spPr>
          <a:xfrm>
            <a:off x="179512" y="3717032"/>
            <a:ext cx="86166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Gain </a:t>
            </a:r>
            <a:r>
              <a:rPr lang="en-GB" sz="2000" dirty="0" smtClean="0"/>
              <a:t>share – Contractual efficiency savings shared with contractor             </a:t>
            </a:r>
            <a:endParaRPr lang="en-GB" sz="2000" dirty="0"/>
          </a:p>
        </p:txBody>
      </p:sp>
      <p:sp>
        <p:nvSpPr>
          <p:cNvPr id="10" name="Rectangle 9"/>
          <p:cNvSpPr/>
          <p:nvPr/>
        </p:nvSpPr>
        <p:spPr>
          <a:xfrm>
            <a:off x="226135" y="4437112"/>
            <a:ext cx="8570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/>
              <a:t>Form of contract – Based on version of OGC ICT, modified from Dartford Free Flow </a:t>
            </a:r>
            <a:endParaRPr lang="en-GB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701407"/>
            <a:ext cx="3530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chemeClr val="tx2"/>
                </a:solidFill>
              </a:rPr>
              <a:t>Operating Model – Option 2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9512" y="2132856"/>
            <a:ext cx="8797601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/>
              <a:t>Highways England is also interested in potential synergies between NRTS </a:t>
            </a:r>
            <a:endParaRPr lang="en-GB" sz="2000" dirty="0" smtClean="0"/>
          </a:p>
          <a:p>
            <a:r>
              <a:rPr lang="en-GB" sz="2000" dirty="0" smtClean="0"/>
              <a:t>and the supply </a:t>
            </a:r>
            <a:r>
              <a:rPr lang="en-GB" sz="2000" dirty="0"/>
              <a:t>of </a:t>
            </a:r>
            <a:r>
              <a:rPr lang="en-GB" sz="2000" dirty="0" smtClean="0"/>
              <a:t> telecommunications </a:t>
            </a:r>
            <a:r>
              <a:rPr lang="en-GB" sz="2000" dirty="0"/>
              <a:t>services to other users in the private </a:t>
            </a:r>
            <a:endParaRPr lang="en-GB" sz="2000" dirty="0" smtClean="0"/>
          </a:p>
          <a:p>
            <a:r>
              <a:rPr lang="en-GB" sz="2000" dirty="0" smtClean="0"/>
              <a:t>or public sectors</a:t>
            </a:r>
            <a:r>
              <a:rPr lang="en-GB" sz="2000" dirty="0"/>
              <a:t>, which might result in savings or revenue earning </a:t>
            </a:r>
            <a:endParaRPr lang="en-GB" sz="2000" dirty="0" smtClean="0"/>
          </a:p>
          <a:p>
            <a:r>
              <a:rPr lang="en-GB" sz="2000" dirty="0" smtClean="0"/>
              <a:t>opportunities.</a:t>
            </a:r>
          </a:p>
          <a:p>
            <a:r>
              <a:rPr lang="en-GB" dirty="0"/>
              <a:t> </a:t>
            </a:r>
            <a:r>
              <a:rPr lang="en-GB" dirty="0" smtClean="0"/>
              <a:t>                      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63715" y="5229200"/>
            <a:ext cx="83407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OJEU Value £300 – 900m – Dependant on contract term, RIS2, future Strategy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92801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388" y="1107083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NRTS2 Industry Day Agenda</a:t>
            </a:r>
          </a:p>
        </p:txBody>
      </p:sp>
      <p:graphicFrame>
        <p:nvGraphicFramePr>
          <p:cNvPr id="6" name="Group 2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479097"/>
              </p:ext>
            </p:extLst>
          </p:nvPr>
        </p:nvGraphicFramePr>
        <p:xfrm>
          <a:off x="184150" y="1988840"/>
          <a:ext cx="8840665" cy="2716361"/>
        </p:xfrm>
        <a:graphic>
          <a:graphicData uri="http://schemas.openxmlformats.org/drawingml/2006/table">
            <a:tbl>
              <a:tblPr/>
              <a:tblGrid>
                <a:gridCol w="4963914"/>
                <a:gridCol w="1440160"/>
                <a:gridCol w="2436591"/>
              </a:tblGrid>
              <a:tr h="287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Presentation</a:t>
                      </a: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3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Duration (mins)</a:t>
                      </a:r>
                      <a:endParaRPr kumimoji="0" lang="en-GB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3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Speaker(s)</a:t>
                      </a:r>
                      <a:endParaRPr kumimoji="0" lang="en-GB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Times New Roman" pitchFamily="18" charset="0"/>
                      </a:endParaRP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539B"/>
                    </a:solidFill>
                  </a:tcPr>
                </a:tc>
              </a:tr>
              <a:tr h="2631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Introduction – Objectives of the day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10:30 – 10:35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Paul Chatterton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040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Highways England CIO – Operational Technology Strategy 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10:35 – 11:00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Tony Malone and David Bradbrook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Overview of NRTS1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11:00 – 11:15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Paul Chatterton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0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NRTS2 strategic requirements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11:15 – 11:45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Paul Chatterton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BREAK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11:45 – 12:00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8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The procurement process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12:00 – 12:30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Louise Bates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Summary and Q&amp;A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12:30 – 13:00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Paul Chatterton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LUNCH</a:t>
                      </a: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4406" marR="84406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933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16632"/>
            <a:ext cx="230425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tx2"/>
                </a:solidFill>
              </a:rPr>
              <a:t>NRTS2</a:t>
            </a:r>
            <a:endParaRPr lang="en-GB" sz="3200" dirty="0">
              <a:solidFill>
                <a:schemeClr val="tx2"/>
              </a:solidFill>
            </a:endParaRPr>
          </a:p>
        </p:txBody>
      </p:sp>
      <p:pic>
        <p:nvPicPr>
          <p:cNvPr id="6146" name="Picture 2" descr="http://tse1.mm.bing.net/th?&amp;id=OIP.M417fd03b64e01d6be783114ebeece3efH0&amp;w=282&amp;h=184&amp;c=0&amp;pid=1.9&amp;rs=0&amp;p=0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231" y="2060848"/>
            <a:ext cx="4935041" cy="322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972017"/>
            <a:ext cx="896448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solidFill>
                  <a:schemeClr val="tx2"/>
                </a:solidFill>
              </a:rPr>
              <a:t>Break – Tea and Coffee</a:t>
            </a:r>
            <a:endParaRPr lang="en-GB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33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Procurement Process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Procurement Officer: Louise Bates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36074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Procurement Process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>
            <a:normAutofit lnSpcReduction="10000"/>
          </a:bodyPr>
          <a:lstStyle/>
          <a:p>
            <a:pPr marL="342900" lvl="2" indent="-342900">
              <a:buFont typeface="Wingdings" panose="05000000000000000000" pitchFamily="2" charset="2"/>
              <a:buChar char="§"/>
            </a:pPr>
            <a:r>
              <a:rPr lang="en-GB" dirty="0"/>
              <a:t>The procurement will be conducted using the Competitive Dialogue procedure, in accordance with the Public Contracts Regulations 2015 and internal Highways England procurement standards</a:t>
            </a:r>
            <a:r>
              <a:rPr lang="en-GB" dirty="0" smtClean="0"/>
              <a:t>.</a:t>
            </a:r>
          </a:p>
          <a:p>
            <a:pPr marL="342900" lvl="2" indent="-342900">
              <a:buFont typeface="Wingdings" panose="05000000000000000000" pitchFamily="2" charset="2"/>
              <a:buChar char="§"/>
            </a:pPr>
            <a:endParaRPr lang="en-GB" dirty="0"/>
          </a:p>
          <a:p>
            <a:pPr marL="342900" lvl="2" indent="-342900">
              <a:buFont typeface="Wingdings" panose="05000000000000000000" pitchFamily="2" charset="2"/>
              <a:buChar char="§"/>
            </a:pPr>
            <a:r>
              <a:rPr lang="en-GB" dirty="0" smtClean="0"/>
              <a:t>The procurement will be run via Highways England's e-sourcing portal Bravo Solutions</a:t>
            </a:r>
          </a:p>
          <a:p>
            <a:pPr marL="0" lvl="2" indent="0">
              <a:buNone/>
            </a:pPr>
            <a:r>
              <a:rPr lang="en-GB" dirty="0" smtClean="0"/>
              <a:t>	</a:t>
            </a:r>
            <a:r>
              <a:rPr lang="en-GB" u="sng" dirty="0" smtClean="0">
                <a:hlinkClick r:id="rId2"/>
              </a:rPr>
              <a:t>https</a:t>
            </a:r>
            <a:r>
              <a:rPr lang="en-GB" u="sng" dirty="0">
                <a:hlinkClick r:id="rId2"/>
              </a:rPr>
              <a:t>://</a:t>
            </a:r>
            <a:r>
              <a:rPr lang="en-GB" u="sng" dirty="0" smtClean="0">
                <a:hlinkClick r:id="rId2"/>
              </a:rPr>
              <a:t>highways.bravosolution.co.uk</a:t>
            </a:r>
            <a:endParaRPr lang="en-GB" u="sng" dirty="0" smtClean="0"/>
          </a:p>
          <a:p>
            <a:pPr marL="0" lvl="2" indent="0">
              <a:buNone/>
            </a:pPr>
            <a:endParaRPr lang="en-GB" u="sng" dirty="0"/>
          </a:p>
          <a:p>
            <a:pPr marL="342900" lvl="2" indent="-342900">
              <a:buFont typeface="Wingdings" panose="05000000000000000000" pitchFamily="2" charset="2"/>
              <a:buChar char="§"/>
            </a:pPr>
            <a:r>
              <a:rPr lang="en-GB" dirty="0"/>
              <a:t>Organisations wishing to </a:t>
            </a:r>
            <a:r>
              <a:rPr lang="en-GB" dirty="0" smtClean="0"/>
              <a:t>participate </a:t>
            </a:r>
            <a:r>
              <a:rPr lang="en-GB" dirty="0"/>
              <a:t>will need to register with the Bravo Solution site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043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Competitive Dialogue Procedure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lvl="4" indent="0">
              <a:buNone/>
            </a:pPr>
            <a:r>
              <a:rPr lang="en-GB" sz="2400" b="1" dirty="0"/>
              <a:t>The purpose of the Competitive Dialogue procedure is to: </a:t>
            </a:r>
          </a:p>
          <a:p>
            <a:pPr marL="342900" lvl="4" indent="-342900">
              <a:buFont typeface="Wingdings" panose="05000000000000000000" pitchFamily="2" charset="2"/>
              <a:buChar char="§"/>
            </a:pPr>
            <a:endParaRPr lang="en-GB" b="1" dirty="0"/>
          </a:p>
          <a:p>
            <a:pPr marL="342900" lvl="4" indent="-342900">
              <a:buFont typeface="Wingdings" panose="05000000000000000000" pitchFamily="2" charset="2"/>
              <a:buChar char="§"/>
            </a:pPr>
            <a:r>
              <a:rPr lang="en-GB" dirty="0" smtClean="0"/>
              <a:t>Ensure applicant companies fully understand </a:t>
            </a:r>
            <a:r>
              <a:rPr lang="en-GB" dirty="0"/>
              <a:t>Highways England’s </a:t>
            </a:r>
            <a:r>
              <a:rPr lang="en-GB" dirty="0" smtClean="0"/>
              <a:t>requirements</a:t>
            </a:r>
            <a:r>
              <a:rPr lang="en-GB" dirty="0"/>
              <a:t>, thereby helping to level the playing </a:t>
            </a:r>
            <a:r>
              <a:rPr lang="en-GB" dirty="0" smtClean="0"/>
              <a:t>field.</a:t>
            </a:r>
            <a:endParaRPr lang="en-GB" dirty="0"/>
          </a:p>
          <a:p>
            <a:pPr marL="342900" lvl="4" indent="-342900">
              <a:buFont typeface="Wingdings" panose="05000000000000000000" pitchFamily="2" charset="2"/>
              <a:buChar char="§"/>
            </a:pPr>
            <a:r>
              <a:rPr lang="en-GB" dirty="0"/>
              <a:t>Discuss the </a:t>
            </a:r>
            <a:r>
              <a:rPr lang="en-GB" dirty="0" smtClean="0"/>
              <a:t>contractual requirements and the range </a:t>
            </a:r>
            <a:r>
              <a:rPr lang="en-GB" dirty="0"/>
              <a:t>of optimal and affordable options that may be available to meet those requirements; </a:t>
            </a:r>
            <a:r>
              <a:rPr lang="en-GB" dirty="0" smtClean="0"/>
              <a:t> </a:t>
            </a:r>
            <a:endParaRPr lang="en-GB" dirty="0"/>
          </a:p>
          <a:p>
            <a:pPr marL="342900" lvl="4" indent="-342900">
              <a:buFont typeface="Wingdings" panose="05000000000000000000" pitchFamily="2" charset="2"/>
              <a:buChar char="§"/>
            </a:pPr>
            <a:r>
              <a:rPr lang="en-GB" dirty="0"/>
              <a:t>Give Highways England the assurance that the applicant companies understand what Highways England want from them and that their solution will work for Highways England in an operational environment.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708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Selection Phase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/>
              <a:t>The objective of the Selection Phase is to </a:t>
            </a:r>
            <a:r>
              <a:rPr lang="en-GB" dirty="0" smtClean="0"/>
              <a:t>identify a maximum of four </a:t>
            </a:r>
            <a:r>
              <a:rPr lang="en-GB" dirty="0"/>
              <a:t>pre-qualified applicant companies to invite to participate in dialogue and subsequently submit outline </a:t>
            </a:r>
            <a:r>
              <a:rPr lang="en-GB" dirty="0" smtClean="0"/>
              <a:t>solutions and final tenders.</a:t>
            </a:r>
          </a:p>
          <a:p>
            <a:pPr marL="342900" lvl="3" indent="-34290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Using the Standardised Pre-Qualification Questionnaire with additional project specific technical and professional ability questions to shortlist applicants</a:t>
            </a:r>
          </a:p>
          <a:p>
            <a:pPr marL="342900" lvl="3" indent="-34290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During this phase, Highways England will also assess the economic and </a:t>
            </a:r>
            <a:r>
              <a:rPr lang="en-GB" dirty="0"/>
              <a:t>financial standing of prospective applicant companies, </a:t>
            </a:r>
            <a:r>
              <a:rPr lang="en-GB" dirty="0" smtClean="0"/>
              <a:t>and their compliance </a:t>
            </a:r>
            <a:r>
              <a:rPr lang="en-GB" dirty="0"/>
              <a:t>with mandatory and discretionary grounds for exclusion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361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Initial Dialogue Phase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3095"/>
          </a:xfrm>
        </p:spPr>
        <p:txBody>
          <a:bodyPr>
            <a:noAutofit/>
          </a:bodyPr>
          <a:lstStyle/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/>
              <a:t>The objective of the </a:t>
            </a:r>
            <a:r>
              <a:rPr lang="en-GB" dirty="0" smtClean="0"/>
              <a:t>Initial Dialogue </a:t>
            </a:r>
            <a:r>
              <a:rPr lang="en-GB" dirty="0"/>
              <a:t>Phase </a:t>
            </a:r>
            <a:r>
              <a:rPr lang="en-GB" dirty="0" smtClean="0"/>
              <a:t>is to ensure </a:t>
            </a:r>
            <a:r>
              <a:rPr lang="en-GB" dirty="0"/>
              <a:t>applicant companies fully understand Highways England’s requirements</a:t>
            </a:r>
            <a:r>
              <a:rPr lang="en-GB" dirty="0" smtClean="0"/>
              <a:t>. </a:t>
            </a:r>
            <a:endParaRPr lang="en-GB" dirty="0"/>
          </a:p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/>
              <a:t>During this phase, Highways England </a:t>
            </a:r>
            <a:r>
              <a:rPr lang="en-GB" dirty="0" smtClean="0"/>
              <a:t>dialogue </a:t>
            </a:r>
            <a:r>
              <a:rPr lang="en-GB" dirty="0"/>
              <a:t>with applicant companies </a:t>
            </a:r>
            <a:r>
              <a:rPr lang="en-GB" dirty="0" smtClean="0"/>
              <a:t>developing </a:t>
            </a:r>
            <a:r>
              <a:rPr lang="en-GB" dirty="0"/>
              <a:t>detailed </a:t>
            </a:r>
            <a:r>
              <a:rPr lang="en-GB" dirty="0" smtClean="0"/>
              <a:t>Outline </a:t>
            </a:r>
            <a:r>
              <a:rPr lang="en-GB" dirty="0"/>
              <a:t>Solutions, which will be submitted at the end of the Initial Dialogue Phase. </a:t>
            </a:r>
            <a:endParaRPr lang="en-GB" dirty="0" smtClean="0"/>
          </a:p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Applicant </a:t>
            </a:r>
            <a:r>
              <a:rPr lang="en-GB" dirty="0"/>
              <a:t>companies will also be given the opportunity to undertake due diligence (through </a:t>
            </a:r>
            <a:r>
              <a:rPr lang="en-GB" dirty="0" smtClean="0"/>
              <a:t>Tender presentation workshops, </a:t>
            </a:r>
            <a:r>
              <a:rPr lang="en-GB" dirty="0"/>
              <a:t>site </a:t>
            </a:r>
            <a:r>
              <a:rPr lang="en-GB" dirty="0" smtClean="0"/>
              <a:t>visits and a virtual </a:t>
            </a:r>
            <a:r>
              <a:rPr lang="en-GB" dirty="0"/>
              <a:t>data </a:t>
            </a:r>
            <a:r>
              <a:rPr lang="en-GB" dirty="0" smtClean="0"/>
              <a:t>room), </a:t>
            </a:r>
            <a:r>
              <a:rPr lang="en-GB" dirty="0"/>
              <a:t>submit clarification questions, and have three full days of dialogue with Highways </a:t>
            </a:r>
            <a:r>
              <a:rPr lang="en-GB" dirty="0" smtClean="0"/>
              <a:t>England’s </a:t>
            </a:r>
            <a:r>
              <a:rPr lang="en-GB" dirty="0"/>
              <a:t>technical and commercial teams. </a:t>
            </a:r>
          </a:p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Upon </a:t>
            </a:r>
            <a:r>
              <a:rPr lang="en-GB" dirty="0"/>
              <a:t>receipt </a:t>
            </a:r>
            <a:r>
              <a:rPr lang="en-GB" dirty="0" smtClean="0"/>
              <a:t>of </a:t>
            </a:r>
            <a:r>
              <a:rPr lang="en-GB" dirty="0"/>
              <a:t>Outline Solutions, Highways England will </a:t>
            </a:r>
            <a:r>
              <a:rPr lang="en-GB" dirty="0" smtClean="0"/>
              <a:t>review each company's proposals and provide feedback to enable applicant companies to further develop the solutions to meet the contract requirements.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103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Final Dialogue Phase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/>
              <a:t>The objective of the Final Dialogue Phase </a:t>
            </a:r>
            <a:r>
              <a:rPr lang="en-GB" dirty="0" smtClean="0"/>
              <a:t>is </a:t>
            </a:r>
            <a:r>
              <a:rPr lang="en-GB" dirty="0"/>
              <a:t>to dialogue with </a:t>
            </a:r>
            <a:r>
              <a:rPr lang="en-GB" dirty="0" smtClean="0"/>
              <a:t>applicant </a:t>
            </a:r>
            <a:r>
              <a:rPr lang="en-GB" dirty="0"/>
              <a:t>companies until Highways England can identify one or more solutions that meet Highways England’s needs</a:t>
            </a:r>
            <a:r>
              <a:rPr lang="en-GB" dirty="0" smtClean="0"/>
              <a:t>.</a:t>
            </a:r>
          </a:p>
          <a:p>
            <a:pPr marL="342900" lvl="3" indent="-34290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During </a:t>
            </a:r>
            <a:r>
              <a:rPr lang="en-GB" dirty="0"/>
              <a:t>this phase, applicant companies will also be given the opportunity to undertake </a:t>
            </a:r>
            <a:r>
              <a:rPr lang="en-GB" dirty="0" smtClean="0"/>
              <a:t>further due </a:t>
            </a:r>
            <a:r>
              <a:rPr lang="en-GB" dirty="0"/>
              <a:t>diligence (through </a:t>
            </a:r>
            <a:r>
              <a:rPr lang="en-GB" dirty="0" smtClean="0"/>
              <a:t>site </a:t>
            </a:r>
            <a:r>
              <a:rPr lang="en-GB" dirty="0"/>
              <a:t>visits, data room </a:t>
            </a:r>
            <a:r>
              <a:rPr lang="en-GB" dirty="0" smtClean="0"/>
              <a:t>etc.), </a:t>
            </a:r>
            <a:r>
              <a:rPr lang="en-GB" dirty="0"/>
              <a:t>submit clarification questions, </a:t>
            </a:r>
            <a:r>
              <a:rPr lang="en-GB" dirty="0" smtClean="0"/>
              <a:t>submit and receive feedback on the draft version </a:t>
            </a:r>
            <a:r>
              <a:rPr lang="en-GB" dirty="0"/>
              <a:t>of their Final </a:t>
            </a:r>
            <a:r>
              <a:rPr lang="en-GB" dirty="0" smtClean="0"/>
              <a:t>Tenders </a:t>
            </a:r>
            <a:r>
              <a:rPr lang="en-GB" dirty="0"/>
              <a:t>and have 7 full days of dialogue with the Highways </a:t>
            </a:r>
            <a:r>
              <a:rPr lang="en-GB" dirty="0" smtClean="0"/>
              <a:t>England’s </a:t>
            </a:r>
            <a:r>
              <a:rPr lang="en-GB" dirty="0"/>
              <a:t>technical and commercial teams.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02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Final Tender Phase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/>
              <a:t>The objective of the Final Tender Phase is to invite Final Tenders from all remaining applicant companies. </a:t>
            </a:r>
            <a:endParaRPr lang="en-GB" dirty="0" smtClean="0"/>
          </a:p>
          <a:p>
            <a:pPr marL="342900" lvl="3" indent="-34290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During </a:t>
            </a:r>
            <a:r>
              <a:rPr lang="en-GB" dirty="0"/>
              <a:t>this phase, applicant companies will be given the opportunity to submit any remaining clarification questions</a:t>
            </a:r>
            <a:r>
              <a:rPr lang="en-GB" dirty="0" smtClean="0"/>
              <a:t>.</a:t>
            </a:r>
          </a:p>
          <a:p>
            <a:pPr marL="342900" lvl="3" indent="-34290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Highways England will assess </a:t>
            </a:r>
            <a:r>
              <a:rPr lang="en-GB" dirty="0"/>
              <a:t>Final </a:t>
            </a:r>
            <a:r>
              <a:rPr lang="en-GB" dirty="0" smtClean="0"/>
              <a:t>Tenders </a:t>
            </a:r>
            <a:r>
              <a:rPr lang="en-GB" dirty="0"/>
              <a:t>and </a:t>
            </a:r>
            <a:r>
              <a:rPr lang="en-GB" dirty="0" smtClean="0"/>
              <a:t>identify </a:t>
            </a:r>
            <a:r>
              <a:rPr lang="en-GB" dirty="0"/>
              <a:t>the applicant company which Highways England wishes to award the Contract to</a:t>
            </a:r>
            <a:r>
              <a:rPr lang="en-GB" dirty="0" smtClean="0"/>
              <a:t>.</a:t>
            </a:r>
          </a:p>
          <a:p>
            <a:pPr marL="342900" lvl="3" indent="-342900">
              <a:buFont typeface="Wingdings" panose="05000000000000000000" pitchFamily="2" charset="2"/>
              <a:buChar char="§"/>
            </a:pPr>
            <a:endParaRPr lang="en-GB" dirty="0"/>
          </a:p>
          <a:p>
            <a:pPr marL="342900" lvl="3" indent="-342900">
              <a:buFont typeface="Wingdings" panose="05000000000000000000" pitchFamily="2" charset="2"/>
              <a:buChar char="§"/>
            </a:pPr>
            <a:r>
              <a:rPr lang="en-GB" dirty="0"/>
              <a:t>Award criteria will be </a:t>
            </a:r>
            <a:r>
              <a:rPr lang="en-GB" dirty="0" smtClean="0"/>
              <a:t>specified </a:t>
            </a:r>
            <a:r>
              <a:rPr lang="en-GB" dirty="0"/>
              <a:t>in the </a:t>
            </a:r>
            <a:r>
              <a:rPr lang="en-GB" dirty="0" smtClean="0"/>
              <a:t>Invitation </a:t>
            </a:r>
            <a:r>
              <a:rPr lang="en-GB" dirty="0"/>
              <a:t>to </a:t>
            </a:r>
            <a:r>
              <a:rPr lang="en-GB" dirty="0" smtClean="0"/>
              <a:t>dialogue documents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62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Indicative Key dates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0284837"/>
              </p:ext>
            </p:extLst>
          </p:nvPr>
        </p:nvGraphicFramePr>
        <p:xfrm>
          <a:off x="457200" y="1600200"/>
          <a:ext cx="82296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06888"/>
                <a:gridCol w="3322712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Milestone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Publish Contract Notice (OJEU)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 3</a:t>
                      </a:r>
                      <a:r>
                        <a:rPr lang="en-GB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rd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May 2016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Deadline for request to participate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10</a:t>
                      </a:r>
                      <a:r>
                        <a:rPr lang="en-GB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2016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Publish Invitation</a:t>
                      </a:r>
                      <a:r>
                        <a:rPr lang="en-GB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Participate in Dialogue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1</a:t>
                      </a:r>
                      <a:r>
                        <a:rPr lang="en-GB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</a:t>
                      </a:r>
                      <a:r>
                        <a:rPr lang="en-GB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August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2016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Deadline for Outline Solutions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14</a:t>
                      </a:r>
                      <a:r>
                        <a:rPr lang="en-GB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October 2016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Outline Solution feedback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w/c 14</a:t>
                      </a:r>
                      <a:r>
                        <a:rPr lang="en-GB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November 2016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Close</a:t>
                      </a:r>
                      <a:r>
                        <a:rPr lang="en-GB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Dialogue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24</a:t>
                      </a:r>
                      <a:r>
                        <a:rPr lang="en-GB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2017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Publish Invitation to Submit</a:t>
                      </a:r>
                      <a:r>
                        <a:rPr lang="en-GB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Final Tenders</a:t>
                      </a:r>
                      <a:endParaRPr lang="en-GB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 27</a:t>
                      </a:r>
                      <a:r>
                        <a:rPr lang="en-GB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2017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Deadline for Final</a:t>
                      </a:r>
                      <a:r>
                        <a:rPr lang="en-GB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Tenders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21</a:t>
                      </a:r>
                      <a:r>
                        <a:rPr lang="en-GB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April 2017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Validation and Sustainability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w/c</a:t>
                      </a:r>
                      <a:r>
                        <a:rPr lang="en-GB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12</a:t>
                      </a:r>
                      <a:r>
                        <a:rPr lang="en-GB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2017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Contract Award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 25</a:t>
                      </a:r>
                      <a:r>
                        <a:rPr lang="en-GB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August 2017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56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Timeline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340769"/>
            <a:ext cx="8640960" cy="444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93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388" y="1107083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>
                <a:latin typeface="Arial" charset="0"/>
              </a:rPr>
              <a:t>NRTS2 Industry Day Agenda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31788" y="3195315"/>
            <a:ext cx="8640762" cy="5937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sz="3200" dirty="0" smtClean="0">
                <a:latin typeface="Arial" charset="0"/>
              </a:rPr>
              <a:t>Tony Malone – Highways England CIO</a:t>
            </a:r>
          </a:p>
        </p:txBody>
      </p:sp>
    </p:spTree>
    <p:extLst>
      <p:ext uri="{BB962C8B-B14F-4D97-AF65-F5344CB8AC3E}">
        <p14:creationId xmlns:p14="http://schemas.microsoft.com/office/powerpoint/2010/main" val="98388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Your feedback 		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Survey Monkey</a:t>
            </a:r>
          </a:p>
          <a:p>
            <a:endParaRPr lang="en-GB" dirty="0"/>
          </a:p>
          <a:p>
            <a:r>
              <a:rPr lang="en-GB" sz="2800" u="sng" dirty="0" smtClean="0">
                <a:hlinkClick r:id="rId2"/>
              </a:rPr>
              <a:t>https</a:t>
            </a:r>
            <a:r>
              <a:rPr lang="en-GB" sz="2800" u="sng" dirty="0">
                <a:hlinkClick r:id="rId2"/>
              </a:rPr>
              <a:t>://www.surveymonkey.co.uk/r/Z9ZJ3DZ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94848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79"/>
            <a:ext cx="8229600" cy="22322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5400" dirty="0" smtClean="0"/>
              <a:t>Thank you</a:t>
            </a:r>
            <a:endParaRPr lang="en-GB" sz="5400" dirty="0"/>
          </a:p>
        </p:txBody>
      </p:sp>
    </p:spTree>
    <p:extLst>
      <p:ext uri="{BB962C8B-B14F-4D97-AF65-F5344CB8AC3E}">
        <p14:creationId xmlns:p14="http://schemas.microsoft.com/office/powerpoint/2010/main" val="158691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16632"/>
            <a:ext cx="2304256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chemeClr val="tx2"/>
                </a:solidFill>
              </a:rPr>
              <a:t>NRTS2</a:t>
            </a:r>
            <a:endParaRPr lang="en-GB" sz="3200" dirty="0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496" y="2924944"/>
            <a:ext cx="896448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>
                <a:solidFill>
                  <a:schemeClr val="tx2"/>
                </a:solidFill>
              </a:rPr>
              <a:t>Summary – Q&amp;A</a:t>
            </a:r>
            <a:endParaRPr lang="en-GB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53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12950" y="2493433"/>
            <a:ext cx="5118100" cy="1873251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z="6800" b="1"/>
              <a:t>Q&amp;A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179639" y="4076701"/>
            <a:ext cx="4784725" cy="1081617"/>
          </a:xfrm>
        </p:spPr>
        <p:txBody>
          <a:bodyPr rtlCol="0"/>
          <a:lstStyle/>
          <a:p>
            <a:pPr eaLnBrk="1" fontAlgn="auto" hangingPunct="1">
              <a:spcBef>
                <a:spcPts val="511"/>
              </a:spcBef>
              <a:spcAft>
                <a:spcPts val="511"/>
              </a:spcAft>
              <a:buFont typeface="Arial" pitchFamily="34" charset="0"/>
              <a:buNone/>
              <a:defRPr/>
            </a:pPr>
            <a:endParaRPr lang="en-GB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14288" y="0"/>
            <a:ext cx="9158288" cy="6858000"/>
            <a:chOff x="-15552" y="0"/>
            <a:chExt cx="9906000" cy="6858000"/>
          </a:xfrm>
        </p:grpSpPr>
        <p:pic>
          <p:nvPicPr>
            <p:cNvPr id="102405" name="Picture 7" descr="thCAGWDPLZ"/>
            <p:cNvPicPr>
              <a:picLocks noChangeAspect="1" noChangeArrowheads="1"/>
            </p:cNvPicPr>
            <p:nvPr/>
          </p:nvPicPr>
          <p:blipFill>
            <a:blip r:embed="rId2" cstate="print"/>
            <a:srcRect l="3683" r="28444"/>
            <a:stretch>
              <a:fillRect/>
            </a:stretch>
          </p:blipFill>
          <p:spPr bwMode="auto">
            <a:xfrm>
              <a:off x="0" y="0"/>
              <a:ext cx="725805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06" name="Picture 18" descr="Highway20Agency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28434" y="6242736"/>
              <a:ext cx="1363266" cy="3220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" name="Picture 7" descr="thCAGWDPLZ"/>
            <p:cNvPicPr>
              <a:picLocks noChangeAspect="1" noChangeArrowheads="1"/>
            </p:cNvPicPr>
            <p:nvPr/>
          </p:nvPicPr>
          <p:blipFill>
            <a:blip r:embed="rId2" cstate="print"/>
            <a:srcRect l="3683" r="3682"/>
            <a:stretch>
              <a:fillRect/>
            </a:stretch>
          </p:blipFill>
          <p:spPr bwMode="auto">
            <a:xfrm>
              <a:off x="-15552" y="0"/>
              <a:ext cx="9906000" cy="6858000"/>
            </a:xfrm>
            <a:prstGeom prst="parallelogram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Rectangle 3"/>
          <p:cNvSpPr/>
          <p:nvPr/>
        </p:nvSpPr>
        <p:spPr>
          <a:xfrm>
            <a:off x="7792340" y="6242736"/>
            <a:ext cx="1260366" cy="426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93924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7" descr="6511028467_a927df2bd7_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7822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/>
              <a:t>Highways England Limited</a:t>
            </a:r>
            <a:endParaRPr lang="en-GB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1"/>
            <a:ext cx="8229600" cy="4277072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We have completed our first year as a limited company and the first year of RIS1. </a:t>
            </a:r>
          </a:p>
          <a:p>
            <a:r>
              <a:rPr lang="en-GB" dirty="0" smtClean="0"/>
              <a:t>All technology whether operational, on-road, or business systems now falls under the IT Directorate</a:t>
            </a:r>
          </a:p>
          <a:p>
            <a:r>
              <a:rPr lang="en-GB" dirty="0" smtClean="0"/>
              <a:t>One IT Strategy, clear </a:t>
            </a:r>
            <a:r>
              <a:rPr lang="en-GB" dirty="0" smtClean="0"/>
              <a:t>direction</a:t>
            </a:r>
            <a:endParaRPr lang="en-GB" dirty="0" smtClean="0"/>
          </a:p>
          <a:p>
            <a:r>
              <a:rPr lang="en-GB" dirty="0" smtClean="0"/>
              <a:t>Holistic and joined-up approach to all Highway England's technology assets and data</a:t>
            </a:r>
          </a:p>
        </p:txBody>
      </p:sp>
    </p:spTree>
    <p:extLst>
      <p:ext uri="{BB962C8B-B14F-4D97-AF65-F5344CB8AC3E}">
        <p14:creationId xmlns:p14="http://schemas.microsoft.com/office/powerpoint/2010/main" val="36739109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2" y="3013816"/>
            <a:ext cx="8630616" cy="1630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/>
              <a:t>Information &amp; Technology Directorate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287342" y="4886024"/>
            <a:ext cx="1080120" cy="46805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Victoria Williams</a:t>
            </a:r>
            <a:endParaRPr lang="en-GB" sz="1400" dirty="0"/>
          </a:p>
        </p:txBody>
      </p:sp>
      <p:sp>
        <p:nvSpPr>
          <p:cNvPr id="7" name="Rectangle 6"/>
          <p:cNvSpPr/>
          <p:nvPr/>
        </p:nvSpPr>
        <p:spPr>
          <a:xfrm>
            <a:off x="1519862" y="4884714"/>
            <a:ext cx="1080120" cy="46805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Robert Greaves</a:t>
            </a:r>
            <a:endParaRPr lang="en-GB" sz="1400" dirty="0"/>
          </a:p>
        </p:txBody>
      </p:sp>
      <p:sp>
        <p:nvSpPr>
          <p:cNvPr id="8" name="Rectangle 7"/>
          <p:cNvSpPr/>
          <p:nvPr/>
        </p:nvSpPr>
        <p:spPr>
          <a:xfrm>
            <a:off x="2771800" y="4894939"/>
            <a:ext cx="1080120" cy="46805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Sunny Sharma</a:t>
            </a:r>
            <a:endParaRPr lang="en-GB" sz="1400" dirty="0"/>
          </a:p>
        </p:txBody>
      </p:sp>
      <p:sp>
        <p:nvSpPr>
          <p:cNvPr id="9" name="Rectangle 8"/>
          <p:cNvSpPr/>
          <p:nvPr/>
        </p:nvSpPr>
        <p:spPr>
          <a:xfrm>
            <a:off x="4031940" y="4905164"/>
            <a:ext cx="1080120" cy="46805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Bob Castleman</a:t>
            </a:r>
            <a:endParaRPr lang="en-GB" sz="1400" dirty="0"/>
          </a:p>
        </p:txBody>
      </p:sp>
      <p:sp>
        <p:nvSpPr>
          <p:cNvPr id="10" name="Rectangle 9"/>
          <p:cNvSpPr/>
          <p:nvPr/>
        </p:nvSpPr>
        <p:spPr>
          <a:xfrm>
            <a:off x="5292080" y="4901815"/>
            <a:ext cx="1080120" cy="46805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Tony Brewis</a:t>
            </a:r>
            <a:endParaRPr lang="en-GB" sz="1400" dirty="0"/>
          </a:p>
        </p:txBody>
      </p:sp>
      <p:sp>
        <p:nvSpPr>
          <p:cNvPr id="11" name="Rectangle 10"/>
          <p:cNvSpPr/>
          <p:nvPr/>
        </p:nvSpPr>
        <p:spPr>
          <a:xfrm>
            <a:off x="6588224" y="4905164"/>
            <a:ext cx="1080120" cy="46805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Jason Bedford</a:t>
            </a:r>
            <a:endParaRPr lang="en-GB" sz="1400" dirty="0"/>
          </a:p>
        </p:txBody>
      </p:sp>
      <p:sp>
        <p:nvSpPr>
          <p:cNvPr id="12" name="Rectangle 11"/>
          <p:cNvSpPr/>
          <p:nvPr/>
        </p:nvSpPr>
        <p:spPr>
          <a:xfrm>
            <a:off x="7807188" y="4892264"/>
            <a:ext cx="1080120" cy="46805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Richard Moir</a:t>
            </a:r>
            <a:endParaRPr lang="en-GB" sz="1400" dirty="0"/>
          </a:p>
        </p:txBody>
      </p:sp>
      <p:sp>
        <p:nvSpPr>
          <p:cNvPr id="13" name="Rectangle 12"/>
          <p:cNvSpPr/>
          <p:nvPr/>
        </p:nvSpPr>
        <p:spPr>
          <a:xfrm>
            <a:off x="4031940" y="2276872"/>
            <a:ext cx="1080120" cy="46805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Tony Malone</a:t>
            </a:r>
            <a:endParaRPr lang="en-GB" sz="1400" dirty="0"/>
          </a:p>
        </p:txBody>
      </p:sp>
      <p:sp>
        <p:nvSpPr>
          <p:cNvPr id="14" name="Rectangle 13"/>
          <p:cNvSpPr/>
          <p:nvPr/>
        </p:nvSpPr>
        <p:spPr>
          <a:xfrm>
            <a:off x="4031940" y="1628800"/>
            <a:ext cx="1080120" cy="46805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smtClean="0"/>
              <a:t>Jim O’Sullivan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2886887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/>
              <a:t>IT Directorate </a:t>
            </a:r>
            <a:r>
              <a:rPr lang="en-GB" dirty="0" err="1" smtClean="0"/>
              <a:t>iPMO</a:t>
            </a:r>
            <a:endParaRPr lang="en-GB" dirty="0"/>
          </a:p>
        </p:txBody>
      </p:sp>
      <p:sp>
        <p:nvSpPr>
          <p:cNvPr id="5" name="Oval 4"/>
          <p:cNvSpPr/>
          <p:nvPr/>
        </p:nvSpPr>
        <p:spPr>
          <a:xfrm>
            <a:off x="4162823" y="2919635"/>
            <a:ext cx="971550" cy="97313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800" b="1" kern="0" dirty="0">
              <a:solidFill>
                <a:prstClr val="black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323036" y="1155923"/>
            <a:ext cx="1189037" cy="396875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>
                <a:solidFill>
                  <a:schemeClr val="bg1"/>
                </a:solidFill>
              </a:rPr>
              <a:t>Business Stakeholders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713686" y="1155923"/>
            <a:ext cx="1187450" cy="396875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 smtClean="0">
                <a:solidFill>
                  <a:schemeClr val="bg1"/>
                </a:solidFill>
              </a:rPr>
              <a:t>HE Executive</a:t>
            </a:r>
            <a:endParaRPr lang="en-GB" sz="800" b="1" kern="0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102748" y="1155923"/>
            <a:ext cx="1189038" cy="396875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>
                <a:solidFill>
                  <a:schemeClr val="bg1"/>
                </a:solidFill>
              </a:rPr>
              <a:t> Business Assurance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933973" y="1155923"/>
            <a:ext cx="1187450" cy="396875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>
                <a:solidFill>
                  <a:schemeClr val="bg1"/>
                </a:solidFill>
              </a:rPr>
              <a:t>Delivery Teams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4911" y="1155923"/>
            <a:ext cx="1187450" cy="396875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>
                <a:solidFill>
                  <a:schemeClr val="bg1"/>
                </a:solidFill>
              </a:rPr>
              <a:t>3</a:t>
            </a:r>
            <a:r>
              <a:rPr lang="en-GB" sz="800" b="1" kern="0" baseline="30000" dirty="0">
                <a:solidFill>
                  <a:schemeClr val="bg1"/>
                </a:solidFill>
              </a:rPr>
              <a:t>rd</a:t>
            </a:r>
            <a:r>
              <a:rPr lang="en-GB" sz="800" b="1" kern="0" dirty="0">
                <a:solidFill>
                  <a:schemeClr val="bg1"/>
                </a:solidFill>
              </a:rPr>
              <a:t> Parties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493398" y="1160685"/>
            <a:ext cx="1187450" cy="39528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 smtClean="0">
                <a:solidFill>
                  <a:schemeClr val="bg1"/>
                </a:solidFill>
              </a:rPr>
              <a:t>IT Directorate SLT</a:t>
            </a:r>
            <a:endParaRPr lang="en-GB" sz="800" b="1" kern="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000898" y="1984598"/>
            <a:ext cx="1295400" cy="6826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 smtClean="0">
                <a:solidFill>
                  <a:prstClr val="black"/>
                </a:solidFill>
              </a:rPr>
              <a:t>Reporting and Data Management </a:t>
            </a:r>
            <a:endParaRPr lang="en-GB" sz="800" b="1" kern="0" dirty="0"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12198" y="2654523"/>
            <a:ext cx="1296988" cy="6826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 smtClean="0">
                <a:solidFill>
                  <a:prstClr val="black"/>
                </a:solidFill>
              </a:rPr>
              <a:t>Governance and Administration  Management</a:t>
            </a:r>
            <a:endParaRPr lang="en-GB" sz="800" b="1" kern="0" dirty="0">
              <a:solidFill>
                <a:prstClr val="black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00898" y="4183285"/>
            <a:ext cx="1295400" cy="6842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>
                <a:solidFill>
                  <a:prstClr val="black"/>
                </a:solidFill>
              </a:rPr>
              <a:t>Delivery </a:t>
            </a:r>
            <a:r>
              <a:rPr lang="en-GB" sz="800" b="1" kern="0" dirty="0" smtClean="0">
                <a:solidFill>
                  <a:prstClr val="black"/>
                </a:solidFill>
              </a:rPr>
              <a:t>and Stakeholder Management</a:t>
            </a:r>
            <a:endParaRPr lang="en-GB" sz="800" b="1" kern="0" dirty="0">
              <a:solidFill>
                <a:prstClr val="black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416573" y="3480023"/>
            <a:ext cx="1295400" cy="684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>
                <a:solidFill>
                  <a:prstClr val="black"/>
                </a:solidFill>
              </a:rPr>
              <a:t>Risk </a:t>
            </a:r>
            <a:r>
              <a:rPr lang="en-GB" sz="800" b="1" kern="0" dirty="0" smtClean="0">
                <a:solidFill>
                  <a:prstClr val="black"/>
                </a:solidFill>
              </a:rPr>
              <a:t>and Issues Management</a:t>
            </a:r>
            <a:endParaRPr lang="en-GB" sz="800" b="1" kern="0" dirty="0">
              <a:solidFill>
                <a:prstClr val="black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416573" y="2654523"/>
            <a:ext cx="1295400" cy="6826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>
                <a:solidFill>
                  <a:prstClr val="black"/>
                </a:solidFill>
              </a:rPr>
              <a:t>Programme Planning  &amp;</a:t>
            </a:r>
          </a:p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>
                <a:solidFill>
                  <a:prstClr val="black"/>
                </a:solidFill>
              </a:rPr>
              <a:t>Dependency Management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512198" y="3480023"/>
            <a:ext cx="1296988" cy="6842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>
                <a:solidFill>
                  <a:prstClr val="black"/>
                </a:solidFill>
              </a:rPr>
              <a:t>Change Management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048148" y="5264373"/>
            <a:ext cx="1152525" cy="39687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 smtClean="0">
                <a:solidFill>
                  <a:schemeClr val="bg1"/>
                </a:solidFill>
              </a:rPr>
              <a:t>Area’s – IT programmes</a:t>
            </a:r>
            <a:endParaRPr lang="en-GB" sz="800" b="1" kern="0" dirty="0">
              <a:solidFill>
                <a:schemeClr val="bg1"/>
              </a:solidFill>
            </a:endParaRPr>
          </a:p>
        </p:txBody>
      </p:sp>
      <p:cxnSp>
        <p:nvCxnSpPr>
          <p:cNvPr id="19" name="Straight Connector 17"/>
          <p:cNvCxnSpPr>
            <a:cxnSpLocks noChangeShapeType="1"/>
            <a:stCxn id="16" idx="3"/>
            <a:endCxn id="5" idx="1"/>
          </p:cNvCxnSpPr>
          <p:nvPr/>
        </p:nvCxnSpPr>
        <p:spPr bwMode="auto">
          <a:xfrm>
            <a:off x="3711973" y="2995835"/>
            <a:ext cx="593725" cy="66675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Straight Connector 18"/>
          <p:cNvCxnSpPr>
            <a:cxnSpLocks noChangeShapeType="1"/>
            <a:stCxn id="12" idx="2"/>
            <a:endCxn id="5" idx="0"/>
          </p:cNvCxnSpPr>
          <p:nvPr/>
        </p:nvCxnSpPr>
        <p:spPr bwMode="auto">
          <a:xfrm flipH="1">
            <a:off x="4648598" y="2667223"/>
            <a:ext cx="0" cy="252412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Straight Connector 19"/>
          <p:cNvCxnSpPr>
            <a:cxnSpLocks noChangeShapeType="1"/>
            <a:stCxn id="5" idx="7"/>
            <a:endCxn id="13" idx="1"/>
          </p:cNvCxnSpPr>
          <p:nvPr/>
        </p:nvCxnSpPr>
        <p:spPr bwMode="auto">
          <a:xfrm flipV="1">
            <a:off x="4991498" y="2995835"/>
            <a:ext cx="520700" cy="66675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Straight Connector 20"/>
          <p:cNvCxnSpPr>
            <a:cxnSpLocks noChangeShapeType="1"/>
            <a:stCxn id="15" idx="3"/>
            <a:endCxn id="5" idx="3"/>
          </p:cNvCxnSpPr>
          <p:nvPr/>
        </p:nvCxnSpPr>
        <p:spPr bwMode="auto">
          <a:xfrm flipV="1">
            <a:off x="3711973" y="3749898"/>
            <a:ext cx="593725" cy="73025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Connector 21"/>
          <p:cNvCxnSpPr>
            <a:cxnSpLocks noChangeShapeType="1"/>
            <a:stCxn id="5" idx="4"/>
            <a:endCxn id="14" idx="0"/>
          </p:cNvCxnSpPr>
          <p:nvPr/>
        </p:nvCxnSpPr>
        <p:spPr bwMode="auto">
          <a:xfrm>
            <a:off x="4648598" y="3892773"/>
            <a:ext cx="0" cy="290512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Rounded Rectangle 23"/>
          <p:cNvSpPr/>
          <p:nvPr/>
        </p:nvSpPr>
        <p:spPr>
          <a:xfrm>
            <a:off x="2578498" y="5264373"/>
            <a:ext cx="1152525" cy="39687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 smtClean="0">
                <a:solidFill>
                  <a:schemeClr val="bg1"/>
                </a:solidFill>
              </a:rPr>
              <a:t>NRTS</a:t>
            </a:r>
            <a:endParaRPr lang="en-GB" sz="800" b="1" kern="0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108848" y="5264373"/>
            <a:ext cx="1152525" cy="39687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 err="1" smtClean="0">
                <a:solidFill>
                  <a:schemeClr val="bg1"/>
                </a:solidFill>
              </a:rPr>
              <a:t>SfM</a:t>
            </a:r>
            <a:r>
              <a:rPr lang="en-GB" sz="800" b="1" kern="0" dirty="0" smtClean="0">
                <a:solidFill>
                  <a:schemeClr val="bg1"/>
                </a:solidFill>
              </a:rPr>
              <a:t> ERP</a:t>
            </a:r>
            <a:endParaRPr lang="en-GB" sz="800" b="1" kern="0" dirty="0">
              <a:solidFill>
                <a:schemeClr val="bg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639198" y="5264373"/>
            <a:ext cx="1150938" cy="39687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 smtClean="0">
                <a:solidFill>
                  <a:schemeClr val="bg1"/>
                </a:solidFill>
              </a:rPr>
              <a:t>CHARM</a:t>
            </a:r>
            <a:endParaRPr lang="en-GB" sz="800" b="1" kern="0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7169548" y="5264373"/>
            <a:ext cx="1150938" cy="39687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rgbClr val="7F7E82"/>
            </a:solidFill>
            <a:prstDash val="solid"/>
          </a:ln>
          <a:effectLst/>
        </p:spPr>
        <p:txBody>
          <a:bodyPr lIns="71659" tIns="71659" rIns="71659" bIns="71659" anchor="ctr"/>
          <a:lstStyle/>
          <a:p>
            <a:pPr algn="ctr" defTabSz="103608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800" b="1" kern="0" dirty="0" smtClean="0">
                <a:solidFill>
                  <a:schemeClr val="bg1"/>
                </a:solidFill>
              </a:rPr>
              <a:t>NTIS</a:t>
            </a:r>
            <a:endParaRPr lang="en-GB" sz="800" b="1" kern="0" dirty="0">
              <a:solidFill>
                <a:schemeClr val="bg1"/>
              </a:solidFill>
            </a:endParaRPr>
          </a:p>
        </p:txBody>
      </p:sp>
      <p:cxnSp>
        <p:nvCxnSpPr>
          <p:cNvPr id="28" name="Straight Connector 26"/>
          <p:cNvCxnSpPr>
            <a:cxnSpLocks noChangeShapeType="1"/>
          </p:cNvCxnSpPr>
          <p:nvPr/>
        </p:nvCxnSpPr>
        <p:spPr bwMode="auto">
          <a:xfrm>
            <a:off x="1138636" y="1708373"/>
            <a:ext cx="6948487" cy="0"/>
          </a:xfrm>
          <a:prstGeom prst="line">
            <a:avLst/>
          </a:prstGeom>
          <a:noFill/>
          <a:ln w="9525" algn="ctr">
            <a:solidFill>
              <a:srgbClr val="7C7B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Straight Connector 27"/>
          <p:cNvCxnSpPr>
            <a:cxnSpLocks noChangeShapeType="1"/>
          </p:cNvCxnSpPr>
          <p:nvPr/>
        </p:nvCxnSpPr>
        <p:spPr bwMode="auto">
          <a:xfrm>
            <a:off x="1078311" y="1581373"/>
            <a:ext cx="60325" cy="128587"/>
          </a:xfrm>
          <a:prstGeom prst="line">
            <a:avLst/>
          </a:prstGeom>
          <a:noFill/>
          <a:ln w="9525" algn="ctr">
            <a:solidFill>
              <a:srgbClr val="7C7B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Straight Connector 28"/>
          <p:cNvCxnSpPr>
            <a:cxnSpLocks noChangeShapeType="1"/>
          </p:cNvCxnSpPr>
          <p:nvPr/>
        </p:nvCxnSpPr>
        <p:spPr bwMode="auto">
          <a:xfrm flipH="1">
            <a:off x="8087123" y="1567085"/>
            <a:ext cx="90488" cy="141288"/>
          </a:xfrm>
          <a:prstGeom prst="line">
            <a:avLst/>
          </a:prstGeom>
          <a:noFill/>
          <a:ln w="9525" algn="ctr">
            <a:solidFill>
              <a:srgbClr val="7C7B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Connector 29"/>
          <p:cNvCxnSpPr>
            <a:cxnSpLocks noChangeShapeType="1"/>
          </p:cNvCxnSpPr>
          <p:nvPr/>
        </p:nvCxnSpPr>
        <p:spPr bwMode="auto">
          <a:xfrm>
            <a:off x="1624411" y="5121498"/>
            <a:ext cx="6119812" cy="0"/>
          </a:xfrm>
          <a:prstGeom prst="line">
            <a:avLst/>
          </a:prstGeom>
          <a:noFill/>
          <a:ln w="9525" algn="ctr">
            <a:solidFill>
              <a:srgbClr val="7C7B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Straight Connector 30"/>
          <p:cNvCxnSpPr>
            <a:cxnSpLocks noChangeShapeType="1"/>
          </p:cNvCxnSpPr>
          <p:nvPr/>
        </p:nvCxnSpPr>
        <p:spPr bwMode="auto">
          <a:xfrm>
            <a:off x="7744223" y="5121498"/>
            <a:ext cx="103188" cy="142875"/>
          </a:xfrm>
          <a:prstGeom prst="line">
            <a:avLst/>
          </a:prstGeom>
          <a:noFill/>
          <a:ln w="9525" algn="ctr">
            <a:solidFill>
              <a:srgbClr val="7C7B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Connector 31"/>
          <p:cNvCxnSpPr>
            <a:cxnSpLocks noChangeShapeType="1"/>
          </p:cNvCxnSpPr>
          <p:nvPr/>
        </p:nvCxnSpPr>
        <p:spPr bwMode="auto">
          <a:xfrm flipH="1">
            <a:off x="1552973" y="5121498"/>
            <a:ext cx="71438" cy="142875"/>
          </a:xfrm>
          <a:prstGeom prst="line">
            <a:avLst/>
          </a:prstGeom>
          <a:noFill/>
          <a:ln w="9525" algn="ctr">
            <a:solidFill>
              <a:srgbClr val="7C7B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Straight Arrow Connector 32"/>
          <p:cNvCxnSpPr>
            <a:cxnSpLocks noChangeShapeType="1"/>
            <a:stCxn id="12" idx="0"/>
          </p:cNvCxnSpPr>
          <p:nvPr/>
        </p:nvCxnSpPr>
        <p:spPr bwMode="auto">
          <a:xfrm flipV="1">
            <a:off x="4648598" y="1724248"/>
            <a:ext cx="0" cy="260350"/>
          </a:xfrm>
          <a:prstGeom prst="straightConnector1">
            <a:avLst/>
          </a:prstGeom>
          <a:noFill/>
          <a:ln w="9525" algn="ctr">
            <a:solidFill>
              <a:srgbClr val="7F7E82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" name="Straight Arrow Connector 33"/>
          <p:cNvCxnSpPr>
            <a:cxnSpLocks noChangeShapeType="1"/>
            <a:stCxn id="14" idx="2"/>
          </p:cNvCxnSpPr>
          <p:nvPr/>
        </p:nvCxnSpPr>
        <p:spPr bwMode="auto">
          <a:xfrm>
            <a:off x="4648598" y="4867498"/>
            <a:ext cx="0" cy="252412"/>
          </a:xfrm>
          <a:prstGeom prst="straightConnector1">
            <a:avLst/>
          </a:prstGeom>
          <a:noFill/>
          <a:ln w="9525" algn="ctr">
            <a:solidFill>
              <a:srgbClr val="7F7E82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Straight Connector 34"/>
          <p:cNvCxnSpPr>
            <a:cxnSpLocks noChangeShapeType="1"/>
            <a:stCxn id="5" idx="5"/>
            <a:endCxn id="17" idx="1"/>
          </p:cNvCxnSpPr>
          <p:nvPr/>
        </p:nvCxnSpPr>
        <p:spPr bwMode="auto">
          <a:xfrm>
            <a:off x="4991498" y="3749898"/>
            <a:ext cx="520700" cy="73025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Straight Connector 35"/>
          <p:cNvCxnSpPr>
            <a:cxnSpLocks noChangeShapeType="1"/>
            <a:endCxn id="38" idx="1"/>
          </p:cNvCxnSpPr>
          <p:nvPr/>
        </p:nvCxnSpPr>
        <p:spPr bwMode="auto">
          <a:xfrm flipV="1">
            <a:off x="5347594" y="2044701"/>
            <a:ext cx="2032693" cy="232071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" name="TextBox 36"/>
          <p:cNvSpPr txBox="1">
            <a:spLocks noChangeArrowheads="1"/>
          </p:cNvSpPr>
          <p:nvPr/>
        </p:nvSpPr>
        <p:spPr bwMode="auto">
          <a:xfrm>
            <a:off x="7380287" y="1752530"/>
            <a:ext cx="1584201" cy="584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08" tIns="45505" rIns="91008" bIns="45505" anchor="ctr">
            <a:spAutoFit/>
          </a:bodyPr>
          <a:lstStyle>
            <a:lvl1pPr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2pPr>
            <a:lvl3pPr marL="11430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3pPr>
            <a:lvl4pPr marL="16002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4pPr>
            <a:lvl5pPr marL="20574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5pPr>
            <a:lvl6pPr marL="25146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6pPr>
            <a:lvl7pPr marL="29718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7pPr>
            <a:lvl8pPr marL="34290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8pPr>
            <a:lvl9pPr marL="38862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GB" altLang="en-US" sz="800" dirty="0">
                <a:solidFill>
                  <a:srgbClr val="000000"/>
                </a:solidFill>
                <a:latin typeface="+mn-lt"/>
              </a:rPr>
              <a:t>Weekly or monthly executive level status reporting. Progress dashboards and requirements traceability matrices</a:t>
            </a:r>
          </a:p>
        </p:txBody>
      </p:sp>
      <p:cxnSp>
        <p:nvCxnSpPr>
          <p:cNvPr id="39" name="Straight Connector 37"/>
          <p:cNvCxnSpPr>
            <a:cxnSpLocks noChangeShapeType="1"/>
          </p:cNvCxnSpPr>
          <p:nvPr/>
        </p:nvCxnSpPr>
        <p:spPr bwMode="auto">
          <a:xfrm>
            <a:off x="6895704" y="2990309"/>
            <a:ext cx="396082" cy="0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" name="TextBox 38"/>
          <p:cNvSpPr txBox="1">
            <a:spLocks noChangeArrowheads="1"/>
          </p:cNvSpPr>
          <p:nvPr/>
        </p:nvSpPr>
        <p:spPr bwMode="auto">
          <a:xfrm>
            <a:off x="7406688" y="2434189"/>
            <a:ext cx="1512168" cy="16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08" tIns="45505" rIns="91008" bIns="45505" anchor="ctr">
            <a:spAutoFit/>
          </a:bodyPr>
          <a:lstStyle>
            <a:lvl1pPr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2pPr>
            <a:lvl3pPr marL="11430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3pPr>
            <a:lvl4pPr marL="16002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4pPr>
            <a:lvl5pPr marL="20574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5pPr>
            <a:lvl6pPr marL="25146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6pPr>
            <a:lvl7pPr marL="29718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7pPr>
            <a:lvl8pPr marL="34290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8pPr>
            <a:lvl9pPr marL="38862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GB" altLang="en-US" sz="800" dirty="0">
                <a:solidFill>
                  <a:srgbClr val="000000"/>
                </a:solidFill>
                <a:latin typeface="+mn-lt"/>
              </a:rPr>
              <a:t>Provides the structure for managing the overall governance of </a:t>
            </a:r>
            <a:r>
              <a:rPr lang="en-GB" altLang="en-US" sz="800" dirty="0" smtClean="0">
                <a:solidFill>
                  <a:srgbClr val="000000"/>
                </a:solidFill>
                <a:latin typeface="+mn-lt"/>
              </a:rPr>
              <a:t>Major IT programmes and  each specific programme. </a:t>
            </a:r>
            <a:r>
              <a:rPr lang="en-GB" altLang="en-US" sz="800" dirty="0">
                <a:solidFill>
                  <a:srgbClr val="000000"/>
                </a:solidFill>
                <a:latin typeface="+mn-lt"/>
              </a:rPr>
              <a:t>The Administration function will control </a:t>
            </a:r>
            <a:r>
              <a:rPr lang="en-GB" altLang="en-US" sz="800" dirty="0" smtClean="0">
                <a:solidFill>
                  <a:srgbClr val="000000"/>
                </a:solidFill>
                <a:latin typeface="+mn-lt"/>
              </a:rPr>
              <a:t>Budget </a:t>
            </a:r>
            <a:r>
              <a:rPr lang="en-GB" altLang="en-US" sz="800" dirty="0">
                <a:solidFill>
                  <a:srgbClr val="000000"/>
                </a:solidFill>
                <a:latin typeface="+mn-lt"/>
              </a:rPr>
              <a:t>and Cost Management and the mechanism for driving value through the </a:t>
            </a:r>
            <a:r>
              <a:rPr lang="en-GB" altLang="en-US" sz="800" dirty="0" smtClean="0">
                <a:solidFill>
                  <a:srgbClr val="000000"/>
                </a:solidFill>
                <a:latin typeface="+mn-lt"/>
              </a:rPr>
              <a:t>IT </a:t>
            </a:r>
            <a:r>
              <a:rPr lang="en-GB" altLang="en-US" sz="800" dirty="0">
                <a:solidFill>
                  <a:srgbClr val="000000"/>
                </a:solidFill>
                <a:latin typeface="+mn-lt"/>
              </a:rPr>
              <a:t>portfolio. Knowledge and document management  is a key administrative function. </a:t>
            </a:r>
          </a:p>
        </p:txBody>
      </p:sp>
      <p:cxnSp>
        <p:nvCxnSpPr>
          <p:cNvPr id="41" name="Straight Connector 39"/>
          <p:cNvCxnSpPr>
            <a:cxnSpLocks noChangeShapeType="1"/>
          </p:cNvCxnSpPr>
          <p:nvPr/>
        </p:nvCxnSpPr>
        <p:spPr bwMode="auto">
          <a:xfrm>
            <a:off x="6877375" y="3822129"/>
            <a:ext cx="520525" cy="544239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TextBox 40"/>
          <p:cNvSpPr txBox="1">
            <a:spLocks noChangeArrowheads="1"/>
          </p:cNvSpPr>
          <p:nvPr/>
        </p:nvSpPr>
        <p:spPr bwMode="auto">
          <a:xfrm>
            <a:off x="7416303" y="4119502"/>
            <a:ext cx="1512168" cy="953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08" tIns="45505" rIns="91008" bIns="45505" anchor="ctr">
            <a:spAutoFit/>
          </a:bodyPr>
          <a:lstStyle>
            <a:lvl1pPr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2pPr>
            <a:lvl3pPr marL="11430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3pPr>
            <a:lvl4pPr marL="16002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4pPr>
            <a:lvl5pPr marL="20574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5pPr>
            <a:lvl6pPr marL="25146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6pPr>
            <a:lvl7pPr marL="29718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7pPr>
            <a:lvl8pPr marL="34290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8pPr>
            <a:lvl9pPr marL="38862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GB" altLang="en-US" sz="800">
                <a:solidFill>
                  <a:srgbClr val="000000"/>
                </a:solidFill>
                <a:latin typeface="+mn-lt"/>
              </a:rPr>
              <a:t>Formal control process for managing requests for changes to scope and requirements. The process ensures proper impact assessment and approval from the right stakeholders</a:t>
            </a:r>
          </a:p>
        </p:txBody>
      </p:sp>
      <p:cxnSp>
        <p:nvCxnSpPr>
          <p:cNvPr id="43" name="Straight Connector 41"/>
          <p:cNvCxnSpPr>
            <a:cxnSpLocks noChangeShapeType="1"/>
          </p:cNvCxnSpPr>
          <p:nvPr/>
        </p:nvCxnSpPr>
        <p:spPr bwMode="auto">
          <a:xfrm flipH="1">
            <a:off x="1660923" y="4525989"/>
            <a:ext cx="2256631" cy="213567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TextBox 42"/>
          <p:cNvSpPr txBox="1">
            <a:spLocks noChangeArrowheads="1"/>
          </p:cNvSpPr>
          <p:nvPr/>
        </p:nvSpPr>
        <p:spPr bwMode="auto">
          <a:xfrm>
            <a:off x="301138" y="4324275"/>
            <a:ext cx="1301453" cy="83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08" tIns="45505" rIns="91008" bIns="45505" anchor="ctr">
            <a:spAutoFit/>
          </a:bodyPr>
          <a:lstStyle>
            <a:lvl1pPr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2pPr>
            <a:lvl3pPr marL="11430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3pPr>
            <a:lvl4pPr marL="16002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4pPr>
            <a:lvl5pPr marL="20574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5pPr>
            <a:lvl6pPr marL="25146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6pPr>
            <a:lvl7pPr marL="29718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7pPr>
            <a:lvl8pPr marL="34290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8pPr>
            <a:lvl9pPr marL="38862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en-GB" altLang="en-US" sz="800" dirty="0">
                <a:solidFill>
                  <a:srgbClr val="000000"/>
                </a:solidFill>
                <a:latin typeface="+mn-lt"/>
              </a:rPr>
              <a:t>Working with </a:t>
            </a:r>
            <a:r>
              <a:rPr lang="en-GB" altLang="en-US" sz="800" dirty="0" smtClean="0">
                <a:solidFill>
                  <a:srgbClr val="000000"/>
                </a:solidFill>
                <a:latin typeface="+mn-lt"/>
              </a:rPr>
              <a:t>IT SLT and wider HE SLT programme  </a:t>
            </a:r>
            <a:r>
              <a:rPr lang="en-GB" altLang="en-US" sz="800" dirty="0">
                <a:solidFill>
                  <a:srgbClr val="000000"/>
                </a:solidFill>
                <a:latin typeface="+mn-lt"/>
              </a:rPr>
              <a:t>leaders to drive delivery against plan and assist with specific issues and hold ups</a:t>
            </a:r>
          </a:p>
        </p:txBody>
      </p:sp>
      <p:cxnSp>
        <p:nvCxnSpPr>
          <p:cNvPr id="45" name="Straight Connector 43"/>
          <p:cNvCxnSpPr>
            <a:cxnSpLocks noChangeShapeType="1"/>
          </p:cNvCxnSpPr>
          <p:nvPr/>
        </p:nvCxnSpPr>
        <p:spPr bwMode="auto">
          <a:xfrm flipH="1">
            <a:off x="1660923" y="3822129"/>
            <a:ext cx="662335" cy="794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" name="TextBox 44"/>
          <p:cNvSpPr txBox="1">
            <a:spLocks noChangeArrowheads="1"/>
          </p:cNvSpPr>
          <p:nvPr/>
        </p:nvSpPr>
        <p:spPr bwMode="auto">
          <a:xfrm>
            <a:off x="19001" y="3316163"/>
            <a:ext cx="1605409" cy="953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08" tIns="45505" rIns="91008" bIns="45505" anchor="ctr">
            <a:spAutoFit/>
          </a:bodyPr>
          <a:lstStyle>
            <a:lvl1pPr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2pPr>
            <a:lvl3pPr marL="11430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3pPr>
            <a:lvl4pPr marL="16002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4pPr>
            <a:lvl5pPr marL="20574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5pPr>
            <a:lvl6pPr marL="25146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6pPr>
            <a:lvl7pPr marL="29718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7pPr>
            <a:lvl8pPr marL="34290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8pPr>
            <a:lvl9pPr marL="38862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en-GB" altLang="en-US" sz="800" dirty="0">
                <a:solidFill>
                  <a:srgbClr val="000000"/>
                </a:solidFill>
                <a:latin typeface="+mn-lt"/>
              </a:rPr>
              <a:t>Proactive forecast and assessment of </a:t>
            </a:r>
            <a:r>
              <a:rPr lang="en-GB" altLang="en-US" sz="800" dirty="0" smtClean="0">
                <a:solidFill>
                  <a:srgbClr val="000000"/>
                </a:solidFill>
                <a:latin typeface="+mn-lt"/>
              </a:rPr>
              <a:t>programme/project risks. </a:t>
            </a:r>
            <a:r>
              <a:rPr lang="en-GB" altLang="en-US" sz="800" dirty="0">
                <a:solidFill>
                  <a:srgbClr val="000000"/>
                </a:solidFill>
                <a:latin typeface="+mn-lt"/>
              </a:rPr>
              <a:t>Ensuring risks are owned and mitigated and issues resolved. Coordinates with Change Management as required.</a:t>
            </a:r>
          </a:p>
        </p:txBody>
      </p:sp>
      <p:cxnSp>
        <p:nvCxnSpPr>
          <p:cNvPr id="47" name="Straight Connector 45"/>
          <p:cNvCxnSpPr>
            <a:cxnSpLocks noChangeShapeType="1"/>
          </p:cNvCxnSpPr>
          <p:nvPr/>
        </p:nvCxnSpPr>
        <p:spPr bwMode="auto">
          <a:xfrm flipH="1">
            <a:off x="1660923" y="2995835"/>
            <a:ext cx="662335" cy="1"/>
          </a:xfrm>
          <a:prstGeom prst="line">
            <a:avLst/>
          </a:prstGeom>
          <a:noFill/>
          <a:ln w="9525" algn="ctr">
            <a:solidFill>
              <a:srgbClr val="7F7E82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" name="TextBox 46"/>
          <p:cNvSpPr txBox="1">
            <a:spLocks noChangeArrowheads="1"/>
          </p:cNvSpPr>
          <p:nvPr/>
        </p:nvSpPr>
        <p:spPr bwMode="auto">
          <a:xfrm>
            <a:off x="163017" y="2204764"/>
            <a:ext cx="1461393" cy="1076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008" tIns="45505" rIns="91008" bIns="45505" anchor="ctr">
            <a:spAutoFit/>
          </a:bodyPr>
          <a:lstStyle>
            <a:lvl1pPr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2pPr>
            <a:lvl3pPr marL="11430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3pPr>
            <a:lvl4pPr marL="16002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4pPr>
            <a:lvl5pPr marL="20574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5pPr>
            <a:lvl6pPr marL="25146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6pPr>
            <a:lvl7pPr marL="29718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7pPr>
            <a:lvl8pPr marL="34290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8pPr>
            <a:lvl9pPr marL="38862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pPr algn="r" eaLnBrk="1" hangingPunct="1"/>
            <a:r>
              <a:rPr lang="en-GB" altLang="en-US" sz="800" dirty="0">
                <a:solidFill>
                  <a:srgbClr val="000000"/>
                </a:solidFill>
                <a:latin typeface="+mn-lt"/>
              </a:rPr>
              <a:t>Provides common planning framework across the programme at all levels, Manages overall milestone plan and manages interdependencies across portfolio, programmes, </a:t>
            </a:r>
            <a:r>
              <a:rPr lang="en-GB" altLang="en-US" sz="800" dirty="0" smtClean="0">
                <a:solidFill>
                  <a:srgbClr val="000000"/>
                </a:solidFill>
                <a:latin typeface="+mn-lt"/>
              </a:rPr>
              <a:t>and specific IT projects</a:t>
            </a:r>
            <a:endParaRPr lang="en-GB" altLang="en-US" sz="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49" name="TextBox 47"/>
          <p:cNvSpPr txBox="1">
            <a:spLocks noChangeArrowheads="1"/>
          </p:cNvSpPr>
          <p:nvPr/>
        </p:nvSpPr>
        <p:spPr bwMode="auto">
          <a:xfrm>
            <a:off x="4322666" y="3175588"/>
            <a:ext cx="651870" cy="461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008" tIns="45505" rIns="91008" bIns="45505" anchor="ctr">
            <a:spAutoFit/>
          </a:bodyPr>
          <a:lstStyle>
            <a:lvl1pPr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1pPr>
            <a:lvl2pPr marL="742950" indent="-28575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2pPr>
            <a:lvl3pPr marL="11430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3pPr>
            <a:lvl4pPr marL="16002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4pPr>
            <a:lvl5pPr marL="2057400" indent="-228600" defTabSz="1035050">
              <a:defRPr sz="1600" b="1">
                <a:solidFill>
                  <a:schemeClr val="accent1"/>
                </a:solidFill>
                <a:latin typeface="Arial" pitchFamily="34" charset="0"/>
              </a:defRPr>
            </a:lvl5pPr>
            <a:lvl6pPr marL="25146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6pPr>
            <a:lvl7pPr marL="29718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7pPr>
            <a:lvl8pPr marL="34290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8pPr>
            <a:lvl9pPr marL="38862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accent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GB" altLang="en-US" sz="800" dirty="0" smtClean="0">
                <a:solidFill>
                  <a:schemeClr val="tx1"/>
                </a:solidFill>
                <a:latin typeface="+mn-lt"/>
              </a:rPr>
              <a:t>Integrated </a:t>
            </a:r>
          </a:p>
          <a:p>
            <a:pPr algn="ctr" eaLnBrk="1" hangingPunct="1"/>
            <a:r>
              <a:rPr lang="en-GB" altLang="en-US" sz="800" dirty="0" smtClean="0">
                <a:solidFill>
                  <a:schemeClr val="tx1"/>
                </a:solidFill>
                <a:latin typeface="+mn-lt"/>
              </a:rPr>
              <a:t>PMO </a:t>
            </a:r>
          </a:p>
          <a:p>
            <a:pPr algn="ctr" eaLnBrk="1" hangingPunct="1"/>
            <a:r>
              <a:rPr lang="en-GB" altLang="en-US" sz="800" dirty="0" smtClean="0">
                <a:solidFill>
                  <a:schemeClr val="tx1"/>
                </a:solidFill>
                <a:latin typeface="+mn-lt"/>
              </a:rPr>
              <a:t>Leadership</a:t>
            </a:r>
            <a:endParaRPr lang="en-GB" altLang="en-US" sz="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9553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GB" dirty="0" smtClean="0"/>
              <a:t>New ways of working</a:t>
            </a:r>
            <a:endParaRPr lang="en-GB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600201"/>
            <a:ext cx="8229600" cy="4277072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Highways England will be the overall </a:t>
            </a:r>
            <a:r>
              <a:rPr lang="en-GB" dirty="0" smtClean="0"/>
              <a:t>Customer Design </a:t>
            </a:r>
            <a:r>
              <a:rPr lang="en-GB" dirty="0" smtClean="0"/>
              <a:t>Authority for NRTS2</a:t>
            </a:r>
          </a:p>
          <a:p>
            <a:r>
              <a:rPr lang="en-GB" dirty="0" smtClean="0"/>
              <a:t>Security is paramount</a:t>
            </a:r>
          </a:p>
          <a:p>
            <a:r>
              <a:rPr lang="en-GB" dirty="0" smtClean="0"/>
              <a:t>Look </a:t>
            </a:r>
            <a:r>
              <a:rPr lang="en-GB" dirty="0" smtClean="0"/>
              <a:t>for opportunities to use NRTS2 in innovative ways and explore commercial opportunities</a:t>
            </a:r>
          </a:p>
          <a:p>
            <a:r>
              <a:rPr lang="en-GB" dirty="0" smtClean="0"/>
              <a:t>Adoption and introduction on new technologies to support a safer network, e.g. CHARM, autonomous vehicles, etc.</a:t>
            </a:r>
          </a:p>
          <a:p>
            <a:r>
              <a:rPr lang="en-GB" dirty="0" smtClean="0"/>
              <a:t>Ensuring that we meet the operational needs of RIS1 and beyond</a:t>
            </a:r>
          </a:p>
        </p:txBody>
      </p:sp>
    </p:spTree>
    <p:extLst>
      <p:ext uri="{BB962C8B-B14F-4D97-AF65-F5344CB8AC3E}">
        <p14:creationId xmlns:p14="http://schemas.microsoft.com/office/powerpoint/2010/main" val="32008889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HE_PPT_STD_White.potx" id="{C5DC826B-221C-4BFA-AE2D-5348A1F43056}" vid="{D717856E-93EF-4870-8349-848641DF94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1845</TotalTime>
  <Words>2011</Words>
  <Application>Microsoft Office PowerPoint</Application>
  <PresentationFormat>On-screen Show (4:3)</PresentationFormat>
  <Paragraphs>370</Paragraphs>
  <Slides>54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Office Theme</vt:lpstr>
      <vt:lpstr>National Roads Telecommunication Services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Operational Technology strategy</vt:lpstr>
      <vt:lpstr>What is Operational Technology?</vt:lpstr>
      <vt:lpstr>Key Objectives of Strategy  </vt:lpstr>
      <vt:lpstr>Improving availability and performance of technology </vt:lpstr>
      <vt:lpstr>Summary of current issues</vt:lpstr>
      <vt:lpstr>Two Key measures proposed to address poor performing technology </vt:lpstr>
      <vt:lpstr>PowerPoint Presentation</vt:lpstr>
      <vt:lpstr>Summary of the TOC</vt:lpstr>
      <vt:lpstr>PowerPoint Presentation</vt:lpstr>
      <vt:lpstr>Summary of the TIC</vt:lpstr>
      <vt:lpstr>TOC Interactions with others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Procurement Process</vt:lpstr>
      <vt:lpstr>Procurement Process</vt:lpstr>
      <vt:lpstr>Competitive Dialogue Procedure</vt:lpstr>
      <vt:lpstr>Selection Phase </vt:lpstr>
      <vt:lpstr>Initial Dialogue Phase</vt:lpstr>
      <vt:lpstr>Final Dialogue Phase</vt:lpstr>
      <vt:lpstr>Final Tender Phase</vt:lpstr>
      <vt:lpstr>Indicative Key dates</vt:lpstr>
      <vt:lpstr>Timeline</vt:lpstr>
      <vt:lpstr>Your feedback   </vt:lpstr>
      <vt:lpstr>PowerPoint Presentation</vt:lpstr>
      <vt:lpstr>PowerPoint Presentation</vt:lpstr>
      <vt:lpstr>Q&amp;A</vt:lpstr>
      <vt:lpstr>PowerPoint Presentation</vt:lpstr>
    </vt:vector>
  </TitlesOfParts>
  <Company>Highways Agency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Chatterton, Paul</dc:creator>
  <cp:lastModifiedBy>Chatterton, Paul</cp:lastModifiedBy>
  <cp:revision>85</cp:revision>
  <cp:lastPrinted>2015-06-27T11:37:36Z</cp:lastPrinted>
  <dcterms:created xsi:type="dcterms:W3CDTF">2015-06-27T11:35:06Z</dcterms:created>
  <dcterms:modified xsi:type="dcterms:W3CDTF">2016-04-08T07:11:05Z</dcterms:modified>
</cp:coreProperties>
</file>