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6"/>
  </p:notesMasterIdLst>
  <p:sldIdLst>
    <p:sldId id="256" r:id="rId5"/>
    <p:sldId id="262" r:id="rId6"/>
    <p:sldId id="264" r:id="rId7"/>
    <p:sldId id="263" r:id="rId8"/>
    <p:sldId id="257" r:id="rId9"/>
    <p:sldId id="282" r:id="rId10"/>
    <p:sldId id="267" r:id="rId11"/>
    <p:sldId id="266" r:id="rId12"/>
    <p:sldId id="259" r:id="rId13"/>
    <p:sldId id="280" r:id="rId14"/>
    <p:sldId id="281" r:id="rId15"/>
    <p:sldId id="277" r:id="rId16"/>
    <p:sldId id="278" r:id="rId17"/>
    <p:sldId id="279" r:id="rId18"/>
    <p:sldId id="258" r:id="rId19"/>
    <p:sldId id="268" r:id="rId20"/>
    <p:sldId id="285" r:id="rId21"/>
    <p:sldId id="286" r:id="rId22"/>
    <p:sldId id="287" r:id="rId23"/>
    <p:sldId id="288" r:id="rId24"/>
    <p:sldId id="289" r:id="rId25"/>
    <p:sldId id="290" r:id="rId26"/>
    <p:sldId id="260" r:id="rId27"/>
    <p:sldId id="291" r:id="rId28"/>
    <p:sldId id="270" r:id="rId29"/>
    <p:sldId id="271" r:id="rId30"/>
    <p:sldId id="272" r:id="rId31"/>
    <p:sldId id="273" r:id="rId32"/>
    <p:sldId id="274" r:id="rId33"/>
    <p:sldId id="276" r:id="rId34"/>
    <p:sldId id="261"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Ward" initials="AW" lastIdx="7" clrIdx="0">
    <p:extLst>
      <p:ext uri="{19B8F6BF-5375-455C-9EA6-DF929625EA0E}">
        <p15:presenceInfo xmlns:p15="http://schemas.microsoft.com/office/powerpoint/2012/main" userId="S-1-5-21-2032500944-680512171-4281770524-123475" providerId="AD"/>
      </p:ext>
    </p:extLst>
  </p:cmAuthor>
  <p:cmAuthor id="2" name="Daniel Durcan" initials="DD" lastIdx="6" clrIdx="1">
    <p:extLst>
      <p:ext uri="{19B8F6BF-5375-455C-9EA6-DF929625EA0E}">
        <p15:presenceInfo xmlns:p15="http://schemas.microsoft.com/office/powerpoint/2012/main" userId="6e4db70178934be1" providerId="Windows Live"/>
      </p:ext>
    </p:extLst>
  </p:cmAuthor>
  <p:cmAuthor id="3" name="Fiona Hackland" initials="FH" lastIdx="5" clrIdx="2">
    <p:extLst>
      <p:ext uri="{19B8F6BF-5375-455C-9EA6-DF929625EA0E}">
        <p15:presenceInfo xmlns:p15="http://schemas.microsoft.com/office/powerpoint/2012/main" userId="S-1-5-21-2032500944-680512171-4281770524-89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B253"/>
    <a:srgbClr val="DF247B"/>
    <a:srgbClr val="EE4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735" autoAdjust="0"/>
  </p:normalViewPr>
  <p:slideViewPr>
    <p:cSldViewPr snapToGrid="0">
      <p:cViewPr varScale="1">
        <p:scale>
          <a:sx n="76" d="100"/>
          <a:sy n="76" d="100"/>
        </p:scale>
        <p:origin x="1085" y="58"/>
      </p:cViewPr>
      <p:guideLst/>
    </p:cSldViewPr>
  </p:slideViewPr>
  <p:outlineViewPr>
    <p:cViewPr>
      <p:scale>
        <a:sx n="33" d="100"/>
        <a:sy n="33" d="100"/>
      </p:scale>
      <p:origin x="0" y="-54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lvl1pPr>
            <a:lvl2pPr marL="914400" marR="0" lvl="1" indent="-228600" algn="l" rtl="0">
              <a:spcBef>
                <a:spcPts val="0"/>
              </a:spcBef>
              <a:spcAft>
                <a:spcPts val="0"/>
              </a:spcAft>
              <a:buSzPts val="1400"/>
              <a:buNone/>
              <a:defRPr sz="1100" b="0" i="0" u="none" strike="noStrike" cap="none"/>
            </a:lvl2pPr>
            <a:lvl3pPr marL="1371600" marR="0" lvl="2" indent="-228600" algn="l" rtl="0">
              <a:spcBef>
                <a:spcPts val="0"/>
              </a:spcBef>
              <a:spcAft>
                <a:spcPts val="0"/>
              </a:spcAft>
              <a:buSzPts val="1400"/>
              <a:buNone/>
              <a:defRPr sz="1100" b="0" i="0" u="none" strike="noStrike" cap="none"/>
            </a:lvl3pPr>
            <a:lvl4pPr marL="1828800" marR="0" lvl="3" indent="-228600" algn="l" rtl="0">
              <a:spcBef>
                <a:spcPts val="0"/>
              </a:spcBef>
              <a:spcAft>
                <a:spcPts val="0"/>
              </a:spcAft>
              <a:buSzPts val="1400"/>
              <a:buNone/>
              <a:defRPr sz="1100" b="0" i="0" u="none" strike="noStrike" cap="none"/>
            </a:lvl4pPr>
            <a:lvl5pPr marL="2286000" marR="0" lvl="4" indent="-228600" algn="l" rtl="0">
              <a:spcBef>
                <a:spcPts val="0"/>
              </a:spcBef>
              <a:spcAft>
                <a:spcPts val="0"/>
              </a:spcAft>
              <a:buSzPts val="1400"/>
              <a:buNone/>
              <a:defRPr sz="1100" b="0" i="0" u="none" strike="noStrike" cap="none"/>
            </a:lvl5pPr>
            <a:lvl6pPr marL="2743200" marR="0" lvl="5" indent="-228600" algn="l" rtl="0">
              <a:spcBef>
                <a:spcPts val="0"/>
              </a:spcBef>
              <a:spcAft>
                <a:spcPts val="0"/>
              </a:spcAft>
              <a:buSzPts val="1400"/>
              <a:buNone/>
              <a:defRPr sz="1100" b="0" i="0" u="none" strike="noStrike" cap="none"/>
            </a:lvl6pPr>
            <a:lvl7pPr marL="3200400" marR="0" lvl="6" indent="-228600" algn="l" rtl="0">
              <a:spcBef>
                <a:spcPts val="0"/>
              </a:spcBef>
              <a:spcAft>
                <a:spcPts val="0"/>
              </a:spcAft>
              <a:buSzPts val="1400"/>
              <a:buNone/>
              <a:defRPr sz="1100" b="0" i="0" u="none" strike="noStrike" cap="none"/>
            </a:lvl7pPr>
            <a:lvl8pPr marL="3657600" marR="0" lvl="7" indent="-228600" algn="l" rtl="0">
              <a:spcBef>
                <a:spcPts val="0"/>
              </a:spcBef>
              <a:spcAft>
                <a:spcPts val="0"/>
              </a:spcAft>
              <a:buSzPts val="1400"/>
              <a:buNone/>
              <a:defRPr sz="1100" b="0" i="0" u="none" strike="noStrike" cap="none"/>
            </a:lvl8pPr>
            <a:lvl9pPr marL="4114800" marR="0" lvl="8" indent="-228600" algn="l" rtl="0">
              <a:spcBef>
                <a:spcPts val="0"/>
              </a:spcBef>
              <a:spcAft>
                <a:spcPts val="0"/>
              </a:spcAft>
              <a:buSzPts val="1400"/>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827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5311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8548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24" name="Google Shape;24;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25" name="Google Shape;25;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26" name="Google Shape;26;p6"/>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503382" y="274638"/>
            <a:ext cx="8229600" cy="1143000"/>
          </a:xfrm>
        </p:spPr>
        <p:txBody>
          <a:bodyPr anchor="t" anchorCtr="0">
            <a:normAutofit/>
          </a:bodyPr>
          <a:lstStyle>
            <a:lvl1pPr>
              <a:defRPr sz="3000" baseline="0">
                <a:latin typeface="Calibri"/>
              </a:defRPr>
            </a:lvl1pPr>
          </a:lstStyle>
          <a:p>
            <a:r>
              <a:rPr lang="en-GB" dirty="0"/>
              <a:t>Click to edit Master title style</a:t>
            </a:r>
            <a:endParaRPr lang="en-US" dirty="0"/>
          </a:p>
        </p:txBody>
      </p:sp>
      <p:sp>
        <p:nvSpPr>
          <p:cNvPr id="7" name="Rectangle 6"/>
          <p:cNvSpPr/>
          <p:nvPr userDrawn="1"/>
        </p:nvSpPr>
        <p:spPr>
          <a:xfrm>
            <a:off x="0" y="6035040"/>
            <a:ext cx="9144000" cy="822960"/>
          </a:xfrm>
          <a:prstGeom prst="rect">
            <a:avLst/>
          </a:prstGeom>
          <a:solidFill>
            <a:srgbClr val="D3DA2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bwMode="auto">
          <a:xfrm>
            <a:off x="437568" y="6252464"/>
            <a:ext cx="1010232" cy="358965"/>
          </a:xfrm>
          <a:prstGeom prst="rect">
            <a:avLst/>
          </a:prstGeom>
          <a:noFill/>
          <a:ln w="9525">
            <a:noFill/>
            <a:miter lim="800000"/>
            <a:headEnd/>
            <a:tailEnd/>
          </a:ln>
        </p:spPr>
      </p:pic>
      <p:sp>
        <p:nvSpPr>
          <p:cNvPr id="10" name="Text Placeholder 6"/>
          <p:cNvSpPr>
            <a:spLocks noGrp="1"/>
          </p:cNvSpPr>
          <p:nvPr>
            <p:ph type="body" sz="quarter" idx="11" hasCustomPrompt="1"/>
          </p:nvPr>
        </p:nvSpPr>
        <p:spPr>
          <a:xfrm>
            <a:off x="499101" y="1557338"/>
            <a:ext cx="8207375" cy="442577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rgbClr val="000000"/>
                </a:solidFill>
                <a:latin typeface="Calibri"/>
                <a:ea typeface="Liberation Sans"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chemeClr val="tx1">
                    <a:lumMod val="65000"/>
                    <a:lumOff val="35000"/>
                  </a:schemeClr>
                </a:solidFill>
                <a:latin typeface="Arial" panose="020B0604020202020204" pitchFamily="34" charset="0"/>
                <a:ea typeface="Liberation Sans" panose="020B0604020202020204" pitchFamily="34" charset="0"/>
                <a:cs typeface="Arial" panose="020B0604020202020204" pitchFamily="34" charset="0"/>
              </a:defRPr>
            </a:lvl2pPr>
            <a:lvl3pPr marL="1200150" indent="-285750">
              <a:buFont typeface="Arial" panose="020B0604020202020204" pitchFamily="34" charset="0"/>
              <a:buChar char="•"/>
              <a:defRPr sz="1800" b="0">
                <a:solidFill>
                  <a:schemeClr val="tx1">
                    <a:lumMod val="65000"/>
                    <a:lumOff val="35000"/>
                  </a:schemeClr>
                </a:solidFill>
                <a:latin typeface="Arial" panose="020B0604020202020204" pitchFamily="34" charset="0"/>
                <a:ea typeface="Liberation Sans" panose="020B0604020202020204" pitchFamily="34" charset="0"/>
                <a:cs typeface="Arial" panose="020B0604020202020204" pitchFamily="34" charset="0"/>
              </a:defRPr>
            </a:lvl3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Body text will go here</a:t>
            </a:r>
          </a:p>
          <a:p>
            <a:pPr lvl="0"/>
            <a:endParaRPr lang="en-GB" dirty="0"/>
          </a:p>
        </p:txBody>
      </p:sp>
      <p:sp>
        <p:nvSpPr>
          <p:cNvPr id="11" name="Date Placeholder 3"/>
          <p:cNvSpPr>
            <a:spLocks noGrp="1"/>
          </p:cNvSpPr>
          <p:nvPr>
            <p:ph type="dt" sz="half" idx="13"/>
          </p:nvPr>
        </p:nvSpPr>
        <p:spPr>
          <a:xfrm>
            <a:off x="7101994" y="6340956"/>
            <a:ext cx="1066800" cy="365125"/>
          </a:xfrm>
        </p:spPr>
        <p:txBody>
          <a:bodyPr/>
          <a:lstStyle>
            <a:lvl1pPr algn="r">
              <a:defRPr sz="900">
                <a:solidFill>
                  <a:srgbClr val="3B3C37"/>
                </a:solidFill>
                <a:latin typeface="Calibri"/>
                <a:cs typeface="Arial"/>
              </a:defRPr>
            </a:lvl1pPr>
          </a:lstStyle>
          <a:p>
            <a:fld id="{C7EE2D5E-0219-3440-9DE8-7396D18337BC}" type="datetime1">
              <a:rPr lang="en-GB" smtClean="0"/>
              <a:pPr/>
              <a:t>21/04/2021</a:t>
            </a:fld>
            <a:endParaRPr lang="en-US" dirty="0"/>
          </a:p>
        </p:txBody>
      </p:sp>
      <p:sp>
        <p:nvSpPr>
          <p:cNvPr id="12" name="Footer Placeholder 4"/>
          <p:cNvSpPr>
            <a:spLocks noGrp="1"/>
          </p:cNvSpPr>
          <p:nvPr>
            <p:ph type="ftr" sz="quarter" idx="14"/>
          </p:nvPr>
        </p:nvSpPr>
        <p:spPr>
          <a:xfrm>
            <a:off x="2379133" y="6340956"/>
            <a:ext cx="4722861" cy="365125"/>
          </a:xfrm>
        </p:spPr>
        <p:txBody>
          <a:bodyPr/>
          <a:lstStyle>
            <a:lvl1pPr algn="r">
              <a:defRPr sz="900">
                <a:solidFill>
                  <a:srgbClr val="3B3C37"/>
                </a:solidFill>
                <a:latin typeface="Calibri"/>
                <a:cs typeface="Arial"/>
              </a:defRPr>
            </a:lvl1pPr>
          </a:lstStyle>
          <a:p>
            <a:r>
              <a:rPr lang="en-US" dirty="0"/>
              <a:t>L&amp;Q - Title of presentation</a:t>
            </a:r>
          </a:p>
        </p:txBody>
      </p:sp>
      <p:sp>
        <p:nvSpPr>
          <p:cNvPr id="6" name="Slide Number Placeholder 5"/>
          <p:cNvSpPr>
            <a:spLocks noGrp="1"/>
          </p:cNvSpPr>
          <p:nvPr>
            <p:ph type="sldNum" sz="quarter" idx="12"/>
          </p:nvPr>
        </p:nvSpPr>
        <p:spPr>
          <a:xfrm>
            <a:off x="8168794" y="6340956"/>
            <a:ext cx="537682" cy="365125"/>
          </a:xfrm>
        </p:spPr>
        <p:txBody>
          <a:bodyPr/>
          <a:lstStyle>
            <a:lvl1pPr>
              <a:defRPr sz="900" b="1" i="0">
                <a:solidFill>
                  <a:srgbClr val="3B3C37"/>
                </a:solidFill>
              </a:defRPr>
            </a:lvl1pPr>
          </a:lstStyle>
          <a:p>
            <a:fld id="{76F26372-FB9B-014D-B9DB-25691E1F183E}" type="slidenum">
              <a:rPr lang="en-US" smtClean="0"/>
              <a:pPr/>
              <a:t>‹#›</a:t>
            </a:fld>
            <a:endParaRPr lang="en-US" dirty="0"/>
          </a:p>
        </p:txBody>
      </p:sp>
    </p:spTree>
    <p:extLst>
      <p:ext uri="{BB962C8B-B14F-4D97-AF65-F5344CB8AC3E}">
        <p14:creationId xmlns:p14="http://schemas.microsoft.com/office/powerpoint/2010/main" val="295992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29" name="Google Shape;29;p7"/>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400"/>
              <a:buFont typeface="Arial"/>
              <a:buNone/>
              <a:defRPr sz="2400">
                <a:solidFill>
                  <a:schemeClr val="dk1"/>
                </a:solidFill>
              </a:defRPr>
            </a:lvl2pPr>
            <a:lvl3pPr lvl="2" indent="0">
              <a:spcBef>
                <a:spcPts val="0"/>
              </a:spcBef>
              <a:spcAft>
                <a:spcPts val="0"/>
              </a:spcAft>
              <a:buClr>
                <a:schemeClr val="dk1"/>
              </a:buClr>
              <a:buSzPts val="2400"/>
              <a:buFont typeface="Arial"/>
              <a:buNone/>
              <a:defRPr sz="2400">
                <a:solidFill>
                  <a:schemeClr val="dk1"/>
                </a:solidFill>
              </a:defRPr>
            </a:lvl3pPr>
            <a:lvl4pPr lvl="3" indent="0">
              <a:spcBef>
                <a:spcPts val="0"/>
              </a:spcBef>
              <a:spcAft>
                <a:spcPts val="0"/>
              </a:spcAft>
              <a:buClr>
                <a:schemeClr val="dk1"/>
              </a:buClr>
              <a:buSzPts val="2400"/>
              <a:buFont typeface="Arial"/>
              <a:buNone/>
              <a:defRPr sz="2400">
                <a:solidFill>
                  <a:schemeClr val="dk1"/>
                </a:solidFill>
              </a:defRPr>
            </a:lvl4pPr>
            <a:lvl5pPr lvl="4" indent="0">
              <a:spcBef>
                <a:spcPts val="0"/>
              </a:spcBef>
              <a:spcAft>
                <a:spcPts val="0"/>
              </a:spcAft>
              <a:buClr>
                <a:schemeClr val="dk1"/>
              </a:buClr>
              <a:buSzPts val="2400"/>
              <a:buFont typeface="Arial"/>
              <a:buNone/>
              <a:defRPr sz="2400">
                <a:solidFill>
                  <a:schemeClr val="dk1"/>
                </a:solidFill>
              </a:defRPr>
            </a:lvl5pPr>
            <a:lvl6pPr lvl="5" indent="0">
              <a:spcBef>
                <a:spcPts val="0"/>
              </a:spcBef>
              <a:spcAft>
                <a:spcPts val="0"/>
              </a:spcAft>
              <a:buClr>
                <a:schemeClr val="dk1"/>
              </a:buClr>
              <a:buSzPts val="2400"/>
              <a:buFont typeface="Arial"/>
              <a:buNone/>
              <a:defRPr sz="2400">
                <a:solidFill>
                  <a:schemeClr val="dk1"/>
                </a:solidFill>
              </a:defRPr>
            </a:lvl6pPr>
            <a:lvl7pPr lvl="6" indent="0">
              <a:spcBef>
                <a:spcPts val="0"/>
              </a:spcBef>
              <a:spcAft>
                <a:spcPts val="0"/>
              </a:spcAft>
              <a:buClr>
                <a:schemeClr val="dk1"/>
              </a:buClr>
              <a:buSzPts val="2400"/>
              <a:buFont typeface="Arial"/>
              <a:buNone/>
              <a:defRPr sz="2400">
                <a:solidFill>
                  <a:schemeClr val="dk1"/>
                </a:solidFill>
              </a:defRPr>
            </a:lvl7pPr>
            <a:lvl8pPr lvl="7" indent="0">
              <a:spcBef>
                <a:spcPts val="0"/>
              </a:spcBef>
              <a:spcAft>
                <a:spcPts val="0"/>
              </a:spcAft>
              <a:buClr>
                <a:schemeClr val="dk1"/>
              </a:buClr>
              <a:buSzPts val="2400"/>
              <a:buFont typeface="Arial"/>
              <a:buNone/>
              <a:defRPr sz="2400">
                <a:solidFill>
                  <a:schemeClr val="dk1"/>
                </a:solidFill>
              </a:defRPr>
            </a:lvl8pPr>
            <a:lvl9pPr lvl="8" indent="0">
              <a:spcBef>
                <a:spcPts val="0"/>
              </a:spcBef>
              <a:spcAft>
                <a:spcPts val="0"/>
              </a:spcAft>
              <a:buClr>
                <a:schemeClr val="dk1"/>
              </a:buClr>
              <a:buSzPts val="2400"/>
              <a:buFont typeface="Arial"/>
              <a:buNone/>
              <a:defRPr sz="2400">
                <a:solidFill>
                  <a:schemeClr val="dk1"/>
                </a:solidFill>
              </a:defRPr>
            </a:lvl9pPr>
          </a:lstStyle>
          <a:p>
            <a:endParaRPr/>
          </a:p>
        </p:txBody>
      </p:sp>
      <p:sp>
        <p:nvSpPr>
          <p:cNvPr id="32" name="Google Shape;32;p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33" name="Google Shape;33;p8"/>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4800"/>
              <a:buFont typeface="Arial"/>
              <a:buNone/>
              <a:defRPr sz="4800">
                <a:solidFill>
                  <a:schemeClr val="dk1"/>
                </a:solidFill>
              </a:defRPr>
            </a:lvl2pPr>
            <a:lvl3pPr lvl="2" indent="0">
              <a:spcBef>
                <a:spcPts val="0"/>
              </a:spcBef>
              <a:spcAft>
                <a:spcPts val="0"/>
              </a:spcAft>
              <a:buClr>
                <a:schemeClr val="dk1"/>
              </a:buClr>
              <a:buSzPts val="4800"/>
              <a:buFont typeface="Arial"/>
              <a:buNone/>
              <a:defRPr sz="4800">
                <a:solidFill>
                  <a:schemeClr val="dk1"/>
                </a:solidFill>
              </a:defRPr>
            </a:lvl3pPr>
            <a:lvl4pPr lvl="3" indent="0">
              <a:spcBef>
                <a:spcPts val="0"/>
              </a:spcBef>
              <a:spcAft>
                <a:spcPts val="0"/>
              </a:spcAft>
              <a:buClr>
                <a:schemeClr val="dk1"/>
              </a:buClr>
              <a:buSzPts val="4800"/>
              <a:buFont typeface="Arial"/>
              <a:buNone/>
              <a:defRPr sz="4800">
                <a:solidFill>
                  <a:schemeClr val="dk1"/>
                </a:solidFill>
              </a:defRPr>
            </a:lvl4pPr>
            <a:lvl5pPr lvl="4" indent="0">
              <a:spcBef>
                <a:spcPts val="0"/>
              </a:spcBef>
              <a:spcAft>
                <a:spcPts val="0"/>
              </a:spcAft>
              <a:buClr>
                <a:schemeClr val="dk1"/>
              </a:buClr>
              <a:buSzPts val="4800"/>
              <a:buFont typeface="Arial"/>
              <a:buNone/>
              <a:defRPr sz="4800">
                <a:solidFill>
                  <a:schemeClr val="dk1"/>
                </a:solidFill>
              </a:defRPr>
            </a:lvl5pPr>
            <a:lvl6pPr lvl="5" indent="0">
              <a:spcBef>
                <a:spcPts val="0"/>
              </a:spcBef>
              <a:spcAft>
                <a:spcPts val="0"/>
              </a:spcAft>
              <a:buClr>
                <a:schemeClr val="dk1"/>
              </a:buClr>
              <a:buSzPts val="4800"/>
              <a:buFont typeface="Arial"/>
              <a:buNone/>
              <a:defRPr sz="4800">
                <a:solidFill>
                  <a:schemeClr val="dk1"/>
                </a:solidFill>
              </a:defRPr>
            </a:lvl6pPr>
            <a:lvl7pPr lvl="6" indent="0">
              <a:spcBef>
                <a:spcPts val="0"/>
              </a:spcBef>
              <a:spcAft>
                <a:spcPts val="0"/>
              </a:spcAft>
              <a:buClr>
                <a:schemeClr val="dk1"/>
              </a:buClr>
              <a:buSzPts val="4800"/>
              <a:buFont typeface="Arial"/>
              <a:buNone/>
              <a:defRPr sz="4800">
                <a:solidFill>
                  <a:schemeClr val="dk1"/>
                </a:solidFill>
              </a:defRPr>
            </a:lvl7pPr>
            <a:lvl8pPr lvl="7" indent="0">
              <a:spcBef>
                <a:spcPts val="0"/>
              </a:spcBef>
              <a:spcAft>
                <a:spcPts val="0"/>
              </a:spcAft>
              <a:buClr>
                <a:schemeClr val="dk1"/>
              </a:buClr>
              <a:buSzPts val="4800"/>
              <a:buFont typeface="Arial"/>
              <a:buNone/>
              <a:defRPr sz="4800">
                <a:solidFill>
                  <a:schemeClr val="dk1"/>
                </a:solidFill>
              </a:defRPr>
            </a:lvl8pPr>
            <a:lvl9pPr lvl="8" indent="0">
              <a:spcBef>
                <a:spcPts val="0"/>
              </a:spcBef>
              <a:spcAft>
                <a:spcPts val="0"/>
              </a:spcAft>
              <a:buClr>
                <a:schemeClr val="dk1"/>
              </a:buClr>
              <a:buSzPts val="4800"/>
              <a:buFont typeface="Arial"/>
              <a:buNone/>
              <a:defRPr sz="4800">
                <a:solidFill>
                  <a:schemeClr val="dk1"/>
                </a:solidFill>
              </a:defRPr>
            </a:lvl9pPr>
          </a:lstStyle>
          <a:p>
            <a:endParaRPr/>
          </a:p>
        </p:txBody>
      </p:sp>
      <p:sp>
        <p:nvSpPr>
          <p:cNvPr id="36" name="Google Shape;36;p9"/>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10"/>
          <p:cNvSpPr/>
          <p:nvPr/>
        </p:nvSpPr>
        <p:spPr>
          <a:xfrm>
            <a:off x="4572000" y="-166"/>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4200"/>
              <a:buFont typeface="Arial"/>
              <a:buNone/>
              <a:defRPr sz="4200">
                <a:solidFill>
                  <a:schemeClr val="dk1"/>
                </a:solidFill>
              </a:defRPr>
            </a:lvl2pPr>
            <a:lvl3pPr lvl="2" indent="0" algn="ctr">
              <a:spcBef>
                <a:spcPts val="0"/>
              </a:spcBef>
              <a:spcAft>
                <a:spcPts val="0"/>
              </a:spcAft>
              <a:buClr>
                <a:schemeClr val="dk1"/>
              </a:buClr>
              <a:buSzPts val="4200"/>
              <a:buFont typeface="Arial"/>
              <a:buNone/>
              <a:defRPr sz="4200">
                <a:solidFill>
                  <a:schemeClr val="dk1"/>
                </a:solidFill>
              </a:defRPr>
            </a:lvl3pPr>
            <a:lvl4pPr lvl="3" indent="0" algn="ctr">
              <a:spcBef>
                <a:spcPts val="0"/>
              </a:spcBef>
              <a:spcAft>
                <a:spcPts val="0"/>
              </a:spcAft>
              <a:buClr>
                <a:schemeClr val="dk1"/>
              </a:buClr>
              <a:buSzPts val="4200"/>
              <a:buFont typeface="Arial"/>
              <a:buNone/>
              <a:defRPr sz="4200">
                <a:solidFill>
                  <a:schemeClr val="dk1"/>
                </a:solidFill>
              </a:defRPr>
            </a:lvl4pPr>
            <a:lvl5pPr lvl="4" indent="0" algn="ctr">
              <a:spcBef>
                <a:spcPts val="0"/>
              </a:spcBef>
              <a:spcAft>
                <a:spcPts val="0"/>
              </a:spcAft>
              <a:buClr>
                <a:schemeClr val="dk1"/>
              </a:buClr>
              <a:buSzPts val="4200"/>
              <a:buFont typeface="Arial"/>
              <a:buNone/>
              <a:defRPr sz="4200">
                <a:solidFill>
                  <a:schemeClr val="dk1"/>
                </a:solidFill>
              </a:defRPr>
            </a:lvl5pPr>
            <a:lvl6pPr lvl="5" indent="0" algn="ctr">
              <a:spcBef>
                <a:spcPts val="0"/>
              </a:spcBef>
              <a:spcAft>
                <a:spcPts val="0"/>
              </a:spcAft>
              <a:buClr>
                <a:schemeClr val="dk1"/>
              </a:buClr>
              <a:buSzPts val="4200"/>
              <a:buFont typeface="Arial"/>
              <a:buNone/>
              <a:defRPr sz="4200">
                <a:solidFill>
                  <a:schemeClr val="dk1"/>
                </a:solidFill>
              </a:defRPr>
            </a:lvl6pPr>
            <a:lvl7pPr lvl="6" indent="0" algn="ctr">
              <a:spcBef>
                <a:spcPts val="0"/>
              </a:spcBef>
              <a:spcAft>
                <a:spcPts val="0"/>
              </a:spcAft>
              <a:buClr>
                <a:schemeClr val="dk1"/>
              </a:buClr>
              <a:buSzPts val="4200"/>
              <a:buFont typeface="Arial"/>
              <a:buNone/>
              <a:defRPr sz="4200">
                <a:solidFill>
                  <a:schemeClr val="dk1"/>
                </a:solidFill>
              </a:defRPr>
            </a:lvl7pPr>
            <a:lvl8pPr lvl="7" indent="0" algn="ctr">
              <a:spcBef>
                <a:spcPts val="0"/>
              </a:spcBef>
              <a:spcAft>
                <a:spcPts val="0"/>
              </a:spcAft>
              <a:buClr>
                <a:schemeClr val="dk1"/>
              </a:buClr>
              <a:buSzPts val="4200"/>
              <a:buFont typeface="Arial"/>
              <a:buNone/>
              <a:defRPr sz="4200">
                <a:solidFill>
                  <a:schemeClr val="dk1"/>
                </a:solidFill>
              </a:defRPr>
            </a:lvl8pPr>
            <a:lvl9pPr lvl="8" indent="0" algn="ctr">
              <a:spcBef>
                <a:spcPts val="0"/>
              </a:spcBef>
              <a:spcAft>
                <a:spcPts val="0"/>
              </a:spcAft>
              <a:buClr>
                <a:schemeClr val="dk1"/>
              </a:buClr>
              <a:buSzPts val="4200"/>
              <a:buFont typeface="Arial"/>
              <a:buNone/>
              <a:defRPr sz="4200">
                <a:solidFill>
                  <a:schemeClr val="dk1"/>
                </a:solidFill>
              </a:defRPr>
            </a:lvl9pPr>
          </a:lstStyle>
          <a:p>
            <a:endParaRPr/>
          </a:p>
        </p:txBody>
      </p:sp>
      <p:sp>
        <p:nvSpPr>
          <p:cNvPr id="40" name="Google Shape;40;p1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1" name="Google Shape;41;p1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2" name="Google Shape;42;p10"/>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5640766"/>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5" name="Google Shape;45;p11"/>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2000"/>
              <a:buFont typeface="Arial"/>
              <a:buNone/>
              <a:defRPr sz="12000">
                <a:solidFill>
                  <a:schemeClr val="dk1"/>
                </a:solidFill>
              </a:defRPr>
            </a:lvl2pPr>
            <a:lvl3pPr lvl="2" indent="0" algn="ctr">
              <a:spcBef>
                <a:spcPts val="0"/>
              </a:spcBef>
              <a:spcAft>
                <a:spcPts val="0"/>
              </a:spcAft>
              <a:buClr>
                <a:schemeClr val="dk1"/>
              </a:buClr>
              <a:buSzPts val="12000"/>
              <a:buFont typeface="Arial"/>
              <a:buNone/>
              <a:defRPr sz="12000">
                <a:solidFill>
                  <a:schemeClr val="dk1"/>
                </a:solidFill>
              </a:defRPr>
            </a:lvl3pPr>
            <a:lvl4pPr lvl="3" indent="0" algn="ctr">
              <a:spcBef>
                <a:spcPts val="0"/>
              </a:spcBef>
              <a:spcAft>
                <a:spcPts val="0"/>
              </a:spcAft>
              <a:buClr>
                <a:schemeClr val="dk1"/>
              </a:buClr>
              <a:buSzPts val="12000"/>
              <a:buFont typeface="Arial"/>
              <a:buNone/>
              <a:defRPr sz="12000">
                <a:solidFill>
                  <a:schemeClr val="dk1"/>
                </a:solidFill>
              </a:defRPr>
            </a:lvl4pPr>
            <a:lvl5pPr lvl="4" indent="0" algn="ctr">
              <a:spcBef>
                <a:spcPts val="0"/>
              </a:spcBef>
              <a:spcAft>
                <a:spcPts val="0"/>
              </a:spcAft>
              <a:buClr>
                <a:schemeClr val="dk1"/>
              </a:buClr>
              <a:buSzPts val="12000"/>
              <a:buFont typeface="Arial"/>
              <a:buNone/>
              <a:defRPr sz="12000">
                <a:solidFill>
                  <a:schemeClr val="dk1"/>
                </a:solidFill>
              </a:defRPr>
            </a:lvl5pPr>
            <a:lvl6pPr lvl="5" indent="0" algn="ctr">
              <a:spcBef>
                <a:spcPts val="0"/>
              </a:spcBef>
              <a:spcAft>
                <a:spcPts val="0"/>
              </a:spcAft>
              <a:buClr>
                <a:schemeClr val="dk1"/>
              </a:buClr>
              <a:buSzPts val="12000"/>
              <a:buFont typeface="Arial"/>
              <a:buNone/>
              <a:defRPr sz="12000">
                <a:solidFill>
                  <a:schemeClr val="dk1"/>
                </a:solidFill>
              </a:defRPr>
            </a:lvl6pPr>
            <a:lvl7pPr lvl="6" indent="0" algn="ctr">
              <a:spcBef>
                <a:spcPts val="0"/>
              </a:spcBef>
              <a:spcAft>
                <a:spcPts val="0"/>
              </a:spcAft>
              <a:buClr>
                <a:schemeClr val="dk1"/>
              </a:buClr>
              <a:buSzPts val="12000"/>
              <a:buFont typeface="Arial"/>
              <a:buNone/>
              <a:defRPr sz="12000">
                <a:solidFill>
                  <a:schemeClr val="dk1"/>
                </a:solidFill>
              </a:defRPr>
            </a:lvl7pPr>
            <a:lvl8pPr lvl="7" indent="0" algn="ctr">
              <a:spcBef>
                <a:spcPts val="0"/>
              </a:spcBef>
              <a:spcAft>
                <a:spcPts val="0"/>
              </a:spcAft>
              <a:buClr>
                <a:schemeClr val="dk1"/>
              </a:buClr>
              <a:buSzPts val="12000"/>
              <a:buFont typeface="Arial"/>
              <a:buNone/>
              <a:defRPr sz="12000">
                <a:solidFill>
                  <a:schemeClr val="dk1"/>
                </a:solidFill>
              </a:defRPr>
            </a:lvl8pPr>
            <a:lvl9pPr lvl="8" indent="0" algn="ctr">
              <a:spcBef>
                <a:spcPts val="0"/>
              </a:spcBef>
              <a:spcAft>
                <a:spcPts val="0"/>
              </a:spcAft>
              <a:buClr>
                <a:schemeClr val="dk1"/>
              </a:buClr>
              <a:buSzPts val="12000"/>
              <a:buFont typeface="Arial"/>
              <a:buNone/>
              <a:defRPr sz="12000">
                <a:solidFill>
                  <a:schemeClr val="dk1"/>
                </a:solidFill>
              </a:defRPr>
            </a:lvl9pPr>
          </a:lstStyle>
          <a:p>
            <a:endParaRPr/>
          </a:p>
        </p:txBody>
      </p:sp>
      <p:sp>
        <p:nvSpPr>
          <p:cNvPr id="48" name="Google Shape;48;p12"/>
          <p:cNvSpPr txBox="1">
            <a:spLocks noGrp="1"/>
          </p:cNvSpPr>
          <p:nvPr>
            <p:ph type="body" idx="1"/>
          </p:nvPr>
        </p:nvSpPr>
        <p:spPr>
          <a:xfrm>
            <a:off x="311700" y="4202966"/>
            <a:ext cx="8520600" cy="17343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9" name="Google Shape;49;p12"/>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D3DA2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2670" y="2828925"/>
            <a:ext cx="7772400" cy="1470025"/>
          </a:xfrm>
        </p:spPr>
        <p:txBody>
          <a:bodyPr/>
          <a:lstStyle>
            <a:lvl1pPr algn="l">
              <a:defRPr>
                <a:solidFill>
                  <a:schemeClr val="tx1"/>
                </a:solidFill>
                <a:latin typeface="Calibri"/>
              </a:defRPr>
            </a:lvl1pPr>
          </a:lstStyle>
          <a:p>
            <a:r>
              <a:rPr lang="en-GB" dirty="0"/>
              <a:t>Click to edit Master title style</a:t>
            </a:r>
            <a:endParaRPr lang="en-US" dirty="0"/>
          </a:p>
        </p:txBody>
      </p:sp>
      <p:sp>
        <p:nvSpPr>
          <p:cNvPr id="3" name="Subtitle 2"/>
          <p:cNvSpPr>
            <a:spLocks noGrp="1"/>
          </p:cNvSpPr>
          <p:nvPr>
            <p:ph type="subTitle" idx="1"/>
          </p:nvPr>
        </p:nvSpPr>
        <p:spPr>
          <a:xfrm>
            <a:off x="512670" y="4154309"/>
            <a:ext cx="5230554" cy="1941689"/>
          </a:xfrm>
        </p:spPr>
        <p:txBody>
          <a:bodyPr/>
          <a:lstStyle>
            <a:lvl1pPr marL="0" indent="0" algn="l">
              <a:buNone/>
              <a:defRPr b="0" i="0">
                <a:solidFill>
                  <a:schemeClr val="tx1"/>
                </a:solidFill>
                <a:latin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L&amp;Q interi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668" y="642357"/>
            <a:ext cx="3997370" cy="1420385"/>
          </a:xfrm>
          <a:prstGeom prst="rect">
            <a:avLst/>
          </a:prstGeom>
        </p:spPr>
      </p:pic>
      <p:pic>
        <p:nvPicPr>
          <p:cNvPr id="5" name="Picture 4" descr="L&amp;Q_BHM_Strapline_Black_RGB_150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404" y="5928695"/>
            <a:ext cx="3968496" cy="554736"/>
          </a:xfrm>
          <a:prstGeom prst="rect">
            <a:avLst/>
          </a:prstGeom>
        </p:spPr>
      </p:pic>
    </p:spTree>
    <p:extLst>
      <p:ext uri="{BB962C8B-B14F-4D97-AF65-F5344CB8AC3E}">
        <p14:creationId xmlns:p14="http://schemas.microsoft.com/office/powerpoint/2010/main" val="76963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9_Quote charco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BC69CC-9C73-4A29-A8BB-EF46FADA9DDC}"/>
              </a:ext>
            </a:extLst>
          </p:cNvPr>
          <p:cNvSpPr txBox="1">
            <a:spLocks/>
          </p:cNvSpPr>
          <p:nvPr userDrawn="1"/>
        </p:nvSpPr>
        <p:spPr>
          <a:xfrm>
            <a:off x="7940639" y="6492876"/>
            <a:ext cx="800100" cy="365125"/>
          </a:xfrm>
          <a:prstGeom prst="rect">
            <a:avLst/>
          </a:prstGeom>
        </p:spPr>
        <p:txBody>
          <a:bodyPr/>
          <a:lstStyle>
            <a:defPPr>
              <a:defRPr lang="en-US"/>
            </a:defPPr>
            <a:lvl1pPr marL="0" algn="r" defTabSz="914400" rtl="0" eaLnBrk="1" latinLnBrk="0" hangingPunct="1">
              <a:defRPr sz="900" kern="1200">
                <a:solidFill>
                  <a:srgbClr val="FFFFFF"/>
                </a:solidFill>
                <a:latin typeface="Calibri"/>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EE2D5E-0219-3440-9DE8-7396D18337BC}" type="datetime1">
              <a:rPr lang="en-GB" sz="675" smtClean="0">
                <a:solidFill>
                  <a:schemeClr val="bg1">
                    <a:lumMod val="95000"/>
                  </a:schemeClr>
                </a:solidFill>
              </a:rPr>
              <a:pPr/>
              <a:t>21/04/2021</a:t>
            </a:fld>
            <a:endParaRPr lang="en-US" sz="675" dirty="0">
              <a:solidFill>
                <a:schemeClr val="bg1">
                  <a:lumMod val="95000"/>
                </a:schemeClr>
              </a:solidFill>
            </a:endParaRPr>
          </a:p>
        </p:txBody>
      </p:sp>
      <p:sp>
        <p:nvSpPr>
          <p:cNvPr id="4" name="Slide Number Placeholder 5">
            <a:extLst>
              <a:ext uri="{FF2B5EF4-FFF2-40B4-BE49-F238E27FC236}">
                <a16:creationId xmlns:a16="http://schemas.microsoft.com/office/drawing/2014/main" id="{60031113-46C1-4CF3-9877-AFFB23BAFB7D}"/>
              </a:ext>
            </a:extLst>
          </p:cNvPr>
          <p:cNvSpPr txBox="1">
            <a:spLocks/>
          </p:cNvSpPr>
          <p:nvPr userDrawn="1"/>
        </p:nvSpPr>
        <p:spPr>
          <a:xfrm>
            <a:off x="8740738" y="6492876"/>
            <a:ext cx="403262" cy="365125"/>
          </a:xfrm>
          <a:prstGeom prst="rect">
            <a:avLst/>
          </a:prstGeom>
        </p:spPr>
        <p:txBody>
          <a:bodyPr/>
          <a:lstStyle>
            <a:defPPr>
              <a:defRPr lang="en-US"/>
            </a:defPPr>
            <a:lvl1pPr marL="0" algn="l" defTabSz="914400" rtl="0" eaLnBrk="1" latinLnBrk="0" hangingPunct="1">
              <a:defRPr sz="900" b="1" i="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F26372-FB9B-014D-B9DB-25691E1F183E}" type="slidenum">
              <a:rPr lang="en-US" sz="675" smtClean="0">
                <a:solidFill>
                  <a:schemeClr val="bg1">
                    <a:lumMod val="95000"/>
                  </a:schemeClr>
                </a:solidFill>
              </a:rPr>
              <a:pPr/>
              <a:t>‹#›</a:t>
            </a:fld>
            <a:endParaRPr lang="en-US" sz="675" dirty="0">
              <a:solidFill>
                <a:schemeClr val="bg1">
                  <a:lumMod val="95000"/>
                </a:schemeClr>
              </a:solidFill>
            </a:endParaRPr>
          </a:p>
        </p:txBody>
      </p:sp>
      <p:pic>
        <p:nvPicPr>
          <p:cNvPr id="5" name="Picture 4">
            <a:extLst>
              <a:ext uri="{FF2B5EF4-FFF2-40B4-BE49-F238E27FC236}">
                <a16:creationId xmlns:a16="http://schemas.microsoft.com/office/drawing/2014/main" id="{70F07072-1A9B-477E-A5CE-BC2FDED06A8F}"/>
              </a:ext>
            </a:extLst>
          </p:cNvPr>
          <p:cNvPicPr>
            <a:picLocks noChangeAspect="1"/>
          </p:cNvPicPr>
          <p:nvPr userDrawn="1"/>
        </p:nvPicPr>
        <p:blipFill>
          <a:blip r:embed="rId3"/>
          <a:stretch>
            <a:fillRect/>
          </a:stretch>
        </p:blipFill>
        <p:spPr>
          <a:xfrm>
            <a:off x="432000" y="6176964"/>
            <a:ext cx="832247" cy="681037"/>
          </a:xfrm>
          <a:prstGeom prst="rect">
            <a:avLst/>
          </a:prstGeom>
        </p:spPr>
      </p:pic>
      <p:sp>
        <p:nvSpPr>
          <p:cNvPr id="6" name="Title 1">
            <a:extLst>
              <a:ext uri="{FF2B5EF4-FFF2-40B4-BE49-F238E27FC236}">
                <a16:creationId xmlns:a16="http://schemas.microsoft.com/office/drawing/2014/main" id="{2E26A055-E84F-4EF4-ACF8-28831B790D4E}"/>
              </a:ext>
            </a:extLst>
          </p:cNvPr>
          <p:cNvSpPr>
            <a:spLocks noGrp="1"/>
          </p:cNvSpPr>
          <p:nvPr>
            <p:ph type="title"/>
          </p:nvPr>
        </p:nvSpPr>
        <p:spPr>
          <a:xfrm>
            <a:off x="638789" y="333376"/>
            <a:ext cx="8229600" cy="556635"/>
          </a:xfrm>
          <a:prstGeom prst="rect">
            <a:avLst/>
          </a:prstGeom>
        </p:spPr>
        <p:txBody>
          <a:bodyPr/>
          <a:lstStyle>
            <a:lvl1pPr algn="r">
              <a:defRPr sz="2250">
                <a:solidFill>
                  <a:schemeClr val="bg1">
                    <a:lumMod val="95000"/>
                  </a:schemeClr>
                </a:solidFill>
              </a:defRPr>
            </a:lvl1pPr>
          </a:lstStyle>
          <a:p>
            <a:endParaRPr lang="en-GB"/>
          </a:p>
        </p:txBody>
      </p:sp>
      <p:pic>
        <p:nvPicPr>
          <p:cNvPr id="7" name="Picture 6">
            <a:extLst>
              <a:ext uri="{FF2B5EF4-FFF2-40B4-BE49-F238E27FC236}">
                <a16:creationId xmlns:a16="http://schemas.microsoft.com/office/drawing/2014/main" id="{3C0912F2-D1EB-4684-BBE9-7FF1F1F60DF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001" y="575469"/>
            <a:ext cx="3526543" cy="633399"/>
          </a:xfrm>
          <a:prstGeom prst="rect">
            <a:avLst/>
          </a:prstGeom>
        </p:spPr>
      </p:pic>
    </p:spTree>
    <p:extLst>
      <p:ext uri="{BB962C8B-B14F-4D97-AF65-F5344CB8AC3E}">
        <p14:creationId xmlns:p14="http://schemas.microsoft.com/office/powerpoint/2010/main" val="398566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lyq.fa.em3.oraclecloud.com/fscmUI/faces/PrcPosRegisterSupplier?prcBuId=300000002089195"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mailto:fusion.sourcing@onesource.co.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newham.gov.uk/downloads/file/3035/towards-a-better-newham-strateg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www.newham.gov.uk/downloads/file/2595/50-steps-strategy-documen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2"/>
          <a:stretch>
            <a:fillRect/>
          </a:stretch>
        </p:blipFill>
        <p:spPr>
          <a:xfrm>
            <a:off x="0" y="2879"/>
            <a:ext cx="9144000" cy="6852242"/>
          </a:xfrm>
          <a:prstGeom prst="rect">
            <a:avLst/>
          </a:prstGeom>
        </p:spPr>
      </p:pic>
      <p:sp>
        <p:nvSpPr>
          <p:cNvPr id="7" name="TextBox 2"/>
          <p:cNvSpPr txBox="1">
            <a:spLocks noChangeArrowheads="1"/>
          </p:cNvSpPr>
          <p:nvPr/>
        </p:nvSpPr>
        <p:spPr bwMode="auto">
          <a:xfrm>
            <a:off x="935304" y="2397948"/>
            <a:ext cx="727339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0" hangingPunct="0">
              <a:spcBef>
                <a:spcPct val="0"/>
              </a:spcBef>
              <a:buNone/>
              <a:defRPr/>
            </a:pPr>
            <a:r>
              <a:rPr lang="en-GB" altLang="en-US" b="1" dirty="0" smtClean="0">
                <a:cs typeface="Arial" panose="020B0604020202020204" pitchFamily="34" charset="0"/>
              </a:rPr>
              <a:t>Market Engagement Event</a:t>
            </a:r>
          </a:p>
          <a:p>
            <a:pPr algn="ctr" eaLnBrk="0" hangingPunct="0">
              <a:spcBef>
                <a:spcPct val="0"/>
              </a:spcBef>
              <a:buNone/>
              <a:defRPr/>
            </a:pPr>
            <a:r>
              <a:rPr lang="en-GB" altLang="en-US" dirty="0" smtClean="0">
                <a:cs typeface="Arial" panose="020B0604020202020204" pitchFamily="34" charset="0"/>
              </a:rPr>
              <a:t>Domestic Abuse Refuge Accommodation Services</a:t>
            </a:r>
          </a:p>
          <a:p>
            <a:pPr algn="ctr" eaLnBrk="0" hangingPunct="0">
              <a:spcBef>
                <a:spcPct val="0"/>
              </a:spcBef>
              <a:buNone/>
              <a:defRPr/>
            </a:pPr>
            <a:endParaRPr lang="en-GB" altLang="en-US" dirty="0" smtClean="0">
              <a:cs typeface="Arial" panose="020B0604020202020204" pitchFamily="34" charset="0"/>
            </a:endParaRPr>
          </a:p>
          <a:p>
            <a:pPr algn="ctr" eaLnBrk="0" hangingPunct="0">
              <a:spcBef>
                <a:spcPct val="0"/>
              </a:spcBef>
              <a:buNone/>
              <a:defRPr/>
            </a:pPr>
            <a:r>
              <a:rPr lang="en-GB" altLang="en-US" dirty="0" smtClean="0">
                <a:cs typeface="Arial" panose="020B0604020202020204" pitchFamily="34" charset="0"/>
              </a:rPr>
              <a:t>21 April 2021</a:t>
            </a:r>
            <a:endParaRPr lang="en-GB" altLang="en-US" dirty="0">
              <a:cs typeface="Arial" panose="020B0604020202020204" pitchFamily="34" charset="0"/>
            </a:endParaRPr>
          </a:p>
        </p:txBody>
      </p:sp>
    </p:spTree>
    <p:extLst>
      <p:ext uri="{BB962C8B-B14F-4D97-AF65-F5344CB8AC3E}">
        <p14:creationId xmlns:p14="http://schemas.microsoft.com/office/powerpoint/2010/main" val="1727804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A4B21E6-BA8C-7B48-A2B4-ECC75B3A9FCC}"/>
              </a:ext>
            </a:extLst>
          </p:cNvPr>
          <p:cNvPicPr>
            <a:picLocks noChangeAspect="1"/>
          </p:cNvPicPr>
          <p:nvPr/>
        </p:nvPicPr>
        <p:blipFill>
          <a:blip r:embed="rId2"/>
          <a:stretch>
            <a:fillRect/>
          </a:stretch>
        </p:blipFill>
        <p:spPr>
          <a:xfrm>
            <a:off x="-20096" y="2879"/>
            <a:ext cx="9144000" cy="6852242"/>
          </a:xfrm>
          <a:prstGeom prst="rect">
            <a:avLst/>
          </a:prstGeom>
        </p:spPr>
      </p:pic>
      <p:sp>
        <p:nvSpPr>
          <p:cNvPr id="5" name="TextBox 1"/>
          <p:cNvSpPr txBox="1">
            <a:spLocks noGrp="1" noChangeArrowheads="1"/>
          </p:cNvSpPr>
          <p:nvPr>
            <p:ph type="title"/>
          </p:nvPr>
        </p:nvSpPr>
        <p:spPr bwMode="auto">
          <a:xfrm>
            <a:off x="-747449" y="497959"/>
            <a:ext cx="8520600"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534988"/>
            <a:r>
              <a:rPr lang="en-GB" altLang="en-US" sz="4000" dirty="0">
                <a:solidFill>
                  <a:schemeClr val="tx1"/>
                </a:solidFill>
                <a:cs typeface="Arial" charset="0"/>
              </a:rPr>
              <a:t>Conversations with </a:t>
            </a:r>
            <a:r>
              <a:rPr lang="en-GB" altLang="en-US" sz="4000" dirty="0" smtClean="0">
                <a:solidFill>
                  <a:schemeClr val="tx1"/>
                </a:solidFill>
                <a:cs typeface="Arial" charset="0"/>
              </a:rPr>
              <a:t>Partners</a:t>
            </a:r>
            <a:endParaRPr lang="en-GB" altLang="en-US" sz="4000" dirty="0">
              <a:solidFill>
                <a:schemeClr val="tx1"/>
              </a:solidFill>
              <a:latin typeface="+mj-lt"/>
              <a:ea typeface="+mj-ea"/>
              <a:cs typeface="+mj-cs"/>
            </a:endParaRPr>
          </a:p>
        </p:txBody>
      </p:sp>
      <p:sp>
        <p:nvSpPr>
          <p:cNvPr id="6" name="Subtitle 2"/>
          <p:cNvSpPr txBox="1">
            <a:spLocks/>
          </p:cNvSpPr>
          <p:nvPr/>
        </p:nvSpPr>
        <p:spPr>
          <a:xfrm>
            <a:off x="321985" y="1497204"/>
            <a:ext cx="8560758" cy="3959051"/>
          </a:xfrm>
          <a:prstGeom prst="rect">
            <a:avLst/>
          </a:prstGeom>
        </p:spPr>
        <p:txBody>
          <a:bodyPr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 </a:t>
            </a:r>
          </a:p>
          <a:p>
            <a:pPr lvl="0"/>
            <a:r>
              <a:rPr lang="en-GB" dirty="0"/>
              <a:t>Practical support which </a:t>
            </a:r>
            <a:r>
              <a:rPr lang="en-GB" dirty="0" smtClean="0"/>
              <a:t>includes </a:t>
            </a:r>
          </a:p>
          <a:p>
            <a:pPr lvl="0"/>
            <a:endParaRPr lang="en-GB" dirty="0"/>
          </a:p>
          <a:p>
            <a:pPr marL="285750" lvl="1" indent="-285750">
              <a:buFont typeface="Arial" panose="020B0604020202020204" pitchFamily="34" charset="0"/>
              <a:buChar char="•"/>
            </a:pPr>
            <a:r>
              <a:rPr lang="en-GB" dirty="0"/>
              <a:t>Advocacy services and legal advice </a:t>
            </a:r>
            <a:r>
              <a:rPr lang="en-GB" dirty="0" smtClean="0"/>
              <a:t>covering </a:t>
            </a:r>
            <a:r>
              <a:rPr lang="en-GB" dirty="0"/>
              <a:t>matters </a:t>
            </a:r>
            <a:r>
              <a:rPr lang="en-GB" dirty="0" smtClean="0"/>
              <a:t>relating to </a:t>
            </a:r>
            <a:r>
              <a:rPr lang="en-GB" dirty="0"/>
              <a:t>immigration status, housing, protection </a:t>
            </a:r>
            <a:r>
              <a:rPr lang="en-GB" dirty="0" smtClean="0"/>
              <a:t>orders, </a:t>
            </a:r>
            <a:r>
              <a:rPr lang="en-GB" dirty="0"/>
              <a:t>family court orders, </a:t>
            </a:r>
            <a:r>
              <a:rPr lang="en-GB" dirty="0" smtClean="0"/>
              <a:t>and welfare benefits</a:t>
            </a:r>
          </a:p>
          <a:p>
            <a:pPr marL="285750" lvl="1" indent="-285750">
              <a:buFont typeface="Arial" panose="020B0604020202020204" pitchFamily="34" charset="0"/>
              <a:buChar char="•"/>
            </a:pPr>
            <a:r>
              <a:rPr lang="en-GB" dirty="0" smtClean="0"/>
              <a:t>Support </a:t>
            </a:r>
            <a:r>
              <a:rPr lang="en-GB" dirty="0"/>
              <a:t>to gain </a:t>
            </a:r>
            <a:r>
              <a:rPr lang="en-GB" dirty="0" smtClean="0"/>
              <a:t>education, training and employment</a:t>
            </a:r>
            <a:endParaRPr lang="en-GB" dirty="0"/>
          </a:p>
          <a:p>
            <a:pPr marL="285750" lvl="1" indent="-285750">
              <a:buFont typeface="Arial" panose="020B0604020202020204" pitchFamily="34" charset="0"/>
              <a:buChar char="•"/>
            </a:pPr>
            <a:r>
              <a:rPr lang="en-GB" dirty="0"/>
              <a:t>Access to key statutory services – health (GP registration</a:t>
            </a:r>
            <a:r>
              <a:rPr lang="en-GB" dirty="0" smtClean="0"/>
              <a:t>), </a:t>
            </a:r>
            <a:r>
              <a:rPr lang="en-GB" dirty="0"/>
              <a:t>school placement for children etc.</a:t>
            </a:r>
          </a:p>
          <a:p>
            <a:pPr marL="285750" lvl="1" indent="-285750">
              <a:buFont typeface="Arial" panose="020B0604020202020204" pitchFamily="34" charset="0"/>
              <a:buChar char="•"/>
            </a:pPr>
            <a:r>
              <a:rPr lang="en-GB" dirty="0"/>
              <a:t>Resettlement packages, which include counselling support and peer support. Support </a:t>
            </a:r>
            <a:r>
              <a:rPr lang="en-GB" dirty="0" smtClean="0"/>
              <a:t>should </a:t>
            </a:r>
            <a:r>
              <a:rPr lang="en-GB" dirty="0"/>
              <a:t>be extended beyond 3 months for survivors and their children where necessary.</a:t>
            </a:r>
          </a:p>
          <a:p>
            <a:pPr marL="285750" lvl="1" indent="-285750">
              <a:buFont typeface="Arial" panose="020B0604020202020204" pitchFamily="34" charset="0"/>
              <a:buChar char="•"/>
            </a:pPr>
            <a:r>
              <a:rPr lang="en-GB" dirty="0"/>
              <a:t>Subsidised costs for food, living expenditure(utility bills) and travel</a:t>
            </a:r>
          </a:p>
          <a:p>
            <a:r>
              <a:rPr lang="en-GB" dirty="0"/>
              <a:t> </a:t>
            </a:r>
          </a:p>
          <a:p>
            <a:pPr lvl="0"/>
            <a:r>
              <a:rPr lang="en-GB" dirty="0"/>
              <a:t>Accommodation which </a:t>
            </a:r>
            <a:r>
              <a:rPr lang="en-GB" dirty="0" smtClean="0"/>
              <a:t>is</a:t>
            </a:r>
          </a:p>
          <a:p>
            <a:pPr lvl="0"/>
            <a:endParaRPr lang="en-GB" dirty="0"/>
          </a:p>
          <a:p>
            <a:pPr marL="285750" lvl="1" indent="-285750">
              <a:buFont typeface="Arial" panose="020B0604020202020204" pitchFamily="34" charset="0"/>
              <a:buChar char="•"/>
            </a:pPr>
            <a:r>
              <a:rPr lang="en-GB" dirty="0"/>
              <a:t>Safe and secure</a:t>
            </a:r>
          </a:p>
          <a:p>
            <a:pPr marL="285750" lvl="1" indent="-285750">
              <a:buFont typeface="Arial" panose="020B0604020202020204" pitchFamily="34" charset="0"/>
              <a:buChar char="•"/>
            </a:pPr>
            <a:r>
              <a:rPr lang="en-GB" dirty="0"/>
              <a:t>Has household equipment and furnishings which are of good quality</a:t>
            </a:r>
          </a:p>
          <a:p>
            <a:pPr marL="285750" indent="-285750">
              <a:buFont typeface="Arial" panose="020B0604020202020204" pitchFamily="34" charset="0"/>
              <a:buChar char="•"/>
            </a:pPr>
            <a:r>
              <a:rPr lang="en-GB" dirty="0"/>
              <a:t>Non-institutional in presentation and reflects a safe and welcoming environment. </a:t>
            </a:r>
            <a:endParaRPr lang="en-GB" altLang="en-US" dirty="0">
              <a:solidFill>
                <a:prstClr val="black"/>
              </a:solidFill>
              <a:cs typeface="Arial" charset="0"/>
            </a:endParaRPr>
          </a:p>
        </p:txBody>
      </p:sp>
    </p:spTree>
    <p:extLst>
      <p:ext uri="{BB962C8B-B14F-4D97-AF65-F5344CB8AC3E}">
        <p14:creationId xmlns:p14="http://schemas.microsoft.com/office/powerpoint/2010/main" val="75495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A4B21E6-BA8C-7B48-A2B4-ECC75B3A9FCC}"/>
              </a:ext>
            </a:extLst>
          </p:cNvPr>
          <p:cNvPicPr>
            <a:picLocks noChangeAspect="1"/>
          </p:cNvPicPr>
          <p:nvPr/>
        </p:nvPicPr>
        <p:blipFill>
          <a:blip r:embed="rId2"/>
          <a:stretch>
            <a:fillRect/>
          </a:stretch>
        </p:blipFill>
        <p:spPr>
          <a:xfrm>
            <a:off x="-20096" y="2879"/>
            <a:ext cx="9144000" cy="6852242"/>
          </a:xfrm>
          <a:prstGeom prst="rect">
            <a:avLst/>
          </a:prstGeom>
        </p:spPr>
      </p:pic>
      <p:sp>
        <p:nvSpPr>
          <p:cNvPr id="5" name="TextBox 1"/>
          <p:cNvSpPr txBox="1">
            <a:spLocks noGrp="1" noChangeArrowheads="1"/>
          </p:cNvSpPr>
          <p:nvPr>
            <p:ph type="title"/>
          </p:nvPr>
        </p:nvSpPr>
        <p:spPr bwMode="auto">
          <a:xfrm>
            <a:off x="-747449" y="467393"/>
            <a:ext cx="8520600"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534988"/>
            <a:r>
              <a:rPr lang="en-GB" altLang="en-US" sz="4000" dirty="0">
                <a:solidFill>
                  <a:schemeClr val="tx1"/>
                </a:solidFill>
                <a:cs typeface="Arial" charset="0"/>
              </a:rPr>
              <a:t>Conversations with </a:t>
            </a:r>
            <a:r>
              <a:rPr lang="en-GB" altLang="en-US" sz="4000" dirty="0" smtClean="0">
                <a:solidFill>
                  <a:schemeClr val="tx1"/>
                </a:solidFill>
                <a:cs typeface="Arial" charset="0"/>
              </a:rPr>
              <a:t>Partners</a:t>
            </a:r>
            <a:endParaRPr lang="en-GB" altLang="en-US" sz="4000" dirty="0">
              <a:solidFill>
                <a:schemeClr val="tx1"/>
              </a:solidFill>
              <a:latin typeface="+mj-lt"/>
              <a:ea typeface="+mj-ea"/>
              <a:cs typeface="+mj-cs"/>
            </a:endParaRPr>
          </a:p>
        </p:txBody>
      </p:sp>
      <p:sp>
        <p:nvSpPr>
          <p:cNvPr id="2" name="Rectangular Callout 1"/>
          <p:cNvSpPr/>
          <p:nvPr/>
        </p:nvSpPr>
        <p:spPr>
          <a:xfrm>
            <a:off x="452176" y="1888214"/>
            <a:ext cx="2080009" cy="1095270"/>
          </a:xfrm>
          <a:prstGeom prst="wedgeRectCallout">
            <a:avLst>
              <a:gd name="adj1" fmla="val -9238"/>
              <a:gd name="adj2" fmla="val 82683"/>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‘Women arrive feeling scared and disorientated not knowing what to expect’</a:t>
            </a:r>
            <a:endParaRPr lang="en-GB" dirty="0"/>
          </a:p>
        </p:txBody>
      </p:sp>
      <p:sp>
        <p:nvSpPr>
          <p:cNvPr id="3" name="TextBox 2"/>
          <p:cNvSpPr txBox="1"/>
          <p:nvPr/>
        </p:nvSpPr>
        <p:spPr>
          <a:xfrm>
            <a:off x="135651" y="1417892"/>
            <a:ext cx="5275384" cy="307777"/>
          </a:xfrm>
          <a:prstGeom prst="rect">
            <a:avLst/>
          </a:prstGeom>
          <a:noFill/>
        </p:spPr>
        <p:txBody>
          <a:bodyPr wrap="square" rtlCol="0">
            <a:spAutoFit/>
          </a:bodyPr>
          <a:lstStyle/>
          <a:p>
            <a:r>
              <a:rPr lang="en-GB" dirty="0" smtClean="0"/>
              <a:t>Quotes from women with lived-experience:</a:t>
            </a:r>
            <a:endParaRPr lang="en-GB" dirty="0"/>
          </a:p>
        </p:txBody>
      </p:sp>
      <p:sp>
        <p:nvSpPr>
          <p:cNvPr id="7" name="Rectangular Callout 6"/>
          <p:cNvSpPr/>
          <p:nvPr/>
        </p:nvSpPr>
        <p:spPr>
          <a:xfrm>
            <a:off x="183381" y="3450693"/>
            <a:ext cx="2662814" cy="1095270"/>
          </a:xfrm>
          <a:prstGeom prst="wedgeRectCallout">
            <a:avLst>
              <a:gd name="adj1" fmla="val 6304"/>
              <a:gd name="adj2" fmla="val 67087"/>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‘It is important I am able to speak to someone about how I feel and wat I need who speaks my language and understands my language’</a:t>
            </a:r>
            <a:endParaRPr lang="en-GB" dirty="0"/>
          </a:p>
        </p:txBody>
      </p:sp>
      <p:sp>
        <p:nvSpPr>
          <p:cNvPr id="8" name="Rectangular Callout 7"/>
          <p:cNvSpPr/>
          <p:nvPr/>
        </p:nvSpPr>
        <p:spPr>
          <a:xfrm>
            <a:off x="3175279" y="1728669"/>
            <a:ext cx="3396343" cy="1095270"/>
          </a:xfrm>
          <a:prstGeom prst="wedgeRectCallout">
            <a:avLst>
              <a:gd name="adj1" fmla="val -46212"/>
              <a:gd name="adj2" fmla="val 73509"/>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not used to living here (UK) it is good to speak with someone from the same country as me who knows the personal boundaries because of cultural and religious expectations’</a:t>
            </a:r>
            <a:endParaRPr lang="en-GB" dirty="0"/>
          </a:p>
        </p:txBody>
      </p:sp>
      <p:sp>
        <p:nvSpPr>
          <p:cNvPr id="9" name="Rectangular Callout 8"/>
          <p:cNvSpPr/>
          <p:nvPr/>
        </p:nvSpPr>
        <p:spPr>
          <a:xfrm>
            <a:off x="6868048" y="1436914"/>
            <a:ext cx="2080009" cy="1095270"/>
          </a:xfrm>
          <a:prstGeom prst="wedgeRectCallout">
            <a:avLst>
              <a:gd name="adj1" fmla="val 43419"/>
              <a:gd name="adj2" fmla="val 84518"/>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have no understanding of the legal system – where do I go for help?’</a:t>
            </a:r>
            <a:endParaRPr lang="en-GB" dirty="0"/>
          </a:p>
        </p:txBody>
      </p:sp>
      <p:sp>
        <p:nvSpPr>
          <p:cNvPr id="10" name="Rectangular Callout 9"/>
          <p:cNvSpPr/>
          <p:nvPr/>
        </p:nvSpPr>
        <p:spPr>
          <a:xfrm>
            <a:off x="6322923" y="2953782"/>
            <a:ext cx="2080009" cy="621025"/>
          </a:xfrm>
          <a:prstGeom prst="wedgeRectCallout">
            <a:avLst>
              <a:gd name="adj1" fmla="val -38224"/>
              <a:gd name="adj2" fmla="val 94610"/>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‘Women should feel at peace’</a:t>
            </a:r>
            <a:endParaRPr lang="en-GB" dirty="0"/>
          </a:p>
        </p:txBody>
      </p:sp>
      <p:sp>
        <p:nvSpPr>
          <p:cNvPr id="11" name="Rectangular Callout 10"/>
          <p:cNvSpPr/>
          <p:nvPr/>
        </p:nvSpPr>
        <p:spPr>
          <a:xfrm>
            <a:off x="6953459" y="3934107"/>
            <a:ext cx="2080009" cy="1095270"/>
          </a:xfrm>
          <a:prstGeom prst="wedgeRectCallout">
            <a:avLst>
              <a:gd name="adj1" fmla="val -38224"/>
              <a:gd name="adj2" fmla="val 94610"/>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‘Activities outside of the refuge are important, it helps us’</a:t>
            </a:r>
            <a:endParaRPr lang="en-GB" dirty="0"/>
          </a:p>
        </p:txBody>
      </p:sp>
      <p:sp>
        <p:nvSpPr>
          <p:cNvPr id="12" name="Rectangular Callout 11"/>
          <p:cNvSpPr/>
          <p:nvPr/>
        </p:nvSpPr>
        <p:spPr>
          <a:xfrm>
            <a:off x="3049672" y="3162602"/>
            <a:ext cx="3069774" cy="1525924"/>
          </a:xfrm>
          <a:prstGeom prst="wedgeRectCallout">
            <a:avLst>
              <a:gd name="adj1" fmla="val 630"/>
              <a:gd name="adj2" fmla="val 69533"/>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‘Sometimes women are afraid to go out and may not always want to communicate with women from other cultures, support should be offered to give women confidence to go outside’</a:t>
            </a:r>
            <a:endParaRPr lang="en-GB" dirty="0"/>
          </a:p>
        </p:txBody>
      </p:sp>
      <p:sp>
        <p:nvSpPr>
          <p:cNvPr id="13" name="Rectangular Callout 12"/>
          <p:cNvSpPr/>
          <p:nvPr/>
        </p:nvSpPr>
        <p:spPr>
          <a:xfrm>
            <a:off x="135651" y="4843661"/>
            <a:ext cx="2396534" cy="969488"/>
          </a:xfrm>
          <a:prstGeom prst="wedgeRectCallout">
            <a:avLst>
              <a:gd name="adj1" fmla="val -4639"/>
              <a:gd name="adj2" fmla="val 87271"/>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‘Activities should be provided for both women and children. These should not just be arts and crafts’</a:t>
            </a:r>
            <a:endParaRPr lang="en-GB" dirty="0"/>
          </a:p>
        </p:txBody>
      </p:sp>
      <p:sp>
        <p:nvSpPr>
          <p:cNvPr id="14" name="Rectangular Callout 13"/>
          <p:cNvSpPr/>
          <p:nvPr/>
        </p:nvSpPr>
        <p:spPr>
          <a:xfrm>
            <a:off x="2980591" y="5177925"/>
            <a:ext cx="3785718" cy="990674"/>
          </a:xfrm>
          <a:prstGeom prst="wedgeRectCallout">
            <a:avLst>
              <a:gd name="adj1" fmla="val -3453"/>
              <a:gd name="adj2" fmla="val 86520"/>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‘It would be good to have a buddy to help me get to know the local area and what I can do outside of the refuge.  It should not always be about going outside for appointments’</a:t>
            </a:r>
            <a:endParaRPr lang="en-GB" dirty="0"/>
          </a:p>
        </p:txBody>
      </p:sp>
    </p:spTree>
    <p:extLst>
      <p:ext uri="{BB962C8B-B14F-4D97-AF65-F5344CB8AC3E}">
        <p14:creationId xmlns:p14="http://schemas.microsoft.com/office/powerpoint/2010/main" val="12197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schemeClr val="tx1"/>
                </a:solidFill>
              </a:rPr>
              <a:t>Vision and Values</a:t>
            </a:r>
            <a:endParaRPr lang="en-GB" sz="4000" dirty="0">
              <a:solidFill>
                <a:schemeClr val="tx1"/>
              </a:solidFill>
            </a:endParaRPr>
          </a:p>
        </p:txBody>
      </p:sp>
      <p:sp>
        <p:nvSpPr>
          <p:cNvPr id="3" name="TextBox 2"/>
          <p:cNvSpPr txBox="1"/>
          <p:nvPr/>
        </p:nvSpPr>
        <p:spPr>
          <a:xfrm>
            <a:off x="296710" y="1558979"/>
            <a:ext cx="8412575" cy="3354765"/>
          </a:xfrm>
          <a:prstGeom prst="rect">
            <a:avLst/>
          </a:prstGeom>
          <a:noFill/>
        </p:spPr>
        <p:txBody>
          <a:bodyPr wrap="square" rtlCol="0">
            <a:spAutoFit/>
          </a:bodyPr>
          <a:lstStyle/>
          <a:p>
            <a:r>
              <a:rPr lang="en-GB" b="1" dirty="0"/>
              <a:t>Vision and Values for Women’s Refuge Accommodation</a:t>
            </a:r>
            <a:endParaRPr lang="en-GB" dirty="0"/>
          </a:p>
          <a:p>
            <a:r>
              <a:rPr lang="en-GB" dirty="0"/>
              <a:t> </a:t>
            </a:r>
          </a:p>
          <a:p>
            <a:r>
              <a:rPr lang="en-GB" dirty="0"/>
              <a:t>Following on from the extensive stakeholder </a:t>
            </a:r>
            <a:r>
              <a:rPr lang="en-GB" dirty="0" smtClean="0"/>
              <a:t>engagement, </a:t>
            </a:r>
            <a:r>
              <a:rPr lang="en-GB" dirty="0"/>
              <a:t>four key priorities where developed.  These set out the Council’s vision and values that the procurement and future service will adhere to.</a:t>
            </a:r>
          </a:p>
          <a:p>
            <a:r>
              <a:rPr lang="en-GB" dirty="0"/>
              <a:t> </a:t>
            </a:r>
          </a:p>
          <a:p>
            <a:pPr marL="342900" lvl="0" indent="-342900">
              <a:buAutoNum type="arabicPeriod"/>
            </a:pPr>
            <a:r>
              <a:rPr lang="en-GB" i="1" u="sng" dirty="0" smtClean="0"/>
              <a:t>Reflects </a:t>
            </a:r>
            <a:r>
              <a:rPr lang="en-GB" i="1" u="sng" dirty="0"/>
              <a:t>our </a:t>
            </a:r>
            <a:r>
              <a:rPr lang="en-GB" i="1" u="sng" dirty="0" smtClean="0"/>
              <a:t>Values</a:t>
            </a:r>
          </a:p>
          <a:p>
            <a:pPr lvl="0"/>
            <a:endParaRPr lang="en-GB" dirty="0"/>
          </a:p>
          <a:p>
            <a:pPr marL="285750" lvl="0" indent="-285750">
              <a:buFont typeface="Arial" panose="020B0604020202020204" pitchFamily="34" charset="0"/>
              <a:buChar char="•"/>
            </a:pPr>
            <a:r>
              <a:rPr lang="en-GB" dirty="0"/>
              <a:t>That everyone has the right to live a life free from abuse and violence</a:t>
            </a:r>
          </a:p>
          <a:p>
            <a:pPr marL="285750" lvl="0" indent="-285750">
              <a:buFont typeface="Arial" panose="020B0604020202020204" pitchFamily="34" charset="0"/>
              <a:buChar char="•"/>
            </a:pPr>
            <a:r>
              <a:rPr lang="en-GB" dirty="0"/>
              <a:t>The recognition of the impact of trauma and our commitment to support the individual and families to attain post traumatic recovery</a:t>
            </a:r>
          </a:p>
          <a:p>
            <a:pPr marL="285750" lvl="0" indent="-285750">
              <a:buFont typeface="Arial" panose="020B0604020202020204" pitchFamily="34" charset="0"/>
              <a:buChar char="•"/>
            </a:pPr>
            <a:r>
              <a:rPr lang="en-GB" dirty="0"/>
              <a:t>Our commitment to understanding and addressing </a:t>
            </a:r>
            <a:r>
              <a:rPr lang="en-GB" dirty="0" smtClean="0"/>
              <a:t>gender-based </a:t>
            </a:r>
            <a:r>
              <a:rPr lang="en-GB" dirty="0"/>
              <a:t>violence</a:t>
            </a:r>
          </a:p>
          <a:p>
            <a:pPr marL="285750" lvl="0" indent="-285750">
              <a:buFont typeface="Arial" panose="020B0604020202020204" pitchFamily="34" charset="0"/>
              <a:buChar char="•"/>
            </a:pPr>
            <a:r>
              <a:rPr lang="en-GB" dirty="0"/>
              <a:t>To maximise support and increase opportunities for children and families residing in Newham</a:t>
            </a:r>
          </a:p>
          <a:p>
            <a:pPr marL="285750" lvl="0" indent="-285750">
              <a:buFont typeface="Arial" panose="020B0604020202020204" pitchFamily="34" charset="0"/>
              <a:buChar char="•"/>
            </a:pPr>
            <a:r>
              <a:rPr lang="en-GB" dirty="0"/>
              <a:t>To commission services which recognise and reflect the history and cultural diversity of the borough</a:t>
            </a:r>
          </a:p>
          <a:p>
            <a:r>
              <a:rPr lang="en-GB" dirty="0"/>
              <a:t> </a:t>
            </a:r>
          </a:p>
          <a:p>
            <a:endParaRPr lang="en-GB" sz="1600" dirty="0"/>
          </a:p>
        </p:txBody>
      </p:sp>
    </p:spTree>
    <p:extLst>
      <p:ext uri="{BB962C8B-B14F-4D97-AF65-F5344CB8AC3E}">
        <p14:creationId xmlns:p14="http://schemas.microsoft.com/office/powerpoint/2010/main" val="249293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a:solidFill>
                  <a:schemeClr val="tx1"/>
                </a:solidFill>
              </a:rPr>
              <a:t>Vision and Values</a:t>
            </a:r>
          </a:p>
        </p:txBody>
      </p:sp>
      <p:sp>
        <p:nvSpPr>
          <p:cNvPr id="3" name="TextBox 2"/>
          <p:cNvSpPr txBox="1"/>
          <p:nvPr/>
        </p:nvSpPr>
        <p:spPr>
          <a:xfrm>
            <a:off x="296710" y="1558979"/>
            <a:ext cx="8412575" cy="4185761"/>
          </a:xfrm>
          <a:prstGeom prst="rect">
            <a:avLst/>
          </a:prstGeom>
          <a:noFill/>
        </p:spPr>
        <p:txBody>
          <a:bodyPr wrap="square" rtlCol="0">
            <a:spAutoFit/>
          </a:bodyPr>
          <a:lstStyle/>
          <a:p>
            <a:r>
              <a:rPr lang="en-GB" b="1" dirty="0"/>
              <a:t>Vision and Values for Women’s Refuge </a:t>
            </a:r>
            <a:r>
              <a:rPr lang="en-GB" b="1" dirty="0" smtClean="0"/>
              <a:t>Accommodation (cont.)</a:t>
            </a:r>
            <a:endParaRPr lang="en-GB" dirty="0"/>
          </a:p>
          <a:p>
            <a:r>
              <a:rPr lang="en-GB" dirty="0"/>
              <a:t> </a:t>
            </a:r>
          </a:p>
          <a:p>
            <a:pPr lvl="0"/>
            <a:r>
              <a:rPr lang="en-GB" i="1" u="sng" dirty="0" smtClean="0"/>
              <a:t>2. Demonstrate </a:t>
            </a:r>
            <a:r>
              <a:rPr lang="en-GB" i="1" u="sng" dirty="0"/>
              <a:t>our understanding of the needs of </a:t>
            </a:r>
            <a:r>
              <a:rPr lang="en-GB" i="1" u="sng" dirty="0" err="1"/>
              <a:t>minoritised</a:t>
            </a:r>
            <a:r>
              <a:rPr lang="en-GB" i="1" u="sng" dirty="0"/>
              <a:t> and marginalised </a:t>
            </a:r>
            <a:r>
              <a:rPr lang="en-GB" i="1" u="sng" dirty="0" smtClean="0"/>
              <a:t>groups</a:t>
            </a:r>
          </a:p>
          <a:p>
            <a:pPr lvl="0"/>
            <a:endParaRPr lang="en-GB" dirty="0"/>
          </a:p>
          <a:p>
            <a:pPr marL="285750" lvl="0" indent="-285750">
              <a:buFont typeface="Arial" panose="020B0604020202020204" pitchFamily="34" charset="0"/>
              <a:buChar char="•"/>
            </a:pPr>
            <a:r>
              <a:rPr lang="en-GB" dirty="0"/>
              <a:t>Recognising that </a:t>
            </a:r>
            <a:r>
              <a:rPr lang="en-GB" dirty="0" err="1"/>
              <a:t>minoritised</a:t>
            </a:r>
            <a:r>
              <a:rPr lang="en-GB" dirty="0"/>
              <a:t> communities continue to face barriers, racism and exclusion and cultural discrimination in society, which the Covid-19 pandemic as highlighted further in the context of health outcomes</a:t>
            </a:r>
          </a:p>
          <a:p>
            <a:pPr marL="285750" lvl="0" indent="-285750">
              <a:buFont typeface="Arial" panose="020B0604020202020204" pitchFamily="34" charset="0"/>
              <a:buChar char="•"/>
            </a:pPr>
            <a:r>
              <a:rPr lang="en-GB" dirty="0"/>
              <a:t>The Council remain committed to addressing inequality by recognising the need for specialist services and continue to fund them</a:t>
            </a:r>
          </a:p>
          <a:p>
            <a:pPr marL="285750" lvl="0" indent="-285750">
              <a:buFont typeface="Arial" panose="020B0604020202020204" pitchFamily="34" charset="0"/>
              <a:buChar char="•"/>
            </a:pPr>
            <a:r>
              <a:rPr lang="en-GB" dirty="0"/>
              <a:t>Maximising access to services including enabling women with physical disability, learning disability, mental health needs and those who require additional support with communication to access services</a:t>
            </a:r>
          </a:p>
          <a:p>
            <a:pPr marL="285750" lvl="0" indent="-285750">
              <a:buFont typeface="Arial" panose="020B0604020202020204" pitchFamily="34" charset="0"/>
              <a:buChar char="•"/>
            </a:pPr>
            <a:r>
              <a:rPr lang="en-GB" dirty="0"/>
              <a:t>Our continued commitment to working in partnership with specialist,  community, faith and grass roots organisations</a:t>
            </a:r>
          </a:p>
          <a:p>
            <a:pPr marL="285750" lvl="0" indent="-285750">
              <a:buFont typeface="Arial" panose="020B0604020202020204" pitchFamily="34" charset="0"/>
              <a:buChar char="•"/>
            </a:pPr>
            <a:r>
              <a:rPr lang="en-GB" dirty="0"/>
              <a:t>Ensure the tender process fully evidences the requirement to provide high quality specialist services with clear measurable outcomes, which have been coproduced with service users and are meaningful</a:t>
            </a:r>
          </a:p>
          <a:p>
            <a:pPr marL="285750" lvl="0" indent="-285750">
              <a:buFont typeface="Arial" panose="020B0604020202020204" pitchFamily="34" charset="0"/>
              <a:buChar char="•"/>
            </a:pPr>
            <a:r>
              <a:rPr lang="en-GB" dirty="0"/>
              <a:t>Enabling access to specialist legal advice for immigration and civil protection remedies</a:t>
            </a:r>
          </a:p>
          <a:p>
            <a:r>
              <a:rPr lang="en-GB" dirty="0"/>
              <a:t> </a:t>
            </a:r>
          </a:p>
        </p:txBody>
      </p:sp>
    </p:spTree>
    <p:extLst>
      <p:ext uri="{BB962C8B-B14F-4D97-AF65-F5344CB8AC3E}">
        <p14:creationId xmlns:p14="http://schemas.microsoft.com/office/powerpoint/2010/main" val="277135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a:solidFill>
                  <a:schemeClr val="tx1"/>
                </a:solidFill>
              </a:rPr>
              <a:t>Vision and Values</a:t>
            </a:r>
          </a:p>
        </p:txBody>
      </p:sp>
      <p:sp>
        <p:nvSpPr>
          <p:cNvPr id="3" name="TextBox 2"/>
          <p:cNvSpPr txBox="1"/>
          <p:nvPr/>
        </p:nvSpPr>
        <p:spPr>
          <a:xfrm>
            <a:off x="296710" y="1558979"/>
            <a:ext cx="8412575" cy="4431983"/>
          </a:xfrm>
          <a:prstGeom prst="rect">
            <a:avLst/>
          </a:prstGeom>
          <a:noFill/>
        </p:spPr>
        <p:txBody>
          <a:bodyPr wrap="square" rtlCol="0">
            <a:spAutoFit/>
          </a:bodyPr>
          <a:lstStyle/>
          <a:p>
            <a:r>
              <a:rPr lang="en-GB" b="1" dirty="0"/>
              <a:t>Vision and Values for Women’s Refuge </a:t>
            </a:r>
            <a:r>
              <a:rPr lang="en-GB" b="1" dirty="0" smtClean="0"/>
              <a:t>Accommodation (cont.)</a:t>
            </a:r>
            <a:endParaRPr lang="en-GB" dirty="0"/>
          </a:p>
          <a:p>
            <a:r>
              <a:rPr lang="en-GB" dirty="0"/>
              <a:t> </a:t>
            </a:r>
          </a:p>
          <a:p>
            <a:pPr lvl="0"/>
            <a:r>
              <a:rPr lang="en-GB" i="1" u="sng" dirty="0" smtClean="0"/>
              <a:t>3. Work </a:t>
            </a:r>
            <a:r>
              <a:rPr lang="en-GB" i="1" u="sng" dirty="0"/>
              <a:t>in accordance with child and adult safeguarding </a:t>
            </a:r>
            <a:r>
              <a:rPr lang="en-GB" i="1" u="sng" dirty="0" smtClean="0"/>
              <a:t>practise</a:t>
            </a:r>
          </a:p>
          <a:p>
            <a:pPr lvl="0"/>
            <a:endParaRPr lang="en-GB" dirty="0"/>
          </a:p>
          <a:p>
            <a:pPr marL="285750" lvl="0" indent="-285750">
              <a:buFont typeface="Arial" panose="020B0604020202020204" pitchFamily="34" charset="0"/>
              <a:buChar char="•"/>
            </a:pPr>
            <a:r>
              <a:rPr lang="en-GB" dirty="0"/>
              <a:t>Placing the safety of women and children at the heart of refuge services</a:t>
            </a:r>
          </a:p>
          <a:p>
            <a:pPr marL="285750" lvl="0" indent="-285750">
              <a:buFont typeface="Arial" panose="020B0604020202020204" pitchFamily="34" charset="0"/>
              <a:buChar char="•"/>
            </a:pPr>
            <a:r>
              <a:rPr lang="en-GB" dirty="0"/>
              <a:t>Ensuring that our services are aligned with anti-oppressive values and practise</a:t>
            </a:r>
          </a:p>
          <a:p>
            <a:pPr marL="285750" lvl="0" indent="-285750">
              <a:buFont typeface="Arial" panose="020B0604020202020204" pitchFamily="34" charset="0"/>
              <a:buChar char="•"/>
            </a:pPr>
            <a:r>
              <a:rPr lang="en-GB" dirty="0"/>
              <a:t>Providing specialist trauma-informed, child centred services for children residing in the refuge</a:t>
            </a:r>
          </a:p>
          <a:p>
            <a:pPr marL="285750" lvl="0" indent="-285750">
              <a:buFont typeface="Arial" panose="020B0604020202020204" pitchFamily="34" charset="0"/>
              <a:buChar char="•"/>
            </a:pPr>
            <a:r>
              <a:rPr lang="en-GB" dirty="0"/>
              <a:t>Ensuring that families are provided with specialist housing support to access appropriate secure move on accommodation</a:t>
            </a:r>
          </a:p>
          <a:p>
            <a:pPr marL="285750" lvl="0" indent="-285750">
              <a:buFont typeface="Arial" panose="020B0604020202020204" pitchFamily="34" charset="0"/>
              <a:buChar char="•"/>
            </a:pPr>
            <a:r>
              <a:rPr lang="en-GB" dirty="0"/>
              <a:t>Actively addressing the risk of child homelessness due to domestic abuse</a:t>
            </a:r>
          </a:p>
          <a:p>
            <a:r>
              <a:rPr lang="en-GB" dirty="0"/>
              <a:t> </a:t>
            </a:r>
          </a:p>
          <a:p>
            <a:pPr lvl="0"/>
            <a:r>
              <a:rPr lang="en-GB" i="1" u="sng" dirty="0" smtClean="0"/>
              <a:t>4. Offers </a:t>
            </a:r>
            <a:r>
              <a:rPr lang="en-GB" i="1" u="sng" dirty="0"/>
              <a:t>choice and autonomy to service </a:t>
            </a:r>
            <a:r>
              <a:rPr lang="en-GB" i="1" u="sng" dirty="0" smtClean="0"/>
              <a:t>users</a:t>
            </a:r>
          </a:p>
          <a:p>
            <a:pPr lvl="0"/>
            <a:endParaRPr lang="en-GB" dirty="0"/>
          </a:p>
          <a:p>
            <a:pPr marL="285750" lvl="0" indent="-285750">
              <a:buFont typeface="Arial" panose="020B0604020202020204" pitchFamily="34" charset="0"/>
              <a:buChar char="•"/>
            </a:pPr>
            <a:r>
              <a:rPr lang="en-GB" dirty="0"/>
              <a:t>Ensure that the voice of service users are at the heart of delivering and monitoring services</a:t>
            </a:r>
          </a:p>
          <a:p>
            <a:pPr marL="285750" lvl="0" indent="-285750">
              <a:buFont typeface="Arial" panose="020B0604020202020204" pitchFamily="34" charset="0"/>
              <a:buChar char="•"/>
            </a:pPr>
            <a:r>
              <a:rPr lang="en-GB" dirty="0"/>
              <a:t>Enabling service users to contribute to contract monitoring feedback ensuring issues raised are explored and addressed</a:t>
            </a:r>
          </a:p>
          <a:p>
            <a:pPr marL="285750" lvl="0" indent="-285750">
              <a:buFont typeface="Arial" panose="020B0604020202020204" pitchFamily="34" charset="0"/>
              <a:buChar char="•"/>
            </a:pPr>
            <a:r>
              <a:rPr lang="en-GB" dirty="0"/>
              <a:t>Maximising learning opportunities for service users via education and employment support</a:t>
            </a:r>
          </a:p>
          <a:p>
            <a:pPr marL="285750" lvl="0" indent="-285750">
              <a:buFont typeface="Arial" panose="020B0604020202020204" pitchFamily="34" charset="0"/>
              <a:buChar char="•"/>
            </a:pPr>
            <a:r>
              <a:rPr lang="en-GB" dirty="0"/>
              <a:t>Providing advocacy support to both children and adults residing in the refuge</a:t>
            </a:r>
          </a:p>
          <a:p>
            <a:pPr marL="285750" lvl="0" indent="-285750">
              <a:buFont typeface="Arial" panose="020B0604020202020204" pitchFamily="34" charset="0"/>
              <a:buChar char="•"/>
            </a:pPr>
            <a:r>
              <a:rPr lang="en-GB" dirty="0"/>
              <a:t>Providing a trauma-informed approach to addressing gender based violence</a:t>
            </a:r>
          </a:p>
          <a:p>
            <a:endParaRPr lang="en-GB" sz="1600" dirty="0"/>
          </a:p>
        </p:txBody>
      </p:sp>
    </p:spTree>
    <p:extLst>
      <p:ext uri="{BB962C8B-B14F-4D97-AF65-F5344CB8AC3E}">
        <p14:creationId xmlns:p14="http://schemas.microsoft.com/office/powerpoint/2010/main" val="165016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schemeClr val="tx1"/>
                </a:solidFill>
              </a:rPr>
              <a:t>Service Outline</a:t>
            </a:r>
            <a:endParaRPr lang="en-GB" sz="4000" dirty="0">
              <a:solidFill>
                <a:schemeClr val="tx1"/>
              </a:solidFill>
            </a:endParaRPr>
          </a:p>
        </p:txBody>
      </p:sp>
      <p:sp>
        <p:nvSpPr>
          <p:cNvPr id="3" name="TextBox 2"/>
          <p:cNvSpPr txBox="1"/>
          <p:nvPr/>
        </p:nvSpPr>
        <p:spPr>
          <a:xfrm>
            <a:off x="296710" y="1543169"/>
            <a:ext cx="8412575" cy="4770537"/>
          </a:xfrm>
          <a:prstGeom prst="rect">
            <a:avLst/>
          </a:prstGeom>
          <a:noFill/>
        </p:spPr>
        <p:txBody>
          <a:bodyPr wrap="square" rtlCol="0">
            <a:spAutoFit/>
          </a:bodyPr>
          <a:lstStyle/>
          <a:p>
            <a:r>
              <a:rPr lang="en-GB" sz="1600" u="sng" dirty="0" smtClean="0"/>
              <a:t>Core Service Outline </a:t>
            </a:r>
          </a:p>
          <a:p>
            <a:endParaRPr lang="en-GB" sz="1600" dirty="0"/>
          </a:p>
          <a:p>
            <a:pPr marL="285750" indent="-285750">
              <a:buFontTx/>
              <a:buChar char="-"/>
            </a:pPr>
            <a:r>
              <a:rPr lang="en-GB" sz="1600" dirty="0" smtClean="0"/>
              <a:t>25 beds for women from Black and South East Asian heritage (care and support only)</a:t>
            </a:r>
          </a:p>
          <a:p>
            <a:pPr marL="285750" indent="-285750">
              <a:buFontTx/>
              <a:buChar char="-"/>
            </a:pPr>
            <a:r>
              <a:rPr lang="en-GB" sz="1600" dirty="0" smtClean="0"/>
              <a:t>Women 16 aged years </a:t>
            </a:r>
            <a:r>
              <a:rPr lang="en-GB" sz="1600" dirty="0"/>
              <a:t>and </a:t>
            </a:r>
            <a:r>
              <a:rPr lang="en-GB" sz="1600" dirty="0" smtClean="0"/>
              <a:t>over </a:t>
            </a:r>
          </a:p>
          <a:p>
            <a:pPr marL="285750" indent="-285750">
              <a:buFontTx/>
              <a:buChar char="-"/>
            </a:pPr>
            <a:r>
              <a:rPr lang="en-GB" sz="1600" dirty="0" smtClean="0">
                <a:solidFill>
                  <a:schemeClr val="tx1"/>
                </a:solidFill>
              </a:rPr>
              <a:t>Currently providing 10 bed spaces for children up to age of 15 (boys up to 12 years old with 12-15 year olds accepted following an individual risk assessment and appropriate)</a:t>
            </a:r>
            <a:endParaRPr lang="en-GB" sz="1600" dirty="0">
              <a:solidFill>
                <a:schemeClr val="tx1"/>
              </a:solidFill>
            </a:endParaRPr>
          </a:p>
          <a:p>
            <a:pPr marL="285750" indent="-285750">
              <a:buFontTx/>
              <a:buChar char="-"/>
            </a:pPr>
            <a:r>
              <a:rPr lang="en-GB" sz="1600" dirty="0" smtClean="0"/>
              <a:t>Trauma-informed approach to support with an embedded approach to addressing gender-based violence and intersectionality</a:t>
            </a:r>
          </a:p>
          <a:p>
            <a:pPr marL="285750" indent="-285750">
              <a:buFontTx/>
              <a:buChar char="-"/>
            </a:pPr>
            <a:r>
              <a:rPr lang="en-GB" sz="1600" dirty="0" smtClean="0"/>
              <a:t>Enhanced services for children and family</a:t>
            </a:r>
          </a:p>
          <a:p>
            <a:pPr marL="285750" indent="-285750">
              <a:buFontTx/>
              <a:buChar char="-"/>
            </a:pPr>
            <a:r>
              <a:rPr lang="en-GB" sz="1600" dirty="0" smtClean="0"/>
              <a:t>Enhanced move-on support of at least 3 months post exit</a:t>
            </a:r>
          </a:p>
          <a:p>
            <a:pPr marL="285750" indent="-285750">
              <a:buFontTx/>
              <a:buChar char="-"/>
            </a:pPr>
            <a:r>
              <a:rPr lang="en-GB" sz="1600" dirty="0" smtClean="0"/>
              <a:t>Stays over 9 months will require discussion with commissioner</a:t>
            </a:r>
          </a:p>
          <a:p>
            <a:pPr marL="285750" indent="-285750">
              <a:buFontTx/>
              <a:buChar char="-"/>
            </a:pPr>
            <a:r>
              <a:rPr lang="en-GB" sz="1600" dirty="0" smtClean="0"/>
              <a:t>London Living Wage will apply</a:t>
            </a:r>
          </a:p>
          <a:p>
            <a:pPr lvl="0"/>
            <a:endParaRPr lang="en-GB" sz="1600" u="sng" dirty="0" smtClean="0">
              <a:latin typeface="Arial" panose="020B0604020202020204" pitchFamily="34" charset="0"/>
              <a:ea typeface="Calibri" panose="020F0502020204030204" pitchFamily="34" charset="0"/>
              <a:cs typeface="Times New Roman" panose="02020603050405020304" pitchFamily="18" charset="0"/>
            </a:endParaRPr>
          </a:p>
          <a:p>
            <a:pPr lvl="0"/>
            <a:r>
              <a:rPr lang="en-GB" sz="1600" u="sng" dirty="0" smtClean="0">
                <a:latin typeface="Arial" panose="020B0604020202020204" pitchFamily="34" charset="0"/>
                <a:ea typeface="Calibri" panose="020F0502020204030204" pitchFamily="34" charset="0"/>
                <a:cs typeface="Times New Roman" panose="02020603050405020304" pitchFamily="18" charset="0"/>
              </a:rPr>
              <a:t>Contract Specifics</a:t>
            </a:r>
          </a:p>
          <a:p>
            <a:pPr lvl="0"/>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lvl="0"/>
            <a:r>
              <a:rPr lang="en-GB" sz="1600" dirty="0" smtClean="0">
                <a:latin typeface="Arial" panose="020B0604020202020204" pitchFamily="34" charset="0"/>
                <a:ea typeface="Calibri" panose="020F0502020204030204" pitchFamily="34" charset="0"/>
                <a:cs typeface="Times New Roman" panose="02020603050405020304" pitchFamily="18" charset="0"/>
              </a:rPr>
              <a:t>-    </a:t>
            </a:r>
            <a:r>
              <a:rPr lang="en-GB" sz="1600" dirty="0" smtClean="0">
                <a:ea typeface="Calibri" panose="020F0502020204030204" pitchFamily="34" charset="0"/>
                <a:cs typeface="Times New Roman" panose="02020603050405020304" pitchFamily="18" charset="0"/>
              </a:rPr>
              <a:t>Starting </a:t>
            </a:r>
            <a:r>
              <a:rPr lang="en-GB" sz="1600" dirty="0">
                <a:ea typeface="Calibri" panose="020F0502020204030204" pitchFamily="34" charset="0"/>
                <a:cs typeface="Times New Roman" panose="02020603050405020304" pitchFamily="18" charset="0"/>
              </a:rPr>
              <a:t>on 1 April </a:t>
            </a:r>
            <a:r>
              <a:rPr lang="en-GB" sz="1600" dirty="0" smtClean="0">
                <a:ea typeface="Calibri" panose="020F0502020204030204" pitchFamily="34" charset="0"/>
                <a:cs typeface="Times New Roman" panose="02020603050405020304" pitchFamily="18" charset="0"/>
              </a:rPr>
              <a:t>2022</a:t>
            </a:r>
          </a:p>
          <a:p>
            <a:pPr marL="285750" lvl="0" indent="-285750">
              <a:buFontTx/>
              <a:buChar char="-"/>
            </a:pPr>
            <a:r>
              <a:rPr lang="en-GB" sz="1600" dirty="0" smtClean="0">
                <a:solidFill>
                  <a:schemeClr val="tx1"/>
                </a:solidFill>
                <a:ea typeface="Calibri" panose="020F0502020204030204" pitchFamily="34" charset="0"/>
                <a:cs typeface="Times New Roman" panose="02020603050405020304" pitchFamily="18" charset="0"/>
              </a:rPr>
              <a:t>Five </a:t>
            </a:r>
            <a:r>
              <a:rPr lang="en-GB" sz="1600" dirty="0">
                <a:solidFill>
                  <a:schemeClr val="tx1"/>
                </a:solidFill>
                <a:ea typeface="Calibri" panose="020F0502020204030204" pitchFamily="34" charset="0"/>
                <a:cs typeface="Times New Roman" panose="02020603050405020304" pitchFamily="18" charset="0"/>
              </a:rPr>
              <a:t>years with the option to extend for a further two years (</a:t>
            </a:r>
            <a:r>
              <a:rPr lang="en-GB" sz="1600" dirty="0" smtClean="0">
                <a:solidFill>
                  <a:schemeClr val="tx1"/>
                </a:solidFill>
                <a:ea typeface="Calibri" panose="020F0502020204030204" pitchFamily="34" charset="0"/>
                <a:cs typeface="Times New Roman" panose="02020603050405020304" pitchFamily="18" charset="0"/>
              </a:rPr>
              <a:t>5+2)</a:t>
            </a:r>
          </a:p>
          <a:p>
            <a:pPr marL="285750" lvl="0" indent="-285750">
              <a:buFontTx/>
              <a:buChar char="-"/>
            </a:pPr>
            <a:r>
              <a:rPr lang="en-GB" sz="1600" dirty="0" smtClean="0">
                <a:ea typeface="Calibri" panose="020F0502020204030204" pitchFamily="34" charset="0"/>
                <a:cs typeface="Times New Roman" panose="02020603050405020304" pitchFamily="18" charset="0"/>
              </a:rPr>
              <a:t>Fixed price tender (i.e. 100% Quality), £198k p.a. / £1.386m over seven years</a:t>
            </a:r>
            <a:endParaRPr lang="en-GB" sz="1600" dirty="0">
              <a:ea typeface="Calibri" panose="020F0502020204030204" pitchFamily="34" charset="0"/>
              <a:cs typeface="Times New Roman" panose="02020603050405020304" pitchFamily="18" charset="0"/>
            </a:endParaRPr>
          </a:p>
          <a:p>
            <a:pPr marL="285750" indent="-285750">
              <a:buFontTx/>
              <a:buChar char="-"/>
            </a:pPr>
            <a:endParaRPr lang="en-GB" sz="1600" dirty="0"/>
          </a:p>
        </p:txBody>
      </p:sp>
    </p:spTree>
    <p:extLst>
      <p:ext uri="{BB962C8B-B14F-4D97-AF65-F5344CB8AC3E}">
        <p14:creationId xmlns:p14="http://schemas.microsoft.com/office/powerpoint/2010/main" val="170740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E866C32-D831-E54D-86B7-8134B025F4C9}"/>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a:solidFill>
                  <a:schemeClr val="tx1"/>
                </a:solidFill>
              </a:rPr>
              <a:t>Service </a:t>
            </a:r>
            <a:r>
              <a:rPr lang="en-GB" sz="4000" dirty="0" smtClean="0">
                <a:solidFill>
                  <a:schemeClr val="tx1"/>
                </a:solidFill>
              </a:rPr>
              <a:t>Outline</a:t>
            </a:r>
            <a:endParaRPr lang="en-GB" sz="4000" dirty="0">
              <a:solidFill>
                <a:schemeClr val="tx1"/>
              </a:solidFill>
            </a:endParaRPr>
          </a:p>
        </p:txBody>
      </p:sp>
      <p:sp>
        <p:nvSpPr>
          <p:cNvPr id="3" name="TextBox 2"/>
          <p:cNvSpPr txBox="1"/>
          <p:nvPr/>
        </p:nvSpPr>
        <p:spPr>
          <a:xfrm>
            <a:off x="296710" y="1693889"/>
            <a:ext cx="8412575" cy="4524315"/>
          </a:xfrm>
          <a:prstGeom prst="rect">
            <a:avLst/>
          </a:prstGeom>
          <a:noFill/>
        </p:spPr>
        <p:txBody>
          <a:bodyPr wrap="square" rtlCol="0">
            <a:spAutoFit/>
          </a:bodyPr>
          <a:lstStyle/>
          <a:p>
            <a:pPr lvl="0"/>
            <a:r>
              <a:rPr lang="en-GB" sz="1600" u="sng" dirty="0" smtClean="0">
                <a:latin typeface="Arial" panose="020B0604020202020204" pitchFamily="34" charset="0"/>
                <a:ea typeface="Calibri" panose="020F0502020204030204" pitchFamily="34" charset="0"/>
                <a:cs typeface="Times New Roman" panose="02020603050405020304" pitchFamily="18" charset="0"/>
              </a:rPr>
              <a:t>Service Outcome Themes</a:t>
            </a:r>
          </a:p>
          <a:p>
            <a:pPr lvl="0"/>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Provide good quality safe accommodation that is responsive to the needs of women and their </a:t>
            </a:r>
            <a:r>
              <a:rPr lang="en-GB" sz="1600" dirty="0" smtClean="0">
                <a:latin typeface="Arial" panose="020B0604020202020204" pitchFamily="34" charset="0"/>
                <a:ea typeface="Calibri" panose="020F0502020204030204" pitchFamily="34" charset="0"/>
                <a:cs typeface="Times New Roman" panose="02020603050405020304" pitchFamily="18" charset="0"/>
              </a:rPr>
              <a:t>families</a:t>
            </a:r>
          </a:p>
          <a:p>
            <a:pPr lvl="0"/>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Times New Roman" panose="02020603050405020304" pitchFamily="18" charset="0"/>
              </a:rPr>
              <a:t>Addressing </a:t>
            </a:r>
            <a:r>
              <a:rPr lang="en-GB" sz="1600" dirty="0">
                <a:latin typeface="Arial" panose="020B0604020202020204" pitchFamily="34" charset="0"/>
                <a:ea typeface="Calibri" panose="020F0502020204030204" pitchFamily="34" charset="0"/>
                <a:cs typeface="Times New Roman" panose="02020603050405020304" pitchFamily="18" charset="0"/>
              </a:rPr>
              <a:t>the experience of violence and trauma through support which promotes recovery and personal </a:t>
            </a:r>
            <a:r>
              <a:rPr lang="en-GB" sz="1600" dirty="0" smtClean="0">
                <a:latin typeface="Arial" panose="020B0604020202020204" pitchFamily="34" charset="0"/>
                <a:ea typeface="Calibri" panose="020F0502020204030204" pitchFamily="34" charset="0"/>
                <a:cs typeface="Times New Roman" panose="02020603050405020304" pitchFamily="18" charset="0"/>
              </a:rPr>
              <a:t>growth</a:t>
            </a:r>
          </a:p>
          <a:p>
            <a:pPr lvl="0"/>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Times New Roman" panose="02020603050405020304" pitchFamily="18" charset="0"/>
              </a:rPr>
              <a:t>Supporting </a:t>
            </a:r>
            <a:r>
              <a:rPr lang="en-GB" sz="1600" dirty="0">
                <a:latin typeface="Arial" panose="020B0604020202020204" pitchFamily="34" charset="0"/>
                <a:ea typeface="Calibri" panose="020F0502020204030204" pitchFamily="34" charset="0"/>
                <a:cs typeface="Times New Roman" panose="02020603050405020304" pitchFamily="18" charset="0"/>
              </a:rPr>
              <a:t>women to achieve </a:t>
            </a:r>
            <a:r>
              <a:rPr lang="en-GB" sz="1600" dirty="0" smtClean="0">
                <a:latin typeface="Arial" panose="020B0604020202020204" pitchFamily="34" charset="0"/>
                <a:ea typeface="Calibri" panose="020F0502020204030204" pitchFamily="34" charset="0"/>
                <a:cs typeface="Times New Roman" panose="02020603050405020304" pitchFamily="18" charset="0"/>
              </a:rPr>
              <a:t>confidence </a:t>
            </a:r>
            <a:r>
              <a:rPr lang="en-GB" sz="1600" dirty="0">
                <a:latin typeface="Arial" panose="020B0604020202020204" pitchFamily="34" charset="0"/>
                <a:ea typeface="Calibri" panose="020F0502020204030204" pitchFamily="34" charset="0"/>
                <a:cs typeface="Times New Roman" panose="02020603050405020304" pitchFamily="18" charset="0"/>
              </a:rPr>
              <a:t>and achieve independence in their </a:t>
            </a:r>
            <a:r>
              <a:rPr lang="en-GB" sz="1600" dirty="0" smtClean="0">
                <a:latin typeface="Arial" panose="020B0604020202020204" pitchFamily="34" charset="0"/>
                <a:ea typeface="Calibri" panose="020F0502020204030204" pitchFamily="34" charset="0"/>
                <a:cs typeface="Times New Roman" panose="02020603050405020304" pitchFamily="18" charset="0"/>
              </a:rPr>
              <a:t>lives</a:t>
            </a:r>
          </a:p>
          <a:p>
            <a:pPr lvl="0"/>
            <a:endParaRPr lang="en-GB" sz="1600" dirty="0" smtClean="0">
              <a:latin typeface="Arial" panose="020B0604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Arial" panose="020B0604020202020204" pitchFamily="34" charset="0"/>
              </a:rPr>
              <a:t>Demonstrable </a:t>
            </a:r>
            <a:r>
              <a:rPr lang="en-GB" sz="1600" dirty="0">
                <a:latin typeface="Arial" panose="020B0604020202020204" pitchFamily="34" charset="0"/>
                <a:ea typeface="Calibri" panose="020F0502020204030204" pitchFamily="34" charset="0"/>
                <a:cs typeface="Arial" panose="020B0604020202020204" pitchFamily="34" charset="0"/>
              </a:rPr>
              <a:t>practise and a commitment to embedding a trauma informed approach through service </a:t>
            </a:r>
            <a:r>
              <a:rPr lang="en-GB" sz="1600" dirty="0" smtClean="0">
                <a:latin typeface="Arial" panose="020B0604020202020204" pitchFamily="34" charset="0"/>
                <a:ea typeface="Calibri" panose="020F0502020204030204" pitchFamily="34" charset="0"/>
                <a:cs typeface="Arial" panose="020B0604020202020204" pitchFamily="34" charset="0"/>
              </a:rPr>
              <a:t>delivery</a:t>
            </a:r>
          </a:p>
          <a:p>
            <a:pPr lvl="0"/>
            <a:endParaRPr lang="en-GB" sz="1600"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Arial" panose="020B0604020202020204" pitchFamily="34" charset="0"/>
              </a:rPr>
              <a:t>Strong </a:t>
            </a:r>
            <a:r>
              <a:rPr lang="en-GB" sz="1600" dirty="0">
                <a:latin typeface="Arial" panose="020B0604020202020204" pitchFamily="34" charset="0"/>
                <a:ea typeface="Calibri" panose="020F0502020204030204" pitchFamily="34" charset="0"/>
                <a:cs typeface="Arial" panose="020B0604020202020204" pitchFamily="34" charset="0"/>
              </a:rPr>
              <a:t>service user engagement that contributes to service development and </a:t>
            </a:r>
            <a:r>
              <a:rPr lang="en-GB" sz="1600" dirty="0" smtClean="0">
                <a:latin typeface="Arial" panose="020B0604020202020204" pitchFamily="34" charset="0"/>
                <a:ea typeface="Calibri" panose="020F0502020204030204" pitchFamily="34" charset="0"/>
                <a:cs typeface="Arial" panose="020B0604020202020204" pitchFamily="34" charset="0"/>
              </a:rPr>
              <a:t>outcomes</a:t>
            </a:r>
          </a:p>
          <a:p>
            <a:pPr lvl="0"/>
            <a:endParaRPr lang="en-GB" sz="1600" dirty="0" smtClean="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Arial" panose="020B0604020202020204" pitchFamily="34" charset="0"/>
              </a:rPr>
              <a:t>Providing </a:t>
            </a:r>
            <a:r>
              <a:rPr lang="en-GB" sz="1600" dirty="0">
                <a:latin typeface="Arial" panose="020B0604020202020204" pitchFamily="34" charset="0"/>
                <a:ea typeface="Calibri" panose="020F0502020204030204" pitchFamily="34" charset="0"/>
                <a:cs typeface="Arial" panose="020B0604020202020204" pitchFamily="34" charset="0"/>
              </a:rPr>
              <a:t>excellent support that enables women to move on from refuge accommodation in a structured, enabling way</a:t>
            </a:r>
            <a:endParaRPr lang="en-GB" sz="1600" dirty="0">
              <a:latin typeface="Arial" panose="020B0604020202020204" pitchFamily="34" charset="0"/>
              <a:ea typeface="Calibri" panose="020F0502020204030204" pitchFamily="34" charset="0"/>
              <a:cs typeface="Times New Roman" panose="02020603050405020304" pitchFamily="18" charset="0"/>
            </a:endParaRPr>
          </a:p>
          <a:p>
            <a:endParaRPr lang="en-GB" sz="1600" dirty="0"/>
          </a:p>
        </p:txBody>
      </p:sp>
    </p:spTree>
    <p:extLst>
      <p:ext uri="{BB962C8B-B14F-4D97-AF65-F5344CB8AC3E}">
        <p14:creationId xmlns:p14="http://schemas.microsoft.com/office/powerpoint/2010/main" val="139553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FA942D-1F24-45CE-81B6-99AEB71B4161}"/>
              </a:ext>
            </a:extLst>
          </p:cNvPr>
          <p:cNvSpPr txBox="1"/>
          <p:nvPr/>
        </p:nvSpPr>
        <p:spPr>
          <a:xfrm>
            <a:off x="561474" y="1307432"/>
            <a:ext cx="7740315" cy="646331"/>
          </a:xfrm>
          <a:prstGeom prst="rect">
            <a:avLst/>
          </a:prstGeom>
          <a:noFill/>
        </p:spPr>
        <p:txBody>
          <a:bodyPr wrap="square" rtlCol="0">
            <a:spAutoFit/>
          </a:bodyPr>
          <a:lstStyle/>
          <a:p>
            <a:r>
              <a:rPr lang="en-GB" sz="3600" dirty="0">
                <a:solidFill>
                  <a:schemeClr val="bg1"/>
                </a:solidFill>
              </a:rPr>
              <a:t>Introducing L&amp;Q and L&amp;Q Living</a:t>
            </a:r>
          </a:p>
        </p:txBody>
      </p:sp>
      <p:sp>
        <p:nvSpPr>
          <p:cNvPr id="31" name="TextBox 30">
            <a:extLst>
              <a:ext uri="{FF2B5EF4-FFF2-40B4-BE49-F238E27FC236}">
                <a16:creationId xmlns:a16="http://schemas.microsoft.com/office/drawing/2014/main" id="{579CE3DB-DF3F-4B40-A1EC-F9F0EAC7F3F9}"/>
              </a:ext>
            </a:extLst>
          </p:cNvPr>
          <p:cNvSpPr txBox="1"/>
          <p:nvPr/>
        </p:nvSpPr>
        <p:spPr>
          <a:xfrm>
            <a:off x="561473" y="2119808"/>
            <a:ext cx="7916779" cy="923330"/>
          </a:xfrm>
          <a:prstGeom prst="rect">
            <a:avLst/>
          </a:prstGeom>
          <a:noFill/>
        </p:spPr>
        <p:txBody>
          <a:bodyPr wrap="square" rtlCol="0">
            <a:spAutoFit/>
          </a:bodyPr>
          <a:lstStyle/>
          <a:p>
            <a:r>
              <a:rPr lang="en-GB" dirty="0">
                <a:solidFill>
                  <a:schemeClr val="bg1"/>
                </a:solidFill>
              </a:rPr>
              <a:t>L&amp;Q is a regulated charitable housing association. The L&amp;Q Group houses around 250,000 people in more than 105,000 homes, primarily across London and the South East.</a:t>
            </a:r>
          </a:p>
        </p:txBody>
      </p:sp>
      <p:sp>
        <p:nvSpPr>
          <p:cNvPr id="32" name="TextBox 31">
            <a:extLst>
              <a:ext uri="{FF2B5EF4-FFF2-40B4-BE49-F238E27FC236}">
                <a16:creationId xmlns:a16="http://schemas.microsoft.com/office/drawing/2014/main" id="{2F57F6BF-3BD3-458C-8468-0752DC960CE0}"/>
              </a:ext>
            </a:extLst>
          </p:cNvPr>
          <p:cNvSpPr txBox="1"/>
          <p:nvPr/>
        </p:nvSpPr>
        <p:spPr>
          <a:xfrm>
            <a:off x="561473" y="3345904"/>
            <a:ext cx="7740315" cy="2862322"/>
          </a:xfrm>
          <a:prstGeom prst="rect">
            <a:avLst/>
          </a:prstGeom>
          <a:noFill/>
        </p:spPr>
        <p:txBody>
          <a:bodyPr wrap="square" rtlCol="0">
            <a:spAutoFit/>
          </a:bodyPr>
          <a:lstStyle/>
          <a:p>
            <a:r>
              <a:rPr lang="en-GB" dirty="0">
                <a:solidFill>
                  <a:schemeClr val="bg1"/>
                </a:solidFill>
              </a:rPr>
              <a:t>L&amp;Q Living is a subsidiary of L&amp;Q Group and provides support, care and housing services to over 6000 vulnerable people.</a:t>
            </a:r>
          </a:p>
          <a:p>
            <a:endParaRPr lang="en-GB" dirty="0">
              <a:solidFill>
                <a:schemeClr val="bg1"/>
              </a:solidFill>
            </a:endParaRPr>
          </a:p>
          <a:p>
            <a:r>
              <a:rPr lang="en-GB" dirty="0">
                <a:solidFill>
                  <a:schemeClr val="bg1"/>
                </a:solidFill>
              </a:rPr>
              <a:t>L&amp;Q Living directly manages services for older persons, younger persons with complex needs, mental health services as well as learning disability services. </a:t>
            </a:r>
          </a:p>
          <a:p>
            <a:endParaRPr lang="en-GB" dirty="0">
              <a:solidFill>
                <a:schemeClr val="bg1"/>
              </a:solidFill>
            </a:endParaRPr>
          </a:p>
          <a:p>
            <a:r>
              <a:rPr lang="en-GB" dirty="0">
                <a:solidFill>
                  <a:schemeClr val="bg1"/>
                </a:solidFill>
              </a:rPr>
              <a:t>L&amp;Q Living, though it’s Agency Contracts &amp; Quality Team, manage the contractual relationship with around 80 specialist housing support providers who deliver services in L&amp;Q properties to a range of different client groups, for example refuge services.</a:t>
            </a:r>
          </a:p>
        </p:txBody>
      </p:sp>
    </p:spTree>
    <p:extLst>
      <p:ext uri="{BB962C8B-B14F-4D97-AF65-F5344CB8AC3E}">
        <p14:creationId xmlns:p14="http://schemas.microsoft.com/office/powerpoint/2010/main" val="95875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BCA5-DE54-4D6F-B084-ADB1EB2B3301}"/>
              </a:ext>
            </a:extLst>
          </p:cNvPr>
          <p:cNvSpPr>
            <a:spLocks noGrp="1"/>
          </p:cNvSpPr>
          <p:nvPr>
            <p:ph type="title"/>
          </p:nvPr>
        </p:nvSpPr>
        <p:spPr/>
        <p:txBody>
          <a:bodyPr>
            <a:normAutofit/>
          </a:bodyPr>
          <a:lstStyle/>
          <a:p>
            <a:r>
              <a:rPr lang="en-GB" sz="3600" dirty="0"/>
              <a:t>The Housing Management Contract</a:t>
            </a:r>
          </a:p>
        </p:txBody>
      </p:sp>
      <p:sp>
        <p:nvSpPr>
          <p:cNvPr id="3" name="Text Placeholder 2">
            <a:extLst>
              <a:ext uri="{FF2B5EF4-FFF2-40B4-BE49-F238E27FC236}">
                <a16:creationId xmlns:a16="http://schemas.microsoft.com/office/drawing/2014/main" id="{DE07946A-027E-4744-B18A-CE4A1B4D2F88}"/>
              </a:ext>
            </a:extLst>
          </p:cNvPr>
          <p:cNvSpPr>
            <a:spLocks noGrp="1"/>
          </p:cNvSpPr>
          <p:nvPr>
            <p:ph type="body" sz="quarter" idx="11"/>
          </p:nvPr>
        </p:nvSpPr>
        <p:spPr>
          <a:xfrm>
            <a:off x="499101" y="1019695"/>
            <a:ext cx="8207375" cy="4963417"/>
          </a:xfrm>
        </p:spPr>
        <p:txBody>
          <a:bodyPr/>
          <a:lstStyle/>
          <a:p>
            <a:endParaRPr lang="en-GB" dirty="0"/>
          </a:p>
          <a:p>
            <a:endParaRPr lang="en-GB" dirty="0"/>
          </a:p>
        </p:txBody>
      </p:sp>
      <p:sp>
        <p:nvSpPr>
          <p:cNvPr id="7" name="Footer Placeholder 4">
            <a:extLst>
              <a:ext uri="{FF2B5EF4-FFF2-40B4-BE49-F238E27FC236}">
                <a16:creationId xmlns:a16="http://schemas.microsoft.com/office/drawing/2014/main" id="{7D4C73C2-4FBB-40E0-88B2-7B85E25BA019}"/>
              </a:ext>
            </a:extLst>
          </p:cNvPr>
          <p:cNvSpPr txBox="1">
            <a:spLocks/>
          </p:cNvSpPr>
          <p:nvPr/>
        </p:nvSpPr>
        <p:spPr>
          <a:xfrm>
            <a:off x="182570" y="6218237"/>
            <a:ext cx="4722861"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3B3C37"/>
                </a:solidFill>
                <a:latin typeface="Calibri"/>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Agency Contracts &amp; Quality Team - Housing Management Contract</a:t>
            </a:r>
            <a:endParaRPr lang="en-US" dirty="0"/>
          </a:p>
        </p:txBody>
      </p:sp>
      <p:sp>
        <p:nvSpPr>
          <p:cNvPr id="8" name="Rectangle 7">
            <a:extLst>
              <a:ext uri="{FF2B5EF4-FFF2-40B4-BE49-F238E27FC236}">
                <a16:creationId xmlns:a16="http://schemas.microsoft.com/office/drawing/2014/main" id="{21152943-F6EA-45A4-AB0B-2E822FAA99CA}"/>
              </a:ext>
            </a:extLst>
          </p:cNvPr>
          <p:cNvSpPr/>
          <p:nvPr/>
        </p:nvSpPr>
        <p:spPr>
          <a:xfrm>
            <a:off x="512355" y="1256586"/>
            <a:ext cx="8207374" cy="4001095"/>
          </a:xfrm>
          <a:prstGeom prst="rect">
            <a:avLst/>
          </a:prstGeom>
        </p:spPr>
        <p:txBody>
          <a:bodyPr wrap="square">
            <a:spAutoFit/>
          </a:bodyPr>
          <a:lstStyle/>
          <a:p>
            <a:pPr algn="just"/>
            <a:r>
              <a:rPr lang="en-GB" sz="1400" dirty="0">
                <a:ea typeface="Times New Roman" panose="02020603050405020304" pitchFamily="18" charset="0"/>
                <a:cs typeface="Arial" panose="020B0604020202020204" pitchFamily="34" charset="0"/>
              </a:rPr>
              <a:t>L&amp;Q works with a range of organisations to provide accommodation for use as supported housing or registered care homes. We strongly believe that some services are best delivered to the customer by one provider and have developed the Housing Management Contract to enable that.</a:t>
            </a:r>
            <a:endParaRPr lang="en-GB" sz="1400" dirty="0">
              <a:ea typeface="Times New Roman" panose="02020603050405020304" pitchFamily="18" charset="0"/>
            </a:endParaRPr>
          </a:p>
          <a:p>
            <a:pPr algn="just"/>
            <a:r>
              <a:rPr lang="en-GB" sz="1400" dirty="0">
                <a:ea typeface="Times New Roman" panose="02020603050405020304" pitchFamily="18" charset="0"/>
                <a:cs typeface="Arial" panose="020B0604020202020204" pitchFamily="34" charset="0"/>
              </a:rPr>
              <a:t> </a:t>
            </a:r>
            <a:endParaRPr lang="en-GB" sz="1400" dirty="0">
              <a:ea typeface="Times New Roman" panose="02020603050405020304" pitchFamily="18" charset="0"/>
            </a:endParaRPr>
          </a:p>
          <a:p>
            <a:pPr algn="just">
              <a:spcAft>
                <a:spcPts val="600"/>
              </a:spcAft>
            </a:pPr>
            <a:r>
              <a:rPr lang="en-GB" sz="1400" dirty="0">
                <a:ea typeface="Times New Roman" panose="02020603050405020304" pitchFamily="18" charset="0"/>
                <a:cs typeface="Arial" panose="020B0604020202020204" pitchFamily="34" charset="0"/>
              </a:rPr>
              <a:t>Entering into contract with L&amp;Q for the delivery of supported housing or registered care homes can be achieved either by the provider electing to submit their request to be vetted  directly to L&amp;Q or through tendering for commissioning authorities care/support contracts and vetted subject to that process.</a:t>
            </a:r>
          </a:p>
          <a:p>
            <a:pPr algn="just">
              <a:spcAft>
                <a:spcPts val="600"/>
              </a:spcAft>
            </a:pPr>
            <a:endParaRPr lang="en-GB" sz="1400" dirty="0">
              <a:effectLst/>
              <a:ea typeface="Times New Roman" panose="02020603050405020304" pitchFamily="18" charset="0"/>
              <a:cs typeface="Arial" panose="020B0604020202020204" pitchFamily="34" charset="0"/>
            </a:endParaRPr>
          </a:p>
          <a:p>
            <a:pPr algn="just">
              <a:spcAft>
                <a:spcPts val="600"/>
              </a:spcAft>
            </a:pPr>
            <a:r>
              <a:rPr lang="en-GB" sz="1400" dirty="0">
                <a:ea typeface="Times New Roman" panose="02020603050405020304" pitchFamily="18" charset="0"/>
                <a:cs typeface="Arial" panose="020B0604020202020204" pitchFamily="34" charset="0"/>
              </a:rPr>
              <a:t>The Housing Management Contract delegates responsibility for the delivery of housing management services to the support service provider, who acts as L&amp;Q’s agent.</a:t>
            </a:r>
          </a:p>
          <a:p>
            <a:pPr algn="just">
              <a:spcAft>
                <a:spcPts val="600"/>
              </a:spcAft>
            </a:pPr>
            <a:endParaRPr lang="en-GB" sz="1400" dirty="0">
              <a:effectLst/>
              <a:ea typeface="Times New Roman" panose="02020603050405020304" pitchFamily="18" charset="0"/>
              <a:cs typeface="Arial" panose="020B0604020202020204" pitchFamily="34" charset="0"/>
            </a:endParaRPr>
          </a:p>
          <a:p>
            <a:pPr algn="just">
              <a:spcAft>
                <a:spcPts val="600"/>
              </a:spcAft>
            </a:pPr>
            <a:r>
              <a:rPr lang="en-GB" sz="1400" dirty="0">
                <a:ea typeface="Times New Roman" panose="02020603050405020304" pitchFamily="18" charset="0"/>
                <a:cs typeface="Arial" panose="020B0604020202020204" pitchFamily="34" charset="0"/>
              </a:rPr>
              <a:t>The Housing Management Contract clarifies roles and responsibilities of both L&amp;Q and agent’s in terms of housing and tenancy management, property maintenance, out of hours emergencies and contract monitoring arrangements. </a:t>
            </a:r>
          </a:p>
          <a:p>
            <a:pPr algn="just">
              <a:spcAft>
                <a:spcPts val="600"/>
              </a:spcAft>
            </a:pPr>
            <a:endParaRPr lang="en-GB" sz="1400" dirty="0">
              <a:effectLst/>
              <a:ea typeface="Times New Roman" panose="02020603050405020304" pitchFamily="18" charset="0"/>
              <a:cs typeface="Arial" panose="020B0604020202020204" pitchFamily="34" charset="0"/>
            </a:endParaRPr>
          </a:p>
          <a:p>
            <a:pPr algn="just">
              <a:spcAft>
                <a:spcPts val="60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344038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E08AC4-20A6-4A56-8BB6-0E4793165DA4}"/>
              </a:ext>
            </a:extLst>
          </p:cNvPr>
          <p:cNvSpPr txBox="1"/>
          <p:nvPr/>
        </p:nvSpPr>
        <p:spPr>
          <a:xfrm>
            <a:off x="849524" y="1212010"/>
            <a:ext cx="7143185" cy="646331"/>
          </a:xfrm>
          <a:prstGeom prst="rect">
            <a:avLst/>
          </a:prstGeom>
          <a:noFill/>
        </p:spPr>
        <p:txBody>
          <a:bodyPr wrap="square" rtlCol="0">
            <a:spAutoFit/>
          </a:bodyPr>
          <a:lstStyle/>
          <a:p>
            <a:r>
              <a:rPr lang="en-GB" sz="3600" dirty="0">
                <a:solidFill>
                  <a:schemeClr val="bg1"/>
                </a:solidFill>
              </a:rPr>
              <a:t>Housing Management Allowances</a:t>
            </a:r>
          </a:p>
        </p:txBody>
      </p:sp>
      <p:sp>
        <p:nvSpPr>
          <p:cNvPr id="2" name="TextBox 1">
            <a:extLst>
              <a:ext uri="{FF2B5EF4-FFF2-40B4-BE49-F238E27FC236}">
                <a16:creationId xmlns:a16="http://schemas.microsoft.com/office/drawing/2014/main" id="{114A8E24-844D-40BB-BE33-76C679363B2F}"/>
              </a:ext>
            </a:extLst>
          </p:cNvPr>
          <p:cNvSpPr txBox="1"/>
          <p:nvPr/>
        </p:nvSpPr>
        <p:spPr>
          <a:xfrm>
            <a:off x="849524" y="2439979"/>
            <a:ext cx="6400800" cy="2862322"/>
          </a:xfrm>
          <a:prstGeom prst="rect">
            <a:avLst/>
          </a:prstGeom>
          <a:noFill/>
        </p:spPr>
        <p:txBody>
          <a:bodyPr wrap="square" rtlCol="0">
            <a:spAutoFit/>
          </a:bodyPr>
          <a:lstStyle/>
          <a:p>
            <a:r>
              <a:rPr lang="en-GB" dirty="0">
                <a:solidFill>
                  <a:schemeClr val="bg1"/>
                </a:solidFill>
              </a:rPr>
              <a:t>In return for providing housing management services on behalf of L&amp;Q, Agents receive an allowance.</a:t>
            </a:r>
          </a:p>
          <a:p>
            <a:endParaRPr lang="en-GB" dirty="0">
              <a:solidFill>
                <a:schemeClr val="bg1"/>
              </a:solidFill>
            </a:endParaRPr>
          </a:p>
          <a:p>
            <a:r>
              <a:rPr lang="en-GB" dirty="0">
                <a:solidFill>
                  <a:schemeClr val="bg1"/>
                </a:solidFill>
              </a:rPr>
              <a:t>Agents collect rent and service charge from residents. L&amp;Q issues quarterly invoices to Agents, in arrears. The invoices collect the core rent and landlord service charges due to L&amp;Q, less the allowance retained by the Agent.</a:t>
            </a:r>
          </a:p>
          <a:p>
            <a:endParaRPr lang="en-GB" dirty="0">
              <a:solidFill>
                <a:schemeClr val="bg1"/>
              </a:solidFill>
            </a:endParaRPr>
          </a:p>
          <a:p>
            <a:r>
              <a:rPr lang="en-GB" dirty="0">
                <a:solidFill>
                  <a:schemeClr val="bg1"/>
                </a:solidFill>
              </a:rPr>
              <a:t>Schedule 4 of the Housing Management Contract specifies the arrangements for allowances.</a:t>
            </a:r>
          </a:p>
        </p:txBody>
      </p:sp>
    </p:spTree>
    <p:extLst>
      <p:ext uri="{BB962C8B-B14F-4D97-AF65-F5344CB8AC3E}">
        <p14:creationId xmlns:p14="http://schemas.microsoft.com/office/powerpoint/2010/main" val="409902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2"/>
          <a:stretch>
            <a:fillRect/>
          </a:stretch>
        </p:blipFill>
        <p:spPr>
          <a:xfrm>
            <a:off x="0" y="2879"/>
            <a:ext cx="9144000" cy="6852242"/>
          </a:xfrm>
          <a:prstGeom prst="rect">
            <a:avLst/>
          </a:prstGeom>
        </p:spPr>
      </p:pic>
      <p:sp>
        <p:nvSpPr>
          <p:cNvPr id="4" name="TextBox 1"/>
          <p:cNvSpPr txBox="1">
            <a:spLocks noChangeArrowheads="1"/>
          </p:cNvSpPr>
          <p:nvPr/>
        </p:nvSpPr>
        <p:spPr bwMode="auto">
          <a:xfrm>
            <a:off x="488093" y="1258460"/>
            <a:ext cx="763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534988"/>
            <a:r>
              <a:rPr lang="en-GB" altLang="en-US" sz="4000" dirty="0">
                <a:latin typeface="+mj-lt"/>
                <a:ea typeface="+mj-ea"/>
                <a:cs typeface="+mj-cs"/>
              </a:rPr>
              <a:t>Housekeeping</a:t>
            </a:r>
          </a:p>
        </p:txBody>
      </p:sp>
      <p:sp>
        <p:nvSpPr>
          <p:cNvPr id="5" name="Subtitle 2"/>
          <p:cNvSpPr txBox="1">
            <a:spLocks/>
          </p:cNvSpPr>
          <p:nvPr/>
        </p:nvSpPr>
        <p:spPr>
          <a:xfrm>
            <a:off x="608014" y="2026306"/>
            <a:ext cx="7635875" cy="4089682"/>
          </a:xfrm>
          <a:prstGeom prst="rect">
            <a:avLst/>
          </a:prstGeom>
          <a:noFill/>
          <a:ln>
            <a:noFill/>
          </a:ln>
        </p:spPr>
        <p:txBody>
          <a:bodyPr spcFirstLastPara="1" wrap="square" lIns="91425" tIns="91425" rIns="91425" bIns="91425" rtlCol="0"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pPr>
              <a:spcBef>
                <a:spcPct val="0"/>
              </a:spcBef>
              <a:defRPr/>
            </a:pPr>
            <a:r>
              <a:rPr lang="en-GB" altLang="en-US" sz="1800" dirty="0" smtClean="0">
                <a:solidFill>
                  <a:prstClr val="black"/>
                </a:solidFill>
                <a:cs typeface="Arial" charset="0"/>
              </a:rPr>
              <a:t>	Please stay on mute during the presentation</a:t>
            </a:r>
          </a:p>
          <a:p>
            <a:pPr>
              <a:spcBef>
                <a:spcPct val="0"/>
              </a:spcBef>
              <a:defRPr/>
            </a:pPr>
            <a:endParaRPr lang="en-GB" altLang="en-US" sz="1800" dirty="0" smtClean="0">
              <a:solidFill>
                <a:prstClr val="black"/>
              </a:solidFill>
              <a:cs typeface="Arial" charset="0"/>
            </a:endParaRPr>
          </a:p>
          <a:p>
            <a:pPr>
              <a:spcBef>
                <a:spcPct val="0"/>
              </a:spcBef>
              <a:defRPr/>
            </a:pPr>
            <a:r>
              <a:rPr lang="en-GB" altLang="en-US" sz="1800" dirty="0" smtClean="0">
                <a:solidFill>
                  <a:prstClr val="black"/>
                </a:solidFill>
                <a:cs typeface="Arial" charset="0"/>
              </a:rPr>
              <a:t>	Event is being recorded </a:t>
            </a:r>
          </a:p>
          <a:p>
            <a:pPr>
              <a:spcBef>
                <a:spcPct val="0"/>
              </a:spcBef>
              <a:defRPr/>
            </a:pPr>
            <a:endParaRPr lang="en-GB" altLang="en-US" sz="1800" dirty="0" smtClean="0">
              <a:solidFill>
                <a:prstClr val="black"/>
              </a:solidFill>
              <a:cs typeface="Arial" charset="0"/>
            </a:endParaRPr>
          </a:p>
          <a:p>
            <a:pPr>
              <a:spcBef>
                <a:spcPct val="0"/>
              </a:spcBef>
              <a:defRPr/>
            </a:pPr>
            <a:r>
              <a:rPr lang="en-GB" altLang="en-US" sz="1800" dirty="0" smtClean="0">
                <a:solidFill>
                  <a:prstClr val="black"/>
                </a:solidFill>
                <a:cs typeface="Arial" charset="0"/>
              </a:rPr>
              <a:t>	Cameras On or Off – your preference. </a:t>
            </a:r>
          </a:p>
          <a:p>
            <a:pPr>
              <a:spcBef>
                <a:spcPct val="0"/>
              </a:spcBef>
              <a:defRPr/>
            </a:pPr>
            <a:endParaRPr lang="en-GB" altLang="en-US" sz="1800" dirty="0" smtClean="0">
              <a:solidFill>
                <a:prstClr val="black"/>
              </a:solidFill>
              <a:cs typeface="Arial" charset="0"/>
            </a:endParaRPr>
          </a:p>
          <a:p>
            <a:pPr>
              <a:spcBef>
                <a:spcPct val="0"/>
              </a:spcBef>
              <a:defRPr/>
            </a:pPr>
            <a:r>
              <a:rPr lang="en-GB" altLang="en-US" sz="1800" dirty="0" smtClean="0">
                <a:solidFill>
                  <a:prstClr val="black"/>
                </a:solidFill>
                <a:cs typeface="Arial" charset="0"/>
              </a:rPr>
              <a:t>	Questions relating to presentation to be entered in the Comments Box</a:t>
            </a:r>
          </a:p>
          <a:p>
            <a:pPr>
              <a:spcBef>
                <a:spcPct val="0"/>
              </a:spcBef>
              <a:defRPr/>
            </a:pPr>
            <a:endParaRPr lang="en-GB" altLang="en-US" sz="1800" dirty="0" smtClean="0">
              <a:solidFill>
                <a:prstClr val="black"/>
              </a:solidFill>
              <a:cs typeface="Arial" charset="0"/>
            </a:endParaRPr>
          </a:p>
          <a:p>
            <a:pPr>
              <a:spcBef>
                <a:spcPct val="0"/>
              </a:spcBef>
              <a:defRPr/>
            </a:pPr>
            <a:r>
              <a:rPr lang="en-GB" altLang="en-US" sz="1800" dirty="0" smtClean="0">
                <a:solidFill>
                  <a:prstClr val="black"/>
                </a:solidFill>
                <a:cs typeface="Arial" charset="0"/>
              </a:rPr>
              <a:t>	All questions to be answered at the end of the presentation</a:t>
            </a:r>
          </a:p>
          <a:p>
            <a:pPr>
              <a:spcBef>
                <a:spcPct val="0"/>
              </a:spcBef>
              <a:defRPr/>
            </a:pPr>
            <a:endParaRPr lang="en-GB" altLang="en-US" sz="1800" dirty="0" smtClean="0">
              <a:solidFill>
                <a:prstClr val="black"/>
              </a:solidFill>
              <a:cs typeface="Arial" charset="0"/>
            </a:endParaRPr>
          </a:p>
          <a:p>
            <a:pPr>
              <a:spcBef>
                <a:spcPct val="0"/>
              </a:spcBef>
              <a:defRPr/>
            </a:pPr>
            <a:r>
              <a:rPr lang="en-GB" altLang="en-US" sz="1800" dirty="0" smtClean="0">
                <a:solidFill>
                  <a:prstClr val="black"/>
                </a:solidFill>
                <a:cs typeface="Arial" charset="0"/>
              </a:rPr>
              <a:t>	Slides will be circulated to attendees</a:t>
            </a:r>
            <a:endParaRPr lang="en-GB" altLang="en-US" sz="1800" dirty="0">
              <a:solidFill>
                <a:prstClr val="black"/>
              </a:solidFill>
              <a:cs typeface="Arial" charset="0"/>
            </a:endParaRPr>
          </a:p>
        </p:txBody>
      </p:sp>
    </p:spTree>
    <p:extLst>
      <p:ext uri="{BB962C8B-B14F-4D97-AF65-F5344CB8AC3E}">
        <p14:creationId xmlns:p14="http://schemas.microsoft.com/office/powerpoint/2010/main" val="325342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BCA5-DE54-4D6F-B084-ADB1EB2B3301}"/>
              </a:ext>
            </a:extLst>
          </p:cNvPr>
          <p:cNvSpPr>
            <a:spLocks noGrp="1"/>
          </p:cNvSpPr>
          <p:nvPr>
            <p:ph type="title"/>
          </p:nvPr>
        </p:nvSpPr>
        <p:spPr/>
        <p:txBody>
          <a:bodyPr>
            <a:normAutofit/>
          </a:bodyPr>
          <a:lstStyle/>
          <a:p>
            <a:r>
              <a:rPr lang="en-GB" sz="3600" dirty="0"/>
              <a:t>Contract Monitoring</a:t>
            </a:r>
          </a:p>
        </p:txBody>
      </p:sp>
      <p:sp>
        <p:nvSpPr>
          <p:cNvPr id="3" name="Text Placeholder 2">
            <a:extLst>
              <a:ext uri="{FF2B5EF4-FFF2-40B4-BE49-F238E27FC236}">
                <a16:creationId xmlns:a16="http://schemas.microsoft.com/office/drawing/2014/main" id="{DE07946A-027E-4744-B18A-CE4A1B4D2F88}"/>
              </a:ext>
            </a:extLst>
          </p:cNvPr>
          <p:cNvSpPr>
            <a:spLocks noGrp="1"/>
          </p:cNvSpPr>
          <p:nvPr>
            <p:ph type="body" sz="quarter" idx="11"/>
          </p:nvPr>
        </p:nvSpPr>
        <p:spPr>
          <a:xfrm>
            <a:off x="499101" y="1019695"/>
            <a:ext cx="8207375" cy="4963417"/>
          </a:xfrm>
        </p:spPr>
        <p:txBody>
          <a:bodyPr/>
          <a:lstStyle/>
          <a:p>
            <a:endParaRPr lang="en-GB" dirty="0"/>
          </a:p>
          <a:p>
            <a:endParaRPr lang="en-GB" dirty="0"/>
          </a:p>
        </p:txBody>
      </p:sp>
      <p:sp>
        <p:nvSpPr>
          <p:cNvPr id="7" name="Footer Placeholder 4">
            <a:extLst>
              <a:ext uri="{FF2B5EF4-FFF2-40B4-BE49-F238E27FC236}">
                <a16:creationId xmlns:a16="http://schemas.microsoft.com/office/drawing/2014/main" id="{7D4C73C2-4FBB-40E0-88B2-7B85E25BA019}"/>
              </a:ext>
            </a:extLst>
          </p:cNvPr>
          <p:cNvSpPr txBox="1">
            <a:spLocks/>
          </p:cNvSpPr>
          <p:nvPr/>
        </p:nvSpPr>
        <p:spPr>
          <a:xfrm>
            <a:off x="182570" y="6218237"/>
            <a:ext cx="4722861"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3B3C37"/>
                </a:solidFill>
                <a:latin typeface="Calibri"/>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Agency Contracts &amp; Quality Team - Housing Management Contract</a:t>
            </a:r>
            <a:endParaRPr lang="en-US" dirty="0"/>
          </a:p>
        </p:txBody>
      </p:sp>
      <p:pic>
        <p:nvPicPr>
          <p:cNvPr id="4" name="Picture 3">
            <a:extLst>
              <a:ext uri="{FF2B5EF4-FFF2-40B4-BE49-F238E27FC236}">
                <a16:creationId xmlns:a16="http://schemas.microsoft.com/office/drawing/2014/main" id="{E00AC913-8D1F-44F9-B5A2-F72E57A15EAB}"/>
              </a:ext>
            </a:extLst>
          </p:cNvPr>
          <p:cNvPicPr>
            <a:picLocks noChangeAspect="1"/>
          </p:cNvPicPr>
          <p:nvPr/>
        </p:nvPicPr>
        <p:blipFill>
          <a:blip r:embed="rId2"/>
          <a:stretch>
            <a:fillRect/>
          </a:stretch>
        </p:blipFill>
        <p:spPr>
          <a:xfrm>
            <a:off x="1688342" y="3182090"/>
            <a:ext cx="5767316" cy="493819"/>
          </a:xfrm>
          <a:prstGeom prst="rect">
            <a:avLst/>
          </a:prstGeom>
        </p:spPr>
      </p:pic>
      <p:sp>
        <p:nvSpPr>
          <p:cNvPr id="5" name="Rectangle 4">
            <a:extLst>
              <a:ext uri="{FF2B5EF4-FFF2-40B4-BE49-F238E27FC236}">
                <a16:creationId xmlns:a16="http://schemas.microsoft.com/office/drawing/2014/main" id="{EDEF2DC8-9819-4FD2-B11D-BE42EA603E24}"/>
              </a:ext>
            </a:extLst>
          </p:cNvPr>
          <p:cNvSpPr/>
          <p:nvPr/>
        </p:nvSpPr>
        <p:spPr>
          <a:xfrm>
            <a:off x="633314" y="1462320"/>
            <a:ext cx="7877372" cy="3416320"/>
          </a:xfrm>
          <a:prstGeom prst="rect">
            <a:avLst/>
          </a:prstGeom>
        </p:spPr>
        <p:txBody>
          <a:bodyPr wrap="square">
            <a:spAutoFit/>
          </a:bodyPr>
          <a:lstStyle/>
          <a:p>
            <a:pPr marL="342900" lvl="0" indent="-342900" algn="just">
              <a:buFont typeface="Symbol" panose="05050102010706020507" pitchFamily="18" charset="2"/>
              <a:buChar char=""/>
              <a:tabLst>
                <a:tab pos="457200" algn="l"/>
              </a:tabLst>
            </a:pPr>
            <a:r>
              <a:rPr lang="en-GB" dirty="0">
                <a:latin typeface="+mj-lt"/>
                <a:ea typeface="Times New Roman" panose="02020603050405020304" pitchFamily="18" charset="0"/>
                <a:cs typeface="Arial" panose="020B0604020202020204" pitchFamily="34" charset="0"/>
              </a:rPr>
              <a:t>Each Managing Agent is allocated a dedicated Agency Contracts &amp; Quality Officer, in turn each Agent nominates a dedicated contact to represent them.</a:t>
            </a:r>
          </a:p>
          <a:p>
            <a:pPr lvl="0" algn="just">
              <a:tabLst>
                <a:tab pos="457200" algn="l"/>
              </a:tabLst>
            </a:pPr>
            <a:endParaRPr lang="en-GB" dirty="0">
              <a:latin typeface="+mj-lt"/>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tabLst>
                <a:tab pos="457200" algn="l"/>
              </a:tabLst>
            </a:pPr>
            <a:r>
              <a:rPr lang="en-GB" dirty="0">
                <a:latin typeface="+mj-lt"/>
                <a:ea typeface="Times New Roman" panose="02020603050405020304" pitchFamily="18" charset="0"/>
                <a:cs typeface="Arial" panose="020B0604020202020204" pitchFamily="34" charset="0"/>
              </a:rPr>
              <a:t>An annual monitoring programme is issued which details all of the monitoring data, documents  and activities which is required of an Agent. </a:t>
            </a:r>
          </a:p>
          <a:p>
            <a:pPr marL="342900" lvl="0" indent="-342900" algn="just">
              <a:buFont typeface="Symbol" panose="05050102010706020507" pitchFamily="18" charset="2"/>
              <a:buChar char=""/>
              <a:tabLst>
                <a:tab pos="457200" algn="l"/>
              </a:tabLst>
            </a:pPr>
            <a:endParaRPr lang="en-GB" dirty="0">
              <a:latin typeface="+mj-lt"/>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tabLst>
                <a:tab pos="457200" algn="l"/>
              </a:tabLst>
            </a:pPr>
            <a:r>
              <a:rPr lang="en-GB" dirty="0">
                <a:latin typeface="+mj-lt"/>
                <a:ea typeface="Times New Roman" panose="02020603050405020304" pitchFamily="18" charset="0"/>
                <a:cs typeface="Arial" panose="020B0604020202020204" pitchFamily="34" charset="0"/>
              </a:rPr>
              <a:t>A minimum of three contract liaison meetings are carried out each year. </a:t>
            </a:r>
          </a:p>
          <a:p>
            <a:pPr marL="342900" lvl="0" indent="-342900" algn="just">
              <a:buFont typeface="Symbol" panose="05050102010706020507" pitchFamily="18" charset="2"/>
              <a:buChar char=""/>
              <a:tabLst>
                <a:tab pos="457200" algn="l"/>
              </a:tabLst>
            </a:pPr>
            <a:endParaRPr lang="en-GB" dirty="0">
              <a:latin typeface="+mj-lt"/>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tabLst>
                <a:tab pos="457200" algn="l"/>
              </a:tabLst>
            </a:pPr>
            <a:r>
              <a:rPr lang="en-GB" dirty="0">
                <a:latin typeface="+mj-lt"/>
                <a:ea typeface="Times New Roman" panose="02020603050405020304" pitchFamily="18" charset="0"/>
                <a:cs typeface="Arial" panose="020B0604020202020204" pitchFamily="34" charset="0"/>
              </a:rPr>
              <a:t>Inspections of properties is carried out once every 12 to 24 months.</a:t>
            </a:r>
          </a:p>
          <a:p>
            <a:pPr marL="342900" lvl="0" indent="-342900" algn="just">
              <a:buFont typeface="Symbol" panose="05050102010706020507" pitchFamily="18" charset="2"/>
              <a:buChar char=""/>
              <a:tabLst>
                <a:tab pos="457200" algn="l"/>
              </a:tabLst>
            </a:pPr>
            <a:endParaRPr lang="en-GB" dirty="0">
              <a:latin typeface="+mj-lt"/>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tabLst>
                <a:tab pos="457200" algn="l"/>
              </a:tabLst>
            </a:pPr>
            <a:r>
              <a:rPr lang="en-GB" dirty="0">
                <a:latin typeface="+mj-lt"/>
                <a:ea typeface="Times New Roman" panose="02020603050405020304" pitchFamily="18" charset="0"/>
                <a:cs typeface="Arial" panose="020B0604020202020204" pitchFamily="34" charset="0"/>
              </a:rPr>
              <a:t>Audits of Agent’s corporate policies, procedures and operational practice are carried out once every three years. </a:t>
            </a:r>
            <a:endParaRPr lang="en-GB" dirty="0">
              <a:latin typeface="+mj-lt"/>
              <a:ea typeface="Times New Roman" panose="02020603050405020304" pitchFamily="18" charset="0"/>
            </a:endParaRPr>
          </a:p>
        </p:txBody>
      </p:sp>
    </p:spTree>
    <p:extLst>
      <p:ext uri="{BB962C8B-B14F-4D97-AF65-F5344CB8AC3E}">
        <p14:creationId xmlns:p14="http://schemas.microsoft.com/office/powerpoint/2010/main" val="254361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E08AC4-20A6-4A56-8BB6-0E4793165DA4}"/>
              </a:ext>
            </a:extLst>
          </p:cNvPr>
          <p:cNvSpPr txBox="1"/>
          <p:nvPr/>
        </p:nvSpPr>
        <p:spPr>
          <a:xfrm>
            <a:off x="842211" y="1066669"/>
            <a:ext cx="5719011" cy="646331"/>
          </a:xfrm>
          <a:prstGeom prst="rect">
            <a:avLst/>
          </a:prstGeom>
          <a:noFill/>
        </p:spPr>
        <p:txBody>
          <a:bodyPr wrap="square" rtlCol="0">
            <a:spAutoFit/>
          </a:bodyPr>
          <a:lstStyle/>
          <a:p>
            <a:r>
              <a:rPr lang="en-GB" sz="3600" b="1" dirty="0">
                <a:solidFill>
                  <a:schemeClr val="bg1"/>
                </a:solidFill>
              </a:rPr>
              <a:t>Vetting</a:t>
            </a:r>
          </a:p>
        </p:txBody>
      </p:sp>
      <p:sp>
        <p:nvSpPr>
          <p:cNvPr id="2" name="Rectangle 1">
            <a:extLst>
              <a:ext uri="{FF2B5EF4-FFF2-40B4-BE49-F238E27FC236}">
                <a16:creationId xmlns:a16="http://schemas.microsoft.com/office/drawing/2014/main" id="{59A1D25B-0BE2-4CEA-9159-B5FB4370CE95}"/>
              </a:ext>
            </a:extLst>
          </p:cNvPr>
          <p:cNvSpPr/>
          <p:nvPr/>
        </p:nvSpPr>
        <p:spPr>
          <a:xfrm>
            <a:off x="842211" y="1713000"/>
            <a:ext cx="7234989" cy="2308324"/>
          </a:xfrm>
          <a:prstGeom prst="rect">
            <a:avLst/>
          </a:prstGeom>
        </p:spPr>
        <p:txBody>
          <a:bodyPr wrap="square">
            <a:spAutoFit/>
          </a:bodyPr>
          <a:lstStyle/>
          <a:p>
            <a:pPr algn="just"/>
            <a:r>
              <a:rPr lang="en-GB" dirty="0">
                <a:solidFill>
                  <a:schemeClr val="bg1"/>
                </a:solidFill>
              </a:rPr>
              <a:t>Vetting is carried out by L&amp;Q to </a:t>
            </a:r>
            <a:r>
              <a:rPr lang="en-GB" dirty="0">
                <a:solidFill>
                  <a:schemeClr val="bg1"/>
                </a:solidFill>
                <a:latin typeface="Calibri" panose="020F0502020204030204" pitchFamily="34" charset="0"/>
                <a:ea typeface="Times New Roman" panose="02020603050405020304" pitchFamily="18" charset="0"/>
                <a:cs typeface="Arial" panose="020B0604020202020204" pitchFamily="34" charset="0"/>
              </a:rPr>
              <a:t>ensure that providers who wish to enter into the Housing Management Contract are,</a:t>
            </a:r>
          </a:p>
          <a:p>
            <a:pPr marL="285750" indent="-285750" algn="just">
              <a:buFont typeface="Arial" panose="020B0604020202020204" pitchFamily="34" charset="0"/>
              <a:buChar char="•"/>
            </a:pPr>
            <a:r>
              <a:rPr lang="en-GB" dirty="0">
                <a:solidFill>
                  <a:schemeClr val="bg1"/>
                </a:solidFill>
                <a:latin typeface="Calibri" panose="020F0502020204030204" pitchFamily="34" charset="0"/>
                <a:ea typeface="Times New Roman" panose="02020603050405020304" pitchFamily="18" charset="0"/>
                <a:cs typeface="Arial" panose="020B0604020202020204" pitchFamily="34" charset="0"/>
              </a:rPr>
              <a:t>are able to meet with the values and ethics of L&amp;Q, </a:t>
            </a:r>
          </a:p>
          <a:p>
            <a:pPr algn="just"/>
            <a:endParaRPr lang="en-GB"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GB" dirty="0">
                <a:solidFill>
                  <a:schemeClr val="bg1"/>
                </a:solidFill>
                <a:latin typeface="Calibri" panose="020F0502020204030204" pitchFamily="34" charset="0"/>
                <a:ea typeface="Times New Roman" panose="02020603050405020304" pitchFamily="18" charset="0"/>
                <a:cs typeface="Arial" panose="020B0604020202020204" pitchFamily="34" charset="0"/>
              </a:rPr>
              <a:t>are robustly governed and financially viable,</a:t>
            </a:r>
          </a:p>
          <a:p>
            <a:pPr algn="just"/>
            <a:endParaRPr lang="en-GB"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GB" dirty="0">
                <a:solidFill>
                  <a:schemeClr val="bg1"/>
                </a:solidFill>
                <a:latin typeface="Calibri" panose="020F0502020204030204" pitchFamily="34" charset="0"/>
                <a:ea typeface="Times New Roman" panose="02020603050405020304" pitchFamily="18" charset="0"/>
                <a:cs typeface="Arial" panose="020B0604020202020204" pitchFamily="34" charset="0"/>
              </a:rPr>
              <a:t>are skilled to deliver housing and property related management/services to a standard that is as good or better than L&amp;Q could deliver itself.</a:t>
            </a:r>
            <a:endParaRPr lang="en-GB" sz="20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77B8D71-E37C-40F7-9911-96BD003E0875}"/>
              </a:ext>
            </a:extLst>
          </p:cNvPr>
          <p:cNvSpPr/>
          <p:nvPr/>
        </p:nvSpPr>
        <p:spPr>
          <a:xfrm>
            <a:off x="902555" y="4030052"/>
            <a:ext cx="7743973" cy="2031325"/>
          </a:xfrm>
          <a:prstGeom prst="rect">
            <a:avLst/>
          </a:prstGeom>
        </p:spPr>
        <p:txBody>
          <a:bodyPr wrap="square">
            <a:spAutoFit/>
          </a:bodyPr>
          <a:lstStyle/>
          <a:p>
            <a:endParaRPr lang="en-GB" dirty="0">
              <a:solidFill>
                <a:srgbClr val="212121"/>
              </a:solidFill>
              <a:latin typeface="Calibri" panose="020F0502020204030204" pitchFamily="34" charset="0"/>
            </a:endParaRPr>
          </a:p>
          <a:p>
            <a:r>
              <a:rPr lang="en-GB" dirty="0">
                <a:solidFill>
                  <a:schemeClr val="bg1"/>
                </a:solidFill>
                <a:latin typeface="Calibri" panose="020F0502020204030204" pitchFamily="34" charset="0"/>
              </a:rPr>
              <a:t>The vetting process is an in-depth review of an organisation’s financial viability, governance and capacity.  Housing and tenancy management procedures are reviewed and references are obtained. References would, ideally come from another Registered Provider that the support provider has a contractual relationship with. Arrangements to visit a suitable service or meet with operational staff are made, subject to Coronavirus measures.</a:t>
            </a:r>
            <a:endParaRPr lang="en-GB" dirty="0">
              <a:solidFill>
                <a:schemeClr val="bg1"/>
              </a:solidFill>
            </a:endParaRPr>
          </a:p>
        </p:txBody>
      </p:sp>
    </p:spTree>
    <p:extLst>
      <p:ext uri="{BB962C8B-B14F-4D97-AF65-F5344CB8AC3E}">
        <p14:creationId xmlns:p14="http://schemas.microsoft.com/office/powerpoint/2010/main" val="363063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225" y="2269958"/>
            <a:ext cx="8700586" cy="2967790"/>
          </a:xfrm>
        </p:spPr>
        <p:txBody>
          <a:bodyPr>
            <a:normAutofit/>
          </a:bodyPr>
          <a:lstStyle/>
          <a:p>
            <a:r>
              <a:rPr lang="en-US" sz="2800" b="0" dirty="0"/>
              <a:t>Please direct questions or queries regarding L&amp;Q’s Housing Management Contract or Vetting process by email to</a:t>
            </a:r>
            <a:br>
              <a:rPr lang="en-US" sz="2800" b="0" dirty="0"/>
            </a:br>
            <a:r>
              <a:rPr lang="en-US" sz="2800" b="0" dirty="0"/>
              <a:t/>
            </a:r>
            <a:br>
              <a:rPr lang="en-US" sz="2800" b="0" dirty="0"/>
            </a:br>
            <a:r>
              <a:rPr lang="en-US" sz="2800" b="0" dirty="0"/>
              <a:t>Jo Summers, Senior Agency Contracts &amp; Quality Officer. </a:t>
            </a:r>
            <a:br>
              <a:rPr lang="en-US" sz="2800" b="0" dirty="0"/>
            </a:br>
            <a:r>
              <a:rPr lang="en-US" sz="2800" b="0" dirty="0"/>
              <a:t>JSummers@lqgroup.org.uk</a:t>
            </a:r>
          </a:p>
        </p:txBody>
      </p:sp>
    </p:spTree>
    <p:extLst>
      <p:ext uri="{BB962C8B-B14F-4D97-AF65-F5344CB8AC3E}">
        <p14:creationId xmlns:p14="http://schemas.microsoft.com/office/powerpoint/2010/main" val="395196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Tender Timeline</a:t>
            </a:r>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val="4028096538"/>
              </p:ext>
            </p:extLst>
          </p:nvPr>
        </p:nvGraphicFramePr>
        <p:xfrm>
          <a:off x="1156995" y="1657973"/>
          <a:ext cx="7147249" cy="3816023"/>
        </p:xfrm>
        <a:graphic>
          <a:graphicData uri="http://schemas.openxmlformats.org/drawingml/2006/table">
            <a:tbl>
              <a:tblPr firstRow="1" bandRow="1"/>
              <a:tblGrid>
                <a:gridCol w="3590521">
                  <a:extLst>
                    <a:ext uri="{9D8B030D-6E8A-4147-A177-3AD203B41FA5}">
                      <a16:colId xmlns:a16="http://schemas.microsoft.com/office/drawing/2014/main" val="1592125995"/>
                    </a:ext>
                  </a:extLst>
                </a:gridCol>
                <a:gridCol w="3556728">
                  <a:extLst>
                    <a:ext uri="{9D8B030D-6E8A-4147-A177-3AD203B41FA5}">
                      <a16:colId xmlns:a16="http://schemas.microsoft.com/office/drawing/2014/main" val="3847340698"/>
                    </a:ext>
                  </a:extLst>
                </a:gridCol>
              </a:tblGrid>
              <a:tr h="360563">
                <a:tc gridSpan="2">
                  <a:txBody>
                    <a:bodyPr/>
                    <a:lstStyle>
                      <a:lvl1pPr marL="0" algn="l" defTabSz="536433" rtl="0" eaLnBrk="1" latinLnBrk="0" hangingPunct="1">
                        <a:defRPr sz="2100" b="1" kern="1200">
                          <a:solidFill>
                            <a:schemeClr val="lt1"/>
                          </a:solidFill>
                          <a:latin typeface="Calibri"/>
                        </a:defRPr>
                      </a:lvl1pPr>
                      <a:lvl2pPr marL="536433" algn="l" defTabSz="536433" rtl="0" eaLnBrk="1" latinLnBrk="0" hangingPunct="1">
                        <a:defRPr sz="2100" b="1" kern="1200">
                          <a:solidFill>
                            <a:schemeClr val="lt1"/>
                          </a:solidFill>
                          <a:latin typeface="Calibri"/>
                        </a:defRPr>
                      </a:lvl2pPr>
                      <a:lvl3pPr marL="1072866" algn="l" defTabSz="536433" rtl="0" eaLnBrk="1" latinLnBrk="0" hangingPunct="1">
                        <a:defRPr sz="2100" b="1" kern="1200">
                          <a:solidFill>
                            <a:schemeClr val="lt1"/>
                          </a:solidFill>
                          <a:latin typeface="Calibri"/>
                        </a:defRPr>
                      </a:lvl3pPr>
                      <a:lvl4pPr marL="1609298" algn="l" defTabSz="536433" rtl="0" eaLnBrk="1" latinLnBrk="0" hangingPunct="1">
                        <a:defRPr sz="2100" b="1" kern="1200">
                          <a:solidFill>
                            <a:schemeClr val="lt1"/>
                          </a:solidFill>
                          <a:latin typeface="Calibri"/>
                        </a:defRPr>
                      </a:lvl4pPr>
                      <a:lvl5pPr marL="2145731" algn="l" defTabSz="536433" rtl="0" eaLnBrk="1" latinLnBrk="0" hangingPunct="1">
                        <a:defRPr sz="2100" b="1" kern="1200">
                          <a:solidFill>
                            <a:schemeClr val="lt1"/>
                          </a:solidFill>
                          <a:latin typeface="Calibri"/>
                        </a:defRPr>
                      </a:lvl5pPr>
                      <a:lvl6pPr marL="2682164" algn="l" defTabSz="536433" rtl="0" eaLnBrk="1" latinLnBrk="0" hangingPunct="1">
                        <a:defRPr sz="2100" b="1" kern="1200">
                          <a:solidFill>
                            <a:schemeClr val="lt1"/>
                          </a:solidFill>
                          <a:latin typeface="Calibri"/>
                        </a:defRPr>
                      </a:lvl6pPr>
                      <a:lvl7pPr marL="3218597" algn="l" defTabSz="536433" rtl="0" eaLnBrk="1" latinLnBrk="0" hangingPunct="1">
                        <a:defRPr sz="2100" b="1" kern="1200">
                          <a:solidFill>
                            <a:schemeClr val="lt1"/>
                          </a:solidFill>
                          <a:latin typeface="Calibri"/>
                        </a:defRPr>
                      </a:lvl7pPr>
                      <a:lvl8pPr marL="3755029" algn="l" defTabSz="536433" rtl="0" eaLnBrk="1" latinLnBrk="0" hangingPunct="1">
                        <a:defRPr sz="2100" b="1" kern="1200">
                          <a:solidFill>
                            <a:schemeClr val="lt1"/>
                          </a:solidFill>
                          <a:latin typeface="Calibri"/>
                        </a:defRPr>
                      </a:lvl8pPr>
                      <a:lvl9pPr marL="4291462" algn="l" defTabSz="536433" rtl="0" eaLnBrk="1" latinLnBrk="0" hangingPunct="1">
                        <a:defRPr sz="2100" b="1" kern="1200">
                          <a:solidFill>
                            <a:schemeClr val="lt1"/>
                          </a:solidFill>
                          <a:latin typeface="Calibri"/>
                        </a:defRPr>
                      </a:lvl9pPr>
                    </a:lstStyle>
                    <a:p>
                      <a:pPr algn="ctr"/>
                      <a:r>
                        <a:rPr lang="en-GB" sz="1400" dirty="0">
                          <a:latin typeface="+mj-lt"/>
                        </a:rPr>
                        <a:t>Tender</a:t>
                      </a:r>
                      <a:r>
                        <a:rPr lang="en-GB" sz="1400" baseline="0" dirty="0">
                          <a:latin typeface="+mj-lt"/>
                        </a:rPr>
                        <a:t> </a:t>
                      </a:r>
                      <a:r>
                        <a:rPr lang="en-GB" sz="1400" baseline="0" dirty="0" smtClean="0">
                          <a:latin typeface="+mj-lt"/>
                        </a:rPr>
                        <a:t>Timeline </a:t>
                      </a:r>
                      <a:endParaRPr lang="en-GB"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GB"/>
                    </a:p>
                  </a:txBody>
                  <a:tcPr/>
                </a:tc>
                <a:extLst>
                  <a:ext uri="{0D108BD9-81ED-4DB2-BD59-A6C34878D82A}">
                    <a16:rowId xmlns:a16="http://schemas.microsoft.com/office/drawing/2014/main" val="1380389530"/>
                  </a:ext>
                </a:extLst>
              </a:tr>
              <a:tr h="498134">
                <a:tc>
                  <a:txBody>
                    <a:bodyPr/>
                    <a:lstStyle/>
                    <a:p>
                      <a:r>
                        <a:rPr lang="en-GB" sz="1400" dirty="0" smtClean="0">
                          <a:solidFill>
                            <a:schemeClr val="tx1"/>
                          </a:solidFill>
                          <a:latin typeface="+mj-lt"/>
                        </a:rPr>
                        <a:t>Governance Process</a:t>
                      </a:r>
                      <a:r>
                        <a:rPr lang="en-GB" sz="1400" baseline="0" dirty="0" smtClean="0">
                          <a:solidFill>
                            <a:schemeClr val="tx1"/>
                          </a:solidFill>
                          <a:latin typeface="+mj-lt"/>
                        </a:rPr>
                        <a:t> to commence the procurement</a:t>
                      </a:r>
                      <a:endParaRPr lang="en-GB" sz="1400" dirty="0">
                        <a:solidFill>
                          <a:schemeClr val="tx1"/>
                        </a:solidFill>
                        <a:latin typeface="+mj-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GB" sz="1400" dirty="0" smtClean="0">
                          <a:solidFill>
                            <a:schemeClr val="tx1"/>
                          </a:solidFill>
                          <a:latin typeface="+mj-lt"/>
                        </a:rPr>
                        <a:t>Mid April</a:t>
                      </a:r>
                      <a:r>
                        <a:rPr lang="en-GB" sz="1400" baseline="0" dirty="0" smtClean="0">
                          <a:solidFill>
                            <a:schemeClr val="tx1"/>
                          </a:solidFill>
                          <a:latin typeface="+mj-lt"/>
                        </a:rPr>
                        <a:t> – Early June 2021</a:t>
                      </a:r>
                      <a:endParaRPr lang="en-GB" sz="1400" dirty="0">
                        <a:solidFill>
                          <a:schemeClr val="tx1"/>
                        </a:solidFill>
                        <a:latin typeface="+mj-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0995329"/>
                  </a:ext>
                </a:extLst>
              </a:tr>
              <a:tr h="417519">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a:solidFill>
                            <a:schemeClr val="tx1"/>
                          </a:solidFill>
                          <a:latin typeface="+mj-lt"/>
                        </a:rPr>
                        <a:t>Advert on </a:t>
                      </a:r>
                      <a:r>
                        <a:rPr lang="en-GB" sz="1400" dirty="0" smtClean="0">
                          <a:solidFill>
                            <a:schemeClr val="tx1"/>
                          </a:solidFill>
                          <a:latin typeface="+mj-lt"/>
                        </a:rPr>
                        <a:t>Find a Tender </a:t>
                      </a:r>
                      <a:r>
                        <a:rPr lang="en-GB" sz="1400" dirty="0">
                          <a:solidFill>
                            <a:schemeClr val="tx1"/>
                          </a:solidFill>
                          <a:latin typeface="+mj-lt"/>
                        </a:rPr>
                        <a:t>+</a:t>
                      </a:r>
                      <a:r>
                        <a:rPr lang="en-GB" sz="1400" baseline="0" dirty="0">
                          <a:solidFill>
                            <a:schemeClr val="tx1"/>
                          </a:solidFill>
                          <a:latin typeface="+mj-lt"/>
                        </a:rPr>
                        <a:t> Contracts Finder</a:t>
                      </a:r>
                      <a:endParaRPr lang="en-GB" sz="1400" dirty="0">
                        <a:solidFill>
                          <a:schemeClr val="tx1"/>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smtClean="0">
                          <a:solidFill>
                            <a:schemeClr val="tx1"/>
                          </a:solidFill>
                          <a:latin typeface="+mj-lt"/>
                        </a:rPr>
                        <a:t>Mid</a:t>
                      </a:r>
                      <a:r>
                        <a:rPr lang="en-GB" sz="1400" baseline="0" dirty="0" smtClean="0">
                          <a:solidFill>
                            <a:schemeClr val="tx1"/>
                          </a:solidFill>
                          <a:latin typeface="+mj-lt"/>
                        </a:rPr>
                        <a:t> June 2021</a:t>
                      </a:r>
                      <a:endParaRPr lang="en-GB" sz="1400" dirty="0">
                        <a:solidFill>
                          <a:schemeClr val="tx1"/>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8332048"/>
                  </a:ext>
                </a:extLst>
              </a:tr>
              <a:tr h="360563">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a:solidFill>
                            <a:schemeClr val="tx1"/>
                          </a:solidFill>
                          <a:latin typeface="+mj-lt"/>
                        </a:rPr>
                        <a:t>Deadline for Clarifications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smtClean="0">
                          <a:solidFill>
                            <a:schemeClr val="tx1"/>
                          </a:solidFill>
                          <a:latin typeface="+mj-lt"/>
                        </a:rPr>
                        <a:t>Mid</a:t>
                      </a:r>
                      <a:r>
                        <a:rPr lang="en-GB" sz="1400" baseline="0" dirty="0" smtClean="0">
                          <a:solidFill>
                            <a:schemeClr val="tx1"/>
                          </a:solidFill>
                          <a:latin typeface="+mj-lt"/>
                        </a:rPr>
                        <a:t> July 2021</a:t>
                      </a:r>
                      <a:endParaRPr lang="en-GB" sz="14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118804932"/>
                  </a:ext>
                </a:extLst>
              </a:tr>
              <a:tr h="360563">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a:solidFill>
                            <a:schemeClr val="tx1"/>
                          </a:solidFill>
                          <a:latin typeface="+mj-lt"/>
                        </a:rPr>
                        <a:t>Tender period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smtClean="0">
                          <a:solidFill>
                            <a:schemeClr val="tx1"/>
                          </a:solidFill>
                          <a:latin typeface="+mj-lt"/>
                        </a:rPr>
                        <a:t>35 days including weekends </a:t>
                      </a:r>
                      <a:endParaRPr lang="en-GB" sz="140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926555984"/>
                  </a:ext>
                </a:extLst>
              </a:tr>
              <a:tr h="641001">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a:latin typeface="+mj-lt"/>
                        </a:rPr>
                        <a:t>Evaluation and Moderation Period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a:latin typeface="+mj-lt"/>
                        </a:rPr>
                        <a:t>Approximately 3 weeks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43540972"/>
                  </a:ext>
                </a:extLst>
              </a:tr>
              <a:tr h="436528">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a:latin typeface="+mj-lt"/>
                        </a:rPr>
                        <a:t>Governance Process for Contract Award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smtClean="0">
                          <a:latin typeface="+mj-lt"/>
                        </a:rPr>
                        <a:t>October</a:t>
                      </a:r>
                      <a:r>
                        <a:rPr lang="en-GB" sz="1400" baseline="0" dirty="0" smtClean="0">
                          <a:latin typeface="+mj-lt"/>
                        </a:rPr>
                        <a:t> – November 2021</a:t>
                      </a:r>
                      <a:endParaRPr lang="en-GB"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98180310"/>
                  </a:ext>
                </a:extLst>
              </a:tr>
              <a:tr h="360563">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a:latin typeface="+mj-lt"/>
                        </a:rPr>
                        <a:t>Mobilisation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dirty="0">
                          <a:latin typeface="+mj-lt"/>
                        </a:rPr>
                        <a:t>Approximately</a:t>
                      </a:r>
                      <a:r>
                        <a:rPr lang="en-GB" sz="1400" baseline="0" dirty="0">
                          <a:latin typeface="+mj-lt"/>
                        </a:rPr>
                        <a:t> </a:t>
                      </a:r>
                      <a:r>
                        <a:rPr lang="en-GB" sz="1400" baseline="0" dirty="0" smtClean="0">
                          <a:latin typeface="+mj-lt"/>
                        </a:rPr>
                        <a:t>12 weeks</a:t>
                      </a:r>
                      <a:endParaRPr lang="en-GB"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598300743"/>
                  </a:ext>
                </a:extLst>
              </a:tr>
              <a:tr h="360563">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a:latin typeface="+mj-lt"/>
                        </a:rPr>
                        <a:t>Anticipated Contract Start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536433" rtl="0" eaLnBrk="1" latinLnBrk="0" hangingPunct="1">
                        <a:defRPr sz="2100" kern="1200">
                          <a:solidFill>
                            <a:schemeClr val="dk1"/>
                          </a:solidFill>
                          <a:latin typeface="Calibri"/>
                        </a:defRPr>
                      </a:lvl1pPr>
                      <a:lvl2pPr marL="536433" algn="l" defTabSz="536433" rtl="0" eaLnBrk="1" latinLnBrk="0" hangingPunct="1">
                        <a:defRPr sz="2100" kern="1200">
                          <a:solidFill>
                            <a:schemeClr val="dk1"/>
                          </a:solidFill>
                          <a:latin typeface="Calibri"/>
                        </a:defRPr>
                      </a:lvl2pPr>
                      <a:lvl3pPr marL="1072866" algn="l" defTabSz="536433" rtl="0" eaLnBrk="1" latinLnBrk="0" hangingPunct="1">
                        <a:defRPr sz="2100" kern="1200">
                          <a:solidFill>
                            <a:schemeClr val="dk1"/>
                          </a:solidFill>
                          <a:latin typeface="Calibri"/>
                        </a:defRPr>
                      </a:lvl3pPr>
                      <a:lvl4pPr marL="1609298" algn="l" defTabSz="536433" rtl="0" eaLnBrk="1" latinLnBrk="0" hangingPunct="1">
                        <a:defRPr sz="2100" kern="1200">
                          <a:solidFill>
                            <a:schemeClr val="dk1"/>
                          </a:solidFill>
                          <a:latin typeface="Calibri"/>
                        </a:defRPr>
                      </a:lvl4pPr>
                      <a:lvl5pPr marL="2145731" algn="l" defTabSz="536433" rtl="0" eaLnBrk="1" latinLnBrk="0" hangingPunct="1">
                        <a:defRPr sz="2100" kern="1200">
                          <a:solidFill>
                            <a:schemeClr val="dk1"/>
                          </a:solidFill>
                          <a:latin typeface="Calibri"/>
                        </a:defRPr>
                      </a:lvl5pPr>
                      <a:lvl6pPr marL="2682164" algn="l" defTabSz="536433" rtl="0" eaLnBrk="1" latinLnBrk="0" hangingPunct="1">
                        <a:defRPr sz="2100" kern="1200">
                          <a:solidFill>
                            <a:schemeClr val="dk1"/>
                          </a:solidFill>
                          <a:latin typeface="Calibri"/>
                        </a:defRPr>
                      </a:lvl6pPr>
                      <a:lvl7pPr marL="3218597" algn="l" defTabSz="536433" rtl="0" eaLnBrk="1" latinLnBrk="0" hangingPunct="1">
                        <a:defRPr sz="2100" kern="1200">
                          <a:solidFill>
                            <a:schemeClr val="dk1"/>
                          </a:solidFill>
                          <a:latin typeface="Calibri"/>
                        </a:defRPr>
                      </a:lvl7pPr>
                      <a:lvl8pPr marL="3755029" algn="l" defTabSz="536433" rtl="0" eaLnBrk="1" latinLnBrk="0" hangingPunct="1">
                        <a:defRPr sz="2100" kern="1200">
                          <a:solidFill>
                            <a:schemeClr val="dk1"/>
                          </a:solidFill>
                          <a:latin typeface="Calibri"/>
                        </a:defRPr>
                      </a:lvl8pPr>
                      <a:lvl9pPr marL="4291462" algn="l" defTabSz="536433" rtl="0" eaLnBrk="1" latinLnBrk="0" hangingPunct="1">
                        <a:defRPr sz="2100" kern="1200">
                          <a:solidFill>
                            <a:schemeClr val="dk1"/>
                          </a:solidFill>
                          <a:latin typeface="Calibri"/>
                        </a:defRPr>
                      </a:lvl9pPr>
                    </a:lstStyle>
                    <a:p>
                      <a:r>
                        <a:rPr lang="en-GB" sz="1400" baseline="0" dirty="0" smtClean="0">
                          <a:latin typeface="+mj-lt"/>
                        </a:rPr>
                        <a:t>01 April  2022</a:t>
                      </a:r>
                      <a:endParaRPr lang="en-GB" sz="1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68612266"/>
                  </a:ext>
                </a:extLst>
              </a:tr>
            </a:tbl>
          </a:graphicData>
        </a:graphic>
      </p:graphicFrame>
    </p:spTree>
    <p:extLst>
      <p:ext uri="{BB962C8B-B14F-4D97-AF65-F5344CB8AC3E}">
        <p14:creationId xmlns:p14="http://schemas.microsoft.com/office/powerpoint/2010/main" val="390336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Procurement</a:t>
            </a:r>
            <a:endParaRPr lang="en-GB" sz="4000" dirty="0"/>
          </a:p>
        </p:txBody>
      </p:sp>
      <p:sp>
        <p:nvSpPr>
          <p:cNvPr id="7" name="TextBox 6"/>
          <p:cNvSpPr txBox="1"/>
          <p:nvPr/>
        </p:nvSpPr>
        <p:spPr>
          <a:xfrm>
            <a:off x="622998" y="1527349"/>
            <a:ext cx="8098971" cy="4887492"/>
          </a:xfrm>
          <a:prstGeom prst="rect">
            <a:avLst/>
          </a:prstGeom>
          <a:noFill/>
        </p:spPr>
        <p:txBody>
          <a:bodyPr wrap="square" rtlCol="0">
            <a:spAutoFit/>
          </a:bodyPr>
          <a:lstStyle/>
          <a:p>
            <a:pPr algn="ctr"/>
            <a:r>
              <a:rPr lang="en-GB" dirty="0">
                <a:ea typeface="Times New Roman" panose="02020603050405020304" pitchFamily="18" charset="0"/>
                <a:cs typeface="Arial" panose="020B0604020202020204" pitchFamily="34" charset="0"/>
              </a:rPr>
              <a:t>Registration to e-tendering portal.</a:t>
            </a:r>
            <a:endParaRPr lang="en-GB" dirty="0">
              <a:ea typeface="Times New Roman" panose="02020603050405020304" pitchFamily="18" charset="0"/>
              <a:cs typeface="Times New Roman" panose="02020603050405020304" pitchFamily="18" charset="0"/>
            </a:endParaRPr>
          </a:p>
          <a:p>
            <a:endParaRPr lang="en-GB" dirty="0"/>
          </a:p>
          <a:p>
            <a:pPr marL="12700" marR="60960">
              <a:lnSpc>
                <a:spcPts val="1900"/>
              </a:lnSpc>
              <a:spcBef>
                <a:spcPts val="280"/>
              </a:spcBef>
            </a:pPr>
            <a:r>
              <a:rPr lang="en-GB" spc="-35" dirty="0">
                <a:solidFill>
                  <a:srgbClr val="231F20"/>
                </a:solidFill>
              </a:rPr>
              <a:t>New e-tendering system is Oracle Fusion – </a:t>
            </a:r>
            <a:r>
              <a:rPr lang="en-GB" u="sng" spc="-35" dirty="0">
                <a:solidFill>
                  <a:srgbClr val="231F20"/>
                </a:solidFill>
              </a:rPr>
              <a:t>register now, do not delay your registration </a:t>
            </a:r>
            <a:endParaRPr lang="en-GB" u="sng" spc="-20" dirty="0">
              <a:solidFill>
                <a:srgbClr val="231F20"/>
              </a:solidFill>
            </a:endParaRPr>
          </a:p>
          <a:p>
            <a:pPr marL="12700" marR="60960">
              <a:lnSpc>
                <a:spcPts val="1900"/>
              </a:lnSpc>
              <a:spcBef>
                <a:spcPts val="280"/>
              </a:spcBef>
            </a:pPr>
            <a:endParaRPr lang="en-GB" spc="-20" dirty="0">
              <a:solidFill>
                <a:srgbClr val="231F20"/>
              </a:solidFill>
            </a:endParaRPr>
          </a:p>
          <a:p>
            <a:pPr marL="355600" marR="60960" indent="-342900">
              <a:lnSpc>
                <a:spcPts val="1900"/>
              </a:lnSpc>
              <a:spcBef>
                <a:spcPts val="280"/>
              </a:spcBef>
              <a:buFont typeface="Arial" panose="020B0604020202020204" pitchFamily="34" charset="0"/>
              <a:buChar char="•"/>
            </a:pPr>
            <a:r>
              <a:rPr lang="en-GB" spc="-20" dirty="0">
                <a:solidFill>
                  <a:srgbClr val="231F20"/>
                </a:solidFill>
              </a:rPr>
              <a:t>7 step registration process</a:t>
            </a:r>
            <a:r>
              <a:rPr lang="en-GB" spc="-20" dirty="0" smtClean="0">
                <a:solidFill>
                  <a:srgbClr val="231F20"/>
                </a:solidFill>
              </a:rPr>
              <a:t>:</a:t>
            </a:r>
            <a:endParaRPr lang="en-GB" spc="-20" dirty="0">
              <a:solidFill>
                <a:srgbClr val="231F20"/>
              </a:solidFill>
            </a:endParaRPr>
          </a:p>
          <a:p>
            <a:pPr marL="355600" marR="60960" indent="-342900">
              <a:lnSpc>
                <a:spcPts val="1900"/>
              </a:lnSpc>
              <a:spcBef>
                <a:spcPts val="280"/>
              </a:spcBef>
              <a:buFontTx/>
              <a:buChar char="-"/>
            </a:pPr>
            <a:r>
              <a:rPr lang="en-GB" spc="-20" dirty="0">
                <a:solidFill>
                  <a:srgbClr val="231F20"/>
                </a:solidFill>
              </a:rPr>
              <a:t>Step 1 Company details</a:t>
            </a:r>
          </a:p>
          <a:p>
            <a:pPr marL="355600" marR="60960" indent="-342900">
              <a:lnSpc>
                <a:spcPts val="1900"/>
              </a:lnSpc>
              <a:spcBef>
                <a:spcPts val="280"/>
              </a:spcBef>
              <a:buFontTx/>
              <a:buChar char="-"/>
            </a:pPr>
            <a:r>
              <a:rPr lang="en-GB" spc="-20" dirty="0">
                <a:solidFill>
                  <a:srgbClr val="231F20"/>
                </a:solidFill>
              </a:rPr>
              <a:t>Step 2 Contacts</a:t>
            </a:r>
          </a:p>
          <a:p>
            <a:pPr marL="355600" marR="60960" indent="-342900">
              <a:lnSpc>
                <a:spcPts val="1900"/>
              </a:lnSpc>
              <a:spcBef>
                <a:spcPts val="280"/>
              </a:spcBef>
              <a:buFontTx/>
              <a:buChar char="-"/>
            </a:pPr>
            <a:r>
              <a:rPr lang="en-GB" spc="-20" dirty="0">
                <a:solidFill>
                  <a:srgbClr val="231F20"/>
                </a:solidFill>
              </a:rPr>
              <a:t>Step 3 Create supplier address </a:t>
            </a:r>
            <a:endParaRPr lang="en-GB" spc="-20" dirty="0">
              <a:latin typeface="Calibri"/>
              <a:cs typeface="Calibri"/>
            </a:endParaRPr>
          </a:p>
          <a:p>
            <a:pPr marL="355600" marR="60960" indent="-342900">
              <a:lnSpc>
                <a:spcPts val="1900"/>
              </a:lnSpc>
              <a:spcBef>
                <a:spcPts val="280"/>
              </a:spcBef>
              <a:buFontTx/>
              <a:buChar char="-"/>
            </a:pPr>
            <a:r>
              <a:rPr lang="en-GB" spc="-20" dirty="0">
                <a:solidFill>
                  <a:srgbClr val="231F20"/>
                </a:solidFill>
              </a:rPr>
              <a:t>Step 4 Business Classification – </a:t>
            </a:r>
            <a:r>
              <a:rPr lang="en-GB" i="1" spc="-20" dirty="0">
                <a:solidFill>
                  <a:srgbClr val="231F20"/>
                </a:solidFill>
              </a:rPr>
              <a:t>Select Business Type e.g. SME </a:t>
            </a:r>
            <a:endParaRPr lang="en-GB" i="1" spc="-20" dirty="0">
              <a:latin typeface="Calibri"/>
              <a:cs typeface="Calibri"/>
            </a:endParaRPr>
          </a:p>
          <a:p>
            <a:pPr marL="355600" marR="60960" indent="-342900">
              <a:lnSpc>
                <a:spcPts val="1900"/>
              </a:lnSpc>
              <a:spcBef>
                <a:spcPts val="280"/>
              </a:spcBef>
              <a:buFontTx/>
              <a:buChar char="-"/>
            </a:pPr>
            <a:r>
              <a:rPr lang="en-GB" spc="-20" dirty="0">
                <a:solidFill>
                  <a:srgbClr val="231F20"/>
                </a:solidFill>
              </a:rPr>
              <a:t>Step 5 Products and Services – </a:t>
            </a:r>
            <a:r>
              <a:rPr lang="en-GB" i="1" spc="-20" dirty="0">
                <a:solidFill>
                  <a:srgbClr val="231F20"/>
                </a:solidFill>
              </a:rPr>
              <a:t>Select ‘Social Community Care Supplies &amp; Services – Children’ and select all relevant services within this that you provide</a:t>
            </a:r>
            <a:endParaRPr lang="en-GB" spc="-20" dirty="0">
              <a:ea typeface="+mn-lt"/>
              <a:cs typeface="+mn-lt"/>
            </a:endParaRPr>
          </a:p>
          <a:p>
            <a:pPr marL="355600" marR="60960" indent="-342900">
              <a:lnSpc>
                <a:spcPts val="1900"/>
              </a:lnSpc>
              <a:spcBef>
                <a:spcPts val="280"/>
              </a:spcBef>
              <a:buFontTx/>
              <a:buChar char="-"/>
            </a:pPr>
            <a:r>
              <a:rPr lang="en-GB" spc="-20" dirty="0">
                <a:solidFill>
                  <a:srgbClr val="231F20"/>
                </a:solidFill>
              </a:rPr>
              <a:t>Step 6 Supplier Questionnaire</a:t>
            </a:r>
          </a:p>
          <a:p>
            <a:pPr marL="355600" marR="60960" indent="-342900">
              <a:lnSpc>
                <a:spcPts val="1900"/>
              </a:lnSpc>
              <a:spcBef>
                <a:spcPts val="280"/>
              </a:spcBef>
              <a:buFontTx/>
              <a:buChar char="-"/>
            </a:pPr>
            <a:r>
              <a:rPr lang="en-GB" spc="-20" dirty="0">
                <a:solidFill>
                  <a:srgbClr val="231F20"/>
                </a:solidFill>
              </a:rPr>
              <a:t>Step 7 Review</a:t>
            </a:r>
          </a:p>
          <a:p>
            <a:pPr marL="12700" marR="60960">
              <a:lnSpc>
                <a:spcPts val="1900"/>
              </a:lnSpc>
              <a:spcBef>
                <a:spcPts val="280"/>
              </a:spcBef>
            </a:pPr>
            <a:r>
              <a:rPr lang="en-GB" spc="-20" dirty="0">
                <a:solidFill>
                  <a:srgbClr val="231F20"/>
                </a:solidFill>
              </a:rPr>
              <a:t>-    </a:t>
            </a:r>
            <a:r>
              <a:rPr lang="en-GB" spc="-20" dirty="0" smtClean="0">
                <a:solidFill>
                  <a:srgbClr val="231F20"/>
                </a:solidFill>
              </a:rPr>
              <a:t>  Guides </a:t>
            </a:r>
            <a:r>
              <a:rPr lang="en-GB" spc="-20" dirty="0">
                <a:solidFill>
                  <a:srgbClr val="231F20"/>
                </a:solidFill>
              </a:rPr>
              <a:t>&amp; </a:t>
            </a:r>
            <a:r>
              <a:rPr lang="en-GB" spc="-20" dirty="0" smtClean="0">
                <a:solidFill>
                  <a:srgbClr val="231F20"/>
                </a:solidFill>
              </a:rPr>
              <a:t>Videos  </a:t>
            </a:r>
            <a:r>
              <a:rPr lang="en-GB" u="sng" dirty="0" smtClean="0">
                <a:hlinkClick r:id="rId3"/>
              </a:rPr>
              <a:t>https</a:t>
            </a:r>
            <a:r>
              <a:rPr lang="en-GB" u="sng" dirty="0">
                <a:hlinkClick r:id="rId3"/>
              </a:rPr>
              <a:t>://</a:t>
            </a:r>
            <a:r>
              <a:rPr lang="en-GB" u="sng" dirty="0" smtClean="0">
                <a:hlinkClick r:id="rId3"/>
              </a:rPr>
              <a:t>elyq.fa.em3.oraclecloud.com/fscmUI/faces/PrcPosRegisterSupplier?prcBuId=300000002089195</a:t>
            </a:r>
            <a:r>
              <a:rPr lang="en-GB" dirty="0"/>
              <a:t> </a:t>
            </a:r>
            <a:r>
              <a:rPr lang="en-GB" dirty="0" smtClean="0"/>
              <a:t>(Guidance documents will be sent alongside this presentation).</a:t>
            </a:r>
            <a:endParaRPr lang="en-GB" spc="-20" dirty="0">
              <a:solidFill>
                <a:srgbClr val="231F20"/>
              </a:solidFill>
            </a:endParaRPr>
          </a:p>
          <a:p>
            <a:pPr marL="355600" marR="60960" indent="-342900">
              <a:lnSpc>
                <a:spcPts val="1900"/>
              </a:lnSpc>
              <a:spcBef>
                <a:spcPts val="280"/>
              </a:spcBef>
              <a:buFont typeface="Arial" panose="020B0604020202020204" pitchFamily="34" charset="0"/>
              <a:buChar char="•"/>
            </a:pPr>
            <a:r>
              <a:rPr lang="en-GB" spc="-20" dirty="0">
                <a:solidFill>
                  <a:srgbClr val="231F20"/>
                </a:solidFill>
              </a:rPr>
              <a:t>For system technical queries, please contact </a:t>
            </a:r>
            <a:r>
              <a:rPr lang="en-GB" spc="-20" dirty="0">
                <a:solidFill>
                  <a:srgbClr val="231F20"/>
                </a:solidFill>
                <a:hlinkClick r:id="rId4"/>
              </a:rPr>
              <a:t>fusion.sourcing@onesource.co.uk</a:t>
            </a:r>
            <a:endParaRPr lang="en-GB" spc="-20" dirty="0">
              <a:solidFill>
                <a:srgbClr val="231F20"/>
              </a:solidFill>
            </a:endParaRPr>
          </a:p>
          <a:p>
            <a:pPr>
              <a:lnSpc>
                <a:spcPct val="115000"/>
              </a:lnSpc>
            </a:pPr>
            <a:endParaRPr lang="en-GB" dirty="0"/>
          </a:p>
        </p:txBody>
      </p:sp>
    </p:spTree>
    <p:extLst>
      <p:ext uri="{BB962C8B-B14F-4D97-AF65-F5344CB8AC3E}">
        <p14:creationId xmlns:p14="http://schemas.microsoft.com/office/powerpoint/2010/main" val="333179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Procurement</a:t>
            </a:r>
            <a:endParaRPr lang="en-GB" sz="4000" dirty="0"/>
          </a:p>
        </p:txBody>
      </p:sp>
      <p:sp>
        <p:nvSpPr>
          <p:cNvPr id="8" name="Rectangle 7"/>
          <p:cNvSpPr/>
          <p:nvPr/>
        </p:nvSpPr>
        <p:spPr>
          <a:xfrm>
            <a:off x="897503" y="1471358"/>
            <a:ext cx="8246497" cy="2068259"/>
          </a:xfrm>
          <a:prstGeom prst="rect">
            <a:avLst/>
          </a:prstGeom>
        </p:spPr>
        <p:txBody>
          <a:bodyPr wrap="square">
            <a:spAutoFit/>
          </a:bodyPr>
          <a:lstStyle/>
          <a:p>
            <a:pPr algn="ctr">
              <a:spcAft>
                <a:spcPts val="0"/>
              </a:spcAft>
            </a:pPr>
            <a:r>
              <a:rPr lang="en-GB" sz="1600" dirty="0" smtClean="0">
                <a:solidFill>
                  <a:srgbClr val="000000"/>
                </a:solidFill>
                <a:latin typeface="+mj-lt"/>
                <a:ea typeface="Times New Roman" panose="02020603050405020304" pitchFamily="18" charset="0"/>
                <a:cs typeface="Arial" panose="020B0604020202020204" pitchFamily="34" charset="0"/>
              </a:rPr>
              <a:t>Registration to e-tendering portal.</a:t>
            </a:r>
            <a:endParaRPr lang="en-GB" sz="1600" dirty="0">
              <a:latin typeface="+mj-lt"/>
              <a:ea typeface="Times New Roman" panose="02020603050405020304" pitchFamily="18" charset="0"/>
              <a:cs typeface="Times New Roman" panose="02020603050405020304" pitchFamily="18" charset="0"/>
            </a:endParaRPr>
          </a:p>
          <a:p>
            <a:pPr>
              <a:spcAft>
                <a:spcPts val="0"/>
              </a:spcAft>
            </a:pPr>
            <a:endParaRPr lang="en-GB" sz="1600" dirty="0">
              <a:latin typeface="+mn-lt"/>
            </a:endParaRPr>
          </a:p>
          <a:p>
            <a:pPr marL="355600" marR="61594" indent="-342900">
              <a:lnSpc>
                <a:spcPts val="1900"/>
              </a:lnSpc>
              <a:spcBef>
                <a:spcPts val="280"/>
              </a:spcBef>
              <a:buFont typeface="Arial" panose="020B0604020202020204" pitchFamily="34" charset="0"/>
              <a:buChar char="•"/>
            </a:pPr>
            <a:r>
              <a:rPr lang="en-GB" sz="1600" spc="-20" dirty="0">
                <a:solidFill>
                  <a:srgbClr val="231F20"/>
                </a:solidFill>
                <a:latin typeface="Arial"/>
                <a:cs typeface="Arial"/>
              </a:rPr>
              <a:t>Supplier Registration Home Screen</a:t>
            </a:r>
            <a:endParaRPr lang="en-GB" sz="1600" i="1" spc="-20" dirty="0">
              <a:solidFill>
                <a:srgbClr val="231F20"/>
              </a:solidFill>
              <a:latin typeface="Arial"/>
              <a:cs typeface="Arial"/>
            </a:endParaRPr>
          </a:p>
          <a:p>
            <a:pPr marL="355600" marR="61594" indent="-342900">
              <a:lnSpc>
                <a:spcPts val="1900"/>
              </a:lnSpc>
              <a:spcBef>
                <a:spcPts val="280"/>
              </a:spcBef>
              <a:buFont typeface="Arial" panose="020B0604020202020204" pitchFamily="34" charset="0"/>
              <a:buChar char="•"/>
            </a:pPr>
            <a:endParaRPr lang="en-GB" sz="1600" spc="-20" dirty="0">
              <a:solidFill>
                <a:srgbClr val="231F20"/>
              </a:solidFill>
              <a:latin typeface="Arial"/>
              <a:cs typeface="Arial"/>
            </a:endParaRPr>
          </a:p>
          <a:p>
            <a:pPr marL="355600" marR="61594" indent="-342900">
              <a:lnSpc>
                <a:spcPts val="1900"/>
              </a:lnSpc>
              <a:spcBef>
                <a:spcPts val="280"/>
              </a:spcBef>
              <a:buFont typeface="Arial" panose="020B0604020202020204" pitchFamily="34" charset="0"/>
              <a:buChar char="•"/>
            </a:pPr>
            <a:endParaRPr lang="en-GB" sz="1600" spc="-20" dirty="0">
              <a:solidFill>
                <a:srgbClr val="231F20"/>
              </a:solidFill>
              <a:latin typeface="Arial"/>
              <a:cs typeface="Arial"/>
            </a:endParaRPr>
          </a:p>
          <a:p>
            <a:pPr>
              <a:lnSpc>
                <a:spcPct val="115000"/>
              </a:lnSpc>
            </a:pPr>
            <a:endParaRPr lang="en-GB" dirty="0"/>
          </a:p>
          <a:p>
            <a:pPr>
              <a:lnSpc>
                <a:spcPct val="115000"/>
              </a:lnSpc>
            </a:pPr>
            <a:endParaRPr lang="en-GB" dirty="0"/>
          </a:p>
        </p:txBody>
      </p:sp>
      <p:pic>
        <p:nvPicPr>
          <p:cNvPr id="9" name="Picture 4" descr="image00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 t="15895" r="5469" b="7809"/>
          <a:stretch/>
        </p:blipFill>
        <p:spPr bwMode="auto">
          <a:xfrm>
            <a:off x="1008285" y="2488284"/>
            <a:ext cx="7097450" cy="322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31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Procurement</a:t>
            </a:r>
            <a:endParaRPr lang="en-GB" sz="4000" dirty="0"/>
          </a:p>
        </p:txBody>
      </p:sp>
      <p:sp>
        <p:nvSpPr>
          <p:cNvPr id="8" name="Rectangle 7"/>
          <p:cNvSpPr/>
          <p:nvPr/>
        </p:nvSpPr>
        <p:spPr>
          <a:xfrm>
            <a:off x="897503" y="1471358"/>
            <a:ext cx="8246497" cy="1926681"/>
          </a:xfrm>
          <a:prstGeom prst="rect">
            <a:avLst/>
          </a:prstGeom>
        </p:spPr>
        <p:txBody>
          <a:bodyPr wrap="square">
            <a:spAutoFit/>
          </a:bodyPr>
          <a:lstStyle/>
          <a:p>
            <a:pPr algn="ctr">
              <a:spcAft>
                <a:spcPts val="0"/>
              </a:spcAft>
            </a:pPr>
            <a:r>
              <a:rPr lang="en-GB" sz="1600" dirty="0" smtClean="0">
                <a:solidFill>
                  <a:srgbClr val="000000"/>
                </a:solidFill>
                <a:latin typeface="+mj-lt"/>
                <a:ea typeface="Times New Roman" panose="02020603050405020304" pitchFamily="18" charset="0"/>
                <a:cs typeface="Arial" panose="020B0604020202020204" pitchFamily="34" charset="0"/>
              </a:rPr>
              <a:t>Registration to e-tendering portal.</a:t>
            </a:r>
            <a:endParaRPr lang="en-GB" sz="1600" dirty="0">
              <a:latin typeface="+mj-lt"/>
              <a:ea typeface="Times New Roman" panose="02020603050405020304" pitchFamily="18" charset="0"/>
              <a:cs typeface="Times New Roman" panose="02020603050405020304" pitchFamily="18" charset="0"/>
            </a:endParaRPr>
          </a:p>
          <a:p>
            <a:pPr>
              <a:spcAft>
                <a:spcPts val="0"/>
              </a:spcAft>
            </a:pPr>
            <a:endParaRPr lang="en-GB" sz="1600" dirty="0">
              <a:latin typeface="+mn-lt"/>
            </a:endParaRPr>
          </a:p>
          <a:p>
            <a:pPr marL="355600" marR="61594" indent="-342900">
              <a:lnSpc>
                <a:spcPts val="1900"/>
              </a:lnSpc>
              <a:spcBef>
                <a:spcPts val="280"/>
              </a:spcBef>
              <a:buFont typeface="Arial" panose="020B0604020202020204" pitchFamily="34" charset="0"/>
              <a:buChar char="•"/>
            </a:pPr>
            <a:r>
              <a:rPr lang="en-GB" sz="1600" spc="-20" dirty="0">
                <a:solidFill>
                  <a:srgbClr val="231F20"/>
                </a:solidFill>
              </a:rPr>
              <a:t>Create supplier address </a:t>
            </a:r>
            <a:r>
              <a:rPr lang="en-GB" sz="1600" i="1" spc="-20" dirty="0">
                <a:solidFill>
                  <a:srgbClr val="231F20"/>
                </a:solidFill>
              </a:rPr>
              <a:t>– need to select ordering and RFQ/bidding options</a:t>
            </a:r>
          </a:p>
          <a:p>
            <a:pPr marL="355600" marR="61594" indent="-342900">
              <a:lnSpc>
                <a:spcPts val="1900"/>
              </a:lnSpc>
              <a:spcBef>
                <a:spcPts val="280"/>
              </a:spcBef>
              <a:buFont typeface="Arial" panose="020B0604020202020204" pitchFamily="34" charset="0"/>
              <a:buChar char="•"/>
            </a:pPr>
            <a:endParaRPr lang="en-GB" sz="1600" spc="-20" dirty="0">
              <a:solidFill>
                <a:srgbClr val="231F20"/>
              </a:solidFill>
              <a:latin typeface="Arial"/>
              <a:cs typeface="Arial"/>
            </a:endParaRPr>
          </a:p>
          <a:p>
            <a:pPr marL="355600" marR="61594" indent="-342900">
              <a:lnSpc>
                <a:spcPts val="1900"/>
              </a:lnSpc>
              <a:spcBef>
                <a:spcPts val="280"/>
              </a:spcBef>
              <a:buFont typeface="Arial" panose="020B0604020202020204" pitchFamily="34" charset="0"/>
              <a:buChar char="•"/>
            </a:pPr>
            <a:endParaRPr lang="en-GB" sz="1600" spc="-20" dirty="0">
              <a:solidFill>
                <a:srgbClr val="231F20"/>
              </a:solidFill>
              <a:latin typeface="Arial"/>
              <a:cs typeface="Arial"/>
            </a:endParaRPr>
          </a:p>
          <a:p>
            <a:pPr>
              <a:lnSpc>
                <a:spcPct val="115000"/>
              </a:lnSpc>
            </a:pPr>
            <a:endParaRPr lang="en-GB" dirty="0"/>
          </a:p>
          <a:p>
            <a:pPr>
              <a:lnSpc>
                <a:spcPct val="115000"/>
              </a:lnSpc>
            </a:pPr>
            <a:endParaRPr lang="en-GB" dirty="0"/>
          </a:p>
        </p:txBody>
      </p:sp>
      <p:pic>
        <p:nvPicPr>
          <p:cNvPr id="7"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365" t="13673" r="17135" b="10031"/>
          <a:stretch/>
        </p:blipFill>
        <p:spPr bwMode="auto">
          <a:xfrm>
            <a:off x="768164" y="2434698"/>
            <a:ext cx="8025494" cy="347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2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Procurement</a:t>
            </a:r>
            <a:endParaRPr lang="en-GB" sz="4000" dirty="0"/>
          </a:p>
        </p:txBody>
      </p:sp>
      <p:sp>
        <p:nvSpPr>
          <p:cNvPr id="9" name="Rectangle 8"/>
          <p:cNvSpPr/>
          <p:nvPr/>
        </p:nvSpPr>
        <p:spPr>
          <a:xfrm>
            <a:off x="646043" y="1380756"/>
            <a:ext cx="8246497" cy="3777957"/>
          </a:xfrm>
          <a:prstGeom prst="rect">
            <a:avLst/>
          </a:prstGeom>
        </p:spPr>
        <p:txBody>
          <a:bodyPr wrap="square">
            <a:spAutoFit/>
          </a:bodyPr>
          <a:lstStyle/>
          <a:p>
            <a:pPr algn="ctr">
              <a:spcAft>
                <a:spcPts val="0"/>
              </a:spcAft>
            </a:pPr>
            <a:r>
              <a:rPr lang="en-GB" sz="1600" dirty="0" smtClean="0">
                <a:solidFill>
                  <a:srgbClr val="000000"/>
                </a:solidFill>
                <a:latin typeface="+mj-lt"/>
                <a:ea typeface="Times New Roman" panose="02020603050405020304" pitchFamily="18" charset="0"/>
                <a:cs typeface="Arial" panose="020B0604020202020204" pitchFamily="34" charset="0"/>
              </a:rPr>
              <a:t>Selection Questionnaire</a:t>
            </a:r>
            <a:endParaRPr lang="en-GB" sz="1600" dirty="0">
              <a:latin typeface="+mj-lt"/>
              <a:ea typeface="Times New Roman" panose="02020603050405020304" pitchFamily="18" charset="0"/>
              <a:cs typeface="Times New Roman" panose="02020603050405020304" pitchFamily="18" charset="0"/>
            </a:endParaRPr>
          </a:p>
          <a:p>
            <a:pPr>
              <a:spcAft>
                <a:spcPts val="0"/>
              </a:spcAft>
            </a:pPr>
            <a:endParaRPr lang="en-GB" sz="1600" dirty="0">
              <a:latin typeface="+mn-lt"/>
            </a:endParaRPr>
          </a:p>
          <a:p>
            <a:pPr marL="355600" marR="393065" indent="-342900">
              <a:lnSpc>
                <a:spcPts val="1900"/>
              </a:lnSpc>
              <a:spcBef>
                <a:spcPts val="280"/>
              </a:spcBef>
              <a:buFont typeface="Arial" panose="020B0604020202020204" pitchFamily="34" charset="0"/>
              <a:buChar char="•"/>
            </a:pPr>
            <a:r>
              <a:rPr lang="en-GB" sz="1600" spc="5" dirty="0">
                <a:solidFill>
                  <a:srgbClr val="231F20"/>
                </a:solidFill>
                <a:latin typeface="Arial" panose="020B0604020202020204" pitchFamily="34" charset="0"/>
                <a:cs typeface="Arial" panose="020B0604020202020204" pitchFamily="34" charset="0"/>
              </a:rPr>
              <a:t>Organisational information required even though it is provided in earlier sections</a:t>
            </a:r>
          </a:p>
          <a:p>
            <a:pPr marL="12700" marR="393065">
              <a:lnSpc>
                <a:spcPts val="1900"/>
              </a:lnSpc>
              <a:spcBef>
                <a:spcPts val="280"/>
              </a:spcBef>
            </a:pPr>
            <a:endParaRPr lang="en-GB" sz="1600" spc="5" dirty="0">
              <a:solidFill>
                <a:srgbClr val="231F20"/>
              </a:solidFill>
              <a:latin typeface="Arial" panose="020B0604020202020204" pitchFamily="34" charset="0"/>
              <a:cs typeface="Arial" panose="020B0604020202020204" pitchFamily="34" charset="0"/>
            </a:endParaRPr>
          </a:p>
          <a:p>
            <a:pPr marL="355600" marR="393065" indent="-342900">
              <a:lnSpc>
                <a:spcPts val="1900"/>
              </a:lnSpc>
              <a:spcBef>
                <a:spcPts val="280"/>
              </a:spcBef>
              <a:buFont typeface="Arial" panose="020B0604020202020204" pitchFamily="34" charset="0"/>
              <a:buChar char="•"/>
            </a:pPr>
            <a:r>
              <a:rPr lang="en-GB" sz="1600" spc="5" dirty="0">
                <a:solidFill>
                  <a:srgbClr val="231F20"/>
                </a:solidFill>
                <a:latin typeface="Arial" panose="020B0604020202020204" pitchFamily="34" charset="0"/>
                <a:cs typeface="Arial" panose="020B0604020202020204" pitchFamily="34" charset="0"/>
              </a:rPr>
              <a:t>Grounds for mandatory exclusion – required as per the Public Contract Regulations 2015 (PCR). Will include questions for example, corruption, fraud, money laundering etc.</a:t>
            </a:r>
          </a:p>
          <a:p>
            <a:pPr marL="355600" marR="393065" indent="-342900">
              <a:lnSpc>
                <a:spcPts val="1900"/>
              </a:lnSpc>
              <a:spcBef>
                <a:spcPts val="280"/>
              </a:spcBef>
              <a:buFont typeface="Arial" panose="020B0604020202020204" pitchFamily="34" charset="0"/>
              <a:buChar char="•"/>
            </a:pPr>
            <a:endParaRPr lang="en-GB" sz="1600" spc="5" dirty="0">
              <a:solidFill>
                <a:srgbClr val="231F20"/>
              </a:solidFill>
              <a:latin typeface="Arial" panose="020B0604020202020204" pitchFamily="34" charset="0"/>
              <a:cs typeface="Arial" panose="020B0604020202020204" pitchFamily="34" charset="0"/>
            </a:endParaRPr>
          </a:p>
          <a:p>
            <a:pPr marL="355600" marR="393065" indent="-342900">
              <a:lnSpc>
                <a:spcPts val="1900"/>
              </a:lnSpc>
              <a:spcBef>
                <a:spcPts val="280"/>
              </a:spcBef>
              <a:buFont typeface="Arial" panose="020B0604020202020204" pitchFamily="34" charset="0"/>
              <a:buChar char="•"/>
            </a:pPr>
            <a:r>
              <a:rPr lang="en-GB" sz="1600" spc="5" dirty="0">
                <a:solidFill>
                  <a:srgbClr val="231F20"/>
                </a:solidFill>
                <a:latin typeface="Arial" panose="020B0604020202020204" pitchFamily="34" charset="0"/>
                <a:cs typeface="Arial" panose="020B0604020202020204" pitchFamily="34" charset="0"/>
              </a:rPr>
              <a:t>Ground for discretionary exclusions – required as per PCR. Will include questions for example, breach of environmental obligations, professional misconduct etc.</a:t>
            </a:r>
          </a:p>
          <a:p>
            <a:pPr marL="355600" marR="393065" indent="-342900">
              <a:lnSpc>
                <a:spcPts val="1900"/>
              </a:lnSpc>
              <a:spcBef>
                <a:spcPts val="280"/>
              </a:spcBef>
              <a:buFont typeface="Arial" panose="020B0604020202020204" pitchFamily="34" charset="0"/>
              <a:buChar char="•"/>
            </a:pPr>
            <a:endParaRPr lang="en-GB" sz="1600" spc="5" dirty="0">
              <a:solidFill>
                <a:srgbClr val="231F20"/>
              </a:solidFill>
              <a:latin typeface="Arial" panose="020B0604020202020204" pitchFamily="34" charset="0"/>
              <a:cs typeface="Arial" panose="020B0604020202020204" pitchFamily="34" charset="0"/>
            </a:endParaRPr>
          </a:p>
          <a:p>
            <a:pPr marL="12700" marR="393065">
              <a:lnSpc>
                <a:spcPts val="1900"/>
              </a:lnSpc>
              <a:spcBef>
                <a:spcPts val="280"/>
              </a:spcBef>
            </a:pPr>
            <a:r>
              <a:rPr lang="en-GB" sz="1600" spc="5" dirty="0">
                <a:solidFill>
                  <a:srgbClr val="231F20"/>
                </a:solidFill>
                <a:latin typeface="Arial" panose="020B0604020202020204" pitchFamily="34" charset="0"/>
                <a:cs typeface="Arial" panose="020B0604020202020204" pitchFamily="34" charset="0"/>
              </a:rPr>
              <a:t>These are yes/no questions. If answer is yes to any, you will need to provide further </a:t>
            </a:r>
            <a:r>
              <a:rPr lang="en-GB" sz="1600" spc="5" dirty="0" smtClean="0">
                <a:solidFill>
                  <a:srgbClr val="231F20"/>
                </a:solidFill>
                <a:latin typeface="Arial" panose="020B0604020202020204" pitchFamily="34" charset="0"/>
                <a:cs typeface="Arial" panose="020B0604020202020204" pitchFamily="34" charset="0"/>
              </a:rPr>
              <a:t>details</a:t>
            </a:r>
            <a:endParaRPr lang="en-GB" sz="1600" spc="5" dirty="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989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Procurement</a:t>
            </a:r>
            <a:endParaRPr lang="en-GB" sz="4000" dirty="0"/>
          </a:p>
        </p:txBody>
      </p:sp>
      <p:sp>
        <p:nvSpPr>
          <p:cNvPr id="5" name="Rectangle 4"/>
          <p:cNvSpPr/>
          <p:nvPr/>
        </p:nvSpPr>
        <p:spPr>
          <a:xfrm>
            <a:off x="571093" y="1336442"/>
            <a:ext cx="8246497" cy="4524315"/>
          </a:xfrm>
          <a:prstGeom prst="rect">
            <a:avLst/>
          </a:prstGeom>
        </p:spPr>
        <p:txBody>
          <a:bodyPr wrap="square">
            <a:spAutoFit/>
          </a:bodyPr>
          <a:lstStyle/>
          <a:p>
            <a:pPr algn="ctr">
              <a:spcAft>
                <a:spcPts val="0"/>
              </a:spcAft>
            </a:pPr>
            <a:r>
              <a:rPr lang="en-GB" sz="1600" dirty="0" smtClean="0">
                <a:solidFill>
                  <a:srgbClr val="000000"/>
                </a:solidFill>
                <a:latin typeface="+mj-lt"/>
                <a:ea typeface="Times New Roman" panose="02020603050405020304" pitchFamily="18" charset="0"/>
                <a:cs typeface="Arial" panose="020B0604020202020204" pitchFamily="34" charset="0"/>
              </a:rPr>
              <a:t>Procurement Process</a:t>
            </a:r>
            <a:endParaRPr lang="en-GB" sz="1600" dirty="0">
              <a:latin typeface="+mn-lt"/>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The procurement is subject to the light-touch regime under Section 7 Social and Other Specific Services</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Under Regulation 76 the Council is free to establish a procedure, provided that procedure is sufficient to ensure compliance with the principles of transparency and equal treatment of economic operators (service providers)</a:t>
            </a:r>
          </a:p>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Advert in ‘Find a Tender’ and Contracts Finder </a:t>
            </a:r>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Providers to </a:t>
            </a:r>
            <a:r>
              <a:rPr lang="en-GB" sz="1600" dirty="0">
                <a:latin typeface="Arial" panose="020B0604020202020204" pitchFamily="34" charset="0"/>
                <a:cs typeface="Arial" panose="020B0604020202020204" pitchFamily="34" charset="0"/>
              </a:rPr>
              <a:t>complete selection questions and the tender documents, pricing schedule etc.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Providers who pass the selection questions will have their tender </a:t>
            </a:r>
            <a:r>
              <a:rPr lang="en-GB" sz="1600" dirty="0" smtClean="0">
                <a:latin typeface="Arial" panose="020B0604020202020204" pitchFamily="34" charset="0"/>
                <a:cs typeface="Arial" panose="020B0604020202020204" pitchFamily="34" charset="0"/>
              </a:rPr>
              <a:t>evaluated. There </a:t>
            </a:r>
            <a:r>
              <a:rPr lang="en-GB" sz="1600" dirty="0">
                <a:latin typeface="Arial" panose="020B0604020202020204" pitchFamily="34" charset="0"/>
                <a:cs typeface="Arial" panose="020B0604020202020204" pitchFamily="34" charset="0"/>
              </a:rPr>
              <a:t>will be minimum requirements stated in the tender </a:t>
            </a:r>
            <a:r>
              <a:rPr lang="en-GB" sz="1600" dirty="0" smtClean="0">
                <a:latin typeface="Arial" panose="020B0604020202020204" pitchFamily="34" charset="0"/>
                <a:cs typeface="Arial" panose="020B0604020202020204" pitchFamily="34" charset="0"/>
              </a:rPr>
              <a:t>documents.</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Tenders will then be evaluated against the set criteria detailed in the tender documents. This will be followed by a moderation </a:t>
            </a:r>
            <a:r>
              <a:rPr lang="en-GB" sz="1600" dirty="0" smtClean="0">
                <a:latin typeface="Arial" panose="020B0604020202020204" pitchFamily="34" charset="0"/>
                <a:cs typeface="Arial" panose="020B0604020202020204" pitchFamily="34" charset="0"/>
              </a:rPr>
              <a:t>meeting.</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133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Procurement</a:t>
            </a:r>
            <a:endParaRPr lang="en-GB" sz="4000" dirty="0"/>
          </a:p>
        </p:txBody>
      </p:sp>
      <p:sp>
        <p:nvSpPr>
          <p:cNvPr id="9" name="Rectangle 8"/>
          <p:cNvSpPr/>
          <p:nvPr/>
        </p:nvSpPr>
        <p:spPr>
          <a:xfrm>
            <a:off x="182880" y="1395355"/>
            <a:ext cx="8778240" cy="4388894"/>
          </a:xfrm>
          <a:prstGeom prst="rect">
            <a:avLst/>
          </a:prstGeom>
        </p:spPr>
        <p:txBody>
          <a:bodyPr wrap="square">
            <a:spAutoFit/>
          </a:bodyPr>
          <a:lstStyle/>
          <a:p>
            <a:pPr algn="ctr">
              <a:spcAft>
                <a:spcPts val="0"/>
              </a:spcAft>
            </a:pPr>
            <a:r>
              <a:rPr lang="en-GB" sz="1600" dirty="0" smtClean="0">
                <a:solidFill>
                  <a:srgbClr val="000000"/>
                </a:solidFill>
                <a:latin typeface="Arial" panose="020B0604020202020204" pitchFamily="34" charset="0"/>
                <a:cs typeface="Arial" panose="020B0604020202020204" pitchFamily="34" charset="0"/>
              </a:rPr>
              <a:t>Tips for Completing Bid</a:t>
            </a:r>
          </a:p>
          <a:p>
            <a:pPr algn="ctr">
              <a:spcAft>
                <a:spcPts val="0"/>
              </a:spcAft>
            </a:pPr>
            <a:endParaRPr lang="en-GB" sz="1600" dirty="0" smtClean="0">
              <a:solidFill>
                <a:srgbClr val="000000"/>
              </a:solidFill>
              <a:latin typeface="Arial" panose="020B0604020202020204" pitchFamily="34" charset="0"/>
              <a:cs typeface="Arial" panose="020B0604020202020204" pitchFamily="34" charset="0"/>
            </a:endParaRPr>
          </a:p>
          <a:p>
            <a:pPr marL="342900" lvl="0" indent="-342900">
              <a:lnSpc>
                <a:spcPct val="120000"/>
              </a:lnSpc>
              <a:spcBef>
                <a:spcPts val="0"/>
              </a:spcBef>
              <a:buFont typeface="+mj-lt"/>
              <a:buAutoNum type="arabicPeriod"/>
              <a:defRPr/>
            </a:pPr>
            <a:r>
              <a:rPr lang="en-GB" altLang="en-US" sz="1600" dirty="0"/>
              <a:t>Read the instructions to tender, specifications, terms and conditions (T&amp;C’s), scoring rationale and award questions</a:t>
            </a:r>
          </a:p>
          <a:p>
            <a:pPr marL="342900" indent="-342900">
              <a:lnSpc>
                <a:spcPct val="120000"/>
              </a:lnSpc>
              <a:buFont typeface="+mj-lt"/>
              <a:buAutoNum type="arabicPeriod"/>
              <a:defRPr/>
            </a:pPr>
            <a:r>
              <a:rPr lang="en-GB" altLang="en-US" sz="1600" dirty="0"/>
              <a:t>If anything unclear then ask clarification questions through e-tendering </a:t>
            </a:r>
            <a:r>
              <a:rPr lang="en-GB" altLang="en-US" sz="1600" dirty="0" smtClean="0"/>
              <a:t>portal (Fusion). </a:t>
            </a:r>
            <a:r>
              <a:rPr lang="en-GB" altLang="en-US" sz="1600" dirty="0"/>
              <a:t>These will be shared with everyone</a:t>
            </a:r>
          </a:p>
          <a:p>
            <a:pPr marL="342900" indent="-342900">
              <a:lnSpc>
                <a:spcPct val="120000"/>
              </a:lnSpc>
              <a:buFont typeface="+mj-lt"/>
              <a:buAutoNum type="arabicPeriod"/>
              <a:defRPr/>
            </a:pPr>
            <a:r>
              <a:rPr lang="en-GB" altLang="en-US" sz="1600" dirty="0"/>
              <a:t>Specification – sets out the service requirements and expectations.  You should ask yourself if you can provide the required services and consider if the contract is worth you bidding for, particularly for unregulated services</a:t>
            </a:r>
          </a:p>
          <a:p>
            <a:pPr marL="342900" indent="-342900">
              <a:lnSpc>
                <a:spcPct val="120000"/>
              </a:lnSpc>
              <a:buFont typeface="+mj-lt"/>
              <a:buAutoNum type="arabicPeriod"/>
              <a:defRPr/>
            </a:pPr>
            <a:r>
              <a:rPr lang="en-GB" altLang="en-US" sz="1600" dirty="0"/>
              <a:t>Selection Questions – will set out minimum requirements, you must answer these.  Some of them may be pass or fail </a:t>
            </a:r>
            <a:r>
              <a:rPr lang="en-GB" altLang="en-US" sz="1600" dirty="0" smtClean="0"/>
              <a:t>questions.</a:t>
            </a:r>
            <a:r>
              <a:rPr lang="en-GB" altLang="en-US" sz="1600" dirty="0"/>
              <a:t>  </a:t>
            </a:r>
            <a:endParaRPr lang="en-GB" altLang="en-US" sz="1600" dirty="0">
              <a:latin typeface="Arial" panose="020B0604020202020204" pitchFamily="34" charset="0"/>
              <a:cs typeface="Arial" panose="020B0604020202020204" pitchFamily="34" charset="0"/>
            </a:endParaRPr>
          </a:p>
          <a:p>
            <a:pPr marL="342900" indent="-342900">
              <a:lnSpc>
                <a:spcPct val="120000"/>
              </a:lnSpc>
              <a:buFont typeface="+mj-lt"/>
              <a:buAutoNum type="arabicPeriod"/>
              <a:defRPr/>
            </a:pPr>
            <a:r>
              <a:rPr lang="en-GB" altLang="en-US" sz="1600" dirty="0" smtClean="0"/>
              <a:t>Award/Method Statement </a:t>
            </a:r>
            <a:r>
              <a:rPr lang="en-GB" altLang="en-US" sz="1600" dirty="0"/>
              <a:t>questions - respond with detailed examples demonstrating how you will deliver the service for the Council, linking your proposal to the specification. Consider award criteria for each </a:t>
            </a:r>
            <a:r>
              <a:rPr lang="en-GB" altLang="en-US" sz="1600" dirty="0" smtClean="0"/>
              <a:t>question</a:t>
            </a:r>
          </a:p>
          <a:p>
            <a:pPr marL="342900" indent="-342900">
              <a:lnSpc>
                <a:spcPct val="120000"/>
              </a:lnSpc>
              <a:buFont typeface="+mj-lt"/>
              <a:buAutoNum type="arabicPeriod"/>
              <a:defRPr/>
            </a:pPr>
            <a:r>
              <a:rPr lang="en-GB" sz="1600" dirty="0" smtClean="0"/>
              <a:t>Bid submissions must be in English</a:t>
            </a:r>
            <a:endParaRPr lang="en-GB" dirty="0"/>
          </a:p>
        </p:txBody>
      </p:sp>
    </p:spTree>
    <p:extLst>
      <p:ext uri="{BB962C8B-B14F-4D97-AF65-F5344CB8AC3E}">
        <p14:creationId xmlns:p14="http://schemas.microsoft.com/office/powerpoint/2010/main" val="339921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2"/>
          <a:stretch>
            <a:fillRect/>
          </a:stretch>
        </p:blipFill>
        <p:spPr>
          <a:xfrm>
            <a:off x="0" y="2879"/>
            <a:ext cx="9144000" cy="6852242"/>
          </a:xfrm>
          <a:prstGeom prst="rect">
            <a:avLst/>
          </a:prstGeom>
        </p:spPr>
      </p:pic>
      <p:sp>
        <p:nvSpPr>
          <p:cNvPr id="7" name="TextBox 2"/>
          <p:cNvSpPr txBox="1">
            <a:spLocks noChangeArrowheads="1"/>
          </p:cNvSpPr>
          <p:nvPr/>
        </p:nvSpPr>
        <p:spPr bwMode="auto">
          <a:xfrm>
            <a:off x="935304" y="2397948"/>
            <a:ext cx="7273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0" hangingPunct="0">
              <a:spcBef>
                <a:spcPct val="0"/>
              </a:spcBef>
              <a:buNone/>
              <a:defRPr/>
            </a:pPr>
            <a:r>
              <a:rPr lang="en-GB" altLang="en-US" sz="2800" b="1" dirty="0" smtClean="0">
                <a:latin typeface="+mn-lt"/>
                <a:cs typeface="Arial" panose="020B0604020202020204" pitchFamily="34" charset="0"/>
              </a:rPr>
              <a:t>Welcome &amp; Introductions</a:t>
            </a:r>
            <a:endParaRPr lang="en-GB" altLang="en-US" sz="2800" dirty="0">
              <a:latin typeface="+mn-lt"/>
              <a:cs typeface="Arial" panose="020B0604020202020204" pitchFamily="34" charset="0"/>
            </a:endParaRPr>
          </a:p>
        </p:txBody>
      </p:sp>
    </p:spTree>
    <p:extLst>
      <p:ext uri="{BB962C8B-B14F-4D97-AF65-F5344CB8AC3E}">
        <p14:creationId xmlns:p14="http://schemas.microsoft.com/office/powerpoint/2010/main" val="454508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le with text&#10;&#10;Description automatically generated with low confidence">
            <a:extLst>
              <a:ext uri="{FF2B5EF4-FFF2-40B4-BE49-F238E27FC236}">
                <a16:creationId xmlns:a16="http://schemas.microsoft.com/office/drawing/2014/main" id="{AE7E1C8A-F3E9-C243-B039-BA4DB542940B}"/>
              </a:ext>
            </a:extLst>
          </p:cNvPr>
          <p:cNvPicPr>
            <a:picLocks noChangeAspect="1"/>
          </p:cNvPicPr>
          <p:nvPr/>
        </p:nvPicPr>
        <p:blipFill>
          <a:blip r:embed="rId2"/>
          <a:stretch>
            <a:fillRect/>
          </a:stretch>
        </p:blipFill>
        <p:spPr>
          <a:xfrm>
            <a:off x="0" y="2879"/>
            <a:ext cx="9144000" cy="6852242"/>
          </a:xfrm>
          <a:prstGeom prst="rect">
            <a:avLst/>
          </a:prstGeom>
        </p:spPr>
      </p:pic>
      <p:sp>
        <p:nvSpPr>
          <p:cNvPr id="6" name="Title 1"/>
          <p:cNvSpPr>
            <a:spLocks noGrp="1"/>
          </p:cNvSpPr>
          <p:nvPr>
            <p:ph type="title"/>
          </p:nvPr>
        </p:nvSpPr>
        <p:spPr>
          <a:xfrm>
            <a:off x="296710" y="578376"/>
            <a:ext cx="8520600" cy="763500"/>
          </a:xfrm>
        </p:spPr>
        <p:txBody>
          <a:bodyPr/>
          <a:lstStyle/>
          <a:p>
            <a:r>
              <a:rPr lang="en-GB" sz="4000" dirty="0" smtClean="0">
                <a:solidFill>
                  <a:prstClr val="black"/>
                </a:solidFill>
                <a:cs typeface="Arial" charset="0"/>
              </a:rPr>
              <a:t>Procurement</a:t>
            </a:r>
            <a:endParaRPr lang="en-GB" sz="4000" dirty="0"/>
          </a:p>
        </p:txBody>
      </p:sp>
      <p:sp>
        <p:nvSpPr>
          <p:cNvPr id="9" name="Rectangle 8"/>
          <p:cNvSpPr/>
          <p:nvPr/>
        </p:nvSpPr>
        <p:spPr>
          <a:xfrm>
            <a:off x="182880" y="1566171"/>
            <a:ext cx="8778240" cy="4376583"/>
          </a:xfrm>
          <a:prstGeom prst="rect">
            <a:avLst/>
          </a:prstGeom>
        </p:spPr>
        <p:txBody>
          <a:bodyPr wrap="square">
            <a:spAutoFit/>
          </a:bodyPr>
          <a:lstStyle/>
          <a:p>
            <a:pPr algn="ctr">
              <a:spcAft>
                <a:spcPts val="0"/>
              </a:spcAft>
            </a:pPr>
            <a:r>
              <a:rPr lang="en-GB" sz="1600" dirty="0" smtClean="0">
                <a:solidFill>
                  <a:srgbClr val="000000"/>
                </a:solidFill>
                <a:latin typeface="Arial" panose="020B0604020202020204" pitchFamily="34" charset="0"/>
                <a:cs typeface="Arial" panose="020B0604020202020204" pitchFamily="34" charset="0"/>
              </a:rPr>
              <a:t>Tips for Completing Bid</a:t>
            </a:r>
          </a:p>
          <a:p>
            <a:pPr algn="ctr">
              <a:spcAft>
                <a:spcPts val="0"/>
              </a:spcAft>
            </a:pPr>
            <a:endParaRPr lang="en-GB" sz="1600" dirty="0" smtClean="0">
              <a:solidFill>
                <a:srgbClr val="000000"/>
              </a:solidFill>
              <a:latin typeface="Arial" panose="020B0604020202020204" pitchFamily="34" charset="0"/>
              <a:cs typeface="Arial" panose="020B0604020202020204" pitchFamily="34" charset="0"/>
            </a:endParaRPr>
          </a:p>
          <a:p>
            <a:pPr marL="342900" indent="-342900">
              <a:lnSpc>
                <a:spcPct val="120000"/>
              </a:lnSpc>
              <a:buFont typeface="+mj-lt"/>
              <a:buAutoNum type="arabicPeriod" startAt="7"/>
              <a:defRPr/>
            </a:pPr>
            <a:r>
              <a:rPr lang="en-GB" altLang="en-US" sz="1600" dirty="0"/>
              <a:t>Do not assume we have prior knowledge of your experience</a:t>
            </a:r>
          </a:p>
          <a:p>
            <a:pPr marL="342900" lvl="0" indent="-342900">
              <a:lnSpc>
                <a:spcPct val="120000"/>
              </a:lnSpc>
              <a:buFont typeface="+mj-lt"/>
              <a:buAutoNum type="arabicPeriod" startAt="7"/>
              <a:defRPr/>
            </a:pPr>
            <a:r>
              <a:rPr lang="en-GB" altLang="en-US" sz="1600" dirty="0"/>
              <a:t>Responses will be evaluated on their own merit, ensure to include details for the question asked, even if included previously</a:t>
            </a:r>
          </a:p>
          <a:p>
            <a:pPr marL="342900" lvl="0" indent="-342900">
              <a:lnSpc>
                <a:spcPct val="120000"/>
              </a:lnSpc>
              <a:buFont typeface="+mj-lt"/>
              <a:buAutoNum type="arabicPeriod" startAt="7"/>
              <a:defRPr/>
            </a:pPr>
            <a:r>
              <a:rPr lang="en-GB" altLang="en-US" sz="1600" dirty="0"/>
              <a:t>Respond within stated word count</a:t>
            </a:r>
          </a:p>
          <a:p>
            <a:pPr marL="342900" indent="-342900">
              <a:lnSpc>
                <a:spcPct val="120000"/>
              </a:lnSpc>
              <a:buFont typeface="+mj-lt"/>
              <a:buAutoNum type="arabicPeriod" startAt="7"/>
              <a:defRPr/>
            </a:pPr>
            <a:r>
              <a:rPr lang="en-GB" altLang="en-US" sz="1600" dirty="0"/>
              <a:t>Do not miss out any questions, answer all the questions  </a:t>
            </a:r>
          </a:p>
          <a:p>
            <a:pPr marL="342900" lvl="0" indent="-342900">
              <a:lnSpc>
                <a:spcPct val="120000"/>
              </a:lnSpc>
              <a:buFont typeface="+mj-lt"/>
              <a:buAutoNum type="arabicPeriod" startAt="7"/>
              <a:defRPr/>
            </a:pPr>
            <a:r>
              <a:rPr lang="en-GB" altLang="en-US" sz="1600" dirty="0"/>
              <a:t>Newham is a London Living Wage employer and encourages all suppliers to work towards this</a:t>
            </a:r>
          </a:p>
          <a:p>
            <a:pPr marL="342900" indent="-342900">
              <a:lnSpc>
                <a:spcPct val="120000"/>
              </a:lnSpc>
              <a:buAutoNum type="arabicPeriod" startAt="7"/>
              <a:defRPr/>
            </a:pPr>
            <a:r>
              <a:rPr lang="en-GB" sz="1600" dirty="0"/>
              <a:t>Consistently SAVE your work – security protocols will automatically “time-out”</a:t>
            </a:r>
            <a:endParaRPr lang="en-GB" altLang="en-US" sz="1600" dirty="0"/>
          </a:p>
          <a:p>
            <a:pPr marL="342900" indent="-342900">
              <a:lnSpc>
                <a:spcPct val="120000"/>
              </a:lnSpc>
              <a:buAutoNum type="arabicPeriod" startAt="7"/>
              <a:defRPr/>
            </a:pPr>
            <a:r>
              <a:rPr lang="en-GB" sz="1600" dirty="0"/>
              <a:t>Please remember you MUST “Submit” your response to the Buyer</a:t>
            </a:r>
            <a:endParaRPr lang="en-GB" altLang="en-US" sz="1600" dirty="0"/>
          </a:p>
          <a:p>
            <a:pPr marL="342900" indent="-342900">
              <a:lnSpc>
                <a:spcPct val="120000"/>
              </a:lnSpc>
              <a:buFont typeface="+mj-lt"/>
              <a:buAutoNum type="arabicPeriod" startAt="7"/>
              <a:defRPr/>
            </a:pPr>
            <a:r>
              <a:rPr lang="en-GB" altLang="en-US" sz="1600" dirty="0"/>
              <a:t>Submit your bid in advance, ideally 24 hours before the tender submission deadline. Let us know if there are any technical or systems issues in advance. Late submissions will not be accepted </a:t>
            </a:r>
            <a:endParaRPr lang="en-GB" altLang="en-US" sz="1600" dirty="0">
              <a:latin typeface="Arial" panose="020B0604020202020204" pitchFamily="34" charset="0"/>
              <a:cs typeface="Arial" panose="020B0604020202020204" pitchFamily="34" charset="0"/>
            </a:endParaRPr>
          </a:p>
          <a:p>
            <a:pPr algn="ctr">
              <a:spcAft>
                <a:spcPts val="0"/>
              </a:spcAft>
            </a:pPr>
            <a:endParaRPr lang="en-GB" sz="16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998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with medium confidence">
            <a:extLst>
              <a:ext uri="{FF2B5EF4-FFF2-40B4-BE49-F238E27FC236}">
                <a16:creationId xmlns:a16="http://schemas.microsoft.com/office/drawing/2014/main" id="{11CAA558-364B-7941-8BE8-016DFDD35CCB}"/>
              </a:ext>
            </a:extLst>
          </p:cNvPr>
          <p:cNvPicPr>
            <a:picLocks noChangeAspect="1"/>
          </p:cNvPicPr>
          <p:nvPr/>
        </p:nvPicPr>
        <p:blipFill>
          <a:blip r:embed="rId2"/>
          <a:stretch>
            <a:fillRect/>
          </a:stretch>
        </p:blipFill>
        <p:spPr>
          <a:xfrm>
            <a:off x="0" y="2879"/>
            <a:ext cx="9144000" cy="6852242"/>
          </a:xfrm>
          <a:prstGeom prst="rect">
            <a:avLst/>
          </a:prstGeom>
        </p:spPr>
      </p:pic>
      <p:sp>
        <p:nvSpPr>
          <p:cNvPr id="2" name="Title 1">
            <a:extLst>
              <a:ext uri="{FF2B5EF4-FFF2-40B4-BE49-F238E27FC236}">
                <a16:creationId xmlns:a16="http://schemas.microsoft.com/office/drawing/2014/main" id="{52C13EE5-19A3-4246-932A-32C163CBC7E8}"/>
              </a:ext>
            </a:extLst>
          </p:cNvPr>
          <p:cNvSpPr>
            <a:spLocks noGrp="1"/>
          </p:cNvSpPr>
          <p:nvPr>
            <p:ph type="title"/>
          </p:nvPr>
        </p:nvSpPr>
        <p:spPr/>
        <p:txBody>
          <a:bodyPr/>
          <a:lstStyle/>
          <a:p>
            <a:r>
              <a:rPr lang="en-US" dirty="0" smtClean="0"/>
              <a:t>Q &amp; A</a:t>
            </a:r>
            <a:endParaRPr lang="en-US" dirty="0"/>
          </a:p>
        </p:txBody>
      </p:sp>
      <p:sp>
        <p:nvSpPr>
          <p:cNvPr id="5" name="Rectangle 4"/>
          <p:cNvSpPr/>
          <p:nvPr/>
        </p:nvSpPr>
        <p:spPr>
          <a:xfrm>
            <a:off x="182880" y="2105561"/>
            <a:ext cx="8778240" cy="1323439"/>
          </a:xfrm>
          <a:prstGeom prst="rect">
            <a:avLst/>
          </a:prstGeom>
        </p:spPr>
        <p:txBody>
          <a:bodyPr wrap="square">
            <a:spAutoFit/>
          </a:bodyPr>
          <a:lstStyle/>
          <a:p>
            <a:pPr algn="ctr">
              <a:spcAft>
                <a:spcPts val="0"/>
              </a:spcAft>
            </a:pPr>
            <a:r>
              <a:rPr lang="en-GB" sz="8000" dirty="0" smtClean="0">
                <a:solidFill>
                  <a:srgbClr val="000000"/>
                </a:solidFill>
                <a:latin typeface="Arial" panose="020B0604020202020204" pitchFamily="34" charset="0"/>
                <a:cs typeface="Arial" panose="020B0604020202020204" pitchFamily="34" charset="0"/>
              </a:rPr>
              <a:t>Q&amp;A</a:t>
            </a:r>
            <a:endParaRPr lang="en-GB" dirty="0"/>
          </a:p>
        </p:txBody>
      </p:sp>
      <p:sp>
        <p:nvSpPr>
          <p:cNvPr id="6" name="Content Placeholder 2"/>
          <p:cNvSpPr txBox="1">
            <a:spLocks/>
          </p:cNvSpPr>
          <p:nvPr/>
        </p:nvSpPr>
        <p:spPr>
          <a:xfrm>
            <a:off x="367442" y="3502046"/>
            <a:ext cx="8464858" cy="89154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mtClean="0"/>
          </a:p>
          <a:p>
            <a:endParaRPr lang="en-GB" smtClean="0"/>
          </a:p>
          <a:p>
            <a:endParaRPr lang="en-GB" dirty="0" smtClean="0"/>
          </a:p>
        </p:txBody>
      </p:sp>
      <p:sp>
        <p:nvSpPr>
          <p:cNvPr id="9" name="Content Placeholder 2"/>
          <p:cNvSpPr txBox="1">
            <a:spLocks/>
          </p:cNvSpPr>
          <p:nvPr/>
        </p:nvSpPr>
        <p:spPr>
          <a:xfrm>
            <a:off x="457200" y="2971799"/>
            <a:ext cx="8464858" cy="89154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mtClean="0"/>
          </a:p>
          <a:p>
            <a:endParaRPr lang="en-GB" smtClean="0"/>
          </a:p>
          <a:p>
            <a:endParaRPr lang="en-GB" dirty="0" smtClean="0"/>
          </a:p>
        </p:txBody>
      </p:sp>
      <p:sp>
        <p:nvSpPr>
          <p:cNvPr id="10" name="Title 1"/>
          <p:cNvSpPr txBox="1">
            <a:spLocks/>
          </p:cNvSpPr>
          <p:nvPr/>
        </p:nvSpPr>
        <p:spPr>
          <a:xfrm>
            <a:off x="650530" y="4063065"/>
            <a:ext cx="8229600" cy="104085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4000" smtClean="0">
                <a:latin typeface="+mn-lt"/>
                <a:cs typeface="Arial" panose="020B0604020202020204" pitchFamily="34" charset="0"/>
              </a:rPr>
              <a:t>Questions from Comments Box</a:t>
            </a:r>
            <a:endParaRPr lang="en-GB" sz="4000" dirty="0" smtClean="0">
              <a:latin typeface="+mn-lt"/>
              <a:cs typeface="Arial" panose="020B0604020202020204" pitchFamily="34" charset="0"/>
            </a:endParaRPr>
          </a:p>
        </p:txBody>
      </p:sp>
    </p:spTree>
    <p:extLst>
      <p:ext uri="{BB962C8B-B14F-4D97-AF65-F5344CB8AC3E}">
        <p14:creationId xmlns:p14="http://schemas.microsoft.com/office/powerpoint/2010/main" val="397215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p:nvPicPr>
        <p:blipFill>
          <a:blip r:embed="rId2"/>
          <a:stretch>
            <a:fillRect/>
          </a:stretch>
        </p:blipFill>
        <p:spPr>
          <a:xfrm>
            <a:off x="0" y="2879"/>
            <a:ext cx="9144000" cy="6852242"/>
          </a:xfrm>
          <a:prstGeom prst="rect">
            <a:avLst/>
          </a:prstGeom>
        </p:spPr>
      </p:pic>
      <p:sp>
        <p:nvSpPr>
          <p:cNvPr id="4" name="TextBox 1"/>
          <p:cNvSpPr txBox="1">
            <a:spLocks noChangeArrowheads="1"/>
          </p:cNvSpPr>
          <p:nvPr/>
        </p:nvSpPr>
        <p:spPr bwMode="auto">
          <a:xfrm>
            <a:off x="754062" y="1299610"/>
            <a:ext cx="763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534988"/>
            <a:r>
              <a:rPr lang="en-GB" altLang="en-US" sz="4000" dirty="0" smtClean="0">
                <a:latin typeface="+mj-lt"/>
                <a:ea typeface="+mj-ea"/>
                <a:cs typeface="+mj-cs"/>
              </a:rPr>
              <a:t>Agenda</a:t>
            </a:r>
            <a:endParaRPr lang="en-GB" altLang="en-US" sz="4000" dirty="0">
              <a:latin typeface="+mj-lt"/>
              <a:ea typeface="+mj-ea"/>
              <a:cs typeface="+mj-cs"/>
            </a:endParaRPr>
          </a:p>
        </p:txBody>
      </p:sp>
      <p:sp>
        <p:nvSpPr>
          <p:cNvPr id="7" name="Subtitle 2"/>
          <p:cNvSpPr txBox="1">
            <a:spLocks/>
          </p:cNvSpPr>
          <p:nvPr/>
        </p:nvSpPr>
        <p:spPr>
          <a:xfrm>
            <a:off x="608014" y="2007496"/>
            <a:ext cx="7635875" cy="3269040"/>
          </a:xfrm>
          <a:prstGeom prst="rect">
            <a:avLst/>
          </a:prstGeom>
          <a:noFill/>
          <a:ln>
            <a:noFill/>
          </a:ln>
        </p:spPr>
        <p:txBody>
          <a:bodyPr spcFirstLastPara="1" wrap="square" lIns="91425" tIns="91425" rIns="91425" bIns="91425" rtlCol="0"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pPr>
              <a:lnSpc>
                <a:spcPct val="150000"/>
              </a:lnSpc>
              <a:spcBef>
                <a:spcPct val="0"/>
              </a:spcBef>
              <a:defRPr/>
            </a:pPr>
            <a:r>
              <a:rPr lang="en-GB" altLang="en-US" sz="2000" dirty="0" smtClean="0">
                <a:solidFill>
                  <a:prstClr val="black"/>
                </a:solidFill>
                <a:cs typeface="Arial" charset="0"/>
              </a:rPr>
              <a:t>	- </a:t>
            </a:r>
            <a:r>
              <a:rPr lang="en-GB" altLang="en-US" sz="2000" dirty="0" smtClean="0">
                <a:solidFill>
                  <a:schemeClr val="tx1"/>
                </a:solidFill>
                <a:cs typeface="Arial" charset="0"/>
              </a:rPr>
              <a:t>Our Vision for our Residents</a:t>
            </a:r>
          </a:p>
          <a:p>
            <a:pPr>
              <a:lnSpc>
                <a:spcPct val="150000"/>
              </a:lnSpc>
              <a:spcBef>
                <a:spcPct val="0"/>
              </a:spcBef>
              <a:defRPr/>
            </a:pPr>
            <a:r>
              <a:rPr lang="en-GB" altLang="en-US" sz="2000" dirty="0" smtClean="0">
                <a:solidFill>
                  <a:prstClr val="black"/>
                </a:solidFill>
                <a:cs typeface="Arial" charset="0"/>
              </a:rPr>
              <a:t>	</a:t>
            </a:r>
            <a:r>
              <a:rPr lang="en-GB" altLang="en-US" sz="2000" dirty="0" smtClean="0">
                <a:solidFill>
                  <a:schemeClr val="tx1"/>
                </a:solidFill>
                <a:cs typeface="Arial" charset="0"/>
              </a:rPr>
              <a:t>- Conversations with Partners</a:t>
            </a:r>
          </a:p>
          <a:p>
            <a:pPr>
              <a:lnSpc>
                <a:spcPct val="150000"/>
              </a:lnSpc>
              <a:spcBef>
                <a:spcPct val="0"/>
              </a:spcBef>
              <a:defRPr/>
            </a:pPr>
            <a:r>
              <a:rPr lang="en-GB" altLang="en-US" sz="2000" dirty="0" smtClean="0">
                <a:solidFill>
                  <a:schemeClr val="tx1"/>
                </a:solidFill>
                <a:cs typeface="Arial" charset="0"/>
              </a:rPr>
              <a:t>	- Vision and Values for the service</a:t>
            </a:r>
          </a:p>
          <a:p>
            <a:pPr>
              <a:lnSpc>
                <a:spcPct val="150000"/>
              </a:lnSpc>
              <a:spcBef>
                <a:spcPct val="0"/>
              </a:spcBef>
              <a:defRPr/>
            </a:pPr>
            <a:r>
              <a:rPr lang="en-GB" sz="2000" dirty="0" smtClean="0">
                <a:solidFill>
                  <a:schemeClr val="tx1"/>
                </a:solidFill>
              </a:rPr>
              <a:t>	- Service </a:t>
            </a:r>
            <a:r>
              <a:rPr lang="en-GB" sz="2000" dirty="0">
                <a:solidFill>
                  <a:schemeClr val="tx1"/>
                </a:solidFill>
              </a:rPr>
              <a:t>outline</a:t>
            </a:r>
            <a:r>
              <a:rPr lang="en-GB" altLang="en-US" sz="2000" dirty="0" smtClean="0">
                <a:solidFill>
                  <a:schemeClr val="tx1"/>
                </a:solidFill>
                <a:cs typeface="Arial" charset="0"/>
              </a:rPr>
              <a:t/>
            </a:r>
            <a:br>
              <a:rPr lang="en-GB" altLang="en-US" sz="2000" dirty="0" smtClean="0">
                <a:solidFill>
                  <a:schemeClr val="tx1"/>
                </a:solidFill>
                <a:cs typeface="Arial" charset="0"/>
              </a:rPr>
            </a:br>
            <a:r>
              <a:rPr lang="en-GB" altLang="en-US" sz="2000" dirty="0" smtClean="0">
                <a:solidFill>
                  <a:schemeClr val="tx1"/>
                </a:solidFill>
                <a:cs typeface="Arial" charset="0"/>
              </a:rPr>
              <a:t>- Tender Timeline</a:t>
            </a:r>
          </a:p>
          <a:p>
            <a:pPr>
              <a:lnSpc>
                <a:spcPct val="150000"/>
              </a:lnSpc>
              <a:spcBef>
                <a:spcPct val="0"/>
              </a:spcBef>
              <a:defRPr/>
            </a:pPr>
            <a:r>
              <a:rPr lang="en-GB" altLang="en-US" sz="2000" dirty="0" smtClean="0">
                <a:solidFill>
                  <a:schemeClr val="tx1"/>
                </a:solidFill>
                <a:cs typeface="Arial" charset="0"/>
              </a:rPr>
              <a:t>	- Procurement</a:t>
            </a:r>
            <a:r>
              <a:rPr lang="en-GB" altLang="en-US" sz="1800" dirty="0" smtClean="0">
                <a:solidFill>
                  <a:prstClr val="black"/>
                </a:solidFill>
                <a:cs typeface="Arial" charset="0"/>
              </a:rPr>
              <a:t/>
            </a:r>
            <a:br>
              <a:rPr lang="en-GB" altLang="en-US" sz="1800" dirty="0" smtClean="0">
                <a:solidFill>
                  <a:prstClr val="black"/>
                </a:solidFill>
                <a:cs typeface="Arial" charset="0"/>
              </a:rPr>
            </a:br>
            <a:endParaRPr lang="en-GB" altLang="en-US" sz="1800" dirty="0">
              <a:solidFill>
                <a:prstClr val="black"/>
              </a:solidFill>
              <a:cs typeface="Arial" charset="0"/>
            </a:endParaRPr>
          </a:p>
        </p:txBody>
      </p:sp>
    </p:spTree>
    <p:extLst>
      <p:ext uri="{BB962C8B-B14F-4D97-AF65-F5344CB8AC3E}">
        <p14:creationId xmlns:p14="http://schemas.microsoft.com/office/powerpoint/2010/main" val="181787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3"/>
          <a:stretch>
            <a:fillRect/>
          </a:stretch>
        </p:blipFill>
        <p:spPr>
          <a:xfrm>
            <a:off x="0" y="2879"/>
            <a:ext cx="9144000" cy="6852242"/>
          </a:xfrm>
          <a:prstGeom prst="rect">
            <a:avLst/>
          </a:prstGeom>
        </p:spPr>
      </p:pic>
      <p:sp>
        <p:nvSpPr>
          <p:cNvPr id="5" name="TextBox 1"/>
          <p:cNvSpPr txBox="1">
            <a:spLocks noChangeArrowheads="1"/>
          </p:cNvSpPr>
          <p:nvPr/>
        </p:nvSpPr>
        <p:spPr bwMode="auto">
          <a:xfrm>
            <a:off x="-68097" y="665855"/>
            <a:ext cx="763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534988"/>
            <a:r>
              <a:rPr lang="en-GB" altLang="en-US" sz="4000" dirty="0" smtClean="0">
                <a:solidFill>
                  <a:schemeClr val="tx1"/>
                </a:solidFill>
                <a:latin typeface="+mj-lt"/>
                <a:ea typeface="+mj-ea"/>
                <a:cs typeface="+mj-cs"/>
              </a:rPr>
              <a:t>Our Vision for our Residents</a:t>
            </a:r>
            <a:endParaRPr lang="en-GB" altLang="en-US" sz="4000" dirty="0">
              <a:solidFill>
                <a:schemeClr val="tx1"/>
              </a:solidFill>
              <a:latin typeface="+mj-lt"/>
              <a:ea typeface="+mj-ea"/>
              <a:cs typeface="+mj-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10299">
            <a:off x="980012" y="2014009"/>
            <a:ext cx="2573658" cy="380205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5056" t="15738" r="14747" b="14536"/>
          <a:stretch/>
        </p:blipFill>
        <p:spPr>
          <a:xfrm rot="1070858">
            <a:off x="5203580" y="1977763"/>
            <a:ext cx="2645461" cy="3687262"/>
          </a:xfrm>
          <a:prstGeom prst="rect">
            <a:avLst/>
          </a:prstGeom>
        </p:spPr>
      </p:pic>
    </p:spTree>
    <p:extLst>
      <p:ext uri="{BB962C8B-B14F-4D97-AF65-F5344CB8AC3E}">
        <p14:creationId xmlns:p14="http://schemas.microsoft.com/office/powerpoint/2010/main" val="333858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3"/>
          <a:stretch>
            <a:fillRect/>
          </a:stretch>
        </p:blipFill>
        <p:spPr>
          <a:xfrm>
            <a:off x="0" y="2879"/>
            <a:ext cx="9144000" cy="6852242"/>
          </a:xfrm>
          <a:prstGeom prst="rect">
            <a:avLst/>
          </a:prstGeom>
        </p:spPr>
      </p:pic>
      <p:sp>
        <p:nvSpPr>
          <p:cNvPr id="5" name="TextBox 1"/>
          <p:cNvSpPr txBox="1">
            <a:spLocks noChangeArrowheads="1"/>
          </p:cNvSpPr>
          <p:nvPr/>
        </p:nvSpPr>
        <p:spPr bwMode="auto">
          <a:xfrm>
            <a:off x="-68097" y="665855"/>
            <a:ext cx="763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534988"/>
            <a:r>
              <a:rPr lang="en-GB" altLang="en-US" sz="4000" dirty="0" smtClean="0">
                <a:solidFill>
                  <a:schemeClr val="tx1"/>
                </a:solidFill>
                <a:latin typeface="+mj-lt"/>
                <a:ea typeface="+mj-ea"/>
                <a:cs typeface="+mj-cs"/>
              </a:rPr>
              <a:t>Our Vision for our Residents</a:t>
            </a:r>
            <a:endParaRPr lang="en-GB" altLang="en-US" sz="4000" dirty="0">
              <a:solidFill>
                <a:schemeClr val="tx1"/>
              </a:solidFill>
              <a:latin typeface="+mj-lt"/>
              <a:ea typeface="+mj-ea"/>
              <a:cs typeface="+mj-cs"/>
            </a:endParaRPr>
          </a:p>
        </p:txBody>
      </p:sp>
      <p:sp>
        <p:nvSpPr>
          <p:cNvPr id="2" name="Rectangle 1"/>
          <p:cNvSpPr/>
          <p:nvPr/>
        </p:nvSpPr>
        <p:spPr>
          <a:xfrm>
            <a:off x="683289" y="2951947"/>
            <a:ext cx="7807568" cy="1323439"/>
          </a:xfrm>
          <a:prstGeom prst="rect">
            <a:avLst/>
          </a:prstGeom>
        </p:spPr>
        <p:txBody>
          <a:bodyPr wrap="square">
            <a:spAutoFit/>
          </a:bodyPr>
          <a:lstStyle/>
          <a:p>
            <a:pPr algn="just"/>
            <a:r>
              <a:rPr lang="en-GB" sz="2000" i="1" dirty="0" smtClean="0"/>
              <a:t>‘.. a </a:t>
            </a:r>
            <a:r>
              <a:rPr lang="en-GB" sz="2000" i="1" dirty="0"/>
              <a:t>fundamental shift to embed an economy which places the health and wellbeing of our residents' and race equality central to our aspirations of inclusive growth, quality jobs and fairness in Newham.'</a:t>
            </a:r>
          </a:p>
        </p:txBody>
      </p:sp>
      <p:sp>
        <p:nvSpPr>
          <p:cNvPr id="8" name="TextBox 7"/>
          <p:cNvSpPr txBox="1"/>
          <p:nvPr/>
        </p:nvSpPr>
        <p:spPr>
          <a:xfrm>
            <a:off x="119679" y="1998364"/>
            <a:ext cx="7486345" cy="400110"/>
          </a:xfrm>
          <a:prstGeom prst="rect">
            <a:avLst/>
          </a:prstGeom>
          <a:noFill/>
        </p:spPr>
        <p:txBody>
          <a:bodyPr wrap="none" rtlCol="0">
            <a:spAutoFit/>
          </a:bodyPr>
          <a:lstStyle/>
          <a:p>
            <a:r>
              <a:rPr lang="en-GB" sz="2000" dirty="0" smtClean="0"/>
              <a:t>The Mayor of Newham -  (Towards a Better Newham, foreword):</a:t>
            </a:r>
            <a:endParaRPr lang="en-GB" sz="2000" dirty="0"/>
          </a:p>
        </p:txBody>
      </p:sp>
    </p:spTree>
    <p:extLst>
      <p:ext uri="{BB962C8B-B14F-4D97-AF65-F5344CB8AC3E}">
        <p14:creationId xmlns:p14="http://schemas.microsoft.com/office/powerpoint/2010/main" val="111855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3"/>
          <a:stretch>
            <a:fillRect/>
          </a:stretch>
        </p:blipFill>
        <p:spPr>
          <a:xfrm>
            <a:off x="0" y="2879"/>
            <a:ext cx="9144000" cy="6852242"/>
          </a:xfrm>
          <a:prstGeom prst="rect">
            <a:avLst/>
          </a:prstGeom>
        </p:spPr>
      </p:pic>
      <p:sp>
        <p:nvSpPr>
          <p:cNvPr id="5" name="TextBox 1"/>
          <p:cNvSpPr txBox="1">
            <a:spLocks noChangeArrowheads="1"/>
          </p:cNvSpPr>
          <p:nvPr/>
        </p:nvSpPr>
        <p:spPr bwMode="auto">
          <a:xfrm>
            <a:off x="-403416" y="480664"/>
            <a:ext cx="763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534988"/>
            <a:r>
              <a:rPr lang="en-GB" altLang="en-US" sz="4000" dirty="0">
                <a:solidFill>
                  <a:schemeClr val="tx1"/>
                </a:solidFill>
              </a:rPr>
              <a:t>Our Vision for our </a:t>
            </a:r>
            <a:r>
              <a:rPr lang="en-GB" altLang="en-US" sz="4000" dirty="0" smtClean="0">
                <a:solidFill>
                  <a:schemeClr val="tx1"/>
                </a:solidFill>
              </a:rPr>
              <a:t>Residents</a:t>
            </a:r>
            <a:endParaRPr lang="en-GB" altLang="en-US" sz="4000" dirty="0">
              <a:solidFill>
                <a:schemeClr val="tx1"/>
              </a:solidFill>
            </a:endParaRPr>
          </a:p>
        </p:txBody>
      </p:sp>
      <p:sp>
        <p:nvSpPr>
          <p:cNvPr id="2" name="TextBox 1"/>
          <p:cNvSpPr txBox="1"/>
          <p:nvPr/>
        </p:nvSpPr>
        <p:spPr>
          <a:xfrm>
            <a:off x="3803295" y="1489754"/>
            <a:ext cx="5250269" cy="5001369"/>
          </a:xfrm>
          <a:prstGeom prst="rect">
            <a:avLst/>
          </a:prstGeom>
          <a:noFill/>
        </p:spPr>
        <p:txBody>
          <a:bodyPr wrap="square" rtlCol="0">
            <a:spAutoFit/>
          </a:bodyPr>
          <a:lstStyle/>
          <a:p>
            <a:pPr lvl="1"/>
            <a:r>
              <a:rPr lang="en-GB" b="1" dirty="0"/>
              <a:t>Delivering this service supports the Council’s ‘Towards a Better Newham’ Covid-19 Recovery Strategy. Specifically:</a:t>
            </a:r>
          </a:p>
          <a:p>
            <a:r>
              <a:rPr lang="en-GB" dirty="0"/>
              <a:t> </a:t>
            </a:r>
          </a:p>
          <a:p>
            <a:pPr lvl="0"/>
            <a:endParaRPr lang="en-GB" b="1" dirty="0" smtClean="0"/>
          </a:p>
          <a:p>
            <a:pPr lvl="0"/>
            <a:r>
              <a:rPr lang="en-GB" b="1" dirty="0" smtClean="0"/>
              <a:t>Pillar </a:t>
            </a:r>
            <a:r>
              <a:rPr lang="en-GB" b="1" dirty="0"/>
              <a:t>1: Our measures of success will be the health, happiness and wellbeing of our residents</a:t>
            </a:r>
            <a:r>
              <a:rPr lang="en-GB" b="1" dirty="0" smtClean="0"/>
              <a:t>.</a:t>
            </a:r>
          </a:p>
          <a:p>
            <a:pPr lvl="0"/>
            <a:endParaRPr lang="en-GB" b="1" dirty="0"/>
          </a:p>
          <a:p>
            <a:pPr lvl="0"/>
            <a:r>
              <a:rPr lang="en-GB" b="1" dirty="0"/>
              <a:t>Pillar 2: The Council is committed to enabling every resident under 25 to be safe, happy and cared for, with positive activities to secure their long-term </a:t>
            </a:r>
            <a:r>
              <a:rPr lang="en-GB" b="1" dirty="0" smtClean="0"/>
              <a:t>wellbeing</a:t>
            </a:r>
          </a:p>
          <a:p>
            <a:pPr lvl="0"/>
            <a:endParaRPr lang="en-GB" b="1" dirty="0"/>
          </a:p>
          <a:p>
            <a:pPr lvl="0"/>
            <a:r>
              <a:rPr lang="en-GB" b="1" dirty="0"/>
              <a:t>Pillar 3: The Council will take action to ensure all residents are supported and enabled to access work and other opportunities in the new economy</a:t>
            </a:r>
            <a:r>
              <a:rPr lang="en-GB" b="1" dirty="0" smtClean="0"/>
              <a:t>.</a:t>
            </a:r>
          </a:p>
          <a:p>
            <a:pPr lvl="0"/>
            <a:endParaRPr lang="en-GB" b="1" dirty="0"/>
          </a:p>
          <a:p>
            <a:pPr lvl="0"/>
            <a:r>
              <a:rPr lang="en-GB" b="1" dirty="0"/>
              <a:t>Pillar 4: The Council will assist our residents to be healthy, happy and safe so they are supported during times of recession and are able to thrive in the new economy</a:t>
            </a:r>
            <a:r>
              <a:rPr lang="en-GB" b="1" dirty="0" smtClean="0"/>
              <a:t>.</a:t>
            </a:r>
          </a:p>
          <a:p>
            <a:pPr lvl="0"/>
            <a:endParaRPr lang="en-GB" b="1" dirty="0"/>
          </a:p>
          <a:p>
            <a:pPr lvl="0"/>
            <a:r>
              <a:rPr lang="en-GB" b="1" dirty="0" smtClean="0">
                <a:hlinkClick r:id="rId4"/>
              </a:rPr>
              <a:t>Link to strategy:</a:t>
            </a:r>
          </a:p>
          <a:p>
            <a:pPr lvl="0"/>
            <a:r>
              <a:rPr lang="en-GB" b="1" dirty="0" smtClean="0">
                <a:hlinkClick r:id="rId4"/>
              </a:rPr>
              <a:t>https</a:t>
            </a:r>
            <a:r>
              <a:rPr lang="en-GB" b="1" dirty="0">
                <a:hlinkClick r:id="rId4"/>
              </a:rPr>
              <a:t>://</a:t>
            </a:r>
            <a:r>
              <a:rPr lang="en-GB" b="1" dirty="0" smtClean="0">
                <a:hlinkClick r:id="rId4"/>
              </a:rPr>
              <a:t>www.newham.gov.uk/downloads/file/3035/towards-a-better-newham-strategy</a:t>
            </a:r>
            <a:r>
              <a:rPr lang="en-GB" b="1" dirty="0" smtClean="0"/>
              <a:t> </a:t>
            </a:r>
            <a:endParaRPr lang="en-GB" b="1" dirty="0"/>
          </a:p>
          <a:p>
            <a:endParaRPr lang="en-GB" sz="1100"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056" t="15738" r="14747" b="14536"/>
          <a:stretch/>
        </p:blipFill>
        <p:spPr>
          <a:xfrm>
            <a:off x="160353" y="1496919"/>
            <a:ext cx="3552506" cy="4632216"/>
          </a:xfrm>
          <a:prstGeom prst="rect">
            <a:avLst/>
          </a:prstGeom>
        </p:spPr>
      </p:pic>
    </p:spTree>
    <p:extLst>
      <p:ext uri="{BB962C8B-B14F-4D97-AF65-F5344CB8AC3E}">
        <p14:creationId xmlns:p14="http://schemas.microsoft.com/office/powerpoint/2010/main" val="214337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874114-BE1B-F146-9AA7-3E366EBDEA55}"/>
              </a:ext>
            </a:extLst>
          </p:cNvPr>
          <p:cNvPicPr>
            <a:picLocks noChangeAspect="1"/>
          </p:cNvPicPr>
          <p:nvPr/>
        </p:nvPicPr>
        <p:blipFill>
          <a:blip r:embed="rId2"/>
          <a:stretch>
            <a:fillRect/>
          </a:stretch>
        </p:blipFill>
        <p:spPr>
          <a:xfrm>
            <a:off x="0" y="2879"/>
            <a:ext cx="9144000" cy="6852242"/>
          </a:xfrm>
          <a:prstGeom prst="rect">
            <a:avLst/>
          </a:prstGeom>
        </p:spPr>
      </p:pic>
      <p:sp>
        <p:nvSpPr>
          <p:cNvPr id="5" name="TextBox 1"/>
          <p:cNvSpPr txBox="1">
            <a:spLocks noChangeArrowheads="1"/>
          </p:cNvSpPr>
          <p:nvPr/>
        </p:nvSpPr>
        <p:spPr bwMode="auto">
          <a:xfrm>
            <a:off x="-355791" y="500088"/>
            <a:ext cx="76358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534988"/>
            <a:r>
              <a:rPr lang="en-GB" altLang="en-US" sz="4000" dirty="0">
                <a:solidFill>
                  <a:schemeClr val="tx1"/>
                </a:solidFill>
              </a:rPr>
              <a:t>Our Vision for our </a:t>
            </a:r>
            <a:r>
              <a:rPr lang="en-GB" altLang="en-US" sz="4000" dirty="0" smtClean="0">
                <a:solidFill>
                  <a:schemeClr val="tx1"/>
                </a:solidFill>
              </a:rPr>
              <a:t>Residents</a:t>
            </a:r>
            <a:endParaRPr lang="en-GB" altLang="en-US" sz="4000" dirty="0">
              <a:solidFill>
                <a:schemeClr val="tx1"/>
              </a:solidFill>
            </a:endParaRPr>
          </a:p>
          <a:p>
            <a:pPr algn="ctr" defTabSz="534988"/>
            <a:endParaRPr lang="en-GB" altLang="en-US" sz="4000" dirty="0">
              <a:latin typeface="+mj-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08" y="1477105"/>
            <a:ext cx="3451605" cy="4662438"/>
          </a:xfrm>
          <a:prstGeom prst="rect">
            <a:avLst/>
          </a:prstGeom>
        </p:spPr>
      </p:pic>
      <p:sp>
        <p:nvSpPr>
          <p:cNvPr id="2" name="TextBox 1"/>
          <p:cNvSpPr txBox="1"/>
          <p:nvPr/>
        </p:nvSpPr>
        <p:spPr>
          <a:xfrm>
            <a:off x="3803295" y="1328986"/>
            <a:ext cx="5250269" cy="5509200"/>
          </a:xfrm>
          <a:prstGeom prst="rect">
            <a:avLst/>
          </a:prstGeom>
          <a:noFill/>
        </p:spPr>
        <p:txBody>
          <a:bodyPr wrap="square" rtlCol="0">
            <a:spAutoFit/>
          </a:bodyPr>
          <a:lstStyle/>
          <a:p>
            <a:pPr lvl="1"/>
            <a:r>
              <a:rPr lang="en-GB" sz="1100" b="1" dirty="0" smtClean="0"/>
              <a:t>Newham’s </a:t>
            </a:r>
            <a:r>
              <a:rPr lang="en-GB" sz="1100" b="1" dirty="0"/>
              <a:t>50 Steps to a Healthier Borough: Health and Wellbeing Strategy 2020-2023. ln particular the following priorities and their respective steps:</a:t>
            </a:r>
          </a:p>
          <a:p>
            <a:r>
              <a:rPr lang="en-GB" sz="1100" dirty="0"/>
              <a:t> </a:t>
            </a:r>
          </a:p>
          <a:p>
            <a:pPr lvl="0"/>
            <a:r>
              <a:rPr lang="en-GB" sz="1100" b="1" dirty="0"/>
              <a:t>Priority 1: Enabling the best start through pregnancy and early years</a:t>
            </a:r>
          </a:p>
          <a:p>
            <a:pPr lvl="1"/>
            <a:r>
              <a:rPr lang="en-GB" sz="1100" dirty="0"/>
              <a:t>Step 4: Give every child in Newham the best start in life </a:t>
            </a:r>
          </a:p>
          <a:p>
            <a:r>
              <a:rPr lang="en-GB" sz="1100" dirty="0"/>
              <a:t> </a:t>
            </a:r>
          </a:p>
          <a:p>
            <a:pPr lvl="0"/>
            <a:r>
              <a:rPr lang="en-GB" sz="1100" b="1" dirty="0"/>
              <a:t>Priority 2: Supporting our young people to be healthy and ready for adult life:</a:t>
            </a:r>
          </a:p>
          <a:p>
            <a:pPr lvl="1"/>
            <a:r>
              <a:rPr lang="en-GB" sz="1100" dirty="0"/>
              <a:t>Step 12: Enable most at risk children and young people to achieve their full potential and have access to specialist care and support services.</a:t>
            </a:r>
          </a:p>
          <a:p>
            <a:r>
              <a:rPr lang="en-GB" sz="1100" dirty="0"/>
              <a:t> </a:t>
            </a:r>
          </a:p>
          <a:p>
            <a:pPr lvl="0"/>
            <a:r>
              <a:rPr lang="en-GB" sz="1100" b="1" dirty="0"/>
              <a:t>Priority 4: Developing high quality inclusive services, ensuring equity and reducing variation</a:t>
            </a:r>
          </a:p>
          <a:p>
            <a:pPr lvl="1"/>
            <a:r>
              <a:rPr lang="en-GB" sz="1100" dirty="0"/>
              <a:t>Step 19: Improve equity in health and care service provision for all</a:t>
            </a:r>
          </a:p>
          <a:p>
            <a:pPr lvl="1"/>
            <a:r>
              <a:rPr lang="en-GB" sz="1100" dirty="0"/>
              <a:t>Step 20: Service provision reaches high standards of access and inclusivity to ensure health and wellbeing for all with a particular emphasis on BAME communities.</a:t>
            </a:r>
          </a:p>
          <a:p>
            <a:r>
              <a:rPr lang="en-GB" sz="1100" dirty="0"/>
              <a:t> </a:t>
            </a:r>
          </a:p>
          <a:p>
            <a:pPr lvl="0"/>
            <a:r>
              <a:rPr lang="en-GB" sz="1100" b="1" dirty="0"/>
              <a:t>Priority 5 Meeting the needs of those </a:t>
            </a:r>
            <a:r>
              <a:rPr lang="en-GB" sz="1100" b="1" dirty="0" smtClean="0"/>
              <a:t>most </a:t>
            </a:r>
            <a:r>
              <a:rPr lang="en-GB" sz="1100" b="1" dirty="0"/>
              <a:t>vulnerable to the worst health outcomes</a:t>
            </a:r>
            <a:r>
              <a:rPr lang="en-GB" sz="1100" dirty="0"/>
              <a:t>:</a:t>
            </a:r>
          </a:p>
          <a:p>
            <a:pPr lvl="1"/>
            <a:r>
              <a:rPr lang="en-GB" sz="1100" dirty="0"/>
              <a:t>Step 21: Support our most vulnerable residents to achieve and maintain relative good health, including mental health and overall wellbeing.</a:t>
            </a:r>
          </a:p>
          <a:p>
            <a:pPr lvl="1"/>
            <a:r>
              <a:rPr lang="en-GB" sz="1100" dirty="0"/>
              <a:t>Step 22: Support the mental health of our most vulnerable residents</a:t>
            </a:r>
          </a:p>
          <a:p>
            <a:pPr lvl="1"/>
            <a:r>
              <a:rPr lang="en-GB" sz="1100" b="1" u="sng" dirty="0">
                <a:solidFill>
                  <a:schemeClr val="accent1"/>
                </a:solidFill>
              </a:rPr>
              <a:t>Step 23: Reduce the impact of domestic and sexual violence on families and residents.</a:t>
            </a:r>
          </a:p>
          <a:p>
            <a:r>
              <a:rPr lang="en-GB" sz="1100" dirty="0"/>
              <a:t> </a:t>
            </a:r>
          </a:p>
          <a:p>
            <a:pPr lvl="0"/>
            <a:r>
              <a:rPr lang="en-GB" sz="1100" b="1" dirty="0"/>
              <a:t>Priority 12: Building an inclusive economy and tackling poverty</a:t>
            </a:r>
          </a:p>
          <a:p>
            <a:pPr lvl="1"/>
            <a:r>
              <a:rPr lang="en-GB" sz="1100" dirty="0"/>
              <a:t>Step 49: Maximise the reach of the London Living Wage in the </a:t>
            </a:r>
            <a:r>
              <a:rPr lang="en-GB" sz="1100" dirty="0" smtClean="0"/>
              <a:t>borough</a:t>
            </a:r>
          </a:p>
          <a:p>
            <a:pPr lvl="1"/>
            <a:endParaRPr lang="en-GB" sz="1100" dirty="0"/>
          </a:p>
          <a:p>
            <a:pPr lvl="1"/>
            <a:endParaRPr lang="en-GB" sz="1100" dirty="0" smtClean="0"/>
          </a:p>
          <a:p>
            <a:pPr lvl="1"/>
            <a:r>
              <a:rPr lang="en-GB" sz="1100" dirty="0" smtClean="0"/>
              <a:t>Link to strategy:</a:t>
            </a:r>
          </a:p>
          <a:p>
            <a:pPr lvl="1"/>
            <a:r>
              <a:rPr lang="en-GB" sz="1100" dirty="0">
                <a:hlinkClick r:id="rId4"/>
              </a:rPr>
              <a:t>https://</a:t>
            </a:r>
            <a:r>
              <a:rPr lang="en-GB" sz="1100" dirty="0" smtClean="0">
                <a:hlinkClick r:id="rId4"/>
              </a:rPr>
              <a:t>www.newham.gov.uk/downloads/file/2595/50-steps-strategy-document</a:t>
            </a:r>
            <a:r>
              <a:rPr lang="en-GB" sz="1100" dirty="0" smtClean="0"/>
              <a:t> </a:t>
            </a:r>
            <a:endParaRPr lang="en-GB" sz="1100" dirty="0"/>
          </a:p>
        </p:txBody>
      </p:sp>
    </p:spTree>
    <p:extLst>
      <p:ext uri="{BB962C8B-B14F-4D97-AF65-F5344CB8AC3E}">
        <p14:creationId xmlns:p14="http://schemas.microsoft.com/office/powerpoint/2010/main" val="150999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A4B21E6-BA8C-7B48-A2B4-ECC75B3A9FCC}"/>
              </a:ext>
            </a:extLst>
          </p:cNvPr>
          <p:cNvPicPr>
            <a:picLocks noChangeAspect="1"/>
          </p:cNvPicPr>
          <p:nvPr/>
        </p:nvPicPr>
        <p:blipFill>
          <a:blip r:embed="rId2"/>
          <a:stretch>
            <a:fillRect/>
          </a:stretch>
        </p:blipFill>
        <p:spPr>
          <a:xfrm>
            <a:off x="-20096" y="2879"/>
            <a:ext cx="9144000" cy="6852242"/>
          </a:xfrm>
          <a:prstGeom prst="rect">
            <a:avLst/>
          </a:prstGeom>
        </p:spPr>
      </p:pic>
      <p:sp>
        <p:nvSpPr>
          <p:cNvPr id="6" name="Subtitle 2"/>
          <p:cNvSpPr txBox="1">
            <a:spLocks/>
          </p:cNvSpPr>
          <p:nvPr/>
        </p:nvSpPr>
        <p:spPr>
          <a:xfrm>
            <a:off x="321985" y="1497204"/>
            <a:ext cx="8560758" cy="3999244"/>
          </a:xfrm>
          <a:prstGeom prst="rect">
            <a:avLst/>
          </a:prstGeom>
        </p:spPr>
        <p:txBody>
          <a:bodyPr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defRPr/>
            </a:pPr>
            <a:r>
              <a:rPr lang="en-GB" altLang="en-US" dirty="0" smtClean="0">
                <a:solidFill>
                  <a:prstClr val="black"/>
                </a:solidFill>
                <a:cs typeface="Arial" charset="0"/>
              </a:rPr>
              <a:t>Over the last 18 months the Council has carried out two stakeholder engagement opportunities.  These were centred around women with lived-experience and included engaging with over 20 different provider organisations, as well as a range internal and external support services.  This work has been pivotal in designing the service and capturing what is important to women using refuges.</a:t>
            </a:r>
            <a:br>
              <a:rPr lang="en-GB" altLang="en-US" dirty="0" smtClean="0">
                <a:solidFill>
                  <a:prstClr val="black"/>
                </a:solidFill>
                <a:cs typeface="Arial" charset="0"/>
              </a:rPr>
            </a:br>
            <a:endParaRPr lang="en-GB" altLang="en-US" dirty="0" smtClean="0">
              <a:solidFill>
                <a:prstClr val="black"/>
              </a:solidFill>
              <a:cs typeface="Arial" charset="0"/>
            </a:endParaRPr>
          </a:p>
          <a:p>
            <a:pPr>
              <a:lnSpc>
                <a:spcPct val="150000"/>
              </a:lnSpc>
              <a:spcBef>
                <a:spcPct val="0"/>
              </a:spcBef>
              <a:defRPr/>
            </a:pPr>
            <a:endParaRPr lang="en-GB" altLang="en-US" dirty="0" smtClean="0">
              <a:solidFill>
                <a:prstClr val="black"/>
              </a:solidFill>
              <a:cs typeface="Arial" charset="0"/>
            </a:endParaRPr>
          </a:p>
          <a:p>
            <a:pPr>
              <a:lnSpc>
                <a:spcPct val="150000"/>
              </a:lnSpc>
              <a:spcBef>
                <a:spcPct val="0"/>
              </a:spcBef>
              <a:defRPr/>
            </a:pPr>
            <a:r>
              <a:rPr lang="en-GB" dirty="0" smtClean="0">
                <a:solidFill>
                  <a:prstClr val="black"/>
                </a:solidFill>
                <a:cs typeface="Arial" charset="0"/>
              </a:rPr>
              <a:t>In summary, Stakeholders told us they </a:t>
            </a:r>
            <a:r>
              <a:rPr lang="en-GB" dirty="0" smtClean="0"/>
              <a:t>wanted:</a:t>
            </a:r>
            <a:endParaRPr lang="en-GB" altLang="en-US" dirty="0" smtClean="0">
              <a:solidFill>
                <a:prstClr val="black"/>
              </a:solidFill>
              <a:cs typeface="Arial" charset="0"/>
            </a:endParaRPr>
          </a:p>
          <a:p>
            <a:pPr lvl="0"/>
            <a:endParaRPr lang="en-GB" dirty="0" smtClean="0"/>
          </a:p>
          <a:p>
            <a:pPr lvl="0"/>
            <a:r>
              <a:rPr lang="en-GB" dirty="0" smtClean="0"/>
              <a:t>Service </a:t>
            </a:r>
            <a:r>
              <a:rPr lang="en-GB" dirty="0"/>
              <a:t>delivery </a:t>
            </a:r>
            <a:r>
              <a:rPr lang="en-GB" dirty="0" smtClean="0"/>
              <a:t>which</a:t>
            </a:r>
          </a:p>
          <a:p>
            <a:pPr lvl="0"/>
            <a:endParaRPr lang="en-GB" dirty="0"/>
          </a:p>
          <a:p>
            <a:pPr marL="285750" lvl="1" indent="-285750">
              <a:buFont typeface="Arial" panose="020B0604020202020204" pitchFamily="34" charset="0"/>
              <a:buChar char="•"/>
            </a:pPr>
            <a:r>
              <a:rPr lang="en-GB" dirty="0"/>
              <a:t>Provides trauma-informed, needs-led, </a:t>
            </a:r>
            <a:r>
              <a:rPr lang="en-GB" dirty="0" smtClean="0"/>
              <a:t>holistic </a:t>
            </a:r>
            <a:r>
              <a:rPr lang="en-GB" dirty="0"/>
              <a:t>wrap-around support, which moves with survivors to help prevent further repeat victimisation. </a:t>
            </a:r>
          </a:p>
          <a:p>
            <a:pPr marL="285750" lvl="1" indent="-285750">
              <a:buFont typeface="Arial" panose="020B0604020202020204" pitchFamily="34" charset="0"/>
              <a:buChar char="•"/>
            </a:pPr>
            <a:r>
              <a:rPr lang="en-GB" dirty="0"/>
              <a:t>Has a workforce which is suitably trained, competent and confident in working with survivors and children from diverse backgrounds and reflects the community they serve.</a:t>
            </a:r>
          </a:p>
          <a:p>
            <a:pPr marL="285750" lvl="1" indent="-285750">
              <a:buFont typeface="Arial" panose="020B0604020202020204" pitchFamily="34" charset="0"/>
              <a:buChar char="•"/>
            </a:pPr>
            <a:r>
              <a:rPr lang="en-GB" dirty="0"/>
              <a:t>Seeks to encourage independence and emotional wellbeing for women by keeping their views at the heart of what they do.</a:t>
            </a:r>
          </a:p>
          <a:p>
            <a:r>
              <a:rPr lang="en-GB" dirty="0"/>
              <a:t> </a:t>
            </a:r>
          </a:p>
        </p:txBody>
      </p:sp>
      <p:sp>
        <p:nvSpPr>
          <p:cNvPr id="9" name="Rounded Rectangular Callout 8"/>
          <p:cNvSpPr/>
          <p:nvPr/>
        </p:nvSpPr>
        <p:spPr>
          <a:xfrm>
            <a:off x="4602364" y="2560362"/>
            <a:ext cx="3848518" cy="894303"/>
          </a:xfrm>
          <a:prstGeom prst="wedgeRoundRectCallout">
            <a:avLst>
              <a:gd name="adj1" fmla="val 38085"/>
              <a:gd name="adj2" fmla="val 8279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Service user describing what a refuge should be –</a:t>
            </a:r>
          </a:p>
          <a:p>
            <a:pPr algn="ctr"/>
            <a:r>
              <a:rPr lang="en-GB" dirty="0" smtClean="0"/>
              <a:t>‘should not just be a place to live but should be working for us’</a:t>
            </a:r>
            <a:endParaRPr lang="en-GB" dirty="0"/>
          </a:p>
        </p:txBody>
      </p:sp>
      <p:sp>
        <p:nvSpPr>
          <p:cNvPr id="7" name="TextBox 1"/>
          <p:cNvSpPr txBox="1">
            <a:spLocks noGrp="1" noChangeArrowheads="1"/>
          </p:cNvSpPr>
          <p:nvPr>
            <p:ph type="title"/>
          </p:nvPr>
        </p:nvSpPr>
        <p:spPr bwMode="auto">
          <a:xfrm>
            <a:off x="-728399" y="450334"/>
            <a:ext cx="8520600"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534988"/>
            <a:r>
              <a:rPr lang="en-GB" altLang="en-US" sz="4000" dirty="0">
                <a:solidFill>
                  <a:schemeClr val="tx1"/>
                </a:solidFill>
                <a:cs typeface="Arial" charset="0"/>
              </a:rPr>
              <a:t>Conversations with </a:t>
            </a:r>
            <a:r>
              <a:rPr lang="en-GB" altLang="en-US" sz="4000" dirty="0" smtClean="0">
                <a:solidFill>
                  <a:schemeClr val="tx1"/>
                </a:solidFill>
                <a:cs typeface="Arial" charset="0"/>
              </a:rPr>
              <a:t>Partners</a:t>
            </a:r>
            <a:endParaRPr lang="en-GB" altLang="en-US" sz="4000" dirty="0">
              <a:solidFill>
                <a:schemeClr val="tx1"/>
              </a:solidFill>
              <a:latin typeface="+mj-lt"/>
              <a:ea typeface="+mj-ea"/>
              <a:cs typeface="+mj-cs"/>
            </a:endParaRPr>
          </a:p>
        </p:txBody>
      </p:sp>
    </p:spTree>
    <p:extLst>
      <p:ext uri="{BB962C8B-B14F-4D97-AF65-F5344CB8AC3E}">
        <p14:creationId xmlns:p14="http://schemas.microsoft.com/office/powerpoint/2010/main" val="3325081558"/>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A7C625ADFD2745BC1E975269C9FE39" ma:contentTypeVersion="12" ma:contentTypeDescription="Create a new document." ma:contentTypeScope="" ma:versionID="058d476465909ca0d3d77a4cd074b1e9">
  <xsd:schema xmlns:xsd="http://www.w3.org/2001/XMLSchema" xmlns:xs="http://www.w3.org/2001/XMLSchema" xmlns:p="http://schemas.microsoft.com/office/2006/metadata/properties" xmlns:ns1="http://schemas.microsoft.com/sharepoint/v3" xmlns:ns2="c75f81b0-683b-43cf-b00c-9162be8aead5" xmlns:ns3="2a07c550-a4d7-49ef-a196-afa3f8a5038d" xmlns:ns4="33e62097-7ea6-40ef-84e9-668b3844bb4c" targetNamespace="http://schemas.microsoft.com/office/2006/metadata/properties" ma:root="true" ma:fieldsID="6829b85f458bb80e279c76b7acfd4c23" ns1:_="" ns2:_="" ns3:_="" ns4:_="">
    <xsd:import namespace="http://schemas.microsoft.com/sharepoint/v3"/>
    <xsd:import namespace="c75f81b0-683b-43cf-b00c-9162be8aead5"/>
    <xsd:import namespace="2a07c550-a4d7-49ef-a196-afa3f8a5038d"/>
    <xsd:import namespace="33e62097-7ea6-40ef-84e9-668b3844bb4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4:g602cbdd946e4e2594957d4879498cc5" minOccurs="0"/>
                <xsd:element ref="ns3:TaxCatchAll" minOccurs="0"/>
                <xsd:element ref="ns4:p440b4aaa85b4fde81c76fac4863c83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5f81b0-683b-43cf-b00c-9162be8aead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07c550-a4d7-49ef-a196-afa3f8a5038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e2b456-64c2-4821-9b9a-e0458b21c677}" ma:internalName="TaxCatchAll" ma:showField="CatchAllData" ma:web="2a07c550-a4d7-49ef-a196-afa3f8a503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3e62097-7ea6-40ef-84e9-668b3844bb4c" elementFormDefault="qualified">
    <xsd:import namespace="http://schemas.microsoft.com/office/2006/documentManagement/types"/>
    <xsd:import namespace="http://schemas.microsoft.com/office/infopath/2007/PartnerControls"/>
    <xsd:element name="g602cbdd946e4e2594957d4879498cc5" ma:index="17" nillable="true" ma:taxonomy="true" ma:internalName="g602cbdd946e4e2594957d4879498cc5" ma:taxonomyFieldName="IntranetKeywords" ma:displayName="Intranet Keywords" ma:default="" ma:fieldId="{0602cbdd-946e-4e25-9495-7d4879498cc5}" ma:taxonomyMulti="true" ma:sspId="c7ef2803-65c2-4b30-b947-d41ffc50049e" ma:termSetId="6d9bbc90-125d-4d2f-970b-f357cda8596d" ma:anchorId="00000000-0000-0000-0000-000000000000" ma:open="false" ma:isKeyword="false">
      <xsd:complexType>
        <xsd:sequence>
          <xsd:element ref="pc:Terms" minOccurs="0" maxOccurs="1"/>
        </xsd:sequence>
      </xsd:complexType>
    </xsd:element>
    <xsd:element name="p440b4aaa85b4fde81c76fac4863c836" ma:index="20" nillable="true" ma:taxonomy="true" ma:internalName="p440b4aaa85b4fde81c76fac4863c836" ma:taxonomyFieldName="NeedHelpWithTopic" ma:displayName="Need Help With Topic" ma:default="" ma:fieldId="{9440b4aa-a85b-4fde-81c7-6fac4863c836}" ma:taxonomyMulti="true" ma:sspId="c7ef2803-65c2-4b30-b947-d41ffc50049e" ma:termSetId="4fd10870-7a33-418f-8c95-3adb3ba03f9b" ma:anchorId="9f1af8e1-fbdc-485f-81da-0086ae3b8fb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a07c550-a4d7-49ef-a196-afa3f8a5038d"/>
    <g602cbdd946e4e2594957d4879498cc5 xmlns="33e62097-7ea6-40ef-84e9-668b3844bb4c">
      <Terms xmlns="http://schemas.microsoft.com/office/infopath/2007/PartnerControls"/>
    </g602cbdd946e4e2594957d4879498cc5>
    <PublishingExpirationDate xmlns="http://schemas.microsoft.com/sharepoint/v3" xsi:nil="true"/>
    <PublishingStartDate xmlns="http://schemas.microsoft.com/sharepoint/v3" xsi:nil="true"/>
    <p440b4aaa85b4fde81c76fac4863c836 xmlns="33e62097-7ea6-40ef-84e9-668b3844bb4c">
      <Terms xmlns="http://schemas.microsoft.com/office/infopath/2007/PartnerControls"/>
    </p440b4aaa85b4fde81c76fac4863c836>
  </documentManagement>
</p:properties>
</file>

<file path=customXml/itemProps1.xml><?xml version="1.0" encoding="utf-8"?>
<ds:datastoreItem xmlns:ds="http://schemas.openxmlformats.org/officeDocument/2006/customXml" ds:itemID="{C1B885B4-BACC-4F3A-B215-4DC557226A39}">
  <ds:schemaRefs>
    <ds:schemaRef ds:uri="http://schemas.microsoft.com/sharepoint/v3/contenttype/forms"/>
  </ds:schemaRefs>
</ds:datastoreItem>
</file>

<file path=customXml/itemProps2.xml><?xml version="1.0" encoding="utf-8"?>
<ds:datastoreItem xmlns:ds="http://schemas.openxmlformats.org/officeDocument/2006/customXml" ds:itemID="{25C219F5-05B6-4CDE-9C44-A4D0B78D8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5f81b0-683b-43cf-b00c-9162be8aead5"/>
    <ds:schemaRef ds:uri="2a07c550-a4d7-49ef-a196-afa3f8a5038d"/>
    <ds:schemaRef ds:uri="33e62097-7ea6-40ef-84e9-668b3844b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63984-312C-44D2-A998-B209076AE65E}">
  <ds:schemaRefs>
    <ds:schemaRef ds:uri="http://purl.org/dc/terms/"/>
    <ds:schemaRef ds:uri="http://schemas.microsoft.com/office/2006/documentManagement/types"/>
    <ds:schemaRef ds:uri="2a07c550-a4d7-49ef-a196-afa3f8a5038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33e62097-7ea6-40ef-84e9-668b3844bb4c"/>
    <ds:schemaRef ds:uri="c75f81b0-683b-43cf-b00c-9162be8aead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1085</TotalTime>
  <Words>1656</Words>
  <Application>Microsoft Office PowerPoint</Application>
  <PresentationFormat>On-screen Show (4:3)</PresentationFormat>
  <Paragraphs>314</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MS PGothic</vt:lpstr>
      <vt:lpstr>Arial</vt:lpstr>
      <vt:lpstr>Calibri</vt:lpstr>
      <vt:lpstr>Liberation Sans</vt:lpstr>
      <vt:lpstr>Symbol</vt:lpstr>
      <vt:lpstr>Times New Roman</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Conversations with Partners</vt:lpstr>
      <vt:lpstr>Conversations with Partners</vt:lpstr>
      <vt:lpstr>Conversations with Partners</vt:lpstr>
      <vt:lpstr>Vision and Values</vt:lpstr>
      <vt:lpstr>Vision and Values</vt:lpstr>
      <vt:lpstr>Vision and Values</vt:lpstr>
      <vt:lpstr>Service Outline</vt:lpstr>
      <vt:lpstr>Service Outline</vt:lpstr>
      <vt:lpstr>PowerPoint Presentation</vt:lpstr>
      <vt:lpstr>The Housing Management Contract</vt:lpstr>
      <vt:lpstr>PowerPoint Presentation</vt:lpstr>
      <vt:lpstr>Contract Monitoring</vt:lpstr>
      <vt:lpstr>PowerPoint Presentation</vt:lpstr>
      <vt:lpstr>Please direct questions or queries regarding L&amp;Q’s Housing Management Contract or Vetting process by email to  Jo Summers, Senior Agency Contracts &amp; Quality Officer.  JSummers@lqgroup.org.uk</vt:lpstr>
      <vt:lpstr>Tender Timeline</vt:lpstr>
      <vt:lpstr>Procurement</vt:lpstr>
      <vt:lpstr>Procurement</vt:lpstr>
      <vt:lpstr>Procurement</vt:lpstr>
      <vt:lpstr>Procurement</vt:lpstr>
      <vt:lpstr>Procurement</vt:lpstr>
      <vt:lpstr>Procurement</vt:lpstr>
      <vt:lpstr>Procurement</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Personas Meet the people of Newham</dc:title>
  <dc:creator>Andrew Ward</dc:creator>
  <cp:lastModifiedBy>Courtney Rowlands</cp:lastModifiedBy>
  <cp:revision>148</cp:revision>
  <dcterms:modified xsi:type="dcterms:W3CDTF">2021-04-21T08:37:11Z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0x01010080A7C625ADFD2745BC1E975269C9FE39</vt:lpwstr>
  </property>
</Properties>
</file>