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6"/>
  </p:sldMasterIdLst>
  <p:notesMasterIdLst>
    <p:notesMasterId r:id="rId29"/>
  </p:notesMasterIdLst>
  <p:sldIdLst>
    <p:sldId id="256" r:id="rId7"/>
    <p:sldId id="258" r:id="rId8"/>
    <p:sldId id="279" r:id="rId9"/>
    <p:sldId id="259" r:id="rId10"/>
    <p:sldId id="265" r:id="rId11"/>
    <p:sldId id="302" r:id="rId12"/>
    <p:sldId id="300" r:id="rId13"/>
    <p:sldId id="260" r:id="rId14"/>
    <p:sldId id="281" r:id="rId15"/>
    <p:sldId id="282" r:id="rId16"/>
    <p:sldId id="283" r:id="rId17"/>
    <p:sldId id="295" r:id="rId18"/>
    <p:sldId id="296" r:id="rId19"/>
    <p:sldId id="284" r:id="rId20"/>
    <p:sldId id="285" r:id="rId21"/>
    <p:sldId id="290" r:id="rId22"/>
    <p:sldId id="291" r:id="rId23"/>
    <p:sldId id="286" r:id="rId24"/>
    <p:sldId id="276" r:id="rId25"/>
    <p:sldId id="303" r:id="rId26"/>
    <p:sldId id="288" r:id="rId27"/>
    <p:sldId id="297" r:id="rId28"/>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ITZGERALD, Brenda" initials="FB" lastIdx="21" clrIdx="0">
    <p:extLst>
      <p:ext uri="{19B8F6BF-5375-455C-9EA6-DF929625EA0E}">
        <p15:presenceInfo xmlns:p15="http://schemas.microsoft.com/office/powerpoint/2012/main" userId="S-1-5-21-1993962763-1659004503-1801674531-15802" providerId="AD"/>
      </p:ext>
    </p:extLst>
  </p:cmAuthor>
  <p:cmAuthor id="2" name="DOWD, Kelly" initials="DK" lastIdx="1" clrIdx="1">
    <p:extLst>
      <p:ext uri="{19B8F6BF-5375-455C-9EA6-DF929625EA0E}">
        <p15:presenceInfo xmlns:p15="http://schemas.microsoft.com/office/powerpoint/2012/main" userId="S-1-5-21-1993962763-1659004503-1801674531-98222" providerId="AD"/>
      </p:ext>
    </p:extLst>
  </p:cmAuthor>
  <p:cmAuthor id="3" name="BIRTWISTLE, Lara" initials="BL" lastIdx="7" clrIdx="2">
    <p:extLst>
      <p:ext uri="{19B8F6BF-5375-455C-9EA6-DF929625EA0E}">
        <p15:presenceInfo xmlns:p15="http://schemas.microsoft.com/office/powerpoint/2012/main" userId="S-1-5-21-1993962763-1659004503-1801674531-78935" providerId="AD"/>
      </p:ext>
    </p:extLst>
  </p:cmAuthor>
  <p:cmAuthor id="4" name="JONES, Richard" initials="JR" lastIdx="18" clrIdx="3">
    <p:extLst>
      <p:ext uri="{19B8F6BF-5375-455C-9EA6-DF929625EA0E}">
        <p15:presenceInfo xmlns:p15="http://schemas.microsoft.com/office/powerpoint/2012/main" userId="S-1-5-21-1993962763-1659004503-1801674531-98016" providerId="AD"/>
      </p:ext>
    </p:extLst>
  </p:cmAuthor>
  <p:cmAuthor id="5" name="SLEEMAN, Liz" initials="SL" lastIdx="6" clrIdx="4">
    <p:extLst>
      <p:ext uri="{19B8F6BF-5375-455C-9EA6-DF929625EA0E}">
        <p15:presenceInfo xmlns:p15="http://schemas.microsoft.com/office/powerpoint/2012/main" userId="S-1-5-21-1993962763-1659004503-1801674531-1745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54" autoAdjust="0"/>
    <p:restoredTop sz="94668" autoAdjust="0"/>
  </p:normalViewPr>
  <p:slideViewPr>
    <p:cSldViewPr snapToGrid="0">
      <p:cViewPr varScale="1">
        <p:scale>
          <a:sx n="85" d="100"/>
          <a:sy n="85" d="100"/>
        </p:scale>
        <p:origin x="66" y="69"/>
      </p:cViewPr>
      <p:guideLst/>
    </p:cSldViewPr>
  </p:slideViewPr>
  <p:notesTextViewPr>
    <p:cViewPr>
      <p:scale>
        <a:sx n="1" d="1"/>
        <a:sy n="1" d="1"/>
      </p:scale>
      <p:origin x="0" y="0"/>
    </p:cViewPr>
  </p:notesTextViewPr>
  <p:notesViewPr>
    <p:cSldViewPr snapToGrid="0">
      <p:cViewPr varScale="1">
        <p:scale>
          <a:sx n="75" d="100"/>
          <a:sy n="75" d="100"/>
        </p:scale>
        <p:origin x="2131"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1C8C7B-A76C-449C-89F8-B92BD614D1E5}"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en-US"/>
        </a:p>
      </dgm:t>
    </dgm:pt>
    <dgm:pt modelId="{21102AD4-1F32-4484-B8B4-386806991156}">
      <dgm:prSet phldrT="[Text]"/>
      <dgm:spPr/>
      <dgm:t>
        <a:bodyPr/>
        <a:lstStyle/>
        <a:p>
          <a:r>
            <a:rPr lang="en-GB" dirty="0" smtClean="0"/>
            <a:t>Of the 36 jurisdictions in the dataset, England ranked 30th in terms of the average number of days spent in a year on certain types of professional development.</a:t>
          </a:r>
          <a:endParaRPr lang="en-US" dirty="0"/>
        </a:p>
      </dgm:t>
    </dgm:pt>
    <dgm:pt modelId="{40DF3DC9-2496-4583-A8C9-87186E524D6A}" type="parTrans" cxnId="{F746B985-01B7-4202-9626-64611E916A9C}">
      <dgm:prSet/>
      <dgm:spPr/>
      <dgm:t>
        <a:bodyPr/>
        <a:lstStyle/>
        <a:p>
          <a:endParaRPr lang="en-US"/>
        </a:p>
      </dgm:t>
    </dgm:pt>
    <dgm:pt modelId="{AECEC777-12AC-44E4-85D0-1EF72E3F8427}" type="sibTrans" cxnId="{F746B985-01B7-4202-9626-64611E916A9C}">
      <dgm:prSet/>
      <dgm:spPr/>
      <dgm:t>
        <a:bodyPr/>
        <a:lstStyle/>
        <a:p>
          <a:endParaRPr lang="en-US"/>
        </a:p>
      </dgm:t>
    </dgm:pt>
    <dgm:pt modelId="{092C97C2-F19A-4A1F-B043-8832A2EB099F}">
      <dgm:prSet phldrT="[Text]"/>
      <dgm:spPr/>
      <dgm:t>
        <a:bodyPr/>
        <a:lstStyle/>
        <a:p>
          <a:r>
            <a:rPr lang="en-GB" dirty="0" smtClean="0"/>
            <a:t>Teachers in England spent only an average of 4 days on these CPD opportunities (including courses, observational visits, seminars and in-service training), compared with an average of 10.5 days.</a:t>
          </a:r>
          <a:endParaRPr lang="en-US" dirty="0"/>
        </a:p>
      </dgm:t>
    </dgm:pt>
    <dgm:pt modelId="{E025A699-6EA3-45E7-94E8-DD6D12697B4C}" type="parTrans" cxnId="{3ABE907B-54AF-4C6B-B0C2-E4BDCF23EF20}">
      <dgm:prSet/>
      <dgm:spPr/>
      <dgm:t>
        <a:bodyPr/>
        <a:lstStyle/>
        <a:p>
          <a:endParaRPr lang="en-US"/>
        </a:p>
      </dgm:t>
    </dgm:pt>
    <dgm:pt modelId="{75031C10-BE52-48D6-BF34-0238ADC89A5D}" type="sibTrans" cxnId="{3ABE907B-54AF-4C6B-B0C2-E4BDCF23EF20}">
      <dgm:prSet/>
      <dgm:spPr/>
      <dgm:t>
        <a:bodyPr/>
        <a:lstStyle/>
        <a:p>
          <a:endParaRPr lang="en-US"/>
        </a:p>
      </dgm:t>
    </dgm:pt>
    <dgm:pt modelId="{A4FA2A72-3E3F-4614-B35A-EC8BBD3866BE}">
      <dgm:prSet phldrT="[Text]"/>
      <dgm:spPr/>
      <dgm:t>
        <a:bodyPr/>
        <a:lstStyle/>
        <a:p>
          <a:r>
            <a:rPr lang="en-GB" dirty="0" smtClean="0"/>
            <a:t>Workload represents a significant barrier to accessing professional development according to 60 per cent of teachers in England. Only six other jurisdictions reported higher levels of agreement to this statement.</a:t>
          </a:r>
          <a:endParaRPr lang="en-US" dirty="0"/>
        </a:p>
      </dgm:t>
    </dgm:pt>
    <dgm:pt modelId="{8832517C-5FA1-4898-A39A-68FBCACFBFC4}" type="parTrans" cxnId="{0B4FCC14-00CB-4F4F-9520-5E14E58136B1}">
      <dgm:prSet/>
      <dgm:spPr/>
      <dgm:t>
        <a:bodyPr/>
        <a:lstStyle/>
        <a:p>
          <a:endParaRPr lang="en-US"/>
        </a:p>
      </dgm:t>
    </dgm:pt>
    <dgm:pt modelId="{7F2822CF-60F9-4FC3-BBCD-D79ECDF5B471}" type="sibTrans" cxnId="{0B4FCC14-00CB-4F4F-9520-5E14E58136B1}">
      <dgm:prSet/>
      <dgm:spPr/>
      <dgm:t>
        <a:bodyPr/>
        <a:lstStyle/>
        <a:p>
          <a:endParaRPr lang="en-US"/>
        </a:p>
      </dgm:t>
    </dgm:pt>
    <dgm:pt modelId="{30051029-BCCD-4F61-96AE-AF02E1EF4A7D}" type="pres">
      <dgm:prSet presAssocID="{F21C8C7B-A76C-449C-89F8-B92BD614D1E5}" presName="diagram" presStyleCnt="0">
        <dgm:presLayoutVars>
          <dgm:dir/>
          <dgm:resizeHandles val="exact"/>
        </dgm:presLayoutVars>
      </dgm:prSet>
      <dgm:spPr/>
      <dgm:t>
        <a:bodyPr/>
        <a:lstStyle/>
        <a:p>
          <a:endParaRPr lang="en-US"/>
        </a:p>
      </dgm:t>
    </dgm:pt>
    <dgm:pt modelId="{61419EE7-5EE4-4139-AFE3-6F6A0886612A}" type="pres">
      <dgm:prSet presAssocID="{21102AD4-1F32-4484-B8B4-386806991156}" presName="node" presStyleLbl="node1" presStyleIdx="0" presStyleCnt="3" custLinFactNeighborX="-647" custLinFactNeighborY="-800">
        <dgm:presLayoutVars>
          <dgm:bulletEnabled val="1"/>
        </dgm:presLayoutVars>
      </dgm:prSet>
      <dgm:spPr/>
      <dgm:t>
        <a:bodyPr/>
        <a:lstStyle/>
        <a:p>
          <a:endParaRPr lang="en-US"/>
        </a:p>
      </dgm:t>
    </dgm:pt>
    <dgm:pt modelId="{197F8AFB-5836-4D70-BBB8-0FF8EE46D1BE}" type="pres">
      <dgm:prSet presAssocID="{AECEC777-12AC-44E4-85D0-1EF72E3F8427}" presName="sibTrans" presStyleCnt="0"/>
      <dgm:spPr/>
    </dgm:pt>
    <dgm:pt modelId="{A624D6EA-5122-4734-A323-5A315806EFE6}" type="pres">
      <dgm:prSet presAssocID="{092C97C2-F19A-4A1F-B043-8832A2EB099F}" presName="node" presStyleLbl="node1" presStyleIdx="1" presStyleCnt="3">
        <dgm:presLayoutVars>
          <dgm:bulletEnabled val="1"/>
        </dgm:presLayoutVars>
      </dgm:prSet>
      <dgm:spPr/>
      <dgm:t>
        <a:bodyPr/>
        <a:lstStyle/>
        <a:p>
          <a:endParaRPr lang="en-US"/>
        </a:p>
      </dgm:t>
    </dgm:pt>
    <dgm:pt modelId="{8A1676E3-96BB-4B35-AF3B-C49B6FF4A47C}" type="pres">
      <dgm:prSet presAssocID="{75031C10-BE52-48D6-BF34-0238ADC89A5D}" presName="sibTrans" presStyleCnt="0"/>
      <dgm:spPr/>
    </dgm:pt>
    <dgm:pt modelId="{8AAFA2D4-1A74-404D-B686-00E370B357BD}" type="pres">
      <dgm:prSet presAssocID="{A4FA2A72-3E3F-4614-B35A-EC8BBD3866BE}" presName="node" presStyleLbl="node1" presStyleIdx="2" presStyleCnt="3">
        <dgm:presLayoutVars>
          <dgm:bulletEnabled val="1"/>
        </dgm:presLayoutVars>
      </dgm:prSet>
      <dgm:spPr/>
      <dgm:t>
        <a:bodyPr/>
        <a:lstStyle/>
        <a:p>
          <a:endParaRPr lang="en-US"/>
        </a:p>
      </dgm:t>
    </dgm:pt>
  </dgm:ptLst>
  <dgm:cxnLst>
    <dgm:cxn modelId="{3ABE907B-54AF-4C6B-B0C2-E4BDCF23EF20}" srcId="{F21C8C7B-A76C-449C-89F8-B92BD614D1E5}" destId="{092C97C2-F19A-4A1F-B043-8832A2EB099F}" srcOrd="1" destOrd="0" parTransId="{E025A699-6EA3-45E7-94E8-DD6D12697B4C}" sibTransId="{75031C10-BE52-48D6-BF34-0238ADC89A5D}"/>
    <dgm:cxn modelId="{0B4FCC14-00CB-4F4F-9520-5E14E58136B1}" srcId="{F21C8C7B-A76C-449C-89F8-B92BD614D1E5}" destId="{A4FA2A72-3E3F-4614-B35A-EC8BBD3866BE}" srcOrd="2" destOrd="0" parTransId="{8832517C-5FA1-4898-A39A-68FBCACFBFC4}" sibTransId="{7F2822CF-60F9-4FC3-BBCD-D79ECDF5B471}"/>
    <dgm:cxn modelId="{9AB76468-C418-403D-A79D-BC4CE075B5D1}" type="presOf" srcId="{F21C8C7B-A76C-449C-89F8-B92BD614D1E5}" destId="{30051029-BCCD-4F61-96AE-AF02E1EF4A7D}" srcOrd="0" destOrd="0" presId="urn:microsoft.com/office/officeart/2005/8/layout/default"/>
    <dgm:cxn modelId="{F746B985-01B7-4202-9626-64611E916A9C}" srcId="{F21C8C7B-A76C-449C-89F8-B92BD614D1E5}" destId="{21102AD4-1F32-4484-B8B4-386806991156}" srcOrd="0" destOrd="0" parTransId="{40DF3DC9-2496-4583-A8C9-87186E524D6A}" sibTransId="{AECEC777-12AC-44E4-85D0-1EF72E3F8427}"/>
    <dgm:cxn modelId="{36399725-8561-4D47-984D-DCCC5DD65635}" type="presOf" srcId="{092C97C2-F19A-4A1F-B043-8832A2EB099F}" destId="{A624D6EA-5122-4734-A323-5A315806EFE6}" srcOrd="0" destOrd="0" presId="urn:microsoft.com/office/officeart/2005/8/layout/default"/>
    <dgm:cxn modelId="{2F875290-E1FE-48EF-BE9F-E5E8923E832C}" type="presOf" srcId="{A4FA2A72-3E3F-4614-B35A-EC8BBD3866BE}" destId="{8AAFA2D4-1A74-404D-B686-00E370B357BD}" srcOrd="0" destOrd="0" presId="urn:microsoft.com/office/officeart/2005/8/layout/default"/>
    <dgm:cxn modelId="{A5A9A055-DAD0-4C9B-8AC2-337C985A2860}" type="presOf" srcId="{21102AD4-1F32-4484-B8B4-386806991156}" destId="{61419EE7-5EE4-4139-AFE3-6F6A0886612A}" srcOrd="0" destOrd="0" presId="urn:microsoft.com/office/officeart/2005/8/layout/default"/>
    <dgm:cxn modelId="{7A30AAF2-690C-480E-80D4-A3F31E24E881}" type="presParOf" srcId="{30051029-BCCD-4F61-96AE-AF02E1EF4A7D}" destId="{61419EE7-5EE4-4139-AFE3-6F6A0886612A}" srcOrd="0" destOrd="0" presId="urn:microsoft.com/office/officeart/2005/8/layout/default"/>
    <dgm:cxn modelId="{807C1541-5DD9-4D29-ABA8-D521D8999D0E}" type="presParOf" srcId="{30051029-BCCD-4F61-96AE-AF02E1EF4A7D}" destId="{197F8AFB-5836-4D70-BBB8-0FF8EE46D1BE}" srcOrd="1" destOrd="0" presId="urn:microsoft.com/office/officeart/2005/8/layout/default"/>
    <dgm:cxn modelId="{5992115C-0E91-4ABB-9A59-1356BC577049}" type="presParOf" srcId="{30051029-BCCD-4F61-96AE-AF02E1EF4A7D}" destId="{A624D6EA-5122-4734-A323-5A315806EFE6}" srcOrd="2" destOrd="0" presId="urn:microsoft.com/office/officeart/2005/8/layout/default"/>
    <dgm:cxn modelId="{4655F6DF-045D-4CDC-8E8B-ECCC06FFE347}" type="presParOf" srcId="{30051029-BCCD-4F61-96AE-AF02E1EF4A7D}" destId="{8A1676E3-96BB-4B35-AF3B-C49B6FF4A47C}" srcOrd="3" destOrd="0" presId="urn:microsoft.com/office/officeart/2005/8/layout/default"/>
    <dgm:cxn modelId="{43822D85-DD49-4AB4-9E6A-B3C63BFE458B}" type="presParOf" srcId="{30051029-BCCD-4F61-96AE-AF02E1EF4A7D}" destId="{8AAFA2D4-1A74-404D-B686-00E370B357BD}" srcOrd="4" destOrd="0" presId="urn:microsoft.com/office/officeart/2005/8/layout/defaul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21C8C7B-A76C-449C-89F8-B92BD614D1E5}"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en-US"/>
        </a:p>
      </dgm:t>
    </dgm:pt>
    <dgm:pt modelId="{21102AD4-1F32-4484-B8B4-386806991156}">
      <dgm:prSet phldrT="[Text]"/>
      <dgm:spPr/>
      <dgm:t>
        <a:bodyPr/>
        <a:lstStyle/>
        <a:p>
          <a:r>
            <a:rPr lang="en-GB" dirty="0" smtClean="0"/>
            <a:t>Geographical targeting: bids must have a strong focus on delivering the majority of their provision in priority areas. We will expect at least 70% of provision to be delivered in these areas, and will look more favourably on those bids with a high proportion of delivery in these areas. </a:t>
          </a:r>
          <a:endParaRPr lang="en-US" dirty="0"/>
        </a:p>
      </dgm:t>
    </dgm:pt>
    <dgm:pt modelId="{40DF3DC9-2496-4583-A8C9-87186E524D6A}" type="parTrans" cxnId="{F746B985-01B7-4202-9626-64611E916A9C}">
      <dgm:prSet/>
      <dgm:spPr/>
      <dgm:t>
        <a:bodyPr/>
        <a:lstStyle/>
        <a:p>
          <a:endParaRPr lang="en-US"/>
        </a:p>
      </dgm:t>
    </dgm:pt>
    <dgm:pt modelId="{AECEC777-12AC-44E4-85D0-1EF72E3F8427}" type="sibTrans" cxnId="{F746B985-01B7-4202-9626-64611E916A9C}">
      <dgm:prSet/>
      <dgm:spPr/>
      <dgm:t>
        <a:bodyPr/>
        <a:lstStyle/>
        <a:p>
          <a:endParaRPr lang="en-US"/>
        </a:p>
      </dgm:t>
    </dgm:pt>
    <dgm:pt modelId="{092C97C2-F19A-4A1F-B043-8832A2EB099F}">
      <dgm:prSet phldrT="[Text]"/>
      <dgm:spPr/>
      <dgm:t>
        <a:bodyPr/>
        <a:lstStyle/>
        <a:p>
          <a:r>
            <a:rPr lang="en-GB" dirty="0" smtClean="0"/>
            <a:t>Schools targeting: bids will need to clearly demonstrate how they will focus on the most challenging schools (i.e. rated by Ofsted as 3 or 4), whether within priority areas or elsewhere.</a:t>
          </a:r>
          <a:endParaRPr lang="en-US" dirty="0"/>
        </a:p>
      </dgm:t>
    </dgm:pt>
    <dgm:pt modelId="{E025A699-6EA3-45E7-94E8-DD6D12697B4C}" type="parTrans" cxnId="{3ABE907B-54AF-4C6B-B0C2-E4BDCF23EF20}">
      <dgm:prSet/>
      <dgm:spPr/>
      <dgm:t>
        <a:bodyPr/>
        <a:lstStyle/>
        <a:p>
          <a:endParaRPr lang="en-US"/>
        </a:p>
      </dgm:t>
    </dgm:pt>
    <dgm:pt modelId="{75031C10-BE52-48D6-BF34-0238ADC89A5D}" type="sibTrans" cxnId="{3ABE907B-54AF-4C6B-B0C2-E4BDCF23EF20}">
      <dgm:prSet/>
      <dgm:spPr/>
      <dgm:t>
        <a:bodyPr/>
        <a:lstStyle/>
        <a:p>
          <a:endParaRPr lang="en-US"/>
        </a:p>
      </dgm:t>
    </dgm:pt>
    <dgm:pt modelId="{A4FA2A72-3E3F-4614-B35A-EC8BBD3866BE}">
      <dgm:prSet phldrT="[Text]"/>
      <dgm:spPr/>
      <dgm:t>
        <a:bodyPr/>
        <a:lstStyle/>
        <a:p>
          <a:r>
            <a:rPr lang="en-GB" dirty="0" smtClean="0"/>
            <a:t>Sustainability: all programmes should demonstrate value for money and how they will seek to be sustainable after the funding ends. </a:t>
          </a:r>
          <a:endParaRPr lang="en-US" dirty="0"/>
        </a:p>
      </dgm:t>
    </dgm:pt>
    <dgm:pt modelId="{8832517C-5FA1-4898-A39A-68FBCACFBFC4}" type="parTrans" cxnId="{0B4FCC14-00CB-4F4F-9520-5E14E58136B1}">
      <dgm:prSet/>
      <dgm:spPr/>
      <dgm:t>
        <a:bodyPr/>
        <a:lstStyle/>
        <a:p>
          <a:endParaRPr lang="en-US"/>
        </a:p>
      </dgm:t>
    </dgm:pt>
    <dgm:pt modelId="{7F2822CF-60F9-4FC3-BBCD-D79ECDF5B471}" type="sibTrans" cxnId="{0B4FCC14-00CB-4F4F-9520-5E14E58136B1}">
      <dgm:prSet/>
      <dgm:spPr/>
      <dgm:t>
        <a:bodyPr/>
        <a:lstStyle/>
        <a:p>
          <a:endParaRPr lang="en-US"/>
        </a:p>
      </dgm:t>
    </dgm:pt>
    <dgm:pt modelId="{7F5ABE2E-9E58-4DC9-8482-07D8E61ED06A}">
      <dgm:prSet phldrT="[Text]"/>
      <dgm:spPr/>
      <dgm:t>
        <a:bodyPr/>
        <a:lstStyle/>
        <a:p>
          <a:r>
            <a:rPr lang="en-GB" dirty="0" smtClean="0"/>
            <a:t>Contextual awareness: the design of teacher CPD and leadership development has to recognise the twin challenges of time and workload pressures on staff in schools, and the particular challenges of the types of schools and areas which TLIF is seeking to prioritise.</a:t>
          </a:r>
          <a:endParaRPr lang="en-US" dirty="0"/>
        </a:p>
      </dgm:t>
    </dgm:pt>
    <dgm:pt modelId="{57110193-6F61-4A76-A882-ACF827162D92}" type="parTrans" cxnId="{AB002DB6-BECA-4886-BD0A-540F6669F87C}">
      <dgm:prSet/>
      <dgm:spPr/>
      <dgm:t>
        <a:bodyPr/>
        <a:lstStyle/>
        <a:p>
          <a:endParaRPr lang="en-US"/>
        </a:p>
      </dgm:t>
    </dgm:pt>
    <dgm:pt modelId="{72A37B93-8F8C-464B-8D94-E4C2202B3FC7}" type="sibTrans" cxnId="{AB002DB6-BECA-4886-BD0A-540F6669F87C}">
      <dgm:prSet/>
      <dgm:spPr/>
      <dgm:t>
        <a:bodyPr/>
        <a:lstStyle/>
        <a:p>
          <a:endParaRPr lang="en-US"/>
        </a:p>
      </dgm:t>
    </dgm:pt>
    <dgm:pt modelId="{D886DC02-D787-428C-B4E3-44915DFBAF17}">
      <dgm:prSet phldrT="[Text]"/>
      <dgm:spPr/>
      <dgm:t>
        <a:bodyPr/>
        <a:lstStyle/>
        <a:p>
          <a:r>
            <a:rPr lang="en-US" dirty="0" smtClean="0"/>
            <a:t>Diversity: </a:t>
          </a:r>
          <a:r>
            <a:rPr lang="en-GB" dirty="0" smtClean="0"/>
            <a:t>The bids should demonstrate how they will support diversity so we would expect participants to be at least representative of the diversity in the locality</a:t>
          </a:r>
          <a:endParaRPr lang="en-US" dirty="0"/>
        </a:p>
      </dgm:t>
    </dgm:pt>
    <dgm:pt modelId="{A89A1A80-2FBC-4F60-A53D-0A0E5D91A023}" type="parTrans" cxnId="{EF5EAD59-40F2-42A4-88A4-999557EEA903}">
      <dgm:prSet/>
      <dgm:spPr/>
      <dgm:t>
        <a:bodyPr/>
        <a:lstStyle/>
        <a:p>
          <a:endParaRPr lang="en-US"/>
        </a:p>
      </dgm:t>
    </dgm:pt>
    <dgm:pt modelId="{53E9B453-FCDF-440B-ACC6-DA5295021D2F}" type="sibTrans" cxnId="{EF5EAD59-40F2-42A4-88A4-999557EEA903}">
      <dgm:prSet/>
      <dgm:spPr/>
      <dgm:t>
        <a:bodyPr/>
        <a:lstStyle/>
        <a:p>
          <a:endParaRPr lang="en-US"/>
        </a:p>
      </dgm:t>
    </dgm:pt>
    <dgm:pt modelId="{30051029-BCCD-4F61-96AE-AF02E1EF4A7D}" type="pres">
      <dgm:prSet presAssocID="{F21C8C7B-A76C-449C-89F8-B92BD614D1E5}" presName="diagram" presStyleCnt="0">
        <dgm:presLayoutVars>
          <dgm:dir/>
          <dgm:resizeHandles val="exact"/>
        </dgm:presLayoutVars>
      </dgm:prSet>
      <dgm:spPr/>
      <dgm:t>
        <a:bodyPr/>
        <a:lstStyle/>
        <a:p>
          <a:endParaRPr lang="en-US"/>
        </a:p>
      </dgm:t>
    </dgm:pt>
    <dgm:pt modelId="{61419EE7-5EE4-4139-AFE3-6F6A0886612A}" type="pres">
      <dgm:prSet presAssocID="{21102AD4-1F32-4484-B8B4-386806991156}" presName="node" presStyleLbl="node1" presStyleIdx="0" presStyleCnt="5">
        <dgm:presLayoutVars>
          <dgm:bulletEnabled val="1"/>
        </dgm:presLayoutVars>
      </dgm:prSet>
      <dgm:spPr/>
      <dgm:t>
        <a:bodyPr/>
        <a:lstStyle/>
        <a:p>
          <a:endParaRPr lang="en-US"/>
        </a:p>
      </dgm:t>
    </dgm:pt>
    <dgm:pt modelId="{197F8AFB-5836-4D70-BBB8-0FF8EE46D1BE}" type="pres">
      <dgm:prSet presAssocID="{AECEC777-12AC-44E4-85D0-1EF72E3F8427}" presName="sibTrans" presStyleCnt="0"/>
      <dgm:spPr/>
    </dgm:pt>
    <dgm:pt modelId="{A624D6EA-5122-4734-A323-5A315806EFE6}" type="pres">
      <dgm:prSet presAssocID="{092C97C2-F19A-4A1F-B043-8832A2EB099F}" presName="node" presStyleLbl="node1" presStyleIdx="1" presStyleCnt="5">
        <dgm:presLayoutVars>
          <dgm:bulletEnabled val="1"/>
        </dgm:presLayoutVars>
      </dgm:prSet>
      <dgm:spPr/>
      <dgm:t>
        <a:bodyPr/>
        <a:lstStyle/>
        <a:p>
          <a:endParaRPr lang="en-US"/>
        </a:p>
      </dgm:t>
    </dgm:pt>
    <dgm:pt modelId="{8A1676E3-96BB-4B35-AF3B-C49B6FF4A47C}" type="pres">
      <dgm:prSet presAssocID="{75031C10-BE52-48D6-BF34-0238ADC89A5D}" presName="sibTrans" presStyleCnt="0"/>
      <dgm:spPr/>
    </dgm:pt>
    <dgm:pt modelId="{8AAFA2D4-1A74-404D-B686-00E370B357BD}" type="pres">
      <dgm:prSet presAssocID="{A4FA2A72-3E3F-4614-B35A-EC8BBD3866BE}" presName="node" presStyleLbl="node1" presStyleIdx="2" presStyleCnt="5">
        <dgm:presLayoutVars>
          <dgm:bulletEnabled val="1"/>
        </dgm:presLayoutVars>
      </dgm:prSet>
      <dgm:spPr/>
      <dgm:t>
        <a:bodyPr/>
        <a:lstStyle/>
        <a:p>
          <a:endParaRPr lang="en-US"/>
        </a:p>
      </dgm:t>
    </dgm:pt>
    <dgm:pt modelId="{3082DD6D-42C2-404E-82DF-59531CD96A66}" type="pres">
      <dgm:prSet presAssocID="{7F2822CF-60F9-4FC3-BBCD-D79ECDF5B471}" presName="sibTrans" presStyleCnt="0"/>
      <dgm:spPr/>
    </dgm:pt>
    <dgm:pt modelId="{830FA659-BB87-4F07-8075-745AD2C4A3FE}" type="pres">
      <dgm:prSet presAssocID="{7F5ABE2E-9E58-4DC9-8482-07D8E61ED06A}" presName="node" presStyleLbl="node1" presStyleIdx="3" presStyleCnt="5">
        <dgm:presLayoutVars>
          <dgm:bulletEnabled val="1"/>
        </dgm:presLayoutVars>
      </dgm:prSet>
      <dgm:spPr/>
      <dgm:t>
        <a:bodyPr/>
        <a:lstStyle/>
        <a:p>
          <a:endParaRPr lang="en-US"/>
        </a:p>
      </dgm:t>
    </dgm:pt>
    <dgm:pt modelId="{2AABFE3A-4461-49F7-9539-146946EADF01}" type="pres">
      <dgm:prSet presAssocID="{72A37B93-8F8C-464B-8D94-E4C2202B3FC7}" presName="sibTrans" presStyleCnt="0"/>
      <dgm:spPr/>
    </dgm:pt>
    <dgm:pt modelId="{7B10E443-5F2E-4302-9911-EC339CA1B31C}" type="pres">
      <dgm:prSet presAssocID="{D886DC02-D787-428C-B4E3-44915DFBAF17}" presName="node" presStyleLbl="node1" presStyleIdx="4" presStyleCnt="5">
        <dgm:presLayoutVars>
          <dgm:bulletEnabled val="1"/>
        </dgm:presLayoutVars>
      </dgm:prSet>
      <dgm:spPr/>
      <dgm:t>
        <a:bodyPr/>
        <a:lstStyle/>
        <a:p>
          <a:endParaRPr lang="en-US"/>
        </a:p>
      </dgm:t>
    </dgm:pt>
  </dgm:ptLst>
  <dgm:cxnLst>
    <dgm:cxn modelId="{234BA2B0-D8A8-4EEB-BEB0-12483EBE8899}" type="presOf" srcId="{7F5ABE2E-9E58-4DC9-8482-07D8E61ED06A}" destId="{830FA659-BB87-4F07-8075-745AD2C4A3FE}" srcOrd="0" destOrd="0" presId="urn:microsoft.com/office/officeart/2005/8/layout/default"/>
    <dgm:cxn modelId="{3ABE907B-54AF-4C6B-B0C2-E4BDCF23EF20}" srcId="{F21C8C7B-A76C-449C-89F8-B92BD614D1E5}" destId="{092C97C2-F19A-4A1F-B043-8832A2EB099F}" srcOrd="1" destOrd="0" parTransId="{E025A699-6EA3-45E7-94E8-DD6D12697B4C}" sibTransId="{75031C10-BE52-48D6-BF34-0238ADC89A5D}"/>
    <dgm:cxn modelId="{F746B985-01B7-4202-9626-64611E916A9C}" srcId="{F21C8C7B-A76C-449C-89F8-B92BD614D1E5}" destId="{21102AD4-1F32-4484-B8B4-386806991156}" srcOrd="0" destOrd="0" parTransId="{40DF3DC9-2496-4583-A8C9-87186E524D6A}" sibTransId="{AECEC777-12AC-44E4-85D0-1EF72E3F8427}"/>
    <dgm:cxn modelId="{36399725-8561-4D47-984D-DCCC5DD65635}" type="presOf" srcId="{092C97C2-F19A-4A1F-B043-8832A2EB099F}" destId="{A624D6EA-5122-4734-A323-5A315806EFE6}" srcOrd="0" destOrd="0" presId="urn:microsoft.com/office/officeart/2005/8/layout/default"/>
    <dgm:cxn modelId="{9AB76468-C418-403D-A79D-BC4CE075B5D1}" type="presOf" srcId="{F21C8C7B-A76C-449C-89F8-B92BD614D1E5}" destId="{30051029-BCCD-4F61-96AE-AF02E1EF4A7D}" srcOrd="0" destOrd="0" presId="urn:microsoft.com/office/officeart/2005/8/layout/default"/>
    <dgm:cxn modelId="{3736D0DD-3158-4DF7-A6D7-04F244507889}" type="presOf" srcId="{D886DC02-D787-428C-B4E3-44915DFBAF17}" destId="{7B10E443-5F2E-4302-9911-EC339CA1B31C}" srcOrd="0" destOrd="0" presId="urn:microsoft.com/office/officeart/2005/8/layout/default"/>
    <dgm:cxn modelId="{0B4FCC14-00CB-4F4F-9520-5E14E58136B1}" srcId="{F21C8C7B-A76C-449C-89F8-B92BD614D1E5}" destId="{A4FA2A72-3E3F-4614-B35A-EC8BBD3866BE}" srcOrd="2" destOrd="0" parTransId="{8832517C-5FA1-4898-A39A-68FBCACFBFC4}" sibTransId="{7F2822CF-60F9-4FC3-BBCD-D79ECDF5B471}"/>
    <dgm:cxn modelId="{EF5EAD59-40F2-42A4-88A4-999557EEA903}" srcId="{F21C8C7B-A76C-449C-89F8-B92BD614D1E5}" destId="{D886DC02-D787-428C-B4E3-44915DFBAF17}" srcOrd="4" destOrd="0" parTransId="{A89A1A80-2FBC-4F60-A53D-0A0E5D91A023}" sibTransId="{53E9B453-FCDF-440B-ACC6-DA5295021D2F}"/>
    <dgm:cxn modelId="{AB002DB6-BECA-4886-BD0A-540F6669F87C}" srcId="{F21C8C7B-A76C-449C-89F8-B92BD614D1E5}" destId="{7F5ABE2E-9E58-4DC9-8482-07D8E61ED06A}" srcOrd="3" destOrd="0" parTransId="{57110193-6F61-4A76-A882-ACF827162D92}" sibTransId="{72A37B93-8F8C-464B-8D94-E4C2202B3FC7}"/>
    <dgm:cxn modelId="{2F875290-E1FE-48EF-BE9F-E5E8923E832C}" type="presOf" srcId="{A4FA2A72-3E3F-4614-B35A-EC8BBD3866BE}" destId="{8AAFA2D4-1A74-404D-B686-00E370B357BD}" srcOrd="0" destOrd="0" presId="urn:microsoft.com/office/officeart/2005/8/layout/default"/>
    <dgm:cxn modelId="{A5A9A055-DAD0-4C9B-8AC2-337C985A2860}" type="presOf" srcId="{21102AD4-1F32-4484-B8B4-386806991156}" destId="{61419EE7-5EE4-4139-AFE3-6F6A0886612A}" srcOrd="0" destOrd="0" presId="urn:microsoft.com/office/officeart/2005/8/layout/default"/>
    <dgm:cxn modelId="{7A30AAF2-690C-480E-80D4-A3F31E24E881}" type="presParOf" srcId="{30051029-BCCD-4F61-96AE-AF02E1EF4A7D}" destId="{61419EE7-5EE4-4139-AFE3-6F6A0886612A}" srcOrd="0" destOrd="0" presId="urn:microsoft.com/office/officeart/2005/8/layout/default"/>
    <dgm:cxn modelId="{807C1541-5DD9-4D29-ABA8-D521D8999D0E}" type="presParOf" srcId="{30051029-BCCD-4F61-96AE-AF02E1EF4A7D}" destId="{197F8AFB-5836-4D70-BBB8-0FF8EE46D1BE}" srcOrd="1" destOrd="0" presId="urn:microsoft.com/office/officeart/2005/8/layout/default"/>
    <dgm:cxn modelId="{5992115C-0E91-4ABB-9A59-1356BC577049}" type="presParOf" srcId="{30051029-BCCD-4F61-96AE-AF02E1EF4A7D}" destId="{A624D6EA-5122-4734-A323-5A315806EFE6}" srcOrd="2" destOrd="0" presId="urn:microsoft.com/office/officeart/2005/8/layout/default"/>
    <dgm:cxn modelId="{4655F6DF-045D-4CDC-8E8B-ECCC06FFE347}" type="presParOf" srcId="{30051029-BCCD-4F61-96AE-AF02E1EF4A7D}" destId="{8A1676E3-96BB-4B35-AF3B-C49B6FF4A47C}" srcOrd="3" destOrd="0" presId="urn:microsoft.com/office/officeart/2005/8/layout/default"/>
    <dgm:cxn modelId="{43822D85-DD49-4AB4-9E6A-B3C63BFE458B}" type="presParOf" srcId="{30051029-BCCD-4F61-96AE-AF02E1EF4A7D}" destId="{8AAFA2D4-1A74-404D-B686-00E370B357BD}" srcOrd="4" destOrd="0" presId="urn:microsoft.com/office/officeart/2005/8/layout/default"/>
    <dgm:cxn modelId="{76A4FBEB-BD95-41D6-9124-668AF0E578BC}" type="presParOf" srcId="{30051029-BCCD-4F61-96AE-AF02E1EF4A7D}" destId="{3082DD6D-42C2-404E-82DF-59531CD96A66}" srcOrd="5" destOrd="0" presId="urn:microsoft.com/office/officeart/2005/8/layout/default"/>
    <dgm:cxn modelId="{A2A2BA48-DB5B-4F91-907D-8CB25094EA79}" type="presParOf" srcId="{30051029-BCCD-4F61-96AE-AF02E1EF4A7D}" destId="{830FA659-BB87-4F07-8075-745AD2C4A3FE}" srcOrd="6" destOrd="0" presId="urn:microsoft.com/office/officeart/2005/8/layout/default"/>
    <dgm:cxn modelId="{8F2A6993-6CB1-4650-BC32-CCCF2A3DD92B}" type="presParOf" srcId="{30051029-BCCD-4F61-96AE-AF02E1EF4A7D}" destId="{2AABFE3A-4461-49F7-9539-146946EADF01}" srcOrd="7" destOrd="0" presId="urn:microsoft.com/office/officeart/2005/8/layout/default"/>
    <dgm:cxn modelId="{9636F16A-117E-445A-800A-8F88D65C2E43}" type="presParOf" srcId="{30051029-BCCD-4F61-96AE-AF02E1EF4A7D}" destId="{7B10E443-5F2E-4302-9911-EC339CA1B31C}"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21C8C7B-A76C-449C-89F8-B92BD614D1E5}"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en-US"/>
        </a:p>
      </dgm:t>
    </dgm:pt>
    <dgm:pt modelId="{21102AD4-1F32-4484-B8B4-386806991156}">
      <dgm:prSet phldrT="[Text]"/>
      <dgm:spPr/>
      <dgm:t>
        <a:bodyPr/>
        <a:lstStyle/>
        <a:p>
          <a:r>
            <a:rPr lang="en-GB" dirty="0" smtClean="0"/>
            <a:t>We need great teachers and leaders right across the country, particularly in challenging schools and areas, to raise standards and intervene quickly to tackle underperformance in schools.</a:t>
          </a:r>
          <a:endParaRPr lang="en-US" dirty="0"/>
        </a:p>
      </dgm:t>
    </dgm:pt>
    <dgm:pt modelId="{40DF3DC9-2496-4583-A8C9-87186E524D6A}" type="parTrans" cxnId="{F746B985-01B7-4202-9626-64611E916A9C}">
      <dgm:prSet/>
      <dgm:spPr/>
      <dgm:t>
        <a:bodyPr/>
        <a:lstStyle/>
        <a:p>
          <a:endParaRPr lang="en-US"/>
        </a:p>
      </dgm:t>
    </dgm:pt>
    <dgm:pt modelId="{AECEC777-12AC-44E4-85D0-1EF72E3F8427}" type="sibTrans" cxnId="{F746B985-01B7-4202-9626-64611E916A9C}">
      <dgm:prSet/>
      <dgm:spPr/>
      <dgm:t>
        <a:bodyPr/>
        <a:lstStyle/>
        <a:p>
          <a:endParaRPr lang="en-US"/>
        </a:p>
      </dgm:t>
    </dgm:pt>
    <dgm:pt modelId="{092C97C2-F19A-4A1F-B043-8832A2EB099F}">
      <dgm:prSet phldrT="[Text]"/>
      <dgm:spPr/>
      <dgm:t>
        <a:bodyPr/>
        <a:lstStyle/>
        <a:p>
          <a:r>
            <a:rPr lang="en-GB" dirty="0" smtClean="0"/>
            <a:t>We want to ensure that this fund is used effectively to have a real impact, implementing proven evidence-based projects where appropriate, and supporting the development of innovative new ideas where needed.</a:t>
          </a:r>
          <a:endParaRPr lang="en-US" dirty="0"/>
        </a:p>
      </dgm:t>
    </dgm:pt>
    <dgm:pt modelId="{E025A699-6EA3-45E7-94E8-DD6D12697B4C}" type="parTrans" cxnId="{3ABE907B-54AF-4C6B-B0C2-E4BDCF23EF20}">
      <dgm:prSet/>
      <dgm:spPr/>
      <dgm:t>
        <a:bodyPr/>
        <a:lstStyle/>
        <a:p>
          <a:endParaRPr lang="en-US"/>
        </a:p>
      </dgm:t>
    </dgm:pt>
    <dgm:pt modelId="{75031C10-BE52-48D6-BF34-0238ADC89A5D}" type="sibTrans" cxnId="{3ABE907B-54AF-4C6B-B0C2-E4BDCF23EF20}">
      <dgm:prSet/>
      <dgm:spPr/>
      <dgm:t>
        <a:bodyPr/>
        <a:lstStyle/>
        <a:p>
          <a:endParaRPr lang="en-US"/>
        </a:p>
      </dgm:t>
    </dgm:pt>
    <dgm:pt modelId="{A4FA2A72-3E3F-4614-B35A-EC8BBD3866BE}">
      <dgm:prSet phldrT="[Text]"/>
      <dgm:spPr/>
      <dgm:t>
        <a:bodyPr/>
        <a:lstStyle/>
        <a:p>
          <a:r>
            <a:rPr lang="en-GB" dirty="0" smtClean="0"/>
            <a:t>We want to build our evidence-base of ‘what works’ in order to focus our future activity and will be putting in place an independent evaluation of the Fund.</a:t>
          </a:r>
          <a:endParaRPr lang="en-US" dirty="0"/>
        </a:p>
      </dgm:t>
    </dgm:pt>
    <dgm:pt modelId="{8832517C-5FA1-4898-A39A-68FBCACFBFC4}" type="parTrans" cxnId="{0B4FCC14-00CB-4F4F-9520-5E14E58136B1}">
      <dgm:prSet/>
      <dgm:spPr/>
      <dgm:t>
        <a:bodyPr/>
        <a:lstStyle/>
        <a:p>
          <a:endParaRPr lang="en-US"/>
        </a:p>
      </dgm:t>
    </dgm:pt>
    <dgm:pt modelId="{7F2822CF-60F9-4FC3-BBCD-D79ECDF5B471}" type="sibTrans" cxnId="{0B4FCC14-00CB-4F4F-9520-5E14E58136B1}">
      <dgm:prSet/>
      <dgm:spPr/>
      <dgm:t>
        <a:bodyPr/>
        <a:lstStyle/>
        <a:p>
          <a:endParaRPr lang="en-US"/>
        </a:p>
      </dgm:t>
    </dgm:pt>
    <dgm:pt modelId="{30051029-BCCD-4F61-96AE-AF02E1EF4A7D}" type="pres">
      <dgm:prSet presAssocID="{F21C8C7B-A76C-449C-89F8-B92BD614D1E5}" presName="diagram" presStyleCnt="0">
        <dgm:presLayoutVars>
          <dgm:dir/>
          <dgm:resizeHandles val="exact"/>
        </dgm:presLayoutVars>
      </dgm:prSet>
      <dgm:spPr/>
      <dgm:t>
        <a:bodyPr/>
        <a:lstStyle/>
        <a:p>
          <a:endParaRPr lang="en-US"/>
        </a:p>
      </dgm:t>
    </dgm:pt>
    <dgm:pt modelId="{61419EE7-5EE4-4139-AFE3-6F6A0886612A}" type="pres">
      <dgm:prSet presAssocID="{21102AD4-1F32-4484-B8B4-386806991156}" presName="node" presStyleLbl="node1" presStyleIdx="0" presStyleCnt="3" custLinFactNeighborX="-647" custLinFactNeighborY="-800">
        <dgm:presLayoutVars>
          <dgm:bulletEnabled val="1"/>
        </dgm:presLayoutVars>
      </dgm:prSet>
      <dgm:spPr/>
      <dgm:t>
        <a:bodyPr/>
        <a:lstStyle/>
        <a:p>
          <a:endParaRPr lang="en-US"/>
        </a:p>
      </dgm:t>
    </dgm:pt>
    <dgm:pt modelId="{197F8AFB-5836-4D70-BBB8-0FF8EE46D1BE}" type="pres">
      <dgm:prSet presAssocID="{AECEC777-12AC-44E4-85D0-1EF72E3F8427}" presName="sibTrans" presStyleCnt="0"/>
      <dgm:spPr/>
    </dgm:pt>
    <dgm:pt modelId="{A624D6EA-5122-4734-A323-5A315806EFE6}" type="pres">
      <dgm:prSet presAssocID="{092C97C2-F19A-4A1F-B043-8832A2EB099F}" presName="node" presStyleLbl="node1" presStyleIdx="1" presStyleCnt="3">
        <dgm:presLayoutVars>
          <dgm:bulletEnabled val="1"/>
        </dgm:presLayoutVars>
      </dgm:prSet>
      <dgm:spPr/>
      <dgm:t>
        <a:bodyPr/>
        <a:lstStyle/>
        <a:p>
          <a:endParaRPr lang="en-US"/>
        </a:p>
      </dgm:t>
    </dgm:pt>
    <dgm:pt modelId="{8A1676E3-96BB-4B35-AF3B-C49B6FF4A47C}" type="pres">
      <dgm:prSet presAssocID="{75031C10-BE52-48D6-BF34-0238ADC89A5D}" presName="sibTrans" presStyleCnt="0"/>
      <dgm:spPr/>
    </dgm:pt>
    <dgm:pt modelId="{8AAFA2D4-1A74-404D-B686-00E370B357BD}" type="pres">
      <dgm:prSet presAssocID="{A4FA2A72-3E3F-4614-B35A-EC8BBD3866BE}" presName="node" presStyleLbl="node1" presStyleIdx="2" presStyleCnt="3">
        <dgm:presLayoutVars>
          <dgm:bulletEnabled val="1"/>
        </dgm:presLayoutVars>
      </dgm:prSet>
      <dgm:spPr/>
      <dgm:t>
        <a:bodyPr/>
        <a:lstStyle/>
        <a:p>
          <a:endParaRPr lang="en-US"/>
        </a:p>
      </dgm:t>
    </dgm:pt>
  </dgm:ptLst>
  <dgm:cxnLst>
    <dgm:cxn modelId="{3ABE907B-54AF-4C6B-B0C2-E4BDCF23EF20}" srcId="{F21C8C7B-A76C-449C-89F8-B92BD614D1E5}" destId="{092C97C2-F19A-4A1F-B043-8832A2EB099F}" srcOrd="1" destOrd="0" parTransId="{E025A699-6EA3-45E7-94E8-DD6D12697B4C}" sibTransId="{75031C10-BE52-48D6-BF34-0238ADC89A5D}"/>
    <dgm:cxn modelId="{0B4FCC14-00CB-4F4F-9520-5E14E58136B1}" srcId="{F21C8C7B-A76C-449C-89F8-B92BD614D1E5}" destId="{A4FA2A72-3E3F-4614-B35A-EC8BBD3866BE}" srcOrd="2" destOrd="0" parTransId="{8832517C-5FA1-4898-A39A-68FBCACFBFC4}" sibTransId="{7F2822CF-60F9-4FC3-BBCD-D79ECDF5B471}"/>
    <dgm:cxn modelId="{9AB76468-C418-403D-A79D-BC4CE075B5D1}" type="presOf" srcId="{F21C8C7B-A76C-449C-89F8-B92BD614D1E5}" destId="{30051029-BCCD-4F61-96AE-AF02E1EF4A7D}" srcOrd="0" destOrd="0" presId="urn:microsoft.com/office/officeart/2005/8/layout/default"/>
    <dgm:cxn modelId="{F746B985-01B7-4202-9626-64611E916A9C}" srcId="{F21C8C7B-A76C-449C-89F8-B92BD614D1E5}" destId="{21102AD4-1F32-4484-B8B4-386806991156}" srcOrd="0" destOrd="0" parTransId="{40DF3DC9-2496-4583-A8C9-87186E524D6A}" sibTransId="{AECEC777-12AC-44E4-85D0-1EF72E3F8427}"/>
    <dgm:cxn modelId="{36399725-8561-4D47-984D-DCCC5DD65635}" type="presOf" srcId="{092C97C2-F19A-4A1F-B043-8832A2EB099F}" destId="{A624D6EA-5122-4734-A323-5A315806EFE6}" srcOrd="0" destOrd="0" presId="urn:microsoft.com/office/officeart/2005/8/layout/default"/>
    <dgm:cxn modelId="{2F875290-E1FE-48EF-BE9F-E5E8923E832C}" type="presOf" srcId="{A4FA2A72-3E3F-4614-B35A-EC8BBD3866BE}" destId="{8AAFA2D4-1A74-404D-B686-00E370B357BD}" srcOrd="0" destOrd="0" presId="urn:microsoft.com/office/officeart/2005/8/layout/default"/>
    <dgm:cxn modelId="{A5A9A055-DAD0-4C9B-8AC2-337C985A2860}" type="presOf" srcId="{21102AD4-1F32-4484-B8B4-386806991156}" destId="{61419EE7-5EE4-4139-AFE3-6F6A0886612A}" srcOrd="0" destOrd="0" presId="urn:microsoft.com/office/officeart/2005/8/layout/default"/>
    <dgm:cxn modelId="{7A30AAF2-690C-480E-80D4-A3F31E24E881}" type="presParOf" srcId="{30051029-BCCD-4F61-96AE-AF02E1EF4A7D}" destId="{61419EE7-5EE4-4139-AFE3-6F6A0886612A}" srcOrd="0" destOrd="0" presId="urn:microsoft.com/office/officeart/2005/8/layout/default"/>
    <dgm:cxn modelId="{807C1541-5DD9-4D29-ABA8-D521D8999D0E}" type="presParOf" srcId="{30051029-BCCD-4F61-96AE-AF02E1EF4A7D}" destId="{197F8AFB-5836-4D70-BBB8-0FF8EE46D1BE}" srcOrd="1" destOrd="0" presId="urn:microsoft.com/office/officeart/2005/8/layout/default"/>
    <dgm:cxn modelId="{5992115C-0E91-4ABB-9A59-1356BC577049}" type="presParOf" srcId="{30051029-BCCD-4F61-96AE-AF02E1EF4A7D}" destId="{A624D6EA-5122-4734-A323-5A315806EFE6}" srcOrd="2" destOrd="0" presId="urn:microsoft.com/office/officeart/2005/8/layout/default"/>
    <dgm:cxn modelId="{4655F6DF-045D-4CDC-8E8B-ECCC06FFE347}" type="presParOf" srcId="{30051029-BCCD-4F61-96AE-AF02E1EF4A7D}" destId="{8A1676E3-96BB-4B35-AF3B-C49B6FF4A47C}" srcOrd="3" destOrd="0" presId="urn:microsoft.com/office/officeart/2005/8/layout/default"/>
    <dgm:cxn modelId="{43822D85-DD49-4AB4-9E6A-B3C63BFE458B}" type="presParOf" srcId="{30051029-BCCD-4F61-96AE-AF02E1EF4A7D}" destId="{8AAFA2D4-1A74-404D-B686-00E370B357BD}"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8F12C47-56E2-4868-A189-0E84BD8ADF40}"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US"/>
        </a:p>
      </dgm:t>
    </dgm:pt>
    <dgm:pt modelId="{601D3575-A43A-4D8A-9A98-6F6F4975C61E}">
      <dgm:prSet phldrT="[Text]" custT="1"/>
      <dgm:spPr/>
      <dgm:t>
        <a:bodyPr/>
        <a:lstStyle/>
        <a:p>
          <a:r>
            <a:rPr lang="en-GB" sz="1800" dirty="0" smtClean="0"/>
            <a:t>Issue Invitation to Bid</a:t>
          </a:r>
          <a:endParaRPr lang="en-US" sz="1800" dirty="0"/>
        </a:p>
      </dgm:t>
    </dgm:pt>
    <dgm:pt modelId="{8FE64150-4640-47C9-BDC3-7939130CBC79}" type="parTrans" cxnId="{F7EFD8E4-8EAC-4319-9119-A65645CCB8B0}">
      <dgm:prSet/>
      <dgm:spPr/>
      <dgm:t>
        <a:bodyPr/>
        <a:lstStyle/>
        <a:p>
          <a:endParaRPr lang="en-US" sz="1800"/>
        </a:p>
      </dgm:t>
    </dgm:pt>
    <dgm:pt modelId="{47B437A2-60EB-4D9F-B260-242D4AE0C9C9}" type="sibTrans" cxnId="{F7EFD8E4-8EAC-4319-9119-A65645CCB8B0}">
      <dgm:prSet/>
      <dgm:spPr/>
      <dgm:t>
        <a:bodyPr/>
        <a:lstStyle/>
        <a:p>
          <a:endParaRPr lang="en-US" sz="1800"/>
        </a:p>
      </dgm:t>
    </dgm:pt>
    <dgm:pt modelId="{0A19A749-7574-4C26-8DCC-F77488A99F4E}">
      <dgm:prSet phldrT="[Text]" custT="1"/>
      <dgm:spPr/>
      <dgm:t>
        <a:bodyPr/>
        <a:lstStyle/>
        <a:p>
          <a:r>
            <a:rPr lang="en-GB" sz="1800" dirty="0" smtClean="0"/>
            <a:t>Bidders submit response/proposal including costings</a:t>
          </a:r>
          <a:endParaRPr lang="en-US" sz="1800" dirty="0"/>
        </a:p>
      </dgm:t>
    </dgm:pt>
    <dgm:pt modelId="{44A6450B-62E1-4307-A1CA-D634656B0642}" type="parTrans" cxnId="{FF6A628A-5D58-4868-A8CA-569DE1444CE1}">
      <dgm:prSet/>
      <dgm:spPr/>
      <dgm:t>
        <a:bodyPr/>
        <a:lstStyle/>
        <a:p>
          <a:endParaRPr lang="en-US" sz="1800"/>
        </a:p>
      </dgm:t>
    </dgm:pt>
    <dgm:pt modelId="{B52931EB-71BA-4D7C-B957-FD66094A17D4}" type="sibTrans" cxnId="{FF6A628A-5D58-4868-A8CA-569DE1444CE1}">
      <dgm:prSet/>
      <dgm:spPr/>
      <dgm:t>
        <a:bodyPr/>
        <a:lstStyle/>
        <a:p>
          <a:endParaRPr lang="en-US" sz="1800"/>
        </a:p>
      </dgm:t>
    </dgm:pt>
    <dgm:pt modelId="{014F83A5-7929-4C47-8DD5-A02FACCEE508}">
      <dgm:prSet phldrT="[Text]" custT="1"/>
      <dgm:spPr/>
      <dgm:t>
        <a:bodyPr/>
        <a:lstStyle/>
        <a:p>
          <a:r>
            <a:rPr lang="en-GB" sz="1800" dirty="0" smtClean="0"/>
            <a:t>Desktop evaluation of bidders’ written responses, including moderation</a:t>
          </a:r>
          <a:endParaRPr lang="en-US" sz="1800" dirty="0"/>
        </a:p>
      </dgm:t>
    </dgm:pt>
    <dgm:pt modelId="{2ADA8A6C-DFAF-4ECD-9CD0-7AB4A03AB116}" type="parTrans" cxnId="{187C31F5-0446-4ABF-A0EC-BE58B75E43CD}">
      <dgm:prSet/>
      <dgm:spPr/>
      <dgm:t>
        <a:bodyPr/>
        <a:lstStyle/>
        <a:p>
          <a:endParaRPr lang="en-US" sz="1800"/>
        </a:p>
      </dgm:t>
    </dgm:pt>
    <dgm:pt modelId="{ED36B85A-71A3-4653-9158-8230CFE76F95}" type="sibTrans" cxnId="{187C31F5-0446-4ABF-A0EC-BE58B75E43CD}">
      <dgm:prSet/>
      <dgm:spPr/>
      <dgm:t>
        <a:bodyPr/>
        <a:lstStyle/>
        <a:p>
          <a:endParaRPr lang="en-US" sz="1800"/>
        </a:p>
      </dgm:t>
    </dgm:pt>
    <dgm:pt modelId="{ECCF482E-02CC-492F-9921-DC0E756BE52F}">
      <dgm:prSet custT="1"/>
      <dgm:spPr/>
      <dgm:t>
        <a:bodyPr/>
        <a:lstStyle/>
        <a:p>
          <a:r>
            <a:rPr lang="en-GB" sz="1800" dirty="0" smtClean="0"/>
            <a:t>Bidder interviews/ clarification</a:t>
          </a:r>
          <a:endParaRPr lang="en-US" sz="1800" dirty="0"/>
        </a:p>
      </dgm:t>
    </dgm:pt>
    <dgm:pt modelId="{7B91B172-0043-4404-9602-4FC6BAB37073}" type="parTrans" cxnId="{DA2FB4D2-8D1F-470A-94FA-92FF1540B25E}">
      <dgm:prSet/>
      <dgm:spPr/>
      <dgm:t>
        <a:bodyPr/>
        <a:lstStyle/>
        <a:p>
          <a:endParaRPr lang="en-US" sz="1800"/>
        </a:p>
      </dgm:t>
    </dgm:pt>
    <dgm:pt modelId="{63FC9139-6F33-4179-86B7-F40A2F1BD531}" type="sibTrans" cxnId="{DA2FB4D2-8D1F-470A-94FA-92FF1540B25E}">
      <dgm:prSet/>
      <dgm:spPr/>
      <dgm:t>
        <a:bodyPr/>
        <a:lstStyle/>
        <a:p>
          <a:endParaRPr lang="en-US" sz="1800"/>
        </a:p>
      </dgm:t>
    </dgm:pt>
    <dgm:pt modelId="{E299141F-9ED3-461E-89D3-D9117F226F5D}">
      <dgm:prSet custT="1"/>
      <dgm:spPr/>
      <dgm:t>
        <a:bodyPr/>
        <a:lstStyle/>
        <a:p>
          <a:r>
            <a:rPr lang="en-GB" sz="1800" dirty="0" smtClean="0"/>
            <a:t>Final moderation</a:t>
          </a:r>
          <a:endParaRPr lang="en-US" sz="1800" dirty="0"/>
        </a:p>
      </dgm:t>
    </dgm:pt>
    <dgm:pt modelId="{A272A692-6DA5-435B-AA28-CF70E05BAC65}" type="parTrans" cxnId="{5D91B566-9BEB-411E-9841-156D26E3E5AB}">
      <dgm:prSet/>
      <dgm:spPr/>
      <dgm:t>
        <a:bodyPr/>
        <a:lstStyle/>
        <a:p>
          <a:endParaRPr lang="en-US" sz="1800"/>
        </a:p>
      </dgm:t>
    </dgm:pt>
    <dgm:pt modelId="{1B41EBC7-0969-4CEB-80E1-4ACA8F417C71}" type="sibTrans" cxnId="{5D91B566-9BEB-411E-9841-156D26E3E5AB}">
      <dgm:prSet/>
      <dgm:spPr/>
      <dgm:t>
        <a:bodyPr/>
        <a:lstStyle/>
        <a:p>
          <a:endParaRPr lang="en-US" sz="1800"/>
        </a:p>
      </dgm:t>
    </dgm:pt>
    <dgm:pt modelId="{61F1ECB3-1897-49D9-923A-BDE5FE5A1A25}">
      <dgm:prSet custT="1"/>
      <dgm:spPr/>
      <dgm:t>
        <a:bodyPr/>
        <a:lstStyle/>
        <a:p>
          <a:r>
            <a:rPr lang="en-GB" sz="1800" dirty="0" smtClean="0"/>
            <a:t>Notification of results and feedback</a:t>
          </a:r>
          <a:endParaRPr lang="en-US" sz="1800" dirty="0"/>
        </a:p>
      </dgm:t>
    </dgm:pt>
    <dgm:pt modelId="{E1027455-764A-4406-B205-BC4740CB8715}" type="parTrans" cxnId="{E32FF1E3-B288-4073-B96D-7766ECCA4624}">
      <dgm:prSet/>
      <dgm:spPr/>
      <dgm:t>
        <a:bodyPr/>
        <a:lstStyle/>
        <a:p>
          <a:endParaRPr lang="en-US" sz="1800"/>
        </a:p>
      </dgm:t>
    </dgm:pt>
    <dgm:pt modelId="{3B9AAB86-11FE-4B70-9B9F-2F9CDEB5C556}" type="sibTrans" cxnId="{E32FF1E3-B288-4073-B96D-7766ECCA4624}">
      <dgm:prSet/>
      <dgm:spPr/>
      <dgm:t>
        <a:bodyPr/>
        <a:lstStyle/>
        <a:p>
          <a:endParaRPr lang="en-US" sz="1800"/>
        </a:p>
      </dgm:t>
    </dgm:pt>
    <dgm:pt modelId="{FDF0163D-EC05-4639-8A31-4F98C98369DD}">
      <dgm:prSet custT="1"/>
      <dgm:spPr/>
      <dgm:t>
        <a:bodyPr/>
        <a:lstStyle/>
        <a:p>
          <a:r>
            <a:rPr lang="en-GB" sz="1800" dirty="0" smtClean="0"/>
            <a:t>10 day standstill period</a:t>
          </a:r>
          <a:endParaRPr lang="en-US" sz="1800" dirty="0"/>
        </a:p>
      </dgm:t>
    </dgm:pt>
    <dgm:pt modelId="{A0D18962-CDF3-42B3-8A22-45431A4727E1}" type="parTrans" cxnId="{4A20BE4D-3296-4372-A212-DA9E01494012}">
      <dgm:prSet/>
      <dgm:spPr/>
      <dgm:t>
        <a:bodyPr/>
        <a:lstStyle/>
        <a:p>
          <a:endParaRPr lang="en-US" sz="1800"/>
        </a:p>
      </dgm:t>
    </dgm:pt>
    <dgm:pt modelId="{F85BE24C-FA15-42E1-94C0-DDA2DB3E0E40}" type="sibTrans" cxnId="{4A20BE4D-3296-4372-A212-DA9E01494012}">
      <dgm:prSet/>
      <dgm:spPr/>
      <dgm:t>
        <a:bodyPr/>
        <a:lstStyle/>
        <a:p>
          <a:endParaRPr lang="en-US" sz="1800"/>
        </a:p>
      </dgm:t>
    </dgm:pt>
    <dgm:pt modelId="{9E6C26D8-661E-438B-9D32-B324D09C9F4C}">
      <dgm:prSet custT="1"/>
      <dgm:spPr/>
      <dgm:t>
        <a:bodyPr/>
        <a:lstStyle/>
        <a:p>
          <a:r>
            <a:rPr lang="en-GB" sz="1800" dirty="0" smtClean="0"/>
            <a:t>Contract award</a:t>
          </a:r>
          <a:endParaRPr lang="en-US" sz="1800" dirty="0"/>
        </a:p>
      </dgm:t>
    </dgm:pt>
    <dgm:pt modelId="{EBD8A900-4EDD-47F0-973A-5F459024FC89}" type="parTrans" cxnId="{864CB608-FE3F-4195-A894-CB396407A6B1}">
      <dgm:prSet/>
      <dgm:spPr/>
      <dgm:t>
        <a:bodyPr/>
        <a:lstStyle/>
        <a:p>
          <a:endParaRPr lang="en-US" sz="1800"/>
        </a:p>
      </dgm:t>
    </dgm:pt>
    <dgm:pt modelId="{787D4BAE-5C7D-4273-B519-084DED741C64}" type="sibTrans" cxnId="{864CB608-FE3F-4195-A894-CB396407A6B1}">
      <dgm:prSet/>
      <dgm:spPr/>
      <dgm:t>
        <a:bodyPr/>
        <a:lstStyle/>
        <a:p>
          <a:endParaRPr lang="en-US" sz="1800"/>
        </a:p>
      </dgm:t>
    </dgm:pt>
    <dgm:pt modelId="{71A77942-6F11-47E9-946F-80866B73DF80}" type="pres">
      <dgm:prSet presAssocID="{68F12C47-56E2-4868-A189-0E84BD8ADF40}" presName="Name0" presStyleCnt="0">
        <dgm:presLayoutVars>
          <dgm:dir/>
          <dgm:resizeHandles val="exact"/>
        </dgm:presLayoutVars>
      </dgm:prSet>
      <dgm:spPr/>
      <dgm:t>
        <a:bodyPr/>
        <a:lstStyle/>
        <a:p>
          <a:endParaRPr lang="en-US"/>
        </a:p>
      </dgm:t>
    </dgm:pt>
    <dgm:pt modelId="{2DB93BCA-6934-48B1-A0DE-FAC9678F5F4A}" type="pres">
      <dgm:prSet presAssocID="{68F12C47-56E2-4868-A189-0E84BD8ADF40}" presName="arrow" presStyleLbl="bgShp" presStyleIdx="0" presStyleCnt="1"/>
      <dgm:spPr/>
    </dgm:pt>
    <dgm:pt modelId="{A1FBF0F7-3EDC-44D6-A766-70B9DABCE0D7}" type="pres">
      <dgm:prSet presAssocID="{68F12C47-56E2-4868-A189-0E84BD8ADF40}" presName="points" presStyleCnt="0"/>
      <dgm:spPr/>
    </dgm:pt>
    <dgm:pt modelId="{116BC1EE-975A-40FE-BBD3-B159907D9174}" type="pres">
      <dgm:prSet presAssocID="{601D3575-A43A-4D8A-9A98-6F6F4975C61E}" presName="compositeA" presStyleCnt="0"/>
      <dgm:spPr/>
    </dgm:pt>
    <dgm:pt modelId="{0EB43397-4A93-4956-9C06-71A56134DA89}" type="pres">
      <dgm:prSet presAssocID="{601D3575-A43A-4D8A-9A98-6F6F4975C61E}" presName="textA" presStyleLbl="revTx" presStyleIdx="0" presStyleCnt="8" custScaleX="123430">
        <dgm:presLayoutVars>
          <dgm:bulletEnabled val="1"/>
        </dgm:presLayoutVars>
      </dgm:prSet>
      <dgm:spPr/>
      <dgm:t>
        <a:bodyPr/>
        <a:lstStyle/>
        <a:p>
          <a:endParaRPr lang="en-US"/>
        </a:p>
      </dgm:t>
    </dgm:pt>
    <dgm:pt modelId="{EB806556-5966-4FD6-BD7F-FCAEB134B2B4}" type="pres">
      <dgm:prSet presAssocID="{601D3575-A43A-4D8A-9A98-6F6F4975C61E}" presName="circleA" presStyleLbl="node1" presStyleIdx="0" presStyleCnt="8"/>
      <dgm:spPr/>
    </dgm:pt>
    <dgm:pt modelId="{E5E3E665-C788-41F9-8F83-6BC20444199F}" type="pres">
      <dgm:prSet presAssocID="{601D3575-A43A-4D8A-9A98-6F6F4975C61E}" presName="spaceA" presStyleCnt="0"/>
      <dgm:spPr/>
    </dgm:pt>
    <dgm:pt modelId="{BC87E6AC-5461-4141-9A7F-86720D4E546E}" type="pres">
      <dgm:prSet presAssocID="{47B437A2-60EB-4D9F-B260-242D4AE0C9C9}" presName="space" presStyleCnt="0"/>
      <dgm:spPr/>
    </dgm:pt>
    <dgm:pt modelId="{EF1417F5-EAC4-4158-874C-9B477A7CE660}" type="pres">
      <dgm:prSet presAssocID="{0A19A749-7574-4C26-8DCC-F77488A99F4E}" presName="compositeB" presStyleCnt="0"/>
      <dgm:spPr/>
    </dgm:pt>
    <dgm:pt modelId="{70E680B1-D6A6-40AC-ABFA-AF942E6ED1CD}" type="pres">
      <dgm:prSet presAssocID="{0A19A749-7574-4C26-8DCC-F77488A99F4E}" presName="textB" presStyleLbl="revTx" presStyleIdx="1" presStyleCnt="8" custScaleX="114215">
        <dgm:presLayoutVars>
          <dgm:bulletEnabled val="1"/>
        </dgm:presLayoutVars>
      </dgm:prSet>
      <dgm:spPr/>
      <dgm:t>
        <a:bodyPr/>
        <a:lstStyle/>
        <a:p>
          <a:endParaRPr lang="en-US"/>
        </a:p>
      </dgm:t>
    </dgm:pt>
    <dgm:pt modelId="{8798A694-9A7C-4665-8080-F915BFA85E4E}" type="pres">
      <dgm:prSet presAssocID="{0A19A749-7574-4C26-8DCC-F77488A99F4E}" presName="circleB" presStyleLbl="node1" presStyleIdx="1" presStyleCnt="8"/>
      <dgm:spPr/>
    </dgm:pt>
    <dgm:pt modelId="{14F7CAE3-EFEB-492B-8FC6-96B06409F895}" type="pres">
      <dgm:prSet presAssocID="{0A19A749-7574-4C26-8DCC-F77488A99F4E}" presName="spaceB" presStyleCnt="0"/>
      <dgm:spPr/>
    </dgm:pt>
    <dgm:pt modelId="{7B0997E4-07A8-48DE-84AA-D7CCA1E3D4CB}" type="pres">
      <dgm:prSet presAssocID="{B52931EB-71BA-4D7C-B957-FD66094A17D4}" presName="space" presStyleCnt="0"/>
      <dgm:spPr/>
    </dgm:pt>
    <dgm:pt modelId="{3FF68E62-767A-469D-AE8C-74337BD9142B}" type="pres">
      <dgm:prSet presAssocID="{014F83A5-7929-4C47-8DD5-A02FACCEE508}" presName="compositeA" presStyleCnt="0"/>
      <dgm:spPr/>
    </dgm:pt>
    <dgm:pt modelId="{6D2AE5CE-41F9-486D-87D1-ED0FECE34CD6}" type="pres">
      <dgm:prSet presAssocID="{014F83A5-7929-4C47-8DD5-A02FACCEE508}" presName="textA" presStyleLbl="revTx" presStyleIdx="2" presStyleCnt="8" custScaleX="130835">
        <dgm:presLayoutVars>
          <dgm:bulletEnabled val="1"/>
        </dgm:presLayoutVars>
      </dgm:prSet>
      <dgm:spPr/>
      <dgm:t>
        <a:bodyPr/>
        <a:lstStyle/>
        <a:p>
          <a:endParaRPr lang="en-US"/>
        </a:p>
      </dgm:t>
    </dgm:pt>
    <dgm:pt modelId="{66333CA6-8539-4D44-80CB-AE5A37C15D61}" type="pres">
      <dgm:prSet presAssocID="{014F83A5-7929-4C47-8DD5-A02FACCEE508}" presName="circleA" presStyleLbl="node1" presStyleIdx="2" presStyleCnt="8"/>
      <dgm:spPr/>
    </dgm:pt>
    <dgm:pt modelId="{FB03EF80-50E0-4388-893B-88F2C3732CDD}" type="pres">
      <dgm:prSet presAssocID="{014F83A5-7929-4C47-8DD5-A02FACCEE508}" presName="spaceA" presStyleCnt="0"/>
      <dgm:spPr/>
    </dgm:pt>
    <dgm:pt modelId="{18F05682-2C6B-4CD5-A17B-0970A5AE420B}" type="pres">
      <dgm:prSet presAssocID="{ED36B85A-71A3-4653-9158-8230CFE76F95}" presName="space" presStyleCnt="0"/>
      <dgm:spPr/>
    </dgm:pt>
    <dgm:pt modelId="{009480E9-DFFC-4364-81EE-FD5DE9261D68}" type="pres">
      <dgm:prSet presAssocID="{ECCF482E-02CC-492F-9921-DC0E756BE52F}" presName="compositeB" presStyleCnt="0"/>
      <dgm:spPr/>
    </dgm:pt>
    <dgm:pt modelId="{9CD1D94C-1315-4035-B4B2-A26798C14C53}" type="pres">
      <dgm:prSet presAssocID="{ECCF482E-02CC-492F-9921-DC0E756BE52F}" presName="textB" presStyleLbl="revTx" presStyleIdx="3" presStyleCnt="8" custScaleX="123648">
        <dgm:presLayoutVars>
          <dgm:bulletEnabled val="1"/>
        </dgm:presLayoutVars>
      </dgm:prSet>
      <dgm:spPr/>
      <dgm:t>
        <a:bodyPr/>
        <a:lstStyle/>
        <a:p>
          <a:endParaRPr lang="en-US"/>
        </a:p>
      </dgm:t>
    </dgm:pt>
    <dgm:pt modelId="{0AE496B8-FC0F-465E-9E9C-D0D355AB35B0}" type="pres">
      <dgm:prSet presAssocID="{ECCF482E-02CC-492F-9921-DC0E756BE52F}" presName="circleB" presStyleLbl="node1" presStyleIdx="3" presStyleCnt="8"/>
      <dgm:spPr/>
    </dgm:pt>
    <dgm:pt modelId="{9F951192-C823-4CC5-A86F-700893825B48}" type="pres">
      <dgm:prSet presAssocID="{ECCF482E-02CC-492F-9921-DC0E756BE52F}" presName="spaceB" presStyleCnt="0"/>
      <dgm:spPr/>
    </dgm:pt>
    <dgm:pt modelId="{CC994E85-39F3-4C52-B482-8BADB1B1711D}" type="pres">
      <dgm:prSet presAssocID="{63FC9139-6F33-4179-86B7-F40A2F1BD531}" presName="space" presStyleCnt="0"/>
      <dgm:spPr/>
    </dgm:pt>
    <dgm:pt modelId="{72D4B230-3709-4710-8D38-FCFC7BB0E713}" type="pres">
      <dgm:prSet presAssocID="{E299141F-9ED3-461E-89D3-D9117F226F5D}" presName="compositeA" presStyleCnt="0"/>
      <dgm:spPr/>
    </dgm:pt>
    <dgm:pt modelId="{3601F8A6-9ACD-4BE0-8149-15C8483938FA}" type="pres">
      <dgm:prSet presAssocID="{E299141F-9ED3-461E-89D3-D9117F226F5D}" presName="textA" presStyleLbl="revTx" presStyleIdx="4" presStyleCnt="8" custScaleX="140968">
        <dgm:presLayoutVars>
          <dgm:bulletEnabled val="1"/>
        </dgm:presLayoutVars>
      </dgm:prSet>
      <dgm:spPr/>
      <dgm:t>
        <a:bodyPr/>
        <a:lstStyle/>
        <a:p>
          <a:endParaRPr lang="en-US"/>
        </a:p>
      </dgm:t>
    </dgm:pt>
    <dgm:pt modelId="{E55D97BC-51CD-4EB3-83EC-3162306BA1C9}" type="pres">
      <dgm:prSet presAssocID="{E299141F-9ED3-461E-89D3-D9117F226F5D}" presName="circleA" presStyleLbl="node1" presStyleIdx="4" presStyleCnt="8"/>
      <dgm:spPr/>
    </dgm:pt>
    <dgm:pt modelId="{C367C075-A69D-448E-A4E3-285EE1DB073B}" type="pres">
      <dgm:prSet presAssocID="{E299141F-9ED3-461E-89D3-D9117F226F5D}" presName="spaceA" presStyleCnt="0"/>
      <dgm:spPr/>
    </dgm:pt>
    <dgm:pt modelId="{8BDA2FD4-4C63-4FEA-8114-317783921A08}" type="pres">
      <dgm:prSet presAssocID="{1B41EBC7-0969-4CEB-80E1-4ACA8F417C71}" presName="space" presStyleCnt="0"/>
      <dgm:spPr/>
    </dgm:pt>
    <dgm:pt modelId="{26FF4186-B3E6-4587-AEFE-94E1E54DD21D}" type="pres">
      <dgm:prSet presAssocID="{61F1ECB3-1897-49D9-923A-BDE5FE5A1A25}" presName="compositeB" presStyleCnt="0"/>
      <dgm:spPr/>
    </dgm:pt>
    <dgm:pt modelId="{688F114C-A175-46E1-A5C0-D1582924F199}" type="pres">
      <dgm:prSet presAssocID="{61F1ECB3-1897-49D9-923A-BDE5FE5A1A25}" presName="textB" presStyleLbl="revTx" presStyleIdx="5" presStyleCnt="8" custScaleX="136878">
        <dgm:presLayoutVars>
          <dgm:bulletEnabled val="1"/>
        </dgm:presLayoutVars>
      </dgm:prSet>
      <dgm:spPr/>
      <dgm:t>
        <a:bodyPr/>
        <a:lstStyle/>
        <a:p>
          <a:endParaRPr lang="en-US"/>
        </a:p>
      </dgm:t>
    </dgm:pt>
    <dgm:pt modelId="{A4B1DE01-F839-4CA7-93CB-CB8D30EC652E}" type="pres">
      <dgm:prSet presAssocID="{61F1ECB3-1897-49D9-923A-BDE5FE5A1A25}" presName="circleB" presStyleLbl="node1" presStyleIdx="5" presStyleCnt="8"/>
      <dgm:spPr/>
    </dgm:pt>
    <dgm:pt modelId="{6FFF77D3-88BD-4DA1-B9E1-DFE648F31B24}" type="pres">
      <dgm:prSet presAssocID="{61F1ECB3-1897-49D9-923A-BDE5FE5A1A25}" presName="spaceB" presStyleCnt="0"/>
      <dgm:spPr/>
    </dgm:pt>
    <dgm:pt modelId="{AEF23FB1-64AD-4C14-8B1D-9062EDF7ED3A}" type="pres">
      <dgm:prSet presAssocID="{3B9AAB86-11FE-4B70-9B9F-2F9CDEB5C556}" presName="space" presStyleCnt="0"/>
      <dgm:spPr/>
    </dgm:pt>
    <dgm:pt modelId="{DA552B39-D470-4052-B8AD-CA13B39B5518}" type="pres">
      <dgm:prSet presAssocID="{FDF0163D-EC05-4639-8A31-4F98C98369DD}" presName="compositeA" presStyleCnt="0"/>
      <dgm:spPr/>
    </dgm:pt>
    <dgm:pt modelId="{FB876506-FD8A-4215-B0B1-4AA7F8D36074}" type="pres">
      <dgm:prSet presAssocID="{FDF0163D-EC05-4639-8A31-4F98C98369DD}" presName="textA" presStyleLbl="revTx" presStyleIdx="6" presStyleCnt="8" custScaleX="103129">
        <dgm:presLayoutVars>
          <dgm:bulletEnabled val="1"/>
        </dgm:presLayoutVars>
      </dgm:prSet>
      <dgm:spPr/>
      <dgm:t>
        <a:bodyPr/>
        <a:lstStyle/>
        <a:p>
          <a:endParaRPr lang="en-US"/>
        </a:p>
      </dgm:t>
    </dgm:pt>
    <dgm:pt modelId="{7D75B1B6-4BC1-467C-8CA5-2D50D3718D26}" type="pres">
      <dgm:prSet presAssocID="{FDF0163D-EC05-4639-8A31-4F98C98369DD}" presName="circleA" presStyleLbl="node1" presStyleIdx="6" presStyleCnt="8"/>
      <dgm:spPr/>
    </dgm:pt>
    <dgm:pt modelId="{909AB8EA-497C-45F0-A5CE-477D927AF115}" type="pres">
      <dgm:prSet presAssocID="{FDF0163D-EC05-4639-8A31-4F98C98369DD}" presName="spaceA" presStyleCnt="0"/>
      <dgm:spPr/>
    </dgm:pt>
    <dgm:pt modelId="{F5AFCD5F-B647-4ACD-9C58-51778114C8E8}" type="pres">
      <dgm:prSet presAssocID="{F85BE24C-FA15-42E1-94C0-DDA2DB3E0E40}" presName="space" presStyleCnt="0"/>
      <dgm:spPr/>
    </dgm:pt>
    <dgm:pt modelId="{B196E66F-96E2-4A51-ACF8-A1DFF3854DA5}" type="pres">
      <dgm:prSet presAssocID="{9E6C26D8-661E-438B-9D32-B324D09C9F4C}" presName="compositeB" presStyleCnt="0"/>
      <dgm:spPr/>
    </dgm:pt>
    <dgm:pt modelId="{6675D85F-B8B1-437A-A3B1-C63F3BD87CFA}" type="pres">
      <dgm:prSet presAssocID="{9E6C26D8-661E-438B-9D32-B324D09C9F4C}" presName="textB" presStyleLbl="revTx" presStyleIdx="7" presStyleCnt="8">
        <dgm:presLayoutVars>
          <dgm:bulletEnabled val="1"/>
        </dgm:presLayoutVars>
      </dgm:prSet>
      <dgm:spPr/>
      <dgm:t>
        <a:bodyPr/>
        <a:lstStyle/>
        <a:p>
          <a:endParaRPr lang="en-US"/>
        </a:p>
      </dgm:t>
    </dgm:pt>
    <dgm:pt modelId="{30BCF994-BE1B-465D-8296-B1D033B6A326}" type="pres">
      <dgm:prSet presAssocID="{9E6C26D8-661E-438B-9D32-B324D09C9F4C}" presName="circleB" presStyleLbl="node1" presStyleIdx="7" presStyleCnt="8"/>
      <dgm:spPr/>
    </dgm:pt>
    <dgm:pt modelId="{C11AC95E-AD78-44FA-8692-A9D009DE9996}" type="pres">
      <dgm:prSet presAssocID="{9E6C26D8-661E-438B-9D32-B324D09C9F4C}" presName="spaceB" presStyleCnt="0"/>
      <dgm:spPr/>
    </dgm:pt>
  </dgm:ptLst>
  <dgm:cxnLst>
    <dgm:cxn modelId="{C02ACD40-B3E3-4E80-BA69-667FC2E9CACE}" type="presOf" srcId="{9E6C26D8-661E-438B-9D32-B324D09C9F4C}" destId="{6675D85F-B8B1-437A-A3B1-C63F3BD87CFA}" srcOrd="0" destOrd="0" presId="urn:microsoft.com/office/officeart/2005/8/layout/hProcess11"/>
    <dgm:cxn modelId="{DA2FB4D2-8D1F-470A-94FA-92FF1540B25E}" srcId="{68F12C47-56E2-4868-A189-0E84BD8ADF40}" destId="{ECCF482E-02CC-492F-9921-DC0E756BE52F}" srcOrd="3" destOrd="0" parTransId="{7B91B172-0043-4404-9602-4FC6BAB37073}" sibTransId="{63FC9139-6F33-4179-86B7-F40A2F1BD531}"/>
    <dgm:cxn modelId="{C58EB5CD-B374-4332-B1A6-2330B93298DC}" type="presOf" srcId="{61F1ECB3-1897-49D9-923A-BDE5FE5A1A25}" destId="{688F114C-A175-46E1-A5C0-D1582924F199}" srcOrd="0" destOrd="0" presId="urn:microsoft.com/office/officeart/2005/8/layout/hProcess11"/>
    <dgm:cxn modelId="{F7EFD8E4-8EAC-4319-9119-A65645CCB8B0}" srcId="{68F12C47-56E2-4868-A189-0E84BD8ADF40}" destId="{601D3575-A43A-4D8A-9A98-6F6F4975C61E}" srcOrd="0" destOrd="0" parTransId="{8FE64150-4640-47C9-BDC3-7939130CBC79}" sibTransId="{47B437A2-60EB-4D9F-B260-242D4AE0C9C9}"/>
    <dgm:cxn modelId="{5E88CF32-8A22-4602-A693-11271F2A5361}" type="presOf" srcId="{E299141F-9ED3-461E-89D3-D9117F226F5D}" destId="{3601F8A6-9ACD-4BE0-8149-15C8483938FA}" srcOrd="0" destOrd="0" presId="urn:microsoft.com/office/officeart/2005/8/layout/hProcess11"/>
    <dgm:cxn modelId="{187C31F5-0446-4ABF-A0EC-BE58B75E43CD}" srcId="{68F12C47-56E2-4868-A189-0E84BD8ADF40}" destId="{014F83A5-7929-4C47-8DD5-A02FACCEE508}" srcOrd="2" destOrd="0" parTransId="{2ADA8A6C-DFAF-4ECD-9CD0-7AB4A03AB116}" sibTransId="{ED36B85A-71A3-4653-9158-8230CFE76F95}"/>
    <dgm:cxn modelId="{05B4A774-FB3F-444A-AE23-13BB3C017836}" type="presOf" srcId="{601D3575-A43A-4D8A-9A98-6F6F4975C61E}" destId="{0EB43397-4A93-4956-9C06-71A56134DA89}" srcOrd="0" destOrd="0" presId="urn:microsoft.com/office/officeart/2005/8/layout/hProcess11"/>
    <dgm:cxn modelId="{511E83A3-DB72-4E98-B23C-CC17D0F577F7}" type="presOf" srcId="{FDF0163D-EC05-4639-8A31-4F98C98369DD}" destId="{FB876506-FD8A-4215-B0B1-4AA7F8D36074}" srcOrd="0" destOrd="0" presId="urn:microsoft.com/office/officeart/2005/8/layout/hProcess11"/>
    <dgm:cxn modelId="{E32FF1E3-B288-4073-B96D-7766ECCA4624}" srcId="{68F12C47-56E2-4868-A189-0E84BD8ADF40}" destId="{61F1ECB3-1897-49D9-923A-BDE5FE5A1A25}" srcOrd="5" destOrd="0" parTransId="{E1027455-764A-4406-B205-BC4740CB8715}" sibTransId="{3B9AAB86-11FE-4B70-9B9F-2F9CDEB5C556}"/>
    <dgm:cxn modelId="{E51B3996-1DF8-4048-B369-79319E17D658}" type="presOf" srcId="{68F12C47-56E2-4868-A189-0E84BD8ADF40}" destId="{71A77942-6F11-47E9-946F-80866B73DF80}" srcOrd="0" destOrd="0" presId="urn:microsoft.com/office/officeart/2005/8/layout/hProcess11"/>
    <dgm:cxn modelId="{864CB608-FE3F-4195-A894-CB396407A6B1}" srcId="{68F12C47-56E2-4868-A189-0E84BD8ADF40}" destId="{9E6C26D8-661E-438B-9D32-B324D09C9F4C}" srcOrd="7" destOrd="0" parTransId="{EBD8A900-4EDD-47F0-973A-5F459024FC89}" sibTransId="{787D4BAE-5C7D-4273-B519-084DED741C64}"/>
    <dgm:cxn modelId="{C92B5E4C-3CD8-42ED-A7D3-EAA2157D07DF}" type="presOf" srcId="{014F83A5-7929-4C47-8DD5-A02FACCEE508}" destId="{6D2AE5CE-41F9-486D-87D1-ED0FECE34CD6}" srcOrd="0" destOrd="0" presId="urn:microsoft.com/office/officeart/2005/8/layout/hProcess11"/>
    <dgm:cxn modelId="{FF6A628A-5D58-4868-A8CA-569DE1444CE1}" srcId="{68F12C47-56E2-4868-A189-0E84BD8ADF40}" destId="{0A19A749-7574-4C26-8DCC-F77488A99F4E}" srcOrd="1" destOrd="0" parTransId="{44A6450B-62E1-4307-A1CA-D634656B0642}" sibTransId="{B52931EB-71BA-4D7C-B957-FD66094A17D4}"/>
    <dgm:cxn modelId="{DD03F46E-E0C8-498D-9A4C-5E87CE452108}" type="presOf" srcId="{0A19A749-7574-4C26-8DCC-F77488A99F4E}" destId="{70E680B1-D6A6-40AC-ABFA-AF942E6ED1CD}" srcOrd="0" destOrd="0" presId="urn:microsoft.com/office/officeart/2005/8/layout/hProcess11"/>
    <dgm:cxn modelId="{4A20BE4D-3296-4372-A212-DA9E01494012}" srcId="{68F12C47-56E2-4868-A189-0E84BD8ADF40}" destId="{FDF0163D-EC05-4639-8A31-4F98C98369DD}" srcOrd="6" destOrd="0" parTransId="{A0D18962-CDF3-42B3-8A22-45431A4727E1}" sibTransId="{F85BE24C-FA15-42E1-94C0-DDA2DB3E0E40}"/>
    <dgm:cxn modelId="{155B4018-15DF-46AB-A7EF-C1C2FF2D55E6}" type="presOf" srcId="{ECCF482E-02CC-492F-9921-DC0E756BE52F}" destId="{9CD1D94C-1315-4035-B4B2-A26798C14C53}" srcOrd="0" destOrd="0" presId="urn:microsoft.com/office/officeart/2005/8/layout/hProcess11"/>
    <dgm:cxn modelId="{5D91B566-9BEB-411E-9841-156D26E3E5AB}" srcId="{68F12C47-56E2-4868-A189-0E84BD8ADF40}" destId="{E299141F-9ED3-461E-89D3-D9117F226F5D}" srcOrd="4" destOrd="0" parTransId="{A272A692-6DA5-435B-AA28-CF70E05BAC65}" sibTransId="{1B41EBC7-0969-4CEB-80E1-4ACA8F417C71}"/>
    <dgm:cxn modelId="{AD720E32-8545-40D7-8152-23794EB92D3D}" type="presParOf" srcId="{71A77942-6F11-47E9-946F-80866B73DF80}" destId="{2DB93BCA-6934-48B1-A0DE-FAC9678F5F4A}" srcOrd="0" destOrd="0" presId="urn:microsoft.com/office/officeart/2005/8/layout/hProcess11"/>
    <dgm:cxn modelId="{D76D04B9-F86B-471C-B46A-5D825A1DC6E6}" type="presParOf" srcId="{71A77942-6F11-47E9-946F-80866B73DF80}" destId="{A1FBF0F7-3EDC-44D6-A766-70B9DABCE0D7}" srcOrd="1" destOrd="0" presId="urn:microsoft.com/office/officeart/2005/8/layout/hProcess11"/>
    <dgm:cxn modelId="{5DCB9FC3-BDE5-470E-81E0-96634571DE6D}" type="presParOf" srcId="{A1FBF0F7-3EDC-44D6-A766-70B9DABCE0D7}" destId="{116BC1EE-975A-40FE-BBD3-B159907D9174}" srcOrd="0" destOrd="0" presId="urn:microsoft.com/office/officeart/2005/8/layout/hProcess11"/>
    <dgm:cxn modelId="{4E9FF40D-F775-40CB-9D47-08BE5C03046D}" type="presParOf" srcId="{116BC1EE-975A-40FE-BBD3-B159907D9174}" destId="{0EB43397-4A93-4956-9C06-71A56134DA89}" srcOrd="0" destOrd="0" presId="urn:microsoft.com/office/officeart/2005/8/layout/hProcess11"/>
    <dgm:cxn modelId="{812AFBE3-06EB-4862-A59F-033B05CC45BB}" type="presParOf" srcId="{116BC1EE-975A-40FE-BBD3-B159907D9174}" destId="{EB806556-5966-4FD6-BD7F-FCAEB134B2B4}" srcOrd="1" destOrd="0" presId="urn:microsoft.com/office/officeart/2005/8/layout/hProcess11"/>
    <dgm:cxn modelId="{8789D4A3-428C-4D9D-8BE2-1E01CC13056D}" type="presParOf" srcId="{116BC1EE-975A-40FE-BBD3-B159907D9174}" destId="{E5E3E665-C788-41F9-8F83-6BC20444199F}" srcOrd="2" destOrd="0" presId="urn:microsoft.com/office/officeart/2005/8/layout/hProcess11"/>
    <dgm:cxn modelId="{F95D5B83-8451-4923-B8D5-DD5A409E3949}" type="presParOf" srcId="{A1FBF0F7-3EDC-44D6-A766-70B9DABCE0D7}" destId="{BC87E6AC-5461-4141-9A7F-86720D4E546E}" srcOrd="1" destOrd="0" presId="urn:microsoft.com/office/officeart/2005/8/layout/hProcess11"/>
    <dgm:cxn modelId="{F68E2308-4F63-4CA4-8E50-3CB28EEE1B1A}" type="presParOf" srcId="{A1FBF0F7-3EDC-44D6-A766-70B9DABCE0D7}" destId="{EF1417F5-EAC4-4158-874C-9B477A7CE660}" srcOrd="2" destOrd="0" presId="urn:microsoft.com/office/officeart/2005/8/layout/hProcess11"/>
    <dgm:cxn modelId="{C4867715-8F1D-4151-96C1-A586ECBA1727}" type="presParOf" srcId="{EF1417F5-EAC4-4158-874C-9B477A7CE660}" destId="{70E680B1-D6A6-40AC-ABFA-AF942E6ED1CD}" srcOrd="0" destOrd="0" presId="urn:microsoft.com/office/officeart/2005/8/layout/hProcess11"/>
    <dgm:cxn modelId="{42F67D4E-52AC-4B6A-89E5-68704ECFC755}" type="presParOf" srcId="{EF1417F5-EAC4-4158-874C-9B477A7CE660}" destId="{8798A694-9A7C-4665-8080-F915BFA85E4E}" srcOrd="1" destOrd="0" presId="urn:microsoft.com/office/officeart/2005/8/layout/hProcess11"/>
    <dgm:cxn modelId="{D8FFC16A-50BC-4DFB-81A8-D831F57FC0B6}" type="presParOf" srcId="{EF1417F5-EAC4-4158-874C-9B477A7CE660}" destId="{14F7CAE3-EFEB-492B-8FC6-96B06409F895}" srcOrd="2" destOrd="0" presId="urn:microsoft.com/office/officeart/2005/8/layout/hProcess11"/>
    <dgm:cxn modelId="{B6C41B7E-7994-4C1D-84BD-1827F4CC38B8}" type="presParOf" srcId="{A1FBF0F7-3EDC-44D6-A766-70B9DABCE0D7}" destId="{7B0997E4-07A8-48DE-84AA-D7CCA1E3D4CB}" srcOrd="3" destOrd="0" presId="urn:microsoft.com/office/officeart/2005/8/layout/hProcess11"/>
    <dgm:cxn modelId="{B41B3631-72E8-4187-B3A6-437ACC5F1F4B}" type="presParOf" srcId="{A1FBF0F7-3EDC-44D6-A766-70B9DABCE0D7}" destId="{3FF68E62-767A-469D-AE8C-74337BD9142B}" srcOrd="4" destOrd="0" presId="urn:microsoft.com/office/officeart/2005/8/layout/hProcess11"/>
    <dgm:cxn modelId="{BCADA130-5A47-4F95-90D1-7E9ED745E388}" type="presParOf" srcId="{3FF68E62-767A-469D-AE8C-74337BD9142B}" destId="{6D2AE5CE-41F9-486D-87D1-ED0FECE34CD6}" srcOrd="0" destOrd="0" presId="urn:microsoft.com/office/officeart/2005/8/layout/hProcess11"/>
    <dgm:cxn modelId="{7FA082DF-5BF0-4BD4-B2E5-9E70CA781309}" type="presParOf" srcId="{3FF68E62-767A-469D-AE8C-74337BD9142B}" destId="{66333CA6-8539-4D44-80CB-AE5A37C15D61}" srcOrd="1" destOrd="0" presId="urn:microsoft.com/office/officeart/2005/8/layout/hProcess11"/>
    <dgm:cxn modelId="{7F01D154-78B2-446F-A8EF-37469D2EAFE9}" type="presParOf" srcId="{3FF68E62-767A-469D-AE8C-74337BD9142B}" destId="{FB03EF80-50E0-4388-893B-88F2C3732CDD}" srcOrd="2" destOrd="0" presId="urn:microsoft.com/office/officeart/2005/8/layout/hProcess11"/>
    <dgm:cxn modelId="{14376146-1A56-47CC-A913-C9D47B4A3F1E}" type="presParOf" srcId="{A1FBF0F7-3EDC-44D6-A766-70B9DABCE0D7}" destId="{18F05682-2C6B-4CD5-A17B-0970A5AE420B}" srcOrd="5" destOrd="0" presId="urn:microsoft.com/office/officeart/2005/8/layout/hProcess11"/>
    <dgm:cxn modelId="{9CEC3420-CF22-42B6-911A-C41F81BC3199}" type="presParOf" srcId="{A1FBF0F7-3EDC-44D6-A766-70B9DABCE0D7}" destId="{009480E9-DFFC-4364-81EE-FD5DE9261D68}" srcOrd="6" destOrd="0" presId="urn:microsoft.com/office/officeart/2005/8/layout/hProcess11"/>
    <dgm:cxn modelId="{AE9B2476-6168-4FF5-9E2F-C842FBF8B995}" type="presParOf" srcId="{009480E9-DFFC-4364-81EE-FD5DE9261D68}" destId="{9CD1D94C-1315-4035-B4B2-A26798C14C53}" srcOrd="0" destOrd="0" presId="urn:microsoft.com/office/officeart/2005/8/layout/hProcess11"/>
    <dgm:cxn modelId="{F30086AE-A74A-4794-A3A0-703DCC46D562}" type="presParOf" srcId="{009480E9-DFFC-4364-81EE-FD5DE9261D68}" destId="{0AE496B8-FC0F-465E-9E9C-D0D355AB35B0}" srcOrd="1" destOrd="0" presId="urn:microsoft.com/office/officeart/2005/8/layout/hProcess11"/>
    <dgm:cxn modelId="{EABAF973-EF6D-49F7-A991-800073DABB47}" type="presParOf" srcId="{009480E9-DFFC-4364-81EE-FD5DE9261D68}" destId="{9F951192-C823-4CC5-A86F-700893825B48}" srcOrd="2" destOrd="0" presId="urn:microsoft.com/office/officeart/2005/8/layout/hProcess11"/>
    <dgm:cxn modelId="{435A054B-B791-4858-8318-2422CA7CF370}" type="presParOf" srcId="{A1FBF0F7-3EDC-44D6-A766-70B9DABCE0D7}" destId="{CC994E85-39F3-4C52-B482-8BADB1B1711D}" srcOrd="7" destOrd="0" presId="urn:microsoft.com/office/officeart/2005/8/layout/hProcess11"/>
    <dgm:cxn modelId="{7B4677BC-C7D0-4065-B255-0799622C934C}" type="presParOf" srcId="{A1FBF0F7-3EDC-44D6-A766-70B9DABCE0D7}" destId="{72D4B230-3709-4710-8D38-FCFC7BB0E713}" srcOrd="8" destOrd="0" presId="urn:microsoft.com/office/officeart/2005/8/layout/hProcess11"/>
    <dgm:cxn modelId="{20AC4E2F-48E3-46C6-89B6-DE9D7A9297D3}" type="presParOf" srcId="{72D4B230-3709-4710-8D38-FCFC7BB0E713}" destId="{3601F8A6-9ACD-4BE0-8149-15C8483938FA}" srcOrd="0" destOrd="0" presId="urn:microsoft.com/office/officeart/2005/8/layout/hProcess11"/>
    <dgm:cxn modelId="{FF9D3D3C-4342-4747-9756-641836D44B6F}" type="presParOf" srcId="{72D4B230-3709-4710-8D38-FCFC7BB0E713}" destId="{E55D97BC-51CD-4EB3-83EC-3162306BA1C9}" srcOrd="1" destOrd="0" presId="urn:microsoft.com/office/officeart/2005/8/layout/hProcess11"/>
    <dgm:cxn modelId="{C3404450-F98E-45C2-8F9B-E28BB7FF59FF}" type="presParOf" srcId="{72D4B230-3709-4710-8D38-FCFC7BB0E713}" destId="{C367C075-A69D-448E-A4E3-285EE1DB073B}" srcOrd="2" destOrd="0" presId="urn:microsoft.com/office/officeart/2005/8/layout/hProcess11"/>
    <dgm:cxn modelId="{EAA7598C-2DBB-4966-9819-053625F16871}" type="presParOf" srcId="{A1FBF0F7-3EDC-44D6-A766-70B9DABCE0D7}" destId="{8BDA2FD4-4C63-4FEA-8114-317783921A08}" srcOrd="9" destOrd="0" presId="urn:microsoft.com/office/officeart/2005/8/layout/hProcess11"/>
    <dgm:cxn modelId="{D4D0DB88-69CC-437E-95FD-12BDFE65BDBD}" type="presParOf" srcId="{A1FBF0F7-3EDC-44D6-A766-70B9DABCE0D7}" destId="{26FF4186-B3E6-4587-AEFE-94E1E54DD21D}" srcOrd="10" destOrd="0" presId="urn:microsoft.com/office/officeart/2005/8/layout/hProcess11"/>
    <dgm:cxn modelId="{B35B53CB-A4A4-4114-B196-489AAA527D57}" type="presParOf" srcId="{26FF4186-B3E6-4587-AEFE-94E1E54DD21D}" destId="{688F114C-A175-46E1-A5C0-D1582924F199}" srcOrd="0" destOrd="0" presId="urn:microsoft.com/office/officeart/2005/8/layout/hProcess11"/>
    <dgm:cxn modelId="{ABE535CE-69C7-437E-A02A-FC2152D841F3}" type="presParOf" srcId="{26FF4186-B3E6-4587-AEFE-94E1E54DD21D}" destId="{A4B1DE01-F839-4CA7-93CB-CB8D30EC652E}" srcOrd="1" destOrd="0" presId="urn:microsoft.com/office/officeart/2005/8/layout/hProcess11"/>
    <dgm:cxn modelId="{00B46D06-1571-43EE-AB19-87FEF04768D5}" type="presParOf" srcId="{26FF4186-B3E6-4587-AEFE-94E1E54DD21D}" destId="{6FFF77D3-88BD-4DA1-B9E1-DFE648F31B24}" srcOrd="2" destOrd="0" presId="urn:microsoft.com/office/officeart/2005/8/layout/hProcess11"/>
    <dgm:cxn modelId="{705DF18F-B8C4-4641-8690-7290D7902500}" type="presParOf" srcId="{A1FBF0F7-3EDC-44D6-A766-70B9DABCE0D7}" destId="{AEF23FB1-64AD-4C14-8B1D-9062EDF7ED3A}" srcOrd="11" destOrd="0" presId="urn:microsoft.com/office/officeart/2005/8/layout/hProcess11"/>
    <dgm:cxn modelId="{73C98DAC-0F0E-4811-8E4E-94EE9E3BBB8F}" type="presParOf" srcId="{A1FBF0F7-3EDC-44D6-A766-70B9DABCE0D7}" destId="{DA552B39-D470-4052-B8AD-CA13B39B5518}" srcOrd="12" destOrd="0" presId="urn:microsoft.com/office/officeart/2005/8/layout/hProcess11"/>
    <dgm:cxn modelId="{7F026AC3-2B6A-4909-A7F6-D1046570DF0E}" type="presParOf" srcId="{DA552B39-D470-4052-B8AD-CA13B39B5518}" destId="{FB876506-FD8A-4215-B0B1-4AA7F8D36074}" srcOrd="0" destOrd="0" presId="urn:microsoft.com/office/officeart/2005/8/layout/hProcess11"/>
    <dgm:cxn modelId="{6307DDE7-9FCF-46DA-95B5-CF172CC192F0}" type="presParOf" srcId="{DA552B39-D470-4052-B8AD-CA13B39B5518}" destId="{7D75B1B6-4BC1-467C-8CA5-2D50D3718D26}" srcOrd="1" destOrd="0" presId="urn:microsoft.com/office/officeart/2005/8/layout/hProcess11"/>
    <dgm:cxn modelId="{77579916-CC5A-47FE-BAA4-BB02A069A3F0}" type="presParOf" srcId="{DA552B39-D470-4052-B8AD-CA13B39B5518}" destId="{909AB8EA-497C-45F0-A5CE-477D927AF115}" srcOrd="2" destOrd="0" presId="urn:microsoft.com/office/officeart/2005/8/layout/hProcess11"/>
    <dgm:cxn modelId="{CB862718-78BB-4342-A69D-45C5A5D2F047}" type="presParOf" srcId="{A1FBF0F7-3EDC-44D6-A766-70B9DABCE0D7}" destId="{F5AFCD5F-B647-4ACD-9C58-51778114C8E8}" srcOrd="13" destOrd="0" presId="urn:microsoft.com/office/officeart/2005/8/layout/hProcess11"/>
    <dgm:cxn modelId="{D4F2755E-DE4D-4122-B89E-FB7D0C61E99D}" type="presParOf" srcId="{A1FBF0F7-3EDC-44D6-A766-70B9DABCE0D7}" destId="{B196E66F-96E2-4A51-ACF8-A1DFF3854DA5}" srcOrd="14" destOrd="0" presId="urn:microsoft.com/office/officeart/2005/8/layout/hProcess11"/>
    <dgm:cxn modelId="{3519620A-4F3A-41F9-AC47-72686F6245C2}" type="presParOf" srcId="{B196E66F-96E2-4A51-ACF8-A1DFF3854DA5}" destId="{6675D85F-B8B1-437A-A3B1-C63F3BD87CFA}" srcOrd="0" destOrd="0" presId="urn:microsoft.com/office/officeart/2005/8/layout/hProcess11"/>
    <dgm:cxn modelId="{3519F4C6-4A4C-4D20-853D-0AFC3A906134}" type="presParOf" srcId="{B196E66F-96E2-4A51-ACF8-A1DFF3854DA5}" destId="{30BCF994-BE1B-465D-8296-B1D033B6A326}" srcOrd="1" destOrd="0" presId="urn:microsoft.com/office/officeart/2005/8/layout/hProcess11"/>
    <dgm:cxn modelId="{AC0010D3-E320-47F2-BC1B-89B01631C9AE}" type="presParOf" srcId="{B196E66F-96E2-4A51-ACF8-A1DFF3854DA5}" destId="{C11AC95E-AD78-44FA-8692-A9D009DE9996}"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21C8C7B-A76C-449C-89F8-B92BD614D1E5}"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en-US"/>
        </a:p>
      </dgm:t>
    </dgm:pt>
    <dgm:pt modelId="{092C97C2-F19A-4A1F-B043-8832A2EB099F}">
      <dgm:prSet phldrT="[Text]" custT="1"/>
      <dgm:spPr/>
      <dgm:t>
        <a:bodyPr/>
        <a:lstStyle/>
        <a:p>
          <a:r>
            <a:rPr lang="en-GB" sz="2000" dirty="0" smtClean="0"/>
            <a:t>Capacity to deliver in the required timeframe, either in the autumn term 2017, or at the latest starting in January 2018.</a:t>
          </a:r>
          <a:endParaRPr lang="en-US" sz="2000" dirty="0"/>
        </a:p>
      </dgm:t>
    </dgm:pt>
    <dgm:pt modelId="{E025A699-6EA3-45E7-94E8-DD6D12697B4C}" type="parTrans" cxnId="{3ABE907B-54AF-4C6B-B0C2-E4BDCF23EF20}">
      <dgm:prSet/>
      <dgm:spPr/>
      <dgm:t>
        <a:bodyPr/>
        <a:lstStyle/>
        <a:p>
          <a:endParaRPr lang="en-US"/>
        </a:p>
      </dgm:t>
    </dgm:pt>
    <dgm:pt modelId="{75031C10-BE52-48D6-BF34-0238ADC89A5D}" type="sibTrans" cxnId="{3ABE907B-54AF-4C6B-B0C2-E4BDCF23EF20}">
      <dgm:prSet/>
      <dgm:spPr/>
      <dgm:t>
        <a:bodyPr/>
        <a:lstStyle/>
        <a:p>
          <a:endParaRPr lang="en-US"/>
        </a:p>
      </dgm:t>
    </dgm:pt>
    <dgm:pt modelId="{A4FA2A72-3E3F-4614-B35A-EC8BBD3866BE}">
      <dgm:prSet phldrT="[Text]" custT="1"/>
      <dgm:spPr/>
      <dgm:t>
        <a:bodyPr/>
        <a:lstStyle/>
        <a:p>
          <a:r>
            <a:rPr lang="en-GB" sz="2000" dirty="0" smtClean="0"/>
            <a:t>Evidence of impact  - which can be validated and can demonstrate how this will improve the quality of teaching and/or leadership.</a:t>
          </a:r>
          <a:endParaRPr lang="en-US" sz="2000" dirty="0"/>
        </a:p>
      </dgm:t>
    </dgm:pt>
    <dgm:pt modelId="{8832517C-5FA1-4898-A39A-68FBCACFBFC4}" type="parTrans" cxnId="{0B4FCC14-00CB-4F4F-9520-5E14E58136B1}">
      <dgm:prSet/>
      <dgm:spPr/>
      <dgm:t>
        <a:bodyPr/>
        <a:lstStyle/>
        <a:p>
          <a:endParaRPr lang="en-US"/>
        </a:p>
      </dgm:t>
    </dgm:pt>
    <dgm:pt modelId="{7F2822CF-60F9-4FC3-BBCD-D79ECDF5B471}" type="sibTrans" cxnId="{0B4FCC14-00CB-4F4F-9520-5E14E58136B1}">
      <dgm:prSet/>
      <dgm:spPr/>
      <dgm:t>
        <a:bodyPr/>
        <a:lstStyle/>
        <a:p>
          <a:endParaRPr lang="en-US"/>
        </a:p>
      </dgm:t>
    </dgm:pt>
    <dgm:pt modelId="{7F5ABE2E-9E58-4DC9-8482-07D8E61ED06A}">
      <dgm:prSet phldrT="[Text]" custT="1"/>
      <dgm:spPr/>
      <dgm:t>
        <a:bodyPr/>
        <a:lstStyle/>
        <a:p>
          <a:r>
            <a:rPr lang="en-GB" sz="1800" dirty="0" smtClean="0"/>
            <a:t>Bidders must be able to deliver at scale, and bids must set out the reach and how the programmes will be delivered and targeted towards </a:t>
          </a:r>
          <a:r>
            <a:rPr lang="en-GB" sz="1800" dirty="0" smtClean="0">
              <a:solidFill>
                <a:schemeClr val="bg1"/>
              </a:solidFill>
            </a:rPr>
            <a:t>priority a</a:t>
          </a:r>
          <a:r>
            <a:rPr lang="en-GB" sz="1800" dirty="0" smtClean="0"/>
            <a:t>reas</a:t>
          </a:r>
          <a:endParaRPr lang="en-US" sz="1800" strike="sngStrike" dirty="0"/>
        </a:p>
      </dgm:t>
    </dgm:pt>
    <dgm:pt modelId="{57110193-6F61-4A76-A882-ACF827162D92}" type="parTrans" cxnId="{AB002DB6-BECA-4886-BD0A-540F6669F87C}">
      <dgm:prSet/>
      <dgm:spPr/>
      <dgm:t>
        <a:bodyPr/>
        <a:lstStyle/>
        <a:p>
          <a:endParaRPr lang="en-US"/>
        </a:p>
      </dgm:t>
    </dgm:pt>
    <dgm:pt modelId="{72A37B93-8F8C-464B-8D94-E4C2202B3FC7}" type="sibTrans" cxnId="{AB002DB6-BECA-4886-BD0A-540F6669F87C}">
      <dgm:prSet/>
      <dgm:spPr/>
      <dgm:t>
        <a:bodyPr/>
        <a:lstStyle/>
        <a:p>
          <a:endParaRPr lang="en-US"/>
        </a:p>
      </dgm:t>
    </dgm:pt>
    <dgm:pt modelId="{21102AD4-1F32-4484-B8B4-386806991156}">
      <dgm:prSet phldrT="[Text]" custT="1"/>
      <dgm:spPr/>
      <dgm:t>
        <a:bodyPr/>
        <a:lstStyle/>
        <a:p>
          <a:r>
            <a:rPr lang="en-GB" sz="2000" dirty="0" smtClean="0"/>
            <a:t>Proposals that are distinct from existing programmes which are contracted by Government for teachers and school leaders.</a:t>
          </a:r>
          <a:endParaRPr lang="en-US" sz="2000" dirty="0"/>
        </a:p>
      </dgm:t>
    </dgm:pt>
    <dgm:pt modelId="{AECEC777-12AC-44E4-85D0-1EF72E3F8427}" type="sibTrans" cxnId="{F746B985-01B7-4202-9626-64611E916A9C}">
      <dgm:prSet/>
      <dgm:spPr/>
      <dgm:t>
        <a:bodyPr/>
        <a:lstStyle/>
        <a:p>
          <a:endParaRPr lang="en-US"/>
        </a:p>
      </dgm:t>
    </dgm:pt>
    <dgm:pt modelId="{40DF3DC9-2496-4583-A8C9-87186E524D6A}" type="parTrans" cxnId="{F746B985-01B7-4202-9626-64611E916A9C}">
      <dgm:prSet/>
      <dgm:spPr/>
      <dgm:t>
        <a:bodyPr/>
        <a:lstStyle/>
        <a:p>
          <a:endParaRPr lang="en-US"/>
        </a:p>
      </dgm:t>
    </dgm:pt>
    <dgm:pt modelId="{30051029-BCCD-4F61-96AE-AF02E1EF4A7D}" type="pres">
      <dgm:prSet presAssocID="{F21C8C7B-A76C-449C-89F8-B92BD614D1E5}" presName="diagram" presStyleCnt="0">
        <dgm:presLayoutVars>
          <dgm:dir/>
          <dgm:resizeHandles val="exact"/>
        </dgm:presLayoutVars>
      </dgm:prSet>
      <dgm:spPr/>
      <dgm:t>
        <a:bodyPr/>
        <a:lstStyle/>
        <a:p>
          <a:endParaRPr lang="en-US"/>
        </a:p>
      </dgm:t>
    </dgm:pt>
    <dgm:pt modelId="{61419EE7-5EE4-4139-AFE3-6F6A0886612A}" type="pres">
      <dgm:prSet presAssocID="{21102AD4-1F32-4484-B8B4-386806991156}" presName="node" presStyleLbl="node1" presStyleIdx="0" presStyleCnt="4">
        <dgm:presLayoutVars>
          <dgm:bulletEnabled val="1"/>
        </dgm:presLayoutVars>
      </dgm:prSet>
      <dgm:spPr/>
      <dgm:t>
        <a:bodyPr/>
        <a:lstStyle/>
        <a:p>
          <a:endParaRPr lang="en-US"/>
        </a:p>
      </dgm:t>
    </dgm:pt>
    <dgm:pt modelId="{197F8AFB-5836-4D70-BBB8-0FF8EE46D1BE}" type="pres">
      <dgm:prSet presAssocID="{AECEC777-12AC-44E4-85D0-1EF72E3F8427}" presName="sibTrans" presStyleCnt="0"/>
      <dgm:spPr/>
    </dgm:pt>
    <dgm:pt modelId="{A624D6EA-5122-4734-A323-5A315806EFE6}" type="pres">
      <dgm:prSet presAssocID="{092C97C2-F19A-4A1F-B043-8832A2EB099F}" presName="node" presStyleLbl="node1" presStyleIdx="1" presStyleCnt="4">
        <dgm:presLayoutVars>
          <dgm:bulletEnabled val="1"/>
        </dgm:presLayoutVars>
      </dgm:prSet>
      <dgm:spPr/>
      <dgm:t>
        <a:bodyPr/>
        <a:lstStyle/>
        <a:p>
          <a:endParaRPr lang="en-US"/>
        </a:p>
      </dgm:t>
    </dgm:pt>
    <dgm:pt modelId="{8A1676E3-96BB-4B35-AF3B-C49B6FF4A47C}" type="pres">
      <dgm:prSet presAssocID="{75031C10-BE52-48D6-BF34-0238ADC89A5D}" presName="sibTrans" presStyleCnt="0"/>
      <dgm:spPr/>
    </dgm:pt>
    <dgm:pt modelId="{8AAFA2D4-1A74-404D-B686-00E370B357BD}" type="pres">
      <dgm:prSet presAssocID="{A4FA2A72-3E3F-4614-B35A-EC8BBD3866BE}" presName="node" presStyleLbl="node1" presStyleIdx="2" presStyleCnt="4">
        <dgm:presLayoutVars>
          <dgm:bulletEnabled val="1"/>
        </dgm:presLayoutVars>
      </dgm:prSet>
      <dgm:spPr/>
      <dgm:t>
        <a:bodyPr/>
        <a:lstStyle/>
        <a:p>
          <a:endParaRPr lang="en-US"/>
        </a:p>
      </dgm:t>
    </dgm:pt>
    <dgm:pt modelId="{3082DD6D-42C2-404E-82DF-59531CD96A66}" type="pres">
      <dgm:prSet presAssocID="{7F2822CF-60F9-4FC3-BBCD-D79ECDF5B471}" presName="sibTrans" presStyleCnt="0"/>
      <dgm:spPr/>
    </dgm:pt>
    <dgm:pt modelId="{830FA659-BB87-4F07-8075-745AD2C4A3FE}" type="pres">
      <dgm:prSet presAssocID="{7F5ABE2E-9E58-4DC9-8482-07D8E61ED06A}" presName="node" presStyleLbl="node1" presStyleIdx="3" presStyleCnt="4">
        <dgm:presLayoutVars>
          <dgm:bulletEnabled val="1"/>
        </dgm:presLayoutVars>
      </dgm:prSet>
      <dgm:spPr/>
      <dgm:t>
        <a:bodyPr/>
        <a:lstStyle/>
        <a:p>
          <a:endParaRPr lang="en-US"/>
        </a:p>
      </dgm:t>
    </dgm:pt>
  </dgm:ptLst>
  <dgm:cxnLst>
    <dgm:cxn modelId="{234BA2B0-D8A8-4EEB-BEB0-12483EBE8899}" type="presOf" srcId="{7F5ABE2E-9E58-4DC9-8482-07D8E61ED06A}" destId="{830FA659-BB87-4F07-8075-745AD2C4A3FE}" srcOrd="0" destOrd="0" presId="urn:microsoft.com/office/officeart/2005/8/layout/default"/>
    <dgm:cxn modelId="{3ABE907B-54AF-4C6B-B0C2-E4BDCF23EF20}" srcId="{F21C8C7B-A76C-449C-89F8-B92BD614D1E5}" destId="{092C97C2-F19A-4A1F-B043-8832A2EB099F}" srcOrd="1" destOrd="0" parTransId="{E025A699-6EA3-45E7-94E8-DD6D12697B4C}" sibTransId="{75031C10-BE52-48D6-BF34-0238ADC89A5D}"/>
    <dgm:cxn modelId="{F746B985-01B7-4202-9626-64611E916A9C}" srcId="{F21C8C7B-A76C-449C-89F8-B92BD614D1E5}" destId="{21102AD4-1F32-4484-B8B4-386806991156}" srcOrd="0" destOrd="0" parTransId="{40DF3DC9-2496-4583-A8C9-87186E524D6A}" sibTransId="{AECEC777-12AC-44E4-85D0-1EF72E3F8427}"/>
    <dgm:cxn modelId="{36399725-8561-4D47-984D-DCCC5DD65635}" type="presOf" srcId="{092C97C2-F19A-4A1F-B043-8832A2EB099F}" destId="{A624D6EA-5122-4734-A323-5A315806EFE6}" srcOrd="0" destOrd="0" presId="urn:microsoft.com/office/officeart/2005/8/layout/default"/>
    <dgm:cxn modelId="{9AB76468-C418-403D-A79D-BC4CE075B5D1}" type="presOf" srcId="{F21C8C7B-A76C-449C-89F8-B92BD614D1E5}" destId="{30051029-BCCD-4F61-96AE-AF02E1EF4A7D}" srcOrd="0" destOrd="0" presId="urn:microsoft.com/office/officeart/2005/8/layout/default"/>
    <dgm:cxn modelId="{0B4FCC14-00CB-4F4F-9520-5E14E58136B1}" srcId="{F21C8C7B-A76C-449C-89F8-B92BD614D1E5}" destId="{A4FA2A72-3E3F-4614-B35A-EC8BBD3866BE}" srcOrd="2" destOrd="0" parTransId="{8832517C-5FA1-4898-A39A-68FBCACFBFC4}" sibTransId="{7F2822CF-60F9-4FC3-BBCD-D79ECDF5B471}"/>
    <dgm:cxn modelId="{AB002DB6-BECA-4886-BD0A-540F6669F87C}" srcId="{F21C8C7B-A76C-449C-89F8-B92BD614D1E5}" destId="{7F5ABE2E-9E58-4DC9-8482-07D8E61ED06A}" srcOrd="3" destOrd="0" parTransId="{57110193-6F61-4A76-A882-ACF827162D92}" sibTransId="{72A37B93-8F8C-464B-8D94-E4C2202B3FC7}"/>
    <dgm:cxn modelId="{2F875290-E1FE-48EF-BE9F-E5E8923E832C}" type="presOf" srcId="{A4FA2A72-3E3F-4614-B35A-EC8BBD3866BE}" destId="{8AAFA2D4-1A74-404D-B686-00E370B357BD}" srcOrd="0" destOrd="0" presId="urn:microsoft.com/office/officeart/2005/8/layout/default"/>
    <dgm:cxn modelId="{A5A9A055-DAD0-4C9B-8AC2-337C985A2860}" type="presOf" srcId="{21102AD4-1F32-4484-B8B4-386806991156}" destId="{61419EE7-5EE4-4139-AFE3-6F6A0886612A}" srcOrd="0" destOrd="0" presId="urn:microsoft.com/office/officeart/2005/8/layout/default"/>
    <dgm:cxn modelId="{7A30AAF2-690C-480E-80D4-A3F31E24E881}" type="presParOf" srcId="{30051029-BCCD-4F61-96AE-AF02E1EF4A7D}" destId="{61419EE7-5EE4-4139-AFE3-6F6A0886612A}" srcOrd="0" destOrd="0" presId="urn:microsoft.com/office/officeart/2005/8/layout/default"/>
    <dgm:cxn modelId="{807C1541-5DD9-4D29-ABA8-D521D8999D0E}" type="presParOf" srcId="{30051029-BCCD-4F61-96AE-AF02E1EF4A7D}" destId="{197F8AFB-5836-4D70-BBB8-0FF8EE46D1BE}" srcOrd="1" destOrd="0" presId="urn:microsoft.com/office/officeart/2005/8/layout/default"/>
    <dgm:cxn modelId="{5992115C-0E91-4ABB-9A59-1356BC577049}" type="presParOf" srcId="{30051029-BCCD-4F61-96AE-AF02E1EF4A7D}" destId="{A624D6EA-5122-4734-A323-5A315806EFE6}" srcOrd="2" destOrd="0" presId="urn:microsoft.com/office/officeart/2005/8/layout/default"/>
    <dgm:cxn modelId="{4655F6DF-045D-4CDC-8E8B-ECCC06FFE347}" type="presParOf" srcId="{30051029-BCCD-4F61-96AE-AF02E1EF4A7D}" destId="{8A1676E3-96BB-4B35-AF3B-C49B6FF4A47C}" srcOrd="3" destOrd="0" presId="urn:microsoft.com/office/officeart/2005/8/layout/default"/>
    <dgm:cxn modelId="{43822D85-DD49-4AB4-9E6A-B3C63BFE458B}" type="presParOf" srcId="{30051029-BCCD-4F61-96AE-AF02E1EF4A7D}" destId="{8AAFA2D4-1A74-404D-B686-00E370B357BD}" srcOrd="4" destOrd="0" presId="urn:microsoft.com/office/officeart/2005/8/layout/default"/>
    <dgm:cxn modelId="{76A4FBEB-BD95-41D6-9124-668AF0E578BC}" type="presParOf" srcId="{30051029-BCCD-4F61-96AE-AF02E1EF4A7D}" destId="{3082DD6D-42C2-404E-82DF-59531CD96A66}" srcOrd="5" destOrd="0" presId="urn:microsoft.com/office/officeart/2005/8/layout/default"/>
    <dgm:cxn modelId="{A2A2BA48-DB5B-4F91-907D-8CB25094EA79}" type="presParOf" srcId="{30051029-BCCD-4F61-96AE-AF02E1EF4A7D}" destId="{830FA659-BB87-4F07-8075-745AD2C4A3FE}"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419EE7-5EE4-4139-AFE3-6F6A0886612A}">
      <dsp:nvSpPr>
        <dsp:cNvPr id="0" name=""/>
        <dsp:cNvSpPr/>
      </dsp:nvSpPr>
      <dsp:spPr>
        <a:xfrm>
          <a:off x="0" y="289665"/>
          <a:ext cx="3445395" cy="2067237"/>
        </a:xfrm>
        <a:prstGeom prst="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Of the 36 jurisdictions in the dataset, England ranked 30th in terms of the average number of days spent in a year on certain types of professional development.</a:t>
          </a:r>
          <a:endParaRPr lang="en-US" sz="1900" kern="1200" dirty="0"/>
        </a:p>
      </dsp:txBody>
      <dsp:txXfrm>
        <a:off x="0" y="289665"/>
        <a:ext cx="3445395" cy="2067237"/>
      </dsp:txXfrm>
    </dsp:sp>
    <dsp:sp modelId="{A624D6EA-5122-4734-A323-5A315806EFE6}">
      <dsp:nvSpPr>
        <dsp:cNvPr id="0" name=""/>
        <dsp:cNvSpPr/>
      </dsp:nvSpPr>
      <dsp:spPr>
        <a:xfrm>
          <a:off x="3789935" y="306203"/>
          <a:ext cx="3445395" cy="2067237"/>
        </a:xfrm>
        <a:prstGeom prst="rect">
          <a:avLst/>
        </a:prstGeom>
        <a:solidFill>
          <a:schemeClr val="accent1">
            <a:shade val="80000"/>
            <a:hueOff val="135632"/>
            <a:satOff val="2588"/>
            <a:lumOff val="114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Teachers in England spent only an average of 4 days on these CPD opportunities (including courses, observational visits, seminars and in-service training), compared with an average of 10.5 days.</a:t>
          </a:r>
          <a:endParaRPr lang="en-US" sz="1900" kern="1200" dirty="0"/>
        </a:p>
      </dsp:txBody>
      <dsp:txXfrm>
        <a:off x="3789935" y="306203"/>
        <a:ext cx="3445395" cy="2067237"/>
      </dsp:txXfrm>
    </dsp:sp>
    <dsp:sp modelId="{8AAFA2D4-1A74-404D-B686-00E370B357BD}">
      <dsp:nvSpPr>
        <dsp:cNvPr id="0" name=""/>
        <dsp:cNvSpPr/>
      </dsp:nvSpPr>
      <dsp:spPr>
        <a:xfrm>
          <a:off x="7579870" y="306203"/>
          <a:ext cx="3445395" cy="2067237"/>
        </a:xfrm>
        <a:prstGeom prst="rect">
          <a:avLst/>
        </a:prstGeom>
        <a:solidFill>
          <a:schemeClr val="accent1">
            <a:shade val="80000"/>
            <a:hueOff val="271263"/>
            <a:satOff val="5175"/>
            <a:lumOff val="228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Workload represents a significant barrier to accessing professional development according to 60 per cent of teachers in England. Only six other jurisdictions reported higher levels of agreement to this statement.</a:t>
          </a:r>
          <a:endParaRPr lang="en-US" sz="1900" kern="1200" dirty="0"/>
        </a:p>
      </dsp:txBody>
      <dsp:txXfrm>
        <a:off x="7579870" y="306203"/>
        <a:ext cx="3445395" cy="20672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419EE7-5EE4-4139-AFE3-6F6A0886612A}">
      <dsp:nvSpPr>
        <dsp:cNvPr id="0" name=""/>
        <dsp:cNvSpPr/>
      </dsp:nvSpPr>
      <dsp:spPr>
        <a:xfrm>
          <a:off x="0" y="480640"/>
          <a:ext cx="3445395" cy="2067237"/>
        </a:xfrm>
        <a:prstGeom prst="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Geographical targeting: bids must have a strong focus on delivering the majority of their provision in priority areas. We will expect at least 70% of provision to be delivered in these areas, and will look more favourably on those bids with a high proportion of delivery in these areas. </a:t>
          </a:r>
          <a:endParaRPr lang="en-US" sz="1700" kern="1200" dirty="0"/>
        </a:p>
      </dsp:txBody>
      <dsp:txXfrm>
        <a:off x="0" y="480640"/>
        <a:ext cx="3445395" cy="2067237"/>
      </dsp:txXfrm>
    </dsp:sp>
    <dsp:sp modelId="{A624D6EA-5122-4734-A323-5A315806EFE6}">
      <dsp:nvSpPr>
        <dsp:cNvPr id="0" name=""/>
        <dsp:cNvSpPr/>
      </dsp:nvSpPr>
      <dsp:spPr>
        <a:xfrm>
          <a:off x="3789935" y="480640"/>
          <a:ext cx="3445395" cy="2067237"/>
        </a:xfrm>
        <a:prstGeom prst="rect">
          <a:avLst/>
        </a:prstGeom>
        <a:solidFill>
          <a:schemeClr val="accent1">
            <a:shade val="80000"/>
            <a:hueOff val="67816"/>
            <a:satOff val="1294"/>
            <a:lumOff val="57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Schools targeting: bids will need to clearly demonstrate how they will focus on the most challenging schools (i.e. rated by Ofsted as 3 or 4), whether within priority areas or elsewhere.</a:t>
          </a:r>
          <a:endParaRPr lang="en-US" sz="1700" kern="1200" dirty="0"/>
        </a:p>
      </dsp:txBody>
      <dsp:txXfrm>
        <a:off x="3789935" y="480640"/>
        <a:ext cx="3445395" cy="2067237"/>
      </dsp:txXfrm>
    </dsp:sp>
    <dsp:sp modelId="{8AAFA2D4-1A74-404D-B686-00E370B357BD}">
      <dsp:nvSpPr>
        <dsp:cNvPr id="0" name=""/>
        <dsp:cNvSpPr/>
      </dsp:nvSpPr>
      <dsp:spPr>
        <a:xfrm>
          <a:off x="7579870" y="480640"/>
          <a:ext cx="3445395" cy="2067237"/>
        </a:xfrm>
        <a:prstGeom prst="rect">
          <a:avLst/>
        </a:prstGeom>
        <a:solidFill>
          <a:schemeClr val="accent1">
            <a:shade val="80000"/>
            <a:hueOff val="135632"/>
            <a:satOff val="2588"/>
            <a:lumOff val="114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Sustainability: all programmes should demonstrate value for money and how they will seek to be sustainable after the funding ends. </a:t>
          </a:r>
          <a:endParaRPr lang="en-US" sz="1700" kern="1200" dirty="0"/>
        </a:p>
      </dsp:txBody>
      <dsp:txXfrm>
        <a:off x="7579870" y="480640"/>
        <a:ext cx="3445395" cy="2067237"/>
      </dsp:txXfrm>
    </dsp:sp>
    <dsp:sp modelId="{830FA659-BB87-4F07-8075-745AD2C4A3FE}">
      <dsp:nvSpPr>
        <dsp:cNvPr id="0" name=""/>
        <dsp:cNvSpPr/>
      </dsp:nvSpPr>
      <dsp:spPr>
        <a:xfrm>
          <a:off x="1894967" y="2892417"/>
          <a:ext cx="3445395" cy="2067237"/>
        </a:xfrm>
        <a:prstGeom prst="rect">
          <a:avLst/>
        </a:prstGeom>
        <a:solidFill>
          <a:schemeClr val="accent1">
            <a:shade val="80000"/>
            <a:hueOff val="203448"/>
            <a:satOff val="3881"/>
            <a:lumOff val="171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Contextual awareness: the design of teacher CPD and leadership development has to recognise the twin challenges of time and workload pressures on staff in schools, and the particular challenges of the types of schools and areas which TLIF is seeking to prioritise.</a:t>
          </a:r>
          <a:endParaRPr lang="en-US" sz="1700" kern="1200" dirty="0"/>
        </a:p>
      </dsp:txBody>
      <dsp:txXfrm>
        <a:off x="1894967" y="2892417"/>
        <a:ext cx="3445395" cy="2067237"/>
      </dsp:txXfrm>
    </dsp:sp>
    <dsp:sp modelId="{7B10E443-5F2E-4302-9911-EC339CA1B31C}">
      <dsp:nvSpPr>
        <dsp:cNvPr id="0" name=""/>
        <dsp:cNvSpPr/>
      </dsp:nvSpPr>
      <dsp:spPr>
        <a:xfrm>
          <a:off x="5684902" y="2892417"/>
          <a:ext cx="3445395" cy="2067237"/>
        </a:xfrm>
        <a:prstGeom prst="rect">
          <a:avLst/>
        </a:prstGeom>
        <a:solidFill>
          <a:schemeClr val="accent1">
            <a:shade val="80000"/>
            <a:hueOff val="271263"/>
            <a:satOff val="5175"/>
            <a:lumOff val="228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Diversity: </a:t>
          </a:r>
          <a:r>
            <a:rPr lang="en-GB" sz="1700" kern="1200" dirty="0" smtClean="0"/>
            <a:t>The bids should demonstrate how they will support diversity so we would expect participants to be at least representative of the diversity in the locality</a:t>
          </a:r>
          <a:endParaRPr lang="en-US" sz="1700" kern="1200" dirty="0"/>
        </a:p>
      </dsp:txBody>
      <dsp:txXfrm>
        <a:off x="5684902" y="2892417"/>
        <a:ext cx="3445395" cy="20672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419EE7-5EE4-4139-AFE3-6F6A0886612A}">
      <dsp:nvSpPr>
        <dsp:cNvPr id="0" name=""/>
        <dsp:cNvSpPr/>
      </dsp:nvSpPr>
      <dsp:spPr>
        <a:xfrm>
          <a:off x="0" y="355412"/>
          <a:ext cx="3445395" cy="2067237"/>
        </a:xfrm>
        <a:prstGeom prst="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We need great teachers and leaders right across the country, particularly in challenging schools and areas, to raise standards and intervene quickly to tackle underperformance in schools.</a:t>
          </a:r>
          <a:endParaRPr lang="en-US" sz="1900" kern="1200" dirty="0"/>
        </a:p>
      </dsp:txBody>
      <dsp:txXfrm>
        <a:off x="0" y="355412"/>
        <a:ext cx="3445395" cy="2067237"/>
      </dsp:txXfrm>
    </dsp:sp>
    <dsp:sp modelId="{A624D6EA-5122-4734-A323-5A315806EFE6}">
      <dsp:nvSpPr>
        <dsp:cNvPr id="0" name=""/>
        <dsp:cNvSpPr/>
      </dsp:nvSpPr>
      <dsp:spPr>
        <a:xfrm>
          <a:off x="3789935" y="371950"/>
          <a:ext cx="3445395" cy="2067237"/>
        </a:xfrm>
        <a:prstGeom prst="rect">
          <a:avLst/>
        </a:prstGeom>
        <a:solidFill>
          <a:schemeClr val="accent1">
            <a:shade val="80000"/>
            <a:hueOff val="135632"/>
            <a:satOff val="2588"/>
            <a:lumOff val="114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We want to ensure that this fund is used effectively to have a real impact, implementing proven evidence-based projects where appropriate, and supporting the development of innovative new ideas where needed.</a:t>
          </a:r>
          <a:endParaRPr lang="en-US" sz="1900" kern="1200" dirty="0"/>
        </a:p>
      </dsp:txBody>
      <dsp:txXfrm>
        <a:off x="3789935" y="371950"/>
        <a:ext cx="3445395" cy="2067237"/>
      </dsp:txXfrm>
    </dsp:sp>
    <dsp:sp modelId="{8AAFA2D4-1A74-404D-B686-00E370B357BD}">
      <dsp:nvSpPr>
        <dsp:cNvPr id="0" name=""/>
        <dsp:cNvSpPr/>
      </dsp:nvSpPr>
      <dsp:spPr>
        <a:xfrm>
          <a:off x="7579870" y="371950"/>
          <a:ext cx="3445395" cy="2067237"/>
        </a:xfrm>
        <a:prstGeom prst="rect">
          <a:avLst/>
        </a:prstGeom>
        <a:solidFill>
          <a:schemeClr val="accent1">
            <a:shade val="80000"/>
            <a:hueOff val="271263"/>
            <a:satOff val="5175"/>
            <a:lumOff val="228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We want to build our evidence-base of ‘what works’ in order to focus our future activity and will be putting in place an independent evaluation of the Fund.</a:t>
          </a:r>
          <a:endParaRPr lang="en-US" sz="1900" kern="1200" dirty="0"/>
        </a:p>
      </dsp:txBody>
      <dsp:txXfrm>
        <a:off x="7579870" y="371950"/>
        <a:ext cx="3445395" cy="20672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B93BCA-6934-48B1-A0DE-FAC9678F5F4A}">
      <dsp:nvSpPr>
        <dsp:cNvPr id="0" name=""/>
        <dsp:cNvSpPr/>
      </dsp:nvSpPr>
      <dsp:spPr>
        <a:xfrm>
          <a:off x="0" y="1709482"/>
          <a:ext cx="12208496" cy="2279309"/>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EB43397-4A93-4956-9C06-71A56134DA89}">
      <dsp:nvSpPr>
        <dsp:cNvPr id="0" name=""/>
        <dsp:cNvSpPr/>
      </dsp:nvSpPr>
      <dsp:spPr>
        <a:xfrm>
          <a:off x="4160" y="0"/>
          <a:ext cx="1344285" cy="22793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lvl="0" algn="ctr" defTabSz="800100">
            <a:lnSpc>
              <a:spcPct val="90000"/>
            </a:lnSpc>
            <a:spcBef>
              <a:spcPct val="0"/>
            </a:spcBef>
            <a:spcAft>
              <a:spcPct val="35000"/>
            </a:spcAft>
          </a:pPr>
          <a:r>
            <a:rPr lang="en-GB" sz="1800" kern="1200" dirty="0" smtClean="0"/>
            <a:t>Issue Invitation to Bid</a:t>
          </a:r>
          <a:endParaRPr lang="en-US" sz="1800" kern="1200" dirty="0"/>
        </a:p>
      </dsp:txBody>
      <dsp:txXfrm>
        <a:off x="4160" y="0"/>
        <a:ext cx="1344285" cy="2279309"/>
      </dsp:txXfrm>
    </dsp:sp>
    <dsp:sp modelId="{EB806556-5966-4FD6-BD7F-FCAEB134B2B4}">
      <dsp:nvSpPr>
        <dsp:cNvPr id="0" name=""/>
        <dsp:cNvSpPr/>
      </dsp:nvSpPr>
      <dsp:spPr>
        <a:xfrm>
          <a:off x="391389" y="2564223"/>
          <a:ext cx="569827" cy="5698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E680B1-D6A6-40AC-ABFA-AF942E6ED1CD}">
      <dsp:nvSpPr>
        <dsp:cNvPr id="0" name=""/>
        <dsp:cNvSpPr/>
      </dsp:nvSpPr>
      <dsp:spPr>
        <a:xfrm>
          <a:off x="1402901" y="3418964"/>
          <a:ext cx="1243924" cy="22793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lvl="0" algn="ctr" defTabSz="800100">
            <a:lnSpc>
              <a:spcPct val="90000"/>
            </a:lnSpc>
            <a:spcBef>
              <a:spcPct val="0"/>
            </a:spcBef>
            <a:spcAft>
              <a:spcPct val="35000"/>
            </a:spcAft>
          </a:pPr>
          <a:r>
            <a:rPr lang="en-GB" sz="1800" kern="1200" dirty="0" smtClean="0"/>
            <a:t>Bidders submit response/proposal including costings</a:t>
          </a:r>
          <a:endParaRPr lang="en-US" sz="1800" kern="1200" dirty="0"/>
        </a:p>
      </dsp:txBody>
      <dsp:txXfrm>
        <a:off x="1402901" y="3418964"/>
        <a:ext cx="1243924" cy="2279309"/>
      </dsp:txXfrm>
    </dsp:sp>
    <dsp:sp modelId="{8798A694-9A7C-4665-8080-F915BFA85E4E}">
      <dsp:nvSpPr>
        <dsp:cNvPr id="0" name=""/>
        <dsp:cNvSpPr/>
      </dsp:nvSpPr>
      <dsp:spPr>
        <a:xfrm>
          <a:off x="1739949" y="2564223"/>
          <a:ext cx="569827" cy="5698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D2AE5CE-41F9-486D-87D1-ED0FECE34CD6}">
      <dsp:nvSpPr>
        <dsp:cNvPr id="0" name=""/>
        <dsp:cNvSpPr/>
      </dsp:nvSpPr>
      <dsp:spPr>
        <a:xfrm>
          <a:off x="2701280" y="0"/>
          <a:ext cx="1424933" cy="22793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lvl="0" algn="ctr" defTabSz="800100">
            <a:lnSpc>
              <a:spcPct val="90000"/>
            </a:lnSpc>
            <a:spcBef>
              <a:spcPct val="0"/>
            </a:spcBef>
            <a:spcAft>
              <a:spcPct val="35000"/>
            </a:spcAft>
          </a:pPr>
          <a:r>
            <a:rPr lang="en-GB" sz="1800" kern="1200" dirty="0" smtClean="0"/>
            <a:t>Desktop evaluation of bidders’ written responses, including moderation</a:t>
          </a:r>
          <a:endParaRPr lang="en-US" sz="1800" kern="1200" dirty="0"/>
        </a:p>
      </dsp:txBody>
      <dsp:txXfrm>
        <a:off x="2701280" y="0"/>
        <a:ext cx="1424933" cy="2279309"/>
      </dsp:txXfrm>
    </dsp:sp>
    <dsp:sp modelId="{66333CA6-8539-4D44-80CB-AE5A37C15D61}">
      <dsp:nvSpPr>
        <dsp:cNvPr id="0" name=""/>
        <dsp:cNvSpPr/>
      </dsp:nvSpPr>
      <dsp:spPr>
        <a:xfrm>
          <a:off x="3128833" y="2564223"/>
          <a:ext cx="569827" cy="5698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D1D94C-1315-4035-B4B2-A26798C14C53}">
      <dsp:nvSpPr>
        <dsp:cNvPr id="0" name=""/>
        <dsp:cNvSpPr/>
      </dsp:nvSpPr>
      <dsp:spPr>
        <a:xfrm>
          <a:off x="4180669" y="3418964"/>
          <a:ext cx="1346659" cy="22793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lvl="0" algn="ctr" defTabSz="800100">
            <a:lnSpc>
              <a:spcPct val="90000"/>
            </a:lnSpc>
            <a:spcBef>
              <a:spcPct val="0"/>
            </a:spcBef>
            <a:spcAft>
              <a:spcPct val="35000"/>
            </a:spcAft>
          </a:pPr>
          <a:r>
            <a:rPr lang="en-GB" sz="1800" kern="1200" dirty="0" smtClean="0"/>
            <a:t>Bidder interviews/ clarification</a:t>
          </a:r>
          <a:endParaRPr lang="en-US" sz="1800" kern="1200" dirty="0"/>
        </a:p>
      </dsp:txBody>
      <dsp:txXfrm>
        <a:off x="4180669" y="3418964"/>
        <a:ext cx="1346659" cy="2279309"/>
      </dsp:txXfrm>
    </dsp:sp>
    <dsp:sp modelId="{0AE496B8-FC0F-465E-9E9C-D0D355AB35B0}">
      <dsp:nvSpPr>
        <dsp:cNvPr id="0" name=""/>
        <dsp:cNvSpPr/>
      </dsp:nvSpPr>
      <dsp:spPr>
        <a:xfrm>
          <a:off x="4569086" y="2564223"/>
          <a:ext cx="569827" cy="5698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01F8A6-9ACD-4BE0-8149-15C8483938FA}">
      <dsp:nvSpPr>
        <dsp:cNvPr id="0" name=""/>
        <dsp:cNvSpPr/>
      </dsp:nvSpPr>
      <dsp:spPr>
        <a:xfrm>
          <a:off x="5581784" y="0"/>
          <a:ext cx="1535293" cy="22793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lvl="0" algn="ctr" defTabSz="800100">
            <a:lnSpc>
              <a:spcPct val="90000"/>
            </a:lnSpc>
            <a:spcBef>
              <a:spcPct val="0"/>
            </a:spcBef>
            <a:spcAft>
              <a:spcPct val="35000"/>
            </a:spcAft>
          </a:pPr>
          <a:r>
            <a:rPr lang="en-GB" sz="1800" kern="1200" dirty="0" smtClean="0"/>
            <a:t>Final moderation</a:t>
          </a:r>
          <a:endParaRPr lang="en-US" sz="1800" kern="1200" dirty="0"/>
        </a:p>
      </dsp:txBody>
      <dsp:txXfrm>
        <a:off x="5581784" y="0"/>
        <a:ext cx="1535293" cy="2279309"/>
      </dsp:txXfrm>
    </dsp:sp>
    <dsp:sp modelId="{E55D97BC-51CD-4EB3-83EC-3162306BA1C9}">
      <dsp:nvSpPr>
        <dsp:cNvPr id="0" name=""/>
        <dsp:cNvSpPr/>
      </dsp:nvSpPr>
      <dsp:spPr>
        <a:xfrm>
          <a:off x="6064517" y="2564223"/>
          <a:ext cx="569827" cy="5698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8F114C-A175-46E1-A5C0-D1582924F199}">
      <dsp:nvSpPr>
        <dsp:cNvPr id="0" name=""/>
        <dsp:cNvSpPr/>
      </dsp:nvSpPr>
      <dsp:spPr>
        <a:xfrm>
          <a:off x="7171533" y="3418964"/>
          <a:ext cx="1490748" cy="22793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lvl="0" algn="ctr" defTabSz="800100">
            <a:lnSpc>
              <a:spcPct val="90000"/>
            </a:lnSpc>
            <a:spcBef>
              <a:spcPct val="0"/>
            </a:spcBef>
            <a:spcAft>
              <a:spcPct val="35000"/>
            </a:spcAft>
          </a:pPr>
          <a:r>
            <a:rPr lang="en-GB" sz="1800" kern="1200" dirty="0" smtClean="0"/>
            <a:t>Notification of results and feedback</a:t>
          </a:r>
          <a:endParaRPr lang="en-US" sz="1800" kern="1200" dirty="0"/>
        </a:p>
      </dsp:txBody>
      <dsp:txXfrm>
        <a:off x="7171533" y="3418964"/>
        <a:ext cx="1490748" cy="2279309"/>
      </dsp:txXfrm>
    </dsp:sp>
    <dsp:sp modelId="{A4B1DE01-F839-4CA7-93CB-CB8D30EC652E}">
      <dsp:nvSpPr>
        <dsp:cNvPr id="0" name=""/>
        <dsp:cNvSpPr/>
      </dsp:nvSpPr>
      <dsp:spPr>
        <a:xfrm>
          <a:off x="7631994" y="2564223"/>
          <a:ext cx="569827" cy="5698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B876506-FD8A-4215-B0B1-4AA7F8D36074}">
      <dsp:nvSpPr>
        <dsp:cNvPr id="0" name=""/>
        <dsp:cNvSpPr/>
      </dsp:nvSpPr>
      <dsp:spPr>
        <a:xfrm>
          <a:off x="8716737" y="0"/>
          <a:ext cx="1123185" cy="22793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lvl="0" algn="ctr" defTabSz="800100">
            <a:lnSpc>
              <a:spcPct val="90000"/>
            </a:lnSpc>
            <a:spcBef>
              <a:spcPct val="0"/>
            </a:spcBef>
            <a:spcAft>
              <a:spcPct val="35000"/>
            </a:spcAft>
          </a:pPr>
          <a:r>
            <a:rPr lang="en-GB" sz="1800" kern="1200" dirty="0" smtClean="0"/>
            <a:t>10 day standstill period</a:t>
          </a:r>
          <a:endParaRPr lang="en-US" sz="1800" kern="1200" dirty="0"/>
        </a:p>
      </dsp:txBody>
      <dsp:txXfrm>
        <a:off x="8716737" y="0"/>
        <a:ext cx="1123185" cy="2279309"/>
      </dsp:txXfrm>
    </dsp:sp>
    <dsp:sp modelId="{7D75B1B6-4BC1-467C-8CA5-2D50D3718D26}">
      <dsp:nvSpPr>
        <dsp:cNvPr id="0" name=""/>
        <dsp:cNvSpPr/>
      </dsp:nvSpPr>
      <dsp:spPr>
        <a:xfrm>
          <a:off x="8993416" y="2564223"/>
          <a:ext cx="569827" cy="5698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75D85F-B8B1-437A-A3B1-C63F3BD87CFA}">
      <dsp:nvSpPr>
        <dsp:cNvPr id="0" name=""/>
        <dsp:cNvSpPr/>
      </dsp:nvSpPr>
      <dsp:spPr>
        <a:xfrm>
          <a:off x="9894378" y="3418964"/>
          <a:ext cx="1089107" cy="22793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lvl="0" algn="ctr" defTabSz="800100">
            <a:lnSpc>
              <a:spcPct val="90000"/>
            </a:lnSpc>
            <a:spcBef>
              <a:spcPct val="0"/>
            </a:spcBef>
            <a:spcAft>
              <a:spcPct val="35000"/>
            </a:spcAft>
          </a:pPr>
          <a:r>
            <a:rPr lang="en-GB" sz="1800" kern="1200" dirty="0" smtClean="0"/>
            <a:t>Contract award</a:t>
          </a:r>
          <a:endParaRPr lang="en-US" sz="1800" kern="1200" dirty="0"/>
        </a:p>
      </dsp:txBody>
      <dsp:txXfrm>
        <a:off x="9894378" y="3418964"/>
        <a:ext cx="1089107" cy="2279309"/>
      </dsp:txXfrm>
    </dsp:sp>
    <dsp:sp modelId="{30BCF994-BE1B-465D-8296-B1D033B6A326}">
      <dsp:nvSpPr>
        <dsp:cNvPr id="0" name=""/>
        <dsp:cNvSpPr/>
      </dsp:nvSpPr>
      <dsp:spPr>
        <a:xfrm>
          <a:off x="10154018" y="2564223"/>
          <a:ext cx="569827" cy="5698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419EE7-5EE4-4139-AFE3-6F6A0886612A}">
      <dsp:nvSpPr>
        <dsp:cNvPr id="0" name=""/>
        <dsp:cNvSpPr/>
      </dsp:nvSpPr>
      <dsp:spPr>
        <a:xfrm>
          <a:off x="1493452" y="2562"/>
          <a:ext cx="3710605" cy="2226363"/>
        </a:xfrm>
        <a:prstGeom prst="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smtClean="0"/>
            <a:t>Proposals that are distinct from existing programmes which are contracted by Government for teachers and school leaders.</a:t>
          </a:r>
          <a:endParaRPr lang="en-US" sz="2000" kern="1200" dirty="0"/>
        </a:p>
      </dsp:txBody>
      <dsp:txXfrm>
        <a:off x="1493452" y="2562"/>
        <a:ext cx="3710605" cy="2226363"/>
      </dsp:txXfrm>
    </dsp:sp>
    <dsp:sp modelId="{A624D6EA-5122-4734-A323-5A315806EFE6}">
      <dsp:nvSpPr>
        <dsp:cNvPr id="0" name=""/>
        <dsp:cNvSpPr/>
      </dsp:nvSpPr>
      <dsp:spPr>
        <a:xfrm>
          <a:off x="5575118" y="2562"/>
          <a:ext cx="3710605" cy="2226363"/>
        </a:xfrm>
        <a:prstGeom prst="rect">
          <a:avLst/>
        </a:prstGeom>
        <a:solidFill>
          <a:schemeClr val="accent1">
            <a:shade val="80000"/>
            <a:hueOff val="90421"/>
            <a:satOff val="1725"/>
            <a:lumOff val="761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smtClean="0"/>
            <a:t>Capacity to deliver in the required timeframe, either in the autumn term 2017, or at the latest starting in January 2018.</a:t>
          </a:r>
          <a:endParaRPr lang="en-US" sz="2000" kern="1200" dirty="0"/>
        </a:p>
      </dsp:txBody>
      <dsp:txXfrm>
        <a:off x="5575118" y="2562"/>
        <a:ext cx="3710605" cy="2226363"/>
      </dsp:txXfrm>
    </dsp:sp>
    <dsp:sp modelId="{8AAFA2D4-1A74-404D-B686-00E370B357BD}">
      <dsp:nvSpPr>
        <dsp:cNvPr id="0" name=""/>
        <dsp:cNvSpPr/>
      </dsp:nvSpPr>
      <dsp:spPr>
        <a:xfrm>
          <a:off x="1493452" y="2599985"/>
          <a:ext cx="3710605" cy="2226363"/>
        </a:xfrm>
        <a:prstGeom prst="rect">
          <a:avLst/>
        </a:prstGeom>
        <a:solidFill>
          <a:schemeClr val="accent1">
            <a:shade val="80000"/>
            <a:hueOff val="180842"/>
            <a:satOff val="3450"/>
            <a:lumOff val="152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smtClean="0"/>
            <a:t>Evidence of impact  - which can be validated and can demonstrate how this will improve the quality of teaching and/or leadership.</a:t>
          </a:r>
          <a:endParaRPr lang="en-US" sz="2000" kern="1200" dirty="0"/>
        </a:p>
      </dsp:txBody>
      <dsp:txXfrm>
        <a:off x="1493452" y="2599985"/>
        <a:ext cx="3710605" cy="2226363"/>
      </dsp:txXfrm>
    </dsp:sp>
    <dsp:sp modelId="{830FA659-BB87-4F07-8075-745AD2C4A3FE}">
      <dsp:nvSpPr>
        <dsp:cNvPr id="0" name=""/>
        <dsp:cNvSpPr/>
      </dsp:nvSpPr>
      <dsp:spPr>
        <a:xfrm>
          <a:off x="5575118" y="2599985"/>
          <a:ext cx="3710605" cy="2226363"/>
        </a:xfrm>
        <a:prstGeom prst="rect">
          <a:avLst/>
        </a:prstGeom>
        <a:solidFill>
          <a:schemeClr val="accent1">
            <a:shade val="80000"/>
            <a:hueOff val="271263"/>
            <a:satOff val="5175"/>
            <a:lumOff val="228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Bidders must be able to deliver at scale, and bids must set out the reach and how the programmes will be delivered and targeted towards </a:t>
          </a:r>
          <a:r>
            <a:rPr lang="en-GB" sz="1800" kern="1200" dirty="0" smtClean="0">
              <a:solidFill>
                <a:schemeClr val="bg1"/>
              </a:solidFill>
            </a:rPr>
            <a:t>priority a</a:t>
          </a:r>
          <a:r>
            <a:rPr lang="en-GB" sz="1800" kern="1200" dirty="0" smtClean="0"/>
            <a:t>reas</a:t>
          </a:r>
          <a:endParaRPr lang="en-US" sz="1800" strike="sngStrike" kern="1200" dirty="0"/>
        </a:p>
      </dsp:txBody>
      <dsp:txXfrm>
        <a:off x="5575118" y="2599985"/>
        <a:ext cx="3710605" cy="222636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84611AE2-0126-4C8E-A0E7-2B7907C39E33}" type="datetimeFigureOut">
              <a:rPr lang="en-GB" smtClean="0"/>
              <a:t>23/02/2017</a:t>
            </a:fld>
            <a:endParaRPr lang="en-GB" dirty="0"/>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FA508E1F-E861-44EA-B880-0624A162DFA8}" type="slidenum">
              <a:rPr lang="en-GB" smtClean="0"/>
              <a:t>‹#›</a:t>
            </a:fld>
            <a:endParaRPr lang="en-GB" dirty="0"/>
          </a:p>
        </p:txBody>
      </p:sp>
    </p:spTree>
    <p:extLst>
      <p:ext uri="{BB962C8B-B14F-4D97-AF65-F5344CB8AC3E}">
        <p14:creationId xmlns:p14="http://schemas.microsoft.com/office/powerpoint/2010/main" val="993312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1</a:t>
            </a:fld>
            <a:endParaRPr lang="en-GB" dirty="0"/>
          </a:p>
        </p:txBody>
      </p:sp>
    </p:spTree>
    <p:extLst>
      <p:ext uri="{BB962C8B-B14F-4D97-AF65-F5344CB8AC3E}">
        <p14:creationId xmlns:p14="http://schemas.microsoft.com/office/powerpoint/2010/main" val="22776642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10</a:t>
            </a:fld>
            <a:endParaRPr lang="en-GB" dirty="0"/>
          </a:p>
        </p:txBody>
      </p:sp>
    </p:spTree>
    <p:extLst>
      <p:ext uri="{BB962C8B-B14F-4D97-AF65-F5344CB8AC3E}">
        <p14:creationId xmlns:p14="http://schemas.microsoft.com/office/powerpoint/2010/main" val="1522212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11</a:t>
            </a:fld>
            <a:endParaRPr lang="en-GB" dirty="0"/>
          </a:p>
        </p:txBody>
      </p:sp>
    </p:spTree>
    <p:extLst>
      <p:ext uri="{BB962C8B-B14F-4D97-AF65-F5344CB8AC3E}">
        <p14:creationId xmlns:p14="http://schemas.microsoft.com/office/powerpoint/2010/main" val="24586228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12</a:t>
            </a:fld>
            <a:endParaRPr lang="en-GB" dirty="0"/>
          </a:p>
        </p:txBody>
      </p:sp>
    </p:spTree>
    <p:extLst>
      <p:ext uri="{BB962C8B-B14F-4D97-AF65-F5344CB8AC3E}">
        <p14:creationId xmlns:p14="http://schemas.microsoft.com/office/powerpoint/2010/main" val="21191265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13</a:t>
            </a:fld>
            <a:endParaRPr lang="en-GB" dirty="0"/>
          </a:p>
        </p:txBody>
      </p:sp>
    </p:spTree>
    <p:extLst>
      <p:ext uri="{BB962C8B-B14F-4D97-AF65-F5344CB8AC3E}">
        <p14:creationId xmlns:p14="http://schemas.microsoft.com/office/powerpoint/2010/main" val="42816840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14</a:t>
            </a:fld>
            <a:endParaRPr lang="en-GB" dirty="0"/>
          </a:p>
        </p:txBody>
      </p:sp>
    </p:spTree>
    <p:extLst>
      <p:ext uri="{BB962C8B-B14F-4D97-AF65-F5344CB8AC3E}">
        <p14:creationId xmlns:p14="http://schemas.microsoft.com/office/powerpoint/2010/main" val="39898687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15</a:t>
            </a:fld>
            <a:endParaRPr lang="en-GB" dirty="0"/>
          </a:p>
        </p:txBody>
      </p:sp>
    </p:spTree>
    <p:extLst>
      <p:ext uri="{BB962C8B-B14F-4D97-AF65-F5344CB8AC3E}">
        <p14:creationId xmlns:p14="http://schemas.microsoft.com/office/powerpoint/2010/main" val="13063560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16</a:t>
            </a:fld>
            <a:endParaRPr lang="en-GB" dirty="0"/>
          </a:p>
        </p:txBody>
      </p:sp>
    </p:spTree>
    <p:extLst>
      <p:ext uri="{BB962C8B-B14F-4D97-AF65-F5344CB8AC3E}">
        <p14:creationId xmlns:p14="http://schemas.microsoft.com/office/powerpoint/2010/main" val="42883767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17</a:t>
            </a:fld>
            <a:endParaRPr lang="en-GB" dirty="0"/>
          </a:p>
        </p:txBody>
      </p:sp>
    </p:spTree>
    <p:extLst>
      <p:ext uri="{BB962C8B-B14F-4D97-AF65-F5344CB8AC3E}">
        <p14:creationId xmlns:p14="http://schemas.microsoft.com/office/powerpoint/2010/main" val="13817848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18</a:t>
            </a:fld>
            <a:endParaRPr lang="en-GB" dirty="0"/>
          </a:p>
        </p:txBody>
      </p:sp>
    </p:spTree>
    <p:extLst>
      <p:ext uri="{BB962C8B-B14F-4D97-AF65-F5344CB8AC3E}">
        <p14:creationId xmlns:p14="http://schemas.microsoft.com/office/powerpoint/2010/main" val="7610765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19</a:t>
            </a:fld>
            <a:endParaRPr lang="en-GB" dirty="0"/>
          </a:p>
        </p:txBody>
      </p:sp>
    </p:spTree>
    <p:extLst>
      <p:ext uri="{BB962C8B-B14F-4D97-AF65-F5344CB8AC3E}">
        <p14:creationId xmlns:p14="http://schemas.microsoft.com/office/powerpoint/2010/main" val="4000941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2</a:t>
            </a:fld>
            <a:endParaRPr lang="en-GB" dirty="0"/>
          </a:p>
        </p:txBody>
      </p:sp>
    </p:spTree>
    <p:extLst>
      <p:ext uri="{BB962C8B-B14F-4D97-AF65-F5344CB8AC3E}">
        <p14:creationId xmlns:p14="http://schemas.microsoft.com/office/powerpoint/2010/main" val="716456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20</a:t>
            </a:fld>
            <a:endParaRPr lang="en-GB" dirty="0"/>
          </a:p>
        </p:txBody>
      </p:sp>
    </p:spTree>
    <p:extLst>
      <p:ext uri="{BB962C8B-B14F-4D97-AF65-F5344CB8AC3E}">
        <p14:creationId xmlns:p14="http://schemas.microsoft.com/office/powerpoint/2010/main" val="28145995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21</a:t>
            </a:fld>
            <a:endParaRPr lang="en-GB" dirty="0"/>
          </a:p>
        </p:txBody>
      </p:sp>
    </p:spTree>
    <p:extLst>
      <p:ext uri="{BB962C8B-B14F-4D97-AF65-F5344CB8AC3E}">
        <p14:creationId xmlns:p14="http://schemas.microsoft.com/office/powerpoint/2010/main" val="26044455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22</a:t>
            </a:fld>
            <a:endParaRPr lang="en-GB" dirty="0"/>
          </a:p>
        </p:txBody>
      </p:sp>
    </p:spTree>
    <p:extLst>
      <p:ext uri="{BB962C8B-B14F-4D97-AF65-F5344CB8AC3E}">
        <p14:creationId xmlns:p14="http://schemas.microsoft.com/office/powerpoint/2010/main" val="810127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3</a:t>
            </a:fld>
            <a:endParaRPr lang="en-GB" dirty="0"/>
          </a:p>
        </p:txBody>
      </p:sp>
    </p:spTree>
    <p:extLst>
      <p:ext uri="{BB962C8B-B14F-4D97-AF65-F5344CB8AC3E}">
        <p14:creationId xmlns:p14="http://schemas.microsoft.com/office/powerpoint/2010/main" val="20298482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4</a:t>
            </a:fld>
            <a:endParaRPr lang="en-GB" dirty="0"/>
          </a:p>
        </p:txBody>
      </p:sp>
    </p:spTree>
    <p:extLst>
      <p:ext uri="{BB962C8B-B14F-4D97-AF65-F5344CB8AC3E}">
        <p14:creationId xmlns:p14="http://schemas.microsoft.com/office/powerpoint/2010/main" val="33820551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5</a:t>
            </a:fld>
            <a:endParaRPr lang="en-GB" dirty="0"/>
          </a:p>
        </p:txBody>
      </p:sp>
    </p:spTree>
    <p:extLst>
      <p:ext uri="{BB962C8B-B14F-4D97-AF65-F5344CB8AC3E}">
        <p14:creationId xmlns:p14="http://schemas.microsoft.com/office/powerpoint/2010/main" val="2522654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6</a:t>
            </a:fld>
            <a:endParaRPr lang="en-GB" dirty="0"/>
          </a:p>
        </p:txBody>
      </p:sp>
    </p:spTree>
    <p:extLst>
      <p:ext uri="{BB962C8B-B14F-4D97-AF65-F5344CB8AC3E}">
        <p14:creationId xmlns:p14="http://schemas.microsoft.com/office/powerpoint/2010/main" val="1077255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7</a:t>
            </a:fld>
            <a:endParaRPr lang="en-GB" dirty="0"/>
          </a:p>
        </p:txBody>
      </p:sp>
    </p:spTree>
    <p:extLst>
      <p:ext uri="{BB962C8B-B14F-4D97-AF65-F5344CB8AC3E}">
        <p14:creationId xmlns:p14="http://schemas.microsoft.com/office/powerpoint/2010/main" val="17776172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8</a:t>
            </a:fld>
            <a:endParaRPr lang="en-GB" dirty="0"/>
          </a:p>
        </p:txBody>
      </p:sp>
    </p:spTree>
    <p:extLst>
      <p:ext uri="{BB962C8B-B14F-4D97-AF65-F5344CB8AC3E}">
        <p14:creationId xmlns:p14="http://schemas.microsoft.com/office/powerpoint/2010/main" val="3257172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508E1F-E861-44EA-B880-0624A162DFA8}" type="slidenum">
              <a:rPr lang="en-GB" smtClean="0"/>
              <a:t>9</a:t>
            </a:fld>
            <a:endParaRPr lang="en-GB" dirty="0"/>
          </a:p>
        </p:txBody>
      </p:sp>
    </p:spTree>
    <p:extLst>
      <p:ext uri="{BB962C8B-B14F-4D97-AF65-F5344CB8AC3E}">
        <p14:creationId xmlns:p14="http://schemas.microsoft.com/office/powerpoint/2010/main" val="3457468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C7E9076-896A-4F11-A981-CEA3F0871EF9}" type="datetime1">
              <a:rPr lang="en-GB" smtClean="0"/>
              <a:t>23/02/2017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7405F8E-E929-4932-A569-F3999D34E0E2}" type="slidenum">
              <a:rPr lang="en-GB" smtClean="0"/>
              <a:t>‹#›</a:t>
            </a:fld>
            <a:endParaRPr lang="en-GB" dirty="0"/>
          </a:p>
        </p:txBody>
      </p:sp>
    </p:spTree>
    <p:extLst>
      <p:ext uri="{BB962C8B-B14F-4D97-AF65-F5344CB8AC3E}">
        <p14:creationId xmlns:p14="http://schemas.microsoft.com/office/powerpoint/2010/main" val="3931568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780CEDB-06D0-4158-B64D-8BDE64A22B6C}" type="datetime1">
              <a:rPr lang="en-GB" smtClean="0"/>
              <a:t>23/02/2017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7405F8E-E929-4932-A569-F3999D34E0E2}" type="slidenum">
              <a:rPr lang="en-GB" smtClean="0"/>
              <a:t>‹#›</a:t>
            </a:fld>
            <a:endParaRPr lang="en-GB" dirty="0"/>
          </a:p>
        </p:txBody>
      </p:sp>
    </p:spTree>
    <p:extLst>
      <p:ext uri="{BB962C8B-B14F-4D97-AF65-F5344CB8AC3E}">
        <p14:creationId xmlns:p14="http://schemas.microsoft.com/office/powerpoint/2010/main" val="2353386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5412B1A-C0C4-4B68-960D-6F42580D16E0}" type="datetime1">
              <a:rPr lang="en-GB" smtClean="0"/>
              <a:t>23/02/2017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7405F8E-E929-4932-A569-F3999D34E0E2}" type="slidenum">
              <a:rPr lang="en-GB" smtClean="0"/>
              <a:t>‹#›</a:t>
            </a:fld>
            <a:endParaRPr lang="en-GB" dirty="0"/>
          </a:p>
        </p:txBody>
      </p:sp>
    </p:spTree>
    <p:extLst>
      <p:ext uri="{BB962C8B-B14F-4D97-AF65-F5344CB8AC3E}">
        <p14:creationId xmlns:p14="http://schemas.microsoft.com/office/powerpoint/2010/main" val="2480999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662DA65-740E-4542-9F13-725B83F8ED8E}" type="datetime1">
              <a:rPr lang="en-GB" smtClean="0"/>
              <a:t>23/02/2017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7405F8E-E929-4932-A569-F3999D34E0E2}" type="slidenum">
              <a:rPr lang="en-GB" smtClean="0"/>
              <a:t>‹#›</a:t>
            </a:fld>
            <a:endParaRPr lang="en-GB" dirty="0"/>
          </a:p>
        </p:txBody>
      </p:sp>
    </p:spTree>
    <p:extLst>
      <p:ext uri="{BB962C8B-B14F-4D97-AF65-F5344CB8AC3E}">
        <p14:creationId xmlns:p14="http://schemas.microsoft.com/office/powerpoint/2010/main" val="1555141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14765B7-D2DC-4BFE-8B1C-1B6F5BA6CF13}" type="datetime1">
              <a:rPr lang="en-GB" smtClean="0"/>
              <a:t>23/02/2017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7405F8E-E929-4932-A569-F3999D34E0E2}" type="slidenum">
              <a:rPr lang="en-GB" smtClean="0"/>
              <a:t>‹#›</a:t>
            </a:fld>
            <a:endParaRPr lang="en-GB" dirty="0"/>
          </a:p>
        </p:txBody>
      </p:sp>
    </p:spTree>
    <p:extLst>
      <p:ext uri="{BB962C8B-B14F-4D97-AF65-F5344CB8AC3E}">
        <p14:creationId xmlns:p14="http://schemas.microsoft.com/office/powerpoint/2010/main" val="3621747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7D7EBCA-5E6C-4F51-A507-5C6C64557B6B}" type="datetime1">
              <a:rPr lang="en-GB" smtClean="0"/>
              <a:t>23/02/2017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7405F8E-E929-4932-A569-F3999D34E0E2}" type="slidenum">
              <a:rPr lang="en-GB" smtClean="0"/>
              <a:t>‹#›</a:t>
            </a:fld>
            <a:endParaRPr lang="en-GB" dirty="0"/>
          </a:p>
        </p:txBody>
      </p:sp>
    </p:spTree>
    <p:extLst>
      <p:ext uri="{BB962C8B-B14F-4D97-AF65-F5344CB8AC3E}">
        <p14:creationId xmlns:p14="http://schemas.microsoft.com/office/powerpoint/2010/main" val="3042680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3243CE9-474B-45E7-AEE1-876EB4672E33}" type="datetime1">
              <a:rPr lang="en-GB" smtClean="0"/>
              <a:t>23/02/2017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17405F8E-E929-4932-A569-F3999D34E0E2}" type="slidenum">
              <a:rPr lang="en-GB" smtClean="0"/>
              <a:t>‹#›</a:t>
            </a:fld>
            <a:endParaRPr lang="en-GB" dirty="0"/>
          </a:p>
        </p:txBody>
      </p:sp>
    </p:spTree>
    <p:extLst>
      <p:ext uri="{BB962C8B-B14F-4D97-AF65-F5344CB8AC3E}">
        <p14:creationId xmlns:p14="http://schemas.microsoft.com/office/powerpoint/2010/main" val="4095246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78E7E3D-26B0-474D-9A8B-DF9FD12EE3B6}" type="datetime1">
              <a:rPr lang="en-GB" smtClean="0"/>
              <a:t>23/02/2017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17405F8E-E929-4932-A569-F3999D34E0E2}" type="slidenum">
              <a:rPr lang="en-GB" smtClean="0"/>
              <a:t>‹#›</a:t>
            </a:fld>
            <a:endParaRPr lang="en-GB" dirty="0"/>
          </a:p>
        </p:txBody>
      </p:sp>
    </p:spTree>
    <p:extLst>
      <p:ext uri="{BB962C8B-B14F-4D97-AF65-F5344CB8AC3E}">
        <p14:creationId xmlns:p14="http://schemas.microsoft.com/office/powerpoint/2010/main" val="3917871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F648BF-B513-461F-A27E-5AC2F8CC6E25}" type="datetime1">
              <a:rPr lang="en-GB" smtClean="0"/>
              <a:t>23/02/2017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17405F8E-E929-4932-A569-F3999D34E0E2}" type="slidenum">
              <a:rPr lang="en-GB" smtClean="0"/>
              <a:t>‹#›</a:t>
            </a:fld>
            <a:endParaRPr lang="en-GB" dirty="0"/>
          </a:p>
        </p:txBody>
      </p:sp>
    </p:spTree>
    <p:extLst>
      <p:ext uri="{BB962C8B-B14F-4D97-AF65-F5344CB8AC3E}">
        <p14:creationId xmlns:p14="http://schemas.microsoft.com/office/powerpoint/2010/main" val="67981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BACF6B3-3F0C-4375-BA9E-30EF0B781A12}" type="datetime1">
              <a:rPr lang="en-GB" smtClean="0"/>
              <a:t>23/02/2017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7405F8E-E929-4932-A569-F3999D34E0E2}" type="slidenum">
              <a:rPr lang="en-GB" smtClean="0"/>
              <a:t>‹#›</a:t>
            </a:fld>
            <a:endParaRPr lang="en-GB" dirty="0"/>
          </a:p>
        </p:txBody>
      </p:sp>
    </p:spTree>
    <p:extLst>
      <p:ext uri="{BB962C8B-B14F-4D97-AF65-F5344CB8AC3E}">
        <p14:creationId xmlns:p14="http://schemas.microsoft.com/office/powerpoint/2010/main" val="3074001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DEBCB32-312B-42EB-B2E3-4ECB85B725F2}" type="datetime1">
              <a:rPr lang="en-GB" smtClean="0"/>
              <a:t>23/02/2017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7405F8E-E929-4932-A569-F3999D34E0E2}" type="slidenum">
              <a:rPr lang="en-GB" smtClean="0"/>
              <a:t>‹#›</a:t>
            </a:fld>
            <a:endParaRPr lang="en-GB" dirty="0"/>
          </a:p>
        </p:txBody>
      </p:sp>
    </p:spTree>
    <p:extLst>
      <p:ext uri="{BB962C8B-B14F-4D97-AF65-F5344CB8AC3E}">
        <p14:creationId xmlns:p14="http://schemas.microsoft.com/office/powerpoint/2010/main" val="1101053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E5FCBD-4516-4D54-AED3-508374863843}" type="datetime1">
              <a:rPr lang="en-GB" smtClean="0"/>
              <a:t>23/02/2017</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05F8E-E929-4932-A569-F3999D34E0E2}" type="slidenum">
              <a:rPr lang="en-GB" smtClean="0"/>
              <a:t>‹#›</a:t>
            </a:fld>
            <a:endParaRPr lang="en-GB" dirty="0"/>
          </a:p>
        </p:txBody>
      </p:sp>
    </p:spTree>
    <p:extLst>
      <p:ext uri="{BB962C8B-B14F-4D97-AF65-F5344CB8AC3E}">
        <p14:creationId xmlns:p14="http://schemas.microsoft.com/office/powerpoint/2010/main" val="4051427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ontractsfinder.service.gov.uk/Notice/2c427176-4c7f-43b7-ab75-0f328e3c5d2c"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gov.uk/government/publications/defining-achieving-excellence-areas-methodology"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s://supplierlive.proactisp2p.com/Account/Login/?cid=DF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mailto:CONTACTPOINT@education.gov.uk" TargetMode="External"/><Relationship Id="rId4" Type="http://schemas.openxmlformats.org/officeDocument/2006/relationships/hyperlink" Target="mailto:CONTACTPOINT.Commercial@education.gov.uk" TargetMode="Externa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www.gov.uk/guidance/teaching-and-leadership-innovation-fund" TargetMode="External"/><Relationship Id="rId7" Type="http://schemas.openxmlformats.org/officeDocument/2006/relationships/hyperlink" Target="mailto:Mailbox.TLIF@education.gov.uk"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s://slack.com/" TargetMode="External"/><Relationship Id="rId5" Type="http://schemas.openxmlformats.org/officeDocument/2006/relationships/hyperlink" Target="https://supplierlive.proactisp2p.com/Account/Login/?cid=DFE" TargetMode="External"/><Relationship Id="rId4" Type="http://schemas.openxmlformats.org/officeDocument/2006/relationships/hyperlink" Target="https://www.contractsfinder.service.gov.uk/Notice/2c427176-4c7f-43b7-ab75-0f328e3c5d2c"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gov.uk/government/news/social-mobility-package-unveiled-by-education-secretary"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s://www.gov.uk/government/speeches/justine-greening-teachers-the-experts-driving-social-mobility"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hyperlink" Target="http://epi.org.uk/wp-content/uploads/2016/10/TeacherWorkload_EPI.pdfCover" TargetMode="External"/><Relationship Id="rId7" Type="http://schemas.openxmlformats.org/officeDocument/2006/relationships/diagramQuickStyle" Target="../diagrams/quickStyle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hyperlink" Target="http://epi.org.uk/wp-content/uploads/2016/10/TeacherWorkload_EPI.pdf" TargetMode="External"/><Relationship Id="rId9" Type="http://schemas.microsoft.com/office/2007/relationships/diagramDrawing" Target="../diagrams/drawing1.xml"/></Relationships>
</file>

<file path=ppt/slides/_rels/slide7.xml.rels><?xml version="1.0" encoding="UTF-8" standalone="yes"?>
<Relationships xmlns="http://schemas.openxmlformats.org/package/2006/relationships"><Relationship Id="rId3" Type="http://schemas.openxmlformats.org/officeDocument/2006/relationships/hyperlink" Target="https://www.gov.uk/government/publications/standard-for-teachers-professional-development"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126272" y="916382"/>
            <a:ext cx="10203367" cy="2544682"/>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b="1" dirty="0">
              <a:solidFill>
                <a:schemeClr val="accent1">
                  <a:lumMod val="50000"/>
                </a:schemeClr>
              </a:solidFill>
            </a:endParaRPr>
          </a:p>
        </p:txBody>
      </p:sp>
      <p:sp>
        <p:nvSpPr>
          <p:cNvPr id="3" name="Subtitle 2"/>
          <p:cNvSpPr>
            <a:spLocks noGrp="1"/>
          </p:cNvSpPr>
          <p:nvPr>
            <p:ph type="subTitle" idx="1"/>
          </p:nvPr>
        </p:nvSpPr>
        <p:spPr>
          <a:xfrm>
            <a:off x="1508272" y="1099226"/>
            <a:ext cx="9144000" cy="2178995"/>
          </a:xfrm>
        </p:spPr>
        <p:txBody>
          <a:bodyPr>
            <a:noAutofit/>
          </a:bodyPr>
          <a:lstStyle/>
          <a:p>
            <a:r>
              <a:rPr lang="en-GB" sz="5000" b="1" dirty="0" smtClean="0">
                <a:solidFill>
                  <a:schemeClr val="accent1">
                    <a:lumMod val="50000"/>
                  </a:schemeClr>
                </a:solidFill>
              </a:rPr>
              <a:t>The Teaching and Leadership Innovation Fund (TLIF) supplier information events</a:t>
            </a:r>
          </a:p>
          <a:p>
            <a:endParaRPr lang="en-GB" sz="2800" b="1" dirty="0" smtClean="0"/>
          </a:p>
          <a:p>
            <a:r>
              <a:rPr lang="en-GB" sz="2800" b="1" dirty="0" smtClean="0"/>
              <a:t>London (27 February), Birmingham (28 February), Sheffield (1 March), Manchester (2 March) and Webex (3 March)</a:t>
            </a:r>
            <a:endParaRPr lang="en-GB" sz="2800" b="1" dirty="0"/>
          </a:p>
        </p:txBody>
      </p:sp>
      <p:grpSp>
        <p:nvGrpSpPr>
          <p:cNvPr id="7" name="Group 6"/>
          <p:cNvGrpSpPr/>
          <p:nvPr/>
        </p:nvGrpSpPr>
        <p:grpSpPr>
          <a:xfrm>
            <a:off x="139847" y="6032810"/>
            <a:ext cx="1956582" cy="690550"/>
            <a:chOff x="0" y="0"/>
            <a:chExt cx="2736850" cy="993775"/>
          </a:xfrm>
        </p:grpSpPr>
        <p:pic>
          <p:nvPicPr>
            <p:cNvPr id="8" name="Picture 7"/>
            <p:cNvPicPr/>
            <p:nvPr/>
          </p:nvPicPr>
          <p:blipFill>
            <a:blip r:embed="rId3"/>
            <a:stretch>
              <a:fillRect/>
            </a:stretch>
          </p:blipFill>
          <p:spPr>
            <a:xfrm>
              <a:off x="0" y="0"/>
              <a:ext cx="2736850" cy="993775"/>
            </a:xfrm>
            <a:prstGeom prst="rect">
              <a:avLst/>
            </a:prstGeom>
          </p:spPr>
        </p:pic>
      </p:gr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33999" y="6032810"/>
            <a:ext cx="1175504" cy="690550"/>
          </a:xfrm>
          <a:prstGeom prst="rect">
            <a:avLst/>
          </a:prstGeom>
        </p:spPr>
      </p:pic>
    </p:spTree>
    <p:extLst>
      <p:ext uri="{BB962C8B-B14F-4D97-AF65-F5344CB8AC3E}">
        <p14:creationId xmlns:p14="http://schemas.microsoft.com/office/powerpoint/2010/main" val="30782736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1293540" y="2160398"/>
            <a:ext cx="8051181" cy="246345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Content Placeholder 2"/>
          <p:cNvSpPr>
            <a:spLocks noGrp="1"/>
          </p:cNvSpPr>
          <p:nvPr>
            <p:ph idx="1"/>
          </p:nvPr>
        </p:nvSpPr>
        <p:spPr>
          <a:xfrm>
            <a:off x="2405062" y="2160397"/>
            <a:ext cx="7380132" cy="1728439"/>
          </a:xfrm>
        </p:spPr>
        <p:txBody>
          <a:bodyPr numCol="2">
            <a:noAutofit/>
          </a:bodyPr>
          <a:lstStyle/>
          <a:p>
            <a:r>
              <a:rPr lang="en-GB" sz="2000" dirty="0" smtClean="0"/>
              <a:t>Blackpool</a:t>
            </a:r>
          </a:p>
          <a:p>
            <a:r>
              <a:rPr lang="en-GB" sz="2000" dirty="0" smtClean="0"/>
              <a:t>Bradford</a:t>
            </a:r>
          </a:p>
          <a:p>
            <a:r>
              <a:rPr lang="en-GB" sz="2000" dirty="0" smtClean="0"/>
              <a:t>Derby</a:t>
            </a:r>
          </a:p>
          <a:p>
            <a:r>
              <a:rPr lang="en-GB" sz="2000" dirty="0" smtClean="0"/>
              <a:t>Doncaster</a:t>
            </a:r>
          </a:p>
          <a:p>
            <a:r>
              <a:rPr lang="en-GB" sz="2000" dirty="0" smtClean="0"/>
              <a:t>Fenland </a:t>
            </a:r>
            <a:r>
              <a:rPr lang="en-GB" sz="2000" dirty="0"/>
              <a:t>&amp; East </a:t>
            </a:r>
            <a:r>
              <a:rPr lang="en-GB" sz="2000" dirty="0" smtClean="0"/>
              <a:t>Cambridgeshire</a:t>
            </a:r>
          </a:p>
          <a:p>
            <a:r>
              <a:rPr lang="en-GB" sz="2000" dirty="0" smtClean="0"/>
              <a:t>Hastings</a:t>
            </a:r>
          </a:p>
          <a:p>
            <a:endParaRPr lang="en-GB" sz="2000" dirty="0"/>
          </a:p>
          <a:p>
            <a:endParaRPr lang="en-GB" sz="2000" dirty="0" smtClean="0"/>
          </a:p>
          <a:p>
            <a:endParaRPr lang="en-GB" sz="2000" dirty="0" smtClean="0"/>
          </a:p>
          <a:p>
            <a:r>
              <a:rPr lang="en-GB" sz="2000" dirty="0" smtClean="0"/>
              <a:t>Ipswich</a:t>
            </a:r>
          </a:p>
          <a:p>
            <a:r>
              <a:rPr lang="en-GB" sz="2000" dirty="0" smtClean="0"/>
              <a:t>Norwich</a:t>
            </a:r>
          </a:p>
          <a:p>
            <a:r>
              <a:rPr lang="en-GB" sz="2000" dirty="0" smtClean="0"/>
              <a:t>Oldham</a:t>
            </a:r>
          </a:p>
          <a:p>
            <a:r>
              <a:rPr lang="en-GB" sz="2000" dirty="0" smtClean="0"/>
              <a:t>Scarborough</a:t>
            </a:r>
          </a:p>
          <a:p>
            <a:r>
              <a:rPr lang="en-GB" sz="2000" dirty="0" smtClean="0"/>
              <a:t>Stoke-on-Trent</a:t>
            </a:r>
          </a:p>
          <a:p>
            <a:r>
              <a:rPr lang="en-GB" sz="2000" dirty="0" smtClean="0"/>
              <a:t>West Somerset</a:t>
            </a:r>
          </a:p>
          <a:p>
            <a:pPr marL="0" indent="0">
              <a:buNone/>
            </a:pPr>
            <a:endParaRPr lang="en-GB" sz="2000" b="1" dirty="0" smtClean="0"/>
          </a:p>
          <a:p>
            <a:pPr marL="0" indent="0">
              <a:buNone/>
            </a:pPr>
            <a:endParaRPr lang="en-GB" sz="2000" dirty="0" smtClean="0"/>
          </a:p>
          <a:p>
            <a:pPr marL="0" indent="0">
              <a:buNone/>
            </a:pPr>
            <a:endParaRPr lang="en-GB" sz="2000" dirty="0"/>
          </a:p>
        </p:txBody>
      </p:sp>
      <p:sp>
        <p:nvSpPr>
          <p:cNvPr id="5" name="Rectangle 4"/>
          <p:cNvSpPr/>
          <p:nvPr/>
        </p:nvSpPr>
        <p:spPr>
          <a:xfrm>
            <a:off x="347663" y="314390"/>
            <a:ext cx="11696934" cy="772397"/>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a:t>
            </a:r>
            <a:r>
              <a:rPr lang="en-GB" sz="2800" b="1" dirty="0" smtClean="0">
                <a:solidFill>
                  <a:schemeClr val="accent1">
                    <a:lumMod val="50000"/>
                  </a:schemeClr>
                </a:solidFill>
              </a:rPr>
              <a:t>Priority areas – Opportunity Areas</a:t>
            </a:r>
            <a:endParaRPr lang="en-GB" sz="2800" b="1" dirty="0">
              <a:solidFill>
                <a:schemeClr val="tx1"/>
              </a:solidFill>
            </a:endParaRPr>
          </a:p>
        </p:txBody>
      </p:sp>
      <p:sp>
        <p:nvSpPr>
          <p:cNvPr id="2" name="Slide Number Placeholder 1"/>
          <p:cNvSpPr>
            <a:spLocks noGrp="1"/>
          </p:cNvSpPr>
          <p:nvPr>
            <p:ph type="sldNum" sz="quarter" idx="12"/>
          </p:nvPr>
        </p:nvSpPr>
        <p:spPr/>
        <p:txBody>
          <a:bodyPr/>
          <a:lstStyle/>
          <a:p>
            <a:fld id="{17405F8E-E929-4932-A569-F3999D34E0E2}" type="slidenum">
              <a:rPr lang="en-GB" smtClean="0"/>
              <a:t>10</a:t>
            </a:fld>
            <a:endParaRPr lang="en-GB" dirty="0"/>
          </a:p>
        </p:txBody>
      </p:sp>
      <p:sp>
        <p:nvSpPr>
          <p:cNvPr id="6" name="Rounded Rectangle 5"/>
          <p:cNvSpPr/>
          <p:nvPr/>
        </p:nvSpPr>
        <p:spPr>
          <a:xfrm>
            <a:off x="482117" y="1211062"/>
            <a:ext cx="11428025" cy="58516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There are 12 Opportunity Areas across the country that will receive additional support to remove barriers to social </a:t>
            </a:r>
            <a:r>
              <a:rPr lang="en-GB" sz="2000" dirty="0" smtClean="0">
                <a:solidFill>
                  <a:schemeClr val="tx1"/>
                </a:solidFill>
              </a:rPr>
              <a:t>mobility:</a:t>
            </a:r>
            <a:endParaRPr lang="en-GB" sz="2000" dirty="0">
              <a:solidFill>
                <a:schemeClr val="tx1"/>
              </a:solidFill>
            </a:endParaRPr>
          </a:p>
        </p:txBody>
      </p:sp>
      <p:sp>
        <p:nvSpPr>
          <p:cNvPr id="7" name="Rounded Rectangle 6"/>
          <p:cNvSpPr/>
          <p:nvPr/>
        </p:nvSpPr>
        <p:spPr>
          <a:xfrm>
            <a:off x="482117" y="5202340"/>
            <a:ext cx="11428025" cy="96428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In these areas, DfE  is working with local organisations, including early years providers, schools, colleges, universities, the voluntary sector and businesses to help local children and young people get the best start in life, no matter what their background.</a:t>
            </a:r>
          </a:p>
        </p:txBody>
      </p:sp>
    </p:spTree>
    <p:extLst>
      <p:ext uri="{BB962C8B-B14F-4D97-AF65-F5344CB8AC3E}">
        <p14:creationId xmlns:p14="http://schemas.microsoft.com/office/powerpoint/2010/main" val="32869304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535259" y="1505414"/>
            <a:ext cx="11039707" cy="103706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chemeClr val="tx1"/>
                </a:solidFill>
              </a:rPr>
              <a:t>Category 5 and 6 local authority areas are those areas with the weakest standards/capacity to improve, based on an assessment used to create cold spot maps in analysis used for the 2016 schools’ white paper. </a:t>
            </a:r>
            <a:endParaRPr lang="en-GB" dirty="0">
              <a:solidFill>
                <a:schemeClr val="tx1"/>
              </a:solidFill>
            </a:endParaRPr>
          </a:p>
        </p:txBody>
      </p:sp>
      <p:sp>
        <p:nvSpPr>
          <p:cNvPr id="3" name="Content Placeholder 2"/>
          <p:cNvSpPr>
            <a:spLocks noGrp="1"/>
          </p:cNvSpPr>
          <p:nvPr>
            <p:ph idx="1"/>
          </p:nvPr>
        </p:nvSpPr>
        <p:spPr>
          <a:xfrm>
            <a:off x="535259" y="2754351"/>
            <a:ext cx="11296185" cy="3422612"/>
          </a:xfrm>
        </p:spPr>
        <p:style>
          <a:lnRef idx="2">
            <a:schemeClr val="accent1"/>
          </a:lnRef>
          <a:fillRef idx="1">
            <a:schemeClr val="lt1"/>
          </a:fillRef>
          <a:effectRef idx="0">
            <a:schemeClr val="accent1"/>
          </a:effectRef>
          <a:fontRef idx="minor">
            <a:schemeClr val="dk1"/>
          </a:fontRef>
        </p:style>
        <p:txBody>
          <a:bodyPr>
            <a:normAutofit/>
          </a:bodyPr>
          <a:lstStyle/>
          <a:p>
            <a:pPr marL="0" lvl="0" indent="0">
              <a:buNone/>
            </a:pPr>
            <a:r>
              <a:rPr lang="en-GB" sz="2400" dirty="0" smtClean="0"/>
              <a:t>These areas are listed by name on Contract Finder alongside the Prior </a:t>
            </a:r>
            <a:r>
              <a:rPr lang="en-GB" sz="2400" dirty="0"/>
              <a:t>I</a:t>
            </a:r>
            <a:r>
              <a:rPr lang="en-GB" sz="2400" dirty="0" smtClean="0"/>
              <a:t>nformation Notice: </a:t>
            </a:r>
          </a:p>
          <a:p>
            <a:pPr marL="0" lvl="0" indent="0">
              <a:buNone/>
            </a:pPr>
            <a:r>
              <a:rPr lang="en-GB" sz="2400" dirty="0">
                <a:hlinkClick r:id="rId3"/>
              </a:rPr>
              <a:t>https://</a:t>
            </a:r>
            <a:r>
              <a:rPr lang="en-GB" sz="2400" dirty="0" smtClean="0">
                <a:hlinkClick r:id="rId3"/>
              </a:rPr>
              <a:t>www.contractsfinder.service.gov.uk/Notice/2c427176-4c7f-43b7-ab75-0f328e3c5d2c</a:t>
            </a:r>
            <a:endParaRPr lang="en-GB" sz="2400" dirty="0" smtClean="0"/>
          </a:p>
          <a:p>
            <a:pPr marL="0" lvl="0" indent="0">
              <a:buNone/>
            </a:pPr>
            <a:endParaRPr lang="en-GB" sz="2400" dirty="0"/>
          </a:p>
          <a:p>
            <a:pPr marL="0" lvl="0" indent="0">
              <a:buNone/>
            </a:pPr>
            <a:r>
              <a:rPr lang="en-GB" sz="2400" dirty="0" smtClean="0"/>
              <a:t>Detail </a:t>
            </a:r>
            <a:r>
              <a:rPr lang="en-GB" sz="2400" dirty="0"/>
              <a:t>on the methodology is available at: </a:t>
            </a:r>
          </a:p>
          <a:p>
            <a:pPr marL="0" lvl="0" indent="0">
              <a:buNone/>
            </a:pPr>
            <a:r>
              <a:rPr lang="en-GB" sz="2400" u="sng" dirty="0" smtClean="0">
                <a:hlinkClick r:id="rId4"/>
              </a:rPr>
              <a:t>https</a:t>
            </a:r>
            <a:r>
              <a:rPr lang="en-GB" sz="2400" u="sng" dirty="0">
                <a:hlinkClick r:id="rId4"/>
              </a:rPr>
              <a:t>://www.gov.uk/government/publications/defining-achieving-excellence-areas-methodology</a:t>
            </a:r>
            <a:r>
              <a:rPr lang="en-GB" sz="2400" dirty="0"/>
              <a:t> </a:t>
            </a:r>
          </a:p>
          <a:p>
            <a:pPr marL="0" indent="0">
              <a:buNone/>
            </a:pPr>
            <a:endParaRPr lang="en-GB" dirty="0" smtClean="0"/>
          </a:p>
        </p:txBody>
      </p:sp>
      <p:sp>
        <p:nvSpPr>
          <p:cNvPr id="5" name="Rectangle 4"/>
          <p:cNvSpPr/>
          <p:nvPr/>
        </p:nvSpPr>
        <p:spPr>
          <a:xfrm>
            <a:off x="347663" y="314390"/>
            <a:ext cx="11696934" cy="802377"/>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rPr>
              <a:t>The Teaching and Leadership Innovation Fund: </a:t>
            </a:r>
            <a:r>
              <a:rPr lang="en-GB" sz="2800" b="1" dirty="0" smtClean="0">
                <a:solidFill>
                  <a:schemeClr val="tx1"/>
                </a:solidFill>
              </a:rPr>
              <a:t>Priority areas – category 5 and 6 local authority areas</a:t>
            </a:r>
            <a:endParaRPr lang="en-GB" sz="2800" b="1" dirty="0">
              <a:solidFill>
                <a:schemeClr val="tx1"/>
              </a:solidFill>
            </a:endParaRPr>
          </a:p>
        </p:txBody>
      </p:sp>
      <p:sp>
        <p:nvSpPr>
          <p:cNvPr id="6" name="Slide Number Placeholder 3"/>
          <p:cNvSpPr>
            <a:spLocks noGrp="1"/>
          </p:cNvSpPr>
          <p:nvPr>
            <p:ph type="sldNum" sz="quarter" idx="12"/>
          </p:nvPr>
        </p:nvSpPr>
        <p:spPr>
          <a:xfrm>
            <a:off x="8610600" y="6356350"/>
            <a:ext cx="2743200" cy="365125"/>
          </a:xfrm>
        </p:spPr>
        <p:txBody>
          <a:bodyPr/>
          <a:lstStyle/>
          <a:p>
            <a:r>
              <a:rPr lang="en-GB" dirty="0" smtClean="0"/>
              <a:t>11</a:t>
            </a:r>
            <a:endParaRPr lang="en-GB" dirty="0"/>
          </a:p>
        </p:txBody>
      </p:sp>
    </p:spTree>
    <p:extLst>
      <p:ext uri="{BB962C8B-B14F-4D97-AF65-F5344CB8AC3E}">
        <p14:creationId xmlns:p14="http://schemas.microsoft.com/office/powerpoint/2010/main" val="34663655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p:nvPr/>
        </p:nvPicPr>
        <p:blipFill rotWithShape="1">
          <a:blip r:embed="rId3" cstate="print">
            <a:extLst>
              <a:ext uri="{28A0092B-C50C-407E-A947-70E740481C1C}">
                <a14:useLocalDpi xmlns:a14="http://schemas.microsoft.com/office/drawing/2010/main" val="0"/>
              </a:ext>
            </a:extLst>
          </a:blip>
          <a:srcRect t="7817"/>
          <a:stretch/>
        </p:blipFill>
        <p:spPr>
          <a:xfrm>
            <a:off x="3570303" y="1009514"/>
            <a:ext cx="4347939" cy="5848485"/>
          </a:xfrm>
          <a:prstGeom prst="rect">
            <a:avLst/>
          </a:prstGeom>
        </p:spPr>
      </p:pic>
      <p:sp>
        <p:nvSpPr>
          <p:cNvPr id="8" name="Rectangle 7"/>
          <p:cNvSpPr/>
          <p:nvPr/>
        </p:nvSpPr>
        <p:spPr>
          <a:xfrm>
            <a:off x="347663" y="314390"/>
            <a:ext cx="11696934"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solidFill>
                  <a:schemeClr val="accent1">
                    <a:lumMod val="50000"/>
                  </a:schemeClr>
                </a:solidFill>
              </a:rPr>
              <a:t>Map of the Opportunity Areas and category 5 and 6 areas</a:t>
            </a:r>
            <a:endParaRPr lang="en-GB" sz="2800" b="1" dirty="0">
              <a:solidFill>
                <a:schemeClr val="tx1"/>
              </a:solidFill>
            </a:endParaRPr>
          </a:p>
        </p:txBody>
      </p:sp>
      <p:sp>
        <p:nvSpPr>
          <p:cNvPr id="2" name="Slide Number Placeholder 1"/>
          <p:cNvSpPr>
            <a:spLocks noGrp="1"/>
          </p:cNvSpPr>
          <p:nvPr>
            <p:ph type="sldNum" sz="quarter" idx="12"/>
          </p:nvPr>
        </p:nvSpPr>
        <p:spPr/>
        <p:txBody>
          <a:bodyPr/>
          <a:lstStyle/>
          <a:p>
            <a:fld id="{17405F8E-E929-4932-A569-F3999D34E0E2}" type="slidenum">
              <a:rPr lang="en-GB" smtClean="0"/>
              <a:t>12</a:t>
            </a:fld>
            <a:endParaRPr lang="en-GB" dirty="0"/>
          </a:p>
        </p:txBody>
      </p:sp>
    </p:spTree>
    <p:extLst>
      <p:ext uri="{BB962C8B-B14F-4D97-AF65-F5344CB8AC3E}">
        <p14:creationId xmlns:p14="http://schemas.microsoft.com/office/powerpoint/2010/main" val="11267512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47663" y="314390"/>
            <a:ext cx="11696934"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a:t>
            </a:r>
            <a:r>
              <a:rPr lang="en-GB" sz="2800" b="1" dirty="0" smtClean="0">
                <a:solidFill>
                  <a:schemeClr val="accent1">
                    <a:lumMod val="50000"/>
                  </a:schemeClr>
                </a:solidFill>
              </a:rPr>
              <a:t>Conclusion</a:t>
            </a:r>
            <a:endParaRPr lang="en-GB" sz="2800" b="1" dirty="0">
              <a:solidFill>
                <a:schemeClr val="tx1"/>
              </a:solidFill>
            </a:endParaRPr>
          </a:p>
        </p:txBody>
      </p:sp>
      <p:sp>
        <p:nvSpPr>
          <p:cNvPr id="2" name="Slide Number Placeholder 1"/>
          <p:cNvSpPr>
            <a:spLocks noGrp="1"/>
          </p:cNvSpPr>
          <p:nvPr>
            <p:ph type="sldNum" sz="quarter" idx="12"/>
          </p:nvPr>
        </p:nvSpPr>
        <p:spPr/>
        <p:txBody>
          <a:bodyPr/>
          <a:lstStyle/>
          <a:p>
            <a:fld id="{17405F8E-E929-4932-A569-F3999D34E0E2}" type="slidenum">
              <a:rPr lang="en-GB" smtClean="0"/>
              <a:t>13</a:t>
            </a:fld>
            <a:endParaRPr lang="en-GB" dirty="0"/>
          </a:p>
        </p:txBody>
      </p:sp>
      <p:graphicFrame>
        <p:nvGraphicFramePr>
          <p:cNvPr id="7" name="Diagram 6"/>
          <p:cNvGraphicFramePr/>
          <p:nvPr>
            <p:extLst>
              <p:ext uri="{D42A27DB-BD31-4B8C-83A1-F6EECF244321}">
                <p14:modId xmlns:p14="http://schemas.microsoft.com/office/powerpoint/2010/main" val="969844348"/>
              </p:ext>
            </p:extLst>
          </p:nvPr>
        </p:nvGraphicFramePr>
        <p:xfrm>
          <a:off x="515589" y="1477041"/>
          <a:ext cx="11025266" cy="28111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Rounded Rectangle 12"/>
          <p:cNvSpPr/>
          <p:nvPr/>
        </p:nvSpPr>
        <p:spPr>
          <a:xfrm>
            <a:off x="1025912" y="4288179"/>
            <a:ext cx="10169912" cy="193742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hangingPunct="0"/>
            <a:r>
              <a:rPr lang="en-GB" b="1" dirty="0">
                <a:solidFill>
                  <a:schemeClr val="bg1"/>
                </a:solidFill>
              </a:rPr>
              <a:t>We are therefore looking for providers to bid for funding to improve the quality of teaching and leadership in schools and areas that are facing challenges, with the overall aim of improving the outcomes of children and young people through professional development for teachers and leaders. </a:t>
            </a:r>
          </a:p>
        </p:txBody>
      </p:sp>
    </p:spTree>
    <p:extLst>
      <p:ext uri="{BB962C8B-B14F-4D97-AF65-F5344CB8AC3E}">
        <p14:creationId xmlns:p14="http://schemas.microsoft.com/office/powerpoint/2010/main" val="42699703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59365" y="1737386"/>
            <a:ext cx="10203367" cy="2544682"/>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b="1" dirty="0">
              <a:solidFill>
                <a:schemeClr val="accent1">
                  <a:lumMod val="50000"/>
                </a:schemeClr>
              </a:solidFill>
            </a:endParaRPr>
          </a:p>
        </p:txBody>
      </p:sp>
      <p:sp>
        <p:nvSpPr>
          <p:cNvPr id="2" name="Title 1"/>
          <p:cNvSpPr>
            <a:spLocks noGrp="1"/>
          </p:cNvSpPr>
          <p:nvPr>
            <p:ph type="title"/>
          </p:nvPr>
        </p:nvSpPr>
        <p:spPr>
          <a:xfrm>
            <a:off x="873370" y="2376805"/>
            <a:ext cx="10515600" cy="1325563"/>
          </a:xfrm>
        </p:spPr>
        <p:txBody>
          <a:bodyPr>
            <a:noAutofit/>
          </a:bodyPr>
          <a:lstStyle/>
          <a:p>
            <a:pPr algn="ctr"/>
            <a:r>
              <a:rPr lang="en-GB" sz="5400" b="1" dirty="0" smtClean="0">
                <a:solidFill>
                  <a:schemeClr val="accent1">
                    <a:lumMod val="50000"/>
                  </a:schemeClr>
                </a:solidFill>
                <a:latin typeface="+mn-lt"/>
              </a:rPr>
              <a:t>Commercial Process and Timeline</a:t>
            </a:r>
            <a:endParaRPr lang="en-GB" sz="5400" b="1" dirty="0">
              <a:solidFill>
                <a:schemeClr val="accent1">
                  <a:lumMod val="50000"/>
                </a:schemeClr>
              </a:solidFill>
              <a:latin typeface="+mn-lt"/>
            </a:endParaRPr>
          </a:p>
        </p:txBody>
      </p:sp>
      <p:sp>
        <p:nvSpPr>
          <p:cNvPr id="4" name="Slide Number Placeholder 3"/>
          <p:cNvSpPr>
            <a:spLocks noGrp="1"/>
          </p:cNvSpPr>
          <p:nvPr>
            <p:ph type="sldNum" sz="quarter" idx="12"/>
          </p:nvPr>
        </p:nvSpPr>
        <p:spPr/>
        <p:txBody>
          <a:bodyPr/>
          <a:lstStyle/>
          <a:p>
            <a:fld id="{17405F8E-E929-4932-A569-F3999D34E0E2}" type="slidenum">
              <a:rPr lang="en-GB" smtClean="0"/>
              <a:t>14</a:t>
            </a:fld>
            <a:endParaRPr lang="en-GB" dirty="0"/>
          </a:p>
        </p:txBody>
      </p:sp>
    </p:spTree>
    <p:extLst>
      <p:ext uri="{BB962C8B-B14F-4D97-AF65-F5344CB8AC3E}">
        <p14:creationId xmlns:p14="http://schemas.microsoft.com/office/powerpoint/2010/main" val="5655909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2166" y="1636054"/>
            <a:ext cx="10751634" cy="4351338"/>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en-GB" sz="2400" dirty="0" smtClean="0"/>
              <a:t>We anticipate </a:t>
            </a:r>
            <a:r>
              <a:rPr lang="en-GB" sz="2400" dirty="0"/>
              <a:t>that the bidding </a:t>
            </a:r>
            <a:r>
              <a:rPr lang="en-GB" sz="2400" dirty="0" smtClean="0"/>
              <a:t>for Application Round One </a:t>
            </a:r>
            <a:r>
              <a:rPr lang="en-GB" sz="2400" dirty="0"/>
              <a:t>will </a:t>
            </a:r>
            <a:r>
              <a:rPr lang="en-GB" sz="2400" b="1" dirty="0">
                <a:solidFill>
                  <a:schemeClr val="accent1">
                    <a:lumMod val="50000"/>
                  </a:schemeClr>
                </a:solidFill>
              </a:rPr>
              <a:t>open mid-March and close mid-April 2017. </a:t>
            </a:r>
          </a:p>
          <a:p>
            <a:pPr marL="0" indent="0">
              <a:buNone/>
            </a:pPr>
            <a:endParaRPr lang="en-GB" sz="2400" b="1" dirty="0" smtClean="0"/>
          </a:p>
          <a:p>
            <a:pPr marL="0" indent="0">
              <a:buNone/>
            </a:pPr>
            <a:endParaRPr lang="en-GB" sz="2400" b="1" dirty="0" smtClean="0"/>
          </a:p>
          <a:p>
            <a:pPr marL="0" indent="0">
              <a:buNone/>
            </a:pPr>
            <a:r>
              <a:rPr lang="en-GB" sz="2400" dirty="0" smtClean="0"/>
              <a:t>We </a:t>
            </a:r>
            <a:r>
              <a:rPr lang="en-GB" sz="2400" dirty="0"/>
              <a:t>will be seeking </a:t>
            </a:r>
            <a:r>
              <a:rPr lang="en-GB" sz="2400" b="1" dirty="0">
                <a:solidFill>
                  <a:schemeClr val="accent1">
                    <a:lumMod val="50000"/>
                  </a:schemeClr>
                </a:solidFill>
              </a:rPr>
              <a:t>evidence-based proposals </a:t>
            </a:r>
            <a:r>
              <a:rPr lang="en-GB" sz="2400" dirty="0"/>
              <a:t>for teachers’ CPD and/or leadership development, which would be ready to deliver to participants </a:t>
            </a:r>
            <a:r>
              <a:rPr lang="en-GB" sz="2400" dirty="0" smtClean="0"/>
              <a:t>between </a:t>
            </a:r>
            <a:r>
              <a:rPr lang="en-GB" sz="2400" b="1" dirty="0">
                <a:solidFill>
                  <a:schemeClr val="accent1">
                    <a:lumMod val="50000"/>
                  </a:schemeClr>
                </a:solidFill>
              </a:rPr>
              <a:t>September  2017 and January 2018 at the latest</a:t>
            </a:r>
            <a:r>
              <a:rPr lang="en-GB" sz="2400" dirty="0" smtClean="0"/>
              <a:t>. </a:t>
            </a:r>
            <a:endParaRPr lang="en-GB" sz="2400" dirty="0"/>
          </a:p>
          <a:p>
            <a:pPr marL="0" indent="0">
              <a:buNone/>
            </a:pPr>
            <a:endParaRPr lang="en-GB" sz="2400" dirty="0"/>
          </a:p>
          <a:p>
            <a:pPr marL="0" indent="0">
              <a:buNone/>
            </a:pPr>
            <a:endParaRPr lang="en-GB" sz="2400" dirty="0"/>
          </a:p>
        </p:txBody>
      </p:sp>
      <p:sp>
        <p:nvSpPr>
          <p:cNvPr id="5" name="Rectangle 4"/>
          <p:cNvSpPr/>
          <p:nvPr/>
        </p:nvSpPr>
        <p:spPr>
          <a:xfrm>
            <a:off x="347663" y="314390"/>
            <a:ext cx="11696934"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a:t>
            </a:r>
            <a:r>
              <a:rPr lang="en-GB" sz="2800" b="1" dirty="0" smtClean="0">
                <a:solidFill>
                  <a:schemeClr val="accent1">
                    <a:lumMod val="50000"/>
                  </a:schemeClr>
                </a:solidFill>
              </a:rPr>
              <a:t>Application Round One</a:t>
            </a:r>
            <a:endParaRPr lang="en-GB" sz="2800" b="1" dirty="0">
              <a:solidFill>
                <a:schemeClr val="tx1"/>
              </a:solidFill>
            </a:endParaRPr>
          </a:p>
        </p:txBody>
      </p:sp>
      <p:sp>
        <p:nvSpPr>
          <p:cNvPr id="2" name="Slide Number Placeholder 1"/>
          <p:cNvSpPr>
            <a:spLocks noGrp="1"/>
          </p:cNvSpPr>
          <p:nvPr>
            <p:ph type="sldNum" sz="quarter" idx="12"/>
          </p:nvPr>
        </p:nvSpPr>
        <p:spPr/>
        <p:txBody>
          <a:bodyPr/>
          <a:lstStyle/>
          <a:p>
            <a:fld id="{17405F8E-E929-4932-A569-F3999D34E0E2}" type="slidenum">
              <a:rPr lang="en-GB" smtClean="0"/>
              <a:t>15</a:t>
            </a:fld>
            <a:endParaRPr lang="en-GB" dirty="0"/>
          </a:p>
        </p:txBody>
      </p:sp>
    </p:spTree>
    <p:extLst>
      <p:ext uri="{BB962C8B-B14F-4D97-AF65-F5344CB8AC3E}">
        <p14:creationId xmlns:p14="http://schemas.microsoft.com/office/powerpoint/2010/main" val="4198994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47663" y="314389"/>
            <a:ext cx="11696934" cy="901093"/>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a:t>
            </a:r>
            <a:r>
              <a:rPr lang="en-GB" sz="2800" b="1" dirty="0" smtClean="0">
                <a:solidFill>
                  <a:schemeClr val="accent1">
                    <a:lumMod val="50000"/>
                  </a:schemeClr>
                </a:solidFill>
              </a:rPr>
              <a:t>Indicative stages of the bidding process</a:t>
            </a:r>
            <a:endParaRPr lang="en-GB" sz="2800" b="1" dirty="0">
              <a:solidFill>
                <a:schemeClr val="tx1"/>
              </a:solidFill>
            </a:endParaRPr>
          </a:p>
        </p:txBody>
      </p:sp>
      <p:sp>
        <p:nvSpPr>
          <p:cNvPr id="2" name="Slide Number Placeholder 1"/>
          <p:cNvSpPr>
            <a:spLocks noGrp="1"/>
          </p:cNvSpPr>
          <p:nvPr>
            <p:ph type="sldNum" sz="quarter" idx="12"/>
          </p:nvPr>
        </p:nvSpPr>
        <p:spPr/>
        <p:txBody>
          <a:bodyPr/>
          <a:lstStyle/>
          <a:p>
            <a:fld id="{17405F8E-E929-4932-A569-F3999D34E0E2}" type="slidenum">
              <a:rPr lang="en-GB" smtClean="0"/>
              <a:t>16</a:t>
            </a:fld>
            <a:endParaRPr lang="en-GB" dirty="0"/>
          </a:p>
        </p:txBody>
      </p:sp>
      <p:graphicFrame>
        <p:nvGraphicFramePr>
          <p:cNvPr id="7" name="Diagram 6"/>
          <p:cNvGraphicFramePr/>
          <p:nvPr>
            <p:extLst>
              <p:ext uri="{D42A27DB-BD31-4B8C-83A1-F6EECF244321}">
                <p14:modId xmlns:p14="http://schemas.microsoft.com/office/powerpoint/2010/main" val="3603364805"/>
              </p:ext>
            </p:extLst>
          </p:nvPr>
        </p:nvGraphicFramePr>
        <p:xfrm>
          <a:off x="0" y="1215482"/>
          <a:ext cx="12208496" cy="56982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927410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2957" y="1270177"/>
            <a:ext cx="11336768" cy="5342496"/>
          </a:xfrm>
        </p:spPr>
        <p:style>
          <a:lnRef idx="2">
            <a:schemeClr val="accent1"/>
          </a:lnRef>
          <a:fillRef idx="1">
            <a:schemeClr val="lt1"/>
          </a:fillRef>
          <a:effectRef idx="0">
            <a:schemeClr val="accent1"/>
          </a:effectRef>
          <a:fontRef idx="minor">
            <a:schemeClr val="dk1"/>
          </a:fontRef>
        </p:style>
        <p:txBody>
          <a:bodyPr>
            <a:normAutofit fontScale="85000" lnSpcReduction="10000"/>
          </a:bodyPr>
          <a:lstStyle/>
          <a:p>
            <a:pPr lvl="0" fontAlgn="base">
              <a:lnSpc>
                <a:spcPct val="150000"/>
              </a:lnSpc>
              <a:spcBef>
                <a:spcPct val="20000"/>
              </a:spcBef>
              <a:spcAft>
                <a:spcPct val="0"/>
              </a:spcAft>
              <a:buClr>
                <a:srgbClr val="104F75"/>
              </a:buClr>
            </a:pPr>
            <a:r>
              <a:rPr lang="en-GB" altLang="en-US" sz="2600" b="1" kern="0" dirty="0" smtClean="0"/>
              <a:t>This </a:t>
            </a:r>
            <a:r>
              <a:rPr lang="en-GB" altLang="en-US" sz="2600" b="1" kern="0" dirty="0"/>
              <a:t>procurement will be managed through </a:t>
            </a:r>
            <a:r>
              <a:rPr lang="en-GB" altLang="en-US" sz="2600" b="1" kern="0" dirty="0" smtClean="0"/>
              <a:t>Redimo2.</a:t>
            </a:r>
            <a:endParaRPr lang="en-GB" altLang="en-US" sz="2600" b="1" kern="0" dirty="0"/>
          </a:p>
          <a:p>
            <a:pPr lvl="0" fontAlgn="base">
              <a:lnSpc>
                <a:spcPct val="150000"/>
              </a:lnSpc>
              <a:spcBef>
                <a:spcPct val="20000"/>
              </a:spcBef>
              <a:spcAft>
                <a:spcPct val="0"/>
              </a:spcAft>
              <a:buClr>
                <a:srgbClr val="104F75"/>
              </a:buClr>
            </a:pPr>
            <a:r>
              <a:rPr lang="en-GB" altLang="en-US" sz="2600" b="1" kern="0" dirty="0"/>
              <a:t>Using Redimo2 </a:t>
            </a:r>
            <a:r>
              <a:rPr lang="en-GB" altLang="en-US" sz="2600" b="1" kern="0" dirty="0" smtClean="0"/>
              <a:t>provides</a:t>
            </a:r>
            <a:r>
              <a:rPr lang="en-GB" altLang="en-US" sz="2600" b="1" kern="0" dirty="0"/>
              <a:t>:</a:t>
            </a:r>
          </a:p>
          <a:p>
            <a:pPr marL="835025" lvl="1" indent="-290513" fontAlgn="base">
              <a:spcBef>
                <a:spcPct val="20000"/>
              </a:spcBef>
              <a:spcAft>
                <a:spcPct val="0"/>
              </a:spcAft>
              <a:buClr>
                <a:srgbClr val="104F75"/>
              </a:buClr>
            </a:pPr>
            <a:r>
              <a:rPr lang="en-GB" altLang="en-US" sz="2600" kern="0" dirty="0"/>
              <a:t>An easily accessible system for bidders and evaluators</a:t>
            </a:r>
          </a:p>
          <a:p>
            <a:pPr marL="835025" lvl="1" indent="-290513" fontAlgn="base">
              <a:spcBef>
                <a:spcPct val="20000"/>
              </a:spcBef>
              <a:spcAft>
                <a:spcPct val="0"/>
              </a:spcAft>
              <a:buClr>
                <a:srgbClr val="104F75"/>
              </a:buClr>
            </a:pPr>
            <a:r>
              <a:rPr lang="en-GB" altLang="en-US" sz="2600" kern="0" dirty="0"/>
              <a:t>A fair, open and transparent process for submitting and evaluating responses</a:t>
            </a:r>
          </a:p>
          <a:p>
            <a:pPr marL="835025" lvl="1" indent="-290513" fontAlgn="base">
              <a:spcBef>
                <a:spcPct val="20000"/>
              </a:spcBef>
              <a:spcAft>
                <a:spcPct val="0"/>
              </a:spcAft>
              <a:buClr>
                <a:srgbClr val="104F75"/>
              </a:buClr>
            </a:pPr>
            <a:r>
              <a:rPr lang="en-GB" altLang="en-US" sz="2600" kern="0" dirty="0"/>
              <a:t>A fully auditable process</a:t>
            </a:r>
          </a:p>
          <a:p>
            <a:pPr marL="835025" lvl="1" indent="-290513" fontAlgn="base">
              <a:spcBef>
                <a:spcPct val="20000"/>
              </a:spcBef>
              <a:spcAft>
                <a:spcPct val="0"/>
              </a:spcAft>
              <a:buClr>
                <a:srgbClr val="104F75"/>
              </a:buClr>
            </a:pPr>
            <a:r>
              <a:rPr lang="en-GB" altLang="en-US" sz="2600" kern="0" dirty="0"/>
              <a:t>A method that enables communication across all bidders</a:t>
            </a:r>
          </a:p>
          <a:p>
            <a:pPr marL="835025" lvl="1" indent="-290513" fontAlgn="base">
              <a:spcBef>
                <a:spcPct val="20000"/>
              </a:spcBef>
              <a:spcAft>
                <a:spcPct val="0"/>
              </a:spcAft>
              <a:buClr>
                <a:srgbClr val="104F75"/>
              </a:buClr>
            </a:pPr>
            <a:r>
              <a:rPr lang="en-GB" altLang="en-US" sz="2600" kern="0" dirty="0"/>
              <a:t>System availability 24/7 </a:t>
            </a:r>
            <a:endParaRPr lang="en-GB" altLang="en-US" sz="2600" kern="0" dirty="0" smtClean="0"/>
          </a:p>
          <a:p>
            <a:pPr marL="835025" lvl="1" indent="-290513" fontAlgn="base">
              <a:spcBef>
                <a:spcPct val="20000"/>
              </a:spcBef>
              <a:spcAft>
                <a:spcPct val="0"/>
              </a:spcAft>
              <a:buClr>
                <a:srgbClr val="104F75"/>
              </a:buClr>
            </a:pPr>
            <a:endParaRPr lang="en-GB" altLang="en-US" sz="2600" kern="0" dirty="0"/>
          </a:p>
          <a:p>
            <a:pPr lvl="0" fontAlgn="base">
              <a:lnSpc>
                <a:spcPct val="100000"/>
              </a:lnSpc>
              <a:spcBef>
                <a:spcPct val="20000"/>
              </a:spcBef>
              <a:spcAft>
                <a:spcPct val="0"/>
              </a:spcAft>
              <a:buClr>
                <a:srgbClr val="104F75"/>
              </a:buClr>
            </a:pPr>
            <a:r>
              <a:rPr lang="en-GB" altLang="en-US" sz="2600" b="1" kern="0" dirty="0"/>
              <a:t>Suppliers interested in participating in this procurement will need to ensure that they are </a:t>
            </a:r>
            <a:r>
              <a:rPr lang="en-GB" altLang="en-US" sz="2600" b="1" u="sng" kern="0" dirty="0"/>
              <a:t>fully</a:t>
            </a:r>
            <a:r>
              <a:rPr lang="en-GB" altLang="en-US" sz="2600" b="1" kern="0" dirty="0"/>
              <a:t> registered on </a:t>
            </a:r>
            <a:r>
              <a:rPr lang="en-GB" altLang="en-US" sz="2600" b="1" kern="0" dirty="0" smtClean="0"/>
              <a:t>Redimo: </a:t>
            </a:r>
            <a:r>
              <a:rPr lang="en-GB" altLang="en-US" sz="2600" b="1" kern="0" dirty="0">
                <a:hlinkClick r:id="rId3"/>
              </a:rPr>
              <a:t>https://supplierlive.proactisp2p.com/Account/Login/?cid=DFE</a:t>
            </a:r>
            <a:r>
              <a:rPr lang="en-GB" altLang="en-US" sz="2600" b="1" kern="0" dirty="0"/>
              <a:t> </a:t>
            </a:r>
            <a:endParaRPr lang="en-GB" altLang="en-US" sz="2600" b="1" kern="0" dirty="0" smtClean="0"/>
          </a:p>
          <a:p>
            <a:pPr marL="0" lvl="0" indent="0" fontAlgn="base">
              <a:lnSpc>
                <a:spcPct val="100000"/>
              </a:lnSpc>
              <a:spcBef>
                <a:spcPct val="20000"/>
              </a:spcBef>
              <a:spcAft>
                <a:spcPct val="0"/>
              </a:spcAft>
              <a:buClr>
                <a:srgbClr val="104F75"/>
              </a:buClr>
              <a:buNone/>
            </a:pPr>
            <a:endParaRPr lang="en-GB" altLang="en-US" sz="2600" b="1" kern="0" dirty="0"/>
          </a:p>
          <a:p>
            <a:pPr lvl="0" fontAlgn="base">
              <a:lnSpc>
                <a:spcPct val="100000"/>
              </a:lnSpc>
              <a:spcBef>
                <a:spcPct val="20000"/>
              </a:spcBef>
              <a:spcAft>
                <a:spcPct val="0"/>
              </a:spcAft>
              <a:buClr>
                <a:srgbClr val="104F75"/>
              </a:buClr>
            </a:pPr>
            <a:r>
              <a:rPr lang="en-GB" altLang="en-US" sz="2600" b="1" kern="0" dirty="0"/>
              <a:t>Guidance and/or training will be provided to new suppliers around the time of the launch of the opportunity. 1:1 support is available by </a:t>
            </a:r>
            <a:r>
              <a:rPr lang="en-GB" altLang="en-US" sz="2600" b="1" kern="0" dirty="0" smtClean="0"/>
              <a:t>email </a:t>
            </a:r>
            <a:r>
              <a:rPr lang="en-GB" altLang="en-US" sz="2600" b="1" kern="0" dirty="0" smtClean="0">
                <a:hlinkClick r:id="rId4"/>
              </a:rPr>
              <a:t>Commercial</a:t>
            </a:r>
            <a:r>
              <a:rPr lang="en-GB" altLang="en-US" sz="2600" b="1" kern="0" dirty="0"/>
              <a:t>.</a:t>
            </a:r>
            <a:r>
              <a:rPr lang="en-GB" altLang="en-US" sz="2600" b="1" kern="0" dirty="0" smtClean="0">
                <a:hlinkClick r:id="rId5"/>
              </a:rPr>
              <a:t>CONTACTPOINT@education.gov.uk</a:t>
            </a:r>
            <a:r>
              <a:rPr lang="en-GB" altLang="en-US" sz="2600" b="1" kern="0" dirty="0" smtClean="0"/>
              <a:t> </a:t>
            </a:r>
            <a:endParaRPr lang="en-GB" altLang="en-US" sz="2600" b="1" kern="0" dirty="0"/>
          </a:p>
          <a:p>
            <a:pPr marL="365125" lvl="0" indent="-365125" fontAlgn="base">
              <a:spcBef>
                <a:spcPct val="20000"/>
              </a:spcBef>
              <a:spcAft>
                <a:spcPct val="0"/>
              </a:spcAft>
              <a:buClr>
                <a:srgbClr val="104F75"/>
              </a:buClr>
              <a:buFont typeface="Wingdings" panose="05000000000000000000" pitchFamily="2" charset="2"/>
              <a:buChar char="§"/>
            </a:pPr>
            <a:endParaRPr lang="en-GB" altLang="en-US" sz="1800" b="1" kern="0" dirty="0">
              <a:solidFill>
                <a:srgbClr val="000000"/>
              </a:solidFill>
              <a:latin typeface="Arial"/>
            </a:endParaRPr>
          </a:p>
          <a:p>
            <a:pPr marL="0" indent="0">
              <a:buNone/>
            </a:pPr>
            <a:endParaRPr lang="en-GB" b="1" dirty="0"/>
          </a:p>
        </p:txBody>
      </p:sp>
      <p:sp>
        <p:nvSpPr>
          <p:cNvPr id="5" name="Rectangle 4"/>
          <p:cNvSpPr/>
          <p:nvPr/>
        </p:nvSpPr>
        <p:spPr>
          <a:xfrm>
            <a:off x="347663" y="314390"/>
            <a:ext cx="11696934"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a:t>
            </a:r>
            <a:r>
              <a:rPr lang="en-GB" sz="2800" b="1" dirty="0" smtClean="0">
                <a:solidFill>
                  <a:schemeClr val="accent1">
                    <a:lumMod val="50000"/>
                  </a:schemeClr>
                </a:solidFill>
              </a:rPr>
              <a:t>Redimo</a:t>
            </a:r>
            <a:r>
              <a:rPr lang="en-GB" sz="2800" b="1" dirty="0">
                <a:solidFill>
                  <a:schemeClr val="accent1">
                    <a:lumMod val="50000"/>
                  </a:schemeClr>
                </a:solidFill>
              </a:rPr>
              <a:t>2</a:t>
            </a:r>
            <a:endParaRPr lang="en-GB" sz="2800" b="1" dirty="0">
              <a:solidFill>
                <a:schemeClr val="tx1"/>
              </a:solidFill>
            </a:endParaRPr>
          </a:p>
        </p:txBody>
      </p:sp>
      <p:sp>
        <p:nvSpPr>
          <p:cNvPr id="2" name="Slide Number Placeholder 1"/>
          <p:cNvSpPr>
            <a:spLocks noGrp="1"/>
          </p:cNvSpPr>
          <p:nvPr>
            <p:ph type="sldNum" sz="quarter" idx="12"/>
          </p:nvPr>
        </p:nvSpPr>
        <p:spPr/>
        <p:txBody>
          <a:bodyPr/>
          <a:lstStyle/>
          <a:p>
            <a:fld id="{17405F8E-E929-4932-A569-F3999D34E0E2}" type="slidenum">
              <a:rPr lang="en-GB" smtClean="0"/>
              <a:t>17</a:t>
            </a:fld>
            <a:endParaRPr lang="en-GB" dirty="0"/>
          </a:p>
        </p:txBody>
      </p:sp>
    </p:spTree>
    <p:extLst>
      <p:ext uri="{BB962C8B-B14F-4D97-AF65-F5344CB8AC3E}">
        <p14:creationId xmlns:p14="http://schemas.microsoft.com/office/powerpoint/2010/main" val="42199572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663" y="1199694"/>
            <a:ext cx="10515600" cy="512840"/>
          </a:xfrm>
        </p:spPr>
        <p:txBody>
          <a:bodyPr>
            <a:normAutofit/>
          </a:bodyPr>
          <a:lstStyle/>
          <a:p>
            <a:pPr marL="0" lvl="0" indent="0">
              <a:buNone/>
            </a:pPr>
            <a:r>
              <a:rPr lang="en-GB" sz="2400" dirty="0" smtClean="0"/>
              <a:t>Specific requirements for Application Round One include: </a:t>
            </a:r>
          </a:p>
          <a:p>
            <a:pPr marL="0" lvl="0" indent="0">
              <a:buNone/>
            </a:pPr>
            <a:endParaRPr lang="en-GB" sz="2400" dirty="0"/>
          </a:p>
        </p:txBody>
      </p:sp>
      <p:graphicFrame>
        <p:nvGraphicFramePr>
          <p:cNvPr id="5" name="Diagram 4"/>
          <p:cNvGraphicFramePr/>
          <p:nvPr>
            <p:extLst>
              <p:ext uri="{D42A27DB-BD31-4B8C-83A1-F6EECF244321}">
                <p14:modId xmlns:p14="http://schemas.microsoft.com/office/powerpoint/2010/main" val="1675607069"/>
              </p:ext>
            </p:extLst>
          </p:nvPr>
        </p:nvGraphicFramePr>
        <p:xfrm>
          <a:off x="838200" y="1744276"/>
          <a:ext cx="10779177" cy="48289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347663" y="234176"/>
            <a:ext cx="11696934" cy="905076"/>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a:t>
            </a:r>
            <a:r>
              <a:rPr lang="en-GB" sz="2800" b="1" dirty="0" smtClean="0">
                <a:solidFill>
                  <a:schemeClr val="accent1">
                    <a:lumMod val="50000"/>
                  </a:schemeClr>
                </a:solidFill>
              </a:rPr>
              <a:t>Specific requirements for Application Round One</a:t>
            </a:r>
            <a:endParaRPr lang="en-GB" sz="2800" b="1" dirty="0">
              <a:solidFill>
                <a:schemeClr val="tx1"/>
              </a:solidFill>
            </a:endParaRPr>
          </a:p>
        </p:txBody>
      </p:sp>
      <p:sp>
        <p:nvSpPr>
          <p:cNvPr id="2" name="Slide Number Placeholder 1"/>
          <p:cNvSpPr>
            <a:spLocks noGrp="1"/>
          </p:cNvSpPr>
          <p:nvPr>
            <p:ph type="sldNum" sz="quarter" idx="12"/>
          </p:nvPr>
        </p:nvSpPr>
        <p:spPr/>
        <p:txBody>
          <a:bodyPr/>
          <a:lstStyle/>
          <a:p>
            <a:fld id="{17405F8E-E929-4932-A569-F3999D34E0E2}" type="slidenum">
              <a:rPr lang="en-GB" smtClean="0"/>
              <a:t>18</a:t>
            </a:fld>
            <a:endParaRPr lang="en-GB" dirty="0"/>
          </a:p>
        </p:txBody>
      </p:sp>
    </p:spTree>
    <p:extLst>
      <p:ext uri="{BB962C8B-B14F-4D97-AF65-F5344CB8AC3E}">
        <p14:creationId xmlns:p14="http://schemas.microsoft.com/office/powerpoint/2010/main" val="22071691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850804993"/>
              </p:ext>
            </p:extLst>
          </p:nvPr>
        </p:nvGraphicFramePr>
        <p:xfrm>
          <a:off x="5121893" y="1811168"/>
          <a:ext cx="6661052" cy="3477874"/>
        </p:xfrm>
        <a:graphic>
          <a:graphicData uri="http://schemas.openxmlformats.org/drawingml/2006/table">
            <a:tbl>
              <a:tblPr firstRow="1" bandRow="1">
                <a:tableStyleId>{5C22544A-7EE6-4342-B048-85BDC9FD1C3A}</a:tableStyleId>
              </a:tblPr>
              <a:tblGrid>
                <a:gridCol w="2388984">
                  <a:extLst>
                    <a:ext uri="{9D8B030D-6E8A-4147-A177-3AD203B41FA5}">
                      <a16:colId xmlns:a16="http://schemas.microsoft.com/office/drawing/2014/main" val="998519925"/>
                    </a:ext>
                  </a:extLst>
                </a:gridCol>
                <a:gridCol w="4272068">
                  <a:extLst>
                    <a:ext uri="{9D8B030D-6E8A-4147-A177-3AD203B41FA5}">
                      <a16:colId xmlns:a16="http://schemas.microsoft.com/office/drawing/2014/main" val="2450156131"/>
                    </a:ext>
                  </a:extLst>
                </a:gridCol>
              </a:tblGrid>
              <a:tr h="324767">
                <a:tc>
                  <a:txBody>
                    <a:bodyPr/>
                    <a:lstStyle/>
                    <a:p>
                      <a:pPr algn="l" rtl="0" fontAlgn="ctr"/>
                      <a:r>
                        <a:rPr lang="en-GB" sz="1800" u="none" strike="noStrike" dirty="0">
                          <a:effectLst/>
                        </a:rPr>
                        <a:t>Date</a:t>
                      </a:r>
                      <a:endParaRPr lang="en-GB" sz="1800" b="1" i="0" u="none" strike="noStrike" dirty="0">
                        <a:solidFill>
                          <a:srgbClr val="FFFFFF"/>
                        </a:solidFill>
                        <a:effectLst/>
                        <a:latin typeface="Calibri" panose="020F0502020204030204" pitchFamily="34" charset="0"/>
                      </a:endParaRPr>
                    </a:p>
                  </a:txBody>
                  <a:tcPr marL="4763" marR="4763" marT="4763" marB="0" anchor="ctr"/>
                </a:tc>
                <a:tc>
                  <a:txBody>
                    <a:bodyPr/>
                    <a:lstStyle/>
                    <a:p>
                      <a:pPr algn="l" rtl="0" fontAlgn="ctr"/>
                      <a:r>
                        <a:rPr lang="en-GB" sz="1800" u="none" strike="noStrike" dirty="0">
                          <a:effectLst/>
                        </a:rPr>
                        <a:t>Activity</a:t>
                      </a:r>
                      <a:endParaRPr lang="en-GB" sz="1800" b="1" i="0" u="none" strike="noStrike" dirty="0">
                        <a:solidFill>
                          <a:srgbClr val="FFFFFF"/>
                        </a:solidFill>
                        <a:effectLst/>
                        <a:latin typeface="Calibri" panose="020F0502020204030204" pitchFamily="34" charset="0"/>
                      </a:endParaRPr>
                    </a:p>
                  </a:txBody>
                  <a:tcPr marL="4763" marR="4763" marT="4763" marB="0" anchor="ctr"/>
                </a:tc>
                <a:extLst>
                  <a:ext uri="{0D108BD9-81ED-4DB2-BD59-A6C34878D82A}">
                    <a16:rowId xmlns:a16="http://schemas.microsoft.com/office/drawing/2014/main" val="1516157911"/>
                  </a:ext>
                </a:extLst>
              </a:tr>
              <a:tr h="968121">
                <a:tc>
                  <a:txBody>
                    <a:bodyPr/>
                    <a:lstStyle/>
                    <a:p>
                      <a:pPr algn="l" rtl="0" fontAlgn="ctr"/>
                      <a:r>
                        <a:rPr lang="en-GB" sz="1800" u="none" strike="noStrike" dirty="0">
                          <a:effectLst/>
                        </a:rPr>
                        <a:t>Mid-March 2017</a:t>
                      </a:r>
                      <a:endParaRPr lang="en-GB" sz="1800" b="0" i="0" u="none" strike="noStrike" dirty="0">
                        <a:solidFill>
                          <a:srgbClr val="000000"/>
                        </a:solidFill>
                        <a:effectLst/>
                        <a:latin typeface="Calibri" panose="020F0502020204030204" pitchFamily="34" charset="0"/>
                      </a:endParaRPr>
                    </a:p>
                  </a:txBody>
                  <a:tcPr marL="4763" marR="4763" marT="4763" marB="0" anchor="ctr"/>
                </a:tc>
                <a:tc>
                  <a:txBody>
                    <a:bodyPr/>
                    <a:lstStyle/>
                    <a:p>
                      <a:pPr algn="l" rtl="0" fontAlgn="ctr"/>
                      <a:r>
                        <a:rPr lang="en-GB" sz="1800" u="none" strike="noStrike" dirty="0">
                          <a:effectLst/>
                        </a:rPr>
                        <a:t>Open bidding round for 30 days, further webex sessions to be held once it is </a:t>
                      </a:r>
                      <a:r>
                        <a:rPr lang="en-GB" sz="1800" u="none" strike="noStrike" dirty="0" smtClean="0">
                          <a:effectLst/>
                        </a:rPr>
                        <a:t>open (taking </a:t>
                      </a:r>
                      <a:r>
                        <a:rPr lang="en-GB" sz="1800" u="none" strike="noStrike" dirty="0">
                          <a:effectLst/>
                        </a:rPr>
                        <a:t>account of school holidays)</a:t>
                      </a:r>
                      <a:endParaRPr lang="en-GB" sz="1800" b="0" i="0" u="none" strike="noStrike" dirty="0">
                        <a:solidFill>
                          <a:srgbClr val="000000"/>
                        </a:solidFill>
                        <a:effectLst/>
                        <a:latin typeface="Calibri" panose="020F0502020204030204" pitchFamily="34" charset="0"/>
                      </a:endParaRPr>
                    </a:p>
                  </a:txBody>
                  <a:tcPr marL="4763" marR="4763" marT="4763" marB="0" anchor="ctr"/>
                </a:tc>
                <a:extLst>
                  <a:ext uri="{0D108BD9-81ED-4DB2-BD59-A6C34878D82A}">
                    <a16:rowId xmlns:a16="http://schemas.microsoft.com/office/drawing/2014/main" val="3236364389"/>
                  </a:ext>
                </a:extLst>
              </a:tr>
              <a:tr h="644041">
                <a:tc>
                  <a:txBody>
                    <a:bodyPr/>
                    <a:lstStyle/>
                    <a:p>
                      <a:pPr algn="l" rtl="0" fontAlgn="ctr"/>
                      <a:r>
                        <a:rPr lang="en-GB" sz="1800" u="none" strike="noStrike" dirty="0">
                          <a:effectLst/>
                        </a:rPr>
                        <a:t>End April-mid-May 2017 </a:t>
                      </a:r>
                      <a:endParaRPr lang="en-GB" sz="1800" b="0" i="0" u="none" strike="noStrike" dirty="0">
                        <a:solidFill>
                          <a:srgbClr val="000000"/>
                        </a:solidFill>
                        <a:effectLst/>
                        <a:latin typeface="Calibri" panose="020F0502020204030204" pitchFamily="34" charset="0"/>
                      </a:endParaRPr>
                    </a:p>
                  </a:txBody>
                  <a:tcPr marL="4763" marR="4763" marT="4763" marB="0" anchor="ctr"/>
                </a:tc>
                <a:tc>
                  <a:txBody>
                    <a:bodyPr/>
                    <a:lstStyle/>
                    <a:p>
                      <a:pPr algn="l" rtl="0" fontAlgn="ctr"/>
                      <a:r>
                        <a:rPr lang="en-GB" sz="1800" u="none" strike="noStrike" dirty="0">
                          <a:effectLst/>
                        </a:rPr>
                        <a:t>Assessment of bids</a:t>
                      </a:r>
                      <a:endParaRPr lang="en-GB" sz="1800" b="0" i="0" u="none" strike="noStrike" dirty="0">
                        <a:solidFill>
                          <a:srgbClr val="000000"/>
                        </a:solidFill>
                        <a:effectLst/>
                        <a:latin typeface="Calibri" panose="020F0502020204030204" pitchFamily="34" charset="0"/>
                      </a:endParaRPr>
                    </a:p>
                  </a:txBody>
                  <a:tcPr marL="4763" marR="4763" marT="4763" marB="0" anchor="ctr"/>
                </a:tc>
                <a:extLst>
                  <a:ext uri="{0D108BD9-81ED-4DB2-BD59-A6C34878D82A}">
                    <a16:rowId xmlns:a16="http://schemas.microsoft.com/office/drawing/2014/main" val="1975370478"/>
                  </a:ext>
                </a:extLst>
              </a:tr>
              <a:tr h="324767">
                <a:tc>
                  <a:txBody>
                    <a:bodyPr/>
                    <a:lstStyle/>
                    <a:p>
                      <a:pPr algn="l" rtl="0" fontAlgn="ctr"/>
                      <a:r>
                        <a:rPr lang="en-GB" sz="1800" u="none" strike="noStrike" dirty="0">
                          <a:effectLst/>
                        </a:rPr>
                        <a:t>Mid to end-May 2017 </a:t>
                      </a:r>
                      <a:endParaRPr lang="en-GB" sz="1800" b="0" i="0" u="none" strike="noStrike" dirty="0">
                        <a:solidFill>
                          <a:srgbClr val="000000"/>
                        </a:solidFill>
                        <a:effectLst/>
                        <a:latin typeface="Calibri" panose="020F0502020204030204" pitchFamily="34" charset="0"/>
                      </a:endParaRPr>
                    </a:p>
                  </a:txBody>
                  <a:tcPr marL="4763" marR="4763" marT="4763" marB="0" anchor="ctr"/>
                </a:tc>
                <a:tc>
                  <a:txBody>
                    <a:bodyPr/>
                    <a:lstStyle/>
                    <a:p>
                      <a:pPr algn="l" rtl="0" fontAlgn="ctr"/>
                      <a:r>
                        <a:rPr lang="en-GB" sz="1800" u="none" strike="noStrike" dirty="0">
                          <a:effectLst/>
                        </a:rPr>
                        <a:t>Standstill period/contract development</a:t>
                      </a:r>
                      <a:endParaRPr lang="en-GB" sz="1800" b="0" i="0" u="none" strike="noStrike" dirty="0">
                        <a:solidFill>
                          <a:srgbClr val="000000"/>
                        </a:solidFill>
                        <a:effectLst/>
                        <a:latin typeface="Calibri" panose="020F0502020204030204" pitchFamily="34" charset="0"/>
                      </a:endParaRPr>
                    </a:p>
                  </a:txBody>
                  <a:tcPr marL="4763" marR="4763" marT="4763" marB="0" anchor="ctr"/>
                </a:tc>
                <a:extLst>
                  <a:ext uri="{0D108BD9-81ED-4DB2-BD59-A6C34878D82A}">
                    <a16:rowId xmlns:a16="http://schemas.microsoft.com/office/drawing/2014/main" val="447452355"/>
                  </a:ext>
                </a:extLst>
              </a:tr>
              <a:tr h="644041">
                <a:tc>
                  <a:txBody>
                    <a:bodyPr/>
                    <a:lstStyle/>
                    <a:p>
                      <a:pPr algn="l" rtl="0" fontAlgn="ctr"/>
                      <a:r>
                        <a:rPr lang="en-GB" sz="1800" u="none" strike="noStrike" dirty="0">
                          <a:effectLst/>
                        </a:rPr>
                        <a:t>Beginning of June 2017 </a:t>
                      </a:r>
                      <a:endParaRPr lang="en-GB" sz="1800" b="0" i="0" u="none" strike="noStrike" dirty="0">
                        <a:solidFill>
                          <a:srgbClr val="000000"/>
                        </a:solidFill>
                        <a:effectLst/>
                        <a:latin typeface="Calibri" panose="020F0502020204030204" pitchFamily="34" charset="0"/>
                      </a:endParaRPr>
                    </a:p>
                  </a:txBody>
                  <a:tcPr marL="4763" marR="4763" marT="4763" marB="0" anchor="ctr"/>
                </a:tc>
                <a:tc>
                  <a:txBody>
                    <a:bodyPr/>
                    <a:lstStyle/>
                    <a:p>
                      <a:pPr algn="l" rtl="0" fontAlgn="ctr"/>
                      <a:r>
                        <a:rPr lang="en-GB" sz="1800" u="none" strike="noStrike" dirty="0">
                          <a:effectLst/>
                        </a:rPr>
                        <a:t>Contracts awarded</a:t>
                      </a:r>
                      <a:endParaRPr lang="en-GB" sz="1800" b="0" i="0" u="none" strike="noStrike" dirty="0">
                        <a:solidFill>
                          <a:srgbClr val="000000"/>
                        </a:solidFill>
                        <a:effectLst/>
                        <a:latin typeface="Calibri" panose="020F0502020204030204" pitchFamily="34" charset="0"/>
                      </a:endParaRPr>
                    </a:p>
                  </a:txBody>
                  <a:tcPr marL="4763" marR="4763" marT="4763" marB="0" anchor="ctr"/>
                </a:tc>
                <a:extLst>
                  <a:ext uri="{0D108BD9-81ED-4DB2-BD59-A6C34878D82A}">
                    <a16:rowId xmlns:a16="http://schemas.microsoft.com/office/drawing/2014/main" val="999678841"/>
                  </a:ext>
                </a:extLst>
              </a:tr>
              <a:tr h="572137">
                <a:tc>
                  <a:txBody>
                    <a:bodyPr/>
                    <a:lstStyle/>
                    <a:p>
                      <a:pPr algn="l" rtl="0" fontAlgn="ctr"/>
                      <a:r>
                        <a:rPr lang="en-GB" sz="1800" u="none" strike="noStrike" dirty="0" smtClean="0">
                          <a:effectLst/>
                        </a:rPr>
                        <a:t>September 2017 – January</a:t>
                      </a:r>
                      <a:r>
                        <a:rPr lang="en-GB" sz="1800" u="none" strike="noStrike" baseline="0" dirty="0" smtClean="0">
                          <a:effectLst/>
                        </a:rPr>
                        <a:t> 2018</a:t>
                      </a:r>
                      <a:endParaRPr lang="en-GB" sz="1800" b="0" i="0" u="none" strike="noStrike" dirty="0">
                        <a:solidFill>
                          <a:srgbClr val="000000"/>
                        </a:solidFill>
                        <a:effectLst/>
                        <a:latin typeface="Calibri" panose="020F0502020204030204" pitchFamily="34" charset="0"/>
                      </a:endParaRPr>
                    </a:p>
                  </a:txBody>
                  <a:tcPr marL="4763" marR="4763" marT="4763" marB="0" anchor="ctr"/>
                </a:tc>
                <a:tc>
                  <a:txBody>
                    <a:bodyPr/>
                    <a:lstStyle/>
                    <a:p>
                      <a:pPr algn="l" rtl="0" fontAlgn="ctr"/>
                      <a:r>
                        <a:rPr lang="en-GB" sz="1800" u="none" strike="noStrike" dirty="0">
                          <a:effectLst/>
                        </a:rPr>
                        <a:t>Delivery to commence </a:t>
                      </a:r>
                      <a:endParaRPr lang="en-GB" sz="1800" b="0" i="0" u="none" strike="noStrike" dirty="0">
                        <a:solidFill>
                          <a:srgbClr val="000000"/>
                        </a:solidFill>
                        <a:effectLst/>
                        <a:latin typeface="Calibri" panose="020F0502020204030204" pitchFamily="34" charset="0"/>
                      </a:endParaRPr>
                    </a:p>
                  </a:txBody>
                  <a:tcPr marL="4763" marR="4763" marT="4763" marB="0" anchor="ctr"/>
                </a:tc>
                <a:extLst>
                  <a:ext uri="{0D108BD9-81ED-4DB2-BD59-A6C34878D82A}">
                    <a16:rowId xmlns:a16="http://schemas.microsoft.com/office/drawing/2014/main" val="456387804"/>
                  </a:ext>
                </a:extLst>
              </a:tr>
            </a:tbl>
          </a:graphicData>
        </a:graphic>
      </p:graphicFrame>
      <p:sp>
        <p:nvSpPr>
          <p:cNvPr id="7" name="Rectangle 6"/>
          <p:cNvSpPr/>
          <p:nvPr/>
        </p:nvSpPr>
        <p:spPr>
          <a:xfrm>
            <a:off x="347663" y="314390"/>
            <a:ext cx="11696934"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a:t>
            </a:r>
            <a:r>
              <a:rPr lang="en-GB" sz="2800" b="1" dirty="0" smtClean="0">
                <a:solidFill>
                  <a:schemeClr val="accent1">
                    <a:lumMod val="50000"/>
                  </a:schemeClr>
                </a:solidFill>
              </a:rPr>
              <a:t>Approximate timeframe</a:t>
            </a:r>
            <a:endParaRPr lang="en-GB" sz="2800" b="1" dirty="0">
              <a:solidFill>
                <a:schemeClr val="tx1"/>
              </a:solidFill>
            </a:endParaRPr>
          </a:p>
        </p:txBody>
      </p:sp>
      <p:sp>
        <p:nvSpPr>
          <p:cNvPr id="4" name="Slide Number Placeholder 6"/>
          <p:cNvSpPr>
            <a:spLocks noGrp="1"/>
          </p:cNvSpPr>
          <p:nvPr>
            <p:ph type="sldNum" sz="quarter" idx="12"/>
          </p:nvPr>
        </p:nvSpPr>
        <p:spPr>
          <a:xfrm>
            <a:off x="8610600" y="6356350"/>
            <a:ext cx="2743200" cy="365125"/>
          </a:xfrm>
        </p:spPr>
        <p:txBody>
          <a:bodyPr/>
          <a:lstStyle/>
          <a:p>
            <a:r>
              <a:rPr lang="en-GB" dirty="0" smtClean="0"/>
              <a:t>20</a:t>
            </a:r>
            <a:endParaRPr lang="en-GB" dirty="0"/>
          </a:p>
        </p:txBody>
      </p:sp>
      <p:sp>
        <p:nvSpPr>
          <p:cNvPr id="2" name="Rectangle 1"/>
          <p:cNvSpPr/>
          <p:nvPr/>
        </p:nvSpPr>
        <p:spPr>
          <a:xfrm>
            <a:off x="347662" y="1811168"/>
            <a:ext cx="4469663" cy="34778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GB" sz="2000" dirty="0" smtClean="0"/>
              <a:t>An </a:t>
            </a:r>
            <a:r>
              <a:rPr lang="en-GB" sz="2000" dirty="0"/>
              <a:t>extended notice with further information for application round one will be available in </a:t>
            </a:r>
            <a:r>
              <a:rPr lang="en-GB" sz="2000" b="1" dirty="0"/>
              <a:t>Contracts Finder </a:t>
            </a:r>
            <a:r>
              <a:rPr lang="en-GB" sz="2000" dirty="0"/>
              <a:t>in due course</a:t>
            </a:r>
            <a:r>
              <a:rPr lang="en-GB" sz="2000" dirty="0" smtClean="0"/>
              <a:t>.</a:t>
            </a:r>
          </a:p>
          <a:p>
            <a:endParaRPr lang="en-GB" sz="2000" dirty="0"/>
          </a:p>
          <a:p>
            <a:r>
              <a:rPr lang="en-GB" sz="2000" dirty="0"/>
              <a:t>All dates are indicative</a:t>
            </a:r>
            <a:r>
              <a:rPr lang="en-GB" sz="2000" dirty="0" smtClean="0"/>
              <a:t>.</a:t>
            </a:r>
          </a:p>
          <a:p>
            <a:endParaRPr lang="en-GB" sz="2000" dirty="0"/>
          </a:p>
          <a:p>
            <a:r>
              <a:rPr lang="en-GB" sz="2000" dirty="0"/>
              <a:t>All activity is also subject to funding being available and proposals meeting the required standards</a:t>
            </a:r>
            <a:r>
              <a:rPr lang="en-GB" sz="2000" dirty="0" smtClean="0"/>
              <a:t>.</a:t>
            </a:r>
          </a:p>
          <a:p>
            <a:endParaRPr lang="en-GB" sz="2000" dirty="0"/>
          </a:p>
        </p:txBody>
      </p:sp>
    </p:spTree>
    <p:extLst>
      <p:ext uri="{BB962C8B-B14F-4D97-AF65-F5344CB8AC3E}">
        <p14:creationId xmlns:p14="http://schemas.microsoft.com/office/powerpoint/2010/main" val="24452347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1664900"/>
            <a:ext cx="9144000" cy="3561248"/>
          </a:xfrm>
        </p:spPr>
        <p:style>
          <a:lnRef idx="2">
            <a:schemeClr val="accent1"/>
          </a:lnRef>
          <a:fillRef idx="1">
            <a:schemeClr val="lt1"/>
          </a:fillRef>
          <a:effectRef idx="0">
            <a:schemeClr val="accent1"/>
          </a:effectRef>
          <a:fontRef idx="minor">
            <a:schemeClr val="dk1"/>
          </a:fontRef>
        </p:style>
        <p:txBody>
          <a:bodyPr>
            <a:noAutofit/>
          </a:bodyPr>
          <a:lstStyle/>
          <a:p>
            <a:pPr algn="l"/>
            <a:r>
              <a:rPr lang="en-GB" dirty="0" smtClean="0"/>
              <a:t>Today’s session will include: </a:t>
            </a:r>
          </a:p>
          <a:p>
            <a:pPr algn="l"/>
            <a:endParaRPr lang="en-GB" dirty="0"/>
          </a:p>
          <a:p>
            <a:pPr algn="l"/>
            <a:r>
              <a:rPr lang="en-GB" b="1" dirty="0" smtClean="0"/>
              <a:t>13:30 </a:t>
            </a:r>
            <a:r>
              <a:rPr lang="en-GB" b="1" dirty="0" smtClean="0"/>
              <a:t>– </a:t>
            </a:r>
            <a:r>
              <a:rPr lang="en-GB" b="1" dirty="0" smtClean="0"/>
              <a:t>13:50 </a:t>
            </a:r>
            <a:r>
              <a:rPr lang="en-GB" dirty="0" smtClean="0"/>
              <a:t>Introduction and overview of the Teaching and Leadership Innovation Fund – </a:t>
            </a:r>
            <a:r>
              <a:rPr lang="en-GB" dirty="0" smtClean="0"/>
              <a:t>Richard Jones</a:t>
            </a:r>
            <a:r>
              <a:rPr lang="en-GB" dirty="0" smtClean="0"/>
              <a:t>  </a:t>
            </a:r>
            <a:endParaRPr lang="en-GB" dirty="0" smtClean="0"/>
          </a:p>
          <a:p>
            <a:pPr algn="l"/>
            <a:r>
              <a:rPr lang="en-GB" b="1" dirty="0" smtClean="0"/>
              <a:t>13:50 </a:t>
            </a:r>
            <a:r>
              <a:rPr lang="en-GB" b="1" dirty="0" smtClean="0"/>
              <a:t>– </a:t>
            </a:r>
            <a:r>
              <a:rPr lang="en-GB" b="1" dirty="0" smtClean="0"/>
              <a:t>14:00 </a:t>
            </a:r>
            <a:r>
              <a:rPr lang="en-GB" dirty="0" smtClean="0"/>
              <a:t>Round One: Commercial process and timeline – Richard Jones</a:t>
            </a:r>
          </a:p>
          <a:p>
            <a:pPr algn="l"/>
            <a:r>
              <a:rPr lang="en-GB" b="1" dirty="0" smtClean="0"/>
              <a:t>14:00 </a:t>
            </a:r>
            <a:r>
              <a:rPr lang="en-GB" b="1" dirty="0" smtClean="0"/>
              <a:t>– </a:t>
            </a:r>
            <a:r>
              <a:rPr lang="en-GB" b="1" dirty="0" smtClean="0"/>
              <a:t>14:30 </a:t>
            </a:r>
            <a:r>
              <a:rPr lang="en-GB" dirty="0" smtClean="0"/>
              <a:t>Q&amp;A session</a:t>
            </a:r>
          </a:p>
          <a:p>
            <a:pPr marL="342900" indent="-342900" algn="l">
              <a:buFont typeface="Arial" panose="020B0604020202020204" pitchFamily="34" charset="0"/>
              <a:buChar char="•"/>
            </a:pPr>
            <a:endParaRPr lang="en-GB" sz="2500" b="1" dirty="0" smtClean="0"/>
          </a:p>
          <a:p>
            <a:pPr algn="l"/>
            <a:endParaRPr lang="en-GB" sz="3500" b="1" dirty="0"/>
          </a:p>
          <a:p>
            <a:pPr algn="l"/>
            <a:endParaRPr lang="en-GB" sz="3500" b="1" dirty="0"/>
          </a:p>
        </p:txBody>
      </p:sp>
      <p:sp>
        <p:nvSpPr>
          <p:cNvPr id="16" name="Rectangle 15"/>
          <p:cNvSpPr/>
          <p:nvPr/>
        </p:nvSpPr>
        <p:spPr>
          <a:xfrm>
            <a:off x="347663" y="314390"/>
            <a:ext cx="11696934"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Agenda</a:t>
            </a:r>
          </a:p>
        </p:txBody>
      </p:sp>
    </p:spTree>
    <p:extLst>
      <p:ext uri="{BB962C8B-B14F-4D97-AF65-F5344CB8AC3E}">
        <p14:creationId xmlns:p14="http://schemas.microsoft.com/office/powerpoint/2010/main" val="14052727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7663" y="1261599"/>
            <a:ext cx="11351535" cy="2830899"/>
          </a:xfrm>
        </p:spPr>
        <p:style>
          <a:lnRef idx="2">
            <a:schemeClr val="accent1"/>
          </a:lnRef>
          <a:fillRef idx="1">
            <a:schemeClr val="lt1"/>
          </a:fillRef>
          <a:effectRef idx="0">
            <a:schemeClr val="accent1"/>
          </a:effectRef>
          <a:fontRef idx="minor">
            <a:schemeClr val="dk1"/>
          </a:fontRef>
        </p:style>
        <p:txBody>
          <a:bodyPr>
            <a:noAutofit/>
          </a:bodyPr>
          <a:lstStyle/>
          <a:p>
            <a:pPr algn="l"/>
            <a:r>
              <a:rPr lang="en-GB" dirty="0" smtClean="0"/>
              <a:t>The </a:t>
            </a:r>
            <a:r>
              <a:rPr lang="en-GB" dirty="0"/>
              <a:t>Department for Education expects to run a limited number of TLIF bidding rounds during the current spending review period (ending March 2020). </a:t>
            </a:r>
            <a:endParaRPr lang="en-GB" dirty="0" smtClean="0"/>
          </a:p>
          <a:p>
            <a:pPr algn="l"/>
            <a:endParaRPr lang="en-GB" dirty="0" smtClean="0"/>
          </a:p>
          <a:p>
            <a:pPr algn="l"/>
            <a:r>
              <a:rPr lang="en-GB" dirty="0" smtClean="0"/>
              <a:t>We </a:t>
            </a:r>
            <a:r>
              <a:rPr lang="en-GB" dirty="0"/>
              <a:t>expect that future </a:t>
            </a:r>
            <a:r>
              <a:rPr lang="en-GB" dirty="0" smtClean="0"/>
              <a:t>application rounds </a:t>
            </a:r>
            <a:r>
              <a:rPr lang="en-GB" dirty="0"/>
              <a:t>will address broadly similar aims to those </a:t>
            </a:r>
            <a:r>
              <a:rPr lang="en-GB" dirty="0" smtClean="0"/>
              <a:t>for Application Round One. However, </a:t>
            </a:r>
            <a:r>
              <a:rPr lang="en-GB" dirty="0"/>
              <a:t>there may be additional areas of focus, and further requirements, which will be developed as the Department for Education </a:t>
            </a:r>
            <a:r>
              <a:rPr lang="en-GB" dirty="0" smtClean="0"/>
              <a:t>continues to develop </a:t>
            </a:r>
            <a:r>
              <a:rPr lang="en-GB" dirty="0"/>
              <a:t>its evidence base of what works and identifies the needs of the system. </a:t>
            </a:r>
            <a:endParaRPr lang="en-GB" b="1" dirty="0" smtClean="0"/>
          </a:p>
          <a:p>
            <a:pPr marL="457200" indent="-457200" algn="l">
              <a:buFont typeface="Arial" panose="020B0604020202020204" pitchFamily="34" charset="0"/>
              <a:buChar char="•"/>
            </a:pPr>
            <a:endParaRPr lang="en-GB" b="1" dirty="0"/>
          </a:p>
          <a:p>
            <a:pPr marL="457200" indent="-457200" algn="l">
              <a:buFont typeface="Arial" panose="020B0604020202020204" pitchFamily="34" charset="0"/>
              <a:buChar char="•"/>
            </a:pPr>
            <a:endParaRPr lang="en-GB" sz="3500" b="1" dirty="0"/>
          </a:p>
        </p:txBody>
      </p:sp>
      <p:sp>
        <p:nvSpPr>
          <p:cNvPr id="6" name="Rectangle 5"/>
          <p:cNvSpPr/>
          <p:nvPr/>
        </p:nvSpPr>
        <p:spPr>
          <a:xfrm>
            <a:off x="347663" y="314390"/>
            <a:ext cx="11696934"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a:t>
            </a:r>
            <a:r>
              <a:rPr lang="en-GB" sz="2800" b="1" dirty="0" smtClean="0">
                <a:solidFill>
                  <a:schemeClr val="accent1">
                    <a:lumMod val="50000"/>
                  </a:schemeClr>
                </a:solidFill>
              </a:rPr>
              <a:t>Future Application Rounds</a:t>
            </a:r>
            <a:endParaRPr lang="en-GB" sz="2800" b="1" dirty="0">
              <a:solidFill>
                <a:schemeClr val="tx1"/>
              </a:solidFill>
            </a:endParaRPr>
          </a:p>
        </p:txBody>
      </p:sp>
      <p:sp>
        <p:nvSpPr>
          <p:cNvPr id="7" name="Slide Number Placeholder 6"/>
          <p:cNvSpPr>
            <a:spLocks noGrp="1"/>
          </p:cNvSpPr>
          <p:nvPr>
            <p:ph type="sldNum" sz="quarter" idx="12"/>
          </p:nvPr>
        </p:nvSpPr>
        <p:spPr>
          <a:xfrm>
            <a:off x="8610600" y="6356350"/>
            <a:ext cx="2743200" cy="365125"/>
          </a:xfrm>
        </p:spPr>
        <p:txBody>
          <a:bodyPr/>
          <a:lstStyle/>
          <a:p>
            <a:r>
              <a:rPr lang="en-GB" dirty="0" smtClean="0"/>
              <a:t>21</a:t>
            </a:r>
            <a:endParaRPr lang="en-GB" dirty="0"/>
          </a:p>
        </p:txBody>
      </p:sp>
    </p:spTree>
    <p:extLst>
      <p:ext uri="{BB962C8B-B14F-4D97-AF65-F5344CB8AC3E}">
        <p14:creationId xmlns:p14="http://schemas.microsoft.com/office/powerpoint/2010/main" val="17522814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838201" y="5644573"/>
            <a:ext cx="9801690" cy="58516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tx1"/>
                </a:solidFill>
              </a:rPr>
              <a:t>If you have any questions or queries please contact us at Mailbox.TLIF@education.gov.uk</a:t>
            </a:r>
            <a:endParaRPr lang="en-GB" sz="2000" dirty="0">
              <a:solidFill>
                <a:schemeClr val="tx1"/>
              </a:solidFill>
            </a:endParaRPr>
          </a:p>
        </p:txBody>
      </p:sp>
      <p:sp>
        <p:nvSpPr>
          <p:cNvPr id="3" name="Content Placeholder 2"/>
          <p:cNvSpPr>
            <a:spLocks noGrp="1"/>
          </p:cNvSpPr>
          <p:nvPr>
            <p:ph idx="1"/>
          </p:nvPr>
        </p:nvSpPr>
        <p:spPr>
          <a:xfrm>
            <a:off x="838200" y="1449659"/>
            <a:ext cx="10515600" cy="3958682"/>
          </a:xfrm>
        </p:spPr>
        <p:style>
          <a:lnRef idx="2">
            <a:schemeClr val="accent1"/>
          </a:lnRef>
          <a:fillRef idx="1">
            <a:schemeClr val="lt1"/>
          </a:fillRef>
          <a:effectRef idx="0">
            <a:schemeClr val="accent1"/>
          </a:effectRef>
          <a:fontRef idx="minor">
            <a:schemeClr val="dk1"/>
          </a:fontRef>
        </p:style>
        <p:txBody>
          <a:bodyPr>
            <a:noAutofit/>
          </a:bodyPr>
          <a:lstStyle/>
          <a:p>
            <a:pPr marL="0" indent="0">
              <a:buNone/>
            </a:pPr>
            <a:r>
              <a:rPr lang="en-GB" sz="2000" dirty="0" smtClean="0"/>
              <a:t>Further </a:t>
            </a:r>
            <a:r>
              <a:rPr lang="en-GB" sz="2000" dirty="0"/>
              <a:t>information is available on our </a:t>
            </a:r>
            <a:r>
              <a:rPr lang="en-GB" sz="2000" dirty="0" smtClean="0"/>
              <a:t>website (including a link to Contracts Finder and a section where you can register your interest to be kept up to date on developments and application round dates) : </a:t>
            </a:r>
            <a:r>
              <a:rPr lang="en-GB" sz="2000" dirty="0">
                <a:hlinkClick r:id="rId3"/>
              </a:rPr>
              <a:t>https://www.gov.uk/guidance/teaching-and-leadership-innovation-fund</a:t>
            </a:r>
            <a:r>
              <a:rPr lang="en-GB" sz="2000" dirty="0"/>
              <a:t> </a:t>
            </a:r>
          </a:p>
          <a:p>
            <a:pPr marL="0" indent="0">
              <a:buNone/>
            </a:pPr>
            <a:r>
              <a:rPr lang="en-GB" sz="2000" dirty="0" smtClean="0">
                <a:solidFill>
                  <a:prstClr val="black"/>
                </a:solidFill>
                <a:cs typeface="Arial" panose="020B0604020202020204" pitchFamily="34" charset="0"/>
              </a:rPr>
              <a:t>We </a:t>
            </a:r>
            <a:r>
              <a:rPr lang="en-GB" sz="2000" dirty="0">
                <a:solidFill>
                  <a:prstClr val="black"/>
                </a:solidFill>
                <a:cs typeface="Arial" panose="020B0604020202020204" pitchFamily="34" charset="0"/>
              </a:rPr>
              <a:t>will publish all materials made available at these information events on Contracts Finder w/c 6 March </a:t>
            </a:r>
            <a:r>
              <a:rPr lang="en-GB" sz="2000" dirty="0">
                <a:solidFill>
                  <a:prstClr val="black"/>
                </a:solidFill>
                <a:cs typeface="Arial" panose="020B0604020202020204" pitchFamily="34" charset="0"/>
                <a:hlinkClick r:id="rId4"/>
              </a:rPr>
              <a:t>https://</a:t>
            </a:r>
            <a:r>
              <a:rPr lang="en-GB" sz="2000" dirty="0" smtClean="0">
                <a:solidFill>
                  <a:prstClr val="black"/>
                </a:solidFill>
                <a:cs typeface="Arial" panose="020B0604020202020204" pitchFamily="34" charset="0"/>
                <a:hlinkClick r:id="rId4"/>
              </a:rPr>
              <a:t>www.contractsfinder.service.gov.uk/Notice/2c427176-4c7f-43b7-ab75-0f328e3c5d2c</a:t>
            </a:r>
            <a:endParaRPr lang="en-GB" sz="2000" dirty="0" smtClean="0">
              <a:solidFill>
                <a:prstClr val="black"/>
              </a:solidFill>
              <a:cs typeface="Arial" panose="020B0604020202020204" pitchFamily="34" charset="0"/>
            </a:endParaRPr>
          </a:p>
          <a:p>
            <a:pPr marL="0" indent="0">
              <a:buNone/>
            </a:pPr>
            <a:r>
              <a:rPr lang="en-GB" sz="2000" dirty="0" smtClean="0">
                <a:solidFill>
                  <a:prstClr val="black"/>
                </a:solidFill>
                <a:cs typeface="Arial" panose="020B0604020202020204" pitchFamily="34" charset="0"/>
              </a:rPr>
              <a:t>A </a:t>
            </a:r>
            <a:r>
              <a:rPr lang="en-GB" sz="2000" dirty="0">
                <a:solidFill>
                  <a:prstClr val="black"/>
                </a:solidFill>
                <a:cs typeface="Arial" panose="020B0604020202020204" pitchFamily="34" charset="0"/>
              </a:rPr>
              <a:t>‘Frequently Asked Questions’ document will be released with the formal bidding documentation on Redimo2 </a:t>
            </a:r>
            <a:r>
              <a:rPr lang="en-GB" sz="2000" dirty="0" smtClean="0">
                <a:solidFill>
                  <a:prstClr val="black"/>
                </a:solidFill>
                <a:cs typeface="Arial" panose="020B0604020202020204" pitchFamily="34" charset="0"/>
              </a:rPr>
              <a:t>(</a:t>
            </a:r>
            <a:r>
              <a:rPr lang="en-GB" sz="2000" dirty="0" smtClean="0">
                <a:solidFill>
                  <a:prstClr val="black"/>
                </a:solidFill>
                <a:cs typeface="Arial" panose="020B0604020202020204" pitchFamily="34" charset="0"/>
                <a:hlinkClick r:id="rId5"/>
              </a:rPr>
              <a:t>https</a:t>
            </a:r>
            <a:r>
              <a:rPr lang="en-GB" sz="2000" dirty="0">
                <a:solidFill>
                  <a:prstClr val="black"/>
                </a:solidFill>
                <a:cs typeface="Arial" panose="020B0604020202020204" pitchFamily="34" charset="0"/>
                <a:hlinkClick r:id="rId5"/>
              </a:rPr>
              <a:t>://supplierlive.proactisp2p.com/Account/Login/?</a:t>
            </a:r>
            <a:r>
              <a:rPr lang="en-GB" sz="2000" dirty="0" smtClean="0">
                <a:solidFill>
                  <a:prstClr val="black"/>
                </a:solidFill>
                <a:cs typeface="Arial" panose="020B0604020202020204" pitchFamily="34" charset="0"/>
                <a:hlinkClick r:id="rId5"/>
              </a:rPr>
              <a:t>cid=DFE</a:t>
            </a:r>
            <a:r>
              <a:rPr lang="en-GB" sz="2000" dirty="0">
                <a:solidFill>
                  <a:prstClr val="black"/>
                </a:solidFill>
                <a:cs typeface="Arial" panose="020B0604020202020204" pitchFamily="34" charset="0"/>
              </a:rPr>
              <a:t>) and published on Contracts </a:t>
            </a:r>
            <a:r>
              <a:rPr lang="en-GB" sz="2000" dirty="0" smtClean="0">
                <a:solidFill>
                  <a:prstClr val="black"/>
                </a:solidFill>
                <a:cs typeface="Arial" panose="020B0604020202020204" pitchFamily="34" charset="0"/>
              </a:rPr>
              <a:t>Finder. </a:t>
            </a:r>
            <a:endParaRPr lang="en-GB" sz="2000" dirty="0" smtClean="0"/>
          </a:p>
          <a:p>
            <a:pPr marL="0" indent="0">
              <a:buNone/>
            </a:pPr>
            <a:r>
              <a:rPr lang="en-GB" sz="2000" dirty="0" smtClean="0"/>
              <a:t>We have set up a space on Slack </a:t>
            </a:r>
            <a:r>
              <a:rPr lang="en-GB" sz="2000" dirty="0"/>
              <a:t>(</a:t>
            </a:r>
            <a:r>
              <a:rPr lang="en-GB" sz="2000" dirty="0">
                <a:hlinkClick r:id="rId6"/>
              </a:rPr>
              <a:t>https://slack.com</a:t>
            </a:r>
            <a:r>
              <a:rPr lang="en-GB" sz="2000" dirty="0" smtClean="0">
                <a:hlinkClick r:id="rId6"/>
              </a:rPr>
              <a:t>/</a:t>
            </a:r>
            <a:r>
              <a:rPr lang="en-GB" sz="2000" dirty="0" smtClean="0"/>
              <a:t>) called TLIF Providers which you are welcome to use to  continue to network after today. If you would like to join this group please send your email address and a request to join </a:t>
            </a:r>
            <a:r>
              <a:rPr lang="en-GB" sz="2000" dirty="0"/>
              <a:t>to  </a:t>
            </a:r>
            <a:r>
              <a:rPr lang="en-GB" sz="2000" dirty="0" smtClean="0">
                <a:hlinkClick r:id="rId7"/>
              </a:rPr>
              <a:t>Mailbox.TLIF@education.gov.uk</a:t>
            </a:r>
            <a:endParaRPr lang="en-GB" sz="2000" dirty="0"/>
          </a:p>
          <a:p>
            <a:pPr marL="0" indent="0">
              <a:buNone/>
            </a:pPr>
            <a:endParaRPr lang="en-GB" sz="2000" dirty="0"/>
          </a:p>
        </p:txBody>
      </p:sp>
      <p:sp>
        <p:nvSpPr>
          <p:cNvPr id="5" name="Rectangle 4"/>
          <p:cNvSpPr/>
          <p:nvPr/>
        </p:nvSpPr>
        <p:spPr>
          <a:xfrm>
            <a:off x="347663" y="256478"/>
            <a:ext cx="11696934" cy="837804"/>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a:t>
            </a:r>
            <a:r>
              <a:rPr lang="en-GB" sz="2800" b="1" dirty="0" smtClean="0">
                <a:solidFill>
                  <a:schemeClr val="accent1">
                    <a:lumMod val="50000"/>
                  </a:schemeClr>
                </a:solidFill>
              </a:rPr>
              <a:t>Further information and contact details</a:t>
            </a:r>
            <a:endParaRPr lang="en-GB" sz="2800" b="1" dirty="0">
              <a:solidFill>
                <a:schemeClr val="tx1"/>
              </a:solidFill>
            </a:endParaRPr>
          </a:p>
        </p:txBody>
      </p:sp>
      <p:sp>
        <p:nvSpPr>
          <p:cNvPr id="2" name="Slide Number Placeholder 1"/>
          <p:cNvSpPr>
            <a:spLocks noGrp="1"/>
          </p:cNvSpPr>
          <p:nvPr>
            <p:ph type="sldNum" sz="quarter" idx="12"/>
          </p:nvPr>
        </p:nvSpPr>
        <p:spPr/>
        <p:txBody>
          <a:bodyPr/>
          <a:lstStyle/>
          <a:p>
            <a:fld id="{17405F8E-E929-4932-A569-F3999D34E0E2}" type="slidenum">
              <a:rPr lang="en-GB" smtClean="0"/>
              <a:t>21</a:t>
            </a:fld>
            <a:endParaRPr lang="en-GB" dirty="0"/>
          </a:p>
        </p:txBody>
      </p:sp>
    </p:spTree>
    <p:extLst>
      <p:ext uri="{BB962C8B-B14F-4D97-AF65-F5344CB8AC3E}">
        <p14:creationId xmlns:p14="http://schemas.microsoft.com/office/powerpoint/2010/main" val="20245359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ounded Rectangle 69"/>
          <p:cNvSpPr/>
          <p:nvPr/>
        </p:nvSpPr>
        <p:spPr>
          <a:xfrm>
            <a:off x="0" y="75412"/>
            <a:ext cx="12119548" cy="6645901"/>
          </a:xfrm>
          <a:prstGeom prst="rect">
            <a:avLst/>
          </a:prstGeom>
          <a:solidFill>
            <a:schemeClr val="bg1"/>
          </a:solidFill>
          <a:ln w="19050">
            <a:solidFill>
              <a:srgbClr val="104F75"/>
            </a:solidFill>
            <a:prstDash val="solid"/>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44000" tIns="180000" rIns="144000" bIns="180000" rtlCol="0" anchor="t"/>
          <a:lstStyle/>
          <a:p>
            <a:pPr lvl="0"/>
            <a:endParaRPr lang="en-GB" sz="1200" dirty="0">
              <a:solidFill>
                <a:schemeClr val="tx1"/>
              </a:solidFill>
            </a:endParaRPr>
          </a:p>
        </p:txBody>
      </p:sp>
      <p:grpSp>
        <p:nvGrpSpPr>
          <p:cNvPr id="23" name="Group 22"/>
          <p:cNvGrpSpPr/>
          <p:nvPr/>
        </p:nvGrpSpPr>
        <p:grpSpPr>
          <a:xfrm>
            <a:off x="3899775" y="273796"/>
            <a:ext cx="4320000" cy="3250757"/>
            <a:chOff x="2731088" y="1626043"/>
            <a:chExt cx="4320000" cy="3250757"/>
          </a:xfrm>
          <a:effectLst/>
        </p:grpSpPr>
        <p:sp>
          <p:nvSpPr>
            <p:cNvPr id="25" name="Rounded Rectangle 8"/>
            <p:cNvSpPr/>
            <p:nvPr/>
          </p:nvSpPr>
          <p:spPr>
            <a:xfrm>
              <a:off x="2731088" y="1671225"/>
              <a:ext cx="4320000" cy="3205575"/>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4400" i="1" dirty="0">
                <a:solidFill>
                  <a:prstClr val="black"/>
                </a:solidFill>
              </a:endParaRPr>
            </a:p>
            <a:p>
              <a:pPr lvl="0" algn="ctr"/>
              <a:endParaRPr lang="en-GB" sz="4400" i="1" dirty="0">
                <a:solidFill>
                  <a:prstClr val="black"/>
                </a:solidFill>
              </a:endParaRPr>
            </a:p>
            <a:p>
              <a:pPr lvl="0" algn="ctr"/>
              <a:endParaRPr lang="en-GB" sz="4400" i="1" dirty="0">
                <a:solidFill>
                  <a:prstClr val="black"/>
                </a:solidFill>
              </a:endParaRPr>
            </a:p>
            <a:p>
              <a:pPr lvl="0" algn="ctr"/>
              <a:endParaRPr lang="en-GB" sz="4400" i="1" dirty="0">
                <a:solidFill>
                  <a:prstClr val="black"/>
                </a:solidFill>
              </a:endParaRPr>
            </a:p>
            <a:p>
              <a:pPr lvl="0" algn="ctr"/>
              <a:r>
                <a:rPr lang="en-GB" sz="4400" b="1" dirty="0">
                  <a:solidFill>
                    <a:srgbClr val="104F75"/>
                  </a:solidFill>
                </a:rPr>
                <a:t>Any questions? </a:t>
              </a:r>
            </a:p>
          </p:txBody>
        </p:sp>
        <p:sp>
          <p:nvSpPr>
            <p:cNvPr id="42" name="Oval 41"/>
            <p:cNvSpPr/>
            <p:nvPr/>
          </p:nvSpPr>
          <p:spPr>
            <a:xfrm>
              <a:off x="3764542" y="1626043"/>
              <a:ext cx="2253091" cy="2253091"/>
            </a:xfrm>
            <a:prstGeom prst="ellipse">
              <a:avLst/>
            </a:prstGeom>
            <a:solidFill>
              <a:srgbClr val="104F7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600" b="1" dirty="0"/>
                <a:t>?</a:t>
              </a:r>
            </a:p>
          </p:txBody>
        </p:sp>
      </p:grpSp>
      <p:sp>
        <p:nvSpPr>
          <p:cNvPr id="6" name="Slide Number Placeholder 6"/>
          <p:cNvSpPr>
            <a:spLocks noGrp="1"/>
          </p:cNvSpPr>
          <p:nvPr>
            <p:ph type="sldNum" sz="quarter" idx="12"/>
          </p:nvPr>
        </p:nvSpPr>
        <p:spPr>
          <a:xfrm>
            <a:off x="8610600" y="6356350"/>
            <a:ext cx="2743200" cy="365125"/>
          </a:xfrm>
        </p:spPr>
        <p:txBody>
          <a:bodyPr/>
          <a:lstStyle/>
          <a:p>
            <a:r>
              <a:rPr lang="en-GB" dirty="0" smtClean="0"/>
              <a:t>23</a:t>
            </a:r>
            <a:endParaRPr lang="en-GB" dirty="0"/>
          </a:p>
        </p:txBody>
      </p:sp>
    </p:spTree>
    <p:extLst>
      <p:ext uri="{BB962C8B-B14F-4D97-AF65-F5344CB8AC3E}">
        <p14:creationId xmlns:p14="http://schemas.microsoft.com/office/powerpoint/2010/main" val="2506571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59365" y="1737386"/>
            <a:ext cx="10203367" cy="2544682"/>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b="1" dirty="0">
              <a:solidFill>
                <a:schemeClr val="accent1">
                  <a:lumMod val="50000"/>
                </a:schemeClr>
              </a:solidFill>
            </a:endParaRPr>
          </a:p>
        </p:txBody>
      </p:sp>
      <p:sp>
        <p:nvSpPr>
          <p:cNvPr id="2" name="Title 1"/>
          <p:cNvSpPr>
            <a:spLocks noGrp="1"/>
          </p:cNvSpPr>
          <p:nvPr>
            <p:ph type="title"/>
          </p:nvPr>
        </p:nvSpPr>
        <p:spPr>
          <a:xfrm>
            <a:off x="873370" y="2376805"/>
            <a:ext cx="10515600" cy="1325563"/>
          </a:xfrm>
        </p:spPr>
        <p:txBody>
          <a:bodyPr>
            <a:noAutofit/>
          </a:bodyPr>
          <a:lstStyle/>
          <a:p>
            <a:pPr algn="ctr"/>
            <a:r>
              <a:rPr lang="en-GB" sz="4800" b="1" dirty="0" smtClean="0">
                <a:solidFill>
                  <a:schemeClr val="accent1">
                    <a:lumMod val="50000"/>
                  </a:schemeClr>
                </a:solidFill>
                <a:latin typeface="+mn-lt"/>
              </a:rPr>
              <a:t>Introduction and Overview of the Teaching and Leadership Innovation Fund (TLIF)</a:t>
            </a:r>
            <a:endParaRPr lang="en-GB" sz="4800" b="1" dirty="0">
              <a:solidFill>
                <a:schemeClr val="accent1">
                  <a:lumMod val="50000"/>
                </a:schemeClr>
              </a:solidFill>
              <a:latin typeface="+mn-lt"/>
            </a:endParaRPr>
          </a:p>
        </p:txBody>
      </p:sp>
      <p:sp>
        <p:nvSpPr>
          <p:cNvPr id="4" name="Slide Number Placeholder 3"/>
          <p:cNvSpPr>
            <a:spLocks noGrp="1"/>
          </p:cNvSpPr>
          <p:nvPr>
            <p:ph type="sldNum" sz="quarter" idx="12"/>
          </p:nvPr>
        </p:nvSpPr>
        <p:spPr/>
        <p:txBody>
          <a:bodyPr/>
          <a:lstStyle/>
          <a:p>
            <a:fld id="{17405F8E-E929-4932-A569-F3999D34E0E2}" type="slidenum">
              <a:rPr lang="en-GB" smtClean="0"/>
              <a:t>3</a:t>
            </a:fld>
            <a:endParaRPr lang="en-GB" dirty="0"/>
          </a:p>
        </p:txBody>
      </p:sp>
    </p:spTree>
    <p:extLst>
      <p:ext uri="{BB962C8B-B14F-4D97-AF65-F5344CB8AC3E}">
        <p14:creationId xmlns:p14="http://schemas.microsoft.com/office/powerpoint/2010/main" val="15272670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89527" y="1717964"/>
            <a:ext cx="11240655" cy="3712680"/>
          </a:xfrm>
        </p:spPr>
        <p:style>
          <a:lnRef idx="2">
            <a:schemeClr val="accent1"/>
          </a:lnRef>
          <a:fillRef idx="1">
            <a:schemeClr val="lt1"/>
          </a:fillRef>
          <a:effectRef idx="0">
            <a:schemeClr val="accent1"/>
          </a:effectRef>
          <a:fontRef idx="minor">
            <a:schemeClr val="dk1"/>
          </a:fontRef>
        </p:style>
        <p:txBody>
          <a:bodyPr>
            <a:noAutofit/>
          </a:bodyPr>
          <a:lstStyle/>
          <a:p>
            <a:pPr algn="l"/>
            <a:r>
              <a:rPr lang="en-GB" dirty="0"/>
              <a:t>In </a:t>
            </a:r>
            <a:r>
              <a:rPr lang="en-GB" dirty="0" smtClean="0"/>
              <a:t>October 2016, the Secretary of State </a:t>
            </a:r>
            <a:r>
              <a:rPr lang="en-GB" dirty="0"/>
              <a:t>announced a </a:t>
            </a:r>
            <a:r>
              <a:rPr lang="en-GB" b="1" dirty="0"/>
              <a:t>three-year investment in a Teaching and Leadership Innovation Fund worth </a:t>
            </a:r>
            <a:r>
              <a:rPr lang="en-GB" b="1" dirty="0" smtClean="0"/>
              <a:t>up to £75 </a:t>
            </a:r>
            <a:r>
              <a:rPr lang="en-GB" b="1" dirty="0"/>
              <a:t>million</a:t>
            </a:r>
            <a:r>
              <a:rPr lang="en-GB" dirty="0"/>
              <a:t>, which will support </a:t>
            </a:r>
            <a:r>
              <a:rPr lang="en-GB" dirty="0" smtClean="0"/>
              <a:t>the delivery of high </a:t>
            </a:r>
            <a:r>
              <a:rPr lang="en-GB" dirty="0"/>
              <a:t>quality professional development </a:t>
            </a:r>
            <a:r>
              <a:rPr lang="en-GB" dirty="0" smtClean="0"/>
              <a:t>to </a:t>
            </a:r>
            <a:r>
              <a:rPr lang="en-GB" dirty="0"/>
              <a:t>teachers and school leaders in areas of the country that need it most: </a:t>
            </a:r>
            <a:r>
              <a:rPr lang="en-GB" dirty="0">
                <a:hlinkClick r:id="rId3"/>
              </a:rPr>
              <a:t>https://</a:t>
            </a:r>
            <a:r>
              <a:rPr lang="en-GB" dirty="0" smtClean="0">
                <a:hlinkClick r:id="rId3"/>
              </a:rPr>
              <a:t>www.gov.uk/government/news/social-mobility-package-unveiled-by-education-secretary</a:t>
            </a:r>
            <a:r>
              <a:rPr lang="en-GB" dirty="0" smtClean="0"/>
              <a:t>.</a:t>
            </a:r>
          </a:p>
          <a:p>
            <a:pPr algn="l"/>
            <a:endParaRPr lang="en-GB" dirty="0" smtClean="0"/>
          </a:p>
          <a:p>
            <a:pPr lvl="0" algn="l"/>
            <a:r>
              <a:rPr lang="en-GB" dirty="0"/>
              <a:t>The Secretary of State announced the first bidding round into the Fund on 16 February in her keynote speech at the inaugural national conference of the Chartered College of </a:t>
            </a:r>
            <a:r>
              <a:rPr lang="en-GB" dirty="0" smtClean="0"/>
              <a:t>Teaching: </a:t>
            </a:r>
            <a:r>
              <a:rPr lang="en-GB" dirty="0" smtClean="0">
                <a:hlinkClick r:id="rId4"/>
              </a:rPr>
              <a:t>https</a:t>
            </a:r>
            <a:r>
              <a:rPr lang="en-GB" dirty="0">
                <a:hlinkClick r:id="rId4"/>
              </a:rPr>
              <a:t>://</a:t>
            </a:r>
            <a:r>
              <a:rPr lang="en-GB" dirty="0" smtClean="0">
                <a:hlinkClick r:id="rId4"/>
              </a:rPr>
              <a:t>www.gov.uk/government/speeches/justine-greening-teachers-the-experts-driving-social-mobility</a:t>
            </a:r>
            <a:r>
              <a:rPr lang="en-GB" dirty="0" smtClean="0"/>
              <a:t>.</a:t>
            </a:r>
          </a:p>
          <a:p>
            <a:pPr lvl="0" algn="l"/>
            <a:endParaRPr lang="en-GB" dirty="0" smtClean="0"/>
          </a:p>
          <a:p>
            <a:pPr lvl="0" algn="l"/>
            <a:r>
              <a:rPr lang="en-GB" dirty="0" smtClean="0"/>
              <a:t> </a:t>
            </a:r>
            <a:endParaRPr lang="en-GB" dirty="0"/>
          </a:p>
          <a:p>
            <a:pPr algn="l"/>
            <a:endParaRPr lang="en-GB" sz="2500" b="1" dirty="0" smtClean="0"/>
          </a:p>
          <a:p>
            <a:pPr algn="l"/>
            <a:endParaRPr lang="en-GB" sz="3500" b="1" dirty="0"/>
          </a:p>
          <a:p>
            <a:pPr algn="l"/>
            <a:endParaRPr lang="en-GB" sz="3500" b="1" dirty="0"/>
          </a:p>
        </p:txBody>
      </p:sp>
      <p:sp>
        <p:nvSpPr>
          <p:cNvPr id="6" name="Rectangle 5"/>
          <p:cNvSpPr/>
          <p:nvPr/>
        </p:nvSpPr>
        <p:spPr>
          <a:xfrm>
            <a:off x="347663" y="314390"/>
            <a:ext cx="11696934"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Introduction</a:t>
            </a:r>
            <a:endParaRPr lang="en-GB" sz="2800" b="1" dirty="0">
              <a:solidFill>
                <a:schemeClr val="tx1"/>
              </a:solidFill>
            </a:endParaRPr>
          </a:p>
        </p:txBody>
      </p:sp>
      <p:sp>
        <p:nvSpPr>
          <p:cNvPr id="4" name="Slide Number Placeholder 3"/>
          <p:cNvSpPr>
            <a:spLocks noGrp="1"/>
          </p:cNvSpPr>
          <p:nvPr>
            <p:ph type="sldNum" sz="quarter" idx="12"/>
          </p:nvPr>
        </p:nvSpPr>
        <p:spPr>
          <a:xfrm>
            <a:off x="8610600" y="6356350"/>
            <a:ext cx="2743200" cy="365125"/>
          </a:xfrm>
        </p:spPr>
        <p:txBody>
          <a:bodyPr/>
          <a:lstStyle/>
          <a:p>
            <a:r>
              <a:rPr lang="en-GB" dirty="0" smtClean="0"/>
              <a:t>4</a:t>
            </a:r>
            <a:endParaRPr lang="en-GB" dirty="0"/>
          </a:p>
        </p:txBody>
      </p:sp>
    </p:spTree>
    <p:extLst>
      <p:ext uri="{BB962C8B-B14F-4D97-AF65-F5344CB8AC3E}">
        <p14:creationId xmlns:p14="http://schemas.microsoft.com/office/powerpoint/2010/main" val="21342112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7663" y="1146748"/>
            <a:ext cx="11396414" cy="3848998"/>
          </a:xfrm>
        </p:spPr>
        <p:style>
          <a:lnRef idx="2">
            <a:schemeClr val="accent1"/>
          </a:lnRef>
          <a:fillRef idx="1">
            <a:schemeClr val="lt1"/>
          </a:fillRef>
          <a:effectRef idx="0">
            <a:schemeClr val="accent1"/>
          </a:effectRef>
          <a:fontRef idx="minor">
            <a:schemeClr val="dk1"/>
          </a:fontRef>
        </p:style>
        <p:txBody>
          <a:bodyPr>
            <a:noAutofit/>
          </a:bodyPr>
          <a:lstStyle/>
          <a:p>
            <a:pPr marL="342900" lvl="0" indent="-342900" algn="l">
              <a:buFont typeface="Arial" panose="020B0604020202020204" pitchFamily="34" charset="0"/>
              <a:buChar char="•"/>
            </a:pPr>
            <a:r>
              <a:rPr lang="en-GB" dirty="0"/>
              <a:t>A need for </a:t>
            </a:r>
            <a:r>
              <a:rPr lang="en-GB" b="1" dirty="0">
                <a:solidFill>
                  <a:schemeClr val="accent1">
                    <a:lumMod val="50000"/>
                  </a:schemeClr>
                </a:solidFill>
              </a:rPr>
              <a:t>better professional development of teachers and leaders </a:t>
            </a:r>
            <a:r>
              <a:rPr lang="en-GB" dirty="0" smtClean="0"/>
              <a:t>(particularly </a:t>
            </a:r>
            <a:r>
              <a:rPr lang="en-GB" dirty="0"/>
              <a:t>in </a:t>
            </a:r>
            <a:r>
              <a:rPr lang="en-GB" dirty="0" smtClean="0"/>
              <a:t>schools and areas that are facing challenges) </a:t>
            </a:r>
            <a:r>
              <a:rPr lang="en-GB" dirty="0"/>
              <a:t>is not a new issue</a:t>
            </a:r>
            <a:r>
              <a:rPr lang="en-GB" dirty="0" smtClean="0"/>
              <a:t>. </a:t>
            </a:r>
          </a:p>
          <a:p>
            <a:pPr marL="342900" lvl="0" indent="-342900" algn="l">
              <a:buFont typeface="Arial" panose="020B0604020202020204" pitchFamily="34" charset="0"/>
              <a:buChar char="•"/>
            </a:pPr>
            <a:endParaRPr lang="en-GB" dirty="0" smtClean="0"/>
          </a:p>
          <a:p>
            <a:pPr marL="342900" lvl="0" indent="-342900" algn="l">
              <a:buFont typeface="Arial" panose="020B0604020202020204" pitchFamily="34" charset="0"/>
              <a:buChar char="•"/>
            </a:pPr>
            <a:r>
              <a:rPr lang="en-GB" dirty="0" smtClean="0"/>
              <a:t>Evidence </a:t>
            </a:r>
            <a:r>
              <a:rPr lang="en-GB" dirty="0"/>
              <a:t>shows that the most successful education systems in the world are characterised by </a:t>
            </a:r>
            <a:r>
              <a:rPr lang="en-GB" b="1" dirty="0">
                <a:solidFill>
                  <a:schemeClr val="accent1">
                    <a:lumMod val="50000"/>
                  </a:schemeClr>
                </a:solidFill>
              </a:rPr>
              <a:t>strong systems of professional development</a:t>
            </a:r>
            <a:r>
              <a:rPr lang="en-GB" dirty="0" smtClean="0"/>
              <a:t>.</a:t>
            </a:r>
          </a:p>
          <a:p>
            <a:pPr marL="342900" lvl="0" indent="-342900" algn="l">
              <a:buFont typeface="Arial" panose="020B0604020202020204" pitchFamily="34" charset="0"/>
              <a:buChar char="•"/>
            </a:pPr>
            <a:endParaRPr lang="en-GB" dirty="0"/>
          </a:p>
          <a:p>
            <a:pPr marL="342900" indent="-342900" algn="l" hangingPunct="0">
              <a:buFont typeface="Arial" panose="020B0604020202020204" pitchFamily="34" charset="0"/>
              <a:buChar char="•"/>
            </a:pPr>
            <a:r>
              <a:rPr lang="en-GB" dirty="0" smtClean="0"/>
              <a:t>This fund will enable providers to bid for funding to improve </a:t>
            </a:r>
            <a:r>
              <a:rPr lang="en-GB" dirty="0"/>
              <a:t>the quality of teaching and leadership in challenging areas and schools with the aim of improving the outcomes of children and young people through professional </a:t>
            </a:r>
            <a:r>
              <a:rPr lang="en-GB" dirty="0" smtClean="0"/>
              <a:t>development for teachers and leaders. </a:t>
            </a:r>
            <a:endParaRPr lang="en-GB" dirty="0"/>
          </a:p>
          <a:p>
            <a:pPr lvl="0" algn="l" hangingPunct="0"/>
            <a:endParaRPr lang="en-GB" dirty="0"/>
          </a:p>
          <a:p>
            <a:pPr lvl="0" algn="l"/>
            <a:endParaRPr lang="en-GB" dirty="0"/>
          </a:p>
          <a:p>
            <a:pPr algn="l"/>
            <a:endParaRPr lang="en-GB" b="1" dirty="0" smtClean="0"/>
          </a:p>
          <a:p>
            <a:pPr algn="l"/>
            <a:endParaRPr lang="en-GB" b="1" dirty="0"/>
          </a:p>
          <a:p>
            <a:pPr algn="l"/>
            <a:endParaRPr lang="en-GB" b="1" dirty="0"/>
          </a:p>
        </p:txBody>
      </p:sp>
      <p:sp>
        <p:nvSpPr>
          <p:cNvPr id="6" name="Rectangle 5"/>
          <p:cNvSpPr/>
          <p:nvPr/>
        </p:nvSpPr>
        <p:spPr>
          <a:xfrm>
            <a:off x="347663" y="314390"/>
            <a:ext cx="11696934"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Introduction</a:t>
            </a:r>
            <a:endParaRPr lang="en-GB" sz="2800" b="1" dirty="0">
              <a:solidFill>
                <a:schemeClr val="tx1"/>
              </a:solidFill>
            </a:endParaRPr>
          </a:p>
        </p:txBody>
      </p:sp>
      <p:sp>
        <p:nvSpPr>
          <p:cNvPr id="4" name="Slide Number Placeholder 3"/>
          <p:cNvSpPr>
            <a:spLocks noGrp="1"/>
          </p:cNvSpPr>
          <p:nvPr>
            <p:ph type="sldNum" sz="quarter" idx="12"/>
          </p:nvPr>
        </p:nvSpPr>
        <p:spPr>
          <a:xfrm>
            <a:off x="8610600" y="6356350"/>
            <a:ext cx="2743200" cy="365125"/>
          </a:xfrm>
        </p:spPr>
        <p:txBody>
          <a:bodyPr/>
          <a:lstStyle/>
          <a:p>
            <a:r>
              <a:rPr lang="en-GB" dirty="0" smtClean="0"/>
              <a:t>5</a:t>
            </a:r>
            <a:endParaRPr lang="en-GB" dirty="0"/>
          </a:p>
        </p:txBody>
      </p:sp>
    </p:spTree>
    <p:extLst>
      <p:ext uri="{BB962C8B-B14F-4D97-AF65-F5344CB8AC3E}">
        <p14:creationId xmlns:p14="http://schemas.microsoft.com/office/powerpoint/2010/main" val="13938942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663" y="1159727"/>
            <a:ext cx="11584142" cy="5561748"/>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en-GB" sz="2400" dirty="0"/>
              <a:t>The proportion of secondary schools rated as good or outstanding by Ofsted for quality of teaching is 23 percentage points lower in the most deprived areas compared to the most affluent ones; and schools serving deprived communities are less likely to be judged by Ofsted to be ‘Good’ or ‘Outstanding’ for their leadership and management than those with least deprivation. </a:t>
            </a:r>
          </a:p>
          <a:p>
            <a:pPr marL="0" indent="0">
              <a:buNone/>
            </a:pPr>
            <a:r>
              <a:rPr lang="en-GB" sz="2400" dirty="0"/>
              <a:t>Recent research suggests that time is a barrier to take up of professional development. For example, a recent EPI report based on TALIS 2013</a:t>
            </a:r>
            <a:r>
              <a:rPr lang="en-GB" sz="2400" baseline="30000" dirty="0"/>
              <a:t>1</a:t>
            </a:r>
            <a:r>
              <a:rPr lang="en-GB" sz="2400" dirty="0"/>
              <a:t> data said: </a:t>
            </a:r>
          </a:p>
          <a:p>
            <a:pPr marL="0" indent="0">
              <a:buNone/>
            </a:pPr>
            <a:endParaRPr lang="en-GB" sz="2400" baseline="30000" dirty="0" smtClean="0">
              <a:hlinkClick r:id="rId3"/>
            </a:endParaRPr>
          </a:p>
          <a:p>
            <a:pPr marL="0" indent="0">
              <a:buNone/>
            </a:pPr>
            <a:endParaRPr lang="en-GB" sz="2400" baseline="30000" dirty="0">
              <a:hlinkClick r:id="rId3"/>
            </a:endParaRPr>
          </a:p>
          <a:p>
            <a:pPr marL="0" indent="0">
              <a:buNone/>
            </a:pPr>
            <a:endParaRPr lang="en-GB" sz="2400" baseline="30000" dirty="0" smtClean="0">
              <a:hlinkClick r:id="rId3"/>
            </a:endParaRPr>
          </a:p>
          <a:p>
            <a:pPr marL="0" indent="0">
              <a:buNone/>
            </a:pPr>
            <a:endParaRPr lang="en-GB" sz="2400" baseline="30000" dirty="0" smtClean="0">
              <a:hlinkClick r:id="rId3"/>
            </a:endParaRPr>
          </a:p>
          <a:p>
            <a:pPr marL="0" indent="0">
              <a:buNone/>
            </a:pPr>
            <a:endParaRPr lang="en-GB" sz="2400" baseline="30000" dirty="0">
              <a:hlinkClick r:id="rId3"/>
            </a:endParaRPr>
          </a:p>
          <a:p>
            <a:pPr marL="0" indent="0">
              <a:buNone/>
            </a:pPr>
            <a:endParaRPr lang="en-GB" sz="2400" baseline="30000" dirty="0" smtClean="0">
              <a:hlinkClick r:id="rId3"/>
            </a:endParaRPr>
          </a:p>
          <a:p>
            <a:pPr marL="0" indent="0">
              <a:buNone/>
            </a:pPr>
            <a:endParaRPr lang="en-GB" sz="2400" baseline="30000" dirty="0">
              <a:hlinkClick r:id="rId3"/>
            </a:endParaRPr>
          </a:p>
          <a:p>
            <a:pPr marL="0" indent="0">
              <a:buNone/>
            </a:pPr>
            <a:r>
              <a:rPr lang="en-GB" sz="2400" baseline="30000" dirty="0" smtClean="0">
                <a:hlinkClick r:id="rId3"/>
              </a:rPr>
              <a:t>1</a:t>
            </a:r>
            <a:r>
              <a:rPr lang="en-GB" sz="2400" dirty="0" smtClean="0">
                <a:hlinkClick r:id="rId3"/>
              </a:rPr>
              <a:t> </a:t>
            </a:r>
            <a:r>
              <a:rPr lang="en-GB" sz="2400" dirty="0">
                <a:hlinkClick r:id="rId4"/>
              </a:rPr>
              <a:t>http://epi.org.uk/wp-content/uploads/2016/10/TeacherWorkload_EPI.pdf</a:t>
            </a:r>
            <a:r>
              <a:rPr lang="en-GB" sz="2400" dirty="0"/>
              <a:t> </a:t>
            </a:r>
          </a:p>
        </p:txBody>
      </p:sp>
      <p:sp>
        <p:nvSpPr>
          <p:cNvPr id="5" name="Rectangle 4"/>
          <p:cNvSpPr/>
          <p:nvPr/>
        </p:nvSpPr>
        <p:spPr>
          <a:xfrm>
            <a:off x="347663" y="314390"/>
            <a:ext cx="11696934"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a:t>
            </a:r>
            <a:r>
              <a:rPr lang="en-GB" sz="2800" b="1" dirty="0" smtClean="0">
                <a:solidFill>
                  <a:schemeClr val="accent1">
                    <a:lumMod val="50000"/>
                  </a:schemeClr>
                </a:solidFill>
              </a:rPr>
              <a:t>The evidence</a:t>
            </a:r>
            <a:endParaRPr lang="en-GB" sz="2800" b="1" dirty="0">
              <a:solidFill>
                <a:schemeClr val="tx1"/>
              </a:solidFill>
            </a:endParaRPr>
          </a:p>
        </p:txBody>
      </p:sp>
      <p:graphicFrame>
        <p:nvGraphicFramePr>
          <p:cNvPr id="7" name="Diagram 6"/>
          <p:cNvGraphicFramePr/>
          <p:nvPr>
            <p:extLst>
              <p:ext uri="{D42A27DB-BD31-4B8C-83A1-F6EECF244321}">
                <p14:modId xmlns:p14="http://schemas.microsoft.com/office/powerpoint/2010/main" val="4263263899"/>
              </p:ext>
            </p:extLst>
          </p:nvPr>
        </p:nvGraphicFramePr>
        <p:xfrm>
          <a:off x="522784" y="3470788"/>
          <a:ext cx="11025266" cy="267964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8" name="Slide Number Placeholder 7"/>
          <p:cNvSpPr>
            <a:spLocks noGrp="1"/>
          </p:cNvSpPr>
          <p:nvPr>
            <p:ph type="sldNum" sz="quarter" idx="12"/>
          </p:nvPr>
        </p:nvSpPr>
        <p:spPr/>
        <p:txBody>
          <a:bodyPr/>
          <a:lstStyle/>
          <a:p>
            <a:fld id="{17405F8E-E929-4932-A569-F3999D34E0E2}" type="slidenum">
              <a:rPr lang="en-GB" smtClean="0"/>
              <a:t>6</a:t>
            </a:fld>
            <a:endParaRPr lang="en-GB" dirty="0"/>
          </a:p>
        </p:txBody>
      </p:sp>
    </p:spTree>
    <p:extLst>
      <p:ext uri="{BB962C8B-B14F-4D97-AF65-F5344CB8AC3E}">
        <p14:creationId xmlns:p14="http://schemas.microsoft.com/office/powerpoint/2010/main" val="32005343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2083" y="1862253"/>
            <a:ext cx="5127702" cy="3983131"/>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en-GB" sz="1800" dirty="0" smtClean="0"/>
              <a:t>They told us about the </a:t>
            </a:r>
            <a:r>
              <a:rPr lang="en-GB" sz="1800" b="1" dirty="0" smtClean="0">
                <a:solidFill>
                  <a:schemeClr val="accent1">
                    <a:lumMod val="50000"/>
                  </a:schemeClr>
                </a:solidFill>
              </a:rPr>
              <a:t>barriers</a:t>
            </a:r>
            <a:r>
              <a:rPr lang="en-GB" sz="1800" dirty="0" smtClean="0"/>
              <a:t>:</a:t>
            </a:r>
          </a:p>
          <a:p>
            <a:r>
              <a:rPr lang="en-GB" sz="1800" dirty="0" smtClean="0"/>
              <a:t>Teachers </a:t>
            </a:r>
            <a:r>
              <a:rPr lang="en-GB" sz="1800" dirty="0"/>
              <a:t>in schools in challenging circumstances have many </a:t>
            </a:r>
            <a:r>
              <a:rPr lang="en-GB" sz="1800" b="1" dirty="0">
                <a:solidFill>
                  <a:schemeClr val="accent1">
                    <a:lumMod val="50000"/>
                  </a:schemeClr>
                </a:solidFill>
              </a:rPr>
              <a:t>demands on their time</a:t>
            </a:r>
          </a:p>
          <a:p>
            <a:r>
              <a:rPr lang="en-GB" sz="1800" b="1" dirty="0">
                <a:solidFill>
                  <a:schemeClr val="accent1">
                    <a:lumMod val="50000"/>
                  </a:schemeClr>
                </a:solidFill>
              </a:rPr>
              <a:t>Cover for off-site CPD</a:t>
            </a:r>
            <a:r>
              <a:rPr lang="en-GB" sz="1800" dirty="0"/>
              <a:t> may not be available or not available at a quality which would enable the teacher to be released</a:t>
            </a:r>
          </a:p>
          <a:p>
            <a:r>
              <a:rPr lang="en-GB" sz="1800" dirty="0"/>
              <a:t>CPD may </a:t>
            </a:r>
            <a:r>
              <a:rPr lang="en-GB" sz="1800" b="1" dirty="0">
                <a:solidFill>
                  <a:schemeClr val="accent1">
                    <a:lumMod val="50000"/>
                  </a:schemeClr>
                </a:solidFill>
              </a:rPr>
              <a:t>not be regarded as a priority</a:t>
            </a:r>
          </a:p>
          <a:p>
            <a:r>
              <a:rPr lang="en-GB" sz="1800" dirty="0" smtClean="0"/>
              <a:t>External </a:t>
            </a:r>
            <a:r>
              <a:rPr lang="en-GB" sz="1800" dirty="0"/>
              <a:t>CPD is often </a:t>
            </a:r>
            <a:r>
              <a:rPr lang="en-GB" sz="1800" b="1" dirty="0">
                <a:solidFill>
                  <a:schemeClr val="accent1">
                    <a:lumMod val="50000"/>
                  </a:schemeClr>
                </a:solidFill>
              </a:rPr>
              <a:t>limited or rationed and often only used for ‘technical’ updates </a:t>
            </a:r>
            <a:r>
              <a:rPr lang="en-GB" sz="1800" dirty="0"/>
              <a:t>– i.e. curriculum </a:t>
            </a:r>
            <a:r>
              <a:rPr lang="en-GB" sz="1800" dirty="0" smtClean="0"/>
              <a:t>training</a:t>
            </a:r>
          </a:p>
          <a:p>
            <a:endParaRPr lang="en-GB" sz="1800" dirty="0" smtClean="0"/>
          </a:p>
          <a:p>
            <a:endParaRPr lang="en-GB" sz="1800" dirty="0"/>
          </a:p>
          <a:p>
            <a:endParaRPr lang="en-GB" sz="1800" dirty="0"/>
          </a:p>
        </p:txBody>
      </p:sp>
      <p:sp>
        <p:nvSpPr>
          <p:cNvPr id="5" name="Rectangle 4"/>
          <p:cNvSpPr/>
          <p:nvPr/>
        </p:nvSpPr>
        <p:spPr>
          <a:xfrm>
            <a:off x="347663" y="314390"/>
            <a:ext cx="11696934"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a:t>
            </a:r>
            <a:r>
              <a:rPr lang="en-GB" sz="2800" b="1" dirty="0" smtClean="0">
                <a:solidFill>
                  <a:schemeClr val="accent1">
                    <a:lumMod val="50000"/>
                  </a:schemeClr>
                </a:solidFill>
              </a:rPr>
              <a:t>Insight from schools</a:t>
            </a:r>
            <a:endParaRPr lang="en-GB" sz="2800" b="1" dirty="0">
              <a:solidFill>
                <a:schemeClr val="tx1"/>
              </a:solidFill>
            </a:endParaRPr>
          </a:p>
        </p:txBody>
      </p:sp>
      <p:sp>
        <p:nvSpPr>
          <p:cNvPr id="7" name="Slide Number Placeholder 6"/>
          <p:cNvSpPr>
            <a:spLocks noGrp="1"/>
          </p:cNvSpPr>
          <p:nvPr>
            <p:ph type="sldNum" sz="quarter" idx="12"/>
          </p:nvPr>
        </p:nvSpPr>
        <p:spPr/>
        <p:txBody>
          <a:bodyPr/>
          <a:lstStyle/>
          <a:p>
            <a:fld id="{17405F8E-E929-4932-A569-F3999D34E0E2}" type="slidenum">
              <a:rPr lang="en-GB" smtClean="0"/>
              <a:t>7</a:t>
            </a:fld>
            <a:endParaRPr lang="en-GB" dirty="0"/>
          </a:p>
        </p:txBody>
      </p:sp>
      <p:sp>
        <p:nvSpPr>
          <p:cNvPr id="9" name="Content Placeholder 2"/>
          <p:cNvSpPr txBox="1">
            <a:spLocks/>
          </p:cNvSpPr>
          <p:nvPr/>
        </p:nvSpPr>
        <p:spPr>
          <a:xfrm>
            <a:off x="6059757" y="1862253"/>
            <a:ext cx="5127702" cy="398313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dirty="0" smtClean="0"/>
              <a:t>They said </a:t>
            </a:r>
            <a:r>
              <a:rPr lang="en-GB" sz="1800" b="1" dirty="0">
                <a:solidFill>
                  <a:schemeClr val="accent1">
                    <a:lumMod val="50000"/>
                  </a:schemeClr>
                </a:solidFill>
              </a:rPr>
              <a:t>good CPD </a:t>
            </a:r>
            <a:r>
              <a:rPr lang="en-GB" sz="1800" dirty="0" smtClean="0"/>
              <a:t>is:</a:t>
            </a:r>
          </a:p>
          <a:p>
            <a:r>
              <a:rPr lang="en-GB" sz="1800" b="1" dirty="0">
                <a:solidFill>
                  <a:schemeClr val="accent1">
                    <a:lumMod val="50000"/>
                  </a:schemeClr>
                </a:solidFill>
              </a:rPr>
              <a:t>Bespoke</a:t>
            </a:r>
            <a:r>
              <a:rPr lang="en-GB" sz="1800" dirty="0" smtClean="0"/>
              <a:t> - teachers need to choose things that suit their personal style and/or targets their own personal weaknesses.</a:t>
            </a:r>
          </a:p>
          <a:p>
            <a:r>
              <a:rPr lang="en-GB" sz="1800" b="1" dirty="0">
                <a:solidFill>
                  <a:schemeClr val="accent1">
                    <a:lumMod val="50000"/>
                  </a:schemeClr>
                </a:solidFill>
              </a:rPr>
              <a:t>Flexible</a:t>
            </a:r>
            <a:r>
              <a:rPr lang="en-GB" sz="1800" dirty="0" smtClean="0"/>
              <a:t> - it has to be adaptable for a variety of different contexts (location, equipment, ability level, Special Educational Needs and Disability).</a:t>
            </a:r>
          </a:p>
          <a:p>
            <a:r>
              <a:rPr lang="en-GB" sz="1800" b="1" dirty="0">
                <a:solidFill>
                  <a:schemeClr val="accent1">
                    <a:lumMod val="50000"/>
                  </a:schemeClr>
                </a:solidFill>
              </a:rPr>
              <a:t>Incremental</a:t>
            </a:r>
            <a:r>
              <a:rPr lang="en-GB" sz="1800" dirty="0" smtClean="0"/>
              <a:t> - so that teachers can change gradually and consistently, rather than having to constantly reinvent everything they do.</a:t>
            </a:r>
          </a:p>
          <a:p>
            <a:r>
              <a:rPr lang="en-GB" sz="1800" b="1" dirty="0">
                <a:solidFill>
                  <a:schemeClr val="accent1">
                    <a:lumMod val="50000"/>
                  </a:schemeClr>
                </a:solidFill>
              </a:rPr>
              <a:t>Proven</a:t>
            </a:r>
            <a:r>
              <a:rPr lang="en-GB" sz="1800" dirty="0" smtClean="0"/>
              <a:t> - to work in their particular context.</a:t>
            </a:r>
          </a:p>
          <a:p>
            <a:r>
              <a:rPr lang="en-GB" sz="1800" b="1" dirty="0">
                <a:solidFill>
                  <a:schemeClr val="accent1">
                    <a:lumMod val="50000"/>
                  </a:schemeClr>
                </a:solidFill>
              </a:rPr>
              <a:t>Incentivised</a:t>
            </a:r>
            <a:r>
              <a:rPr lang="en-GB" sz="1800" dirty="0" smtClean="0"/>
              <a:t> - as teachers have so many other pressures on their time.</a:t>
            </a:r>
          </a:p>
          <a:p>
            <a:pPr marL="457200" lvl="1" indent="0">
              <a:buFont typeface="Arial" panose="020B0604020202020204" pitchFamily="34" charset="0"/>
              <a:buNone/>
            </a:pPr>
            <a:r>
              <a:rPr lang="en-GB" sz="1800" dirty="0" smtClean="0"/>
              <a:t> </a:t>
            </a:r>
          </a:p>
          <a:p>
            <a:endParaRPr lang="en-GB" sz="1800" dirty="0" smtClean="0"/>
          </a:p>
          <a:p>
            <a:endParaRPr lang="en-GB" sz="1800" dirty="0" smtClean="0"/>
          </a:p>
          <a:p>
            <a:endParaRPr lang="en-GB" sz="1800" dirty="0"/>
          </a:p>
        </p:txBody>
      </p:sp>
      <p:sp>
        <p:nvSpPr>
          <p:cNvPr id="12" name="Rounded Rectangle 11"/>
          <p:cNvSpPr/>
          <p:nvPr/>
        </p:nvSpPr>
        <p:spPr>
          <a:xfrm>
            <a:off x="1203402" y="5981239"/>
            <a:ext cx="9712711" cy="58516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r>
              <a:rPr lang="en-GB" dirty="0">
                <a:solidFill>
                  <a:schemeClr val="tx1"/>
                </a:solidFill>
              </a:rPr>
              <a:t>Good CPD should meet the CPD standard: </a:t>
            </a:r>
            <a:r>
              <a:rPr lang="en-GB" dirty="0">
                <a:hlinkClick r:id="rId3"/>
              </a:rPr>
              <a:t>https://www.gov.uk/government/publications/standard-for-teachers-professional-development</a:t>
            </a:r>
            <a:endParaRPr lang="en-GB" dirty="0"/>
          </a:p>
        </p:txBody>
      </p:sp>
      <p:sp>
        <p:nvSpPr>
          <p:cNvPr id="13" name="Rounded Rectangle 12"/>
          <p:cNvSpPr/>
          <p:nvPr/>
        </p:nvSpPr>
        <p:spPr>
          <a:xfrm>
            <a:off x="1116750" y="1089663"/>
            <a:ext cx="9712711" cy="58516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r>
              <a:rPr lang="en-GB" dirty="0">
                <a:solidFill>
                  <a:schemeClr val="tx1"/>
                </a:solidFill>
              </a:rPr>
              <a:t>We talked to many teachers including those in underperforming schools and Opportunity Areas.</a:t>
            </a:r>
          </a:p>
        </p:txBody>
      </p:sp>
    </p:spTree>
    <p:extLst>
      <p:ext uri="{BB962C8B-B14F-4D97-AF65-F5344CB8AC3E}">
        <p14:creationId xmlns:p14="http://schemas.microsoft.com/office/powerpoint/2010/main" val="1724041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991849" y="4369709"/>
            <a:ext cx="10015928" cy="97818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ounded Rectangle 7"/>
          <p:cNvSpPr/>
          <p:nvPr/>
        </p:nvSpPr>
        <p:spPr>
          <a:xfrm>
            <a:off x="991849" y="3126088"/>
            <a:ext cx="10015928" cy="97818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ounded Rectangle 6"/>
          <p:cNvSpPr/>
          <p:nvPr/>
        </p:nvSpPr>
        <p:spPr>
          <a:xfrm>
            <a:off x="991849" y="1959884"/>
            <a:ext cx="10015928" cy="978189"/>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Subtitle 2"/>
          <p:cNvSpPr>
            <a:spLocks noGrp="1"/>
          </p:cNvSpPr>
          <p:nvPr>
            <p:ph type="subTitle" idx="1"/>
          </p:nvPr>
        </p:nvSpPr>
        <p:spPr>
          <a:xfrm>
            <a:off x="1131758" y="1568385"/>
            <a:ext cx="10015928" cy="3394953"/>
          </a:xfrm>
        </p:spPr>
        <p:txBody>
          <a:bodyPr>
            <a:noAutofit/>
          </a:bodyPr>
          <a:lstStyle/>
          <a:p>
            <a:pPr algn="l"/>
            <a:r>
              <a:rPr lang="en-GB" sz="2500" b="1" dirty="0"/>
              <a:t>The key aims of the Fund are to: </a:t>
            </a:r>
            <a:endParaRPr lang="en-GB" sz="2500" b="1" dirty="0" smtClean="0"/>
          </a:p>
          <a:p>
            <a:pPr algn="l"/>
            <a:r>
              <a:rPr lang="en-GB" dirty="0"/>
              <a:t>I</a:t>
            </a:r>
            <a:r>
              <a:rPr lang="en-GB" dirty="0" smtClean="0"/>
              <a:t>mprove the provision of teachers’ continuing professional development (CPD) and leadership development in areas and schools that </a:t>
            </a:r>
            <a:r>
              <a:rPr lang="en-GB" dirty="0"/>
              <a:t>are facing challenges</a:t>
            </a:r>
            <a:endParaRPr lang="en-GB" dirty="0" smtClean="0"/>
          </a:p>
          <a:p>
            <a:pPr algn="l"/>
            <a:endParaRPr lang="en-GB" dirty="0" smtClean="0"/>
          </a:p>
          <a:p>
            <a:pPr algn="l"/>
            <a:r>
              <a:rPr lang="en-GB" dirty="0"/>
              <a:t>S</a:t>
            </a:r>
            <a:r>
              <a:rPr lang="en-GB" dirty="0" smtClean="0"/>
              <a:t>timulate </a:t>
            </a:r>
            <a:r>
              <a:rPr lang="en-GB" dirty="0"/>
              <a:t>the demand for provision of teachers’ CPD and leadership development in areas and schools that are facing challenges</a:t>
            </a:r>
            <a:endParaRPr lang="en-GB" dirty="0" smtClean="0"/>
          </a:p>
          <a:p>
            <a:pPr algn="l"/>
            <a:endParaRPr lang="en-GB" dirty="0"/>
          </a:p>
          <a:p>
            <a:pPr algn="l"/>
            <a:r>
              <a:rPr lang="en-GB" dirty="0"/>
              <a:t>S</a:t>
            </a:r>
            <a:r>
              <a:rPr lang="en-GB" dirty="0" smtClean="0"/>
              <a:t>upport </a:t>
            </a:r>
            <a:r>
              <a:rPr lang="en-GB" dirty="0"/>
              <a:t>the development of a sustainable market in CPD and leadership development that will be capable of becoming self-funding in the future</a:t>
            </a:r>
          </a:p>
          <a:p>
            <a:pPr algn="l"/>
            <a:endParaRPr lang="en-GB" sz="2500" b="1" dirty="0" smtClean="0"/>
          </a:p>
          <a:p>
            <a:pPr marL="342900" indent="-342900" algn="l">
              <a:buFont typeface="Arial" panose="020B0604020202020204" pitchFamily="34" charset="0"/>
              <a:buChar char="•"/>
            </a:pPr>
            <a:endParaRPr lang="en-GB" sz="2500" b="1" dirty="0" smtClean="0"/>
          </a:p>
          <a:p>
            <a:pPr algn="l"/>
            <a:endParaRPr lang="en-GB" sz="3500" b="1" dirty="0"/>
          </a:p>
          <a:p>
            <a:pPr algn="l"/>
            <a:endParaRPr lang="en-GB" sz="3500" b="1" dirty="0"/>
          </a:p>
        </p:txBody>
      </p:sp>
      <p:sp>
        <p:nvSpPr>
          <p:cNvPr id="10" name="Rectangle 9"/>
          <p:cNvSpPr/>
          <p:nvPr/>
        </p:nvSpPr>
        <p:spPr>
          <a:xfrm>
            <a:off x="347663" y="314390"/>
            <a:ext cx="11696934"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a:t>
            </a:r>
            <a:r>
              <a:rPr lang="en-GB" sz="2800" b="1" dirty="0" smtClean="0">
                <a:solidFill>
                  <a:schemeClr val="accent1">
                    <a:lumMod val="50000"/>
                  </a:schemeClr>
                </a:solidFill>
              </a:rPr>
              <a:t>Aims</a:t>
            </a:r>
            <a:endParaRPr lang="en-GB" sz="2800" b="1" dirty="0">
              <a:solidFill>
                <a:schemeClr val="tx1"/>
              </a:solidFill>
            </a:endParaRPr>
          </a:p>
        </p:txBody>
      </p:sp>
      <p:sp>
        <p:nvSpPr>
          <p:cNvPr id="13" name="Slide Number Placeholder 6"/>
          <p:cNvSpPr>
            <a:spLocks noGrp="1"/>
          </p:cNvSpPr>
          <p:nvPr>
            <p:ph type="sldNum" sz="quarter" idx="12"/>
          </p:nvPr>
        </p:nvSpPr>
        <p:spPr>
          <a:xfrm>
            <a:off x="8610600" y="6356350"/>
            <a:ext cx="2743200" cy="365125"/>
          </a:xfrm>
        </p:spPr>
        <p:txBody>
          <a:bodyPr/>
          <a:lstStyle/>
          <a:p>
            <a:r>
              <a:rPr lang="en-GB" dirty="0" smtClean="0"/>
              <a:t>8</a:t>
            </a:r>
            <a:endParaRPr lang="en-GB" dirty="0"/>
          </a:p>
        </p:txBody>
      </p:sp>
    </p:spTree>
    <p:extLst>
      <p:ext uri="{BB962C8B-B14F-4D97-AF65-F5344CB8AC3E}">
        <p14:creationId xmlns:p14="http://schemas.microsoft.com/office/powerpoint/2010/main" val="37675025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3846728220"/>
              </p:ext>
            </p:extLst>
          </p:nvPr>
        </p:nvGraphicFramePr>
        <p:xfrm>
          <a:off x="592111" y="1106501"/>
          <a:ext cx="11025266" cy="54402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ectangle 7"/>
          <p:cNvSpPr/>
          <p:nvPr/>
        </p:nvSpPr>
        <p:spPr>
          <a:xfrm>
            <a:off x="347663" y="314390"/>
            <a:ext cx="11696934" cy="639419"/>
          </a:xfrm>
          <a:prstGeom prst="rect">
            <a:avLst/>
          </a:prstGeom>
          <a:solidFill>
            <a:srgbClr val="CFDCE3"/>
          </a:solidFill>
          <a:ln w="28575">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accent1">
                    <a:lumMod val="50000"/>
                  </a:schemeClr>
                </a:solidFill>
              </a:rPr>
              <a:t>The Teaching and Leadership Innovation Fund: </a:t>
            </a:r>
            <a:r>
              <a:rPr lang="en-GB" sz="2800" b="1" dirty="0" smtClean="0">
                <a:solidFill>
                  <a:schemeClr val="accent1">
                    <a:lumMod val="50000"/>
                  </a:schemeClr>
                </a:solidFill>
              </a:rPr>
              <a:t>Bid focus</a:t>
            </a:r>
            <a:endParaRPr lang="en-GB" sz="2800" b="1" dirty="0">
              <a:solidFill>
                <a:schemeClr val="tx1"/>
              </a:solidFill>
            </a:endParaRPr>
          </a:p>
        </p:txBody>
      </p:sp>
      <p:sp>
        <p:nvSpPr>
          <p:cNvPr id="5" name="Slide Number Placeholder 6"/>
          <p:cNvSpPr>
            <a:spLocks noGrp="1"/>
          </p:cNvSpPr>
          <p:nvPr>
            <p:ph type="sldNum" sz="quarter" idx="12"/>
          </p:nvPr>
        </p:nvSpPr>
        <p:spPr>
          <a:xfrm>
            <a:off x="8610600" y="6356350"/>
            <a:ext cx="2743200" cy="365125"/>
          </a:xfrm>
        </p:spPr>
        <p:txBody>
          <a:bodyPr/>
          <a:lstStyle/>
          <a:p>
            <a:r>
              <a:rPr lang="en-GB" dirty="0" smtClean="0"/>
              <a:t>9</a:t>
            </a:r>
            <a:endParaRPr lang="en-GB" dirty="0"/>
          </a:p>
        </p:txBody>
      </p:sp>
    </p:spTree>
    <p:extLst>
      <p:ext uri="{BB962C8B-B14F-4D97-AF65-F5344CB8AC3E}">
        <p14:creationId xmlns:p14="http://schemas.microsoft.com/office/powerpoint/2010/main" val="40340288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Unmanaged Document" ma:contentTypeID="0x0101007F645D6FBA204A029FECB8BFC6578C39005279853530254253B886E13194843F8A003AA4A7828D8545A79A9356802181235600D448B5197320834F9B5E31CE3FFDC2F4" ma:contentTypeVersion="5" ma:contentTypeDescription="For working documents that do not need to be declared as records.  Will be deleted two years after last modified date." ma:contentTypeScope="" ma:versionID="b62d56b2bf153e6a953a014d7c28e649">
  <xsd:schema xmlns:xsd="http://www.w3.org/2001/XMLSchema" xmlns:xs="http://www.w3.org/2001/XMLSchema" xmlns:p="http://schemas.microsoft.com/office/2006/metadata/properties" xmlns:ns1="http://schemas.microsoft.com/sharepoint/v3" xmlns:ns2="b8cb3cbd-ce5c-4a72-9da4-9013f91c5903" xmlns:ns3="c5c40ce0-4710-4efc-8427-8b5bd6edd206" targetNamespace="http://schemas.microsoft.com/office/2006/metadata/properties" ma:root="true" ma:fieldsID="c8922a4927fd12f2059ac79559c7baf9" ns1:_="" ns2:_="" ns3:_="">
    <xsd:import namespace="http://schemas.microsoft.com/sharepoint/v3"/>
    <xsd:import namespace="b8cb3cbd-ce5c-4a72-9da4-9013f91c5903"/>
    <xsd:import namespace="c5c40ce0-4710-4efc-8427-8b5bd6edd206"/>
    <xsd:element name="properties">
      <xsd:complexType>
        <xsd:sequence>
          <xsd:element name="documentManagement">
            <xsd:complexType>
              <xsd:all>
                <xsd:element ref="ns2:_dlc_DocId" minOccurs="0"/>
                <xsd:element ref="ns2:_dlc_DocIdUrl" minOccurs="0"/>
                <xsd:element ref="ns2:_dlc_DocIdPersistId" minOccurs="0"/>
                <xsd:element ref="ns1:Comments" minOccurs="0"/>
                <xsd:element ref="ns3:IWPContributor" minOccurs="0"/>
                <xsd:element ref="ns3:IWPFunctionTaxHTField0" minOccurs="0"/>
                <xsd:element ref="ns3:IWPOwnerTaxHTField0" minOccurs="0"/>
                <xsd:element ref="ns3:IWPRightsProtectiveMarkingTaxHTField0" minOccurs="0"/>
                <xsd:element ref="ns3:IWPSubjectTaxHTField0" minOccurs="0"/>
                <xsd:element ref="ns3:IWPSiteTypeTaxHTField0" minOccurs="0"/>
                <xsd:element ref="ns2:TaxCatchAll" minOccurs="0"/>
                <xsd:element ref="ns2:TaxCatchAllLabel" minOccurs="0"/>
                <xsd:element ref="ns3:IWPOrganisationalUnitTaxHTField0" minOccurs="0"/>
                <xsd:element ref="ns1:_vti_ItemDeclaredRecor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11" nillable="true" ma:displayName="Description" ma:hidden="true" ma:internalName="Comments">
      <xsd:simpleType>
        <xsd:restriction base="dms:Note">
          <xsd:maxLength value="255"/>
        </xsd:restriction>
      </xsd:simpleType>
    </xsd:element>
    <xsd:element name="_vti_ItemDeclaredRecord" ma:index="27" nillable="true" ma:displayName="Declared Record" ma:hidden="true" ma:internalName="_vti_ItemDeclaredRecord"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b8cb3cbd-ce5c-4a72-9da4-9013f91c5903"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23" nillable="true" ma:displayName="Taxonomy Catch All Column" ma:description="" ma:hidden="true" ma:list="{a5e07cc3-2ae9-4b1f-83d1-5c06daf9cac0}" ma:internalName="TaxCatchAll" ma:showField="CatchAllData" ma:web="c5c40ce0-4710-4efc-8427-8b5bd6edd206">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description="" ma:hidden="true" ma:list="{a5e07cc3-2ae9-4b1f-83d1-5c06daf9cac0}" ma:internalName="TaxCatchAllLabel" ma:readOnly="true" ma:showField="CatchAllDataLabel" ma:web="c5c40ce0-4710-4efc-8427-8b5bd6edd20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40ce0-4710-4efc-8427-8b5bd6edd206" elementFormDefault="qualified">
    <xsd:import namespace="http://schemas.microsoft.com/office/2006/documentManagement/types"/>
    <xsd:import namespace="http://schemas.microsoft.com/office/infopath/2007/PartnerControls"/>
    <xsd:element name="IWPContributor" ma:index="12" nillable="true" ma:displayName="Contributor" ma:hidden="true" ma:list="UserInfo" ma:SharePointGroup="0" ma:internalName="IWPContributor"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WPFunctionTaxHTField0" ma:index="13" nillable="true" ma:taxonomy="true" ma:internalName="IWPFunctionTaxHTField0" ma:taxonomyFieldName="IWPFunction" ma:displayName="Function" ma:fieldId="{15181134-8839-47a9-9a38-d116ffff0106}" ma:taxonomyMulti="true" ma:sspId="fcff89b5-5d6d-4e65-a829-6f4a98dd03af" ma:termSetId="d25a8a8b-cc76-477b-9c8b-292b0e01012c" ma:anchorId="00000000-0000-0000-0000-000000000000" ma:open="false" ma:isKeyword="false">
      <xsd:complexType>
        <xsd:sequence>
          <xsd:element ref="pc:Terms" minOccurs="0" maxOccurs="1"/>
        </xsd:sequence>
      </xsd:complexType>
    </xsd:element>
    <xsd:element name="IWPOwnerTaxHTField0" ma:index="15" ma:taxonomy="true" ma:internalName="IWPOwnerTaxHTField0" ma:taxonomyFieldName="IWPOwner" ma:displayName="Owner" ma:default="3;#NCTL|8a55f59b-7d94-44dd-a344-986d47acf947" ma:fieldId="{15181134-8839-47a9-9a38-d116ffff0102}" ma:sspId="fcff89b5-5d6d-4e65-a829-6f4a98dd03af" ma:termSetId="12161dbb-b36f-4439-aef1-21e7cc922807" ma:anchorId="00000000-0000-0000-0000-000000000000" ma:open="false" ma:isKeyword="false">
      <xsd:complexType>
        <xsd:sequence>
          <xsd:element ref="pc:Terms" minOccurs="0" maxOccurs="1"/>
        </xsd:sequence>
      </xsd:complexType>
    </xsd:element>
    <xsd:element name="IWPRightsProtectiveMarkingTaxHTField0" ma:index="17" ma:taxonomy="true" ma:internalName="IWPRightsProtectiveMarkingTaxHTField0" ma:taxonomyFieldName="IWPRightsProtectiveMarking" ma:displayName="Rights: Protective Marking" ma:default="1;#Official|0884c477-2e62-47ea-b19c-5af6e91124c5" ma:fieldId="{15181134-8839-47a9-9a38-d116ffff0005}" ma:sspId="fcff89b5-5d6d-4e65-a829-6f4a98dd03af" ma:termSetId="7870c18b-dc34-46a1-adf5-a571f0cac88b" ma:anchorId="00000000-0000-0000-0000-000000000000" ma:open="false" ma:isKeyword="false">
      <xsd:complexType>
        <xsd:sequence>
          <xsd:element ref="pc:Terms" minOccurs="0" maxOccurs="1"/>
        </xsd:sequence>
      </xsd:complexType>
    </xsd:element>
    <xsd:element name="IWPSubjectTaxHTField0" ma:index="19" nillable="true" ma:taxonomy="true" ma:internalName="IWPSubjectTaxHTField0" ma:taxonomyFieldName="IWPSubject" ma:displayName="Subject" ma:fieldId="{15181134-8839-47a9-9a38-d116ffff0006}" ma:sspId="fcff89b5-5d6d-4e65-a829-6f4a98dd03af" ma:termSetId="33432453-e88c-4baa-94a6-467fc4fc06f9" ma:anchorId="00000000-0000-0000-0000-000000000000" ma:open="false" ma:isKeyword="false">
      <xsd:complexType>
        <xsd:sequence>
          <xsd:element ref="pc:Terms" minOccurs="0" maxOccurs="1"/>
        </xsd:sequence>
      </xsd:complexType>
    </xsd:element>
    <xsd:element name="IWPSiteTypeTaxHTField0" ma:index="21" nillable="true" ma:taxonomy="true" ma:internalName="IWPSiteTypeTaxHTField0" ma:taxonomyFieldName="IWPSiteType" ma:displayName="Site Type" ma:fieldId="{15181134-8839-47a9-9a38-d116ffff0103}" ma:sspId="fcff89b5-5d6d-4e65-a829-6f4a98dd03af" ma:termSetId="68f3bd98-4d9d-4839-831a-d4827606df7e" ma:anchorId="00000000-0000-0000-0000-000000000000" ma:open="false" ma:isKeyword="false">
      <xsd:complexType>
        <xsd:sequence>
          <xsd:element ref="pc:Terms" minOccurs="0" maxOccurs="1"/>
        </xsd:sequence>
      </xsd:complexType>
    </xsd:element>
    <xsd:element name="IWPOrganisationalUnitTaxHTField0" ma:index="25" ma:taxonomy="true" ma:internalName="IWPOrganisationalUnitTaxHTField0" ma:taxonomyFieldName="IWPOrganisationalUnit" ma:displayName="Organisational Unit" ma:default="2;#NCTL|50b03fc4-9596-44c0-8ddf-78c55856c7ae" ma:fieldId="{15181134-8839-47a9-9a38-d116ffff0201}" ma:sspId="fcff89b5-5d6d-4e65-a829-6f4a98dd03af" ma:termSetId="b3e263f6-0ab6-425a-b3de-0e67f2faf76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TaxCatchAll xmlns="b8cb3cbd-ce5c-4a72-9da4-9013f91c5903">
      <Value>3</Value>
      <Value>2</Value>
      <Value>1</Value>
    </TaxCatchAll>
    <IWPOrganisationalUnitTaxHTField0 xmlns="c5c40ce0-4710-4efc-8427-8b5bd6edd206">
      <Terms xmlns="http://schemas.microsoft.com/office/infopath/2007/PartnerControls">
        <TermInfo xmlns="http://schemas.microsoft.com/office/infopath/2007/PartnerControls">
          <TermName xmlns="http://schemas.microsoft.com/office/infopath/2007/PartnerControls">NCTL</TermName>
          <TermId xmlns="http://schemas.microsoft.com/office/infopath/2007/PartnerControls">50b03fc4-9596-44c0-8ddf-78c55856c7ae</TermId>
        </TermInfo>
      </Terms>
    </IWPOrganisationalUnitTaxHTField0>
    <IWPSiteTypeTaxHTField0 xmlns="c5c40ce0-4710-4efc-8427-8b5bd6edd206">
      <Terms xmlns="http://schemas.microsoft.com/office/infopath/2007/PartnerControls"/>
    </IWPSiteTypeTaxHTField0>
    <IWPRightsProtectiveMarkingTaxHTField0 xmlns="c5c40ce0-4710-4efc-8427-8b5bd6edd206">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0884c477-2e62-47ea-b19c-5af6e91124c5</TermId>
        </TermInfo>
      </Terms>
    </IWPRightsProtectiveMarkingTaxHTField0>
    <IWPOwnerTaxHTField0 xmlns="c5c40ce0-4710-4efc-8427-8b5bd6edd206">
      <Terms xmlns="http://schemas.microsoft.com/office/infopath/2007/PartnerControls">
        <TermInfo xmlns="http://schemas.microsoft.com/office/infopath/2007/PartnerControls">
          <TermName xmlns="http://schemas.microsoft.com/office/infopath/2007/PartnerControls">NCTL</TermName>
          <TermId xmlns="http://schemas.microsoft.com/office/infopath/2007/PartnerControls">8a55f59b-7d94-44dd-a344-986d47acf947</TermId>
        </TermInfo>
      </Terms>
    </IWPOwnerTaxHTField0>
    <IWPContributor xmlns="c5c40ce0-4710-4efc-8427-8b5bd6edd206">
      <UserInfo>
        <DisplayName/>
        <AccountId xsi:nil="true"/>
        <AccountType/>
      </UserInfo>
    </IWPContributor>
    <IWPSubjectTaxHTField0 xmlns="c5c40ce0-4710-4efc-8427-8b5bd6edd206">
      <Terms xmlns="http://schemas.microsoft.com/office/infopath/2007/PartnerControls"/>
    </IWPSubjectTaxHTField0>
    <Comments xmlns="http://schemas.microsoft.com/sharepoint/v3" xsi:nil="true"/>
    <IWPFunctionTaxHTField0 xmlns="c5c40ce0-4710-4efc-8427-8b5bd6edd206">
      <Terms xmlns="http://schemas.microsoft.com/office/infopath/2007/PartnerControls"/>
    </IWPFunctionTaxHTField0>
    <_dlc_DocId xmlns="b8cb3cbd-ce5c-4a72-9da4-9013f91c5903">AQNW2QK3NUJQ-1407269933-511</_dlc_DocId>
    <_dlc_DocIdUrl xmlns="b8cb3cbd-ce5c-4a72-9da4-9013f91c5903">
      <Url>http://workplaces/sites/SLDD/_layouts/DocIdRedir.aspx?ID=AQNW2QK3NUJQ-1407269933-511</Url>
      <Description>AQNW2QK3NUJQ-1407269933-511</Description>
    </_dlc_DocIdUrl>
  </documentManagement>
</p:properties>
</file>

<file path=customXml/item4.xml><?xml version="1.0" encoding="utf-8"?>
<?mso-contentType ?>
<SharedContentType xmlns="Microsoft.SharePoint.Taxonomy.ContentTypeSync" SourceId="fcff89b5-5d6d-4e65-a829-6f4a98dd03af" ContentTypeId="0x0101007F645D6FBA204A029FECB8BFC6578C39005279853530254253B886E13194843F8A003AA4A7828D8545A79A93568021812356" PreviousValue="false"/>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C7A071-E1C4-48E7-9141-1CB32E7ED2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8cb3cbd-ce5c-4a72-9da4-9013f91c5903"/>
    <ds:schemaRef ds:uri="c5c40ce0-4710-4efc-8427-8b5bd6edd2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9D402DD-EC96-40CE-8ECA-65C2627E7CE4}">
  <ds:schemaRefs>
    <ds:schemaRef ds:uri="http://schemas.microsoft.com/sharepoint/events"/>
  </ds:schemaRefs>
</ds:datastoreItem>
</file>

<file path=customXml/itemProps3.xml><?xml version="1.0" encoding="utf-8"?>
<ds:datastoreItem xmlns:ds="http://schemas.openxmlformats.org/officeDocument/2006/customXml" ds:itemID="{48C953DD-E879-4E43-941D-C86548BEC86F}">
  <ds:schemaRef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c5c40ce0-4710-4efc-8427-8b5bd6edd206"/>
    <ds:schemaRef ds:uri="b8cb3cbd-ce5c-4a72-9da4-9013f91c5903"/>
    <ds:schemaRef ds:uri="http://www.w3.org/XML/1998/namespace"/>
    <ds:schemaRef ds:uri="http://purl.org/dc/dcmitype/"/>
  </ds:schemaRefs>
</ds:datastoreItem>
</file>

<file path=customXml/itemProps4.xml><?xml version="1.0" encoding="utf-8"?>
<ds:datastoreItem xmlns:ds="http://schemas.openxmlformats.org/officeDocument/2006/customXml" ds:itemID="{76A2DB21-F553-4ADE-AE60-E28E9F6A2E0C}">
  <ds:schemaRefs>
    <ds:schemaRef ds:uri="Microsoft.SharePoint.Taxonomy.ContentTypeSync"/>
  </ds:schemaRefs>
</ds:datastoreItem>
</file>

<file path=customXml/itemProps5.xml><?xml version="1.0" encoding="utf-8"?>
<ds:datastoreItem xmlns:ds="http://schemas.openxmlformats.org/officeDocument/2006/customXml" ds:itemID="{8C24E9BE-6C9C-466B-932F-E37B50C380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1152</TotalTime>
  <Words>2013</Words>
  <Application>Microsoft Office PowerPoint</Application>
  <PresentationFormat>Widescreen</PresentationFormat>
  <Paragraphs>214</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Wingdings</vt:lpstr>
      <vt:lpstr>Office Theme</vt:lpstr>
      <vt:lpstr>PowerPoint Presentation</vt:lpstr>
      <vt:lpstr>PowerPoint Presentation</vt:lpstr>
      <vt:lpstr>Introduction and Overview of the Teaching and Leadership Innovation Fund (TLIF)</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Commercial Process and Timeline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DfE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 Supplier Information Events Presentation - draft 16.02.17</dc:title>
  <dc:creator>BAKER, Charlotte</dc:creator>
  <cp:lastModifiedBy>DOWD, Kelly</cp:lastModifiedBy>
  <cp:revision>104</cp:revision>
  <cp:lastPrinted>2017-02-23T10:06:13Z</cp:lastPrinted>
  <dcterms:created xsi:type="dcterms:W3CDTF">2017-02-15T10:57:08Z</dcterms:created>
  <dcterms:modified xsi:type="dcterms:W3CDTF">2017-02-23T14:36:46Z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0x0101007F645D6FBA204A029FECB8BFC6578C39005279853530254253B886E13194843F8A003AA4A7828D8545A79A9356802181235600D448B5197320834F9B5E31CE3FFDC2F4</vt:lpwstr>
  </property>
  <property fmtid="{D5CDD505-2E9C-101B-9397-08002B2CF9AE}" pid="3" name="_dlc_DocIdItemGuid">
    <vt:lpwstr>6922cbd5-3b87-46b2-a09d-f9047b660f58</vt:lpwstr>
  </property>
  <property fmtid="{D5CDD505-2E9C-101B-9397-08002B2CF9AE}" pid="4" name="IWPOrganisationalUnit">
    <vt:lpwstr>2;#NCTL|50b03fc4-9596-44c0-8ddf-78c55856c7ae</vt:lpwstr>
  </property>
  <property fmtid="{D5CDD505-2E9C-101B-9397-08002B2CF9AE}" pid="5" name="IWPOwner">
    <vt:lpwstr>3;#NCTL|8a55f59b-7d94-44dd-a344-986d47acf947</vt:lpwstr>
  </property>
  <property fmtid="{D5CDD505-2E9C-101B-9397-08002B2CF9AE}" pid="6" name="IWPSubject">
    <vt:lpwstr/>
  </property>
  <property fmtid="{D5CDD505-2E9C-101B-9397-08002B2CF9AE}" pid="7" name="IWPFunction">
    <vt:lpwstr/>
  </property>
  <property fmtid="{D5CDD505-2E9C-101B-9397-08002B2CF9AE}" pid="8" name="IWPSiteType">
    <vt:lpwstr/>
  </property>
  <property fmtid="{D5CDD505-2E9C-101B-9397-08002B2CF9AE}" pid="9" name="IWPRightsProtectiveMarking">
    <vt:lpwstr>1;#Official|0884c477-2e62-47ea-b19c-5af6e91124c5</vt:lpwstr>
  </property>
</Properties>
</file>