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16"/>
  </p:notesMasterIdLst>
  <p:sldIdLst>
    <p:sldId id="292" r:id="rId5"/>
    <p:sldId id="298" r:id="rId6"/>
    <p:sldId id="295" r:id="rId7"/>
    <p:sldId id="300" r:id="rId8"/>
    <p:sldId id="294" r:id="rId9"/>
    <p:sldId id="297" r:id="rId10"/>
    <p:sldId id="293" r:id="rId11"/>
    <p:sldId id="287" r:id="rId12"/>
    <p:sldId id="286" r:id="rId13"/>
    <p:sldId id="296" r:id="rId14"/>
    <p:sldId id="301" r:id="rId1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B0E7"/>
    <a:srgbClr val="1B3B57"/>
    <a:srgbClr val="B6C60D"/>
    <a:srgbClr val="CD0054"/>
    <a:srgbClr val="D86B1D"/>
    <a:srgbClr val="C41A54"/>
    <a:srgbClr val="DA3533"/>
    <a:srgbClr val="E21B5A"/>
    <a:srgbClr val="D81766"/>
    <a:srgbClr val="82013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6451A8-B8E5-1575-D51B-3D0EB3134D85}" v="52" dt="2023-06-08T10:20:49.006"/>
    <p1510:client id="{6C30F82A-75E8-4C8B-9AEB-871BD1CBD388}" v="1862" dt="2023-06-08T10:35:56.6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9" d="100"/>
          <a:sy n="139" d="100"/>
        </p:scale>
        <p:origin x="80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803BC8-2974-3B4D-B38F-EA0533EE010C}" type="datetimeFigureOut">
              <a:rPr lang="en-US" smtClean="0"/>
              <a:t>6/8/2023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36EAEF-777F-7E4D-9913-4CF7F2CC7335}" type="slidenum">
              <a:rPr lang="en-US" smtClean="0"/>
              <a:t>‹#›</a:t>
            </a:fld>
            <a:endParaRPr lang="en-US"/>
          </a:p>
        </p:txBody>
      </p:sp>
    </p:spTree>
    <p:extLst>
      <p:ext uri="{BB962C8B-B14F-4D97-AF65-F5344CB8AC3E}">
        <p14:creationId xmlns:p14="http://schemas.microsoft.com/office/powerpoint/2010/main" val="892471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0" y="0"/>
            <a:ext cx="9143999" cy="5143500"/>
          </a:xfrm>
          <a:prstGeom prst="rect">
            <a:avLst/>
          </a:prstGeom>
          <a:solidFill>
            <a:srgbClr val="1B3B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 name="Title 1"/>
          <p:cNvSpPr>
            <a:spLocks noGrp="1"/>
          </p:cNvSpPr>
          <p:nvPr>
            <p:ph type="ctrTitle" hasCustomPrompt="1"/>
          </p:nvPr>
        </p:nvSpPr>
        <p:spPr>
          <a:xfrm>
            <a:off x="433572" y="835176"/>
            <a:ext cx="7772400" cy="1102519"/>
          </a:xfrm>
        </p:spPr>
        <p:txBody>
          <a:bodyPr>
            <a:noAutofit/>
          </a:bodyPr>
          <a:lstStyle>
            <a:lvl1pPr algn="l">
              <a:lnSpc>
                <a:spcPct val="80000"/>
              </a:lnSpc>
              <a:defRPr sz="3500" b="1" baseline="0">
                <a:solidFill>
                  <a:schemeClr val="bg1"/>
                </a:solidFill>
              </a:defRPr>
            </a:lvl1pPr>
          </a:lstStyle>
          <a:p>
            <a:r>
              <a:rPr lang="en-US"/>
              <a:t>MAIN</a:t>
            </a:r>
            <a:br>
              <a:rPr lang="en-US"/>
            </a:br>
            <a:r>
              <a:rPr lang="en-US"/>
              <a:t>TITLE GOES</a:t>
            </a:r>
            <a:br>
              <a:rPr lang="en-US"/>
            </a:br>
            <a:r>
              <a:rPr lang="en-US"/>
              <a:t>HERE</a:t>
            </a:r>
          </a:p>
        </p:txBody>
      </p:sp>
      <p:sp>
        <p:nvSpPr>
          <p:cNvPr id="3" name="Subtitle 2"/>
          <p:cNvSpPr>
            <a:spLocks noGrp="1"/>
          </p:cNvSpPr>
          <p:nvPr>
            <p:ph type="subTitle" idx="1" hasCustomPrompt="1"/>
          </p:nvPr>
        </p:nvSpPr>
        <p:spPr>
          <a:xfrm>
            <a:off x="457200" y="2306084"/>
            <a:ext cx="6400800" cy="1314450"/>
          </a:xfrm>
        </p:spPr>
        <p:txBody>
          <a:bodyPr>
            <a:normAutofit/>
          </a:bodyPr>
          <a:lstStyle>
            <a:lvl1pPr marL="0" indent="0" algn="l">
              <a:lnSpc>
                <a:spcPct val="80000"/>
              </a:lnSpc>
              <a:buNone/>
              <a:defRPr sz="15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Date Goes Here</a:t>
            </a:r>
          </a:p>
        </p:txBody>
      </p:sp>
      <p:cxnSp>
        <p:nvCxnSpPr>
          <p:cNvPr id="9" name="Straight Connector 8"/>
          <p:cNvCxnSpPr/>
          <p:nvPr userDrawn="1"/>
        </p:nvCxnSpPr>
        <p:spPr>
          <a:xfrm>
            <a:off x="549351" y="2144086"/>
            <a:ext cx="801576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4" name="Picture 3" descr="Untitled-2-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3572" y="4111943"/>
            <a:ext cx="1277193" cy="1106267"/>
          </a:xfrm>
          <a:prstGeom prst="rect">
            <a:avLst/>
          </a:prstGeom>
        </p:spPr>
      </p:pic>
      <p:pic>
        <p:nvPicPr>
          <p:cNvPr id="5" name="Picture 4" descr="Building Brighter futures-0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12822" y="4108828"/>
            <a:ext cx="1352296" cy="1169146"/>
          </a:xfrm>
          <a:prstGeom prst="rect">
            <a:avLst/>
          </a:prstGeom>
        </p:spPr>
      </p:pic>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6/8/2023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a:t>
            </a:fld>
            <a:endParaRPr kumimoji="0" lang="en-US">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6/8/2023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615983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723317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1799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0" name="Rectangle 9"/>
          <p:cNvSpPr/>
          <p:nvPr userDrawn="1"/>
        </p:nvSpPr>
        <p:spPr>
          <a:xfrm>
            <a:off x="0" y="0"/>
            <a:ext cx="9143999" cy="5143500"/>
          </a:xfrm>
          <a:prstGeom prst="rect">
            <a:avLst/>
          </a:prstGeom>
          <a:solidFill>
            <a:srgbClr val="CD00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 name="Title 1"/>
          <p:cNvSpPr>
            <a:spLocks noGrp="1"/>
          </p:cNvSpPr>
          <p:nvPr>
            <p:ph type="ctrTitle" hasCustomPrompt="1"/>
          </p:nvPr>
        </p:nvSpPr>
        <p:spPr>
          <a:xfrm>
            <a:off x="433572" y="835176"/>
            <a:ext cx="7772400" cy="1102519"/>
          </a:xfrm>
        </p:spPr>
        <p:txBody>
          <a:bodyPr>
            <a:noAutofit/>
          </a:bodyPr>
          <a:lstStyle>
            <a:lvl1pPr algn="l">
              <a:lnSpc>
                <a:spcPct val="80000"/>
              </a:lnSpc>
              <a:defRPr sz="3500" b="1" baseline="0">
                <a:solidFill>
                  <a:schemeClr val="bg1"/>
                </a:solidFill>
              </a:defRPr>
            </a:lvl1pPr>
          </a:lstStyle>
          <a:p>
            <a:r>
              <a:rPr lang="en-US"/>
              <a:t>MAIN</a:t>
            </a:r>
            <a:br>
              <a:rPr lang="en-US"/>
            </a:br>
            <a:r>
              <a:rPr lang="en-US"/>
              <a:t>TITLE GOES</a:t>
            </a:r>
            <a:br>
              <a:rPr lang="en-US"/>
            </a:br>
            <a:r>
              <a:rPr lang="en-US"/>
              <a:t>HERE</a:t>
            </a:r>
          </a:p>
        </p:txBody>
      </p:sp>
      <p:sp>
        <p:nvSpPr>
          <p:cNvPr id="3" name="Subtitle 2"/>
          <p:cNvSpPr>
            <a:spLocks noGrp="1"/>
          </p:cNvSpPr>
          <p:nvPr>
            <p:ph type="subTitle" idx="1" hasCustomPrompt="1"/>
          </p:nvPr>
        </p:nvSpPr>
        <p:spPr>
          <a:xfrm>
            <a:off x="457200" y="2306084"/>
            <a:ext cx="6400800" cy="1314450"/>
          </a:xfrm>
        </p:spPr>
        <p:txBody>
          <a:bodyPr>
            <a:normAutofit/>
          </a:bodyPr>
          <a:lstStyle>
            <a:lvl1pPr marL="0" indent="0" algn="l">
              <a:lnSpc>
                <a:spcPct val="80000"/>
              </a:lnSpc>
              <a:buNone/>
              <a:defRPr sz="15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Date Goes Here</a:t>
            </a:r>
          </a:p>
        </p:txBody>
      </p:sp>
      <p:cxnSp>
        <p:nvCxnSpPr>
          <p:cNvPr id="9" name="Straight Connector 8"/>
          <p:cNvCxnSpPr/>
          <p:nvPr userDrawn="1"/>
        </p:nvCxnSpPr>
        <p:spPr>
          <a:xfrm>
            <a:off x="549351" y="2144086"/>
            <a:ext cx="801576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4" descr="Building Brighter futures-0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12822" y="4108828"/>
            <a:ext cx="1352296" cy="1169146"/>
          </a:xfrm>
          <a:prstGeom prst="rect">
            <a:avLst/>
          </a:prstGeom>
        </p:spPr>
      </p:pic>
      <p:pic>
        <p:nvPicPr>
          <p:cNvPr id="7" name="Picture 6" descr="Logo V2-02-01.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4787" y="4108828"/>
            <a:ext cx="1280789" cy="1109382"/>
          </a:xfrm>
          <a:prstGeom prst="rect">
            <a:avLst/>
          </a:prstGeom>
        </p:spPr>
      </p:pic>
    </p:spTree>
    <p:extLst>
      <p:ext uri="{BB962C8B-B14F-4D97-AF65-F5344CB8AC3E}">
        <p14:creationId xmlns:p14="http://schemas.microsoft.com/office/powerpoint/2010/main" val="3678632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Rectangle 7"/>
          <p:cNvSpPr/>
          <p:nvPr userDrawn="1"/>
        </p:nvSpPr>
        <p:spPr>
          <a:xfrm>
            <a:off x="0" y="0"/>
            <a:ext cx="9143999" cy="5143500"/>
          </a:xfrm>
          <a:prstGeom prst="rect">
            <a:avLst/>
          </a:prstGeom>
          <a:solidFill>
            <a:srgbClr val="1B3B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pic>
        <p:nvPicPr>
          <p:cNvPr id="4" name="Picture 3" descr="Untitled-2-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3572" y="4111943"/>
            <a:ext cx="1277193" cy="1106267"/>
          </a:xfrm>
          <a:prstGeom prst="rect">
            <a:avLst/>
          </a:prstGeom>
        </p:spPr>
      </p:pic>
      <p:pic>
        <p:nvPicPr>
          <p:cNvPr id="5" name="Picture 4" descr="Building Brighter futures-0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12822" y="4108828"/>
            <a:ext cx="1352296" cy="1169146"/>
          </a:xfrm>
          <a:prstGeom prst="rect">
            <a:avLst/>
          </a:prstGeom>
        </p:spPr>
      </p:pic>
    </p:spTree>
    <p:extLst>
      <p:ext uri="{BB962C8B-B14F-4D97-AF65-F5344CB8AC3E}">
        <p14:creationId xmlns:p14="http://schemas.microsoft.com/office/powerpoint/2010/main" val="4215644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1844" y="-573"/>
            <a:ext cx="8325713" cy="857250"/>
          </a:xfrm>
        </p:spPr>
        <p:txBody>
          <a:bodyPr>
            <a:normAutofit/>
          </a:bodyPr>
          <a:lstStyle>
            <a:lvl1pPr algn="l">
              <a:defRPr sz="2500" b="1" baseline="0">
                <a:solidFill>
                  <a:srgbClr val="00ADBB"/>
                </a:solidFill>
              </a:defRPr>
            </a:lvl1pPr>
          </a:lstStyle>
          <a:p>
            <a:r>
              <a:rPr lang="en-US"/>
              <a:t> </a:t>
            </a:r>
          </a:p>
        </p:txBody>
      </p:sp>
      <p:sp>
        <p:nvSpPr>
          <p:cNvPr id="3" name="Content Placeholder 2"/>
          <p:cNvSpPr>
            <a:spLocks noGrp="1"/>
          </p:cNvSpPr>
          <p:nvPr>
            <p:ph idx="1"/>
          </p:nvPr>
        </p:nvSpPr>
        <p:spPr>
          <a:xfrm>
            <a:off x="411845" y="957965"/>
            <a:ext cx="8325713" cy="3394472"/>
          </a:xfrm>
        </p:spPr>
        <p:txBody>
          <a:bodyPr>
            <a:normAutofit/>
          </a:bodyPr>
          <a:lstStyle>
            <a:lvl1pPr>
              <a:defRPr sz="1200">
                <a:solidFill>
                  <a:srgbClr val="272727"/>
                </a:solidFill>
              </a:defRPr>
            </a:lvl1pPr>
            <a:lvl2pPr>
              <a:defRPr sz="1200">
                <a:solidFill>
                  <a:srgbClr val="272727"/>
                </a:solidFill>
              </a:defRPr>
            </a:lvl2pPr>
            <a:lvl3pPr>
              <a:defRPr sz="1200">
                <a:solidFill>
                  <a:srgbClr val="272727"/>
                </a:solidFill>
              </a:defRPr>
            </a:lvl3pPr>
            <a:lvl4pPr>
              <a:defRPr sz="1200">
                <a:solidFill>
                  <a:srgbClr val="272727"/>
                </a:solidFill>
              </a:defRPr>
            </a:lvl4pPr>
            <a:lvl5pPr>
              <a:defRPr sz="1200">
                <a:solidFill>
                  <a:srgbClr val="27272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Logo full colour-04.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6102" y="4101357"/>
            <a:ext cx="1298040" cy="1124324"/>
          </a:xfrm>
          <a:prstGeom prst="rect">
            <a:avLst/>
          </a:prstGeom>
        </p:spPr>
      </p:pic>
      <p:pic>
        <p:nvPicPr>
          <p:cNvPr id="10" name="Picture 9" descr="Tag line-05.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5119" y="4106654"/>
            <a:ext cx="1352296" cy="1171320"/>
          </a:xfrm>
          <a:prstGeom prst="rect">
            <a:avLst/>
          </a:prstGeom>
        </p:spPr>
      </p:pic>
    </p:spTree>
    <p:extLst>
      <p:ext uri="{BB962C8B-B14F-4D97-AF65-F5344CB8AC3E}">
        <p14:creationId xmlns:p14="http://schemas.microsoft.com/office/powerpoint/2010/main" val="3220382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9143999" cy="5143500"/>
          </a:xfrm>
          <a:prstGeom prst="rect">
            <a:avLst/>
          </a:prstGeom>
          <a:solidFill>
            <a:srgbClr val="CD00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4" name="Title 1"/>
          <p:cNvSpPr>
            <a:spLocks noGrp="1"/>
          </p:cNvSpPr>
          <p:nvPr>
            <p:ph type="ctrTitle"/>
          </p:nvPr>
        </p:nvSpPr>
        <p:spPr>
          <a:xfrm>
            <a:off x="433572" y="835176"/>
            <a:ext cx="7772400" cy="1102519"/>
          </a:xfrm>
        </p:spPr>
        <p:txBody>
          <a:bodyPr>
            <a:normAutofit/>
          </a:bodyPr>
          <a:lstStyle>
            <a:lvl1pPr algn="l">
              <a:lnSpc>
                <a:spcPct val="80000"/>
              </a:lnSpc>
              <a:defRPr sz="3500" b="1" baseline="0">
                <a:solidFill>
                  <a:schemeClr val="bg1"/>
                </a:solidFill>
              </a:defRPr>
            </a:lvl1pPr>
          </a:lstStyle>
          <a:p>
            <a:endParaRPr lang="en-US"/>
          </a:p>
        </p:txBody>
      </p:sp>
      <p:cxnSp>
        <p:nvCxnSpPr>
          <p:cNvPr id="16" name="Straight Connector 15"/>
          <p:cNvCxnSpPr/>
          <p:nvPr userDrawn="1"/>
        </p:nvCxnSpPr>
        <p:spPr>
          <a:xfrm>
            <a:off x="549351" y="1728972"/>
            <a:ext cx="801576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 name="Subtitle 2"/>
          <p:cNvSpPr>
            <a:spLocks noGrp="1"/>
          </p:cNvSpPr>
          <p:nvPr>
            <p:ph type="subTitle" idx="1" hasCustomPrompt="1"/>
          </p:nvPr>
        </p:nvSpPr>
        <p:spPr>
          <a:xfrm>
            <a:off x="457200" y="1937695"/>
            <a:ext cx="6400800" cy="1314450"/>
          </a:xfrm>
        </p:spPr>
        <p:txBody>
          <a:bodyPr>
            <a:normAutofit/>
          </a:bodyPr>
          <a:lstStyle>
            <a:lvl1pPr marL="0" indent="0" algn="l">
              <a:lnSpc>
                <a:spcPct val="80000"/>
              </a:lnSpc>
              <a:buNone/>
              <a:defRPr sz="15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Date Goes Here</a:t>
            </a:r>
          </a:p>
        </p:txBody>
      </p:sp>
    </p:spTree>
    <p:extLst>
      <p:ext uri="{BB962C8B-B14F-4D97-AF65-F5344CB8AC3E}">
        <p14:creationId xmlns:p14="http://schemas.microsoft.com/office/powerpoint/2010/main" val="1122394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C2560D-EC28-3B41-86E8-18F1CE0113B4}" type="datetimeFigureOut">
              <a:rPr lang="en-US" smtClean="0"/>
              <a:t>6/8/2023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60594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C2560D-EC28-3B41-86E8-18F1CE0113B4}" type="datetimeFigureOut">
              <a:rPr lang="en-US" smtClean="0"/>
              <a:t>6/8/2023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8682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C2560D-EC28-3B41-86E8-18F1CE0113B4}" type="datetimeFigureOut">
              <a:rPr lang="en-US" smtClean="0"/>
              <a:t>6/8/2023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84712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6/8/2023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49224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5254" y="164823"/>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latin typeface="Proxima nova"/>
                <a:cs typeface="Proxima nova"/>
              </a:defRPr>
            </a:lvl1pPr>
          </a:lstStyle>
          <a:p>
            <a:fld id="{68C2560D-EC28-3B41-86E8-18F1CE0113B4}" type="datetimeFigureOut">
              <a:rPr lang="en-US" smtClean="0"/>
              <a:pPr/>
              <a:t>6/8/2023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latin typeface="Proxima nova"/>
                <a:cs typeface="Proxima nova"/>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latin typeface="Proxima nova"/>
                <a:cs typeface="Proxima nova"/>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67" r:id="rId2"/>
    <p:sldLayoutId id="2147493468" r:id="rId3"/>
    <p:sldLayoutId id="2147493457" r:id="rId4"/>
    <p:sldLayoutId id="2147493458" r:id="rId5"/>
    <p:sldLayoutId id="2147493459" r:id="rId6"/>
    <p:sldLayoutId id="2147493460" r:id="rId7"/>
    <p:sldLayoutId id="2147493461" r:id="rId8"/>
    <p:sldLayoutId id="2147493462" r:id="rId9"/>
    <p:sldLayoutId id="2147493463" r:id="rId10"/>
    <p:sldLayoutId id="2147493464" r:id="rId11"/>
    <p:sldLayoutId id="2147493465" r:id="rId12"/>
    <p:sldLayoutId id="2147493466" r:id="rId13"/>
  </p:sldLayoutIdLst>
  <p:txStyles>
    <p:titleStyle>
      <a:lvl1pPr algn="ctr" defTabSz="457200" rtl="0" eaLnBrk="1" latinLnBrk="0" hangingPunct="1">
        <a:spcBef>
          <a:spcPct val="0"/>
        </a:spcBef>
        <a:buNone/>
        <a:defRPr sz="4400" kern="1200">
          <a:solidFill>
            <a:schemeClr val="tx1"/>
          </a:solidFill>
          <a:latin typeface="Proxima nova"/>
          <a:ea typeface="+mj-ea"/>
          <a:cs typeface="Proxima nov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Proxima nova"/>
          <a:ea typeface="+mn-ea"/>
          <a:cs typeface="Proxima nova"/>
        </a:defRPr>
      </a:lvl1pPr>
      <a:lvl2pPr marL="742950" indent="-285750" algn="l" defTabSz="457200" rtl="0" eaLnBrk="1" latinLnBrk="0" hangingPunct="1">
        <a:spcBef>
          <a:spcPct val="20000"/>
        </a:spcBef>
        <a:buFont typeface="Arial"/>
        <a:buChar char="–"/>
        <a:defRPr sz="2800" kern="1200">
          <a:solidFill>
            <a:schemeClr val="tx1"/>
          </a:solidFill>
          <a:latin typeface="Proxima nova"/>
          <a:ea typeface="+mn-ea"/>
          <a:cs typeface="Proxima nova"/>
        </a:defRPr>
      </a:lvl2pPr>
      <a:lvl3pPr marL="1143000" indent="-228600" algn="l" defTabSz="457200" rtl="0" eaLnBrk="1" latinLnBrk="0" hangingPunct="1">
        <a:spcBef>
          <a:spcPct val="20000"/>
        </a:spcBef>
        <a:buFont typeface="Arial"/>
        <a:buChar char="•"/>
        <a:defRPr sz="2400" kern="1200">
          <a:solidFill>
            <a:schemeClr val="tx1"/>
          </a:solidFill>
          <a:latin typeface="Proxima nova"/>
          <a:ea typeface="+mn-ea"/>
          <a:cs typeface="Proxima nova"/>
        </a:defRPr>
      </a:lvl3pPr>
      <a:lvl4pPr marL="1600200" indent="-228600" algn="l" defTabSz="457200" rtl="0" eaLnBrk="1" latinLnBrk="0" hangingPunct="1">
        <a:spcBef>
          <a:spcPct val="20000"/>
        </a:spcBef>
        <a:buFont typeface="Arial"/>
        <a:buChar char="–"/>
        <a:defRPr sz="2000" kern="1200">
          <a:solidFill>
            <a:schemeClr val="tx1"/>
          </a:solidFill>
          <a:latin typeface="Proxima nova"/>
          <a:ea typeface="+mn-ea"/>
          <a:cs typeface="Proxima nova"/>
        </a:defRPr>
      </a:lvl4pPr>
      <a:lvl5pPr marL="2057400" indent="-228600" algn="l" defTabSz="457200" rtl="0" eaLnBrk="1" latinLnBrk="0" hangingPunct="1">
        <a:spcBef>
          <a:spcPct val="20000"/>
        </a:spcBef>
        <a:buFont typeface="Arial"/>
        <a:buChar char="»"/>
        <a:defRPr sz="2000" kern="1200">
          <a:solidFill>
            <a:schemeClr val="tx1"/>
          </a:solidFill>
          <a:latin typeface="Proxima nova"/>
          <a:ea typeface="+mn-ea"/>
          <a:cs typeface="Proxima nov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procurement@cswgroup.co.uk" TargetMode="External"/><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AB074-53B6-D5A2-E000-6C252FF0FE24}"/>
              </a:ext>
            </a:extLst>
          </p:cNvPr>
          <p:cNvSpPr>
            <a:spLocks noGrp="1"/>
          </p:cNvSpPr>
          <p:nvPr>
            <p:ph type="ctrTitle"/>
          </p:nvPr>
        </p:nvSpPr>
        <p:spPr>
          <a:xfrm>
            <a:off x="433572" y="835176"/>
            <a:ext cx="7772400" cy="1179254"/>
          </a:xfrm>
        </p:spPr>
        <p:txBody>
          <a:bodyPr/>
          <a:lstStyle/>
          <a:p>
            <a:pPr algn="ctr">
              <a:spcAft>
                <a:spcPts val="1200"/>
              </a:spcAft>
            </a:pPr>
            <a:r>
              <a:rPr lang="en-US"/>
              <a:t>Cornwall UKSPF</a:t>
            </a:r>
            <a:br>
              <a:rPr lang="en-US"/>
            </a:br>
            <a:r>
              <a:rPr lang="en-US"/>
              <a:t>Youth Engagement Project</a:t>
            </a:r>
            <a:endParaRPr lang="en-GB"/>
          </a:p>
        </p:txBody>
      </p:sp>
      <p:sp>
        <p:nvSpPr>
          <p:cNvPr id="3" name="Subtitle 2">
            <a:extLst>
              <a:ext uri="{FF2B5EF4-FFF2-40B4-BE49-F238E27FC236}">
                <a16:creationId xmlns:a16="http://schemas.microsoft.com/office/drawing/2014/main" id="{450B5ED8-B1BA-1A78-A7F6-3E45FA789C4C}"/>
              </a:ext>
            </a:extLst>
          </p:cNvPr>
          <p:cNvSpPr>
            <a:spLocks noGrp="1"/>
          </p:cNvSpPr>
          <p:nvPr>
            <p:ph type="subTitle" idx="1"/>
          </p:nvPr>
        </p:nvSpPr>
        <p:spPr>
          <a:xfrm>
            <a:off x="457200" y="2306084"/>
            <a:ext cx="7909904" cy="1314450"/>
          </a:xfrm>
        </p:spPr>
        <p:txBody>
          <a:bodyPr/>
          <a:lstStyle/>
          <a:p>
            <a:pPr algn="ctr"/>
            <a:r>
              <a:rPr lang="en-US" sz="2400" b="1" i="0">
                <a:solidFill>
                  <a:schemeClr val="bg1"/>
                </a:solidFill>
                <a:effectLst/>
                <a:latin typeface="Calibri" panose="020F0502020204030204" pitchFamily="34" charset="0"/>
              </a:rPr>
              <a:t>UKSPF Youth Engagement Specialist Partners Opportunity</a:t>
            </a:r>
          </a:p>
          <a:p>
            <a:pPr algn="ctr"/>
            <a:endParaRPr lang="en-US" sz="2000" b="1">
              <a:solidFill>
                <a:schemeClr val="bg1"/>
              </a:solidFill>
              <a:latin typeface="Calibri" panose="020F0502020204030204" pitchFamily="34" charset="0"/>
            </a:endParaRPr>
          </a:p>
          <a:p>
            <a:pPr algn="ctr"/>
            <a:r>
              <a:rPr lang="en-US" sz="2000" b="1">
                <a:solidFill>
                  <a:schemeClr val="bg1"/>
                </a:solidFill>
                <a:latin typeface="Calibri" panose="020F0502020204030204" pitchFamily="34" charset="0"/>
              </a:rPr>
              <a:t>EOI Briefing Event 8 June 2023</a:t>
            </a:r>
            <a:endParaRPr lang="en-GB">
              <a:solidFill>
                <a:schemeClr val="bg1"/>
              </a:solidFill>
            </a:endParaRPr>
          </a:p>
        </p:txBody>
      </p:sp>
      <p:sp>
        <p:nvSpPr>
          <p:cNvPr id="6" name="Rectangle 5">
            <a:extLst>
              <a:ext uri="{FF2B5EF4-FFF2-40B4-BE49-F238E27FC236}">
                <a16:creationId xmlns:a16="http://schemas.microsoft.com/office/drawing/2014/main" id="{8B49073E-765B-7B10-73C0-952B14405857}"/>
              </a:ext>
            </a:extLst>
          </p:cNvPr>
          <p:cNvSpPr/>
          <p:nvPr/>
        </p:nvSpPr>
        <p:spPr>
          <a:xfrm>
            <a:off x="7088145" y="4053016"/>
            <a:ext cx="1833433" cy="914400"/>
          </a:xfrm>
          <a:prstGeom prst="rect">
            <a:avLst/>
          </a:prstGeom>
          <a:solidFill>
            <a:srgbClr val="1B3B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 name="Picture 5" descr="Logo&#10;&#10;Description automatically generated">
            <a:extLst>
              <a:ext uri="{FF2B5EF4-FFF2-40B4-BE49-F238E27FC236}">
                <a16:creationId xmlns:a16="http://schemas.microsoft.com/office/drawing/2014/main" id="{45A7594F-ADF3-40B9-2878-9BE8197C1868}"/>
              </a:ext>
            </a:extLst>
          </p:cNvPr>
          <p:cNvPicPr>
            <a:picLocks noChangeAspect="1"/>
          </p:cNvPicPr>
          <p:nvPr/>
        </p:nvPicPr>
        <p:blipFill>
          <a:blip r:embed="rId2"/>
          <a:stretch>
            <a:fillRect/>
          </a:stretch>
        </p:blipFill>
        <p:spPr>
          <a:xfrm>
            <a:off x="7594771" y="3927533"/>
            <a:ext cx="1090484" cy="999322"/>
          </a:xfrm>
          <a:prstGeom prst="rect">
            <a:avLst/>
          </a:prstGeom>
        </p:spPr>
      </p:pic>
    </p:spTree>
    <p:extLst>
      <p:ext uri="{BB962C8B-B14F-4D97-AF65-F5344CB8AC3E}">
        <p14:creationId xmlns:p14="http://schemas.microsoft.com/office/powerpoint/2010/main" val="2544753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31F2D-1350-E67C-350A-A03DCCD761A0}"/>
              </a:ext>
            </a:extLst>
          </p:cNvPr>
          <p:cNvSpPr>
            <a:spLocks noGrp="1"/>
          </p:cNvSpPr>
          <p:nvPr>
            <p:ph type="title"/>
          </p:nvPr>
        </p:nvSpPr>
        <p:spPr/>
        <p:txBody>
          <a:bodyPr/>
          <a:lstStyle/>
          <a:p>
            <a:r>
              <a:rPr lang="en-GB">
                <a:latin typeface="Calibri"/>
              </a:rPr>
              <a:t>Next Steps	</a:t>
            </a:r>
          </a:p>
        </p:txBody>
      </p:sp>
      <p:sp>
        <p:nvSpPr>
          <p:cNvPr id="3" name="Content Placeholder 2">
            <a:extLst>
              <a:ext uri="{FF2B5EF4-FFF2-40B4-BE49-F238E27FC236}">
                <a16:creationId xmlns:a16="http://schemas.microsoft.com/office/drawing/2014/main" id="{6F2B4097-8A9A-121F-9942-16A1A6996157}"/>
              </a:ext>
            </a:extLst>
          </p:cNvPr>
          <p:cNvSpPr>
            <a:spLocks noGrp="1"/>
          </p:cNvSpPr>
          <p:nvPr>
            <p:ph idx="1"/>
          </p:nvPr>
        </p:nvSpPr>
        <p:spPr/>
        <p:txBody>
          <a:bodyPr>
            <a:normAutofit/>
          </a:bodyPr>
          <a:lstStyle/>
          <a:p>
            <a:pPr marL="0" indent="0">
              <a:buNone/>
            </a:pPr>
            <a:endParaRPr lang="en-US" b="1"/>
          </a:p>
          <a:p>
            <a:pPr marL="0" indent="0">
              <a:buNone/>
            </a:pPr>
            <a:endParaRPr lang="en-GB" b="1"/>
          </a:p>
        </p:txBody>
      </p:sp>
      <p:grpSp>
        <p:nvGrpSpPr>
          <p:cNvPr id="9" name="Group 8">
            <a:extLst>
              <a:ext uri="{FF2B5EF4-FFF2-40B4-BE49-F238E27FC236}">
                <a16:creationId xmlns:a16="http://schemas.microsoft.com/office/drawing/2014/main" id="{3C2A6A0E-1044-2737-FDA0-A07644EB7DDB}"/>
              </a:ext>
            </a:extLst>
          </p:cNvPr>
          <p:cNvGrpSpPr/>
          <p:nvPr/>
        </p:nvGrpSpPr>
        <p:grpSpPr>
          <a:xfrm>
            <a:off x="6810118" y="4182391"/>
            <a:ext cx="1833433" cy="916316"/>
            <a:chOff x="6810118" y="4174668"/>
            <a:chExt cx="1833433" cy="916316"/>
          </a:xfrm>
        </p:grpSpPr>
        <p:sp>
          <p:nvSpPr>
            <p:cNvPr id="7" name="Rectangle 6">
              <a:extLst>
                <a:ext uri="{FF2B5EF4-FFF2-40B4-BE49-F238E27FC236}">
                  <a16:creationId xmlns:a16="http://schemas.microsoft.com/office/drawing/2014/main" id="{D60B45BE-AC38-2FD2-8712-9574E248B518}"/>
                </a:ext>
              </a:extLst>
            </p:cNvPr>
            <p:cNvSpPr/>
            <p:nvPr/>
          </p:nvSpPr>
          <p:spPr>
            <a:xfrm>
              <a:off x="6810118" y="4176584"/>
              <a:ext cx="1833433"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8" name="Picture 5" descr="Logo&#10;&#10;Description automatically generated">
              <a:extLst>
                <a:ext uri="{FF2B5EF4-FFF2-40B4-BE49-F238E27FC236}">
                  <a16:creationId xmlns:a16="http://schemas.microsoft.com/office/drawing/2014/main" id="{6F4E16A8-E3B7-999C-A97C-0654CA2801E2}"/>
                </a:ext>
              </a:extLst>
            </p:cNvPr>
            <p:cNvPicPr>
              <a:picLocks noChangeAspect="1"/>
            </p:cNvPicPr>
            <p:nvPr/>
          </p:nvPicPr>
          <p:blipFill>
            <a:blip r:embed="rId2"/>
            <a:stretch>
              <a:fillRect/>
            </a:stretch>
          </p:blipFill>
          <p:spPr>
            <a:xfrm>
              <a:off x="7695169" y="4174668"/>
              <a:ext cx="912856" cy="837140"/>
            </a:xfrm>
            <a:prstGeom prst="rect">
              <a:avLst/>
            </a:prstGeom>
          </p:spPr>
        </p:pic>
      </p:grpSp>
      <p:graphicFrame>
        <p:nvGraphicFramePr>
          <p:cNvPr id="6" name="Table 5">
            <a:extLst>
              <a:ext uri="{FF2B5EF4-FFF2-40B4-BE49-F238E27FC236}">
                <a16:creationId xmlns:a16="http://schemas.microsoft.com/office/drawing/2014/main" id="{345FF896-DE00-EAC4-A197-3467074F33B9}"/>
              </a:ext>
            </a:extLst>
          </p:cNvPr>
          <p:cNvGraphicFramePr>
            <a:graphicFrameLocks noGrp="1"/>
          </p:cNvGraphicFramePr>
          <p:nvPr>
            <p:extLst>
              <p:ext uri="{D42A27DB-BD31-4B8C-83A1-F6EECF244321}">
                <p14:modId xmlns:p14="http://schemas.microsoft.com/office/powerpoint/2010/main" val="1373472373"/>
              </p:ext>
            </p:extLst>
          </p:nvPr>
        </p:nvGraphicFramePr>
        <p:xfrm>
          <a:off x="1609725" y="957965"/>
          <a:ext cx="5924550" cy="3651885"/>
        </p:xfrm>
        <a:graphic>
          <a:graphicData uri="http://schemas.openxmlformats.org/drawingml/2006/table">
            <a:tbl>
              <a:tblPr firstRow="1" bandRow="1">
                <a:tableStyleId>{5C22544A-7EE6-4342-B048-85BDC9FD1C3A}</a:tableStyleId>
              </a:tblPr>
              <a:tblGrid>
                <a:gridCol w="2419350">
                  <a:extLst>
                    <a:ext uri="{9D8B030D-6E8A-4147-A177-3AD203B41FA5}">
                      <a16:colId xmlns:a16="http://schemas.microsoft.com/office/drawing/2014/main" val="662837838"/>
                    </a:ext>
                  </a:extLst>
                </a:gridCol>
                <a:gridCol w="3505200">
                  <a:extLst>
                    <a:ext uri="{9D8B030D-6E8A-4147-A177-3AD203B41FA5}">
                      <a16:colId xmlns:a16="http://schemas.microsoft.com/office/drawing/2014/main" val="3991966551"/>
                    </a:ext>
                  </a:extLst>
                </a:gridCol>
              </a:tblGrid>
              <a:tr h="285750">
                <a:tc>
                  <a:txBody>
                    <a:bodyPr/>
                    <a:lstStyle/>
                    <a:p>
                      <a:pPr rtl="0" fontAlgn="base"/>
                      <a:r>
                        <a:rPr lang="en-GB" sz="1100">
                          <a:effectLst/>
                        </a:rPr>
                        <a:t>Indicative Dates </a:t>
                      </a:r>
                      <a:endParaRPr lang="en-GB">
                        <a:effectLst/>
                      </a:endParaRPr>
                    </a:p>
                  </a:txBody>
                  <a:tcPr/>
                </a:tc>
                <a:tc>
                  <a:txBody>
                    <a:bodyPr/>
                    <a:lstStyle/>
                    <a:p>
                      <a:pPr rtl="0" fontAlgn="base"/>
                      <a:r>
                        <a:rPr lang="en-GB" sz="1100">
                          <a:effectLst/>
                        </a:rPr>
                        <a:t>EoI Stage </a:t>
                      </a:r>
                      <a:endParaRPr lang="en-GB">
                        <a:effectLst/>
                      </a:endParaRPr>
                    </a:p>
                  </a:txBody>
                  <a:tcPr/>
                </a:tc>
                <a:extLst>
                  <a:ext uri="{0D108BD9-81ED-4DB2-BD59-A6C34878D82A}">
                    <a16:rowId xmlns:a16="http://schemas.microsoft.com/office/drawing/2014/main" val="1051333942"/>
                  </a:ext>
                </a:extLst>
              </a:tr>
              <a:tr h="257175">
                <a:tc>
                  <a:txBody>
                    <a:bodyPr/>
                    <a:lstStyle/>
                    <a:p>
                      <a:pPr rtl="0" fontAlgn="base"/>
                      <a:r>
                        <a:rPr lang="en-GB" sz="1100" b="1">
                          <a:effectLst/>
                        </a:rPr>
                        <a:t>2 June 23 </a:t>
                      </a:r>
                      <a:endParaRPr lang="en-GB" b="1">
                        <a:effectLst/>
                      </a:endParaRPr>
                    </a:p>
                  </a:txBody>
                  <a:tcPr/>
                </a:tc>
                <a:tc>
                  <a:txBody>
                    <a:bodyPr/>
                    <a:lstStyle/>
                    <a:p>
                      <a:pPr rtl="0" fontAlgn="base"/>
                      <a:r>
                        <a:rPr lang="en-GB" sz="1100">
                          <a:effectLst/>
                        </a:rPr>
                        <a:t>Expression of Interest Call published on Contracts Finder </a:t>
                      </a:r>
                      <a:endParaRPr lang="en-GB">
                        <a:effectLst/>
                      </a:endParaRPr>
                    </a:p>
                  </a:txBody>
                  <a:tcPr/>
                </a:tc>
                <a:extLst>
                  <a:ext uri="{0D108BD9-81ED-4DB2-BD59-A6C34878D82A}">
                    <a16:rowId xmlns:a16="http://schemas.microsoft.com/office/drawing/2014/main" val="1528444668"/>
                  </a:ext>
                </a:extLst>
              </a:tr>
              <a:tr h="257175">
                <a:tc>
                  <a:txBody>
                    <a:bodyPr/>
                    <a:lstStyle/>
                    <a:p>
                      <a:pPr rtl="0" fontAlgn="base"/>
                      <a:r>
                        <a:rPr lang="en-GB" sz="1100" b="1">
                          <a:effectLst/>
                        </a:rPr>
                        <a:t>5 June 23 </a:t>
                      </a:r>
                      <a:endParaRPr lang="en-GB" b="1">
                        <a:effectLst/>
                      </a:endParaRPr>
                    </a:p>
                  </a:txBody>
                  <a:tcPr/>
                </a:tc>
                <a:tc>
                  <a:txBody>
                    <a:bodyPr/>
                    <a:lstStyle/>
                    <a:p>
                      <a:pPr rtl="0" fontAlgn="base"/>
                      <a:r>
                        <a:rPr lang="en-GB" sz="1100">
                          <a:effectLst/>
                        </a:rPr>
                        <a:t>Full Youth Engagement Specification published on the Good Growth website. </a:t>
                      </a:r>
                      <a:endParaRPr lang="en-GB">
                        <a:effectLst/>
                      </a:endParaRPr>
                    </a:p>
                  </a:txBody>
                  <a:tcPr/>
                </a:tc>
                <a:extLst>
                  <a:ext uri="{0D108BD9-81ED-4DB2-BD59-A6C34878D82A}">
                    <a16:rowId xmlns:a16="http://schemas.microsoft.com/office/drawing/2014/main" val="3528361599"/>
                  </a:ext>
                </a:extLst>
              </a:tr>
              <a:tr h="285750">
                <a:tc>
                  <a:txBody>
                    <a:bodyPr/>
                    <a:lstStyle/>
                    <a:p>
                      <a:pPr rtl="0" fontAlgn="base"/>
                      <a:r>
                        <a:rPr lang="en-GB" sz="1100">
                          <a:effectLst/>
                        </a:rPr>
                        <a:t>2-3pm 8 June 23</a:t>
                      </a:r>
                      <a:endParaRPr lang="en-GB">
                        <a:effectLst/>
                      </a:endParaRPr>
                    </a:p>
                  </a:txBody>
                  <a:tcPr/>
                </a:tc>
                <a:tc>
                  <a:txBody>
                    <a:bodyPr/>
                    <a:lstStyle/>
                    <a:p>
                      <a:pPr rtl="0" fontAlgn="base"/>
                      <a:r>
                        <a:rPr lang="en-GB" sz="1100">
                          <a:effectLst/>
                        </a:rPr>
                        <a:t>Briefing Event (via Teams) </a:t>
                      </a:r>
                      <a:endParaRPr lang="en-GB">
                        <a:effectLst/>
                      </a:endParaRPr>
                    </a:p>
                  </a:txBody>
                  <a:tcPr/>
                </a:tc>
                <a:extLst>
                  <a:ext uri="{0D108BD9-81ED-4DB2-BD59-A6C34878D82A}">
                    <a16:rowId xmlns:a16="http://schemas.microsoft.com/office/drawing/2014/main" val="1518536827"/>
                  </a:ext>
                </a:extLst>
              </a:tr>
              <a:tr h="285750">
                <a:tc>
                  <a:txBody>
                    <a:bodyPr/>
                    <a:lstStyle/>
                    <a:p>
                      <a:pPr rtl="0" fontAlgn="base"/>
                      <a:r>
                        <a:rPr lang="en-GB" sz="1100">
                          <a:effectLst/>
                        </a:rPr>
                        <a:t>8 – 15 June 23 </a:t>
                      </a:r>
                      <a:endParaRPr lang="en-GB">
                        <a:effectLst/>
                      </a:endParaRPr>
                    </a:p>
                  </a:txBody>
                  <a:tcPr/>
                </a:tc>
                <a:tc>
                  <a:txBody>
                    <a:bodyPr/>
                    <a:lstStyle/>
                    <a:p>
                      <a:pPr rtl="0" fontAlgn="base"/>
                      <a:r>
                        <a:rPr lang="en-GB" sz="1100">
                          <a:effectLst/>
                        </a:rPr>
                        <a:t>Queries and Clarifications to </a:t>
                      </a:r>
                      <a:r>
                        <a:rPr lang="en-GB" sz="1100">
                          <a:effectLst/>
                          <a:hlinkClick r:id="rId3"/>
                        </a:rPr>
                        <a:t>procurement@cswgroup.co.uk</a:t>
                      </a:r>
                      <a:r>
                        <a:rPr lang="en-GB" sz="1100">
                          <a:effectLst/>
                        </a:rPr>
                        <a:t> </a:t>
                      </a:r>
                      <a:endParaRPr lang="en-GB">
                        <a:effectLst/>
                      </a:endParaRPr>
                    </a:p>
                  </a:txBody>
                  <a:tcPr/>
                </a:tc>
                <a:extLst>
                  <a:ext uri="{0D108BD9-81ED-4DB2-BD59-A6C34878D82A}">
                    <a16:rowId xmlns:a16="http://schemas.microsoft.com/office/drawing/2014/main" val="768277685"/>
                  </a:ext>
                </a:extLst>
              </a:tr>
              <a:tr h="285750">
                <a:tc>
                  <a:txBody>
                    <a:bodyPr/>
                    <a:lstStyle/>
                    <a:p>
                      <a:pPr rtl="0" fontAlgn="base"/>
                      <a:r>
                        <a:rPr lang="en-GB" sz="1100">
                          <a:effectLst/>
                        </a:rPr>
                        <a:t>16 June 23 </a:t>
                      </a:r>
                      <a:endParaRPr lang="en-GB">
                        <a:effectLst/>
                      </a:endParaRPr>
                    </a:p>
                  </a:txBody>
                  <a:tcPr/>
                </a:tc>
                <a:tc>
                  <a:txBody>
                    <a:bodyPr/>
                    <a:lstStyle/>
                    <a:p>
                      <a:pPr rtl="0" fontAlgn="base"/>
                      <a:r>
                        <a:rPr lang="en-GB" sz="1100">
                          <a:effectLst/>
                        </a:rPr>
                        <a:t>Submission of supporting policies / specified documents to </a:t>
                      </a:r>
                      <a:r>
                        <a:rPr lang="en-GB" sz="1100">
                          <a:effectLst/>
                          <a:hlinkClick r:id="rId3"/>
                        </a:rPr>
                        <a:t>procurement@cswgroup.co.uk</a:t>
                      </a:r>
                      <a:r>
                        <a:rPr lang="en-GB" sz="1100">
                          <a:effectLst/>
                        </a:rPr>
                        <a:t> </a:t>
                      </a:r>
                      <a:endParaRPr lang="en-GB">
                        <a:effectLst/>
                      </a:endParaRPr>
                    </a:p>
                  </a:txBody>
                  <a:tcPr/>
                </a:tc>
                <a:extLst>
                  <a:ext uri="{0D108BD9-81ED-4DB2-BD59-A6C34878D82A}">
                    <a16:rowId xmlns:a16="http://schemas.microsoft.com/office/drawing/2014/main" val="97674581"/>
                  </a:ext>
                </a:extLst>
              </a:tr>
              <a:tr h="276225">
                <a:tc>
                  <a:txBody>
                    <a:bodyPr/>
                    <a:lstStyle/>
                    <a:p>
                      <a:pPr rtl="0" fontAlgn="base"/>
                      <a:r>
                        <a:rPr lang="en-GB" sz="1100">
                          <a:effectLst/>
                        </a:rPr>
                        <a:t>21 June 23 </a:t>
                      </a:r>
                      <a:endParaRPr lang="en-GB">
                        <a:effectLst/>
                      </a:endParaRPr>
                    </a:p>
                  </a:txBody>
                  <a:tcPr/>
                </a:tc>
                <a:tc>
                  <a:txBody>
                    <a:bodyPr/>
                    <a:lstStyle/>
                    <a:p>
                      <a:pPr rtl="0" fontAlgn="base"/>
                      <a:r>
                        <a:rPr lang="en-GB" sz="1100" dirty="0">
                          <a:effectLst/>
                        </a:rPr>
                        <a:t>Expression of Interest submission deadline </a:t>
                      </a:r>
                      <a:endParaRPr lang="en-GB" dirty="0">
                        <a:effectLst/>
                      </a:endParaRPr>
                    </a:p>
                  </a:txBody>
                  <a:tcPr/>
                </a:tc>
                <a:extLst>
                  <a:ext uri="{0D108BD9-81ED-4DB2-BD59-A6C34878D82A}">
                    <a16:rowId xmlns:a16="http://schemas.microsoft.com/office/drawing/2014/main" val="3952101838"/>
                  </a:ext>
                </a:extLst>
              </a:tr>
              <a:tr h="285750">
                <a:tc>
                  <a:txBody>
                    <a:bodyPr/>
                    <a:lstStyle/>
                    <a:p>
                      <a:pPr rtl="0" fontAlgn="base"/>
                      <a:r>
                        <a:rPr lang="en-GB" sz="1100">
                          <a:effectLst/>
                        </a:rPr>
                        <a:t>22 June – 30 June 23 </a:t>
                      </a:r>
                      <a:endParaRPr lang="en-GB">
                        <a:effectLst/>
                      </a:endParaRPr>
                    </a:p>
                  </a:txBody>
                  <a:tcPr/>
                </a:tc>
                <a:tc>
                  <a:txBody>
                    <a:bodyPr/>
                    <a:lstStyle/>
                    <a:p>
                      <a:pPr rtl="0" fontAlgn="base"/>
                      <a:r>
                        <a:rPr lang="en-GB" sz="1100" dirty="0">
                          <a:effectLst/>
                        </a:rPr>
                        <a:t>EoI scoring / Dialogue </a:t>
                      </a:r>
                      <a:endParaRPr lang="en-GB" dirty="0">
                        <a:effectLst/>
                      </a:endParaRPr>
                    </a:p>
                  </a:txBody>
                  <a:tcPr/>
                </a:tc>
                <a:extLst>
                  <a:ext uri="{0D108BD9-81ED-4DB2-BD59-A6C34878D82A}">
                    <a16:rowId xmlns:a16="http://schemas.microsoft.com/office/drawing/2014/main" val="2082738334"/>
                  </a:ext>
                </a:extLst>
              </a:tr>
              <a:tr h="276225">
                <a:tc>
                  <a:txBody>
                    <a:bodyPr/>
                    <a:lstStyle/>
                    <a:p>
                      <a:pPr rtl="0" fontAlgn="base"/>
                      <a:r>
                        <a:rPr lang="en-GB" sz="1100">
                          <a:effectLst/>
                        </a:rPr>
                        <a:t>3 – 4 July 23 </a:t>
                      </a:r>
                      <a:endParaRPr lang="en-GB">
                        <a:effectLst/>
                      </a:endParaRPr>
                    </a:p>
                  </a:txBody>
                  <a:tcPr/>
                </a:tc>
                <a:tc>
                  <a:txBody>
                    <a:bodyPr/>
                    <a:lstStyle/>
                    <a:p>
                      <a:pPr rtl="0" fontAlgn="base"/>
                      <a:r>
                        <a:rPr lang="en-GB" sz="1100">
                          <a:effectLst/>
                        </a:rPr>
                        <a:t>Applicants informed of decision </a:t>
                      </a:r>
                      <a:endParaRPr lang="en-GB">
                        <a:effectLst/>
                      </a:endParaRPr>
                    </a:p>
                  </a:txBody>
                  <a:tcPr/>
                </a:tc>
                <a:extLst>
                  <a:ext uri="{0D108BD9-81ED-4DB2-BD59-A6C34878D82A}">
                    <a16:rowId xmlns:a16="http://schemas.microsoft.com/office/drawing/2014/main" val="2515802540"/>
                  </a:ext>
                </a:extLst>
              </a:tr>
              <a:tr h="276225">
                <a:tc>
                  <a:txBody>
                    <a:bodyPr/>
                    <a:lstStyle/>
                    <a:p>
                      <a:pPr rtl="0" fontAlgn="base"/>
                      <a:r>
                        <a:rPr lang="en-GB" sz="1100">
                          <a:effectLst/>
                        </a:rPr>
                        <a:t>31 July 23 </a:t>
                      </a:r>
                      <a:endParaRPr lang="en-GB">
                        <a:effectLst/>
                      </a:endParaRPr>
                    </a:p>
                  </a:txBody>
                  <a:tcPr/>
                </a:tc>
                <a:tc>
                  <a:txBody>
                    <a:bodyPr/>
                    <a:lstStyle/>
                    <a:p>
                      <a:pPr rtl="0" fontAlgn="base"/>
                      <a:r>
                        <a:rPr lang="en-GB" sz="1100">
                          <a:effectLst/>
                        </a:rPr>
                        <a:t>Good Growth Application submission deadline </a:t>
                      </a:r>
                      <a:endParaRPr lang="en-GB">
                        <a:effectLst/>
                      </a:endParaRPr>
                    </a:p>
                  </a:txBody>
                  <a:tcPr/>
                </a:tc>
                <a:extLst>
                  <a:ext uri="{0D108BD9-81ED-4DB2-BD59-A6C34878D82A}">
                    <a16:rowId xmlns:a16="http://schemas.microsoft.com/office/drawing/2014/main" val="1221671466"/>
                  </a:ext>
                </a:extLst>
              </a:tr>
              <a:tr h="285750">
                <a:tc>
                  <a:txBody>
                    <a:bodyPr/>
                    <a:lstStyle/>
                    <a:p>
                      <a:pPr rtl="0" fontAlgn="base"/>
                      <a:r>
                        <a:rPr lang="en-GB" sz="1100">
                          <a:effectLst/>
                        </a:rPr>
                        <a:t>November 23 tbc </a:t>
                      </a:r>
                      <a:endParaRPr lang="en-GB">
                        <a:effectLst/>
                      </a:endParaRPr>
                    </a:p>
                  </a:txBody>
                  <a:tcPr/>
                </a:tc>
                <a:tc>
                  <a:txBody>
                    <a:bodyPr/>
                    <a:lstStyle/>
                    <a:p>
                      <a:pPr rtl="0" fontAlgn="base"/>
                      <a:r>
                        <a:rPr lang="en-GB" sz="1100" dirty="0">
                          <a:effectLst/>
                        </a:rPr>
                        <a:t>Partners Commissioned (subject to funding) </a:t>
                      </a:r>
                      <a:endParaRPr lang="en-GB" dirty="0">
                        <a:effectLst/>
                      </a:endParaRPr>
                    </a:p>
                    <a:p>
                      <a:pPr rtl="0" fontAlgn="base"/>
                      <a:r>
                        <a:rPr lang="en-GB" sz="1100" dirty="0">
                          <a:effectLst/>
                        </a:rPr>
                        <a:t> </a:t>
                      </a:r>
                      <a:endParaRPr lang="en-GB" dirty="0">
                        <a:effectLst/>
                      </a:endParaRPr>
                    </a:p>
                  </a:txBody>
                  <a:tcPr/>
                </a:tc>
                <a:extLst>
                  <a:ext uri="{0D108BD9-81ED-4DB2-BD59-A6C34878D82A}">
                    <a16:rowId xmlns:a16="http://schemas.microsoft.com/office/drawing/2014/main" val="1193757925"/>
                  </a:ext>
                </a:extLst>
              </a:tr>
            </a:tbl>
          </a:graphicData>
        </a:graphic>
      </p:graphicFrame>
    </p:spTree>
    <p:extLst>
      <p:ext uri="{BB962C8B-B14F-4D97-AF65-F5344CB8AC3E}">
        <p14:creationId xmlns:p14="http://schemas.microsoft.com/office/powerpoint/2010/main" val="1437469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31F2D-1350-E67C-350A-A03DCCD761A0}"/>
              </a:ext>
            </a:extLst>
          </p:cNvPr>
          <p:cNvSpPr>
            <a:spLocks noGrp="1"/>
          </p:cNvSpPr>
          <p:nvPr>
            <p:ph type="title"/>
          </p:nvPr>
        </p:nvSpPr>
        <p:spPr/>
        <p:txBody>
          <a:bodyPr/>
          <a:lstStyle/>
          <a:p>
            <a:r>
              <a:rPr lang="en-GB"/>
              <a:t>	</a:t>
            </a:r>
          </a:p>
        </p:txBody>
      </p:sp>
      <p:sp>
        <p:nvSpPr>
          <p:cNvPr id="3" name="Content Placeholder 2">
            <a:extLst>
              <a:ext uri="{FF2B5EF4-FFF2-40B4-BE49-F238E27FC236}">
                <a16:creationId xmlns:a16="http://schemas.microsoft.com/office/drawing/2014/main" id="{6F2B4097-8A9A-121F-9942-16A1A6996157}"/>
              </a:ext>
            </a:extLst>
          </p:cNvPr>
          <p:cNvSpPr>
            <a:spLocks noGrp="1"/>
          </p:cNvSpPr>
          <p:nvPr>
            <p:ph idx="1"/>
          </p:nvPr>
        </p:nvSpPr>
        <p:spPr/>
        <p:txBody>
          <a:bodyPr vert="horz" lIns="91440" tIns="45720" rIns="91440" bIns="45720" rtlCol="0" anchor="t">
            <a:normAutofit/>
          </a:bodyPr>
          <a:lstStyle/>
          <a:p>
            <a:pPr marL="0" indent="0">
              <a:buNone/>
            </a:pPr>
            <a:endParaRPr lang="en-US" b="1"/>
          </a:p>
          <a:p>
            <a:pPr marL="0" indent="0" algn="ctr">
              <a:buNone/>
            </a:pPr>
            <a:endParaRPr kumimoji="0" lang="en-GB" sz="4000" b="1" i="0" u="none" strike="noStrike" kern="1200" cap="none" spc="0" normalizeH="0" baseline="0" noProof="0">
              <a:ln>
                <a:noFill/>
              </a:ln>
              <a:solidFill>
                <a:srgbClr val="00ADBB"/>
              </a:solidFill>
              <a:effectLst/>
              <a:uLnTx/>
              <a:uFillTx/>
              <a:latin typeface="Proxima nova"/>
              <a:ea typeface="+mj-ea"/>
            </a:endParaRPr>
          </a:p>
          <a:p>
            <a:pPr marL="0" indent="0" algn="ctr">
              <a:buNone/>
            </a:pPr>
            <a:r>
              <a:rPr kumimoji="0" lang="en-GB" sz="4800" b="1" i="0" u="none" strike="noStrike" kern="1200" cap="none" spc="0" normalizeH="0" baseline="0" noProof="0">
                <a:ln>
                  <a:noFill/>
                </a:ln>
                <a:solidFill>
                  <a:srgbClr val="00ADBB"/>
                </a:solidFill>
                <a:effectLst/>
                <a:uLnTx/>
                <a:uFillTx/>
                <a:latin typeface="Calibri"/>
                <a:ea typeface="+mj-ea"/>
              </a:rPr>
              <a:t>Questions?</a:t>
            </a:r>
            <a:endParaRPr lang="en-GB" sz="4400" b="1">
              <a:latin typeface="Calibri"/>
            </a:endParaRPr>
          </a:p>
        </p:txBody>
      </p:sp>
      <p:grpSp>
        <p:nvGrpSpPr>
          <p:cNvPr id="9" name="Group 8">
            <a:extLst>
              <a:ext uri="{FF2B5EF4-FFF2-40B4-BE49-F238E27FC236}">
                <a16:creationId xmlns:a16="http://schemas.microsoft.com/office/drawing/2014/main" id="{3C2A6A0E-1044-2737-FDA0-A07644EB7DDB}"/>
              </a:ext>
            </a:extLst>
          </p:cNvPr>
          <p:cNvGrpSpPr/>
          <p:nvPr/>
        </p:nvGrpSpPr>
        <p:grpSpPr>
          <a:xfrm>
            <a:off x="6810118" y="4182391"/>
            <a:ext cx="1833433" cy="916316"/>
            <a:chOff x="6810118" y="4174668"/>
            <a:chExt cx="1833433" cy="916316"/>
          </a:xfrm>
        </p:grpSpPr>
        <p:sp>
          <p:nvSpPr>
            <p:cNvPr id="7" name="Rectangle 6">
              <a:extLst>
                <a:ext uri="{FF2B5EF4-FFF2-40B4-BE49-F238E27FC236}">
                  <a16:creationId xmlns:a16="http://schemas.microsoft.com/office/drawing/2014/main" id="{D60B45BE-AC38-2FD2-8712-9574E248B518}"/>
                </a:ext>
              </a:extLst>
            </p:cNvPr>
            <p:cNvSpPr/>
            <p:nvPr/>
          </p:nvSpPr>
          <p:spPr>
            <a:xfrm>
              <a:off x="6810118" y="4176584"/>
              <a:ext cx="1833433"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8" name="Picture 5" descr="Logo&#10;&#10;Description automatically generated">
              <a:extLst>
                <a:ext uri="{FF2B5EF4-FFF2-40B4-BE49-F238E27FC236}">
                  <a16:creationId xmlns:a16="http://schemas.microsoft.com/office/drawing/2014/main" id="{6F4E16A8-E3B7-999C-A97C-0654CA2801E2}"/>
                </a:ext>
              </a:extLst>
            </p:cNvPr>
            <p:cNvPicPr>
              <a:picLocks noChangeAspect="1"/>
            </p:cNvPicPr>
            <p:nvPr/>
          </p:nvPicPr>
          <p:blipFill>
            <a:blip r:embed="rId2"/>
            <a:stretch>
              <a:fillRect/>
            </a:stretch>
          </p:blipFill>
          <p:spPr>
            <a:xfrm>
              <a:off x="7695169" y="4174668"/>
              <a:ext cx="912856" cy="837140"/>
            </a:xfrm>
            <a:prstGeom prst="rect">
              <a:avLst/>
            </a:prstGeom>
          </p:spPr>
        </p:pic>
      </p:grpSp>
    </p:spTree>
    <p:extLst>
      <p:ext uri="{BB962C8B-B14F-4D97-AF65-F5344CB8AC3E}">
        <p14:creationId xmlns:p14="http://schemas.microsoft.com/office/powerpoint/2010/main" val="652698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22F87-645E-F7EE-7E54-95BDD27A0770}"/>
              </a:ext>
            </a:extLst>
          </p:cNvPr>
          <p:cNvSpPr>
            <a:spLocks noGrp="1"/>
          </p:cNvSpPr>
          <p:nvPr>
            <p:ph type="title"/>
          </p:nvPr>
        </p:nvSpPr>
        <p:spPr/>
        <p:txBody>
          <a:bodyPr/>
          <a:lstStyle/>
          <a:p>
            <a:r>
              <a:rPr lang="en-US">
                <a:latin typeface="Calibri"/>
              </a:rPr>
              <a:t>About CSW</a:t>
            </a:r>
            <a:endParaRPr lang="en-GB">
              <a:latin typeface="Calibri"/>
            </a:endParaRPr>
          </a:p>
        </p:txBody>
      </p:sp>
      <p:pic>
        <p:nvPicPr>
          <p:cNvPr id="4" name="Picture 3" descr="A black and yellow logo with a bird on top of a shield&#10;&#10;Description automatically generated with medium confidence">
            <a:extLst>
              <a:ext uri="{FF2B5EF4-FFF2-40B4-BE49-F238E27FC236}">
                <a16:creationId xmlns:a16="http://schemas.microsoft.com/office/drawing/2014/main" id="{3D8B34F7-A5FA-2A56-C3CA-3B7E2CA0FA2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8708" y="4352437"/>
            <a:ext cx="800100" cy="753745"/>
          </a:xfrm>
          <a:prstGeom prst="rect">
            <a:avLst/>
          </a:prstGeom>
          <a:noFill/>
          <a:ln>
            <a:noFill/>
          </a:ln>
        </p:spPr>
      </p:pic>
      <p:grpSp>
        <p:nvGrpSpPr>
          <p:cNvPr id="8" name="Group 7">
            <a:extLst>
              <a:ext uri="{FF2B5EF4-FFF2-40B4-BE49-F238E27FC236}">
                <a16:creationId xmlns:a16="http://schemas.microsoft.com/office/drawing/2014/main" id="{885D43D7-E270-F8D9-33A8-0D135AF3EFFC}"/>
              </a:ext>
            </a:extLst>
          </p:cNvPr>
          <p:cNvGrpSpPr/>
          <p:nvPr/>
        </p:nvGrpSpPr>
        <p:grpSpPr>
          <a:xfrm>
            <a:off x="6810118" y="4174668"/>
            <a:ext cx="1833433" cy="916316"/>
            <a:chOff x="6810118" y="4174668"/>
            <a:chExt cx="1833433" cy="916316"/>
          </a:xfrm>
        </p:grpSpPr>
        <p:sp>
          <p:nvSpPr>
            <p:cNvPr id="6" name="Rectangle 5">
              <a:extLst>
                <a:ext uri="{FF2B5EF4-FFF2-40B4-BE49-F238E27FC236}">
                  <a16:creationId xmlns:a16="http://schemas.microsoft.com/office/drawing/2014/main" id="{E66919D4-A61B-0165-B382-A0B95E92535E}"/>
                </a:ext>
              </a:extLst>
            </p:cNvPr>
            <p:cNvSpPr/>
            <p:nvPr/>
          </p:nvSpPr>
          <p:spPr>
            <a:xfrm>
              <a:off x="6810118" y="4176584"/>
              <a:ext cx="1833433"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7" name="Picture 5" descr="Logo&#10;&#10;Description automatically generated">
              <a:extLst>
                <a:ext uri="{FF2B5EF4-FFF2-40B4-BE49-F238E27FC236}">
                  <a16:creationId xmlns:a16="http://schemas.microsoft.com/office/drawing/2014/main" id="{4B96B2DC-A34D-1F08-9AAB-F1E184F4D51F}"/>
                </a:ext>
              </a:extLst>
            </p:cNvPr>
            <p:cNvPicPr>
              <a:picLocks noChangeAspect="1"/>
            </p:cNvPicPr>
            <p:nvPr/>
          </p:nvPicPr>
          <p:blipFill>
            <a:blip r:embed="rId3"/>
            <a:stretch>
              <a:fillRect/>
            </a:stretch>
          </p:blipFill>
          <p:spPr>
            <a:xfrm>
              <a:off x="7695169" y="4174668"/>
              <a:ext cx="912856" cy="837140"/>
            </a:xfrm>
            <a:prstGeom prst="rect">
              <a:avLst/>
            </a:prstGeom>
          </p:spPr>
        </p:pic>
      </p:grpSp>
      <p:sp>
        <p:nvSpPr>
          <p:cNvPr id="3" name="Content Placeholder 2">
            <a:extLst>
              <a:ext uri="{FF2B5EF4-FFF2-40B4-BE49-F238E27FC236}">
                <a16:creationId xmlns:a16="http://schemas.microsoft.com/office/drawing/2014/main" id="{D87117A8-D71A-118D-1DA0-555001D93612}"/>
              </a:ext>
            </a:extLst>
          </p:cNvPr>
          <p:cNvSpPr>
            <a:spLocks noGrp="1"/>
          </p:cNvSpPr>
          <p:nvPr>
            <p:ph idx="1"/>
          </p:nvPr>
        </p:nvSpPr>
        <p:spPr>
          <a:xfrm>
            <a:off x="411845" y="896181"/>
            <a:ext cx="4746268" cy="3394472"/>
          </a:xfrm>
        </p:spPr>
        <p:txBody>
          <a:bodyPr vert="horz" lIns="91440" tIns="45720" rIns="91440" bIns="45720" rtlCol="0" anchor="t">
            <a:noAutofit/>
          </a:bodyPr>
          <a:lstStyle/>
          <a:p>
            <a:r>
              <a:rPr lang="en-GB" b="0" i="0" dirty="0">
                <a:solidFill>
                  <a:schemeClr val="tx1"/>
                </a:solidFill>
                <a:effectLst/>
                <a:latin typeface="+mn-lt"/>
              </a:rPr>
              <a:t>We are a not-for-profit Social Enterprise delivering brighter futures for Young People (YP), communities, and organisations across the </a:t>
            </a:r>
            <a:r>
              <a:rPr lang="en-GB" dirty="0">
                <a:solidFill>
                  <a:schemeClr val="tx1"/>
                </a:solidFill>
                <a:latin typeface="+mn-lt"/>
              </a:rPr>
              <a:t>Southwest</a:t>
            </a:r>
            <a:r>
              <a:rPr lang="en-GB" b="0" i="0" dirty="0">
                <a:solidFill>
                  <a:schemeClr val="tx1"/>
                </a:solidFill>
                <a:effectLst/>
                <a:latin typeface="+mn-lt"/>
              </a:rPr>
              <a:t> for over </a:t>
            </a:r>
            <a:r>
              <a:rPr lang="en-GB" dirty="0">
                <a:solidFill>
                  <a:schemeClr val="tx1"/>
                </a:solidFill>
                <a:latin typeface="+mn-lt"/>
              </a:rPr>
              <a:t>25 years</a:t>
            </a:r>
            <a:endParaRPr lang="en-US" dirty="0">
              <a:solidFill>
                <a:schemeClr val="tx1"/>
              </a:solidFill>
              <a:latin typeface="+mn-lt"/>
            </a:endParaRPr>
          </a:p>
          <a:p>
            <a:r>
              <a:rPr lang="en-US" dirty="0">
                <a:latin typeface="+mn-lt"/>
              </a:rPr>
              <a:t>Owned by the LA’s of Cornwall, Devon, Plymouth and </a:t>
            </a:r>
            <a:r>
              <a:rPr lang="en-US" dirty="0" err="1">
                <a:latin typeface="+mn-lt"/>
              </a:rPr>
              <a:t>Torbay</a:t>
            </a:r>
            <a:endParaRPr lang="en-US" dirty="0">
              <a:latin typeface="+mn-lt"/>
            </a:endParaRPr>
          </a:p>
          <a:p>
            <a:r>
              <a:rPr lang="en-US" dirty="0">
                <a:latin typeface="+mn-lt"/>
              </a:rPr>
              <a:t>Examples of Current Contracts:</a:t>
            </a:r>
          </a:p>
          <a:p>
            <a:pPr lvl="1"/>
            <a:r>
              <a:rPr lang="en-US" dirty="0">
                <a:latin typeface="+mn-lt"/>
              </a:rPr>
              <a:t>Transitions – Cornwall, Devon, Plymouth, </a:t>
            </a:r>
            <a:r>
              <a:rPr lang="en-US" dirty="0" err="1">
                <a:latin typeface="+mn-lt"/>
              </a:rPr>
              <a:t>Torbay</a:t>
            </a:r>
            <a:r>
              <a:rPr lang="en-US" dirty="0">
                <a:latin typeface="+mn-lt"/>
              </a:rPr>
              <a:t> and Somerset</a:t>
            </a:r>
          </a:p>
          <a:p>
            <a:pPr lvl="1"/>
            <a:r>
              <a:rPr lang="en-US" dirty="0">
                <a:latin typeface="+mn-lt"/>
              </a:rPr>
              <a:t>Services to Education – Personal Guidance, WEX (Devon), </a:t>
            </a:r>
            <a:r>
              <a:rPr lang="en-US" dirty="0" err="1">
                <a:latin typeface="+mn-lt"/>
              </a:rPr>
              <a:t>IiC</a:t>
            </a:r>
            <a:r>
              <a:rPr lang="en-US" dirty="0">
                <a:latin typeface="+mn-lt"/>
              </a:rPr>
              <a:t> – South West</a:t>
            </a:r>
          </a:p>
          <a:p>
            <a:pPr lvl="1"/>
            <a:r>
              <a:rPr lang="en-US" dirty="0">
                <a:latin typeface="+mn-lt"/>
              </a:rPr>
              <a:t>COMPASS ESF – Cornwall</a:t>
            </a:r>
          </a:p>
          <a:p>
            <a:pPr lvl="1"/>
            <a:r>
              <a:rPr lang="en-US" dirty="0">
                <a:latin typeface="+mn-lt"/>
              </a:rPr>
              <a:t>SENDIASS - Cornwall</a:t>
            </a:r>
          </a:p>
          <a:p>
            <a:pPr lvl="1"/>
            <a:r>
              <a:rPr lang="en-US" dirty="0">
                <a:latin typeface="+mn-lt"/>
              </a:rPr>
              <a:t>STEM – Devon &amp; Cornwall</a:t>
            </a:r>
          </a:p>
          <a:p>
            <a:pPr lvl="1"/>
            <a:r>
              <a:rPr lang="en-US" dirty="0">
                <a:latin typeface="+mn-lt"/>
              </a:rPr>
              <a:t>#Focus5 TNLF/ESF – Devon and Somerset</a:t>
            </a:r>
          </a:p>
          <a:p>
            <a:pPr lvl="1"/>
            <a:r>
              <a:rPr lang="en-US" dirty="0">
                <a:latin typeface="+mn-lt"/>
              </a:rPr>
              <a:t>#Progress Somerset UKSPF</a:t>
            </a:r>
          </a:p>
          <a:p>
            <a:pPr lvl="1"/>
            <a:r>
              <a:rPr lang="en-US" dirty="0">
                <a:latin typeface="+mn-lt"/>
              </a:rPr>
              <a:t>SMART Skills ESF - Devon</a:t>
            </a:r>
          </a:p>
        </p:txBody>
      </p:sp>
      <p:pic>
        <p:nvPicPr>
          <p:cNvPr id="5" name="Picture 8" descr="A picture containing text, person, people, group&#10;&#10;Description automatically generated">
            <a:extLst>
              <a:ext uri="{FF2B5EF4-FFF2-40B4-BE49-F238E27FC236}">
                <a16:creationId xmlns:a16="http://schemas.microsoft.com/office/drawing/2014/main" id="{E716C725-3CDB-38BD-9D82-97F4B8FEFB18}"/>
              </a:ext>
            </a:extLst>
          </p:cNvPr>
          <p:cNvPicPr>
            <a:picLocks noChangeAspect="1"/>
          </p:cNvPicPr>
          <p:nvPr/>
        </p:nvPicPr>
        <p:blipFill>
          <a:blip r:embed="rId4"/>
          <a:stretch>
            <a:fillRect/>
          </a:stretch>
        </p:blipFill>
        <p:spPr>
          <a:xfrm>
            <a:off x="5366694" y="-1404"/>
            <a:ext cx="3778078" cy="5150169"/>
          </a:xfrm>
          <a:prstGeom prst="rect">
            <a:avLst/>
          </a:prstGeom>
        </p:spPr>
      </p:pic>
    </p:spTree>
    <p:extLst>
      <p:ext uri="{BB962C8B-B14F-4D97-AF65-F5344CB8AC3E}">
        <p14:creationId xmlns:p14="http://schemas.microsoft.com/office/powerpoint/2010/main" val="1506439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22F87-645E-F7EE-7E54-95BDD27A0770}"/>
              </a:ext>
            </a:extLst>
          </p:cNvPr>
          <p:cNvSpPr>
            <a:spLocks noGrp="1"/>
          </p:cNvSpPr>
          <p:nvPr>
            <p:ph type="title"/>
          </p:nvPr>
        </p:nvSpPr>
        <p:spPr>
          <a:xfrm>
            <a:off x="371344" y="138927"/>
            <a:ext cx="8325713" cy="857250"/>
          </a:xfrm>
        </p:spPr>
        <p:txBody>
          <a:bodyPr/>
          <a:lstStyle/>
          <a:p>
            <a:r>
              <a:rPr lang="en-GB">
                <a:latin typeface="Calibri"/>
              </a:rPr>
              <a:t>Opportunity Summary</a:t>
            </a:r>
          </a:p>
        </p:txBody>
      </p:sp>
      <p:sp>
        <p:nvSpPr>
          <p:cNvPr id="3" name="Content Placeholder 2">
            <a:extLst>
              <a:ext uri="{FF2B5EF4-FFF2-40B4-BE49-F238E27FC236}">
                <a16:creationId xmlns:a16="http://schemas.microsoft.com/office/drawing/2014/main" id="{D87117A8-D71A-118D-1DA0-555001D93612}"/>
              </a:ext>
            </a:extLst>
          </p:cNvPr>
          <p:cNvSpPr>
            <a:spLocks noGrp="1"/>
          </p:cNvSpPr>
          <p:nvPr>
            <p:ph idx="1"/>
          </p:nvPr>
        </p:nvSpPr>
        <p:spPr>
          <a:xfrm>
            <a:off x="438876" y="1197378"/>
            <a:ext cx="7436605" cy="3402194"/>
          </a:xfrm>
        </p:spPr>
        <p:txBody>
          <a:bodyPr vert="horz" lIns="91440" tIns="45720" rIns="91440" bIns="45720" rtlCol="0" anchor="t">
            <a:normAutofit/>
          </a:bodyPr>
          <a:lstStyle/>
          <a:p>
            <a:r>
              <a:rPr lang="en-US" sz="1800">
                <a:latin typeface="+mn-lt"/>
              </a:rPr>
              <a:t>UKSPF People and Skills - Youth Engagement</a:t>
            </a:r>
          </a:p>
          <a:p>
            <a:r>
              <a:rPr lang="en-US" sz="1800">
                <a:latin typeface="+mn-lt"/>
              </a:rPr>
              <a:t>Open Competition: Cornwall Good Growth published </a:t>
            </a:r>
          </a:p>
          <a:p>
            <a:r>
              <a:rPr lang="en-US" sz="1800">
                <a:latin typeface="+mn-lt"/>
              </a:rPr>
              <a:t>Contract: 1 Jan 24 to 31 Mar 25</a:t>
            </a:r>
          </a:p>
          <a:p>
            <a:r>
              <a:rPr lang="en-US" sz="1800">
                <a:latin typeface="+mn-lt"/>
              </a:rPr>
              <a:t>Value: circa £900k</a:t>
            </a:r>
          </a:p>
          <a:p>
            <a:r>
              <a:rPr lang="en-US" sz="1800">
                <a:latin typeface="+mn-lt"/>
              </a:rPr>
              <a:t>EoI Looking for specialist delivery partners</a:t>
            </a:r>
          </a:p>
          <a:p>
            <a:r>
              <a:rPr lang="en-US" sz="1800">
                <a:latin typeface="+mn-lt"/>
              </a:rPr>
              <a:t>Accessed via Contracts Finder</a:t>
            </a:r>
          </a:p>
          <a:p>
            <a:r>
              <a:rPr lang="en-US" sz="1800">
                <a:latin typeface="+mn-lt"/>
              </a:rPr>
              <a:t>CSW Lead in partnership with Cornwall Education Business Partnership (Cornwall Council)</a:t>
            </a:r>
          </a:p>
          <a:p>
            <a:pPr marL="0" indent="0">
              <a:buNone/>
            </a:pPr>
            <a:endParaRPr lang="en-US" sz="1800" b="1">
              <a:latin typeface="+mn-lt"/>
            </a:endParaRPr>
          </a:p>
        </p:txBody>
      </p:sp>
      <p:grpSp>
        <p:nvGrpSpPr>
          <p:cNvPr id="9" name="Group 8">
            <a:extLst>
              <a:ext uri="{FF2B5EF4-FFF2-40B4-BE49-F238E27FC236}">
                <a16:creationId xmlns:a16="http://schemas.microsoft.com/office/drawing/2014/main" id="{AD19B7D5-6249-299C-C38C-B600DA4C394B}"/>
              </a:ext>
            </a:extLst>
          </p:cNvPr>
          <p:cNvGrpSpPr/>
          <p:nvPr/>
        </p:nvGrpSpPr>
        <p:grpSpPr>
          <a:xfrm>
            <a:off x="6810118" y="4174668"/>
            <a:ext cx="1833433" cy="916316"/>
            <a:chOff x="6810118" y="4174668"/>
            <a:chExt cx="1833433" cy="916316"/>
          </a:xfrm>
        </p:grpSpPr>
        <p:sp>
          <p:nvSpPr>
            <p:cNvPr id="6" name="Rectangle 5">
              <a:extLst>
                <a:ext uri="{FF2B5EF4-FFF2-40B4-BE49-F238E27FC236}">
                  <a16:creationId xmlns:a16="http://schemas.microsoft.com/office/drawing/2014/main" id="{ABCD30D0-2D1C-C769-74A2-4A17F79003BB}"/>
                </a:ext>
              </a:extLst>
            </p:cNvPr>
            <p:cNvSpPr/>
            <p:nvPr/>
          </p:nvSpPr>
          <p:spPr>
            <a:xfrm>
              <a:off x="6810118" y="4176584"/>
              <a:ext cx="1833433"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7" name="Picture 5" descr="Logo&#10;&#10;Description automatically generated">
              <a:extLst>
                <a:ext uri="{FF2B5EF4-FFF2-40B4-BE49-F238E27FC236}">
                  <a16:creationId xmlns:a16="http://schemas.microsoft.com/office/drawing/2014/main" id="{7C18222A-F249-B0FB-C54E-FAF9195F7248}"/>
                </a:ext>
              </a:extLst>
            </p:cNvPr>
            <p:cNvPicPr>
              <a:picLocks noChangeAspect="1"/>
            </p:cNvPicPr>
            <p:nvPr/>
          </p:nvPicPr>
          <p:blipFill>
            <a:blip r:embed="rId2"/>
            <a:stretch>
              <a:fillRect/>
            </a:stretch>
          </p:blipFill>
          <p:spPr>
            <a:xfrm>
              <a:off x="7695169" y="4174668"/>
              <a:ext cx="912856" cy="837140"/>
            </a:xfrm>
            <a:prstGeom prst="rect">
              <a:avLst/>
            </a:prstGeom>
          </p:spPr>
        </p:pic>
      </p:grpSp>
    </p:spTree>
    <p:extLst>
      <p:ext uri="{BB962C8B-B14F-4D97-AF65-F5344CB8AC3E}">
        <p14:creationId xmlns:p14="http://schemas.microsoft.com/office/powerpoint/2010/main" val="2205816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22F87-645E-F7EE-7E54-95BDD27A0770}"/>
              </a:ext>
            </a:extLst>
          </p:cNvPr>
          <p:cNvSpPr>
            <a:spLocks noGrp="1"/>
          </p:cNvSpPr>
          <p:nvPr>
            <p:ph type="title"/>
          </p:nvPr>
        </p:nvSpPr>
        <p:spPr/>
        <p:txBody>
          <a:bodyPr/>
          <a:lstStyle/>
          <a:p>
            <a:r>
              <a:rPr lang="en-US">
                <a:latin typeface="Calibri"/>
              </a:rPr>
              <a:t>Overall Youth Engagement Project Specification</a:t>
            </a:r>
            <a:endParaRPr lang="en-GB">
              <a:solidFill>
                <a:srgbClr val="FF0000"/>
              </a:solidFill>
              <a:latin typeface="Calibri"/>
            </a:endParaRPr>
          </a:p>
        </p:txBody>
      </p:sp>
      <p:pic>
        <p:nvPicPr>
          <p:cNvPr id="4" name="Picture 3" descr="A black and yellow logo with a bird on top of a shield&#10;&#10;Description automatically generated with medium confidence">
            <a:extLst>
              <a:ext uri="{FF2B5EF4-FFF2-40B4-BE49-F238E27FC236}">
                <a16:creationId xmlns:a16="http://schemas.microsoft.com/office/drawing/2014/main" id="{3D8B34F7-A5FA-2A56-C3CA-3B7E2CA0FA2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8708" y="4352437"/>
            <a:ext cx="800100" cy="753745"/>
          </a:xfrm>
          <a:prstGeom prst="rect">
            <a:avLst/>
          </a:prstGeom>
          <a:noFill/>
          <a:ln>
            <a:noFill/>
          </a:ln>
        </p:spPr>
      </p:pic>
      <p:grpSp>
        <p:nvGrpSpPr>
          <p:cNvPr id="8" name="Group 7">
            <a:extLst>
              <a:ext uri="{FF2B5EF4-FFF2-40B4-BE49-F238E27FC236}">
                <a16:creationId xmlns:a16="http://schemas.microsoft.com/office/drawing/2014/main" id="{885D43D7-E270-F8D9-33A8-0D135AF3EFFC}"/>
              </a:ext>
            </a:extLst>
          </p:cNvPr>
          <p:cNvGrpSpPr/>
          <p:nvPr/>
        </p:nvGrpSpPr>
        <p:grpSpPr>
          <a:xfrm>
            <a:off x="6837619" y="4185535"/>
            <a:ext cx="1833433" cy="916316"/>
            <a:chOff x="6810118" y="4174668"/>
            <a:chExt cx="1833433" cy="916316"/>
          </a:xfrm>
        </p:grpSpPr>
        <p:sp>
          <p:nvSpPr>
            <p:cNvPr id="6" name="Rectangle 5">
              <a:extLst>
                <a:ext uri="{FF2B5EF4-FFF2-40B4-BE49-F238E27FC236}">
                  <a16:creationId xmlns:a16="http://schemas.microsoft.com/office/drawing/2014/main" id="{E66919D4-A61B-0165-B382-A0B95E92535E}"/>
                </a:ext>
              </a:extLst>
            </p:cNvPr>
            <p:cNvSpPr/>
            <p:nvPr/>
          </p:nvSpPr>
          <p:spPr>
            <a:xfrm>
              <a:off x="6810118" y="4176584"/>
              <a:ext cx="1833433"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7" name="Picture 5" descr="Logo&#10;&#10;Description automatically generated">
              <a:extLst>
                <a:ext uri="{FF2B5EF4-FFF2-40B4-BE49-F238E27FC236}">
                  <a16:creationId xmlns:a16="http://schemas.microsoft.com/office/drawing/2014/main" id="{4B96B2DC-A34D-1F08-9AAB-F1E184F4D51F}"/>
                </a:ext>
              </a:extLst>
            </p:cNvPr>
            <p:cNvPicPr>
              <a:picLocks noChangeAspect="1"/>
            </p:cNvPicPr>
            <p:nvPr/>
          </p:nvPicPr>
          <p:blipFill>
            <a:blip r:embed="rId3"/>
            <a:stretch>
              <a:fillRect/>
            </a:stretch>
          </p:blipFill>
          <p:spPr>
            <a:xfrm>
              <a:off x="7695169" y="4174668"/>
              <a:ext cx="912856" cy="837140"/>
            </a:xfrm>
            <a:prstGeom prst="rect">
              <a:avLst/>
            </a:prstGeom>
          </p:spPr>
        </p:pic>
      </p:grpSp>
      <p:sp>
        <p:nvSpPr>
          <p:cNvPr id="3" name="Content Placeholder 2">
            <a:extLst>
              <a:ext uri="{FF2B5EF4-FFF2-40B4-BE49-F238E27FC236}">
                <a16:creationId xmlns:a16="http://schemas.microsoft.com/office/drawing/2014/main" id="{D87117A8-D71A-118D-1DA0-555001D93612}"/>
              </a:ext>
            </a:extLst>
          </p:cNvPr>
          <p:cNvSpPr>
            <a:spLocks noGrp="1"/>
          </p:cNvSpPr>
          <p:nvPr>
            <p:ph idx="1"/>
          </p:nvPr>
        </p:nvSpPr>
        <p:spPr>
          <a:xfrm>
            <a:off x="411845" y="957965"/>
            <a:ext cx="8190713" cy="3394472"/>
          </a:xfrm>
        </p:spPr>
        <p:txBody>
          <a:bodyPr vert="horz" lIns="91440" tIns="45720" rIns="91440" bIns="45720" rtlCol="0" anchor="t">
            <a:noAutofit/>
          </a:bodyPr>
          <a:lstStyle/>
          <a:p>
            <a:r>
              <a:rPr lang="en-GB" sz="1400">
                <a:solidFill>
                  <a:srgbClr val="1E2528"/>
                </a:solidFill>
                <a:latin typeface="+mn-lt"/>
              </a:rPr>
              <a:t>S</a:t>
            </a:r>
            <a:r>
              <a:rPr lang="en-GB" sz="1400" b="0" i="0">
                <a:solidFill>
                  <a:srgbClr val="1E2528"/>
                </a:solidFill>
                <a:effectLst/>
                <a:latin typeface="+mn-lt"/>
              </a:rPr>
              <a:t>upport young people to access and navigate a simplified, yet comprehensive, employment and skills support offer</a:t>
            </a:r>
          </a:p>
          <a:p>
            <a:r>
              <a:rPr lang="en-GB" sz="1400">
                <a:latin typeface="+mn-lt"/>
              </a:rPr>
              <a:t>Collaboration and integration of YPs’ services with effective and compliant data sharing, helping young people to easily navigate support and avoid being ‘bounced’ around</a:t>
            </a:r>
            <a:endParaRPr lang="en-GB" sz="1400" b="0" i="0">
              <a:solidFill>
                <a:srgbClr val="1E2528"/>
              </a:solidFill>
              <a:effectLst/>
              <a:latin typeface="+mn-lt"/>
            </a:endParaRPr>
          </a:p>
          <a:p>
            <a:r>
              <a:rPr lang="en-GB" sz="1400">
                <a:latin typeface="+mn-lt"/>
              </a:rPr>
              <a:t>Identify and refer to mainstream, commissioned or bespoke support to fulfil their personal YP person pre-engagement and triage services, working with the People Hub</a:t>
            </a:r>
          </a:p>
          <a:p>
            <a:r>
              <a:rPr lang="en-GB" sz="1400" b="1">
                <a:solidFill>
                  <a:srgbClr val="1E2528"/>
                </a:solidFill>
                <a:latin typeface="+mn-lt"/>
              </a:rPr>
              <a:t>Specialist delivery partners </a:t>
            </a:r>
            <a:r>
              <a:rPr lang="en-US" sz="1400" b="1" i="0">
                <a:solidFill>
                  <a:srgbClr val="000000"/>
                </a:solidFill>
                <a:effectLst/>
                <a:latin typeface="+mn-lt"/>
              </a:rPr>
              <a:t>in key areas like mental health, employability, </a:t>
            </a:r>
            <a:r>
              <a:rPr lang="en-US" sz="1400" b="1">
                <a:solidFill>
                  <a:srgbClr val="000000"/>
                </a:solidFill>
                <a:latin typeface="+mn-lt"/>
              </a:rPr>
              <a:t>life skills including financial</a:t>
            </a:r>
            <a:r>
              <a:rPr lang="en-US" sz="1400" b="1" i="0">
                <a:solidFill>
                  <a:srgbClr val="000000"/>
                </a:solidFill>
                <a:effectLst/>
                <a:latin typeface="+mn-lt"/>
              </a:rPr>
              <a:t> wellbeing, and support to access housing support (accessing existing support where available)</a:t>
            </a:r>
            <a:endParaRPr lang="en-GB" sz="1400" b="1">
              <a:solidFill>
                <a:srgbClr val="1E2528"/>
              </a:solidFill>
              <a:latin typeface="+mn-lt"/>
            </a:endParaRPr>
          </a:p>
          <a:p>
            <a:r>
              <a:rPr lang="en-GB" sz="1400" b="1">
                <a:solidFill>
                  <a:srgbClr val="1E2528"/>
                </a:solidFill>
                <a:latin typeface="+mn-lt"/>
              </a:rPr>
              <a:t>I</a:t>
            </a:r>
            <a:r>
              <a:rPr lang="en-GB" sz="1400" b="1" i="0">
                <a:solidFill>
                  <a:srgbClr val="1E2528"/>
                </a:solidFill>
                <a:effectLst/>
                <a:latin typeface="+mn-lt"/>
              </a:rPr>
              <a:t>nitial assessments to develop personal action plans</a:t>
            </a:r>
          </a:p>
          <a:p>
            <a:r>
              <a:rPr lang="en-GB" sz="1400" b="1">
                <a:latin typeface="+mn-lt"/>
              </a:rPr>
              <a:t>Assess and remove other needs and barriers which may prevent young people from accessing training, education or employment</a:t>
            </a:r>
          </a:p>
          <a:p>
            <a:r>
              <a:rPr lang="en-GB" sz="1400">
                <a:latin typeface="+mn-lt"/>
              </a:rPr>
              <a:t>A specialist framework to support needs not deliverable by project delivery partners</a:t>
            </a:r>
          </a:p>
          <a:p>
            <a:r>
              <a:rPr lang="en-GB" sz="1400">
                <a:latin typeface="+mn-lt"/>
              </a:rPr>
              <a:t>Intensive key worker support for young people with the most complex needs goals</a:t>
            </a:r>
            <a:endParaRPr lang="en-US" sz="1400">
              <a:latin typeface="+mn-lt"/>
            </a:endParaRPr>
          </a:p>
        </p:txBody>
      </p:sp>
    </p:spTree>
    <p:extLst>
      <p:ext uri="{BB962C8B-B14F-4D97-AF65-F5344CB8AC3E}">
        <p14:creationId xmlns:p14="http://schemas.microsoft.com/office/powerpoint/2010/main" val="2913404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22F87-645E-F7EE-7E54-95BDD27A0770}"/>
              </a:ext>
            </a:extLst>
          </p:cNvPr>
          <p:cNvSpPr>
            <a:spLocks noGrp="1"/>
          </p:cNvSpPr>
          <p:nvPr>
            <p:ph type="title"/>
          </p:nvPr>
        </p:nvSpPr>
        <p:spPr/>
        <p:txBody>
          <a:bodyPr/>
          <a:lstStyle/>
          <a:p>
            <a:r>
              <a:rPr lang="en-US">
                <a:latin typeface="Calibri"/>
              </a:rPr>
              <a:t>Key Themes for EoI</a:t>
            </a:r>
            <a:endParaRPr lang="en-GB">
              <a:latin typeface="Calibri"/>
            </a:endParaRPr>
          </a:p>
        </p:txBody>
      </p:sp>
      <p:pic>
        <p:nvPicPr>
          <p:cNvPr id="4" name="Picture 3" descr="A black and yellow logo with a bird on top of a shield&#10;&#10;Description automatically generated with medium confidence">
            <a:extLst>
              <a:ext uri="{FF2B5EF4-FFF2-40B4-BE49-F238E27FC236}">
                <a16:creationId xmlns:a16="http://schemas.microsoft.com/office/drawing/2014/main" id="{3D8B34F7-A5FA-2A56-C3CA-3B7E2CA0FA2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8708" y="4352437"/>
            <a:ext cx="800100" cy="753745"/>
          </a:xfrm>
          <a:prstGeom prst="rect">
            <a:avLst/>
          </a:prstGeom>
          <a:noFill/>
          <a:ln>
            <a:noFill/>
          </a:ln>
        </p:spPr>
      </p:pic>
      <p:grpSp>
        <p:nvGrpSpPr>
          <p:cNvPr id="8" name="Group 7">
            <a:extLst>
              <a:ext uri="{FF2B5EF4-FFF2-40B4-BE49-F238E27FC236}">
                <a16:creationId xmlns:a16="http://schemas.microsoft.com/office/drawing/2014/main" id="{885D43D7-E270-F8D9-33A8-0D135AF3EFFC}"/>
              </a:ext>
            </a:extLst>
          </p:cNvPr>
          <p:cNvGrpSpPr/>
          <p:nvPr/>
        </p:nvGrpSpPr>
        <p:grpSpPr>
          <a:xfrm>
            <a:off x="6810118" y="4174668"/>
            <a:ext cx="1833433" cy="916316"/>
            <a:chOff x="6810118" y="4174668"/>
            <a:chExt cx="1833433" cy="916316"/>
          </a:xfrm>
        </p:grpSpPr>
        <p:sp>
          <p:nvSpPr>
            <p:cNvPr id="6" name="Rectangle 5">
              <a:extLst>
                <a:ext uri="{FF2B5EF4-FFF2-40B4-BE49-F238E27FC236}">
                  <a16:creationId xmlns:a16="http://schemas.microsoft.com/office/drawing/2014/main" id="{E66919D4-A61B-0165-B382-A0B95E92535E}"/>
                </a:ext>
              </a:extLst>
            </p:cNvPr>
            <p:cNvSpPr/>
            <p:nvPr/>
          </p:nvSpPr>
          <p:spPr>
            <a:xfrm>
              <a:off x="6810118" y="4176584"/>
              <a:ext cx="1833433"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7" name="Picture 5" descr="Logo&#10;&#10;Description automatically generated">
              <a:extLst>
                <a:ext uri="{FF2B5EF4-FFF2-40B4-BE49-F238E27FC236}">
                  <a16:creationId xmlns:a16="http://schemas.microsoft.com/office/drawing/2014/main" id="{4B96B2DC-A34D-1F08-9AAB-F1E184F4D51F}"/>
                </a:ext>
              </a:extLst>
            </p:cNvPr>
            <p:cNvPicPr>
              <a:picLocks noChangeAspect="1"/>
            </p:cNvPicPr>
            <p:nvPr/>
          </p:nvPicPr>
          <p:blipFill>
            <a:blip r:embed="rId3"/>
            <a:stretch>
              <a:fillRect/>
            </a:stretch>
          </p:blipFill>
          <p:spPr>
            <a:xfrm>
              <a:off x="7695169" y="4174668"/>
              <a:ext cx="912856" cy="837140"/>
            </a:xfrm>
            <a:prstGeom prst="rect">
              <a:avLst/>
            </a:prstGeom>
          </p:spPr>
        </p:pic>
      </p:grpSp>
      <p:sp>
        <p:nvSpPr>
          <p:cNvPr id="3" name="Content Placeholder 2">
            <a:extLst>
              <a:ext uri="{FF2B5EF4-FFF2-40B4-BE49-F238E27FC236}">
                <a16:creationId xmlns:a16="http://schemas.microsoft.com/office/drawing/2014/main" id="{D87117A8-D71A-118D-1DA0-555001D93612}"/>
              </a:ext>
            </a:extLst>
          </p:cNvPr>
          <p:cNvSpPr>
            <a:spLocks noGrp="1"/>
          </p:cNvSpPr>
          <p:nvPr>
            <p:ph idx="1"/>
          </p:nvPr>
        </p:nvSpPr>
        <p:spPr>
          <a:xfrm>
            <a:off x="411845" y="957965"/>
            <a:ext cx="8190713" cy="3394472"/>
          </a:xfrm>
        </p:spPr>
        <p:txBody>
          <a:bodyPr vert="horz" lIns="91440" tIns="45720" rIns="91440" bIns="45720" rtlCol="0" anchor="t">
            <a:normAutofit/>
          </a:bodyPr>
          <a:lstStyle/>
          <a:p>
            <a:r>
              <a:rPr lang="en-US" sz="1800">
                <a:latin typeface="+mn-lt"/>
              </a:rPr>
              <a:t>Improving Social Mobility for Disadvantaged Young People (16-24)</a:t>
            </a:r>
          </a:p>
          <a:p>
            <a:r>
              <a:rPr lang="en-US" sz="1800">
                <a:latin typeface="+mn-lt"/>
              </a:rPr>
              <a:t>NEETS and SEND</a:t>
            </a:r>
          </a:p>
          <a:p>
            <a:r>
              <a:rPr lang="en-US" sz="1800">
                <a:latin typeface="+mn-lt"/>
              </a:rPr>
              <a:t>Cornwall EBP linkages</a:t>
            </a:r>
          </a:p>
          <a:p>
            <a:r>
              <a:rPr lang="en-US" sz="1800">
                <a:latin typeface="+mn-lt"/>
              </a:rPr>
              <a:t>Collaboration</a:t>
            </a:r>
          </a:p>
          <a:p>
            <a:r>
              <a:rPr lang="en-US" sz="1800">
                <a:latin typeface="+mn-lt"/>
              </a:rPr>
              <a:t>Integrated Approach – CSW Transitions, People Hub, EBP, Careers Hub, Specialist Partners</a:t>
            </a:r>
          </a:p>
          <a:p>
            <a:r>
              <a:rPr lang="en-US" sz="1800">
                <a:latin typeface="+mn-lt"/>
              </a:rPr>
              <a:t>Support – One To One/Removal Of Barriers</a:t>
            </a:r>
          </a:p>
          <a:p>
            <a:r>
              <a:rPr lang="en-US" sz="1800">
                <a:latin typeface="+mn-lt"/>
              </a:rPr>
              <a:t>Build Confidence, Resilience and Competence</a:t>
            </a:r>
          </a:p>
          <a:p>
            <a:r>
              <a:rPr lang="en-US" sz="1800">
                <a:latin typeface="+mn-lt"/>
              </a:rPr>
              <a:t>Improve Basic and Life Skills</a:t>
            </a:r>
          </a:p>
          <a:p>
            <a:r>
              <a:rPr lang="en-US" sz="1800">
                <a:latin typeface="+mn-lt"/>
              </a:rPr>
              <a:t>Address Key Issue – Mental Health</a:t>
            </a:r>
          </a:p>
        </p:txBody>
      </p:sp>
    </p:spTree>
    <p:extLst>
      <p:ext uri="{BB962C8B-B14F-4D97-AF65-F5344CB8AC3E}">
        <p14:creationId xmlns:p14="http://schemas.microsoft.com/office/powerpoint/2010/main" val="2788904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53AB0-690A-EEFC-759F-67EC0380A913}"/>
              </a:ext>
            </a:extLst>
          </p:cNvPr>
          <p:cNvSpPr>
            <a:spLocks noGrp="1"/>
          </p:cNvSpPr>
          <p:nvPr>
            <p:ph type="title"/>
          </p:nvPr>
        </p:nvSpPr>
        <p:spPr/>
        <p:txBody>
          <a:bodyPr/>
          <a:lstStyle/>
          <a:p>
            <a:r>
              <a:rPr lang="en-GB">
                <a:latin typeface="Calibri"/>
              </a:rPr>
              <a:t>What are we looking for? (1)</a:t>
            </a:r>
          </a:p>
        </p:txBody>
      </p:sp>
      <p:sp>
        <p:nvSpPr>
          <p:cNvPr id="4" name="Content Placeholder 3">
            <a:extLst>
              <a:ext uri="{FF2B5EF4-FFF2-40B4-BE49-F238E27FC236}">
                <a16:creationId xmlns:a16="http://schemas.microsoft.com/office/drawing/2014/main" id="{060CA2CD-7770-344F-F40D-B50392D88D01}"/>
              </a:ext>
            </a:extLst>
          </p:cNvPr>
          <p:cNvSpPr>
            <a:spLocks noGrp="1"/>
          </p:cNvSpPr>
          <p:nvPr>
            <p:ph idx="1"/>
          </p:nvPr>
        </p:nvSpPr>
        <p:spPr>
          <a:xfrm>
            <a:off x="411845" y="873012"/>
            <a:ext cx="8325713" cy="3394472"/>
          </a:xfrm>
        </p:spPr>
        <p:txBody>
          <a:bodyPr vert="horz" lIns="91440" tIns="45720" rIns="91440" bIns="45720" rtlCol="0" anchor="t">
            <a:normAutofit lnSpcReduction="10000"/>
          </a:bodyPr>
          <a:lstStyle/>
          <a:p>
            <a:pPr marL="0" indent="0" fontAlgn="base">
              <a:buNone/>
            </a:pPr>
            <a:r>
              <a:rPr lang="en-US" sz="1800" b="0" i="0">
                <a:solidFill>
                  <a:srgbClr val="000000"/>
                </a:solidFill>
                <a:effectLst/>
                <a:latin typeface="Calibri"/>
              </a:rPr>
              <a:t>Within the components of our integrated approach, we are looking for effective support in key areas like mental health, employability, </a:t>
            </a:r>
            <a:r>
              <a:rPr lang="en-US" sz="1800">
                <a:solidFill>
                  <a:srgbClr val="000000"/>
                </a:solidFill>
                <a:latin typeface="Calibri"/>
              </a:rPr>
              <a:t>life skills including financial</a:t>
            </a:r>
            <a:r>
              <a:rPr lang="en-US" sz="1800" b="0" i="0">
                <a:solidFill>
                  <a:srgbClr val="000000"/>
                </a:solidFill>
                <a:effectLst/>
                <a:latin typeface="Calibri"/>
              </a:rPr>
              <a:t> wellbeing, and support to access housing support (using existing provision where appropriate). We will help people aged 16 to 24 derive improved outcomes.  </a:t>
            </a:r>
            <a:endParaRPr lang="en-US"/>
          </a:p>
          <a:p>
            <a:pPr marL="0" indent="0" algn="l" rtl="0" fontAlgn="base">
              <a:buNone/>
            </a:pPr>
            <a:r>
              <a:rPr lang="en-US" sz="1800" b="0" i="0">
                <a:solidFill>
                  <a:srgbClr val="000000"/>
                </a:solidFill>
                <a:effectLst/>
                <a:latin typeface="Calibri"/>
              </a:rPr>
              <a:t>Targeted </a:t>
            </a:r>
            <a:r>
              <a:rPr lang="en-US" sz="1800">
                <a:solidFill>
                  <a:srgbClr val="000000"/>
                </a:solidFill>
                <a:latin typeface="Calibri"/>
              </a:rPr>
              <a:t>specialist</a:t>
            </a:r>
            <a:r>
              <a:rPr lang="en-US" sz="1800" b="0" i="0">
                <a:solidFill>
                  <a:srgbClr val="000000"/>
                </a:solidFill>
                <a:effectLst/>
                <a:latin typeface="Calibri"/>
              </a:rPr>
              <a:t> support for young people aged 16-24, including care leavers, special educational needs (SEN), and social emotional and mental health (SEMH) young people, and those who are not in employment, education, or training (NEET) or at risk of being NEET. </a:t>
            </a:r>
            <a:endParaRPr lang="en-US" sz="2000" b="0" i="0">
              <a:solidFill>
                <a:srgbClr val="000000"/>
              </a:solidFill>
              <a:effectLst/>
              <a:latin typeface="Calibri"/>
            </a:endParaRPr>
          </a:p>
          <a:p>
            <a:r>
              <a:rPr lang="en-US" sz="1800">
                <a:solidFill>
                  <a:srgbClr val="000000"/>
                </a:solidFill>
                <a:latin typeface="Calibri"/>
              </a:rPr>
              <a:t>Support – Mental Health, financial well-being, housing</a:t>
            </a:r>
          </a:p>
          <a:p>
            <a:r>
              <a:rPr lang="en-US" sz="1800">
                <a:solidFill>
                  <a:srgbClr val="000000"/>
                </a:solidFill>
                <a:latin typeface="Calibri"/>
              </a:rPr>
              <a:t>Engage and Assess YP</a:t>
            </a:r>
          </a:p>
          <a:p>
            <a:r>
              <a:rPr lang="en-US" sz="1800">
                <a:solidFill>
                  <a:srgbClr val="000000"/>
                </a:solidFill>
                <a:latin typeface="Calibri"/>
              </a:rPr>
              <a:t>Work Experience / Work tasters working with EBP where appropriate</a:t>
            </a:r>
          </a:p>
          <a:p>
            <a:pPr fontAlgn="base">
              <a:buFont typeface="Arial" panose="020B0604020202020204" pitchFamily="34" charset="0"/>
              <a:buChar char="•"/>
            </a:pPr>
            <a:r>
              <a:rPr lang="en-US" sz="1800" b="0" i="0">
                <a:solidFill>
                  <a:srgbClr val="000000"/>
                </a:solidFill>
                <a:effectLst/>
                <a:latin typeface="Calibri"/>
              </a:rPr>
              <a:t>Support </a:t>
            </a:r>
            <a:r>
              <a:rPr lang="en-US" sz="1800">
                <a:solidFill>
                  <a:srgbClr val="000000"/>
                </a:solidFill>
                <a:latin typeface="Calibri"/>
              </a:rPr>
              <a:t>YP further their opportunities for employment</a:t>
            </a:r>
            <a:endParaRPr lang="en-US" sz="1800" b="0" i="0">
              <a:solidFill>
                <a:srgbClr val="000000"/>
              </a:solidFill>
              <a:effectLst/>
              <a:latin typeface="Calibri" panose="020F0502020204030204" pitchFamily="34" charset="0"/>
            </a:endParaRPr>
          </a:p>
        </p:txBody>
      </p:sp>
      <p:grpSp>
        <p:nvGrpSpPr>
          <p:cNvPr id="7" name="Group 6">
            <a:extLst>
              <a:ext uri="{FF2B5EF4-FFF2-40B4-BE49-F238E27FC236}">
                <a16:creationId xmlns:a16="http://schemas.microsoft.com/office/drawing/2014/main" id="{3D06005C-875C-F7E7-C138-97AAAD88A64B}"/>
              </a:ext>
            </a:extLst>
          </p:cNvPr>
          <p:cNvGrpSpPr/>
          <p:nvPr/>
        </p:nvGrpSpPr>
        <p:grpSpPr>
          <a:xfrm>
            <a:off x="6810118" y="4174668"/>
            <a:ext cx="1833433" cy="916316"/>
            <a:chOff x="6810118" y="4174668"/>
            <a:chExt cx="1833433" cy="916316"/>
          </a:xfrm>
        </p:grpSpPr>
        <p:sp>
          <p:nvSpPr>
            <p:cNvPr id="5" name="Rectangle 4">
              <a:extLst>
                <a:ext uri="{FF2B5EF4-FFF2-40B4-BE49-F238E27FC236}">
                  <a16:creationId xmlns:a16="http://schemas.microsoft.com/office/drawing/2014/main" id="{00DFCD3F-7531-1AA1-3EC4-B5A7F918BD88}"/>
                </a:ext>
              </a:extLst>
            </p:cNvPr>
            <p:cNvSpPr/>
            <p:nvPr/>
          </p:nvSpPr>
          <p:spPr>
            <a:xfrm>
              <a:off x="6810118" y="4176584"/>
              <a:ext cx="1833433"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Picture 5" descr="Logo&#10;&#10;Description automatically generated">
              <a:extLst>
                <a:ext uri="{FF2B5EF4-FFF2-40B4-BE49-F238E27FC236}">
                  <a16:creationId xmlns:a16="http://schemas.microsoft.com/office/drawing/2014/main" id="{8345B534-F629-03D6-D42E-FEDB2DB97726}"/>
                </a:ext>
              </a:extLst>
            </p:cNvPr>
            <p:cNvPicPr>
              <a:picLocks noChangeAspect="1"/>
            </p:cNvPicPr>
            <p:nvPr/>
          </p:nvPicPr>
          <p:blipFill>
            <a:blip r:embed="rId2"/>
            <a:stretch>
              <a:fillRect/>
            </a:stretch>
          </p:blipFill>
          <p:spPr>
            <a:xfrm>
              <a:off x="7695169" y="4174668"/>
              <a:ext cx="912856" cy="837140"/>
            </a:xfrm>
            <a:prstGeom prst="rect">
              <a:avLst/>
            </a:prstGeom>
          </p:spPr>
        </p:pic>
      </p:grpSp>
    </p:spTree>
    <p:extLst>
      <p:ext uri="{BB962C8B-B14F-4D97-AF65-F5344CB8AC3E}">
        <p14:creationId xmlns:p14="http://schemas.microsoft.com/office/powerpoint/2010/main" val="1800098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FE63-005B-6B64-82F9-06068F4488C8}"/>
              </a:ext>
            </a:extLst>
          </p:cNvPr>
          <p:cNvSpPr>
            <a:spLocks noGrp="1"/>
          </p:cNvSpPr>
          <p:nvPr>
            <p:ph type="title"/>
          </p:nvPr>
        </p:nvSpPr>
        <p:spPr/>
        <p:txBody>
          <a:bodyPr/>
          <a:lstStyle/>
          <a:p>
            <a:r>
              <a:rPr lang="en-GB">
                <a:latin typeface="Calibri"/>
              </a:rPr>
              <a:t>What are we looking for? (2)</a:t>
            </a:r>
          </a:p>
        </p:txBody>
      </p:sp>
      <p:sp>
        <p:nvSpPr>
          <p:cNvPr id="3" name="Content Placeholder 2">
            <a:extLst>
              <a:ext uri="{FF2B5EF4-FFF2-40B4-BE49-F238E27FC236}">
                <a16:creationId xmlns:a16="http://schemas.microsoft.com/office/drawing/2014/main" id="{434CE872-1428-639F-1590-5EE0CD734494}"/>
              </a:ext>
            </a:extLst>
          </p:cNvPr>
          <p:cNvSpPr>
            <a:spLocks noGrp="1"/>
          </p:cNvSpPr>
          <p:nvPr>
            <p:ph idx="1"/>
          </p:nvPr>
        </p:nvSpPr>
        <p:spPr/>
        <p:txBody>
          <a:bodyPr vert="horz" lIns="91440" tIns="45720" rIns="91440" bIns="45720" rtlCol="0" anchor="t">
            <a:noAutofit/>
          </a:bodyPr>
          <a:lstStyle/>
          <a:p>
            <a:pPr fontAlgn="base">
              <a:buFont typeface="Arial" panose="020B0604020202020204" pitchFamily="34" charset="0"/>
              <a:buChar char="•"/>
            </a:pPr>
            <a:r>
              <a:rPr lang="en-US" sz="1600" b="0" i="0">
                <a:solidFill>
                  <a:srgbClr val="000000"/>
                </a:solidFill>
                <a:effectLst/>
                <a:latin typeface="Calibri"/>
              </a:rPr>
              <a:t>Support </a:t>
            </a:r>
            <a:r>
              <a:rPr lang="en-US" sz="1600">
                <a:solidFill>
                  <a:srgbClr val="000000"/>
                </a:solidFill>
                <a:latin typeface="Calibri"/>
              </a:rPr>
              <a:t>re-engagement for target groups - carers, lone parents, etc</a:t>
            </a:r>
            <a:endParaRPr lang="en-US" sz="1600" b="0" i="0">
              <a:solidFill>
                <a:srgbClr val="000000"/>
              </a:solidFill>
              <a:effectLst/>
              <a:latin typeface="Calibri" panose="020F0502020204030204" pitchFamily="34" charset="0"/>
            </a:endParaRPr>
          </a:p>
          <a:p>
            <a:pPr fontAlgn="base">
              <a:buFont typeface="Arial" panose="020B0604020202020204" pitchFamily="34" charset="0"/>
              <a:buChar char="•"/>
            </a:pPr>
            <a:r>
              <a:rPr lang="en-US" sz="1600">
                <a:solidFill>
                  <a:srgbClr val="000000"/>
                </a:solidFill>
                <a:latin typeface="Calibri"/>
              </a:rPr>
              <a:t>Young Person centered support as may have multiple issues</a:t>
            </a:r>
          </a:p>
          <a:p>
            <a:pPr fontAlgn="base">
              <a:buFont typeface="Arial" panose="020B0604020202020204" pitchFamily="34" charset="0"/>
              <a:buChar char="•"/>
            </a:pPr>
            <a:r>
              <a:rPr lang="en-US" sz="1600">
                <a:solidFill>
                  <a:srgbClr val="000000"/>
                </a:solidFill>
                <a:latin typeface="Calibri"/>
              </a:rPr>
              <a:t>Employability Skills – English/Maths/digital skills</a:t>
            </a:r>
            <a:endParaRPr lang="en-US" sz="1600" b="0" i="0">
              <a:solidFill>
                <a:srgbClr val="000000"/>
              </a:solidFill>
              <a:effectLst/>
              <a:latin typeface="Calibri" panose="020F0502020204030204" pitchFamily="34" charset="0"/>
            </a:endParaRPr>
          </a:p>
          <a:p>
            <a:pPr fontAlgn="base">
              <a:buFont typeface="Arial" panose="020B0604020202020204" pitchFamily="34" charset="0"/>
              <a:buChar char="•"/>
            </a:pPr>
            <a:r>
              <a:rPr lang="en-US" sz="1600">
                <a:solidFill>
                  <a:srgbClr val="000000"/>
                </a:solidFill>
                <a:latin typeface="Calibri"/>
              </a:rPr>
              <a:t>Remove structural barriers e.g. Childcare and Travel</a:t>
            </a:r>
            <a:r>
              <a:rPr lang="en-US" sz="1600" b="0" i="0">
                <a:solidFill>
                  <a:srgbClr val="000000"/>
                </a:solidFill>
                <a:effectLst/>
                <a:latin typeface="Calibri"/>
              </a:rPr>
              <a:t> </a:t>
            </a:r>
          </a:p>
          <a:p>
            <a:pPr fontAlgn="base">
              <a:buFont typeface="Arial" panose="020B0604020202020204" pitchFamily="34" charset="0"/>
              <a:buChar char="•"/>
            </a:pPr>
            <a:r>
              <a:rPr lang="en-US" sz="1600">
                <a:solidFill>
                  <a:srgbClr val="000000"/>
                </a:solidFill>
                <a:latin typeface="Calibri"/>
              </a:rPr>
              <a:t>Learning and experiencing through employment</a:t>
            </a:r>
            <a:endParaRPr lang="en-US" sz="1600" b="0" i="0">
              <a:solidFill>
                <a:srgbClr val="000000"/>
              </a:solidFill>
              <a:effectLst/>
              <a:latin typeface="Calibri" panose="020F0502020204030204" pitchFamily="34" charset="0"/>
            </a:endParaRPr>
          </a:p>
          <a:p>
            <a:pPr fontAlgn="base">
              <a:buFont typeface="Arial" panose="020B0604020202020204" pitchFamily="34" charset="0"/>
              <a:buChar char="•"/>
            </a:pPr>
            <a:r>
              <a:rPr lang="en-US" sz="1600">
                <a:solidFill>
                  <a:srgbClr val="000000"/>
                </a:solidFill>
                <a:latin typeface="Calibri"/>
              </a:rPr>
              <a:t>Providing YP with a voice</a:t>
            </a:r>
            <a:endParaRPr lang="en-US" sz="1600" b="0" i="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600" b="0" i="0">
                <a:solidFill>
                  <a:srgbClr val="000000"/>
                </a:solidFill>
                <a:effectLst/>
                <a:latin typeface="Calibri"/>
              </a:rPr>
              <a:t>Include appropriate CEIAG in any support provided. </a:t>
            </a:r>
          </a:p>
          <a:p>
            <a:pPr algn="l" rtl="0" fontAlgn="base">
              <a:buFont typeface="Arial" panose="020B0604020202020204" pitchFamily="34" charset="0"/>
              <a:buChar char="•"/>
            </a:pPr>
            <a:r>
              <a:rPr lang="en-US" sz="1600" b="0" i="0">
                <a:solidFill>
                  <a:srgbClr val="000000"/>
                </a:solidFill>
                <a:effectLst/>
                <a:latin typeface="Calibri"/>
              </a:rPr>
              <a:t>Ensure alignment with current and emerging careers advice. </a:t>
            </a:r>
          </a:p>
          <a:p>
            <a:pPr algn="l" rtl="0" fontAlgn="base">
              <a:buFont typeface="Arial" panose="020B0604020202020204" pitchFamily="34" charset="0"/>
              <a:buChar char="•"/>
            </a:pPr>
            <a:r>
              <a:rPr lang="en-US" sz="1600" b="0" i="0">
                <a:solidFill>
                  <a:srgbClr val="000000"/>
                </a:solidFill>
                <a:effectLst/>
                <a:latin typeface="Calibri"/>
              </a:rPr>
              <a:t>Consider offering digital alternatives to help meet future challenges including the design and delivery of work experience/work taster opportunities both physically and virtually. </a:t>
            </a:r>
          </a:p>
          <a:p>
            <a:endParaRPr lang="en-GB"/>
          </a:p>
        </p:txBody>
      </p:sp>
      <p:grpSp>
        <p:nvGrpSpPr>
          <p:cNvPr id="8" name="Group 7">
            <a:extLst>
              <a:ext uri="{FF2B5EF4-FFF2-40B4-BE49-F238E27FC236}">
                <a16:creationId xmlns:a16="http://schemas.microsoft.com/office/drawing/2014/main" id="{1CEFC5E9-0B27-9F64-5FC8-4F521ECD6510}"/>
              </a:ext>
            </a:extLst>
          </p:cNvPr>
          <p:cNvGrpSpPr/>
          <p:nvPr/>
        </p:nvGrpSpPr>
        <p:grpSpPr>
          <a:xfrm>
            <a:off x="6810118" y="4174668"/>
            <a:ext cx="1833433" cy="916316"/>
            <a:chOff x="6810118" y="4174668"/>
            <a:chExt cx="1833433" cy="916316"/>
          </a:xfrm>
        </p:grpSpPr>
        <p:sp>
          <p:nvSpPr>
            <p:cNvPr id="6" name="Rectangle 5">
              <a:extLst>
                <a:ext uri="{FF2B5EF4-FFF2-40B4-BE49-F238E27FC236}">
                  <a16:creationId xmlns:a16="http://schemas.microsoft.com/office/drawing/2014/main" id="{9738CAAA-F5F3-E6DD-1870-36B3433EADA2}"/>
                </a:ext>
              </a:extLst>
            </p:cNvPr>
            <p:cNvSpPr/>
            <p:nvPr/>
          </p:nvSpPr>
          <p:spPr>
            <a:xfrm>
              <a:off x="6810118" y="4176584"/>
              <a:ext cx="1833433"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7" name="Picture 5" descr="Logo&#10;&#10;Description automatically generated">
              <a:extLst>
                <a:ext uri="{FF2B5EF4-FFF2-40B4-BE49-F238E27FC236}">
                  <a16:creationId xmlns:a16="http://schemas.microsoft.com/office/drawing/2014/main" id="{C0AF725E-EFC3-88A5-B636-C81D5FD8EFDC}"/>
                </a:ext>
              </a:extLst>
            </p:cNvPr>
            <p:cNvPicPr>
              <a:picLocks noChangeAspect="1"/>
            </p:cNvPicPr>
            <p:nvPr/>
          </p:nvPicPr>
          <p:blipFill>
            <a:blip r:embed="rId2"/>
            <a:stretch>
              <a:fillRect/>
            </a:stretch>
          </p:blipFill>
          <p:spPr>
            <a:xfrm>
              <a:off x="7695169" y="4174668"/>
              <a:ext cx="912856" cy="837140"/>
            </a:xfrm>
            <a:prstGeom prst="rect">
              <a:avLst/>
            </a:prstGeom>
          </p:spPr>
        </p:pic>
      </p:grpSp>
    </p:spTree>
    <p:extLst>
      <p:ext uri="{BB962C8B-B14F-4D97-AF65-F5344CB8AC3E}">
        <p14:creationId xmlns:p14="http://schemas.microsoft.com/office/powerpoint/2010/main" val="1796688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9A97C-A195-12F8-3BE8-767769E7B4BF}"/>
              </a:ext>
            </a:extLst>
          </p:cNvPr>
          <p:cNvSpPr>
            <a:spLocks noGrp="1"/>
          </p:cNvSpPr>
          <p:nvPr>
            <p:ph type="title"/>
          </p:nvPr>
        </p:nvSpPr>
        <p:spPr/>
        <p:txBody>
          <a:bodyPr/>
          <a:lstStyle/>
          <a:p>
            <a:r>
              <a:rPr lang="en-GB">
                <a:latin typeface="Calibri"/>
              </a:rPr>
              <a:t>Key Outcomes</a:t>
            </a:r>
          </a:p>
        </p:txBody>
      </p:sp>
      <p:sp>
        <p:nvSpPr>
          <p:cNvPr id="4" name="Content Placeholder 3">
            <a:extLst>
              <a:ext uri="{FF2B5EF4-FFF2-40B4-BE49-F238E27FC236}">
                <a16:creationId xmlns:a16="http://schemas.microsoft.com/office/drawing/2014/main" id="{CAE097D9-72F0-7254-008B-70398AF8ED12}"/>
              </a:ext>
            </a:extLst>
          </p:cNvPr>
          <p:cNvSpPr>
            <a:spLocks noGrp="1"/>
          </p:cNvSpPr>
          <p:nvPr>
            <p:ph idx="1"/>
          </p:nvPr>
        </p:nvSpPr>
        <p:spPr>
          <a:xfrm>
            <a:off x="411845" y="873012"/>
            <a:ext cx="8325713" cy="3394472"/>
          </a:xfrm>
        </p:spPr>
        <p:txBody>
          <a:bodyPr vert="horz" lIns="91440" tIns="45720" rIns="91440" bIns="45720" rtlCol="0" anchor="t">
            <a:normAutofit fontScale="85000" lnSpcReduction="10000"/>
          </a:bodyPr>
          <a:lstStyle/>
          <a:p>
            <a:pPr marL="0" indent="0">
              <a:buNone/>
            </a:pPr>
            <a:r>
              <a:rPr lang="en-US" sz="1800" b="1">
                <a:latin typeface="+mn-lt"/>
              </a:rPr>
              <a:t>Key target areas</a:t>
            </a:r>
          </a:p>
          <a:p>
            <a:pPr marL="0" indent="0">
              <a:buNone/>
            </a:pPr>
            <a:endParaRPr lang="en-US" b="1"/>
          </a:p>
          <a:p>
            <a:pPr marL="0" indent="0">
              <a:buNone/>
            </a:pPr>
            <a:r>
              <a:rPr lang="en-US" sz="1800" b="1" i="0" u="none" strike="noStrike">
                <a:solidFill>
                  <a:srgbClr val="000000"/>
                </a:solidFill>
                <a:effectLst/>
                <a:latin typeface="Calibri"/>
              </a:rPr>
              <a:t>E33 </a:t>
            </a:r>
            <a:r>
              <a:rPr lang="en-US" sz="1800" b="0" i="0" u="none" strike="noStrike">
                <a:solidFill>
                  <a:srgbClr val="000000"/>
                </a:solidFill>
                <a:effectLst/>
                <a:latin typeface="Calibri"/>
              </a:rPr>
              <a:t>– Employment support for economically inactive people: Intensive and wrap-around one-to-one support to move people closer towards mainstream provision and employment, supplemented by additional and/or specialist life and basic skills (digital, English, </a:t>
            </a:r>
            <a:r>
              <a:rPr lang="en-US" sz="1800">
                <a:solidFill>
                  <a:srgbClr val="000000"/>
                </a:solidFill>
                <a:latin typeface="Calibri"/>
              </a:rPr>
              <a:t>M</a:t>
            </a:r>
            <a:r>
              <a:rPr lang="en-US" sz="1800" b="0" i="0" u="none" strike="noStrike">
                <a:solidFill>
                  <a:srgbClr val="000000"/>
                </a:solidFill>
                <a:effectLst/>
                <a:latin typeface="Calibri"/>
              </a:rPr>
              <a:t>aths and ESOL) support where there are local provision gaps. </a:t>
            </a:r>
            <a:r>
              <a:rPr lang="en-US"/>
              <a:t> </a:t>
            </a:r>
          </a:p>
          <a:p>
            <a:pPr marL="0" indent="0">
              <a:buNone/>
            </a:pPr>
            <a:endParaRPr lang="en-US"/>
          </a:p>
          <a:p>
            <a:pPr marL="0" indent="0">
              <a:buNone/>
            </a:pPr>
            <a:r>
              <a:rPr lang="en-US" sz="1800" b="1">
                <a:latin typeface="+mn-lt"/>
              </a:rPr>
              <a:t>E34 </a:t>
            </a:r>
            <a:r>
              <a:rPr lang="en-US" sz="1800">
                <a:latin typeface="+mn-lt"/>
              </a:rPr>
              <a:t>– Courses including basic skills (digital, English, Maths (via Multiply) and ESOL) and life skills and career skills provision for people who are unable to access training through the adult education budget or wrap around support detailed within E33.</a:t>
            </a:r>
          </a:p>
          <a:p>
            <a:pPr marL="0" indent="0">
              <a:buNone/>
            </a:pPr>
            <a:endParaRPr lang="en-US" sz="1800">
              <a:latin typeface="+mn-lt"/>
            </a:endParaRPr>
          </a:p>
          <a:p>
            <a:pPr marL="0" indent="0">
              <a:buNone/>
            </a:pPr>
            <a:r>
              <a:rPr lang="en-US" sz="1800">
                <a:latin typeface="+mn-lt"/>
              </a:rPr>
              <a:t>Supplemented by financial support for learners to enroll onto courses and complete qualifications.</a:t>
            </a:r>
          </a:p>
          <a:p>
            <a:pPr marL="0" indent="0">
              <a:buNone/>
            </a:pPr>
            <a:r>
              <a:rPr lang="en-US" sz="1800" b="1" i="0" u="none" strike="noStrike">
                <a:solidFill>
                  <a:srgbClr val="000000"/>
                </a:solidFill>
                <a:effectLst/>
                <a:latin typeface="Calibri"/>
              </a:rPr>
              <a:t>E35 </a:t>
            </a:r>
            <a:r>
              <a:rPr lang="en-US" sz="1800" b="0" i="0" u="none" strike="noStrike">
                <a:solidFill>
                  <a:srgbClr val="000000"/>
                </a:solidFill>
                <a:effectLst/>
                <a:latin typeface="Calibri"/>
              </a:rPr>
              <a:t>- Activities such as enrichment and volunteering to improve opportunities and promote wellbeing</a:t>
            </a:r>
            <a:r>
              <a:rPr lang="en-US" sz="2800"/>
              <a:t> </a:t>
            </a:r>
            <a:endParaRPr lang="en-GB" sz="1800">
              <a:latin typeface="+mn-lt"/>
            </a:endParaRPr>
          </a:p>
        </p:txBody>
      </p:sp>
      <p:grpSp>
        <p:nvGrpSpPr>
          <p:cNvPr id="8" name="Group 7">
            <a:extLst>
              <a:ext uri="{FF2B5EF4-FFF2-40B4-BE49-F238E27FC236}">
                <a16:creationId xmlns:a16="http://schemas.microsoft.com/office/drawing/2014/main" id="{F2B2B5D3-FA07-8B23-ED48-FB4698DAC5CF}"/>
              </a:ext>
            </a:extLst>
          </p:cNvPr>
          <p:cNvGrpSpPr/>
          <p:nvPr/>
        </p:nvGrpSpPr>
        <p:grpSpPr>
          <a:xfrm>
            <a:off x="6810118" y="4174668"/>
            <a:ext cx="1833433" cy="916316"/>
            <a:chOff x="6810118" y="4174668"/>
            <a:chExt cx="1833433" cy="916316"/>
          </a:xfrm>
        </p:grpSpPr>
        <p:sp>
          <p:nvSpPr>
            <p:cNvPr id="6" name="Rectangle 5">
              <a:extLst>
                <a:ext uri="{FF2B5EF4-FFF2-40B4-BE49-F238E27FC236}">
                  <a16:creationId xmlns:a16="http://schemas.microsoft.com/office/drawing/2014/main" id="{A50260AD-E944-5014-6050-FC0C85DE4749}"/>
                </a:ext>
              </a:extLst>
            </p:cNvPr>
            <p:cNvSpPr/>
            <p:nvPr/>
          </p:nvSpPr>
          <p:spPr>
            <a:xfrm>
              <a:off x="6810118" y="4176584"/>
              <a:ext cx="1833433"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7" name="Picture 5" descr="Logo&#10;&#10;Description automatically generated">
              <a:extLst>
                <a:ext uri="{FF2B5EF4-FFF2-40B4-BE49-F238E27FC236}">
                  <a16:creationId xmlns:a16="http://schemas.microsoft.com/office/drawing/2014/main" id="{EA9D50D5-3A47-253A-C9FD-B13F731AED47}"/>
                </a:ext>
              </a:extLst>
            </p:cNvPr>
            <p:cNvPicPr>
              <a:picLocks noChangeAspect="1"/>
            </p:cNvPicPr>
            <p:nvPr/>
          </p:nvPicPr>
          <p:blipFill>
            <a:blip r:embed="rId2"/>
            <a:stretch>
              <a:fillRect/>
            </a:stretch>
          </p:blipFill>
          <p:spPr>
            <a:xfrm>
              <a:off x="7695169" y="4174668"/>
              <a:ext cx="912856" cy="837140"/>
            </a:xfrm>
            <a:prstGeom prst="rect">
              <a:avLst/>
            </a:prstGeom>
          </p:spPr>
        </p:pic>
      </p:grpSp>
    </p:spTree>
    <p:extLst>
      <p:ext uri="{BB962C8B-B14F-4D97-AF65-F5344CB8AC3E}">
        <p14:creationId xmlns:p14="http://schemas.microsoft.com/office/powerpoint/2010/main" val="3522100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31F2D-1350-E67C-350A-A03DCCD761A0}"/>
              </a:ext>
            </a:extLst>
          </p:cNvPr>
          <p:cNvSpPr>
            <a:spLocks noGrp="1"/>
          </p:cNvSpPr>
          <p:nvPr>
            <p:ph type="title"/>
          </p:nvPr>
        </p:nvSpPr>
        <p:spPr/>
        <p:txBody>
          <a:bodyPr/>
          <a:lstStyle/>
          <a:p>
            <a:r>
              <a:rPr lang="en-GB">
                <a:latin typeface="Calibri"/>
              </a:rPr>
              <a:t>Good Growth Principles</a:t>
            </a:r>
            <a:r>
              <a:rPr lang="en-GB"/>
              <a:t>	</a:t>
            </a:r>
          </a:p>
        </p:txBody>
      </p:sp>
      <p:sp>
        <p:nvSpPr>
          <p:cNvPr id="3" name="Content Placeholder 2">
            <a:extLst>
              <a:ext uri="{FF2B5EF4-FFF2-40B4-BE49-F238E27FC236}">
                <a16:creationId xmlns:a16="http://schemas.microsoft.com/office/drawing/2014/main" id="{6F2B4097-8A9A-121F-9942-16A1A6996157}"/>
              </a:ext>
            </a:extLst>
          </p:cNvPr>
          <p:cNvSpPr>
            <a:spLocks noGrp="1"/>
          </p:cNvSpPr>
          <p:nvPr>
            <p:ph idx="1"/>
          </p:nvPr>
        </p:nvSpPr>
        <p:spPr>
          <a:xfrm>
            <a:off x="411846" y="856677"/>
            <a:ext cx="5335811" cy="3495760"/>
          </a:xfrm>
        </p:spPr>
        <p:txBody>
          <a:bodyPr vert="horz" lIns="91440" tIns="45720" rIns="91440" bIns="45720" rtlCol="0" anchor="t">
            <a:normAutofit fontScale="77500" lnSpcReduction="20000"/>
          </a:bodyPr>
          <a:lstStyle/>
          <a:p>
            <a:pPr fontAlgn="base">
              <a:buFont typeface="Arial" panose="020B0604020202020204" pitchFamily="34" charset="0"/>
              <a:buChar char="•"/>
            </a:pPr>
            <a:r>
              <a:rPr lang="en-US" sz="1800" b="0" i="0" dirty="0">
                <a:solidFill>
                  <a:srgbClr val="000000"/>
                </a:solidFill>
                <a:effectLst/>
                <a:latin typeface="Calibri"/>
              </a:rPr>
              <a:t>The aim </a:t>
            </a:r>
            <a:r>
              <a:rPr lang="en-US" sz="1800" dirty="0">
                <a:solidFill>
                  <a:srgbClr val="000000"/>
                </a:solidFill>
                <a:latin typeface="Calibri"/>
              </a:rPr>
              <a:t>that</a:t>
            </a:r>
            <a:r>
              <a:rPr lang="en-US" sz="1800" b="0" i="0" dirty="0">
                <a:solidFill>
                  <a:srgbClr val="000000"/>
                </a:solidFill>
                <a:effectLst/>
                <a:latin typeface="Calibri"/>
              </a:rPr>
              <a:t> by 2030 the </a:t>
            </a:r>
            <a:r>
              <a:rPr lang="en-US" sz="1800" b="0" i="0" dirty="0" err="1">
                <a:solidFill>
                  <a:srgbClr val="000000"/>
                </a:solidFill>
                <a:effectLst/>
                <a:latin typeface="Calibri"/>
              </a:rPr>
              <a:t>CIoS</a:t>
            </a:r>
            <a:r>
              <a:rPr lang="en-US" sz="1800" b="0" i="0" dirty="0">
                <a:solidFill>
                  <a:srgbClr val="000000"/>
                </a:solidFill>
                <a:effectLst/>
                <a:latin typeface="Calibri"/>
              </a:rPr>
              <a:t> creative and </a:t>
            </a:r>
            <a:r>
              <a:rPr lang="en-US" sz="1800" b="1" i="0" dirty="0">
                <a:solidFill>
                  <a:srgbClr val="000000"/>
                </a:solidFill>
                <a:effectLst/>
                <a:latin typeface="Calibri"/>
              </a:rPr>
              <a:t>carbon-neutral economy </a:t>
            </a:r>
            <a:r>
              <a:rPr lang="en-US" sz="1800" b="0" i="0" dirty="0">
                <a:solidFill>
                  <a:srgbClr val="000000"/>
                </a:solidFill>
                <a:effectLst/>
                <a:latin typeface="Calibri"/>
              </a:rPr>
              <a:t>will be </a:t>
            </a:r>
            <a:r>
              <a:rPr lang="en-GB" sz="1800" b="0" i="0" dirty="0">
                <a:solidFill>
                  <a:srgbClr val="000000"/>
                </a:solidFill>
                <a:effectLst/>
                <a:latin typeface="Calibri"/>
              </a:rPr>
              <a:t>realising</a:t>
            </a:r>
            <a:r>
              <a:rPr lang="en-US" sz="1800" b="0" i="0" dirty="0">
                <a:solidFill>
                  <a:srgbClr val="000000"/>
                </a:solidFill>
                <a:effectLst/>
                <a:latin typeface="Calibri"/>
              </a:rPr>
              <a:t> opportunities for its people, communities, and businesses to thrive, benefiting the environment and providing an outstanding quality of life for all.  </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Deliver </a:t>
            </a:r>
            <a:r>
              <a:rPr lang="en-US" sz="1800" b="1" i="0" dirty="0">
                <a:solidFill>
                  <a:srgbClr val="000000"/>
                </a:solidFill>
                <a:effectLst/>
                <a:latin typeface="Calibri" panose="020F0502020204030204" pitchFamily="34" charset="0"/>
              </a:rPr>
              <a:t>inclusive growth</a:t>
            </a:r>
            <a:r>
              <a:rPr lang="en-US" sz="1800" b="0" i="0" dirty="0">
                <a:solidFill>
                  <a:srgbClr val="000000"/>
                </a:solidFill>
                <a:effectLst/>
                <a:latin typeface="Calibri" panose="020F0502020204030204" pitchFamily="34" charset="0"/>
              </a:rPr>
              <a:t>, clean and circular economic development, drive innovation, improve productivity, diversify our economy, and deliver </a:t>
            </a:r>
            <a:r>
              <a:rPr lang="en-US" sz="1800" b="1" i="0" dirty="0">
                <a:solidFill>
                  <a:srgbClr val="000000"/>
                </a:solidFill>
                <a:effectLst/>
                <a:latin typeface="Calibri" panose="020F0502020204030204" pitchFamily="34" charset="0"/>
              </a:rPr>
              <a:t>environmental growth</a:t>
            </a:r>
            <a:r>
              <a:rPr lang="en-US" sz="1800" b="0" i="0" dirty="0">
                <a:solidFill>
                  <a:srgbClr val="000000"/>
                </a:solidFill>
                <a:effectLst/>
                <a:latin typeface="Calibri" panose="020F0502020204030204" pitchFamily="34" charset="0"/>
              </a:rPr>
              <a:t> to all communities.    </a:t>
            </a:r>
          </a:p>
          <a:p>
            <a:pPr algn="l" rtl="0" fontAlgn="base">
              <a:buFont typeface="Arial" panose="020B0604020202020204" pitchFamily="34" charset="0"/>
              <a:buChar char="•"/>
            </a:pPr>
            <a:r>
              <a:rPr lang="en-US" sz="1800" b="1" i="0" dirty="0">
                <a:solidFill>
                  <a:srgbClr val="000000"/>
                </a:solidFill>
                <a:effectLst/>
                <a:latin typeface="Calibri" panose="020F0502020204030204" pitchFamily="34" charset="0"/>
              </a:rPr>
              <a:t>Progress towards Net Zero</a:t>
            </a:r>
            <a:r>
              <a:rPr lang="en-US" sz="1800" b="0" i="0" dirty="0">
                <a:solidFill>
                  <a:srgbClr val="000000"/>
                </a:solidFill>
                <a:effectLst/>
                <a:latin typeface="Calibri" panose="020F0502020204030204" pitchFamily="34" charset="0"/>
              </a:rPr>
              <a:t>, create jobs that pay at least </a:t>
            </a:r>
            <a:r>
              <a:rPr lang="en-US" sz="1800" b="1" i="0" dirty="0">
                <a:solidFill>
                  <a:srgbClr val="000000"/>
                </a:solidFill>
                <a:effectLst/>
                <a:latin typeface="Calibri" panose="020F0502020204030204" pitchFamily="34" charset="0"/>
              </a:rPr>
              <a:t>the Real Living Wage </a:t>
            </a:r>
            <a:r>
              <a:rPr lang="en-US" sz="1800" b="0" i="0" dirty="0">
                <a:solidFill>
                  <a:srgbClr val="000000"/>
                </a:solidFill>
                <a:effectLst/>
                <a:latin typeface="Calibri" panose="020F0502020204030204" pitchFamily="34" charset="0"/>
              </a:rPr>
              <a:t>(RLW), avoid the use of zero hour/minimum hour contracts, and provide equality of outcome and ensure nature recovery.  </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Reducing the gap in healthy life expectancy, </a:t>
            </a:r>
            <a:r>
              <a:rPr lang="en-US" sz="1800" b="1" i="0" dirty="0">
                <a:solidFill>
                  <a:srgbClr val="000000"/>
                </a:solidFill>
                <a:effectLst/>
                <a:latin typeface="Calibri" panose="020F0502020204030204" pitchFamily="34" charset="0"/>
              </a:rPr>
              <a:t>a healthy start in life </a:t>
            </a:r>
            <a:r>
              <a:rPr lang="en-US" sz="1800" b="0" i="0" dirty="0">
                <a:solidFill>
                  <a:srgbClr val="000000"/>
                </a:solidFill>
                <a:effectLst/>
                <a:latin typeface="Calibri" panose="020F0502020204030204" pitchFamily="34" charset="0"/>
              </a:rPr>
              <a:t>and </a:t>
            </a:r>
            <a:r>
              <a:rPr lang="en-US" sz="1800" b="0" i="0" dirty="0" err="1">
                <a:solidFill>
                  <a:srgbClr val="000000"/>
                </a:solidFill>
                <a:effectLst/>
                <a:latin typeface="Calibri" panose="020F0502020204030204" pitchFamily="34" charset="0"/>
              </a:rPr>
              <a:t>maximising</a:t>
            </a:r>
            <a:r>
              <a:rPr lang="en-US" sz="1800" b="0" i="0" dirty="0">
                <a:solidFill>
                  <a:srgbClr val="000000"/>
                </a:solidFill>
                <a:effectLst/>
                <a:latin typeface="Calibri" panose="020F0502020204030204" pitchFamily="34" charset="0"/>
              </a:rPr>
              <a:t> </a:t>
            </a:r>
            <a:r>
              <a:rPr lang="en-US" sz="1800" b="1" i="0" dirty="0">
                <a:solidFill>
                  <a:srgbClr val="000000"/>
                </a:solidFill>
                <a:effectLst/>
                <a:latin typeface="Calibri" panose="020F0502020204030204" pitchFamily="34" charset="0"/>
              </a:rPr>
              <a:t>opportunities for people with disabilities and health conditions</a:t>
            </a:r>
            <a:r>
              <a:rPr lang="en-US" sz="1800" b="0" i="0" dirty="0">
                <a:solidFill>
                  <a:srgbClr val="000000"/>
                </a:solidFill>
                <a:effectLst/>
                <a:latin typeface="Calibri" panose="020F0502020204030204" pitchFamily="34" charset="0"/>
              </a:rPr>
              <a:t>. </a:t>
            </a:r>
          </a:p>
          <a:p>
            <a:pPr marL="0" indent="0" algn="l" rtl="0" fontAlgn="base">
              <a:buNone/>
            </a:pPr>
            <a:endParaRPr lang="en-US" sz="1800" b="0" i="0" dirty="0">
              <a:solidFill>
                <a:srgbClr val="000000"/>
              </a:solidFill>
              <a:effectLst/>
              <a:latin typeface="Calibri" panose="020F0502020204030204" pitchFamily="34" charset="0"/>
            </a:endParaRPr>
          </a:p>
          <a:p>
            <a:pPr marL="0" indent="0" algn="l" rtl="0" fontAlgn="base">
              <a:buNone/>
            </a:pPr>
            <a:r>
              <a:rPr lang="en-US" sz="1800" b="0" i="0" dirty="0">
                <a:solidFill>
                  <a:srgbClr val="000000"/>
                </a:solidFill>
                <a:effectLst/>
                <a:latin typeface="Calibri" panose="020F0502020204030204" pitchFamily="34" charset="0"/>
              </a:rPr>
              <a:t>Look to measure growth in partner collaboration through life of the project.</a:t>
            </a:r>
          </a:p>
          <a:p>
            <a:pPr marL="0" indent="0">
              <a:buNone/>
            </a:pPr>
            <a:endParaRPr lang="en-US" b="1" dirty="0"/>
          </a:p>
          <a:p>
            <a:pPr marL="0" indent="0">
              <a:buNone/>
            </a:pPr>
            <a:endParaRPr lang="en-GB" b="1" dirty="0"/>
          </a:p>
        </p:txBody>
      </p:sp>
      <p:grpSp>
        <p:nvGrpSpPr>
          <p:cNvPr id="8" name="Group 7">
            <a:extLst>
              <a:ext uri="{FF2B5EF4-FFF2-40B4-BE49-F238E27FC236}">
                <a16:creationId xmlns:a16="http://schemas.microsoft.com/office/drawing/2014/main" id="{8DF2E563-83EB-750B-0AB1-8C991FBA276D}"/>
              </a:ext>
            </a:extLst>
          </p:cNvPr>
          <p:cNvGrpSpPr/>
          <p:nvPr/>
        </p:nvGrpSpPr>
        <p:grpSpPr>
          <a:xfrm>
            <a:off x="6810118" y="4174668"/>
            <a:ext cx="1833433" cy="916316"/>
            <a:chOff x="6810118" y="4174668"/>
            <a:chExt cx="1833433" cy="916316"/>
          </a:xfrm>
        </p:grpSpPr>
        <p:sp>
          <p:nvSpPr>
            <p:cNvPr id="6" name="Rectangle 5">
              <a:extLst>
                <a:ext uri="{FF2B5EF4-FFF2-40B4-BE49-F238E27FC236}">
                  <a16:creationId xmlns:a16="http://schemas.microsoft.com/office/drawing/2014/main" id="{FB142659-8896-7208-1849-CD128A328D4F}"/>
                </a:ext>
              </a:extLst>
            </p:cNvPr>
            <p:cNvSpPr/>
            <p:nvPr/>
          </p:nvSpPr>
          <p:spPr>
            <a:xfrm>
              <a:off x="6810118" y="4176584"/>
              <a:ext cx="1833433"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7" name="Picture 5" descr="Logo&#10;&#10;Description automatically generated">
              <a:extLst>
                <a:ext uri="{FF2B5EF4-FFF2-40B4-BE49-F238E27FC236}">
                  <a16:creationId xmlns:a16="http://schemas.microsoft.com/office/drawing/2014/main" id="{135C353E-A883-3521-A84C-91D9EE4C11D2}"/>
                </a:ext>
              </a:extLst>
            </p:cNvPr>
            <p:cNvPicPr>
              <a:picLocks noChangeAspect="1"/>
            </p:cNvPicPr>
            <p:nvPr/>
          </p:nvPicPr>
          <p:blipFill>
            <a:blip r:embed="rId2"/>
            <a:stretch>
              <a:fillRect/>
            </a:stretch>
          </p:blipFill>
          <p:spPr>
            <a:xfrm>
              <a:off x="7695169" y="4174668"/>
              <a:ext cx="912856" cy="837140"/>
            </a:xfrm>
            <a:prstGeom prst="rect">
              <a:avLst/>
            </a:prstGeom>
          </p:spPr>
        </p:pic>
      </p:grpSp>
      <p:pic>
        <p:nvPicPr>
          <p:cNvPr id="5" name="Picture 6">
            <a:extLst>
              <a:ext uri="{FF2B5EF4-FFF2-40B4-BE49-F238E27FC236}">
                <a16:creationId xmlns:a16="http://schemas.microsoft.com/office/drawing/2014/main" id="{9C69F2C9-00EF-CE5E-8B57-72B4C9B4982C}"/>
              </a:ext>
            </a:extLst>
          </p:cNvPr>
          <p:cNvPicPr>
            <a:picLocks noChangeAspect="1"/>
          </p:cNvPicPr>
          <p:nvPr/>
        </p:nvPicPr>
        <p:blipFill rotWithShape="1">
          <a:blip r:embed="rId3"/>
          <a:srcRect l="2079" r="71260" b="-349"/>
          <a:stretch/>
        </p:blipFill>
        <p:spPr>
          <a:xfrm>
            <a:off x="5889423" y="57"/>
            <a:ext cx="3255227" cy="5171216"/>
          </a:xfrm>
          <a:prstGeom prst="rect">
            <a:avLst/>
          </a:prstGeom>
        </p:spPr>
      </p:pic>
      <p:pic>
        <p:nvPicPr>
          <p:cNvPr id="9" name="Picture 5" descr="Logo&#10;&#10;Description automatically generated">
            <a:extLst>
              <a:ext uri="{FF2B5EF4-FFF2-40B4-BE49-F238E27FC236}">
                <a16:creationId xmlns:a16="http://schemas.microsoft.com/office/drawing/2014/main" id="{2F1076BD-2F5E-949C-8111-E3072AF33FBC}"/>
              </a:ext>
            </a:extLst>
          </p:cNvPr>
          <p:cNvPicPr>
            <a:picLocks noChangeAspect="1"/>
          </p:cNvPicPr>
          <p:nvPr/>
        </p:nvPicPr>
        <p:blipFill>
          <a:blip r:embed="rId2"/>
          <a:stretch>
            <a:fillRect/>
          </a:stretch>
        </p:blipFill>
        <p:spPr>
          <a:xfrm>
            <a:off x="8037169" y="4129668"/>
            <a:ext cx="912856" cy="837140"/>
          </a:xfrm>
          <a:prstGeom prst="rect">
            <a:avLst/>
          </a:prstGeom>
        </p:spPr>
      </p:pic>
    </p:spTree>
    <p:extLst>
      <p:ext uri="{BB962C8B-B14F-4D97-AF65-F5344CB8AC3E}">
        <p14:creationId xmlns:p14="http://schemas.microsoft.com/office/powerpoint/2010/main" val="29046143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DBB"/>
        </a:solidFill>
        <a:ln>
          <a:noFill/>
        </a:ln>
        <a:effectLst/>
      </a:spPr>
      <a:bodyPr rtlCol="0" anchor="ctr"/>
      <a:lstStyle>
        <a:defPPr algn="ctr">
          <a:defRPr dirty="0" smtClean="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84030d9-1357-4b76-9e09-f4cff5bf14ce">
      <Terms xmlns="http://schemas.microsoft.com/office/infopath/2007/PartnerControls"/>
    </lcf76f155ced4ddcb4097134ff3c332f>
    <TaxCatchAll xmlns="90eb6782-102d-4bda-8650-a70be0507e6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D4BF1984DF8D478337357B0F7EBD2C" ma:contentTypeVersion="11" ma:contentTypeDescription="Create a new document." ma:contentTypeScope="" ma:versionID="2937d39553803bb847f8f60608ced9cb">
  <xsd:schema xmlns:xsd="http://www.w3.org/2001/XMLSchema" xmlns:xs="http://www.w3.org/2001/XMLSchema" xmlns:p="http://schemas.microsoft.com/office/2006/metadata/properties" xmlns:ns2="d84030d9-1357-4b76-9e09-f4cff5bf14ce" xmlns:ns3="90eb6782-102d-4bda-8650-a70be0507e6a" targetNamespace="http://schemas.microsoft.com/office/2006/metadata/properties" ma:root="true" ma:fieldsID="0e07ac18968846ddf3028877e1a40a11" ns2:_="" ns3:_="">
    <xsd:import namespace="d84030d9-1357-4b76-9e09-f4cff5bf14ce"/>
    <xsd:import namespace="90eb6782-102d-4bda-8650-a70be0507e6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4030d9-1357-4b76-9e09-f4cff5bf14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dfa1f9a-e384-4d71-92fd-af7dc6787b7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0eb6782-102d-4bda-8650-a70be0507e6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793ebabb-0ff9-4bb5-a37f-a3cff13cecee}" ma:internalName="TaxCatchAll" ma:showField="CatchAllData" ma:web="90eb6782-102d-4bda-8650-a70be0507e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6F2769-7194-4217-93D3-3AF3A4742282}">
  <ds:schemaRefs>
    <ds:schemaRef ds:uri="90eb6782-102d-4bda-8650-a70be0507e6a"/>
    <ds:schemaRef ds:uri="http://schemas.microsoft.com/office/2006/documentManagement/types"/>
    <ds:schemaRef ds:uri="d84030d9-1357-4b76-9e09-f4cff5bf14ce"/>
    <ds:schemaRef ds:uri="http://purl.org/dc/elements/1.1/"/>
    <ds:schemaRef ds:uri="http://schemas.openxmlformats.org/package/2006/metadata/core-properties"/>
    <ds:schemaRef ds:uri="http://schemas.microsoft.com/office/infopath/2007/PartnerControls"/>
    <ds:schemaRef ds:uri="http://purl.org/dc/term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6DCEEC6A-633E-4017-8C99-40FA88C9E1FF}">
  <ds:schemaRefs>
    <ds:schemaRef ds:uri="90eb6782-102d-4bda-8650-a70be0507e6a"/>
    <ds:schemaRef ds:uri="d84030d9-1357-4b76-9e09-f4cff5bf14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0</TotalTime>
  <Words>1046</Words>
  <Application>Microsoft Office PowerPoint</Application>
  <PresentationFormat>On-screen Show (16:9)</PresentationFormat>
  <Paragraphs>104</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Proxima nova</vt:lpstr>
      <vt:lpstr>Office Theme</vt:lpstr>
      <vt:lpstr>Cornwall UKSPF Youth Engagement Project</vt:lpstr>
      <vt:lpstr>About CSW</vt:lpstr>
      <vt:lpstr>Opportunity Summary</vt:lpstr>
      <vt:lpstr>Overall Youth Engagement Project Specification</vt:lpstr>
      <vt:lpstr>Key Themes for EoI</vt:lpstr>
      <vt:lpstr>What are we looking for? (1)</vt:lpstr>
      <vt:lpstr>What are we looking for? (2)</vt:lpstr>
      <vt:lpstr>Key Outcomes</vt:lpstr>
      <vt:lpstr>Good Growth Principles </vt:lpstr>
      <vt:lpstr>Next Steps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Ian Exworthy</cp:lastModifiedBy>
  <cp:revision>2</cp:revision>
  <dcterms:created xsi:type="dcterms:W3CDTF">2010-04-12T23:12:02Z</dcterms:created>
  <dcterms:modified xsi:type="dcterms:W3CDTF">2023-06-08T11:24:11Z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0x0101000DD4BF1984DF8D478337357B0F7EBD2C</vt:lpwstr>
  </property>
  <property fmtid="{D5CDD505-2E9C-101B-9397-08002B2CF9AE}" pid="3" name="MediaServiceImageTags">
    <vt:lpwstr/>
  </property>
</Properties>
</file>