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93" r:id="rId5"/>
    <p:sldId id="295" r:id="rId6"/>
    <p:sldId id="315" r:id="rId7"/>
    <p:sldId id="420" r:id="rId8"/>
    <p:sldId id="307" r:id="rId9"/>
    <p:sldId id="319" r:id="rId10"/>
    <p:sldId id="320" r:id="rId11"/>
    <p:sldId id="314" r:id="rId12"/>
    <p:sldId id="279" r:id="rId13"/>
    <p:sldId id="419" r:id="rId14"/>
    <p:sldId id="297" r:id="rId15"/>
    <p:sldId id="405" r:id="rId16"/>
    <p:sldId id="418" r:id="rId17"/>
    <p:sldId id="324" r:id="rId18"/>
    <p:sldId id="417" r:id="rId19"/>
    <p:sldId id="400" r:id="rId20"/>
    <p:sldId id="402" r:id="rId21"/>
    <p:sldId id="401" r:id="rId22"/>
    <p:sldId id="416" r:id="rId23"/>
    <p:sldId id="330" r:id="rId24"/>
    <p:sldId id="415" r:id="rId25"/>
    <p:sldId id="308" r:id="rId26"/>
    <p:sldId id="398" r:id="rId27"/>
    <p:sldId id="310" r:id="rId28"/>
    <p:sldId id="399" r:id="rId29"/>
    <p:sldId id="311" r:id="rId30"/>
    <p:sldId id="414" r:id="rId31"/>
    <p:sldId id="256" r:id="rId32"/>
    <p:sldId id="406" r:id="rId33"/>
    <p:sldId id="408" r:id="rId34"/>
    <p:sldId id="407" r:id="rId35"/>
    <p:sldId id="410" r:id="rId36"/>
    <p:sldId id="411" r:id="rId37"/>
    <p:sldId id="413" r:id="rId38"/>
    <p:sldId id="403" r:id="rId39"/>
    <p:sldId id="313" r:id="rId40"/>
    <p:sldId id="312" r:id="rId41"/>
    <p:sldId id="309" r:id="rId42"/>
    <p:sldId id="302" r:id="rId43"/>
    <p:sldId id="404" r:id="rId44"/>
    <p:sldId id="412" r:id="rId45"/>
    <p:sldId id="304" r:id="rId46"/>
    <p:sldId id="305" r:id="rId47"/>
    <p:sldId id="421" r:id="rId4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en smith" initials="ds" lastIdx="1" clrIdx="0">
    <p:extLst>
      <p:ext uri="{19B8F6BF-5375-455C-9EA6-DF929625EA0E}">
        <p15:presenceInfo xmlns:p15="http://schemas.microsoft.com/office/powerpoint/2012/main" userId="d98e20a06b7abb9f" providerId="Windows Live"/>
      </p:ext>
    </p:extLst>
  </p:cmAuthor>
  <p:cmAuthor id="2" name="Microsoft Office User" initials="MOU" lastIdx="7" clrIdx="1">
    <p:extLst>
      <p:ext uri="{19B8F6BF-5375-455C-9EA6-DF929625EA0E}">
        <p15:presenceInfo xmlns:p15="http://schemas.microsoft.com/office/powerpoint/2012/main" userId="Microsoft Office User" providerId="None"/>
      </p:ext>
    </p:extLst>
  </p:cmAuthor>
  <p:cmAuthor id="3" name="Shanks William: H&amp;F" initials="SWH" lastIdx="52" clrIdx="2">
    <p:extLst>
      <p:ext uri="{19B8F6BF-5375-455C-9EA6-DF929625EA0E}">
        <p15:presenceInfo xmlns:p15="http://schemas.microsoft.com/office/powerpoint/2012/main" userId="S::William.Shanks@lbhf.gov.uk::444514c3-c1fc-4c26-93e7-d286462ebe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9E7"/>
    <a:srgbClr val="D90400"/>
    <a:srgbClr val="6C86D8"/>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697" autoAdjust="0"/>
    <p:restoredTop sz="94660"/>
  </p:normalViewPr>
  <p:slideViewPr>
    <p:cSldViewPr snapToGrid="0">
      <p:cViewPr varScale="1">
        <p:scale>
          <a:sx n="114" d="100"/>
          <a:sy n="114" d="100"/>
        </p:scale>
        <p:origin x="184" y="168"/>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409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Works orders in first 5 months</a:t>
            </a:r>
          </a:p>
        </c:rich>
      </c:tx>
      <c:layout>
        <c:manualLayout>
          <c:xMode val="edge"/>
          <c:yMode val="edge"/>
          <c:x val="0.22698005081391567"/>
          <c:y val="5.2419410316029882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5C-41CF-8E51-01CB45F2C6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5C-41CF-8E51-01CB45F2C6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5C-41CF-8E51-01CB45F2C661}"/>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Sheet1!$E$7:$E$9</c:f>
              <c:strCache>
                <c:ptCount val="3"/>
                <c:pt idx="0">
                  <c:v>Lot 1</c:v>
                </c:pt>
                <c:pt idx="1">
                  <c:v>Lot 2</c:v>
                </c:pt>
                <c:pt idx="2">
                  <c:v>Lot 3</c:v>
                </c:pt>
              </c:strCache>
            </c:strRef>
          </c:cat>
          <c:val>
            <c:numRef>
              <c:f>Sheet1!$G$7:$G$9</c:f>
              <c:numCache>
                <c:formatCode>#,##0</c:formatCode>
                <c:ptCount val="3"/>
                <c:pt idx="0">
                  <c:v>6693</c:v>
                </c:pt>
                <c:pt idx="1">
                  <c:v>8475</c:v>
                </c:pt>
                <c:pt idx="2">
                  <c:v>5934</c:v>
                </c:pt>
              </c:numCache>
            </c:numRef>
          </c:val>
          <c:extLst>
            <c:ext xmlns:c16="http://schemas.microsoft.com/office/drawing/2014/chart" uri="{C3380CC4-5D6E-409C-BE32-E72D297353CC}">
              <c16:uniqueId val="{00000006-215C-41CF-8E51-01CB45F2C66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09-22T17:17:42.310" idx="47">
    <p:pos x="7007" y="1464"/>
    <p:text>Do we need to mention Price Per Leaseholder?</p:text>
    <p:extLst mod="1">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135FB-BDD8-7241-83F1-B2B43A0F5163}"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42429822-C45B-1442-BE1F-C57E0D351ABB}">
      <dgm:prSet phldrT="[Text]"/>
      <dgm:spPr>
        <a:solidFill>
          <a:srgbClr val="0070C0"/>
        </a:solidFill>
      </dgm:spPr>
      <dgm:t>
        <a:bodyPr/>
        <a:lstStyle/>
        <a:p>
          <a:r>
            <a:rPr lang="en-US" dirty="0"/>
            <a:t>Lot 1</a:t>
          </a:r>
        </a:p>
      </dgm:t>
    </dgm:pt>
    <dgm:pt modelId="{D415D8F3-131F-4944-B675-EAA3C2312F93}" type="parTrans" cxnId="{0B324209-19BF-AA4A-8D2F-00AA6F1F3DD9}">
      <dgm:prSet/>
      <dgm:spPr/>
      <dgm:t>
        <a:bodyPr/>
        <a:lstStyle/>
        <a:p>
          <a:endParaRPr lang="en-US"/>
        </a:p>
      </dgm:t>
    </dgm:pt>
    <dgm:pt modelId="{2AF8ED63-532E-AE48-AF5D-FD88C5B33930}" type="sibTrans" cxnId="{0B324209-19BF-AA4A-8D2F-00AA6F1F3DD9}">
      <dgm:prSet/>
      <dgm:spPr/>
      <dgm:t>
        <a:bodyPr/>
        <a:lstStyle/>
        <a:p>
          <a:endParaRPr lang="en-US"/>
        </a:p>
      </dgm:t>
    </dgm:pt>
    <dgm:pt modelId="{667E177A-8C48-9247-BED5-EA4280B9E0DC}">
      <dgm:prSet phldrT="[Text]" custT="1"/>
      <dgm:spPr/>
      <dgm:t>
        <a:bodyPr/>
        <a:lstStyle/>
        <a:p>
          <a:r>
            <a:rPr lang="en-US" sz="1400" dirty="0"/>
            <a:t>Responsive Repairs</a:t>
          </a:r>
        </a:p>
      </dgm:t>
    </dgm:pt>
    <dgm:pt modelId="{4BA87F98-899F-C643-A5C4-7EB72032141E}" type="parTrans" cxnId="{BF51E337-9E0E-2245-9C79-0B6E3D94DB09}">
      <dgm:prSet/>
      <dgm:spPr/>
      <dgm:t>
        <a:bodyPr/>
        <a:lstStyle/>
        <a:p>
          <a:endParaRPr lang="en-US"/>
        </a:p>
      </dgm:t>
    </dgm:pt>
    <dgm:pt modelId="{65A55F4D-BCB8-5A4F-8F77-30ECE7864238}" type="sibTrans" cxnId="{BF51E337-9E0E-2245-9C79-0B6E3D94DB09}">
      <dgm:prSet/>
      <dgm:spPr/>
      <dgm:t>
        <a:bodyPr/>
        <a:lstStyle/>
        <a:p>
          <a:endParaRPr lang="en-US"/>
        </a:p>
      </dgm:t>
    </dgm:pt>
    <dgm:pt modelId="{5162DF66-D46D-3D42-B5A6-E10A32786B88}">
      <dgm:prSet phldrT="[Text]"/>
      <dgm:spPr>
        <a:solidFill>
          <a:srgbClr val="0070C0"/>
        </a:solidFill>
      </dgm:spPr>
      <dgm:t>
        <a:bodyPr/>
        <a:lstStyle/>
        <a:p>
          <a:r>
            <a:rPr lang="en-US" dirty="0"/>
            <a:t>Lot 2</a:t>
          </a:r>
        </a:p>
      </dgm:t>
    </dgm:pt>
    <dgm:pt modelId="{AA6AF920-3F1C-EB4E-AF5B-30F2E117DBC1}" type="parTrans" cxnId="{6E659998-3C9D-0D4C-AC82-043584294FDE}">
      <dgm:prSet/>
      <dgm:spPr/>
      <dgm:t>
        <a:bodyPr/>
        <a:lstStyle/>
        <a:p>
          <a:endParaRPr lang="en-US"/>
        </a:p>
      </dgm:t>
    </dgm:pt>
    <dgm:pt modelId="{E41A2283-64AF-0E46-918C-1F95CF9EF53E}" type="sibTrans" cxnId="{6E659998-3C9D-0D4C-AC82-043584294FDE}">
      <dgm:prSet/>
      <dgm:spPr/>
      <dgm:t>
        <a:bodyPr/>
        <a:lstStyle/>
        <a:p>
          <a:endParaRPr lang="en-US"/>
        </a:p>
      </dgm:t>
    </dgm:pt>
    <dgm:pt modelId="{02D0E9BE-A9B1-4246-AE1A-528E0956622E}">
      <dgm:prSet phldrT="[Text]" custT="1"/>
      <dgm:spPr/>
      <dgm:t>
        <a:bodyPr/>
        <a:lstStyle/>
        <a:p>
          <a:r>
            <a:rPr lang="en-US" sz="1400" dirty="0"/>
            <a:t>Responsive Repairs</a:t>
          </a:r>
        </a:p>
      </dgm:t>
    </dgm:pt>
    <dgm:pt modelId="{DB7286FC-0A3D-BD4E-8EE9-1011204700A4}" type="parTrans" cxnId="{183FC36B-01CA-674D-944C-25EDC264EB93}">
      <dgm:prSet/>
      <dgm:spPr/>
      <dgm:t>
        <a:bodyPr/>
        <a:lstStyle/>
        <a:p>
          <a:endParaRPr lang="en-US"/>
        </a:p>
      </dgm:t>
    </dgm:pt>
    <dgm:pt modelId="{A8512BCF-3869-5F41-90A5-FD77C58A2AC4}" type="sibTrans" cxnId="{183FC36B-01CA-674D-944C-25EDC264EB93}">
      <dgm:prSet/>
      <dgm:spPr/>
      <dgm:t>
        <a:bodyPr/>
        <a:lstStyle/>
        <a:p>
          <a:endParaRPr lang="en-US"/>
        </a:p>
      </dgm:t>
    </dgm:pt>
    <dgm:pt modelId="{D5F31019-EF01-9C4C-B2CC-0442424A6A21}">
      <dgm:prSet phldrT="[Text]" custT="1"/>
      <dgm:spPr/>
      <dgm:t>
        <a:bodyPr/>
        <a:lstStyle/>
        <a:p>
          <a:r>
            <a:rPr lang="en-US" sz="1400" dirty="0"/>
            <a:t>Central</a:t>
          </a:r>
        </a:p>
      </dgm:t>
    </dgm:pt>
    <dgm:pt modelId="{921C66B5-E12E-1940-9388-6C950169DAC9}" type="parTrans" cxnId="{F5552C41-F972-174D-AC3E-DC9AABB3DE90}">
      <dgm:prSet/>
      <dgm:spPr/>
      <dgm:t>
        <a:bodyPr/>
        <a:lstStyle/>
        <a:p>
          <a:endParaRPr lang="en-US"/>
        </a:p>
      </dgm:t>
    </dgm:pt>
    <dgm:pt modelId="{62348E58-754C-D94F-A909-818E66D0B37D}" type="sibTrans" cxnId="{F5552C41-F972-174D-AC3E-DC9AABB3DE90}">
      <dgm:prSet/>
      <dgm:spPr/>
      <dgm:t>
        <a:bodyPr/>
        <a:lstStyle/>
        <a:p>
          <a:endParaRPr lang="en-US"/>
        </a:p>
      </dgm:t>
    </dgm:pt>
    <dgm:pt modelId="{1692A43D-1F42-D44F-99AB-00B28799FCA5}">
      <dgm:prSet phldrT="[Text]"/>
      <dgm:spPr>
        <a:solidFill>
          <a:srgbClr val="0070C0"/>
        </a:solidFill>
      </dgm:spPr>
      <dgm:t>
        <a:bodyPr/>
        <a:lstStyle/>
        <a:p>
          <a:r>
            <a:rPr lang="en-US" dirty="0"/>
            <a:t>Lot 3</a:t>
          </a:r>
        </a:p>
      </dgm:t>
    </dgm:pt>
    <dgm:pt modelId="{7AC9C0AE-C360-A44F-BB80-22CBF79949CA}" type="parTrans" cxnId="{BF250129-E8C4-F140-AA3C-307994215AE4}">
      <dgm:prSet/>
      <dgm:spPr/>
      <dgm:t>
        <a:bodyPr/>
        <a:lstStyle/>
        <a:p>
          <a:endParaRPr lang="en-US"/>
        </a:p>
      </dgm:t>
    </dgm:pt>
    <dgm:pt modelId="{A04BA19B-BD43-CA4B-AEE7-F2CFF39AF8B8}" type="sibTrans" cxnId="{BF250129-E8C4-F140-AA3C-307994215AE4}">
      <dgm:prSet/>
      <dgm:spPr/>
      <dgm:t>
        <a:bodyPr/>
        <a:lstStyle/>
        <a:p>
          <a:endParaRPr lang="en-US"/>
        </a:p>
      </dgm:t>
    </dgm:pt>
    <dgm:pt modelId="{247E747B-2F91-8E4D-8578-B1E96200AF68}">
      <dgm:prSet phldrT="[Text]" custT="1"/>
      <dgm:spPr/>
      <dgm:t>
        <a:bodyPr/>
        <a:lstStyle/>
        <a:p>
          <a:r>
            <a:rPr lang="en-US" sz="1400" dirty="0"/>
            <a:t>Responsive Repairs</a:t>
          </a:r>
        </a:p>
      </dgm:t>
    </dgm:pt>
    <dgm:pt modelId="{3AAB68B3-7F5D-6346-BDAB-F72716D6A6B4}" type="parTrans" cxnId="{2CE4CF3F-062A-6F43-B6F7-933A9C3802CA}">
      <dgm:prSet/>
      <dgm:spPr/>
      <dgm:t>
        <a:bodyPr/>
        <a:lstStyle/>
        <a:p>
          <a:endParaRPr lang="en-US"/>
        </a:p>
      </dgm:t>
    </dgm:pt>
    <dgm:pt modelId="{7353759B-9822-524B-9762-F0E6284EABE6}" type="sibTrans" cxnId="{2CE4CF3F-062A-6F43-B6F7-933A9C3802CA}">
      <dgm:prSet/>
      <dgm:spPr/>
      <dgm:t>
        <a:bodyPr/>
        <a:lstStyle/>
        <a:p>
          <a:endParaRPr lang="en-US"/>
        </a:p>
      </dgm:t>
    </dgm:pt>
    <dgm:pt modelId="{704DAD01-1922-0F4E-A5A4-04D368F662F3}">
      <dgm:prSet phldrT="[Text]" custT="1"/>
      <dgm:spPr/>
      <dgm:t>
        <a:bodyPr/>
        <a:lstStyle/>
        <a:p>
          <a:r>
            <a:rPr lang="en-US" sz="1400" dirty="0"/>
            <a:t>South</a:t>
          </a:r>
        </a:p>
      </dgm:t>
    </dgm:pt>
    <dgm:pt modelId="{BB3D38FD-63D0-784D-B44B-5C2D9166BD98}" type="parTrans" cxnId="{6F99B501-6673-3D48-A35D-A3CF583173F8}">
      <dgm:prSet/>
      <dgm:spPr/>
      <dgm:t>
        <a:bodyPr/>
        <a:lstStyle/>
        <a:p>
          <a:endParaRPr lang="en-US"/>
        </a:p>
      </dgm:t>
    </dgm:pt>
    <dgm:pt modelId="{D1007540-C087-DB4E-8D64-C487CC9E3A2A}" type="sibTrans" cxnId="{6F99B501-6673-3D48-A35D-A3CF583173F8}">
      <dgm:prSet/>
      <dgm:spPr/>
      <dgm:t>
        <a:bodyPr/>
        <a:lstStyle/>
        <a:p>
          <a:endParaRPr lang="en-US"/>
        </a:p>
      </dgm:t>
    </dgm:pt>
    <dgm:pt modelId="{55D1455B-8063-FA45-92DF-5F1C016E1C13}">
      <dgm:prSet phldrT="[Text]" custT="1"/>
      <dgm:spPr/>
      <dgm:t>
        <a:bodyPr/>
        <a:lstStyle/>
        <a:p>
          <a:r>
            <a:rPr lang="en-US" sz="1400" dirty="0"/>
            <a:t>North</a:t>
          </a:r>
        </a:p>
      </dgm:t>
    </dgm:pt>
    <dgm:pt modelId="{60B8B7D4-F15E-714B-B1EF-018AB3EACE23}" type="parTrans" cxnId="{D3CC53AD-AB1B-CB45-A82D-B04D941D994A}">
      <dgm:prSet/>
      <dgm:spPr/>
      <dgm:t>
        <a:bodyPr/>
        <a:lstStyle/>
        <a:p>
          <a:endParaRPr lang="en-US"/>
        </a:p>
      </dgm:t>
    </dgm:pt>
    <dgm:pt modelId="{E603432E-C238-774A-BA83-EA275408FCAF}" type="sibTrans" cxnId="{D3CC53AD-AB1B-CB45-A82D-B04D941D994A}">
      <dgm:prSet/>
      <dgm:spPr/>
      <dgm:t>
        <a:bodyPr/>
        <a:lstStyle/>
        <a:p>
          <a:endParaRPr lang="en-US"/>
        </a:p>
      </dgm:t>
    </dgm:pt>
    <dgm:pt modelId="{E02F7BE8-A769-1441-B84B-9D24FB9FDAED}">
      <dgm:prSet/>
      <dgm:spPr>
        <a:solidFill>
          <a:schemeClr val="accent2"/>
        </a:solidFill>
      </dgm:spPr>
      <dgm:t>
        <a:bodyPr/>
        <a:lstStyle/>
        <a:p>
          <a:r>
            <a:rPr lang="en-US" dirty="0"/>
            <a:t>Lot 4</a:t>
          </a:r>
        </a:p>
      </dgm:t>
    </dgm:pt>
    <dgm:pt modelId="{6F579D07-E2A1-6E4A-9235-27307E1D99E2}" type="parTrans" cxnId="{18CEE99B-64F4-5A4C-BEBD-2BF034645855}">
      <dgm:prSet/>
      <dgm:spPr/>
      <dgm:t>
        <a:bodyPr/>
        <a:lstStyle/>
        <a:p>
          <a:endParaRPr lang="en-US"/>
        </a:p>
      </dgm:t>
    </dgm:pt>
    <dgm:pt modelId="{3307D194-7D44-5F4B-8BF0-0D636D9286D2}" type="sibTrans" cxnId="{18CEE99B-64F4-5A4C-BEBD-2BF034645855}">
      <dgm:prSet/>
      <dgm:spPr/>
      <dgm:t>
        <a:bodyPr/>
        <a:lstStyle/>
        <a:p>
          <a:endParaRPr lang="en-US"/>
        </a:p>
      </dgm:t>
    </dgm:pt>
    <dgm:pt modelId="{C71BA733-6803-2C43-B164-41EF164412BF}">
      <dgm:prSet custT="1"/>
      <dgm:spPr/>
      <dgm:t>
        <a:bodyPr/>
        <a:lstStyle/>
        <a:p>
          <a:r>
            <a:rPr lang="en-US" sz="1400" dirty="0"/>
            <a:t>Major Works</a:t>
          </a:r>
        </a:p>
      </dgm:t>
    </dgm:pt>
    <dgm:pt modelId="{33750DBB-E26C-B64B-A309-4F0EFB6546DE}" type="parTrans" cxnId="{BB066A09-F643-3245-AAC9-5B5EFAFD903B}">
      <dgm:prSet/>
      <dgm:spPr/>
      <dgm:t>
        <a:bodyPr/>
        <a:lstStyle/>
        <a:p>
          <a:endParaRPr lang="en-US"/>
        </a:p>
      </dgm:t>
    </dgm:pt>
    <dgm:pt modelId="{06D4B972-6486-C04C-8973-27C9CF79B0B8}" type="sibTrans" cxnId="{BB066A09-F643-3245-AAC9-5B5EFAFD903B}">
      <dgm:prSet/>
      <dgm:spPr/>
      <dgm:t>
        <a:bodyPr/>
        <a:lstStyle/>
        <a:p>
          <a:endParaRPr lang="en-US"/>
        </a:p>
      </dgm:t>
    </dgm:pt>
    <dgm:pt modelId="{1FD26D92-26B7-2340-B9D7-5215F2883381}">
      <dgm:prSet custT="1"/>
      <dgm:spPr/>
      <dgm:t>
        <a:bodyPr/>
        <a:lstStyle/>
        <a:p>
          <a:r>
            <a:rPr lang="en-US" sz="1400" dirty="0"/>
            <a:t>Whole Borough</a:t>
          </a:r>
        </a:p>
      </dgm:t>
    </dgm:pt>
    <dgm:pt modelId="{9570F37C-D201-1D49-98F0-6A364AC8DD01}" type="parTrans" cxnId="{CC957DB0-F047-D64F-9732-A765BFCB57D3}">
      <dgm:prSet/>
      <dgm:spPr/>
      <dgm:t>
        <a:bodyPr/>
        <a:lstStyle/>
        <a:p>
          <a:endParaRPr lang="en-US"/>
        </a:p>
      </dgm:t>
    </dgm:pt>
    <dgm:pt modelId="{761271FD-4FD2-7B4D-94F2-C7C883B1752A}" type="sibTrans" cxnId="{CC957DB0-F047-D64F-9732-A765BFCB57D3}">
      <dgm:prSet/>
      <dgm:spPr/>
      <dgm:t>
        <a:bodyPr/>
        <a:lstStyle/>
        <a:p>
          <a:endParaRPr lang="en-US"/>
        </a:p>
      </dgm:t>
    </dgm:pt>
    <dgm:pt modelId="{219E3666-4760-9543-A11B-31D375DBFD40}">
      <dgm:prSet/>
      <dgm:spPr>
        <a:solidFill>
          <a:srgbClr val="00B050"/>
        </a:solidFill>
      </dgm:spPr>
      <dgm:t>
        <a:bodyPr/>
        <a:lstStyle/>
        <a:p>
          <a:r>
            <a:rPr lang="en-US" dirty="0"/>
            <a:t>Lot 5</a:t>
          </a:r>
        </a:p>
      </dgm:t>
    </dgm:pt>
    <dgm:pt modelId="{1BE556CA-2A5F-D949-A90A-2BBA07AF7B49}" type="parTrans" cxnId="{652574F0-0BA8-0544-ADC3-C7E271625484}">
      <dgm:prSet/>
      <dgm:spPr/>
      <dgm:t>
        <a:bodyPr/>
        <a:lstStyle/>
        <a:p>
          <a:endParaRPr lang="en-US"/>
        </a:p>
      </dgm:t>
    </dgm:pt>
    <dgm:pt modelId="{AB1B58F5-D569-3741-91F2-5103B0CD21DD}" type="sibTrans" cxnId="{652574F0-0BA8-0544-ADC3-C7E271625484}">
      <dgm:prSet/>
      <dgm:spPr/>
      <dgm:t>
        <a:bodyPr/>
        <a:lstStyle/>
        <a:p>
          <a:endParaRPr lang="en-US"/>
        </a:p>
      </dgm:t>
    </dgm:pt>
    <dgm:pt modelId="{9DD11D0A-F4C7-4742-982C-52C780EE5B34}">
      <dgm:prSet custT="1"/>
      <dgm:spPr/>
      <dgm:t>
        <a:bodyPr/>
        <a:lstStyle/>
        <a:p>
          <a:r>
            <a:rPr lang="en-US" sz="1400" dirty="0"/>
            <a:t>Gas and Mechanical</a:t>
          </a:r>
        </a:p>
      </dgm:t>
    </dgm:pt>
    <dgm:pt modelId="{B95E420E-291B-8742-86FF-7DCE6BB90760}" type="parTrans" cxnId="{CBA9A197-AE56-0044-AA71-731B740A6E04}">
      <dgm:prSet/>
      <dgm:spPr/>
      <dgm:t>
        <a:bodyPr/>
        <a:lstStyle/>
        <a:p>
          <a:endParaRPr lang="en-US"/>
        </a:p>
      </dgm:t>
    </dgm:pt>
    <dgm:pt modelId="{19B53FFD-4B5E-0741-91EA-B601839F4B74}" type="sibTrans" cxnId="{CBA9A197-AE56-0044-AA71-731B740A6E04}">
      <dgm:prSet/>
      <dgm:spPr/>
      <dgm:t>
        <a:bodyPr/>
        <a:lstStyle/>
        <a:p>
          <a:endParaRPr lang="en-US"/>
        </a:p>
      </dgm:t>
    </dgm:pt>
    <dgm:pt modelId="{008F0839-CD75-8C46-A3DD-8DEC482C59FB}">
      <dgm:prSet custT="1"/>
      <dgm:spPr/>
      <dgm:t>
        <a:bodyPr/>
        <a:lstStyle/>
        <a:p>
          <a:r>
            <a:rPr lang="en-US" sz="1400" dirty="0"/>
            <a:t>Whole Borough</a:t>
          </a:r>
        </a:p>
      </dgm:t>
    </dgm:pt>
    <dgm:pt modelId="{34CA6B16-501C-CA4D-A15D-D482DA660D6F}" type="parTrans" cxnId="{7B5EDE0E-066E-354A-9D31-ED1F06B5336D}">
      <dgm:prSet/>
      <dgm:spPr/>
      <dgm:t>
        <a:bodyPr/>
        <a:lstStyle/>
        <a:p>
          <a:endParaRPr lang="en-US"/>
        </a:p>
      </dgm:t>
    </dgm:pt>
    <dgm:pt modelId="{E555DAC3-9C64-0A4C-A148-37DCC2F5FDA4}" type="sibTrans" cxnId="{7B5EDE0E-066E-354A-9D31-ED1F06B5336D}">
      <dgm:prSet/>
      <dgm:spPr/>
      <dgm:t>
        <a:bodyPr/>
        <a:lstStyle/>
        <a:p>
          <a:endParaRPr lang="en-US"/>
        </a:p>
      </dgm:t>
    </dgm:pt>
    <dgm:pt modelId="{F1DBC520-AC81-B34B-AF5E-32EBFB5D188A}">
      <dgm:prSet/>
      <dgm:spPr>
        <a:solidFill>
          <a:srgbClr val="7030A0"/>
        </a:solidFill>
      </dgm:spPr>
      <dgm:t>
        <a:bodyPr/>
        <a:lstStyle/>
        <a:p>
          <a:r>
            <a:rPr lang="en-US" dirty="0"/>
            <a:t>Lot 6</a:t>
          </a:r>
        </a:p>
      </dgm:t>
    </dgm:pt>
    <dgm:pt modelId="{25CE02D0-DF02-FC4A-9085-45B67D33402E}" type="parTrans" cxnId="{496E76A9-3415-9845-84B1-AFC6DFE1F4F3}">
      <dgm:prSet/>
      <dgm:spPr/>
      <dgm:t>
        <a:bodyPr/>
        <a:lstStyle/>
        <a:p>
          <a:endParaRPr lang="en-US"/>
        </a:p>
      </dgm:t>
    </dgm:pt>
    <dgm:pt modelId="{C7D2E8E7-A4CD-B44A-8E54-CCDCC62125DE}" type="sibTrans" cxnId="{496E76A9-3415-9845-84B1-AFC6DFE1F4F3}">
      <dgm:prSet/>
      <dgm:spPr/>
      <dgm:t>
        <a:bodyPr/>
        <a:lstStyle/>
        <a:p>
          <a:endParaRPr lang="en-US"/>
        </a:p>
      </dgm:t>
    </dgm:pt>
    <dgm:pt modelId="{D11C1C11-4C6E-814C-BC5B-F594F5EF17BC}">
      <dgm:prSet custT="1"/>
      <dgm:spPr/>
      <dgm:t>
        <a:bodyPr/>
        <a:lstStyle/>
        <a:p>
          <a:r>
            <a:rPr lang="en-US" sz="1400" dirty="0"/>
            <a:t>Electrical Works</a:t>
          </a:r>
        </a:p>
      </dgm:t>
    </dgm:pt>
    <dgm:pt modelId="{0C139628-A24B-6247-9212-8B16F76228BE}" type="parTrans" cxnId="{98E4160D-F810-3D45-971C-109B8F62CA1B}">
      <dgm:prSet/>
      <dgm:spPr/>
      <dgm:t>
        <a:bodyPr/>
        <a:lstStyle/>
        <a:p>
          <a:endParaRPr lang="en-US"/>
        </a:p>
      </dgm:t>
    </dgm:pt>
    <dgm:pt modelId="{1DD0AFE7-3894-6D44-8A19-4D1FAA94D89F}" type="sibTrans" cxnId="{98E4160D-F810-3D45-971C-109B8F62CA1B}">
      <dgm:prSet/>
      <dgm:spPr/>
      <dgm:t>
        <a:bodyPr/>
        <a:lstStyle/>
        <a:p>
          <a:endParaRPr lang="en-US"/>
        </a:p>
      </dgm:t>
    </dgm:pt>
    <dgm:pt modelId="{2B09F91D-9377-5446-ADA0-6D363E61FDC0}">
      <dgm:prSet custT="1"/>
      <dgm:spPr/>
      <dgm:t>
        <a:bodyPr/>
        <a:lstStyle/>
        <a:p>
          <a:r>
            <a:rPr lang="en-US" sz="1400" dirty="0"/>
            <a:t>Whole Borough</a:t>
          </a:r>
        </a:p>
      </dgm:t>
    </dgm:pt>
    <dgm:pt modelId="{8339B58B-FC87-0F4C-9D3F-6B5761A38D68}" type="parTrans" cxnId="{D506FD2E-B5C9-7D4B-8E4B-72696D3ABED2}">
      <dgm:prSet/>
      <dgm:spPr/>
      <dgm:t>
        <a:bodyPr/>
        <a:lstStyle/>
        <a:p>
          <a:endParaRPr lang="en-US"/>
        </a:p>
      </dgm:t>
    </dgm:pt>
    <dgm:pt modelId="{8073BB6A-754C-4245-A800-31DAE5BB2EDE}" type="sibTrans" cxnId="{D506FD2E-B5C9-7D4B-8E4B-72696D3ABED2}">
      <dgm:prSet/>
      <dgm:spPr/>
      <dgm:t>
        <a:bodyPr/>
        <a:lstStyle/>
        <a:p>
          <a:endParaRPr lang="en-US"/>
        </a:p>
      </dgm:t>
    </dgm:pt>
    <dgm:pt modelId="{B607FEE6-E889-2844-81E0-A958E0138290}">
      <dgm:prSet/>
      <dgm:spPr>
        <a:solidFill>
          <a:schemeClr val="accent4"/>
        </a:solidFill>
      </dgm:spPr>
      <dgm:t>
        <a:bodyPr/>
        <a:lstStyle/>
        <a:p>
          <a:r>
            <a:rPr lang="en-US" dirty="0"/>
            <a:t>Lot 7</a:t>
          </a:r>
        </a:p>
      </dgm:t>
    </dgm:pt>
    <dgm:pt modelId="{F3603C0D-8B66-5642-9F74-9004A6051162}" type="parTrans" cxnId="{736FA662-607B-AE47-97BB-8794F0B69E01}">
      <dgm:prSet/>
      <dgm:spPr/>
      <dgm:t>
        <a:bodyPr/>
        <a:lstStyle/>
        <a:p>
          <a:endParaRPr lang="en-US"/>
        </a:p>
      </dgm:t>
    </dgm:pt>
    <dgm:pt modelId="{3AE5DE5D-E762-FA4A-A89C-4410BA82593F}" type="sibTrans" cxnId="{736FA662-607B-AE47-97BB-8794F0B69E01}">
      <dgm:prSet/>
      <dgm:spPr/>
      <dgm:t>
        <a:bodyPr/>
        <a:lstStyle/>
        <a:p>
          <a:endParaRPr lang="en-US"/>
        </a:p>
      </dgm:t>
    </dgm:pt>
    <dgm:pt modelId="{8AB38EE4-E92C-7649-B6AB-B4240FC4F5EC}">
      <dgm:prSet custT="1"/>
      <dgm:spPr/>
      <dgm:t>
        <a:bodyPr/>
        <a:lstStyle/>
        <a:p>
          <a:r>
            <a:rPr lang="en-US" sz="1400" dirty="0"/>
            <a:t>Asbestos Removal</a:t>
          </a:r>
        </a:p>
      </dgm:t>
    </dgm:pt>
    <dgm:pt modelId="{19A0C9EA-13BD-2240-AA4B-76AC7165E224}" type="parTrans" cxnId="{8090770B-E023-EB4E-88D6-F0A0B368F439}">
      <dgm:prSet/>
      <dgm:spPr/>
      <dgm:t>
        <a:bodyPr/>
        <a:lstStyle/>
        <a:p>
          <a:endParaRPr lang="en-US"/>
        </a:p>
      </dgm:t>
    </dgm:pt>
    <dgm:pt modelId="{CCFA46D8-C405-9F4F-83C0-3FA7BFE90279}" type="sibTrans" cxnId="{8090770B-E023-EB4E-88D6-F0A0B368F439}">
      <dgm:prSet/>
      <dgm:spPr/>
      <dgm:t>
        <a:bodyPr/>
        <a:lstStyle/>
        <a:p>
          <a:endParaRPr lang="en-US"/>
        </a:p>
      </dgm:t>
    </dgm:pt>
    <dgm:pt modelId="{5FC58E6C-6ACD-544D-B4D9-E8183F892766}">
      <dgm:prSet custT="1"/>
      <dgm:spPr/>
      <dgm:t>
        <a:bodyPr/>
        <a:lstStyle/>
        <a:p>
          <a:r>
            <a:rPr lang="en-US" sz="1400" dirty="0"/>
            <a:t>Central</a:t>
          </a:r>
        </a:p>
      </dgm:t>
    </dgm:pt>
    <dgm:pt modelId="{3B2FAAF7-5C2F-4A49-B4F2-A7D471DA93BE}" type="parTrans" cxnId="{F72ECA73-B072-4944-9305-B47059611F72}">
      <dgm:prSet/>
      <dgm:spPr/>
      <dgm:t>
        <a:bodyPr/>
        <a:lstStyle/>
        <a:p>
          <a:endParaRPr lang="en-US"/>
        </a:p>
      </dgm:t>
    </dgm:pt>
    <dgm:pt modelId="{C726F185-6B36-2A41-AA2A-AAA6F205E87A}" type="sibTrans" cxnId="{F72ECA73-B072-4944-9305-B47059611F72}">
      <dgm:prSet/>
      <dgm:spPr/>
      <dgm:t>
        <a:bodyPr/>
        <a:lstStyle/>
        <a:p>
          <a:endParaRPr lang="en-US"/>
        </a:p>
      </dgm:t>
    </dgm:pt>
    <dgm:pt modelId="{841B2EF4-CF32-1040-A974-7AEC9092866D}">
      <dgm:prSet/>
      <dgm:spPr>
        <a:solidFill>
          <a:schemeClr val="accent4"/>
        </a:solidFill>
      </dgm:spPr>
      <dgm:t>
        <a:bodyPr/>
        <a:lstStyle/>
        <a:p>
          <a:r>
            <a:rPr lang="en-US" dirty="0"/>
            <a:t>Lot 8</a:t>
          </a:r>
        </a:p>
      </dgm:t>
    </dgm:pt>
    <dgm:pt modelId="{D94F9CB1-D4C6-C746-BB55-C40FA3513317}" type="parTrans" cxnId="{1CE0D7C5-ACAE-6D49-A318-F2C7E56E745E}">
      <dgm:prSet/>
      <dgm:spPr/>
      <dgm:t>
        <a:bodyPr/>
        <a:lstStyle/>
        <a:p>
          <a:endParaRPr lang="en-US"/>
        </a:p>
      </dgm:t>
    </dgm:pt>
    <dgm:pt modelId="{3504BA7A-9DD1-C84E-840F-884D3C9D9059}" type="sibTrans" cxnId="{1CE0D7C5-ACAE-6D49-A318-F2C7E56E745E}">
      <dgm:prSet/>
      <dgm:spPr/>
      <dgm:t>
        <a:bodyPr/>
        <a:lstStyle/>
        <a:p>
          <a:endParaRPr lang="en-US"/>
        </a:p>
      </dgm:t>
    </dgm:pt>
    <dgm:pt modelId="{EB0398CA-FC98-C34F-87E2-D78DA62501D7}">
      <dgm:prSet custT="1"/>
      <dgm:spPr/>
      <dgm:t>
        <a:bodyPr/>
        <a:lstStyle/>
        <a:p>
          <a:r>
            <a:rPr lang="en-US" sz="1400" dirty="0"/>
            <a:t>Asbestos Removal</a:t>
          </a:r>
        </a:p>
      </dgm:t>
    </dgm:pt>
    <dgm:pt modelId="{2605E6B7-B164-2E49-B81A-24CDB471DDA4}" type="parTrans" cxnId="{0ED6AF83-FE0D-AF49-B32A-8E246A4C5319}">
      <dgm:prSet/>
      <dgm:spPr/>
      <dgm:t>
        <a:bodyPr/>
        <a:lstStyle/>
        <a:p>
          <a:endParaRPr lang="en-US"/>
        </a:p>
      </dgm:t>
    </dgm:pt>
    <dgm:pt modelId="{421E5318-6563-EA41-8691-2D5AD8B25559}" type="sibTrans" cxnId="{0ED6AF83-FE0D-AF49-B32A-8E246A4C5319}">
      <dgm:prSet/>
      <dgm:spPr/>
      <dgm:t>
        <a:bodyPr/>
        <a:lstStyle/>
        <a:p>
          <a:endParaRPr lang="en-US"/>
        </a:p>
      </dgm:t>
    </dgm:pt>
    <dgm:pt modelId="{57C397C1-9E02-F042-95CA-43BA7E6804CE}">
      <dgm:prSet custT="1"/>
      <dgm:spPr/>
      <dgm:t>
        <a:bodyPr/>
        <a:lstStyle/>
        <a:p>
          <a:r>
            <a:rPr lang="en-US" sz="1400" dirty="0"/>
            <a:t>North and South</a:t>
          </a:r>
        </a:p>
      </dgm:t>
    </dgm:pt>
    <dgm:pt modelId="{A18F1B5F-8D5C-784F-B23B-72908A74CE94}" type="parTrans" cxnId="{5A9A0706-2A72-A14F-BE60-CE4348A44754}">
      <dgm:prSet/>
      <dgm:spPr/>
      <dgm:t>
        <a:bodyPr/>
        <a:lstStyle/>
        <a:p>
          <a:endParaRPr lang="en-US"/>
        </a:p>
      </dgm:t>
    </dgm:pt>
    <dgm:pt modelId="{CAAD9CD0-0110-FD4D-A0CF-FC3F2F36BCBA}" type="sibTrans" cxnId="{5A9A0706-2A72-A14F-BE60-CE4348A44754}">
      <dgm:prSet/>
      <dgm:spPr/>
      <dgm:t>
        <a:bodyPr/>
        <a:lstStyle/>
        <a:p>
          <a:endParaRPr lang="en-US"/>
        </a:p>
      </dgm:t>
    </dgm:pt>
    <dgm:pt modelId="{8DE6A37A-07AB-2C4B-8032-E1C8F1BC2D22}">
      <dgm:prSet phldrT="[Text]" custT="1"/>
      <dgm:spPr/>
      <dgm:t>
        <a:bodyPr/>
        <a:lstStyle/>
        <a:p>
          <a:r>
            <a:rPr lang="en-US" sz="1400" dirty="0"/>
            <a:t>c. £3m p.a.</a:t>
          </a:r>
        </a:p>
      </dgm:t>
    </dgm:pt>
    <dgm:pt modelId="{F73CE367-0B83-4743-A0FD-532867A65BBF}" type="parTrans" cxnId="{927507D7-72AA-4D46-88BF-9D127935D623}">
      <dgm:prSet/>
      <dgm:spPr/>
      <dgm:t>
        <a:bodyPr/>
        <a:lstStyle/>
        <a:p>
          <a:endParaRPr lang="en-US"/>
        </a:p>
      </dgm:t>
    </dgm:pt>
    <dgm:pt modelId="{E7619292-64CB-C84A-8E2C-8538AD49BDAC}" type="sibTrans" cxnId="{927507D7-72AA-4D46-88BF-9D127935D623}">
      <dgm:prSet/>
      <dgm:spPr/>
      <dgm:t>
        <a:bodyPr/>
        <a:lstStyle/>
        <a:p>
          <a:endParaRPr lang="en-US"/>
        </a:p>
      </dgm:t>
    </dgm:pt>
    <dgm:pt modelId="{D8E313E7-B8CB-ED45-BCAC-B2FD698963D5}">
      <dgm:prSet custT="1"/>
      <dgm:spPr/>
      <dgm:t>
        <a:bodyPr/>
        <a:lstStyle/>
        <a:p>
          <a:r>
            <a:rPr lang="en-US" sz="1400" dirty="0"/>
            <a:t>c. £3m p.a.</a:t>
          </a:r>
        </a:p>
      </dgm:t>
    </dgm:pt>
    <dgm:pt modelId="{0E64AB4F-E1D6-0742-A309-D5FBD446B27B}" type="parTrans" cxnId="{87248891-4293-0640-AB32-3B6F4C2DB422}">
      <dgm:prSet/>
      <dgm:spPr/>
      <dgm:t>
        <a:bodyPr/>
        <a:lstStyle/>
        <a:p>
          <a:endParaRPr lang="en-US"/>
        </a:p>
      </dgm:t>
    </dgm:pt>
    <dgm:pt modelId="{9799E8EF-D0E9-F342-87EE-B0FE9CE2297D}" type="sibTrans" cxnId="{87248891-4293-0640-AB32-3B6F4C2DB422}">
      <dgm:prSet/>
      <dgm:spPr/>
      <dgm:t>
        <a:bodyPr/>
        <a:lstStyle/>
        <a:p>
          <a:endParaRPr lang="en-US"/>
        </a:p>
      </dgm:t>
    </dgm:pt>
    <dgm:pt modelId="{2140F6D6-916D-6646-B24C-861029052392}">
      <dgm:prSet custT="1"/>
      <dgm:spPr/>
      <dgm:t>
        <a:bodyPr/>
        <a:lstStyle/>
        <a:p>
          <a:r>
            <a:rPr lang="en-US" sz="1400" dirty="0"/>
            <a:t>c. £3m p.a.</a:t>
          </a:r>
        </a:p>
      </dgm:t>
    </dgm:pt>
    <dgm:pt modelId="{E460331F-CD1C-1D4E-A0A3-B893E60BE8F3}" type="parTrans" cxnId="{9C3FD3AF-F05B-AC44-B6C8-D93AC415A35E}">
      <dgm:prSet/>
      <dgm:spPr/>
      <dgm:t>
        <a:bodyPr/>
        <a:lstStyle/>
        <a:p>
          <a:endParaRPr lang="en-US"/>
        </a:p>
      </dgm:t>
    </dgm:pt>
    <dgm:pt modelId="{61C39ACE-3F80-9D43-B3E3-AEDA42D97493}" type="sibTrans" cxnId="{9C3FD3AF-F05B-AC44-B6C8-D93AC415A35E}">
      <dgm:prSet/>
      <dgm:spPr/>
      <dgm:t>
        <a:bodyPr/>
        <a:lstStyle/>
        <a:p>
          <a:endParaRPr lang="en-US"/>
        </a:p>
      </dgm:t>
    </dgm:pt>
    <dgm:pt modelId="{A495ADF8-301A-3C4A-AD60-7E469DFA5895}">
      <dgm:prSet custT="1"/>
      <dgm:spPr/>
      <dgm:t>
        <a:bodyPr/>
        <a:lstStyle/>
        <a:p>
          <a:r>
            <a:rPr lang="en-US" sz="1400" dirty="0"/>
            <a:t>c. £5m p.a.</a:t>
          </a:r>
        </a:p>
      </dgm:t>
    </dgm:pt>
    <dgm:pt modelId="{4BA24E3D-4041-5E40-AEFE-8E9CF82E37AD}" type="parTrans" cxnId="{9055B798-A7BB-1D4A-9827-10AF7DB9B979}">
      <dgm:prSet/>
      <dgm:spPr/>
      <dgm:t>
        <a:bodyPr/>
        <a:lstStyle/>
        <a:p>
          <a:endParaRPr lang="en-US"/>
        </a:p>
      </dgm:t>
    </dgm:pt>
    <dgm:pt modelId="{47DC5F99-133C-5E40-9C1A-AD1195392AE4}" type="sibTrans" cxnId="{9055B798-A7BB-1D4A-9827-10AF7DB9B979}">
      <dgm:prSet/>
      <dgm:spPr/>
      <dgm:t>
        <a:bodyPr/>
        <a:lstStyle/>
        <a:p>
          <a:endParaRPr lang="en-US"/>
        </a:p>
      </dgm:t>
    </dgm:pt>
    <dgm:pt modelId="{2F720537-F2C6-A042-B514-AB450F98B433}">
      <dgm:prSet custT="1"/>
      <dgm:spPr/>
      <dgm:t>
        <a:bodyPr/>
        <a:lstStyle/>
        <a:p>
          <a:r>
            <a:rPr lang="en-US" sz="1400" dirty="0"/>
            <a:t>c. £5m p.a.</a:t>
          </a:r>
        </a:p>
      </dgm:t>
    </dgm:pt>
    <dgm:pt modelId="{FC633B87-2F21-514A-AB7F-36DE02D66CA2}" type="parTrans" cxnId="{15C53331-2D91-664D-87A3-385C99530057}">
      <dgm:prSet/>
      <dgm:spPr/>
      <dgm:t>
        <a:bodyPr/>
        <a:lstStyle/>
        <a:p>
          <a:endParaRPr lang="en-US"/>
        </a:p>
      </dgm:t>
    </dgm:pt>
    <dgm:pt modelId="{E9685950-18AA-204D-A559-ECDCA692BC2C}" type="sibTrans" cxnId="{15C53331-2D91-664D-87A3-385C99530057}">
      <dgm:prSet/>
      <dgm:spPr/>
      <dgm:t>
        <a:bodyPr/>
        <a:lstStyle/>
        <a:p>
          <a:endParaRPr lang="en-US"/>
        </a:p>
      </dgm:t>
    </dgm:pt>
    <dgm:pt modelId="{2BA2048C-7560-E74E-81A5-DC57F3FB6A2B}">
      <dgm:prSet custT="1"/>
      <dgm:spPr/>
      <dgm:t>
        <a:bodyPr/>
        <a:lstStyle/>
        <a:p>
          <a:r>
            <a:rPr lang="en-US" sz="1400" dirty="0"/>
            <a:t>c. £2m p.a.</a:t>
          </a:r>
        </a:p>
      </dgm:t>
    </dgm:pt>
    <dgm:pt modelId="{8B09283C-DBCB-F140-A4B9-5FBB2297F94C}" type="parTrans" cxnId="{27F47430-4AE2-914E-91C2-E6C781AEF916}">
      <dgm:prSet/>
      <dgm:spPr/>
      <dgm:t>
        <a:bodyPr/>
        <a:lstStyle/>
        <a:p>
          <a:endParaRPr lang="en-US"/>
        </a:p>
      </dgm:t>
    </dgm:pt>
    <dgm:pt modelId="{43DC14DA-92F0-764A-9414-597A99CBB2A8}" type="sibTrans" cxnId="{27F47430-4AE2-914E-91C2-E6C781AEF916}">
      <dgm:prSet/>
      <dgm:spPr/>
      <dgm:t>
        <a:bodyPr/>
        <a:lstStyle/>
        <a:p>
          <a:endParaRPr lang="en-US"/>
        </a:p>
      </dgm:t>
    </dgm:pt>
    <dgm:pt modelId="{CA0B3E42-78A1-5442-8A92-A9F1E9A35D05}">
      <dgm:prSet custT="1"/>
      <dgm:spPr/>
      <dgm:t>
        <a:bodyPr/>
        <a:lstStyle/>
        <a:p>
          <a:r>
            <a:rPr lang="en-US" sz="1200" dirty="0"/>
            <a:t>c. £250 k p.a.</a:t>
          </a:r>
        </a:p>
      </dgm:t>
    </dgm:pt>
    <dgm:pt modelId="{40DF8BF1-47CD-8742-A630-9FCEF5A3B8EB}" type="parTrans" cxnId="{33F16EEC-E57C-8149-8205-962699E8D210}">
      <dgm:prSet/>
      <dgm:spPr/>
      <dgm:t>
        <a:bodyPr/>
        <a:lstStyle/>
        <a:p>
          <a:endParaRPr lang="en-US"/>
        </a:p>
      </dgm:t>
    </dgm:pt>
    <dgm:pt modelId="{74E24CF6-8E32-D04B-A1CC-74B1849D580A}" type="sibTrans" cxnId="{33F16EEC-E57C-8149-8205-962699E8D210}">
      <dgm:prSet/>
      <dgm:spPr/>
      <dgm:t>
        <a:bodyPr/>
        <a:lstStyle/>
        <a:p>
          <a:endParaRPr lang="en-US"/>
        </a:p>
      </dgm:t>
    </dgm:pt>
    <dgm:pt modelId="{2A5DE41D-F8BD-2045-BDF2-D2B608D3E00C}">
      <dgm:prSet custT="1"/>
      <dgm:spPr/>
      <dgm:t>
        <a:bodyPr/>
        <a:lstStyle/>
        <a:p>
          <a:r>
            <a:rPr lang="en-US" sz="1200" dirty="0"/>
            <a:t>c. £250 k p.a.</a:t>
          </a:r>
        </a:p>
      </dgm:t>
    </dgm:pt>
    <dgm:pt modelId="{596CCE7C-1917-3D4A-A668-CAE8FDC7E71D}" type="parTrans" cxnId="{66196320-EE5E-B74F-B83F-541602C868CF}">
      <dgm:prSet/>
      <dgm:spPr/>
      <dgm:t>
        <a:bodyPr/>
        <a:lstStyle/>
        <a:p>
          <a:endParaRPr lang="en-US"/>
        </a:p>
      </dgm:t>
    </dgm:pt>
    <dgm:pt modelId="{FFC02C1C-9E2E-3442-BFC1-AA2E49AFC1F4}" type="sibTrans" cxnId="{66196320-EE5E-B74F-B83F-541602C868CF}">
      <dgm:prSet/>
      <dgm:spPr/>
      <dgm:t>
        <a:bodyPr/>
        <a:lstStyle/>
        <a:p>
          <a:endParaRPr lang="en-US"/>
        </a:p>
      </dgm:t>
    </dgm:pt>
    <dgm:pt modelId="{BF6C15DA-0760-D84D-9D2F-E37101ACF2AF}" type="pres">
      <dgm:prSet presAssocID="{E03135FB-BDD8-7241-83F1-B2B43A0F5163}" presName="diagram" presStyleCnt="0">
        <dgm:presLayoutVars>
          <dgm:chPref val="1"/>
          <dgm:dir/>
          <dgm:animOne val="branch"/>
          <dgm:animLvl val="lvl"/>
          <dgm:resizeHandles/>
        </dgm:presLayoutVars>
      </dgm:prSet>
      <dgm:spPr/>
    </dgm:pt>
    <dgm:pt modelId="{7CA86422-89BC-6348-901F-6C8B39E14A34}" type="pres">
      <dgm:prSet presAssocID="{42429822-C45B-1442-BE1F-C57E0D351ABB}" presName="root" presStyleCnt="0"/>
      <dgm:spPr/>
    </dgm:pt>
    <dgm:pt modelId="{1C781F22-01F2-1942-B4A8-32FFFA997844}" type="pres">
      <dgm:prSet presAssocID="{42429822-C45B-1442-BE1F-C57E0D351ABB}" presName="rootComposite" presStyleCnt="0"/>
      <dgm:spPr/>
    </dgm:pt>
    <dgm:pt modelId="{90CE198C-4387-5F48-9694-BB2853EEFCE2}" type="pres">
      <dgm:prSet presAssocID="{42429822-C45B-1442-BE1F-C57E0D351ABB}" presName="rootText" presStyleLbl="node1" presStyleIdx="0" presStyleCnt="8"/>
      <dgm:spPr/>
    </dgm:pt>
    <dgm:pt modelId="{5CB722A4-10AA-FF47-8E87-022044941CFD}" type="pres">
      <dgm:prSet presAssocID="{42429822-C45B-1442-BE1F-C57E0D351ABB}" presName="rootConnector" presStyleLbl="node1" presStyleIdx="0" presStyleCnt="8"/>
      <dgm:spPr/>
    </dgm:pt>
    <dgm:pt modelId="{BB902894-EB6A-7C4D-A2BB-614417F35548}" type="pres">
      <dgm:prSet presAssocID="{42429822-C45B-1442-BE1F-C57E0D351ABB}" presName="childShape" presStyleCnt="0"/>
      <dgm:spPr/>
    </dgm:pt>
    <dgm:pt modelId="{395E90ED-FBA0-1B48-9DE3-D55838CE4F5E}" type="pres">
      <dgm:prSet presAssocID="{4BA87F98-899F-C643-A5C4-7EB72032141E}" presName="Name13" presStyleLbl="parChTrans1D2" presStyleIdx="0" presStyleCnt="24"/>
      <dgm:spPr/>
    </dgm:pt>
    <dgm:pt modelId="{C2845D8E-EF36-4049-A310-5B24115FF7D7}" type="pres">
      <dgm:prSet presAssocID="{667E177A-8C48-9247-BED5-EA4280B9E0DC}" presName="childText" presStyleLbl="bgAcc1" presStyleIdx="0" presStyleCnt="24">
        <dgm:presLayoutVars>
          <dgm:bulletEnabled val="1"/>
        </dgm:presLayoutVars>
      </dgm:prSet>
      <dgm:spPr/>
    </dgm:pt>
    <dgm:pt modelId="{2537F25D-0073-394B-BEF0-8CE7587B6448}" type="pres">
      <dgm:prSet presAssocID="{60B8B7D4-F15E-714B-B1EF-018AB3EACE23}" presName="Name13" presStyleLbl="parChTrans1D2" presStyleIdx="1" presStyleCnt="24"/>
      <dgm:spPr/>
    </dgm:pt>
    <dgm:pt modelId="{CCA79AC8-4DCD-4041-BEE6-0E88F620B6F8}" type="pres">
      <dgm:prSet presAssocID="{55D1455B-8063-FA45-92DF-5F1C016E1C13}" presName="childText" presStyleLbl="bgAcc1" presStyleIdx="1" presStyleCnt="24">
        <dgm:presLayoutVars>
          <dgm:bulletEnabled val="1"/>
        </dgm:presLayoutVars>
      </dgm:prSet>
      <dgm:spPr/>
    </dgm:pt>
    <dgm:pt modelId="{E0A43F40-B3BD-6C4E-A3F7-D5B0B263B9FD}" type="pres">
      <dgm:prSet presAssocID="{F73CE367-0B83-4743-A0FD-532867A65BBF}" presName="Name13" presStyleLbl="parChTrans1D2" presStyleIdx="2" presStyleCnt="24"/>
      <dgm:spPr/>
    </dgm:pt>
    <dgm:pt modelId="{22A7629E-908F-0E42-ADB0-705424EE6283}" type="pres">
      <dgm:prSet presAssocID="{8DE6A37A-07AB-2C4B-8032-E1C8F1BC2D22}" presName="childText" presStyleLbl="bgAcc1" presStyleIdx="2" presStyleCnt="24">
        <dgm:presLayoutVars>
          <dgm:bulletEnabled val="1"/>
        </dgm:presLayoutVars>
      </dgm:prSet>
      <dgm:spPr/>
    </dgm:pt>
    <dgm:pt modelId="{23DB71E6-82C8-2646-8014-FB1F33C5A1BD}" type="pres">
      <dgm:prSet presAssocID="{5162DF66-D46D-3D42-B5A6-E10A32786B88}" presName="root" presStyleCnt="0"/>
      <dgm:spPr/>
    </dgm:pt>
    <dgm:pt modelId="{9D602736-012C-6849-9A61-B1B3D942B482}" type="pres">
      <dgm:prSet presAssocID="{5162DF66-D46D-3D42-B5A6-E10A32786B88}" presName="rootComposite" presStyleCnt="0"/>
      <dgm:spPr/>
    </dgm:pt>
    <dgm:pt modelId="{08BA6643-05A1-D44E-BE51-72BED3D7B64C}" type="pres">
      <dgm:prSet presAssocID="{5162DF66-D46D-3D42-B5A6-E10A32786B88}" presName="rootText" presStyleLbl="node1" presStyleIdx="1" presStyleCnt="8"/>
      <dgm:spPr/>
    </dgm:pt>
    <dgm:pt modelId="{98171905-5AEB-F245-925A-E2016AC02001}" type="pres">
      <dgm:prSet presAssocID="{5162DF66-D46D-3D42-B5A6-E10A32786B88}" presName="rootConnector" presStyleLbl="node1" presStyleIdx="1" presStyleCnt="8"/>
      <dgm:spPr/>
    </dgm:pt>
    <dgm:pt modelId="{7A525F26-28C7-D145-A60D-BF48902B1946}" type="pres">
      <dgm:prSet presAssocID="{5162DF66-D46D-3D42-B5A6-E10A32786B88}" presName="childShape" presStyleCnt="0"/>
      <dgm:spPr/>
    </dgm:pt>
    <dgm:pt modelId="{2F9931CE-264B-D946-8AF5-A6CC351F7E17}" type="pres">
      <dgm:prSet presAssocID="{DB7286FC-0A3D-BD4E-8EE9-1011204700A4}" presName="Name13" presStyleLbl="parChTrans1D2" presStyleIdx="3" presStyleCnt="24"/>
      <dgm:spPr/>
    </dgm:pt>
    <dgm:pt modelId="{50640F0C-4A55-4D4F-ADEE-A598E2BD99D8}" type="pres">
      <dgm:prSet presAssocID="{02D0E9BE-A9B1-4246-AE1A-528E0956622E}" presName="childText" presStyleLbl="bgAcc1" presStyleIdx="3" presStyleCnt="24">
        <dgm:presLayoutVars>
          <dgm:bulletEnabled val="1"/>
        </dgm:presLayoutVars>
      </dgm:prSet>
      <dgm:spPr/>
    </dgm:pt>
    <dgm:pt modelId="{0A82044B-869B-684A-B0AD-401BE1AE618E}" type="pres">
      <dgm:prSet presAssocID="{921C66B5-E12E-1940-9388-6C950169DAC9}" presName="Name13" presStyleLbl="parChTrans1D2" presStyleIdx="4" presStyleCnt="24"/>
      <dgm:spPr/>
    </dgm:pt>
    <dgm:pt modelId="{433C465B-9B8C-F84F-8507-C1A677AB8F84}" type="pres">
      <dgm:prSet presAssocID="{D5F31019-EF01-9C4C-B2CC-0442424A6A21}" presName="childText" presStyleLbl="bgAcc1" presStyleIdx="4" presStyleCnt="24">
        <dgm:presLayoutVars>
          <dgm:bulletEnabled val="1"/>
        </dgm:presLayoutVars>
      </dgm:prSet>
      <dgm:spPr/>
    </dgm:pt>
    <dgm:pt modelId="{5B6E89D1-6DDD-924B-97AD-B32FA8CA82E0}" type="pres">
      <dgm:prSet presAssocID="{0E64AB4F-E1D6-0742-A309-D5FBD446B27B}" presName="Name13" presStyleLbl="parChTrans1D2" presStyleIdx="5" presStyleCnt="24"/>
      <dgm:spPr/>
    </dgm:pt>
    <dgm:pt modelId="{237A559B-1BC9-3843-89F7-38C023C7751F}" type="pres">
      <dgm:prSet presAssocID="{D8E313E7-B8CB-ED45-BCAC-B2FD698963D5}" presName="childText" presStyleLbl="bgAcc1" presStyleIdx="5" presStyleCnt="24">
        <dgm:presLayoutVars>
          <dgm:bulletEnabled val="1"/>
        </dgm:presLayoutVars>
      </dgm:prSet>
      <dgm:spPr/>
    </dgm:pt>
    <dgm:pt modelId="{D1D61EF0-1A20-1F41-9C84-7D2F7835626A}" type="pres">
      <dgm:prSet presAssocID="{1692A43D-1F42-D44F-99AB-00B28799FCA5}" presName="root" presStyleCnt="0"/>
      <dgm:spPr/>
    </dgm:pt>
    <dgm:pt modelId="{A65202DC-B4FC-874B-BD5C-3C7D12E217C1}" type="pres">
      <dgm:prSet presAssocID="{1692A43D-1F42-D44F-99AB-00B28799FCA5}" presName="rootComposite" presStyleCnt="0"/>
      <dgm:spPr/>
    </dgm:pt>
    <dgm:pt modelId="{42DA3013-C904-714E-872A-6C44C080ADA4}" type="pres">
      <dgm:prSet presAssocID="{1692A43D-1F42-D44F-99AB-00B28799FCA5}" presName="rootText" presStyleLbl="node1" presStyleIdx="2" presStyleCnt="8"/>
      <dgm:spPr/>
    </dgm:pt>
    <dgm:pt modelId="{B5779AE7-60E4-5548-B953-AFF9459A5A78}" type="pres">
      <dgm:prSet presAssocID="{1692A43D-1F42-D44F-99AB-00B28799FCA5}" presName="rootConnector" presStyleLbl="node1" presStyleIdx="2" presStyleCnt="8"/>
      <dgm:spPr/>
    </dgm:pt>
    <dgm:pt modelId="{A6E0C172-BDFC-4A44-B091-8053E7C8A297}" type="pres">
      <dgm:prSet presAssocID="{1692A43D-1F42-D44F-99AB-00B28799FCA5}" presName="childShape" presStyleCnt="0"/>
      <dgm:spPr/>
    </dgm:pt>
    <dgm:pt modelId="{2ADDBDA3-0F87-6D4E-9FE3-F796C1B07DB0}" type="pres">
      <dgm:prSet presAssocID="{3AAB68B3-7F5D-6346-BDAB-F72716D6A6B4}" presName="Name13" presStyleLbl="parChTrans1D2" presStyleIdx="6" presStyleCnt="24"/>
      <dgm:spPr/>
    </dgm:pt>
    <dgm:pt modelId="{334C0460-E6E7-D148-BF66-F3C314A837B1}" type="pres">
      <dgm:prSet presAssocID="{247E747B-2F91-8E4D-8578-B1E96200AF68}" presName="childText" presStyleLbl="bgAcc1" presStyleIdx="6" presStyleCnt="24">
        <dgm:presLayoutVars>
          <dgm:bulletEnabled val="1"/>
        </dgm:presLayoutVars>
      </dgm:prSet>
      <dgm:spPr/>
    </dgm:pt>
    <dgm:pt modelId="{3AD12473-8ABA-EB4E-BDF3-9B2462DA148F}" type="pres">
      <dgm:prSet presAssocID="{BB3D38FD-63D0-784D-B44B-5C2D9166BD98}" presName="Name13" presStyleLbl="parChTrans1D2" presStyleIdx="7" presStyleCnt="24"/>
      <dgm:spPr/>
    </dgm:pt>
    <dgm:pt modelId="{F819AFEB-56EA-4C4E-85C0-5C1600C654B6}" type="pres">
      <dgm:prSet presAssocID="{704DAD01-1922-0F4E-A5A4-04D368F662F3}" presName="childText" presStyleLbl="bgAcc1" presStyleIdx="7" presStyleCnt="24">
        <dgm:presLayoutVars>
          <dgm:bulletEnabled val="1"/>
        </dgm:presLayoutVars>
      </dgm:prSet>
      <dgm:spPr/>
    </dgm:pt>
    <dgm:pt modelId="{EA328062-04CB-2649-B26C-5A5BCC103575}" type="pres">
      <dgm:prSet presAssocID="{E460331F-CD1C-1D4E-A0A3-B893E60BE8F3}" presName="Name13" presStyleLbl="parChTrans1D2" presStyleIdx="8" presStyleCnt="24"/>
      <dgm:spPr/>
    </dgm:pt>
    <dgm:pt modelId="{ABC582E4-9E7E-9345-9F45-C449BAEF1A18}" type="pres">
      <dgm:prSet presAssocID="{2140F6D6-916D-6646-B24C-861029052392}" presName="childText" presStyleLbl="bgAcc1" presStyleIdx="8" presStyleCnt="24">
        <dgm:presLayoutVars>
          <dgm:bulletEnabled val="1"/>
        </dgm:presLayoutVars>
      </dgm:prSet>
      <dgm:spPr/>
    </dgm:pt>
    <dgm:pt modelId="{3FC9F860-6429-FF4C-A93E-4632810D8C68}" type="pres">
      <dgm:prSet presAssocID="{E02F7BE8-A769-1441-B84B-9D24FB9FDAED}" presName="root" presStyleCnt="0"/>
      <dgm:spPr/>
    </dgm:pt>
    <dgm:pt modelId="{3B888670-6A10-7448-BA97-5D68B1476413}" type="pres">
      <dgm:prSet presAssocID="{E02F7BE8-A769-1441-B84B-9D24FB9FDAED}" presName="rootComposite" presStyleCnt="0"/>
      <dgm:spPr/>
    </dgm:pt>
    <dgm:pt modelId="{4D31A040-97EB-3642-A939-34BF5307DBFA}" type="pres">
      <dgm:prSet presAssocID="{E02F7BE8-A769-1441-B84B-9D24FB9FDAED}" presName="rootText" presStyleLbl="node1" presStyleIdx="3" presStyleCnt="8"/>
      <dgm:spPr/>
    </dgm:pt>
    <dgm:pt modelId="{126D226C-EAE4-D544-BEE7-C92B207850DD}" type="pres">
      <dgm:prSet presAssocID="{E02F7BE8-A769-1441-B84B-9D24FB9FDAED}" presName="rootConnector" presStyleLbl="node1" presStyleIdx="3" presStyleCnt="8"/>
      <dgm:spPr/>
    </dgm:pt>
    <dgm:pt modelId="{DDE8C816-0D89-5248-A94B-9FD0A310A162}" type="pres">
      <dgm:prSet presAssocID="{E02F7BE8-A769-1441-B84B-9D24FB9FDAED}" presName="childShape" presStyleCnt="0"/>
      <dgm:spPr/>
    </dgm:pt>
    <dgm:pt modelId="{BC87088B-2398-9542-9AC5-C481C7587F41}" type="pres">
      <dgm:prSet presAssocID="{33750DBB-E26C-B64B-A309-4F0EFB6546DE}" presName="Name13" presStyleLbl="parChTrans1D2" presStyleIdx="9" presStyleCnt="24"/>
      <dgm:spPr/>
    </dgm:pt>
    <dgm:pt modelId="{BE53D0F0-D480-184B-BFE0-7BBAB86BBDE5}" type="pres">
      <dgm:prSet presAssocID="{C71BA733-6803-2C43-B164-41EF164412BF}" presName="childText" presStyleLbl="bgAcc1" presStyleIdx="9" presStyleCnt="24">
        <dgm:presLayoutVars>
          <dgm:bulletEnabled val="1"/>
        </dgm:presLayoutVars>
      </dgm:prSet>
      <dgm:spPr/>
    </dgm:pt>
    <dgm:pt modelId="{4D4B4744-D4E7-AE48-9C07-9E8B34956FD9}" type="pres">
      <dgm:prSet presAssocID="{9570F37C-D201-1D49-98F0-6A364AC8DD01}" presName="Name13" presStyleLbl="parChTrans1D2" presStyleIdx="10" presStyleCnt="24"/>
      <dgm:spPr/>
    </dgm:pt>
    <dgm:pt modelId="{1AE01B66-D965-B142-9133-87B861D6FF9A}" type="pres">
      <dgm:prSet presAssocID="{1FD26D92-26B7-2340-B9D7-5215F2883381}" presName="childText" presStyleLbl="bgAcc1" presStyleIdx="10" presStyleCnt="24">
        <dgm:presLayoutVars>
          <dgm:bulletEnabled val="1"/>
        </dgm:presLayoutVars>
      </dgm:prSet>
      <dgm:spPr/>
    </dgm:pt>
    <dgm:pt modelId="{848D14DE-1652-954B-9A0C-40A816C889DD}" type="pres">
      <dgm:prSet presAssocID="{4BA24E3D-4041-5E40-AEFE-8E9CF82E37AD}" presName="Name13" presStyleLbl="parChTrans1D2" presStyleIdx="11" presStyleCnt="24"/>
      <dgm:spPr/>
    </dgm:pt>
    <dgm:pt modelId="{0F0C6566-A673-C141-8E69-FD7B4D7096C9}" type="pres">
      <dgm:prSet presAssocID="{A495ADF8-301A-3C4A-AD60-7E469DFA5895}" presName="childText" presStyleLbl="bgAcc1" presStyleIdx="11" presStyleCnt="24">
        <dgm:presLayoutVars>
          <dgm:bulletEnabled val="1"/>
        </dgm:presLayoutVars>
      </dgm:prSet>
      <dgm:spPr/>
    </dgm:pt>
    <dgm:pt modelId="{26E946EF-3E6B-5F40-8CAC-920ED080227C}" type="pres">
      <dgm:prSet presAssocID="{219E3666-4760-9543-A11B-31D375DBFD40}" presName="root" presStyleCnt="0"/>
      <dgm:spPr/>
    </dgm:pt>
    <dgm:pt modelId="{1697C289-9448-A64B-BD51-CF13AC33ECDD}" type="pres">
      <dgm:prSet presAssocID="{219E3666-4760-9543-A11B-31D375DBFD40}" presName="rootComposite" presStyleCnt="0"/>
      <dgm:spPr/>
    </dgm:pt>
    <dgm:pt modelId="{0706D049-E0FE-264B-B80E-DA280921F8B4}" type="pres">
      <dgm:prSet presAssocID="{219E3666-4760-9543-A11B-31D375DBFD40}" presName="rootText" presStyleLbl="node1" presStyleIdx="4" presStyleCnt="8"/>
      <dgm:spPr/>
    </dgm:pt>
    <dgm:pt modelId="{CCF7E016-4DC4-4745-810E-08DBB8CF0BC2}" type="pres">
      <dgm:prSet presAssocID="{219E3666-4760-9543-A11B-31D375DBFD40}" presName="rootConnector" presStyleLbl="node1" presStyleIdx="4" presStyleCnt="8"/>
      <dgm:spPr/>
    </dgm:pt>
    <dgm:pt modelId="{3DFAB4E8-FE7A-F44E-95B3-9B360BD78012}" type="pres">
      <dgm:prSet presAssocID="{219E3666-4760-9543-A11B-31D375DBFD40}" presName="childShape" presStyleCnt="0"/>
      <dgm:spPr/>
    </dgm:pt>
    <dgm:pt modelId="{2A441F4E-3629-8842-A7A1-9CCC47995B0D}" type="pres">
      <dgm:prSet presAssocID="{B95E420E-291B-8742-86FF-7DCE6BB90760}" presName="Name13" presStyleLbl="parChTrans1D2" presStyleIdx="12" presStyleCnt="24"/>
      <dgm:spPr/>
    </dgm:pt>
    <dgm:pt modelId="{66AFCE7E-F2C8-4D4F-92D2-1B3EF5FF7252}" type="pres">
      <dgm:prSet presAssocID="{9DD11D0A-F4C7-4742-982C-52C780EE5B34}" presName="childText" presStyleLbl="bgAcc1" presStyleIdx="12" presStyleCnt="24">
        <dgm:presLayoutVars>
          <dgm:bulletEnabled val="1"/>
        </dgm:presLayoutVars>
      </dgm:prSet>
      <dgm:spPr/>
    </dgm:pt>
    <dgm:pt modelId="{C0107124-4A25-CB4B-92E1-F87E0C37913F}" type="pres">
      <dgm:prSet presAssocID="{34CA6B16-501C-CA4D-A15D-D482DA660D6F}" presName="Name13" presStyleLbl="parChTrans1D2" presStyleIdx="13" presStyleCnt="24"/>
      <dgm:spPr/>
    </dgm:pt>
    <dgm:pt modelId="{C838687B-0F77-F847-BEF4-D867C5BA8833}" type="pres">
      <dgm:prSet presAssocID="{008F0839-CD75-8C46-A3DD-8DEC482C59FB}" presName="childText" presStyleLbl="bgAcc1" presStyleIdx="13" presStyleCnt="24">
        <dgm:presLayoutVars>
          <dgm:bulletEnabled val="1"/>
        </dgm:presLayoutVars>
      </dgm:prSet>
      <dgm:spPr/>
    </dgm:pt>
    <dgm:pt modelId="{35ECB7FE-1F26-6148-ACAD-A446437B5F69}" type="pres">
      <dgm:prSet presAssocID="{FC633B87-2F21-514A-AB7F-36DE02D66CA2}" presName="Name13" presStyleLbl="parChTrans1D2" presStyleIdx="14" presStyleCnt="24"/>
      <dgm:spPr/>
    </dgm:pt>
    <dgm:pt modelId="{07845B6D-C49D-3149-82B6-2F1DA8F40FF2}" type="pres">
      <dgm:prSet presAssocID="{2F720537-F2C6-A042-B514-AB450F98B433}" presName="childText" presStyleLbl="bgAcc1" presStyleIdx="14" presStyleCnt="24">
        <dgm:presLayoutVars>
          <dgm:bulletEnabled val="1"/>
        </dgm:presLayoutVars>
      </dgm:prSet>
      <dgm:spPr/>
    </dgm:pt>
    <dgm:pt modelId="{6731DB37-A2FA-A543-B33F-4EE5D9AB684E}" type="pres">
      <dgm:prSet presAssocID="{F1DBC520-AC81-B34B-AF5E-32EBFB5D188A}" presName="root" presStyleCnt="0"/>
      <dgm:spPr/>
    </dgm:pt>
    <dgm:pt modelId="{AE93B2C9-60CF-5C44-877F-91297ED2FD94}" type="pres">
      <dgm:prSet presAssocID="{F1DBC520-AC81-B34B-AF5E-32EBFB5D188A}" presName="rootComposite" presStyleCnt="0"/>
      <dgm:spPr/>
    </dgm:pt>
    <dgm:pt modelId="{C7B97598-DB83-1F42-8ED4-646C2CDB8BFB}" type="pres">
      <dgm:prSet presAssocID="{F1DBC520-AC81-B34B-AF5E-32EBFB5D188A}" presName="rootText" presStyleLbl="node1" presStyleIdx="5" presStyleCnt="8"/>
      <dgm:spPr/>
    </dgm:pt>
    <dgm:pt modelId="{1C8AEA2A-95AB-B143-A774-1D6D30EB6890}" type="pres">
      <dgm:prSet presAssocID="{F1DBC520-AC81-B34B-AF5E-32EBFB5D188A}" presName="rootConnector" presStyleLbl="node1" presStyleIdx="5" presStyleCnt="8"/>
      <dgm:spPr/>
    </dgm:pt>
    <dgm:pt modelId="{DF24CE86-1713-3140-B407-0F2B58401BA4}" type="pres">
      <dgm:prSet presAssocID="{F1DBC520-AC81-B34B-AF5E-32EBFB5D188A}" presName="childShape" presStyleCnt="0"/>
      <dgm:spPr/>
    </dgm:pt>
    <dgm:pt modelId="{926D4598-8EB8-6940-96EE-A909972EB015}" type="pres">
      <dgm:prSet presAssocID="{0C139628-A24B-6247-9212-8B16F76228BE}" presName="Name13" presStyleLbl="parChTrans1D2" presStyleIdx="15" presStyleCnt="24"/>
      <dgm:spPr/>
    </dgm:pt>
    <dgm:pt modelId="{1566F99A-3C84-7B4B-A670-378A7D70D910}" type="pres">
      <dgm:prSet presAssocID="{D11C1C11-4C6E-814C-BC5B-F594F5EF17BC}" presName="childText" presStyleLbl="bgAcc1" presStyleIdx="15" presStyleCnt="24">
        <dgm:presLayoutVars>
          <dgm:bulletEnabled val="1"/>
        </dgm:presLayoutVars>
      </dgm:prSet>
      <dgm:spPr/>
    </dgm:pt>
    <dgm:pt modelId="{B4F0DDA8-35B5-3E49-8911-373E9E8309BC}" type="pres">
      <dgm:prSet presAssocID="{8339B58B-FC87-0F4C-9D3F-6B5761A38D68}" presName="Name13" presStyleLbl="parChTrans1D2" presStyleIdx="16" presStyleCnt="24"/>
      <dgm:spPr/>
    </dgm:pt>
    <dgm:pt modelId="{9BF1B5F4-68AD-F84E-B6BB-711E23F99AEF}" type="pres">
      <dgm:prSet presAssocID="{2B09F91D-9377-5446-ADA0-6D363E61FDC0}" presName="childText" presStyleLbl="bgAcc1" presStyleIdx="16" presStyleCnt="24">
        <dgm:presLayoutVars>
          <dgm:bulletEnabled val="1"/>
        </dgm:presLayoutVars>
      </dgm:prSet>
      <dgm:spPr/>
    </dgm:pt>
    <dgm:pt modelId="{990E26B7-63A4-A04F-B7D2-0F8EBEB729B1}" type="pres">
      <dgm:prSet presAssocID="{8B09283C-DBCB-F140-A4B9-5FBB2297F94C}" presName="Name13" presStyleLbl="parChTrans1D2" presStyleIdx="17" presStyleCnt="24"/>
      <dgm:spPr/>
    </dgm:pt>
    <dgm:pt modelId="{8448D22C-7B7D-E94E-85EA-9C444F1EC6B4}" type="pres">
      <dgm:prSet presAssocID="{2BA2048C-7560-E74E-81A5-DC57F3FB6A2B}" presName="childText" presStyleLbl="bgAcc1" presStyleIdx="17" presStyleCnt="24">
        <dgm:presLayoutVars>
          <dgm:bulletEnabled val="1"/>
        </dgm:presLayoutVars>
      </dgm:prSet>
      <dgm:spPr/>
    </dgm:pt>
    <dgm:pt modelId="{23233922-81F7-0E41-8FA1-36DAE9DB400C}" type="pres">
      <dgm:prSet presAssocID="{B607FEE6-E889-2844-81E0-A958E0138290}" presName="root" presStyleCnt="0"/>
      <dgm:spPr/>
    </dgm:pt>
    <dgm:pt modelId="{0254B8FC-F2B5-704D-AA31-79953DE3C346}" type="pres">
      <dgm:prSet presAssocID="{B607FEE6-E889-2844-81E0-A958E0138290}" presName="rootComposite" presStyleCnt="0"/>
      <dgm:spPr/>
    </dgm:pt>
    <dgm:pt modelId="{351487A8-D19D-6447-9EC9-5A3ABBDE4E71}" type="pres">
      <dgm:prSet presAssocID="{B607FEE6-E889-2844-81E0-A958E0138290}" presName="rootText" presStyleLbl="node1" presStyleIdx="6" presStyleCnt="8"/>
      <dgm:spPr/>
    </dgm:pt>
    <dgm:pt modelId="{B6484353-D4D2-FA46-9276-C6F8986C2D60}" type="pres">
      <dgm:prSet presAssocID="{B607FEE6-E889-2844-81E0-A958E0138290}" presName="rootConnector" presStyleLbl="node1" presStyleIdx="6" presStyleCnt="8"/>
      <dgm:spPr/>
    </dgm:pt>
    <dgm:pt modelId="{922C7234-2511-C444-BC72-76E8BEEE5C14}" type="pres">
      <dgm:prSet presAssocID="{B607FEE6-E889-2844-81E0-A958E0138290}" presName="childShape" presStyleCnt="0"/>
      <dgm:spPr/>
    </dgm:pt>
    <dgm:pt modelId="{30C06CD0-445A-0549-A666-1121E77B7E09}" type="pres">
      <dgm:prSet presAssocID="{19A0C9EA-13BD-2240-AA4B-76AC7165E224}" presName="Name13" presStyleLbl="parChTrans1D2" presStyleIdx="18" presStyleCnt="24"/>
      <dgm:spPr/>
    </dgm:pt>
    <dgm:pt modelId="{E6223304-749C-F042-9950-6074A71BE8CA}" type="pres">
      <dgm:prSet presAssocID="{8AB38EE4-E92C-7649-B6AB-B4240FC4F5EC}" presName="childText" presStyleLbl="bgAcc1" presStyleIdx="18" presStyleCnt="24">
        <dgm:presLayoutVars>
          <dgm:bulletEnabled val="1"/>
        </dgm:presLayoutVars>
      </dgm:prSet>
      <dgm:spPr/>
    </dgm:pt>
    <dgm:pt modelId="{C6276DAD-18E2-B249-BEDE-70F7F600A8A4}" type="pres">
      <dgm:prSet presAssocID="{3B2FAAF7-5C2F-4A49-B4F2-A7D471DA93BE}" presName="Name13" presStyleLbl="parChTrans1D2" presStyleIdx="19" presStyleCnt="24"/>
      <dgm:spPr/>
    </dgm:pt>
    <dgm:pt modelId="{5C1C0394-1811-DF48-AEC8-4D4F03C86262}" type="pres">
      <dgm:prSet presAssocID="{5FC58E6C-6ACD-544D-B4D9-E8183F892766}" presName="childText" presStyleLbl="bgAcc1" presStyleIdx="19" presStyleCnt="24">
        <dgm:presLayoutVars>
          <dgm:bulletEnabled val="1"/>
        </dgm:presLayoutVars>
      </dgm:prSet>
      <dgm:spPr/>
    </dgm:pt>
    <dgm:pt modelId="{921B10CD-22E4-584C-9CA0-37A117072CF1}" type="pres">
      <dgm:prSet presAssocID="{40DF8BF1-47CD-8742-A630-9FCEF5A3B8EB}" presName="Name13" presStyleLbl="parChTrans1D2" presStyleIdx="20" presStyleCnt="24"/>
      <dgm:spPr/>
    </dgm:pt>
    <dgm:pt modelId="{9A4E546D-0A8F-4C46-BA22-149C9944C12D}" type="pres">
      <dgm:prSet presAssocID="{CA0B3E42-78A1-5442-8A92-A9F1E9A35D05}" presName="childText" presStyleLbl="bgAcc1" presStyleIdx="20" presStyleCnt="24">
        <dgm:presLayoutVars>
          <dgm:bulletEnabled val="1"/>
        </dgm:presLayoutVars>
      </dgm:prSet>
      <dgm:spPr/>
    </dgm:pt>
    <dgm:pt modelId="{8B0AD711-73C3-E446-BC9D-4EF0BA9F27B4}" type="pres">
      <dgm:prSet presAssocID="{841B2EF4-CF32-1040-A974-7AEC9092866D}" presName="root" presStyleCnt="0"/>
      <dgm:spPr/>
    </dgm:pt>
    <dgm:pt modelId="{E4031043-BD3A-EC4B-AFAA-2F042245D010}" type="pres">
      <dgm:prSet presAssocID="{841B2EF4-CF32-1040-A974-7AEC9092866D}" presName="rootComposite" presStyleCnt="0"/>
      <dgm:spPr/>
    </dgm:pt>
    <dgm:pt modelId="{1DE7250D-0A1D-8046-883A-2574764E23BB}" type="pres">
      <dgm:prSet presAssocID="{841B2EF4-CF32-1040-A974-7AEC9092866D}" presName="rootText" presStyleLbl="node1" presStyleIdx="7" presStyleCnt="8"/>
      <dgm:spPr/>
    </dgm:pt>
    <dgm:pt modelId="{1B4F97D4-2627-D84B-ACBC-B28911B9A7B5}" type="pres">
      <dgm:prSet presAssocID="{841B2EF4-CF32-1040-A974-7AEC9092866D}" presName="rootConnector" presStyleLbl="node1" presStyleIdx="7" presStyleCnt="8"/>
      <dgm:spPr/>
    </dgm:pt>
    <dgm:pt modelId="{BFFF36FE-FE22-8F4B-ADE7-B5A054863BA6}" type="pres">
      <dgm:prSet presAssocID="{841B2EF4-CF32-1040-A974-7AEC9092866D}" presName="childShape" presStyleCnt="0"/>
      <dgm:spPr/>
    </dgm:pt>
    <dgm:pt modelId="{3BA1FF1E-3993-054D-AB14-A5EDEEBBEF71}" type="pres">
      <dgm:prSet presAssocID="{2605E6B7-B164-2E49-B81A-24CDB471DDA4}" presName="Name13" presStyleLbl="parChTrans1D2" presStyleIdx="21" presStyleCnt="24"/>
      <dgm:spPr/>
    </dgm:pt>
    <dgm:pt modelId="{DCC7E2C3-9AB6-084B-9C8D-7152D696D1E0}" type="pres">
      <dgm:prSet presAssocID="{EB0398CA-FC98-C34F-87E2-D78DA62501D7}" presName="childText" presStyleLbl="bgAcc1" presStyleIdx="21" presStyleCnt="24">
        <dgm:presLayoutVars>
          <dgm:bulletEnabled val="1"/>
        </dgm:presLayoutVars>
      </dgm:prSet>
      <dgm:spPr/>
    </dgm:pt>
    <dgm:pt modelId="{78F4BFB6-7273-494A-A3FA-B229AA670CA4}" type="pres">
      <dgm:prSet presAssocID="{A18F1B5F-8D5C-784F-B23B-72908A74CE94}" presName="Name13" presStyleLbl="parChTrans1D2" presStyleIdx="22" presStyleCnt="24"/>
      <dgm:spPr/>
    </dgm:pt>
    <dgm:pt modelId="{F2EAEAE1-D8D4-2D42-88BB-8D9E63AA66D5}" type="pres">
      <dgm:prSet presAssocID="{57C397C1-9E02-F042-95CA-43BA7E6804CE}" presName="childText" presStyleLbl="bgAcc1" presStyleIdx="22" presStyleCnt="24">
        <dgm:presLayoutVars>
          <dgm:bulletEnabled val="1"/>
        </dgm:presLayoutVars>
      </dgm:prSet>
      <dgm:spPr/>
    </dgm:pt>
    <dgm:pt modelId="{924EDA57-0DE5-7346-A87A-43272481AC06}" type="pres">
      <dgm:prSet presAssocID="{596CCE7C-1917-3D4A-A668-CAE8FDC7E71D}" presName="Name13" presStyleLbl="parChTrans1D2" presStyleIdx="23" presStyleCnt="24"/>
      <dgm:spPr/>
    </dgm:pt>
    <dgm:pt modelId="{B8BFEBA5-D6C9-DA4A-9645-530F0C54A653}" type="pres">
      <dgm:prSet presAssocID="{2A5DE41D-F8BD-2045-BDF2-D2B608D3E00C}" presName="childText" presStyleLbl="bgAcc1" presStyleIdx="23" presStyleCnt="24">
        <dgm:presLayoutVars>
          <dgm:bulletEnabled val="1"/>
        </dgm:presLayoutVars>
      </dgm:prSet>
      <dgm:spPr/>
    </dgm:pt>
  </dgm:ptLst>
  <dgm:cxnLst>
    <dgm:cxn modelId="{6F99B501-6673-3D48-A35D-A3CF583173F8}" srcId="{1692A43D-1F42-D44F-99AB-00B28799FCA5}" destId="{704DAD01-1922-0F4E-A5A4-04D368F662F3}" srcOrd="1" destOrd="0" parTransId="{BB3D38FD-63D0-784D-B44B-5C2D9166BD98}" sibTransId="{D1007540-C087-DB4E-8D64-C487CC9E3A2A}"/>
    <dgm:cxn modelId="{5A9A0706-2A72-A14F-BE60-CE4348A44754}" srcId="{841B2EF4-CF32-1040-A974-7AEC9092866D}" destId="{57C397C1-9E02-F042-95CA-43BA7E6804CE}" srcOrd="1" destOrd="0" parTransId="{A18F1B5F-8D5C-784F-B23B-72908A74CE94}" sibTransId="{CAAD9CD0-0110-FD4D-A0CF-FC3F2F36BCBA}"/>
    <dgm:cxn modelId="{0B324209-19BF-AA4A-8D2F-00AA6F1F3DD9}" srcId="{E03135FB-BDD8-7241-83F1-B2B43A0F5163}" destId="{42429822-C45B-1442-BE1F-C57E0D351ABB}" srcOrd="0" destOrd="0" parTransId="{D415D8F3-131F-4944-B675-EAA3C2312F93}" sibTransId="{2AF8ED63-532E-AE48-AF5D-FD88C5B33930}"/>
    <dgm:cxn modelId="{BB066A09-F643-3245-AAC9-5B5EFAFD903B}" srcId="{E02F7BE8-A769-1441-B84B-9D24FB9FDAED}" destId="{C71BA733-6803-2C43-B164-41EF164412BF}" srcOrd="0" destOrd="0" parTransId="{33750DBB-E26C-B64B-A309-4F0EFB6546DE}" sibTransId="{06D4B972-6486-C04C-8973-27C9CF79B0B8}"/>
    <dgm:cxn modelId="{4877070B-3FF0-6E4A-B16D-BDC49AA4165E}" type="presOf" srcId="{DB7286FC-0A3D-BD4E-8EE9-1011204700A4}" destId="{2F9931CE-264B-D946-8AF5-A6CC351F7E17}" srcOrd="0" destOrd="0" presId="urn:microsoft.com/office/officeart/2005/8/layout/hierarchy3"/>
    <dgm:cxn modelId="{8090770B-E023-EB4E-88D6-F0A0B368F439}" srcId="{B607FEE6-E889-2844-81E0-A958E0138290}" destId="{8AB38EE4-E92C-7649-B6AB-B4240FC4F5EC}" srcOrd="0" destOrd="0" parTransId="{19A0C9EA-13BD-2240-AA4B-76AC7165E224}" sibTransId="{CCFA46D8-C405-9F4F-83C0-3FA7BFE90279}"/>
    <dgm:cxn modelId="{7C31850B-8026-0C44-9EA5-25FA28EECD77}" type="presOf" srcId="{008F0839-CD75-8C46-A3DD-8DEC482C59FB}" destId="{C838687B-0F77-F847-BEF4-D867C5BA8833}" srcOrd="0" destOrd="0" presId="urn:microsoft.com/office/officeart/2005/8/layout/hierarchy3"/>
    <dgm:cxn modelId="{98E4160D-F810-3D45-971C-109B8F62CA1B}" srcId="{F1DBC520-AC81-B34B-AF5E-32EBFB5D188A}" destId="{D11C1C11-4C6E-814C-BC5B-F594F5EF17BC}" srcOrd="0" destOrd="0" parTransId="{0C139628-A24B-6247-9212-8B16F76228BE}" sibTransId="{1DD0AFE7-3894-6D44-8A19-4D1FAA94D89F}"/>
    <dgm:cxn modelId="{40961D0D-AE8A-D242-A7C8-145AB5EA9C0B}" type="presOf" srcId="{2A5DE41D-F8BD-2045-BDF2-D2B608D3E00C}" destId="{B8BFEBA5-D6C9-DA4A-9645-530F0C54A653}" srcOrd="0" destOrd="0" presId="urn:microsoft.com/office/officeart/2005/8/layout/hierarchy3"/>
    <dgm:cxn modelId="{B626D50D-3D5D-E348-A491-6651180D9275}" type="presOf" srcId="{8DE6A37A-07AB-2C4B-8032-E1C8F1BC2D22}" destId="{22A7629E-908F-0E42-ADB0-705424EE6283}" srcOrd="0" destOrd="0" presId="urn:microsoft.com/office/officeart/2005/8/layout/hierarchy3"/>
    <dgm:cxn modelId="{7B5EDE0E-066E-354A-9D31-ED1F06B5336D}" srcId="{219E3666-4760-9543-A11B-31D375DBFD40}" destId="{008F0839-CD75-8C46-A3DD-8DEC482C59FB}" srcOrd="1" destOrd="0" parTransId="{34CA6B16-501C-CA4D-A15D-D482DA660D6F}" sibTransId="{E555DAC3-9C64-0A4C-A148-37DCC2F5FDA4}"/>
    <dgm:cxn modelId="{93004711-B581-974F-A339-6F7A39E85026}" type="presOf" srcId="{4BA24E3D-4041-5E40-AEFE-8E9CF82E37AD}" destId="{848D14DE-1652-954B-9A0C-40A816C889DD}" srcOrd="0" destOrd="0" presId="urn:microsoft.com/office/officeart/2005/8/layout/hierarchy3"/>
    <dgm:cxn modelId="{F52AFF13-9C0B-E04A-AABC-B86A700D3615}" type="presOf" srcId="{EB0398CA-FC98-C34F-87E2-D78DA62501D7}" destId="{DCC7E2C3-9AB6-084B-9C8D-7152D696D1E0}" srcOrd="0" destOrd="0" presId="urn:microsoft.com/office/officeart/2005/8/layout/hierarchy3"/>
    <dgm:cxn modelId="{0E21A115-C601-274F-81D5-AA52E9D09058}" type="presOf" srcId="{40DF8BF1-47CD-8742-A630-9FCEF5A3B8EB}" destId="{921B10CD-22E4-584C-9CA0-37A117072CF1}" srcOrd="0" destOrd="0" presId="urn:microsoft.com/office/officeart/2005/8/layout/hierarchy3"/>
    <dgm:cxn modelId="{1FBB041E-12C5-C54F-A998-CCD4826EB556}" type="presOf" srcId="{42429822-C45B-1442-BE1F-C57E0D351ABB}" destId="{90CE198C-4387-5F48-9694-BB2853EEFCE2}" srcOrd="0" destOrd="0" presId="urn:microsoft.com/office/officeart/2005/8/layout/hierarchy3"/>
    <dgm:cxn modelId="{D771351F-CA45-B34F-B609-0A00A118D234}" type="presOf" srcId="{F1DBC520-AC81-B34B-AF5E-32EBFB5D188A}" destId="{C7B97598-DB83-1F42-8ED4-646C2CDB8BFB}" srcOrd="0" destOrd="0" presId="urn:microsoft.com/office/officeart/2005/8/layout/hierarchy3"/>
    <dgm:cxn modelId="{36F63420-E6F9-5043-B483-F7AB13DBB17D}" type="presOf" srcId="{667E177A-8C48-9247-BED5-EA4280B9E0DC}" destId="{C2845D8E-EF36-4049-A310-5B24115FF7D7}" srcOrd="0" destOrd="0" presId="urn:microsoft.com/office/officeart/2005/8/layout/hierarchy3"/>
    <dgm:cxn modelId="{2C9D4F20-7CC5-8E42-B159-C9D79925EF38}" type="presOf" srcId="{596CCE7C-1917-3D4A-A668-CAE8FDC7E71D}" destId="{924EDA57-0DE5-7346-A87A-43272481AC06}" srcOrd="0" destOrd="0" presId="urn:microsoft.com/office/officeart/2005/8/layout/hierarchy3"/>
    <dgm:cxn modelId="{66196320-EE5E-B74F-B83F-541602C868CF}" srcId="{841B2EF4-CF32-1040-A974-7AEC9092866D}" destId="{2A5DE41D-F8BD-2045-BDF2-D2B608D3E00C}" srcOrd="2" destOrd="0" parTransId="{596CCE7C-1917-3D4A-A668-CAE8FDC7E71D}" sibTransId="{FFC02C1C-9E2E-3442-BFC1-AA2E49AFC1F4}"/>
    <dgm:cxn modelId="{0A9C0624-7C56-8D4F-9888-D91F3F39695F}" type="presOf" srcId="{D5F31019-EF01-9C4C-B2CC-0442424A6A21}" destId="{433C465B-9B8C-F84F-8507-C1A677AB8F84}" srcOrd="0" destOrd="0" presId="urn:microsoft.com/office/officeart/2005/8/layout/hierarchy3"/>
    <dgm:cxn modelId="{AD60B425-60E1-2F49-A63A-437954C0A224}" type="presOf" srcId="{8339B58B-FC87-0F4C-9D3F-6B5761A38D68}" destId="{B4F0DDA8-35B5-3E49-8911-373E9E8309BC}" srcOrd="0" destOrd="0" presId="urn:microsoft.com/office/officeart/2005/8/layout/hierarchy3"/>
    <dgm:cxn modelId="{4C2BC627-39E4-334A-817A-8BE537FF7B19}" type="presOf" srcId="{9DD11D0A-F4C7-4742-982C-52C780EE5B34}" destId="{66AFCE7E-F2C8-4D4F-92D2-1B3EF5FF7252}" srcOrd="0" destOrd="0" presId="urn:microsoft.com/office/officeart/2005/8/layout/hierarchy3"/>
    <dgm:cxn modelId="{BF250129-E8C4-F140-AA3C-307994215AE4}" srcId="{E03135FB-BDD8-7241-83F1-B2B43A0F5163}" destId="{1692A43D-1F42-D44F-99AB-00B28799FCA5}" srcOrd="2" destOrd="0" parTransId="{7AC9C0AE-C360-A44F-BB80-22CBF79949CA}" sibTransId="{A04BA19B-BD43-CA4B-AEE7-F2CFF39AF8B8}"/>
    <dgm:cxn modelId="{D506FD2E-B5C9-7D4B-8E4B-72696D3ABED2}" srcId="{F1DBC520-AC81-B34B-AF5E-32EBFB5D188A}" destId="{2B09F91D-9377-5446-ADA0-6D363E61FDC0}" srcOrd="1" destOrd="0" parTransId="{8339B58B-FC87-0F4C-9D3F-6B5761A38D68}" sibTransId="{8073BB6A-754C-4245-A800-31DAE5BB2EDE}"/>
    <dgm:cxn modelId="{27F47430-4AE2-914E-91C2-E6C781AEF916}" srcId="{F1DBC520-AC81-B34B-AF5E-32EBFB5D188A}" destId="{2BA2048C-7560-E74E-81A5-DC57F3FB6A2B}" srcOrd="2" destOrd="0" parTransId="{8B09283C-DBCB-F140-A4B9-5FBB2297F94C}" sibTransId="{43DC14DA-92F0-764A-9414-597A99CBB2A8}"/>
    <dgm:cxn modelId="{D601E730-5FFD-CA4C-B1BF-BF17A8572633}" type="presOf" srcId="{B607FEE6-E889-2844-81E0-A958E0138290}" destId="{B6484353-D4D2-FA46-9276-C6F8986C2D60}" srcOrd="1" destOrd="0" presId="urn:microsoft.com/office/officeart/2005/8/layout/hierarchy3"/>
    <dgm:cxn modelId="{15C53331-2D91-664D-87A3-385C99530057}" srcId="{219E3666-4760-9543-A11B-31D375DBFD40}" destId="{2F720537-F2C6-A042-B514-AB450F98B433}" srcOrd="2" destOrd="0" parTransId="{FC633B87-2F21-514A-AB7F-36DE02D66CA2}" sibTransId="{E9685950-18AA-204D-A559-ECDCA692BC2C}"/>
    <dgm:cxn modelId="{55CADD33-F8CD-E149-8C84-548E53D7919C}" type="presOf" srcId="{60B8B7D4-F15E-714B-B1EF-018AB3EACE23}" destId="{2537F25D-0073-394B-BEF0-8CE7587B6448}" srcOrd="0" destOrd="0" presId="urn:microsoft.com/office/officeart/2005/8/layout/hierarchy3"/>
    <dgm:cxn modelId="{8FC1CE35-B11C-5B41-9817-DCF30567623E}" type="presOf" srcId="{8AB38EE4-E92C-7649-B6AB-B4240FC4F5EC}" destId="{E6223304-749C-F042-9950-6074A71BE8CA}" srcOrd="0" destOrd="0" presId="urn:microsoft.com/office/officeart/2005/8/layout/hierarchy3"/>
    <dgm:cxn modelId="{BF51E337-9E0E-2245-9C79-0B6E3D94DB09}" srcId="{42429822-C45B-1442-BE1F-C57E0D351ABB}" destId="{667E177A-8C48-9247-BED5-EA4280B9E0DC}" srcOrd="0" destOrd="0" parTransId="{4BA87F98-899F-C643-A5C4-7EB72032141E}" sibTransId="{65A55F4D-BCB8-5A4F-8F77-30ECE7864238}"/>
    <dgm:cxn modelId="{EF29973C-7D9D-5546-A7C7-347872C33AD2}" type="presOf" srcId="{3AAB68B3-7F5D-6346-BDAB-F72716D6A6B4}" destId="{2ADDBDA3-0F87-6D4E-9FE3-F796C1B07DB0}" srcOrd="0" destOrd="0" presId="urn:microsoft.com/office/officeart/2005/8/layout/hierarchy3"/>
    <dgm:cxn modelId="{2CE4CF3F-062A-6F43-B6F7-933A9C3802CA}" srcId="{1692A43D-1F42-D44F-99AB-00B28799FCA5}" destId="{247E747B-2F91-8E4D-8578-B1E96200AF68}" srcOrd="0" destOrd="0" parTransId="{3AAB68B3-7F5D-6346-BDAB-F72716D6A6B4}" sibTransId="{7353759B-9822-524B-9762-F0E6284EABE6}"/>
    <dgm:cxn modelId="{F5552C41-F972-174D-AC3E-DC9AABB3DE90}" srcId="{5162DF66-D46D-3D42-B5A6-E10A32786B88}" destId="{D5F31019-EF01-9C4C-B2CC-0442424A6A21}" srcOrd="1" destOrd="0" parTransId="{921C66B5-E12E-1940-9388-6C950169DAC9}" sibTransId="{62348E58-754C-D94F-A909-818E66D0B37D}"/>
    <dgm:cxn modelId="{31C17447-0572-9D47-A5E8-E23F95704338}" type="presOf" srcId="{0C139628-A24B-6247-9212-8B16F76228BE}" destId="{926D4598-8EB8-6940-96EE-A909972EB015}" srcOrd="0" destOrd="0" presId="urn:microsoft.com/office/officeart/2005/8/layout/hierarchy3"/>
    <dgm:cxn modelId="{6B69FE47-8927-214F-A571-84DBF46B11CE}" type="presOf" srcId="{E02F7BE8-A769-1441-B84B-9D24FB9FDAED}" destId="{126D226C-EAE4-D544-BEE7-C92B207850DD}" srcOrd="1" destOrd="0" presId="urn:microsoft.com/office/officeart/2005/8/layout/hierarchy3"/>
    <dgm:cxn modelId="{64C4774D-E3C3-EC4E-BD75-5D46BA1AA1E9}" type="presOf" srcId="{5FC58E6C-6ACD-544D-B4D9-E8183F892766}" destId="{5C1C0394-1811-DF48-AEC8-4D4F03C86262}" srcOrd="0" destOrd="0" presId="urn:microsoft.com/office/officeart/2005/8/layout/hierarchy3"/>
    <dgm:cxn modelId="{331A774E-8C8F-B642-B840-72E5E2A9A430}" type="presOf" srcId="{5162DF66-D46D-3D42-B5A6-E10A32786B88}" destId="{08BA6643-05A1-D44E-BE51-72BED3D7B64C}" srcOrd="0" destOrd="0" presId="urn:microsoft.com/office/officeart/2005/8/layout/hierarchy3"/>
    <dgm:cxn modelId="{D6589A5B-B71F-D04D-BAC6-998FA7EF2A9E}" type="presOf" srcId="{1692A43D-1F42-D44F-99AB-00B28799FCA5}" destId="{B5779AE7-60E4-5548-B953-AFF9459A5A78}" srcOrd="1" destOrd="0" presId="urn:microsoft.com/office/officeart/2005/8/layout/hierarchy3"/>
    <dgm:cxn modelId="{F937F15E-7FF3-844A-95A3-7BCC131434D3}" type="presOf" srcId="{1FD26D92-26B7-2340-B9D7-5215F2883381}" destId="{1AE01B66-D965-B142-9133-87B861D6FF9A}" srcOrd="0" destOrd="0" presId="urn:microsoft.com/office/officeart/2005/8/layout/hierarchy3"/>
    <dgm:cxn modelId="{736FA662-607B-AE47-97BB-8794F0B69E01}" srcId="{E03135FB-BDD8-7241-83F1-B2B43A0F5163}" destId="{B607FEE6-E889-2844-81E0-A958E0138290}" srcOrd="6" destOrd="0" parTransId="{F3603C0D-8B66-5642-9F74-9004A6051162}" sibTransId="{3AE5DE5D-E762-FA4A-A89C-4410BA82593F}"/>
    <dgm:cxn modelId="{183FC36B-01CA-674D-944C-25EDC264EB93}" srcId="{5162DF66-D46D-3D42-B5A6-E10A32786B88}" destId="{02D0E9BE-A9B1-4246-AE1A-528E0956622E}" srcOrd="0" destOrd="0" parTransId="{DB7286FC-0A3D-BD4E-8EE9-1011204700A4}" sibTransId="{A8512BCF-3869-5F41-90A5-FD77C58A2AC4}"/>
    <dgm:cxn modelId="{B305C96C-0753-604F-BC9F-7BD0EFE3E07B}" type="presOf" srcId="{E02F7BE8-A769-1441-B84B-9D24FB9FDAED}" destId="{4D31A040-97EB-3642-A939-34BF5307DBFA}" srcOrd="0" destOrd="0" presId="urn:microsoft.com/office/officeart/2005/8/layout/hierarchy3"/>
    <dgm:cxn modelId="{20F5C16F-1DDE-0A47-85AC-195645F65DAA}" type="presOf" srcId="{D11C1C11-4C6E-814C-BC5B-F594F5EF17BC}" destId="{1566F99A-3C84-7B4B-A670-378A7D70D910}" srcOrd="0" destOrd="0" presId="urn:microsoft.com/office/officeart/2005/8/layout/hierarchy3"/>
    <dgm:cxn modelId="{13BCC86F-F678-144A-8048-A87E9AACB9D6}" type="presOf" srcId="{55D1455B-8063-FA45-92DF-5F1C016E1C13}" destId="{CCA79AC8-4DCD-4041-BEE6-0E88F620B6F8}" srcOrd="0" destOrd="0" presId="urn:microsoft.com/office/officeart/2005/8/layout/hierarchy3"/>
    <dgm:cxn modelId="{71C4AB70-2BE2-1343-90B6-32ADF8878C62}" type="presOf" srcId="{1692A43D-1F42-D44F-99AB-00B28799FCA5}" destId="{42DA3013-C904-714E-872A-6C44C080ADA4}" srcOrd="0" destOrd="0" presId="urn:microsoft.com/office/officeart/2005/8/layout/hierarchy3"/>
    <dgm:cxn modelId="{F72ECA73-B072-4944-9305-B47059611F72}" srcId="{B607FEE6-E889-2844-81E0-A958E0138290}" destId="{5FC58E6C-6ACD-544D-B4D9-E8183F892766}" srcOrd="1" destOrd="0" parTransId="{3B2FAAF7-5C2F-4A49-B4F2-A7D471DA93BE}" sibTransId="{C726F185-6B36-2A41-AA2A-AAA6F205E87A}"/>
    <dgm:cxn modelId="{2BCFAF79-F43A-B346-9218-A4C2F3F3C755}" type="presOf" srcId="{4BA87F98-899F-C643-A5C4-7EB72032141E}" destId="{395E90ED-FBA0-1B48-9DE3-D55838CE4F5E}" srcOrd="0" destOrd="0" presId="urn:microsoft.com/office/officeart/2005/8/layout/hierarchy3"/>
    <dgm:cxn modelId="{0ED6AF83-FE0D-AF49-B32A-8E246A4C5319}" srcId="{841B2EF4-CF32-1040-A974-7AEC9092866D}" destId="{EB0398CA-FC98-C34F-87E2-D78DA62501D7}" srcOrd="0" destOrd="0" parTransId="{2605E6B7-B164-2E49-B81A-24CDB471DDA4}" sibTransId="{421E5318-6563-EA41-8691-2D5AD8B25559}"/>
    <dgm:cxn modelId="{E190CF8B-7776-AC4F-8D37-AC11C9DA0552}" type="presOf" srcId="{A18F1B5F-8D5C-784F-B23B-72908A74CE94}" destId="{78F4BFB6-7273-494A-A3FA-B229AA670CA4}" srcOrd="0" destOrd="0" presId="urn:microsoft.com/office/officeart/2005/8/layout/hierarchy3"/>
    <dgm:cxn modelId="{5E1B918E-578D-444A-A7A4-0C0D6E22961D}" type="presOf" srcId="{33750DBB-E26C-B64B-A309-4F0EFB6546DE}" destId="{BC87088B-2398-9542-9AC5-C481C7587F41}" srcOrd="0" destOrd="0" presId="urn:microsoft.com/office/officeart/2005/8/layout/hierarchy3"/>
    <dgm:cxn modelId="{16364C91-B5E1-904E-BD24-3ED2F0C2034F}" type="presOf" srcId="{02D0E9BE-A9B1-4246-AE1A-528E0956622E}" destId="{50640F0C-4A55-4D4F-ADEE-A598E2BD99D8}" srcOrd="0" destOrd="0" presId="urn:microsoft.com/office/officeart/2005/8/layout/hierarchy3"/>
    <dgm:cxn modelId="{87248891-4293-0640-AB32-3B6F4C2DB422}" srcId="{5162DF66-D46D-3D42-B5A6-E10A32786B88}" destId="{D8E313E7-B8CB-ED45-BCAC-B2FD698963D5}" srcOrd="2" destOrd="0" parTransId="{0E64AB4F-E1D6-0742-A309-D5FBD446B27B}" sibTransId="{9799E8EF-D0E9-F342-87EE-B0FE9CE2297D}"/>
    <dgm:cxn modelId="{9EF40093-2C1C-8F45-93FD-7A8C20C27D77}" type="presOf" srcId="{841B2EF4-CF32-1040-A974-7AEC9092866D}" destId="{1DE7250D-0A1D-8046-883A-2574764E23BB}" srcOrd="0" destOrd="0" presId="urn:microsoft.com/office/officeart/2005/8/layout/hierarchy3"/>
    <dgm:cxn modelId="{881B6994-7275-1541-8065-5C1EA6FC3830}" type="presOf" srcId="{219E3666-4760-9543-A11B-31D375DBFD40}" destId="{0706D049-E0FE-264B-B80E-DA280921F8B4}" srcOrd="0" destOrd="0" presId="urn:microsoft.com/office/officeart/2005/8/layout/hierarchy3"/>
    <dgm:cxn modelId="{8C34DC96-C2BE-8941-A011-2F354F5120F1}" type="presOf" srcId="{247E747B-2F91-8E4D-8578-B1E96200AF68}" destId="{334C0460-E6E7-D148-BF66-F3C314A837B1}" srcOrd="0" destOrd="0" presId="urn:microsoft.com/office/officeart/2005/8/layout/hierarchy3"/>
    <dgm:cxn modelId="{CBA9A197-AE56-0044-AA71-731B740A6E04}" srcId="{219E3666-4760-9543-A11B-31D375DBFD40}" destId="{9DD11D0A-F4C7-4742-982C-52C780EE5B34}" srcOrd="0" destOrd="0" parTransId="{B95E420E-291B-8742-86FF-7DCE6BB90760}" sibTransId="{19B53FFD-4B5E-0741-91EA-B601839F4B74}"/>
    <dgm:cxn modelId="{F4B99498-0F63-8846-8AD5-D2B5B894C70A}" type="presOf" srcId="{B95E420E-291B-8742-86FF-7DCE6BB90760}" destId="{2A441F4E-3629-8842-A7A1-9CCC47995B0D}" srcOrd="0" destOrd="0" presId="urn:microsoft.com/office/officeart/2005/8/layout/hierarchy3"/>
    <dgm:cxn modelId="{6E659998-3C9D-0D4C-AC82-043584294FDE}" srcId="{E03135FB-BDD8-7241-83F1-B2B43A0F5163}" destId="{5162DF66-D46D-3D42-B5A6-E10A32786B88}" srcOrd="1" destOrd="0" parTransId="{AA6AF920-3F1C-EB4E-AF5B-30F2E117DBC1}" sibTransId="{E41A2283-64AF-0E46-918C-1F95CF9EF53E}"/>
    <dgm:cxn modelId="{9055B798-A7BB-1D4A-9827-10AF7DB9B979}" srcId="{E02F7BE8-A769-1441-B84B-9D24FB9FDAED}" destId="{A495ADF8-301A-3C4A-AD60-7E469DFA5895}" srcOrd="2" destOrd="0" parTransId="{4BA24E3D-4041-5E40-AEFE-8E9CF82E37AD}" sibTransId="{47DC5F99-133C-5E40-9C1A-AD1195392AE4}"/>
    <dgm:cxn modelId="{18CEE99B-64F4-5A4C-BEBD-2BF034645855}" srcId="{E03135FB-BDD8-7241-83F1-B2B43A0F5163}" destId="{E02F7BE8-A769-1441-B84B-9D24FB9FDAED}" srcOrd="3" destOrd="0" parTransId="{6F579D07-E2A1-6E4A-9235-27307E1D99E2}" sibTransId="{3307D194-7D44-5F4B-8BF0-0D636D9286D2}"/>
    <dgm:cxn modelId="{B257379F-B986-5D46-86C3-1D6902084C5F}" type="presOf" srcId="{8B09283C-DBCB-F140-A4B9-5FBB2297F94C}" destId="{990E26B7-63A4-A04F-B7D2-0F8EBEB729B1}" srcOrd="0" destOrd="0" presId="urn:microsoft.com/office/officeart/2005/8/layout/hierarchy3"/>
    <dgm:cxn modelId="{3D90D99F-AEA8-7E4F-9323-D2508E7DCB2C}" type="presOf" srcId="{0E64AB4F-E1D6-0742-A309-D5FBD446B27B}" destId="{5B6E89D1-6DDD-924B-97AD-B32FA8CA82E0}" srcOrd="0" destOrd="0" presId="urn:microsoft.com/office/officeart/2005/8/layout/hierarchy3"/>
    <dgm:cxn modelId="{052875A1-95CB-5B46-9301-E8B82F86384E}" type="presOf" srcId="{9570F37C-D201-1D49-98F0-6A364AC8DD01}" destId="{4D4B4744-D4E7-AE48-9C07-9E8B34956FD9}" srcOrd="0" destOrd="0" presId="urn:microsoft.com/office/officeart/2005/8/layout/hierarchy3"/>
    <dgm:cxn modelId="{FB89E0A1-94C5-0545-B6E7-C455E664AEB7}" type="presOf" srcId="{CA0B3E42-78A1-5442-8A92-A9F1E9A35D05}" destId="{9A4E546D-0A8F-4C46-BA22-149C9944C12D}" srcOrd="0" destOrd="0" presId="urn:microsoft.com/office/officeart/2005/8/layout/hierarchy3"/>
    <dgm:cxn modelId="{11F774A2-49D0-774B-AC3A-1CDDFCCA3A3C}" type="presOf" srcId="{C71BA733-6803-2C43-B164-41EF164412BF}" destId="{BE53D0F0-D480-184B-BFE0-7BBAB86BBDE5}" srcOrd="0" destOrd="0" presId="urn:microsoft.com/office/officeart/2005/8/layout/hierarchy3"/>
    <dgm:cxn modelId="{8D9068A4-2EB1-794C-A99D-B7D175572EA8}" type="presOf" srcId="{42429822-C45B-1442-BE1F-C57E0D351ABB}" destId="{5CB722A4-10AA-FF47-8E87-022044941CFD}" srcOrd="1" destOrd="0" presId="urn:microsoft.com/office/officeart/2005/8/layout/hierarchy3"/>
    <dgm:cxn modelId="{4F72B1A5-43A6-1943-A5C4-F29DBE1156D0}" type="presOf" srcId="{BB3D38FD-63D0-784D-B44B-5C2D9166BD98}" destId="{3AD12473-8ABA-EB4E-BDF3-9B2462DA148F}" srcOrd="0" destOrd="0" presId="urn:microsoft.com/office/officeart/2005/8/layout/hierarchy3"/>
    <dgm:cxn modelId="{7D3D3CA6-D28A-C742-BB22-9C6F5E33267B}" type="presOf" srcId="{F1DBC520-AC81-B34B-AF5E-32EBFB5D188A}" destId="{1C8AEA2A-95AB-B143-A774-1D6D30EB6890}" srcOrd="1" destOrd="0" presId="urn:microsoft.com/office/officeart/2005/8/layout/hierarchy3"/>
    <dgm:cxn modelId="{496E76A9-3415-9845-84B1-AFC6DFE1F4F3}" srcId="{E03135FB-BDD8-7241-83F1-B2B43A0F5163}" destId="{F1DBC520-AC81-B34B-AF5E-32EBFB5D188A}" srcOrd="5" destOrd="0" parTransId="{25CE02D0-DF02-FC4A-9085-45B67D33402E}" sibTransId="{C7D2E8E7-A4CD-B44A-8E54-CCDCC62125DE}"/>
    <dgm:cxn modelId="{C18888A9-3284-F94F-872F-87CA0D48C15C}" type="presOf" srcId="{57C397C1-9E02-F042-95CA-43BA7E6804CE}" destId="{F2EAEAE1-D8D4-2D42-88BB-8D9E63AA66D5}" srcOrd="0" destOrd="0" presId="urn:microsoft.com/office/officeart/2005/8/layout/hierarchy3"/>
    <dgm:cxn modelId="{85D45FAA-FB9C-B546-9290-2962A41BA3B7}" type="presOf" srcId="{3B2FAAF7-5C2F-4A49-B4F2-A7D471DA93BE}" destId="{C6276DAD-18E2-B249-BEDE-70F7F600A8A4}" srcOrd="0" destOrd="0" presId="urn:microsoft.com/office/officeart/2005/8/layout/hierarchy3"/>
    <dgm:cxn modelId="{A4A26BAA-AB80-084A-B0DF-4FBDB3A58068}" type="presOf" srcId="{5162DF66-D46D-3D42-B5A6-E10A32786B88}" destId="{98171905-5AEB-F245-925A-E2016AC02001}" srcOrd="1" destOrd="0" presId="urn:microsoft.com/office/officeart/2005/8/layout/hierarchy3"/>
    <dgm:cxn modelId="{5E380CAB-D063-6946-8EBA-1F77FB12E023}" type="presOf" srcId="{2F720537-F2C6-A042-B514-AB450F98B433}" destId="{07845B6D-C49D-3149-82B6-2F1DA8F40FF2}" srcOrd="0" destOrd="0" presId="urn:microsoft.com/office/officeart/2005/8/layout/hierarchy3"/>
    <dgm:cxn modelId="{D3CC53AD-AB1B-CB45-A82D-B04D941D994A}" srcId="{42429822-C45B-1442-BE1F-C57E0D351ABB}" destId="{55D1455B-8063-FA45-92DF-5F1C016E1C13}" srcOrd="1" destOrd="0" parTransId="{60B8B7D4-F15E-714B-B1EF-018AB3EACE23}" sibTransId="{E603432E-C238-774A-BA83-EA275408FCAF}"/>
    <dgm:cxn modelId="{9C3FD3AF-F05B-AC44-B6C8-D93AC415A35E}" srcId="{1692A43D-1F42-D44F-99AB-00B28799FCA5}" destId="{2140F6D6-916D-6646-B24C-861029052392}" srcOrd="2" destOrd="0" parTransId="{E460331F-CD1C-1D4E-A0A3-B893E60BE8F3}" sibTransId="{61C39ACE-3F80-9D43-B3E3-AEDA42D97493}"/>
    <dgm:cxn modelId="{221257B0-70E8-044F-80C5-61B90B49655B}" type="presOf" srcId="{19A0C9EA-13BD-2240-AA4B-76AC7165E224}" destId="{30C06CD0-445A-0549-A666-1121E77B7E09}" srcOrd="0" destOrd="0" presId="urn:microsoft.com/office/officeart/2005/8/layout/hierarchy3"/>
    <dgm:cxn modelId="{CC957DB0-F047-D64F-9732-A765BFCB57D3}" srcId="{E02F7BE8-A769-1441-B84B-9D24FB9FDAED}" destId="{1FD26D92-26B7-2340-B9D7-5215F2883381}" srcOrd="1" destOrd="0" parTransId="{9570F37C-D201-1D49-98F0-6A364AC8DD01}" sibTransId="{761271FD-4FD2-7B4D-94F2-C7C883B1752A}"/>
    <dgm:cxn modelId="{D0214BB4-AB2D-544A-9A7E-5A2C8ED35B1F}" type="presOf" srcId="{E03135FB-BDD8-7241-83F1-B2B43A0F5163}" destId="{BF6C15DA-0760-D84D-9D2F-E37101ACF2AF}" srcOrd="0" destOrd="0" presId="urn:microsoft.com/office/officeart/2005/8/layout/hierarchy3"/>
    <dgm:cxn modelId="{1CE0D7C5-ACAE-6D49-A318-F2C7E56E745E}" srcId="{E03135FB-BDD8-7241-83F1-B2B43A0F5163}" destId="{841B2EF4-CF32-1040-A974-7AEC9092866D}" srcOrd="7" destOrd="0" parTransId="{D94F9CB1-D4C6-C746-BB55-C40FA3513317}" sibTransId="{3504BA7A-9DD1-C84E-840F-884D3C9D9059}"/>
    <dgm:cxn modelId="{C67F62C6-5A6C-E842-850F-1FA2937D2109}" type="presOf" srcId="{A495ADF8-301A-3C4A-AD60-7E469DFA5895}" destId="{0F0C6566-A673-C141-8E69-FD7B4D7096C9}" srcOrd="0" destOrd="0" presId="urn:microsoft.com/office/officeart/2005/8/layout/hierarchy3"/>
    <dgm:cxn modelId="{FB3995C8-1788-C442-8F56-E0AE368F32D8}" type="presOf" srcId="{F73CE367-0B83-4743-A0FD-532867A65BBF}" destId="{E0A43F40-B3BD-6C4E-A3F7-D5B0B263B9FD}" srcOrd="0" destOrd="0" presId="urn:microsoft.com/office/officeart/2005/8/layout/hierarchy3"/>
    <dgm:cxn modelId="{46F114D3-08E8-EC46-BEDA-4750984778C3}" type="presOf" srcId="{FC633B87-2F21-514A-AB7F-36DE02D66CA2}" destId="{35ECB7FE-1F26-6148-ACAD-A446437B5F69}" srcOrd="0" destOrd="0" presId="urn:microsoft.com/office/officeart/2005/8/layout/hierarchy3"/>
    <dgm:cxn modelId="{84296AD3-4952-6C4C-9110-FAADC3D29B66}" type="presOf" srcId="{2140F6D6-916D-6646-B24C-861029052392}" destId="{ABC582E4-9E7E-9345-9F45-C449BAEF1A18}" srcOrd="0" destOrd="0" presId="urn:microsoft.com/office/officeart/2005/8/layout/hierarchy3"/>
    <dgm:cxn modelId="{927507D7-72AA-4D46-88BF-9D127935D623}" srcId="{42429822-C45B-1442-BE1F-C57E0D351ABB}" destId="{8DE6A37A-07AB-2C4B-8032-E1C8F1BC2D22}" srcOrd="2" destOrd="0" parTransId="{F73CE367-0B83-4743-A0FD-532867A65BBF}" sibTransId="{E7619292-64CB-C84A-8E2C-8538AD49BDAC}"/>
    <dgm:cxn modelId="{5498B9DC-CC73-F24F-86D1-E3FC65407E03}" type="presOf" srcId="{B607FEE6-E889-2844-81E0-A958E0138290}" destId="{351487A8-D19D-6447-9EC9-5A3ABBDE4E71}" srcOrd="0" destOrd="0" presId="urn:microsoft.com/office/officeart/2005/8/layout/hierarchy3"/>
    <dgm:cxn modelId="{6F67F6E2-6765-2A48-8475-563D87A06958}" type="presOf" srcId="{841B2EF4-CF32-1040-A974-7AEC9092866D}" destId="{1B4F97D4-2627-D84B-ACBC-B28911B9A7B5}" srcOrd="1" destOrd="0" presId="urn:microsoft.com/office/officeart/2005/8/layout/hierarchy3"/>
    <dgm:cxn modelId="{CD00FFE3-4864-664A-8449-BBE5EC232E4F}" type="presOf" srcId="{D8E313E7-B8CB-ED45-BCAC-B2FD698963D5}" destId="{237A559B-1BC9-3843-89F7-38C023C7751F}" srcOrd="0" destOrd="0" presId="urn:microsoft.com/office/officeart/2005/8/layout/hierarchy3"/>
    <dgm:cxn modelId="{514D8DE5-0BA4-154A-933F-2C2953D05047}" type="presOf" srcId="{2605E6B7-B164-2E49-B81A-24CDB471DDA4}" destId="{3BA1FF1E-3993-054D-AB14-A5EDEEBBEF71}" srcOrd="0" destOrd="0" presId="urn:microsoft.com/office/officeart/2005/8/layout/hierarchy3"/>
    <dgm:cxn modelId="{BB39F9E6-5A20-7C47-9B4D-216D63D7FEC8}" type="presOf" srcId="{921C66B5-E12E-1940-9388-6C950169DAC9}" destId="{0A82044B-869B-684A-B0AD-401BE1AE618E}" srcOrd="0" destOrd="0" presId="urn:microsoft.com/office/officeart/2005/8/layout/hierarchy3"/>
    <dgm:cxn modelId="{33F16EEC-E57C-8149-8205-962699E8D210}" srcId="{B607FEE6-E889-2844-81E0-A958E0138290}" destId="{CA0B3E42-78A1-5442-8A92-A9F1E9A35D05}" srcOrd="2" destOrd="0" parTransId="{40DF8BF1-47CD-8742-A630-9FCEF5A3B8EB}" sibTransId="{74E24CF6-8E32-D04B-A1CC-74B1849D580A}"/>
    <dgm:cxn modelId="{4AFCCDED-52F9-5840-955E-C5D010BD9C67}" type="presOf" srcId="{2BA2048C-7560-E74E-81A5-DC57F3FB6A2B}" destId="{8448D22C-7B7D-E94E-85EA-9C444F1EC6B4}" srcOrd="0" destOrd="0" presId="urn:microsoft.com/office/officeart/2005/8/layout/hierarchy3"/>
    <dgm:cxn modelId="{0718B7EF-D558-C34F-A41B-70CC4797C638}" type="presOf" srcId="{E460331F-CD1C-1D4E-A0A3-B893E60BE8F3}" destId="{EA328062-04CB-2649-B26C-5A5BCC103575}" srcOrd="0" destOrd="0" presId="urn:microsoft.com/office/officeart/2005/8/layout/hierarchy3"/>
    <dgm:cxn modelId="{652574F0-0BA8-0544-ADC3-C7E271625484}" srcId="{E03135FB-BDD8-7241-83F1-B2B43A0F5163}" destId="{219E3666-4760-9543-A11B-31D375DBFD40}" srcOrd="4" destOrd="0" parTransId="{1BE556CA-2A5F-D949-A90A-2BBA07AF7B49}" sibTransId="{AB1B58F5-D569-3741-91F2-5103B0CD21DD}"/>
    <dgm:cxn modelId="{20D220F2-B5A4-E742-8EE9-93BE0B483204}" type="presOf" srcId="{34CA6B16-501C-CA4D-A15D-D482DA660D6F}" destId="{C0107124-4A25-CB4B-92E1-F87E0C37913F}" srcOrd="0" destOrd="0" presId="urn:microsoft.com/office/officeart/2005/8/layout/hierarchy3"/>
    <dgm:cxn modelId="{AA7D51F2-1F67-CF4D-B115-8081F0167663}" type="presOf" srcId="{219E3666-4760-9543-A11B-31D375DBFD40}" destId="{CCF7E016-4DC4-4745-810E-08DBB8CF0BC2}" srcOrd="1" destOrd="0" presId="urn:microsoft.com/office/officeart/2005/8/layout/hierarchy3"/>
    <dgm:cxn modelId="{5244A2F7-DCF8-0148-896F-B0515230B768}" type="presOf" srcId="{2B09F91D-9377-5446-ADA0-6D363E61FDC0}" destId="{9BF1B5F4-68AD-F84E-B6BB-711E23F99AEF}" srcOrd="0" destOrd="0" presId="urn:microsoft.com/office/officeart/2005/8/layout/hierarchy3"/>
    <dgm:cxn modelId="{E6A696F9-CE2C-0648-A3C8-3C8C3AF03117}" type="presOf" srcId="{704DAD01-1922-0F4E-A5A4-04D368F662F3}" destId="{F819AFEB-56EA-4C4E-85C0-5C1600C654B6}" srcOrd="0" destOrd="0" presId="urn:microsoft.com/office/officeart/2005/8/layout/hierarchy3"/>
    <dgm:cxn modelId="{E4B2280A-8375-9D42-A08C-D83507E95A83}" type="presParOf" srcId="{BF6C15DA-0760-D84D-9D2F-E37101ACF2AF}" destId="{7CA86422-89BC-6348-901F-6C8B39E14A34}" srcOrd="0" destOrd="0" presId="urn:microsoft.com/office/officeart/2005/8/layout/hierarchy3"/>
    <dgm:cxn modelId="{251B0F0B-B636-B940-9604-87A23E301304}" type="presParOf" srcId="{7CA86422-89BC-6348-901F-6C8B39E14A34}" destId="{1C781F22-01F2-1942-B4A8-32FFFA997844}" srcOrd="0" destOrd="0" presId="urn:microsoft.com/office/officeart/2005/8/layout/hierarchy3"/>
    <dgm:cxn modelId="{C1E2EBFC-BF70-6E4B-8EED-90FB07FAFC35}" type="presParOf" srcId="{1C781F22-01F2-1942-B4A8-32FFFA997844}" destId="{90CE198C-4387-5F48-9694-BB2853EEFCE2}" srcOrd="0" destOrd="0" presId="urn:microsoft.com/office/officeart/2005/8/layout/hierarchy3"/>
    <dgm:cxn modelId="{3BA19550-2736-BD4F-A426-FEF497D81230}" type="presParOf" srcId="{1C781F22-01F2-1942-B4A8-32FFFA997844}" destId="{5CB722A4-10AA-FF47-8E87-022044941CFD}" srcOrd="1" destOrd="0" presId="urn:microsoft.com/office/officeart/2005/8/layout/hierarchy3"/>
    <dgm:cxn modelId="{9C519BC0-F3FC-9047-B9AE-E3845776003D}" type="presParOf" srcId="{7CA86422-89BC-6348-901F-6C8B39E14A34}" destId="{BB902894-EB6A-7C4D-A2BB-614417F35548}" srcOrd="1" destOrd="0" presId="urn:microsoft.com/office/officeart/2005/8/layout/hierarchy3"/>
    <dgm:cxn modelId="{189403EC-78E5-5043-9CEF-D4CFBB0735A9}" type="presParOf" srcId="{BB902894-EB6A-7C4D-A2BB-614417F35548}" destId="{395E90ED-FBA0-1B48-9DE3-D55838CE4F5E}" srcOrd="0" destOrd="0" presId="urn:microsoft.com/office/officeart/2005/8/layout/hierarchy3"/>
    <dgm:cxn modelId="{856F1522-BB6D-344A-BCB5-08185726008B}" type="presParOf" srcId="{BB902894-EB6A-7C4D-A2BB-614417F35548}" destId="{C2845D8E-EF36-4049-A310-5B24115FF7D7}" srcOrd="1" destOrd="0" presId="urn:microsoft.com/office/officeart/2005/8/layout/hierarchy3"/>
    <dgm:cxn modelId="{B2FBBD26-2F8F-554F-B403-663DCF630DEF}" type="presParOf" srcId="{BB902894-EB6A-7C4D-A2BB-614417F35548}" destId="{2537F25D-0073-394B-BEF0-8CE7587B6448}" srcOrd="2" destOrd="0" presId="urn:microsoft.com/office/officeart/2005/8/layout/hierarchy3"/>
    <dgm:cxn modelId="{989C6E36-B7D7-F146-BD63-914CC1D13C2A}" type="presParOf" srcId="{BB902894-EB6A-7C4D-A2BB-614417F35548}" destId="{CCA79AC8-4DCD-4041-BEE6-0E88F620B6F8}" srcOrd="3" destOrd="0" presId="urn:microsoft.com/office/officeart/2005/8/layout/hierarchy3"/>
    <dgm:cxn modelId="{8D213E9E-9D55-824B-80CD-400080FD25E0}" type="presParOf" srcId="{BB902894-EB6A-7C4D-A2BB-614417F35548}" destId="{E0A43F40-B3BD-6C4E-A3F7-D5B0B263B9FD}" srcOrd="4" destOrd="0" presId="urn:microsoft.com/office/officeart/2005/8/layout/hierarchy3"/>
    <dgm:cxn modelId="{6F9687BF-39C1-BB4F-8E08-52F91DAB2EBF}" type="presParOf" srcId="{BB902894-EB6A-7C4D-A2BB-614417F35548}" destId="{22A7629E-908F-0E42-ADB0-705424EE6283}" srcOrd="5" destOrd="0" presId="urn:microsoft.com/office/officeart/2005/8/layout/hierarchy3"/>
    <dgm:cxn modelId="{E247EDB1-EAD8-E242-8389-33FB3D7A96BD}" type="presParOf" srcId="{BF6C15DA-0760-D84D-9D2F-E37101ACF2AF}" destId="{23DB71E6-82C8-2646-8014-FB1F33C5A1BD}" srcOrd="1" destOrd="0" presId="urn:microsoft.com/office/officeart/2005/8/layout/hierarchy3"/>
    <dgm:cxn modelId="{F2F20A5D-BFF0-7043-AA14-5BF5742C7240}" type="presParOf" srcId="{23DB71E6-82C8-2646-8014-FB1F33C5A1BD}" destId="{9D602736-012C-6849-9A61-B1B3D942B482}" srcOrd="0" destOrd="0" presId="urn:microsoft.com/office/officeart/2005/8/layout/hierarchy3"/>
    <dgm:cxn modelId="{EE41045D-943A-2547-93CE-DECE6E7628A1}" type="presParOf" srcId="{9D602736-012C-6849-9A61-B1B3D942B482}" destId="{08BA6643-05A1-D44E-BE51-72BED3D7B64C}" srcOrd="0" destOrd="0" presId="urn:microsoft.com/office/officeart/2005/8/layout/hierarchy3"/>
    <dgm:cxn modelId="{9E0ACA7E-0EA1-514B-8C69-B786FF301DA6}" type="presParOf" srcId="{9D602736-012C-6849-9A61-B1B3D942B482}" destId="{98171905-5AEB-F245-925A-E2016AC02001}" srcOrd="1" destOrd="0" presId="urn:microsoft.com/office/officeart/2005/8/layout/hierarchy3"/>
    <dgm:cxn modelId="{606B59F1-8D1B-4745-A412-3CA56D4B8920}" type="presParOf" srcId="{23DB71E6-82C8-2646-8014-FB1F33C5A1BD}" destId="{7A525F26-28C7-D145-A60D-BF48902B1946}" srcOrd="1" destOrd="0" presId="urn:microsoft.com/office/officeart/2005/8/layout/hierarchy3"/>
    <dgm:cxn modelId="{271901EC-4430-D44D-A15D-82A036E2444B}" type="presParOf" srcId="{7A525F26-28C7-D145-A60D-BF48902B1946}" destId="{2F9931CE-264B-D946-8AF5-A6CC351F7E17}" srcOrd="0" destOrd="0" presId="urn:microsoft.com/office/officeart/2005/8/layout/hierarchy3"/>
    <dgm:cxn modelId="{7215D891-35B9-E34D-99F2-184F8F3490E1}" type="presParOf" srcId="{7A525F26-28C7-D145-A60D-BF48902B1946}" destId="{50640F0C-4A55-4D4F-ADEE-A598E2BD99D8}" srcOrd="1" destOrd="0" presId="urn:microsoft.com/office/officeart/2005/8/layout/hierarchy3"/>
    <dgm:cxn modelId="{4C1CAA03-E24C-404E-98A4-7DA1FFD46F98}" type="presParOf" srcId="{7A525F26-28C7-D145-A60D-BF48902B1946}" destId="{0A82044B-869B-684A-B0AD-401BE1AE618E}" srcOrd="2" destOrd="0" presId="urn:microsoft.com/office/officeart/2005/8/layout/hierarchy3"/>
    <dgm:cxn modelId="{C3402821-2975-0448-A44D-8FCA784D5CF4}" type="presParOf" srcId="{7A525F26-28C7-D145-A60D-BF48902B1946}" destId="{433C465B-9B8C-F84F-8507-C1A677AB8F84}" srcOrd="3" destOrd="0" presId="urn:microsoft.com/office/officeart/2005/8/layout/hierarchy3"/>
    <dgm:cxn modelId="{5EADDFB6-88CC-7541-BF5F-44DBA5D6BBF2}" type="presParOf" srcId="{7A525F26-28C7-D145-A60D-BF48902B1946}" destId="{5B6E89D1-6DDD-924B-97AD-B32FA8CA82E0}" srcOrd="4" destOrd="0" presId="urn:microsoft.com/office/officeart/2005/8/layout/hierarchy3"/>
    <dgm:cxn modelId="{7F4139FD-32CB-7C46-B045-88284B6E3626}" type="presParOf" srcId="{7A525F26-28C7-D145-A60D-BF48902B1946}" destId="{237A559B-1BC9-3843-89F7-38C023C7751F}" srcOrd="5" destOrd="0" presId="urn:microsoft.com/office/officeart/2005/8/layout/hierarchy3"/>
    <dgm:cxn modelId="{8C4C6368-34B3-1D4D-B3F6-3F2DE236D13D}" type="presParOf" srcId="{BF6C15DA-0760-D84D-9D2F-E37101ACF2AF}" destId="{D1D61EF0-1A20-1F41-9C84-7D2F7835626A}" srcOrd="2" destOrd="0" presId="urn:microsoft.com/office/officeart/2005/8/layout/hierarchy3"/>
    <dgm:cxn modelId="{132527E9-0CA8-0C4E-8AF3-1D975DE9C078}" type="presParOf" srcId="{D1D61EF0-1A20-1F41-9C84-7D2F7835626A}" destId="{A65202DC-B4FC-874B-BD5C-3C7D12E217C1}" srcOrd="0" destOrd="0" presId="urn:microsoft.com/office/officeart/2005/8/layout/hierarchy3"/>
    <dgm:cxn modelId="{76BDE553-C7F2-D549-BD57-1F59658926A9}" type="presParOf" srcId="{A65202DC-B4FC-874B-BD5C-3C7D12E217C1}" destId="{42DA3013-C904-714E-872A-6C44C080ADA4}" srcOrd="0" destOrd="0" presId="urn:microsoft.com/office/officeart/2005/8/layout/hierarchy3"/>
    <dgm:cxn modelId="{3DAB02B4-4C08-A04A-857C-BB2FF59BCE67}" type="presParOf" srcId="{A65202DC-B4FC-874B-BD5C-3C7D12E217C1}" destId="{B5779AE7-60E4-5548-B953-AFF9459A5A78}" srcOrd="1" destOrd="0" presId="urn:microsoft.com/office/officeart/2005/8/layout/hierarchy3"/>
    <dgm:cxn modelId="{19E80258-79B2-6E4F-B7C3-04CE47193A24}" type="presParOf" srcId="{D1D61EF0-1A20-1F41-9C84-7D2F7835626A}" destId="{A6E0C172-BDFC-4A44-B091-8053E7C8A297}" srcOrd="1" destOrd="0" presId="urn:microsoft.com/office/officeart/2005/8/layout/hierarchy3"/>
    <dgm:cxn modelId="{CD7E1178-5BCF-D24D-92EA-5A3DE457A855}" type="presParOf" srcId="{A6E0C172-BDFC-4A44-B091-8053E7C8A297}" destId="{2ADDBDA3-0F87-6D4E-9FE3-F796C1B07DB0}" srcOrd="0" destOrd="0" presId="urn:microsoft.com/office/officeart/2005/8/layout/hierarchy3"/>
    <dgm:cxn modelId="{A18D7B6A-7CF2-BD4C-9F84-E114457A3CF6}" type="presParOf" srcId="{A6E0C172-BDFC-4A44-B091-8053E7C8A297}" destId="{334C0460-E6E7-D148-BF66-F3C314A837B1}" srcOrd="1" destOrd="0" presId="urn:microsoft.com/office/officeart/2005/8/layout/hierarchy3"/>
    <dgm:cxn modelId="{2AB67AE1-A9D0-3B4D-9F5C-50574B6B861F}" type="presParOf" srcId="{A6E0C172-BDFC-4A44-B091-8053E7C8A297}" destId="{3AD12473-8ABA-EB4E-BDF3-9B2462DA148F}" srcOrd="2" destOrd="0" presId="urn:microsoft.com/office/officeart/2005/8/layout/hierarchy3"/>
    <dgm:cxn modelId="{4AAD75FE-81F9-DA4D-BBE1-BBC6EADC1181}" type="presParOf" srcId="{A6E0C172-BDFC-4A44-B091-8053E7C8A297}" destId="{F819AFEB-56EA-4C4E-85C0-5C1600C654B6}" srcOrd="3" destOrd="0" presId="urn:microsoft.com/office/officeart/2005/8/layout/hierarchy3"/>
    <dgm:cxn modelId="{FDE500E8-AF29-1240-8981-CB2D2D92BCF2}" type="presParOf" srcId="{A6E0C172-BDFC-4A44-B091-8053E7C8A297}" destId="{EA328062-04CB-2649-B26C-5A5BCC103575}" srcOrd="4" destOrd="0" presId="urn:microsoft.com/office/officeart/2005/8/layout/hierarchy3"/>
    <dgm:cxn modelId="{61D7796D-6A9E-404B-9C7F-6FE76B74CF44}" type="presParOf" srcId="{A6E0C172-BDFC-4A44-B091-8053E7C8A297}" destId="{ABC582E4-9E7E-9345-9F45-C449BAEF1A18}" srcOrd="5" destOrd="0" presId="urn:microsoft.com/office/officeart/2005/8/layout/hierarchy3"/>
    <dgm:cxn modelId="{7BFFEAD3-D9DD-D045-84E8-844F115DB256}" type="presParOf" srcId="{BF6C15DA-0760-D84D-9D2F-E37101ACF2AF}" destId="{3FC9F860-6429-FF4C-A93E-4632810D8C68}" srcOrd="3" destOrd="0" presId="urn:microsoft.com/office/officeart/2005/8/layout/hierarchy3"/>
    <dgm:cxn modelId="{2CF81F9D-55F3-2940-B0C7-9771F861989E}" type="presParOf" srcId="{3FC9F860-6429-FF4C-A93E-4632810D8C68}" destId="{3B888670-6A10-7448-BA97-5D68B1476413}" srcOrd="0" destOrd="0" presId="urn:microsoft.com/office/officeart/2005/8/layout/hierarchy3"/>
    <dgm:cxn modelId="{9275B703-19E4-DF47-AA4C-9C5ED2F26896}" type="presParOf" srcId="{3B888670-6A10-7448-BA97-5D68B1476413}" destId="{4D31A040-97EB-3642-A939-34BF5307DBFA}" srcOrd="0" destOrd="0" presId="urn:microsoft.com/office/officeart/2005/8/layout/hierarchy3"/>
    <dgm:cxn modelId="{58F03D7B-0C0B-2D48-95AE-570DAC32D5B1}" type="presParOf" srcId="{3B888670-6A10-7448-BA97-5D68B1476413}" destId="{126D226C-EAE4-D544-BEE7-C92B207850DD}" srcOrd="1" destOrd="0" presId="urn:microsoft.com/office/officeart/2005/8/layout/hierarchy3"/>
    <dgm:cxn modelId="{D1935586-669B-9047-BA02-0B03D5DB918B}" type="presParOf" srcId="{3FC9F860-6429-FF4C-A93E-4632810D8C68}" destId="{DDE8C816-0D89-5248-A94B-9FD0A310A162}" srcOrd="1" destOrd="0" presId="urn:microsoft.com/office/officeart/2005/8/layout/hierarchy3"/>
    <dgm:cxn modelId="{0325CC27-3BDD-7241-8524-C3212D3A4E0B}" type="presParOf" srcId="{DDE8C816-0D89-5248-A94B-9FD0A310A162}" destId="{BC87088B-2398-9542-9AC5-C481C7587F41}" srcOrd="0" destOrd="0" presId="urn:microsoft.com/office/officeart/2005/8/layout/hierarchy3"/>
    <dgm:cxn modelId="{AA50AFF5-92CE-9F45-9917-769DF2FDBC2C}" type="presParOf" srcId="{DDE8C816-0D89-5248-A94B-9FD0A310A162}" destId="{BE53D0F0-D480-184B-BFE0-7BBAB86BBDE5}" srcOrd="1" destOrd="0" presId="urn:microsoft.com/office/officeart/2005/8/layout/hierarchy3"/>
    <dgm:cxn modelId="{5F69256B-EDF3-714D-BA32-7492BDDEAE29}" type="presParOf" srcId="{DDE8C816-0D89-5248-A94B-9FD0A310A162}" destId="{4D4B4744-D4E7-AE48-9C07-9E8B34956FD9}" srcOrd="2" destOrd="0" presId="urn:microsoft.com/office/officeart/2005/8/layout/hierarchy3"/>
    <dgm:cxn modelId="{2F400BD1-4A75-7449-9264-8DD08205C017}" type="presParOf" srcId="{DDE8C816-0D89-5248-A94B-9FD0A310A162}" destId="{1AE01B66-D965-B142-9133-87B861D6FF9A}" srcOrd="3" destOrd="0" presId="urn:microsoft.com/office/officeart/2005/8/layout/hierarchy3"/>
    <dgm:cxn modelId="{603DAED3-450A-804F-B369-A90CE4812395}" type="presParOf" srcId="{DDE8C816-0D89-5248-A94B-9FD0A310A162}" destId="{848D14DE-1652-954B-9A0C-40A816C889DD}" srcOrd="4" destOrd="0" presId="urn:microsoft.com/office/officeart/2005/8/layout/hierarchy3"/>
    <dgm:cxn modelId="{3A689EF3-E662-214D-A68C-C801B78963D4}" type="presParOf" srcId="{DDE8C816-0D89-5248-A94B-9FD0A310A162}" destId="{0F0C6566-A673-C141-8E69-FD7B4D7096C9}" srcOrd="5" destOrd="0" presId="urn:microsoft.com/office/officeart/2005/8/layout/hierarchy3"/>
    <dgm:cxn modelId="{B58B40D6-0269-D34D-80EC-A77CF733EE3F}" type="presParOf" srcId="{BF6C15DA-0760-D84D-9D2F-E37101ACF2AF}" destId="{26E946EF-3E6B-5F40-8CAC-920ED080227C}" srcOrd="4" destOrd="0" presId="urn:microsoft.com/office/officeart/2005/8/layout/hierarchy3"/>
    <dgm:cxn modelId="{AF83C8D2-72B0-5C46-8DE1-1A2F7332DDB9}" type="presParOf" srcId="{26E946EF-3E6B-5F40-8CAC-920ED080227C}" destId="{1697C289-9448-A64B-BD51-CF13AC33ECDD}" srcOrd="0" destOrd="0" presId="urn:microsoft.com/office/officeart/2005/8/layout/hierarchy3"/>
    <dgm:cxn modelId="{A8357460-0D25-D740-86B6-CBB9EB12264F}" type="presParOf" srcId="{1697C289-9448-A64B-BD51-CF13AC33ECDD}" destId="{0706D049-E0FE-264B-B80E-DA280921F8B4}" srcOrd="0" destOrd="0" presId="urn:microsoft.com/office/officeart/2005/8/layout/hierarchy3"/>
    <dgm:cxn modelId="{A7EB2BE4-2BB2-5C44-BB5B-CE529F806F50}" type="presParOf" srcId="{1697C289-9448-A64B-BD51-CF13AC33ECDD}" destId="{CCF7E016-4DC4-4745-810E-08DBB8CF0BC2}" srcOrd="1" destOrd="0" presId="urn:microsoft.com/office/officeart/2005/8/layout/hierarchy3"/>
    <dgm:cxn modelId="{F0BE210A-A44F-604F-AE6E-54384F63B58B}" type="presParOf" srcId="{26E946EF-3E6B-5F40-8CAC-920ED080227C}" destId="{3DFAB4E8-FE7A-F44E-95B3-9B360BD78012}" srcOrd="1" destOrd="0" presId="urn:microsoft.com/office/officeart/2005/8/layout/hierarchy3"/>
    <dgm:cxn modelId="{8AFE8E16-4B11-CE49-9181-E924A28C4C91}" type="presParOf" srcId="{3DFAB4E8-FE7A-F44E-95B3-9B360BD78012}" destId="{2A441F4E-3629-8842-A7A1-9CCC47995B0D}" srcOrd="0" destOrd="0" presId="urn:microsoft.com/office/officeart/2005/8/layout/hierarchy3"/>
    <dgm:cxn modelId="{FE12B13F-C2D0-E14F-951E-9A1A3D3F86F0}" type="presParOf" srcId="{3DFAB4E8-FE7A-F44E-95B3-9B360BD78012}" destId="{66AFCE7E-F2C8-4D4F-92D2-1B3EF5FF7252}" srcOrd="1" destOrd="0" presId="urn:microsoft.com/office/officeart/2005/8/layout/hierarchy3"/>
    <dgm:cxn modelId="{8F0CEC1F-2CFF-4E44-A8E2-22DC53F283C2}" type="presParOf" srcId="{3DFAB4E8-FE7A-F44E-95B3-9B360BD78012}" destId="{C0107124-4A25-CB4B-92E1-F87E0C37913F}" srcOrd="2" destOrd="0" presId="urn:microsoft.com/office/officeart/2005/8/layout/hierarchy3"/>
    <dgm:cxn modelId="{68D5D049-3A90-4B47-8A18-7A26AA89DFE7}" type="presParOf" srcId="{3DFAB4E8-FE7A-F44E-95B3-9B360BD78012}" destId="{C838687B-0F77-F847-BEF4-D867C5BA8833}" srcOrd="3" destOrd="0" presId="urn:microsoft.com/office/officeart/2005/8/layout/hierarchy3"/>
    <dgm:cxn modelId="{550615B3-115B-3F47-B864-B732DEC6E45A}" type="presParOf" srcId="{3DFAB4E8-FE7A-F44E-95B3-9B360BD78012}" destId="{35ECB7FE-1F26-6148-ACAD-A446437B5F69}" srcOrd="4" destOrd="0" presId="urn:microsoft.com/office/officeart/2005/8/layout/hierarchy3"/>
    <dgm:cxn modelId="{029C395E-C970-EE46-8F5E-D600B8BF3F45}" type="presParOf" srcId="{3DFAB4E8-FE7A-F44E-95B3-9B360BD78012}" destId="{07845B6D-C49D-3149-82B6-2F1DA8F40FF2}" srcOrd="5" destOrd="0" presId="urn:microsoft.com/office/officeart/2005/8/layout/hierarchy3"/>
    <dgm:cxn modelId="{7219390E-2480-B345-8D7B-3D188A27317D}" type="presParOf" srcId="{BF6C15DA-0760-D84D-9D2F-E37101ACF2AF}" destId="{6731DB37-A2FA-A543-B33F-4EE5D9AB684E}" srcOrd="5" destOrd="0" presId="urn:microsoft.com/office/officeart/2005/8/layout/hierarchy3"/>
    <dgm:cxn modelId="{B2DD7FF0-4E89-B64C-B316-E9C11CF51D76}" type="presParOf" srcId="{6731DB37-A2FA-A543-B33F-4EE5D9AB684E}" destId="{AE93B2C9-60CF-5C44-877F-91297ED2FD94}" srcOrd="0" destOrd="0" presId="urn:microsoft.com/office/officeart/2005/8/layout/hierarchy3"/>
    <dgm:cxn modelId="{A3A153F1-0874-7849-9C7A-FC46538EDC4F}" type="presParOf" srcId="{AE93B2C9-60CF-5C44-877F-91297ED2FD94}" destId="{C7B97598-DB83-1F42-8ED4-646C2CDB8BFB}" srcOrd="0" destOrd="0" presId="urn:microsoft.com/office/officeart/2005/8/layout/hierarchy3"/>
    <dgm:cxn modelId="{7EF0144C-793E-B941-A8EE-E719F825C394}" type="presParOf" srcId="{AE93B2C9-60CF-5C44-877F-91297ED2FD94}" destId="{1C8AEA2A-95AB-B143-A774-1D6D30EB6890}" srcOrd="1" destOrd="0" presId="urn:microsoft.com/office/officeart/2005/8/layout/hierarchy3"/>
    <dgm:cxn modelId="{E007B812-0185-CE4A-A0E6-68BF21F0CF55}" type="presParOf" srcId="{6731DB37-A2FA-A543-B33F-4EE5D9AB684E}" destId="{DF24CE86-1713-3140-B407-0F2B58401BA4}" srcOrd="1" destOrd="0" presId="urn:microsoft.com/office/officeart/2005/8/layout/hierarchy3"/>
    <dgm:cxn modelId="{F48A089F-0AB0-4841-9679-03581F733008}" type="presParOf" srcId="{DF24CE86-1713-3140-B407-0F2B58401BA4}" destId="{926D4598-8EB8-6940-96EE-A909972EB015}" srcOrd="0" destOrd="0" presId="urn:microsoft.com/office/officeart/2005/8/layout/hierarchy3"/>
    <dgm:cxn modelId="{042BC297-C201-D248-8D4D-B919F278B992}" type="presParOf" srcId="{DF24CE86-1713-3140-B407-0F2B58401BA4}" destId="{1566F99A-3C84-7B4B-A670-378A7D70D910}" srcOrd="1" destOrd="0" presId="urn:microsoft.com/office/officeart/2005/8/layout/hierarchy3"/>
    <dgm:cxn modelId="{ED2D4A66-3A87-004A-ADB3-B766BBE914E2}" type="presParOf" srcId="{DF24CE86-1713-3140-B407-0F2B58401BA4}" destId="{B4F0DDA8-35B5-3E49-8911-373E9E8309BC}" srcOrd="2" destOrd="0" presId="urn:microsoft.com/office/officeart/2005/8/layout/hierarchy3"/>
    <dgm:cxn modelId="{81E23289-2384-D246-97F5-F63AD23A8CB1}" type="presParOf" srcId="{DF24CE86-1713-3140-B407-0F2B58401BA4}" destId="{9BF1B5F4-68AD-F84E-B6BB-711E23F99AEF}" srcOrd="3" destOrd="0" presId="urn:microsoft.com/office/officeart/2005/8/layout/hierarchy3"/>
    <dgm:cxn modelId="{C19F62A5-6540-504F-9204-F0E0C7ECAEEC}" type="presParOf" srcId="{DF24CE86-1713-3140-B407-0F2B58401BA4}" destId="{990E26B7-63A4-A04F-B7D2-0F8EBEB729B1}" srcOrd="4" destOrd="0" presId="urn:microsoft.com/office/officeart/2005/8/layout/hierarchy3"/>
    <dgm:cxn modelId="{9832BC25-444F-E940-B9C6-6C69A6E6A657}" type="presParOf" srcId="{DF24CE86-1713-3140-B407-0F2B58401BA4}" destId="{8448D22C-7B7D-E94E-85EA-9C444F1EC6B4}" srcOrd="5" destOrd="0" presId="urn:microsoft.com/office/officeart/2005/8/layout/hierarchy3"/>
    <dgm:cxn modelId="{8CDFF4AC-8C45-AC44-AE81-8C7C7F416683}" type="presParOf" srcId="{BF6C15DA-0760-D84D-9D2F-E37101ACF2AF}" destId="{23233922-81F7-0E41-8FA1-36DAE9DB400C}" srcOrd="6" destOrd="0" presId="urn:microsoft.com/office/officeart/2005/8/layout/hierarchy3"/>
    <dgm:cxn modelId="{2EDB7003-636D-1146-B81D-20E729E4CD43}" type="presParOf" srcId="{23233922-81F7-0E41-8FA1-36DAE9DB400C}" destId="{0254B8FC-F2B5-704D-AA31-79953DE3C346}" srcOrd="0" destOrd="0" presId="urn:microsoft.com/office/officeart/2005/8/layout/hierarchy3"/>
    <dgm:cxn modelId="{2A864F47-A9BC-1C42-B319-BE4CBCE1D405}" type="presParOf" srcId="{0254B8FC-F2B5-704D-AA31-79953DE3C346}" destId="{351487A8-D19D-6447-9EC9-5A3ABBDE4E71}" srcOrd="0" destOrd="0" presId="urn:microsoft.com/office/officeart/2005/8/layout/hierarchy3"/>
    <dgm:cxn modelId="{48D0C940-B986-1645-ABB6-954B6D1D3DC8}" type="presParOf" srcId="{0254B8FC-F2B5-704D-AA31-79953DE3C346}" destId="{B6484353-D4D2-FA46-9276-C6F8986C2D60}" srcOrd="1" destOrd="0" presId="urn:microsoft.com/office/officeart/2005/8/layout/hierarchy3"/>
    <dgm:cxn modelId="{1CA18A07-DDB8-8F4A-B9B1-C31E1A7644B2}" type="presParOf" srcId="{23233922-81F7-0E41-8FA1-36DAE9DB400C}" destId="{922C7234-2511-C444-BC72-76E8BEEE5C14}" srcOrd="1" destOrd="0" presId="urn:microsoft.com/office/officeart/2005/8/layout/hierarchy3"/>
    <dgm:cxn modelId="{D4437D87-ADB0-B340-8B9B-3B750B43F0EA}" type="presParOf" srcId="{922C7234-2511-C444-BC72-76E8BEEE5C14}" destId="{30C06CD0-445A-0549-A666-1121E77B7E09}" srcOrd="0" destOrd="0" presId="urn:microsoft.com/office/officeart/2005/8/layout/hierarchy3"/>
    <dgm:cxn modelId="{B65B5DAE-CAD2-A74B-A2E1-B196AC780072}" type="presParOf" srcId="{922C7234-2511-C444-BC72-76E8BEEE5C14}" destId="{E6223304-749C-F042-9950-6074A71BE8CA}" srcOrd="1" destOrd="0" presId="urn:microsoft.com/office/officeart/2005/8/layout/hierarchy3"/>
    <dgm:cxn modelId="{6BB7BBA5-AD57-1043-B062-6B0B483C473D}" type="presParOf" srcId="{922C7234-2511-C444-BC72-76E8BEEE5C14}" destId="{C6276DAD-18E2-B249-BEDE-70F7F600A8A4}" srcOrd="2" destOrd="0" presId="urn:microsoft.com/office/officeart/2005/8/layout/hierarchy3"/>
    <dgm:cxn modelId="{CD7C7106-94BC-7943-A564-A7F8D750D752}" type="presParOf" srcId="{922C7234-2511-C444-BC72-76E8BEEE5C14}" destId="{5C1C0394-1811-DF48-AEC8-4D4F03C86262}" srcOrd="3" destOrd="0" presId="urn:microsoft.com/office/officeart/2005/8/layout/hierarchy3"/>
    <dgm:cxn modelId="{91115AAD-C2C5-F843-8824-54049BB590AA}" type="presParOf" srcId="{922C7234-2511-C444-BC72-76E8BEEE5C14}" destId="{921B10CD-22E4-584C-9CA0-37A117072CF1}" srcOrd="4" destOrd="0" presId="urn:microsoft.com/office/officeart/2005/8/layout/hierarchy3"/>
    <dgm:cxn modelId="{3D024CB5-9A63-784D-B153-268575B117DB}" type="presParOf" srcId="{922C7234-2511-C444-BC72-76E8BEEE5C14}" destId="{9A4E546D-0A8F-4C46-BA22-149C9944C12D}" srcOrd="5" destOrd="0" presId="urn:microsoft.com/office/officeart/2005/8/layout/hierarchy3"/>
    <dgm:cxn modelId="{82BBD5DE-05BD-A646-B966-EDF2548E37AE}" type="presParOf" srcId="{BF6C15DA-0760-D84D-9D2F-E37101ACF2AF}" destId="{8B0AD711-73C3-E446-BC9D-4EF0BA9F27B4}" srcOrd="7" destOrd="0" presId="urn:microsoft.com/office/officeart/2005/8/layout/hierarchy3"/>
    <dgm:cxn modelId="{E0DCA5E7-CD0C-3441-90EF-00467402F086}" type="presParOf" srcId="{8B0AD711-73C3-E446-BC9D-4EF0BA9F27B4}" destId="{E4031043-BD3A-EC4B-AFAA-2F042245D010}" srcOrd="0" destOrd="0" presId="urn:microsoft.com/office/officeart/2005/8/layout/hierarchy3"/>
    <dgm:cxn modelId="{FB41AF56-E56E-6948-ABFE-12F6E32D0D5E}" type="presParOf" srcId="{E4031043-BD3A-EC4B-AFAA-2F042245D010}" destId="{1DE7250D-0A1D-8046-883A-2574764E23BB}" srcOrd="0" destOrd="0" presId="urn:microsoft.com/office/officeart/2005/8/layout/hierarchy3"/>
    <dgm:cxn modelId="{44ACF00B-A52A-2C4E-BC3A-B4E3BFA0DEE2}" type="presParOf" srcId="{E4031043-BD3A-EC4B-AFAA-2F042245D010}" destId="{1B4F97D4-2627-D84B-ACBC-B28911B9A7B5}" srcOrd="1" destOrd="0" presId="urn:microsoft.com/office/officeart/2005/8/layout/hierarchy3"/>
    <dgm:cxn modelId="{EF6D59F3-4D16-A043-8AA0-86AFC936E174}" type="presParOf" srcId="{8B0AD711-73C3-E446-BC9D-4EF0BA9F27B4}" destId="{BFFF36FE-FE22-8F4B-ADE7-B5A054863BA6}" srcOrd="1" destOrd="0" presId="urn:microsoft.com/office/officeart/2005/8/layout/hierarchy3"/>
    <dgm:cxn modelId="{1E975AFF-BCDE-F848-9396-4ED43867A853}" type="presParOf" srcId="{BFFF36FE-FE22-8F4B-ADE7-B5A054863BA6}" destId="{3BA1FF1E-3993-054D-AB14-A5EDEEBBEF71}" srcOrd="0" destOrd="0" presId="urn:microsoft.com/office/officeart/2005/8/layout/hierarchy3"/>
    <dgm:cxn modelId="{4EBD4616-E698-7E4E-8A2E-C59C1335397E}" type="presParOf" srcId="{BFFF36FE-FE22-8F4B-ADE7-B5A054863BA6}" destId="{DCC7E2C3-9AB6-084B-9C8D-7152D696D1E0}" srcOrd="1" destOrd="0" presId="urn:microsoft.com/office/officeart/2005/8/layout/hierarchy3"/>
    <dgm:cxn modelId="{26AB6D23-D933-DF49-A56A-B8160E1C15EB}" type="presParOf" srcId="{BFFF36FE-FE22-8F4B-ADE7-B5A054863BA6}" destId="{78F4BFB6-7273-494A-A3FA-B229AA670CA4}" srcOrd="2" destOrd="0" presId="urn:microsoft.com/office/officeart/2005/8/layout/hierarchy3"/>
    <dgm:cxn modelId="{C798F68E-CE8F-BB4A-B9F3-14D6658020C1}" type="presParOf" srcId="{BFFF36FE-FE22-8F4B-ADE7-B5A054863BA6}" destId="{F2EAEAE1-D8D4-2D42-88BB-8D9E63AA66D5}" srcOrd="3" destOrd="0" presId="urn:microsoft.com/office/officeart/2005/8/layout/hierarchy3"/>
    <dgm:cxn modelId="{52D3B0FC-E8BE-CF46-9728-DEB174B6ED88}" type="presParOf" srcId="{BFFF36FE-FE22-8F4B-ADE7-B5A054863BA6}" destId="{924EDA57-0DE5-7346-A87A-43272481AC06}" srcOrd="4" destOrd="0" presId="urn:microsoft.com/office/officeart/2005/8/layout/hierarchy3"/>
    <dgm:cxn modelId="{8985D246-C4F8-914C-A997-CA7217EFB510}" type="presParOf" srcId="{BFFF36FE-FE22-8F4B-ADE7-B5A054863BA6}" destId="{B8BFEBA5-D6C9-DA4A-9645-530F0C54A65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A7E50-2435-0C40-8A17-1930133A2306}" type="doc">
      <dgm:prSet loTypeId="urn:microsoft.com/office/officeart/2005/8/layout/bProcess3" loCatId="" qsTypeId="urn:microsoft.com/office/officeart/2005/8/quickstyle/simple3" qsCatId="simple" csTypeId="urn:microsoft.com/office/officeart/2005/8/colors/colorful4" csCatId="colorful" phldr="1"/>
      <dgm:spPr/>
      <dgm:t>
        <a:bodyPr/>
        <a:lstStyle/>
        <a:p>
          <a:endParaRPr lang="en-US"/>
        </a:p>
      </dgm:t>
    </dgm:pt>
    <dgm:pt modelId="{E8354BD6-5064-0840-9475-107890A95F12}">
      <dgm:prSet/>
      <dgm:spPr/>
      <dgm:t>
        <a:bodyPr/>
        <a:lstStyle/>
        <a:p>
          <a:r>
            <a:rPr lang="en-US"/>
            <a:t>Publication of OJEU Notice – end of October – early November 2019</a:t>
          </a:r>
          <a:endParaRPr lang="en-GB"/>
        </a:p>
      </dgm:t>
    </dgm:pt>
    <dgm:pt modelId="{CE05D593-2BDF-594B-8EC0-63A21B92BC67}" type="parTrans" cxnId="{F5482CDA-6655-3347-8520-5562B92A94F1}">
      <dgm:prSet/>
      <dgm:spPr/>
      <dgm:t>
        <a:bodyPr/>
        <a:lstStyle/>
        <a:p>
          <a:endParaRPr lang="en-US"/>
        </a:p>
      </dgm:t>
    </dgm:pt>
    <dgm:pt modelId="{4D8DD692-4A5F-1340-BE99-5522A2CE08C2}" type="sibTrans" cxnId="{F5482CDA-6655-3347-8520-5562B92A94F1}">
      <dgm:prSet/>
      <dgm:spPr/>
      <dgm:t>
        <a:bodyPr/>
        <a:lstStyle/>
        <a:p>
          <a:endParaRPr lang="en-US"/>
        </a:p>
      </dgm:t>
    </dgm:pt>
    <dgm:pt modelId="{2A84FDC4-78FC-454F-8DCD-E7E00F9F5A06}">
      <dgm:prSet/>
      <dgm:spPr/>
      <dgm:t>
        <a:bodyPr/>
        <a:lstStyle/>
        <a:p>
          <a:r>
            <a:rPr lang="en-US"/>
            <a:t>Deadline for submission of Selection Questionnaire – end of November 2019</a:t>
          </a:r>
          <a:endParaRPr lang="en-GB"/>
        </a:p>
      </dgm:t>
    </dgm:pt>
    <dgm:pt modelId="{0B81B5EB-EE97-2146-B625-41680FBD1706}" type="parTrans" cxnId="{2A1A0840-4E31-DF45-88EE-566EEE61AB35}">
      <dgm:prSet/>
      <dgm:spPr/>
      <dgm:t>
        <a:bodyPr/>
        <a:lstStyle/>
        <a:p>
          <a:endParaRPr lang="en-US"/>
        </a:p>
      </dgm:t>
    </dgm:pt>
    <dgm:pt modelId="{D97E036B-4E60-DD45-9153-4D4976B92658}" type="sibTrans" cxnId="{2A1A0840-4E31-DF45-88EE-566EEE61AB35}">
      <dgm:prSet/>
      <dgm:spPr/>
      <dgm:t>
        <a:bodyPr/>
        <a:lstStyle/>
        <a:p>
          <a:endParaRPr lang="en-US"/>
        </a:p>
      </dgm:t>
    </dgm:pt>
    <dgm:pt modelId="{CF9888C1-38B8-B24A-A30B-8E0A81AF66CF}">
      <dgm:prSet/>
      <dgm:spPr/>
      <dgm:t>
        <a:bodyPr/>
        <a:lstStyle/>
        <a:p>
          <a:r>
            <a:rPr lang="en-US"/>
            <a:t>Deadline for submission of Tenders – end of January 2020</a:t>
          </a:r>
          <a:endParaRPr lang="en-GB"/>
        </a:p>
      </dgm:t>
    </dgm:pt>
    <dgm:pt modelId="{AF54FA5D-B89C-A344-A3E6-8C7B1D39371F}" type="parTrans" cxnId="{8C4FBB32-93F4-9643-AE65-52517625E1AD}">
      <dgm:prSet/>
      <dgm:spPr/>
      <dgm:t>
        <a:bodyPr/>
        <a:lstStyle/>
        <a:p>
          <a:endParaRPr lang="en-US"/>
        </a:p>
      </dgm:t>
    </dgm:pt>
    <dgm:pt modelId="{39346708-FFB4-AE47-BDF8-A2D63EDACBFB}" type="sibTrans" cxnId="{8C4FBB32-93F4-9643-AE65-52517625E1AD}">
      <dgm:prSet/>
      <dgm:spPr/>
      <dgm:t>
        <a:bodyPr/>
        <a:lstStyle/>
        <a:p>
          <a:endParaRPr lang="en-US"/>
        </a:p>
      </dgm:t>
    </dgm:pt>
    <dgm:pt modelId="{37358966-4EB5-A841-9224-4D4A1F203518}">
      <dgm:prSet/>
      <dgm:spPr/>
      <dgm:t>
        <a:bodyPr/>
        <a:lstStyle/>
        <a:p>
          <a:r>
            <a:rPr lang="en-US"/>
            <a:t>Negotiation phase – February and early March 2020</a:t>
          </a:r>
          <a:endParaRPr lang="en-GB"/>
        </a:p>
      </dgm:t>
    </dgm:pt>
    <dgm:pt modelId="{74CE9B14-AB22-9D4A-8147-1F543E236511}" type="parTrans" cxnId="{151352AF-D546-E04E-9944-18D0A1706386}">
      <dgm:prSet/>
      <dgm:spPr/>
      <dgm:t>
        <a:bodyPr/>
        <a:lstStyle/>
        <a:p>
          <a:endParaRPr lang="en-US"/>
        </a:p>
      </dgm:t>
    </dgm:pt>
    <dgm:pt modelId="{36D1FFE6-C370-9744-A99C-DED3427D966F}" type="sibTrans" cxnId="{151352AF-D546-E04E-9944-18D0A1706386}">
      <dgm:prSet/>
      <dgm:spPr/>
      <dgm:t>
        <a:bodyPr/>
        <a:lstStyle/>
        <a:p>
          <a:endParaRPr lang="en-US"/>
        </a:p>
      </dgm:t>
    </dgm:pt>
    <dgm:pt modelId="{1C3DF4C6-E147-D147-90F8-24AFCFCD7738}">
      <dgm:prSet/>
      <dgm:spPr/>
      <dgm:t>
        <a:bodyPr/>
        <a:lstStyle/>
        <a:p>
          <a:r>
            <a:rPr lang="en-US"/>
            <a:t>Award – end of March 2020</a:t>
          </a:r>
          <a:endParaRPr lang="en-GB"/>
        </a:p>
      </dgm:t>
    </dgm:pt>
    <dgm:pt modelId="{A5265CA8-5E10-2649-8411-C20B166A814E}" type="parTrans" cxnId="{0286C1EA-B514-9047-A7EA-42E763D8CA42}">
      <dgm:prSet/>
      <dgm:spPr/>
      <dgm:t>
        <a:bodyPr/>
        <a:lstStyle/>
        <a:p>
          <a:endParaRPr lang="en-US"/>
        </a:p>
      </dgm:t>
    </dgm:pt>
    <dgm:pt modelId="{8507A6E4-D515-4D40-A33D-3C8BFC4E20D9}" type="sibTrans" cxnId="{0286C1EA-B514-9047-A7EA-42E763D8CA42}">
      <dgm:prSet/>
      <dgm:spPr/>
      <dgm:t>
        <a:bodyPr/>
        <a:lstStyle/>
        <a:p>
          <a:endParaRPr lang="en-US"/>
        </a:p>
      </dgm:t>
    </dgm:pt>
    <dgm:pt modelId="{281B39E6-CD12-9941-A514-BCF676DA1315}">
      <dgm:prSet/>
      <dgm:spPr/>
      <dgm:t>
        <a:bodyPr/>
        <a:lstStyle/>
        <a:p>
          <a:r>
            <a:rPr lang="en-US"/>
            <a:t>Mobilisation – April to July 2020</a:t>
          </a:r>
          <a:endParaRPr lang="en-GB"/>
        </a:p>
      </dgm:t>
    </dgm:pt>
    <dgm:pt modelId="{697C0C86-034A-C649-B395-57075CDF6F55}" type="parTrans" cxnId="{9EC75ADB-D926-7647-9A81-3191EDBF1A55}">
      <dgm:prSet/>
      <dgm:spPr/>
      <dgm:t>
        <a:bodyPr/>
        <a:lstStyle/>
        <a:p>
          <a:endParaRPr lang="en-US"/>
        </a:p>
      </dgm:t>
    </dgm:pt>
    <dgm:pt modelId="{17C8D12A-1E01-1D4E-8AA8-C611C01DCBC9}" type="sibTrans" cxnId="{9EC75ADB-D926-7647-9A81-3191EDBF1A55}">
      <dgm:prSet/>
      <dgm:spPr/>
      <dgm:t>
        <a:bodyPr/>
        <a:lstStyle/>
        <a:p>
          <a:endParaRPr lang="en-US"/>
        </a:p>
      </dgm:t>
    </dgm:pt>
    <dgm:pt modelId="{7F154413-498B-C344-A0CE-28CD92449F8E}">
      <dgm:prSet/>
      <dgm:spPr/>
      <dgm:t>
        <a:bodyPr/>
        <a:lstStyle/>
        <a:p>
          <a:r>
            <a:rPr lang="en-US" dirty="0"/>
            <a:t>Contract commencement – 1 August 2020</a:t>
          </a:r>
          <a:endParaRPr lang="en-GB" dirty="0"/>
        </a:p>
      </dgm:t>
    </dgm:pt>
    <dgm:pt modelId="{6232B919-4001-3043-A311-9009FD6ED526}" type="parTrans" cxnId="{FF0A22A0-D0A7-2F4B-9184-967B9A2EE9F0}">
      <dgm:prSet/>
      <dgm:spPr/>
      <dgm:t>
        <a:bodyPr/>
        <a:lstStyle/>
        <a:p>
          <a:endParaRPr lang="en-US"/>
        </a:p>
      </dgm:t>
    </dgm:pt>
    <dgm:pt modelId="{8A1B5783-3043-F84C-947B-CB3961CA1E37}" type="sibTrans" cxnId="{FF0A22A0-D0A7-2F4B-9184-967B9A2EE9F0}">
      <dgm:prSet/>
      <dgm:spPr/>
      <dgm:t>
        <a:bodyPr/>
        <a:lstStyle/>
        <a:p>
          <a:endParaRPr lang="en-US"/>
        </a:p>
      </dgm:t>
    </dgm:pt>
    <dgm:pt modelId="{17A6941E-B18E-9C40-A316-643DE4DCC864}" type="pres">
      <dgm:prSet presAssocID="{8ACA7E50-2435-0C40-8A17-1930133A2306}" presName="Name0" presStyleCnt="0">
        <dgm:presLayoutVars>
          <dgm:dir/>
          <dgm:resizeHandles val="exact"/>
        </dgm:presLayoutVars>
      </dgm:prSet>
      <dgm:spPr/>
    </dgm:pt>
    <dgm:pt modelId="{0C7BDE6E-8412-AE44-BB5F-79B8CED71135}" type="pres">
      <dgm:prSet presAssocID="{E8354BD6-5064-0840-9475-107890A95F12}" presName="node" presStyleLbl="node1" presStyleIdx="0" presStyleCnt="7">
        <dgm:presLayoutVars>
          <dgm:bulletEnabled val="1"/>
        </dgm:presLayoutVars>
      </dgm:prSet>
      <dgm:spPr/>
    </dgm:pt>
    <dgm:pt modelId="{606DC0F0-0F78-DE4F-845A-6CDB690754F1}" type="pres">
      <dgm:prSet presAssocID="{4D8DD692-4A5F-1340-BE99-5522A2CE08C2}" presName="sibTrans" presStyleLbl="sibTrans1D1" presStyleIdx="0" presStyleCnt="6"/>
      <dgm:spPr/>
    </dgm:pt>
    <dgm:pt modelId="{84A48BA3-C32E-F14B-BE02-EBC8194FDDA9}" type="pres">
      <dgm:prSet presAssocID="{4D8DD692-4A5F-1340-BE99-5522A2CE08C2}" presName="connectorText" presStyleLbl="sibTrans1D1" presStyleIdx="0" presStyleCnt="6"/>
      <dgm:spPr/>
    </dgm:pt>
    <dgm:pt modelId="{E1A82AD4-0A9E-9E4E-80C4-F044AD75CB8B}" type="pres">
      <dgm:prSet presAssocID="{2A84FDC4-78FC-454F-8DCD-E7E00F9F5A06}" presName="node" presStyleLbl="node1" presStyleIdx="1" presStyleCnt="7">
        <dgm:presLayoutVars>
          <dgm:bulletEnabled val="1"/>
        </dgm:presLayoutVars>
      </dgm:prSet>
      <dgm:spPr/>
    </dgm:pt>
    <dgm:pt modelId="{E31C5E35-90BA-6143-AB7B-B7B1779501DB}" type="pres">
      <dgm:prSet presAssocID="{D97E036B-4E60-DD45-9153-4D4976B92658}" presName="sibTrans" presStyleLbl="sibTrans1D1" presStyleIdx="1" presStyleCnt="6"/>
      <dgm:spPr/>
    </dgm:pt>
    <dgm:pt modelId="{3CFE28B9-E028-EE48-9660-93B213351FDC}" type="pres">
      <dgm:prSet presAssocID="{D97E036B-4E60-DD45-9153-4D4976B92658}" presName="connectorText" presStyleLbl="sibTrans1D1" presStyleIdx="1" presStyleCnt="6"/>
      <dgm:spPr/>
    </dgm:pt>
    <dgm:pt modelId="{F23D5884-246E-1B43-BB45-7B1E13A6D505}" type="pres">
      <dgm:prSet presAssocID="{CF9888C1-38B8-B24A-A30B-8E0A81AF66CF}" presName="node" presStyleLbl="node1" presStyleIdx="2" presStyleCnt="7">
        <dgm:presLayoutVars>
          <dgm:bulletEnabled val="1"/>
        </dgm:presLayoutVars>
      </dgm:prSet>
      <dgm:spPr/>
    </dgm:pt>
    <dgm:pt modelId="{E22CD330-0974-B343-BAEB-2C4085B90A61}" type="pres">
      <dgm:prSet presAssocID="{39346708-FFB4-AE47-BDF8-A2D63EDACBFB}" presName="sibTrans" presStyleLbl="sibTrans1D1" presStyleIdx="2" presStyleCnt="6"/>
      <dgm:spPr/>
    </dgm:pt>
    <dgm:pt modelId="{9D8B9282-B481-AB49-AEFE-F26C6D14D5DA}" type="pres">
      <dgm:prSet presAssocID="{39346708-FFB4-AE47-BDF8-A2D63EDACBFB}" presName="connectorText" presStyleLbl="sibTrans1D1" presStyleIdx="2" presStyleCnt="6"/>
      <dgm:spPr/>
    </dgm:pt>
    <dgm:pt modelId="{CC8F8114-018B-8C49-9121-C125A6E7BE5D}" type="pres">
      <dgm:prSet presAssocID="{37358966-4EB5-A841-9224-4D4A1F203518}" presName="node" presStyleLbl="node1" presStyleIdx="3" presStyleCnt="7">
        <dgm:presLayoutVars>
          <dgm:bulletEnabled val="1"/>
        </dgm:presLayoutVars>
      </dgm:prSet>
      <dgm:spPr/>
    </dgm:pt>
    <dgm:pt modelId="{F2185F80-99AB-B545-BA65-9F941129E1F3}" type="pres">
      <dgm:prSet presAssocID="{36D1FFE6-C370-9744-A99C-DED3427D966F}" presName="sibTrans" presStyleLbl="sibTrans1D1" presStyleIdx="3" presStyleCnt="6"/>
      <dgm:spPr/>
    </dgm:pt>
    <dgm:pt modelId="{02C5990A-3F60-4343-AEFD-56D509CA77BC}" type="pres">
      <dgm:prSet presAssocID="{36D1FFE6-C370-9744-A99C-DED3427D966F}" presName="connectorText" presStyleLbl="sibTrans1D1" presStyleIdx="3" presStyleCnt="6"/>
      <dgm:spPr/>
    </dgm:pt>
    <dgm:pt modelId="{6CD825B2-4EC8-724C-B791-83BBB4C89131}" type="pres">
      <dgm:prSet presAssocID="{1C3DF4C6-E147-D147-90F8-24AFCFCD7738}" presName="node" presStyleLbl="node1" presStyleIdx="4" presStyleCnt="7">
        <dgm:presLayoutVars>
          <dgm:bulletEnabled val="1"/>
        </dgm:presLayoutVars>
      </dgm:prSet>
      <dgm:spPr/>
    </dgm:pt>
    <dgm:pt modelId="{03758D40-AD5F-F540-A08E-545E3233DD68}" type="pres">
      <dgm:prSet presAssocID="{8507A6E4-D515-4D40-A33D-3C8BFC4E20D9}" presName="sibTrans" presStyleLbl="sibTrans1D1" presStyleIdx="4" presStyleCnt="6"/>
      <dgm:spPr/>
    </dgm:pt>
    <dgm:pt modelId="{7D3B0A87-2709-5F45-9431-419DF2E2F58E}" type="pres">
      <dgm:prSet presAssocID="{8507A6E4-D515-4D40-A33D-3C8BFC4E20D9}" presName="connectorText" presStyleLbl="sibTrans1D1" presStyleIdx="4" presStyleCnt="6"/>
      <dgm:spPr/>
    </dgm:pt>
    <dgm:pt modelId="{574A6115-7B63-FA4E-AE19-D56BC2FE5CC5}" type="pres">
      <dgm:prSet presAssocID="{281B39E6-CD12-9941-A514-BCF676DA1315}" presName="node" presStyleLbl="node1" presStyleIdx="5" presStyleCnt="7">
        <dgm:presLayoutVars>
          <dgm:bulletEnabled val="1"/>
        </dgm:presLayoutVars>
      </dgm:prSet>
      <dgm:spPr/>
    </dgm:pt>
    <dgm:pt modelId="{746B6B96-3117-9E49-9043-46807FE9030C}" type="pres">
      <dgm:prSet presAssocID="{17C8D12A-1E01-1D4E-8AA8-C611C01DCBC9}" presName="sibTrans" presStyleLbl="sibTrans1D1" presStyleIdx="5" presStyleCnt="6"/>
      <dgm:spPr/>
    </dgm:pt>
    <dgm:pt modelId="{B41D7D8C-DFC5-1A41-ACD6-0C82C04FA293}" type="pres">
      <dgm:prSet presAssocID="{17C8D12A-1E01-1D4E-8AA8-C611C01DCBC9}" presName="connectorText" presStyleLbl="sibTrans1D1" presStyleIdx="5" presStyleCnt="6"/>
      <dgm:spPr/>
    </dgm:pt>
    <dgm:pt modelId="{AA4B821B-7A95-294A-9EA7-3CBA37893B11}" type="pres">
      <dgm:prSet presAssocID="{7F154413-498B-C344-A0CE-28CD92449F8E}" presName="node" presStyleLbl="node1" presStyleIdx="6" presStyleCnt="7">
        <dgm:presLayoutVars>
          <dgm:bulletEnabled val="1"/>
        </dgm:presLayoutVars>
      </dgm:prSet>
      <dgm:spPr/>
    </dgm:pt>
  </dgm:ptLst>
  <dgm:cxnLst>
    <dgm:cxn modelId="{E8723D1D-F309-A44A-BF88-87A4C59FFF60}" type="presOf" srcId="{36D1FFE6-C370-9744-A99C-DED3427D966F}" destId="{F2185F80-99AB-B545-BA65-9F941129E1F3}" srcOrd="0" destOrd="0" presId="urn:microsoft.com/office/officeart/2005/8/layout/bProcess3"/>
    <dgm:cxn modelId="{8C4FBB32-93F4-9643-AE65-52517625E1AD}" srcId="{8ACA7E50-2435-0C40-8A17-1930133A2306}" destId="{CF9888C1-38B8-B24A-A30B-8E0A81AF66CF}" srcOrd="2" destOrd="0" parTransId="{AF54FA5D-B89C-A344-A3E6-8C7B1D39371F}" sibTransId="{39346708-FFB4-AE47-BDF8-A2D63EDACBFB}"/>
    <dgm:cxn modelId="{5AE1D332-2D07-E149-BFAD-5B892DCF353D}" type="presOf" srcId="{CF9888C1-38B8-B24A-A30B-8E0A81AF66CF}" destId="{F23D5884-246E-1B43-BB45-7B1E13A6D505}" srcOrd="0" destOrd="0" presId="urn:microsoft.com/office/officeart/2005/8/layout/bProcess3"/>
    <dgm:cxn modelId="{1ED5983D-70D4-A74A-BAF1-EA975C9879C9}" type="presOf" srcId="{D97E036B-4E60-DD45-9153-4D4976B92658}" destId="{E31C5E35-90BA-6143-AB7B-B7B1779501DB}" srcOrd="0" destOrd="0" presId="urn:microsoft.com/office/officeart/2005/8/layout/bProcess3"/>
    <dgm:cxn modelId="{2A1A0840-4E31-DF45-88EE-566EEE61AB35}" srcId="{8ACA7E50-2435-0C40-8A17-1930133A2306}" destId="{2A84FDC4-78FC-454F-8DCD-E7E00F9F5A06}" srcOrd="1" destOrd="0" parTransId="{0B81B5EB-EE97-2146-B625-41680FBD1706}" sibTransId="{D97E036B-4E60-DD45-9153-4D4976B92658}"/>
    <dgm:cxn modelId="{BB4F8E42-69A0-1F4C-A7F5-237DEA939A8D}" type="presOf" srcId="{36D1FFE6-C370-9744-A99C-DED3427D966F}" destId="{02C5990A-3F60-4343-AEFD-56D509CA77BC}" srcOrd="1" destOrd="0" presId="urn:microsoft.com/office/officeart/2005/8/layout/bProcess3"/>
    <dgm:cxn modelId="{7FF1C24E-5226-B945-A5E6-B80156890785}" type="presOf" srcId="{4D8DD692-4A5F-1340-BE99-5522A2CE08C2}" destId="{606DC0F0-0F78-DE4F-845A-6CDB690754F1}" srcOrd="0" destOrd="0" presId="urn:microsoft.com/office/officeart/2005/8/layout/bProcess3"/>
    <dgm:cxn modelId="{DC646F51-E2E6-FA42-9360-5DD147F324B4}" type="presOf" srcId="{D97E036B-4E60-DD45-9153-4D4976B92658}" destId="{3CFE28B9-E028-EE48-9660-93B213351FDC}" srcOrd="1" destOrd="0" presId="urn:microsoft.com/office/officeart/2005/8/layout/bProcess3"/>
    <dgm:cxn modelId="{41A79767-868D-B040-AEA3-49B295D00A57}" type="presOf" srcId="{1C3DF4C6-E147-D147-90F8-24AFCFCD7738}" destId="{6CD825B2-4EC8-724C-B791-83BBB4C89131}" srcOrd="0" destOrd="0" presId="urn:microsoft.com/office/officeart/2005/8/layout/bProcess3"/>
    <dgm:cxn modelId="{FAE9A97B-11FA-D045-8EC0-CC993A48E0E1}" type="presOf" srcId="{8507A6E4-D515-4D40-A33D-3C8BFC4E20D9}" destId="{7D3B0A87-2709-5F45-9431-419DF2E2F58E}" srcOrd="1" destOrd="0" presId="urn:microsoft.com/office/officeart/2005/8/layout/bProcess3"/>
    <dgm:cxn modelId="{D6416083-8F1E-6E46-A72B-648A43F03A38}" type="presOf" srcId="{37358966-4EB5-A841-9224-4D4A1F203518}" destId="{CC8F8114-018B-8C49-9121-C125A6E7BE5D}" srcOrd="0" destOrd="0" presId="urn:microsoft.com/office/officeart/2005/8/layout/bProcess3"/>
    <dgm:cxn modelId="{89767E87-2C2A-A145-BFA1-C3CDDD6062B2}" type="presOf" srcId="{39346708-FFB4-AE47-BDF8-A2D63EDACBFB}" destId="{E22CD330-0974-B343-BAEB-2C4085B90A61}" srcOrd="0" destOrd="0" presId="urn:microsoft.com/office/officeart/2005/8/layout/bProcess3"/>
    <dgm:cxn modelId="{FF0A22A0-D0A7-2F4B-9184-967B9A2EE9F0}" srcId="{8ACA7E50-2435-0C40-8A17-1930133A2306}" destId="{7F154413-498B-C344-A0CE-28CD92449F8E}" srcOrd="6" destOrd="0" parTransId="{6232B919-4001-3043-A311-9009FD6ED526}" sibTransId="{8A1B5783-3043-F84C-947B-CB3961CA1E37}"/>
    <dgm:cxn modelId="{151352AF-D546-E04E-9944-18D0A1706386}" srcId="{8ACA7E50-2435-0C40-8A17-1930133A2306}" destId="{37358966-4EB5-A841-9224-4D4A1F203518}" srcOrd="3" destOrd="0" parTransId="{74CE9B14-AB22-9D4A-8147-1F543E236511}" sibTransId="{36D1FFE6-C370-9744-A99C-DED3427D966F}"/>
    <dgm:cxn modelId="{4CDC42B6-5618-0E42-890B-245F228441F5}" type="presOf" srcId="{17C8D12A-1E01-1D4E-8AA8-C611C01DCBC9}" destId="{B41D7D8C-DFC5-1A41-ACD6-0C82C04FA293}" srcOrd="1" destOrd="0" presId="urn:microsoft.com/office/officeart/2005/8/layout/bProcess3"/>
    <dgm:cxn modelId="{1AD40FBA-1C56-7540-AEC2-9B89C3D26815}" type="presOf" srcId="{7F154413-498B-C344-A0CE-28CD92449F8E}" destId="{AA4B821B-7A95-294A-9EA7-3CBA37893B11}" srcOrd="0" destOrd="0" presId="urn:microsoft.com/office/officeart/2005/8/layout/bProcess3"/>
    <dgm:cxn modelId="{3284F6CE-5E36-FD4C-B6FE-35CF39301C83}" type="presOf" srcId="{8ACA7E50-2435-0C40-8A17-1930133A2306}" destId="{17A6941E-B18E-9C40-A316-643DE4DCC864}" srcOrd="0" destOrd="0" presId="urn:microsoft.com/office/officeart/2005/8/layout/bProcess3"/>
    <dgm:cxn modelId="{778944D2-491A-174D-A245-628054E5A174}" type="presOf" srcId="{4D8DD692-4A5F-1340-BE99-5522A2CE08C2}" destId="{84A48BA3-C32E-F14B-BE02-EBC8194FDDA9}" srcOrd="1" destOrd="0" presId="urn:microsoft.com/office/officeart/2005/8/layout/bProcess3"/>
    <dgm:cxn modelId="{9B8120D4-775C-9049-A102-FDE46DFBFE78}" type="presOf" srcId="{2A84FDC4-78FC-454F-8DCD-E7E00F9F5A06}" destId="{E1A82AD4-0A9E-9E4E-80C4-F044AD75CB8B}" srcOrd="0" destOrd="0" presId="urn:microsoft.com/office/officeart/2005/8/layout/bProcess3"/>
    <dgm:cxn modelId="{B6FB6AD8-4C3B-FF46-A386-EBCD0C163372}" type="presOf" srcId="{E8354BD6-5064-0840-9475-107890A95F12}" destId="{0C7BDE6E-8412-AE44-BB5F-79B8CED71135}" srcOrd="0" destOrd="0" presId="urn:microsoft.com/office/officeart/2005/8/layout/bProcess3"/>
    <dgm:cxn modelId="{F5482CDA-6655-3347-8520-5562B92A94F1}" srcId="{8ACA7E50-2435-0C40-8A17-1930133A2306}" destId="{E8354BD6-5064-0840-9475-107890A95F12}" srcOrd="0" destOrd="0" parTransId="{CE05D593-2BDF-594B-8EC0-63A21B92BC67}" sibTransId="{4D8DD692-4A5F-1340-BE99-5522A2CE08C2}"/>
    <dgm:cxn modelId="{9EC75ADB-D926-7647-9A81-3191EDBF1A55}" srcId="{8ACA7E50-2435-0C40-8A17-1930133A2306}" destId="{281B39E6-CD12-9941-A514-BCF676DA1315}" srcOrd="5" destOrd="0" parTransId="{697C0C86-034A-C649-B395-57075CDF6F55}" sibTransId="{17C8D12A-1E01-1D4E-8AA8-C611C01DCBC9}"/>
    <dgm:cxn modelId="{652128E6-3F20-7B4F-BEFD-1D4C07B7F1DE}" type="presOf" srcId="{8507A6E4-D515-4D40-A33D-3C8BFC4E20D9}" destId="{03758D40-AD5F-F540-A08E-545E3233DD68}" srcOrd="0" destOrd="0" presId="urn:microsoft.com/office/officeart/2005/8/layout/bProcess3"/>
    <dgm:cxn modelId="{0286C1EA-B514-9047-A7EA-42E763D8CA42}" srcId="{8ACA7E50-2435-0C40-8A17-1930133A2306}" destId="{1C3DF4C6-E147-D147-90F8-24AFCFCD7738}" srcOrd="4" destOrd="0" parTransId="{A5265CA8-5E10-2649-8411-C20B166A814E}" sibTransId="{8507A6E4-D515-4D40-A33D-3C8BFC4E20D9}"/>
    <dgm:cxn modelId="{46E37AEC-10F2-4647-B525-4D531B1D3032}" type="presOf" srcId="{281B39E6-CD12-9941-A514-BCF676DA1315}" destId="{574A6115-7B63-FA4E-AE19-D56BC2FE5CC5}" srcOrd="0" destOrd="0" presId="urn:microsoft.com/office/officeart/2005/8/layout/bProcess3"/>
    <dgm:cxn modelId="{21ED50F7-FA19-0243-8CEC-2D007777695E}" type="presOf" srcId="{39346708-FFB4-AE47-BDF8-A2D63EDACBFB}" destId="{9D8B9282-B481-AB49-AEFE-F26C6D14D5DA}" srcOrd="1" destOrd="0" presId="urn:microsoft.com/office/officeart/2005/8/layout/bProcess3"/>
    <dgm:cxn modelId="{740828FE-5D8F-FB4B-947A-39372C59030F}" type="presOf" srcId="{17C8D12A-1E01-1D4E-8AA8-C611C01DCBC9}" destId="{746B6B96-3117-9E49-9043-46807FE9030C}" srcOrd="0" destOrd="0" presId="urn:microsoft.com/office/officeart/2005/8/layout/bProcess3"/>
    <dgm:cxn modelId="{DE214C06-F112-A348-A41F-70E17673A997}" type="presParOf" srcId="{17A6941E-B18E-9C40-A316-643DE4DCC864}" destId="{0C7BDE6E-8412-AE44-BB5F-79B8CED71135}" srcOrd="0" destOrd="0" presId="urn:microsoft.com/office/officeart/2005/8/layout/bProcess3"/>
    <dgm:cxn modelId="{12A202DC-526E-E949-9F28-23F33BF9161A}" type="presParOf" srcId="{17A6941E-B18E-9C40-A316-643DE4DCC864}" destId="{606DC0F0-0F78-DE4F-845A-6CDB690754F1}" srcOrd="1" destOrd="0" presId="urn:microsoft.com/office/officeart/2005/8/layout/bProcess3"/>
    <dgm:cxn modelId="{3BAEA5B7-A6CA-3145-AD95-9D9FC517FB92}" type="presParOf" srcId="{606DC0F0-0F78-DE4F-845A-6CDB690754F1}" destId="{84A48BA3-C32E-F14B-BE02-EBC8194FDDA9}" srcOrd="0" destOrd="0" presId="urn:microsoft.com/office/officeart/2005/8/layout/bProcess3"/>
    <dgm:cxn modelId="{612F3903-2DE3-4541-BAF0-7E036E0CABC7}" type="presParOf" srcId="{17A6941E-B18E-9C40-A316-643DE4DCC864}" destId="{E1A82AD4-0A9E-9E4E-80C4-F044AD75CB8B}" srcOrd="2" destOrd="0" presId="urn:microsoft.com/office/officeart/2005/8/layout/bProcess3"/>
    <dgm:cxn modelId="{A0DA72B4-BCD3-FB4E-AEF2-3A951EEAFDBA}" type="presParOf" srcId="{17A6941E-B18E-9C40-A316-643DE4DCC864}" destId="{E31C5E35-90BA-6143-AB7B-B7B1779501DB}" srcOrd="3" destOrd="0" presId="urn:microsoft.com/office/officeart/2005/8/layout/bProcess3"/>
    <dgm:cxn modelId="{78EE9B7E-FA8B-CB47-BA78-BC7642880FC8}" type="presParOf" srcId="{E31C5E35-90BA-6143-AB7B-B7B1779501DB}" destId="{3CFE28B9-E028-EE48-9660-93B213351FDC}" srcOrd="0" destOrd="0" presId="urn:microsoft.com/office/officeart/2005/8/layout/bProcess3"/>
    <dgm:cxn modelId="{2D4580B1-1D60-4541-9CB7-407E1EEEF06B}" type="presParOf" srcId="{17A6941E-B18E-9C40-A316-643DE4DCC864}" destId="{F23D5884-246E-1B43-BB45-7B1E13A6D505}" srcOrd="4" destOrd="0" presId="urn:microsoft.com/office/officeart/2005/8/layout/bProcess3"/>
    <dgm:cxn modelId="{0F9B2A26-F53B-7043-82F4-ED4C4A84F0B6}" type="presParOf" srcId="{17A6941E-B18E-9C40-A316-643DE4DCC864}" destId="{E22CD330-0974-B343-BAEB-2C4085B90A61}" srcOrd="5" destOrd="0" presId="urn:microsoft.com/office/officeart/2005/8/layout/bProcess3"/>
    <dgm:cxn modelId="{97C965EA-B99A-0B49-BFAB-5307D0648A8C}" type="presParOf" srcId="{E22CD330-0974-B343-BAEB-2C4085B90A61}" destId="{9D8B9282-B481-AB49-AEFE-F26C6D14D5DA}" srcOrd="0" destOrd="0" presId="urn:microsoft.com/office/officeart/2005/8/layout/bProcess3"/>
    <dgm:cxn modelId="{BD5A8F8C-2E6C-8947-804E-ABF001ED1BB8}" type="presParOf" srcId="{17A6941E-B18E-9C40-A316-643DE4DCC864}" destId="{CC8F8114-018B-8C49-9121-C125A6E7BE5D}" srcOrd="6" destOrd="0" presId="urn:microsoft.com/office/officeart/2005/8/layout/bProcess3"/>
    <dgm:cxn modelId="{D802C412-A043-8049-A04E-900B9EC63E06}" type="presParOf" srcId="{17A6941E-B18E-9C40-A316-643DE4DCC864}" destId="{F2185F80-99AB-B545-BA65-9F941129E1F3}" srcOrd="7" destOrd="0" presId="urn:microsoft.com/office/officeart/2005/8/layout/bProcess3"/>
    <dgm:cxn modelId="{5C15D2A1-B034-6542-B08A-864B43A95F6F}" type="presParOf" srcId="{F2185F80-99AB-B545-BA65-9F941129E1F3}" destId="{02C5990A-3F60-4343-AEFD-56D509CA77BC}" srcOrd="0" destOrd="0" presId="urn:microsoft.com/office/officeart/2005/8/layout/bProcess3"/>
    <dgm:cxn modelId="{68B05C7F-60DD-154C-A8C7-D28156E4D0D4}" type="presParOf" srcId="{17A6941E-B18E-9C40-A316-643DE4DCC864}" destId="{6CD825B2-4EC8-724C-B791-83BBB4C89131}" srcOrd="8" destOrd="0" presId="urn:microsoft.com/office/officeart/2005/8/layout/bProcess3"/>
    <dgm:cxn modelId="{089E0534-DE83-EC4E-A315-38E018CFA229}" type="presParOf" srcId="{17A6941E-B18E-9C40-A316-643DE4DCC864}" destId="{03758D40-AD5F-F540-A08E-545E3233DD68}" srcOrd="9" destOrd="0" presId="urn:microsoft.com/office/officeart/2005/8/layout/bProcess3"/>
    <dgm:cxn modelId="{11DDC736-2515-0C40-903F-33E94692FD0C}" type="presParOf" srcId="{03758D40-AD5F-F540-A08E-545E3233DD68}" destId="{7D3B0A87-2709-5F45-9431-419DF2E2F58E}" srcOrd="0" destOrd="0" presId="urn:microsoft.com/office/officeart/2005/8/layout/bProcess3"/>
    <dgm:cxn modelId="{469581DD-7634-4E43-AEF2-87D669E0C1F6}" type="presParOf" srcId="{17A6941E-B18E-9C40-A316-643DE4DCC864}" destId="{574A6115-7B63-FA4E-AE19-D56BC2FE5CC5}" srcOrd="10" destOrd="0" presId="urn:microsoft.com/office/officeart/2005/8/layout/bProcess3"/>
    <dgm:cxn modelId="{8DF997C1-9419-9E44-ABA3-65C8218C48B3}" type="presParOf" srcId="{17A6941E-B18E-9C40-A316-643DE4DCC864}" destId="{746B6B96-3117-9E49-9043-46807FE9030C}" srcOrd="11" destOrd="0" presId="urn:microsoft.com/office/officeart/2005/8/layout/bProcess3"/>
    <dgm:cxn modelId="{06D8655D-54B9-FA4D-829F-37480B009267}" type="presParOf" srcId="{746B6B96-3117-9E49-9043-46807FE9030C}" destId="{B41D7D8C-DFC5-1A41-ACD6-0C82C04FA293}" srcOrd="0" destOrd="0" presId="urn:microsoft.com/office/officeart/2005/8/layout/bProcess3"/>
    <dgm:cxn modelId="{9666AA0C-CE6F-1B42-9477-2BA8B442BABC}" type="presParOf" srcId="{17A6941E-B18E-9C40-A316-643DE4DCC864}" destId="{AA4B821B-7A95-294A-9EA7-3CBA37893B11}"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142F86-EBAC-4B2D-90D9-37F68090D05A}"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3AA0DA7A-DA31-464F-AB3C-9623BC001ABF}">
      <dgm:prSet/>
      <dgm:spPr/>
      <dgm:t>
        <a:bodyPr/>
        <a:lstStyle/>
        <a:p>
          <a:r>
            <a:rPr lang="en-US" dirty="0"/>
            <a:t>Gas </a:t>
          </a:r>
        </a:p>
      </dgm:t>
    </dgm:pt>
    <dgm:pt modelId="{D16254D8-DA02-4F1E-908B-0D14D571D0F3}" type="parTrans" cxnId="{59C4505A-98AF-4D17-965F-02A600A9AB9D}">
      <dgm:prSet/>
      <dgm:spPr/>
      <dgm:t>
        <a:bodyPr/>
        <a:lstStyle/>
        <a:p>
          <a:endParaRPr lang="en-US"/>
        </a:p>
      </dgm:t>
    </dgm:pt>
    <dgm:pt modelId="{291E33F1-A6FB-46CF-8B58-AC0BEDB45800}" type="sibTrans" cxnId="{59C4505A-98AF-4D17-965F-02A600A9AB9D}">
      <dgm:prSet/>
      <dgm:spPr/>
      <dgm:t>
        <a:bodyPr/>
        <a:lstStyle/>
        <a:p>
          <a:endParaRPr lang="en-US"/>
        </a:p>
      </dgm:t>
    </dgm:pt>
    <dgm:pt modelId="{76D9CED3-168D-483D-A265-53656986606A}">
      <dgm:prSet/>
      <dgm:spPr/>
      <dgm:t>
        <a:bodyPr/>
        <a:lstStyle/>
        <a:p>
          <a:r>
            <a:rPr lang="en-GB" dirty="0"/>
            <a:t>Domestic </a:t>
          </a:r>
          <a:endParaRPr lang="en-US" dirty="0"/>
        </a:p>
      </dgm:t>
    </dgm:pt>
    <dgm:pt modelId="{57187FA8-0031-43DC-B129-A56A89265B83}" type="parTrans" cxnId="{BE7032F2-DE88-4E70-889E-1D18B099FA3B}">
      <dgm:prSet/>
      <dgm:spPr/>
      <dgm:t>
        <a:bodyPr/>
        <a:lstStyle/>
        <a:p>
          <a:endParaRPr lang="en-US"/>
        </a:p>
      </dgm:t>
    </dgm:pt>
    <dgm:pt modelId="{6A3EAD00-8A26-40C4-BFF2-76E38C8C0819}" type="sibTrans" cxnId="{BE7032F2-DE88-4E70-889E-1D18B099FA3B}">
      <dgm:prSet/>
      <dgm:spPr/>
      <dgm:t>
        <a:bodyPr/>
        <a:lstStyle/>
        <a:p>
          <a:endParaRPr lang="en-US"/>
        </a:p>
      </dgm:t>
    </dgm:pt>
    <dgm:pt modelId="{F249D512-FFD9-423D-A5B8-0BDE91D9F079}">
      <dgm:prSet/>
      <dgm:spPr/>
      <dgm:t>
        <a:bodyPr/>
        <a:lstStyle/>
        <a:p>
          <a:r>
            <a:rPr lang="en-GB" dirty="0"/>
            <a:t>Commercial   </a:t>
          </a:r>
          <a:endParaRPr lang="en-US" dirty="0"/>
        </a:p>
      </dgm:t>
    </dgm:pt>
    <dgm:pt modelId="{0180B1C4-E7AC-4D0B-9C84-D03987E20509}" type="parTrans" cxnId="{994CA99E-8D4A-4B3F-A81C-249C0ED2F49B}">
      <dgm:prSet/>
      <dgm:spPr/>
      <dgm:t>
        <a:bodyPr/>
        <a:lstStyle/>
        <a:p>
          <a:endParaRPr lang="en-US"/>
        </a:p>
      </dgm:t>
    </dgm:pt>
    <dgm:pt modelId="{96B3C548-8DFA-4620-A7EB-8E776178FE8D}" type="sibTrans" cxnId="{994CA99E-8D4A-4B3F-A81C-249C0ED2F49B}">
      <dgm:prSet/>
      <dgm:spPr/>
      <dgm:t>
        <a:bodyPr/>
        <a:lstStyle/>
        <a:p>
          <a:endParaRPr lang="en-US"/>
        </a:p>
      </dgm:t>
    </dgm:pt>
    <dgm:pt modelId="{DBE8724B-CD60-4A00-AE20-9E425DC55648}">
      <dgm:prSet/>
      <dgm:spPr/>
      <dgm:t>
        <a:bodyPr/>
        <a:lstStyle/>
        <a:p>
          <a:r>
            <a:rPr lang="en-GB"/>
            <a:t>Electrical</a:t>
          </a:r>
          <a:endParaRPr lang="en-US"/>
        </a:p>
      </dgm:t>
    </dgm:pt>
    <dgm:pt modelId="{190F9FD8-E23C-4C05-A991-353A5A963ABB}" type="parTrans" cxnId="{E1882F76-0BF1-4E2D-815E-744CFDD87DF1}">
      <dgm:prSet/>
      <dgm:spPr/>
      <dgm:t>
        <a:bodyPr/>
        <a:lstStyle/>
        <a:p>
          <a:endParaRPr lang="en-US"/>
        </a:p>
      </dgm:t>
    </dgm:pt>
    <dgm:pt modelId="{167E2AA4-73D1-4390-9332-30D8E8A1B428}" type="sibTrans" cxnId="{E1882F76-0BF1-4E2D-815E-744CFDD87DF1}">
      <dgm:prSet/>
      <dgm:spPr/>
      <dgm:t>
        <a:bodyPr/>
        <a:lstStyle/>
        <a:p>
          <a:endParaRPr lang="en-US"/>
        </a:p>
      </dgm:t>
    </dgm:pt>
    <dgm:pt modelId="{261E4927-A7FD-40F3-A938-C4927621F854}">
      <dgm:prSet/>
      <dgm:spPr/>
      <dgm:t>
        <a:bodyPr/>
        <a:lstStyle/>
        <a:p>
          <a:r>
            <a:rPr lang="en-GB"/>
            <a:t>Door Entry</a:t>
          </a:r>
          <a:endParaRPr lang="en-US"/>
        </a:p>
      </dgm:t>
    </dgm:pt>
    <dgm:pt modelId="{A24B4A8F-70F9-4295-A16D-434C732EE1E5}" type="parTrans" cxnId="{251B70AC-6AC4-423A-9D23-8DFE14969690}">
      <dgm:prSet/>
      <dgm:spPr/>
      <dgm:t>
        <a:bodyPr/>
        <a:lstStyle/>
        <a:p>
          <a:endParaRPr lang="en-US"/>
        </a:p>
      </dgm:t>
    </dgm:pt>
    <dgm:pt modelId="{961C1912-5F39-4C9A-9FB2-85834D14D4F3}" type="sibTrans" cxnId="{251B70AC-6AC4-423A-9D23-8DFE14969690}">
      <dgm:prSet/>
      <dgm:spPr/>
      <dgm:t>
        <a:bodyPr/>
        <a:lstStyle/>
        <a:p>
          <a:endParaRPr lang="en-US"/>
        </a:p>
      </dgm:t>
    </dgm:pt>
    <dgm:pt modelId="{B5B01EFD-8628-47F0-8C1C-EDD12C28A5A4}">
      <dgm:prSet/>
      <dgm:spPr/>
      <dgm:t>
        <a:bodyPr/>
        <a:lstStyle/>
        <a:p>
          <a:r>
            <a:rPr lang="en-US" dirty="0"/>
            <a:t>EICR.s</a:t>
          </a:r>
        </a:p>
      </dgm:t>
    </dgm:pt>
    <dgm:pt modelId="{F7EB47FF-1723-42C9-8A20-5681F3595871}" type="parTrans" cxnId="{19797D31-6824-4D15-8368-74BDB5EA9FD4}">
      <dgm:prSet/>
      <dgm:spPr/>
      <dgm:t>
        <a:bodyPr/>
        <a:lstStyle/>
        <a:p>
          <a:endParaRPr lang="en-US"/>
        </a:p>
      </dgm:t>
    </dgm:pt>
    <dgm:pt modelId="{EF05CC17-7D9B-4F44-AF0A-F0D972EF2534}" type="sibTrans" cxnId="{19797D31-6824-4D15-8368-74BDB5EA9FD4}">
      <dgm:prSet/>
      <dgm:spPr/>
      <dgm:t>
        <a:bodyPr/>
        <a:lstStyle/>
        <a:p>
          <a:endParaRPr lang="en-US"/>
        </a:p>
      </dgm:t>
    </dgm:pt>
    <dgm:pt modelId="{C610397A-87DF-439C-A06F-2FCD06B0750E}">
      <dgm:prSet/>
      <dgm:spPr/>
      <dgm:t>
        <a:bodyPr/>
        <a:lstStyle/>
        <a:p>
          <a:r>
            <a:rPr lang="en-US" dirty="0"/>
            <a:t>Pat Testing</a:t>
          </a:r>
        </a:p>
      </dgm:t>
    </dgm:pt>
    <dgm:pt modelId="{1F6D4176-0C6A-487A-9E2A-6EAD6BB48D5A}" type="parTrans" cxnId="{AE32B7C7-5618-4AB0-9E00-8C0C27BCCE13}">
      <dgm:prSet/>
      <dgm:spPr/>
      <dgm:t>
        <a:bodyPr/>
        <a:lstStyle/>
        <a:p>
          <a:endParaRPr lang="en-US"/>
        </a:p>
      </dgm:t>
    </dgm:pt>
    <dgm:pt modelId="{C457D57C-2D58-4AC7-BA1E-567D69512C34}" type="sibTrans" cxnId="{AE32B7C7-5618-4AB0-9E00-8C0C27BCCE13}">
      <dgm:prSet/>
      <dgm:spPr/>
      <dgm:t>
        <a:bodyPr/>
        <a:lstStyle/>
        <a:p>
          <a:endParaRPr lang="en-US"/>
        </a:p>
      </dgm:t>
    </dgm:pt>
    <dgm:pt modelId="{45F3FACA-A7FD-4858-A0BA-9876BEEB815C}">
      <dgm:prSet/>
      <dgm:spPr/>
      <dgm:t>
        <a:bodyPr/>
        <a:lstStyle/>
        <a:p>
          <a:r>
            <a:rPr lang="en-US" dirty="0"/>
            <a:t>Lighting Protection</a:t>
          </a:r>
        </a:p>
      </dgm:t>
    </dgm:pt>
    <dgm:pt modelId="{EEC9CDF5-DDF0-4B7D-A831-7616892BFD3C}" type="parTrans" cxnId="{7B4C4088-2437-4380-BC79-5EA6E67B748F}">
      <dgm:prSet/>
      <dgm:spPr/>
      <dgm:t>
        <a:bodyPr/>
        <a:lstStyle/>
        <a:p>
          <a:endParaRPr lang="en-US"/>
        </a:p>
      </dgm:t>
    </dgm:pt>
    <dgm:pt modelId="{89488C7B-2DB3-4602-B202-507A811C6BB2}" type="sibTrans" cxnId="{7B4C4088-2437-4380-BC79-5EA6E67B748F}">
      <dgm:prSet/>
      <dgm:spPr/>
      <dgm:t>
        <a:bodyPr/>
        <a:lstStyle/>
        <a:p>
          <a:endParaRPr lang="en-US"/>
        </a:p>
      </dgm:t>
    </dgm:pt>
    <dgm:pt modelId="{FF1E1176-F6B9-475C-B571-1FC241C0609D}" type="pres">
      <dgm:prSet presAssocID="{E3142F86-EBAC-4B2D-90D9-37F68090D05A}" presName="Name0" presStyleCnt="0">
        <dgm:presLayoutVars>
          <dgm:dir/>
          <dgm:animLvl val="lvl"/>
          <dgm:resizeHandles val="exact"/>
        </dgm:presLayoutVars>
      </dgm:prSet>
      <dgm:spPr/>
    </dgm:pt>
    <dgm:pt modelId="{DA0DAA97-44E7-4EEB-9FA1-C1DD79169C94}" type="pres">
      <dgm:prSet presAssocID="{3AA0DA7A-DA31-464F-AB3C-9623BC001ABF}" presName="parTxOnly" presStyleLbl="node1" presStyleIdx="0" presStyleCnt="8">
        <dgm:presLayoutVars>
          <dgm:chMax val="0"/>
          <dgm:chPref val="0"/>
          <dgm:bulletEnabled val="1"/>
        </dgm:presLayoutVars>
      </dgm:prSet>
      <dgm:spPr/>
    </dgm:pt>
    <dgm:pt modelId="{2B5C9492-BA0E-4891-8200-4880CCF6AB67}" type="pres">
      <dgm:prSet presAssocID="{291E33F1-A6FB-46CF-8B58-AC0BEDB45800}" presName="parTxOnlySpace" presStyleCnt="0"/>
      <dgm:spPr/>
    </dgm:pt>
    <dgm:pt modelId="{831C4409-D416-4B68-9678-49F69582D93C}" type="pres">
      <dgm:prSet presAssocID="{76D9CED3-168D-483D-A265-53656986606A}" presName="parTxOnly" presStyleLbl="node1" presStyleIdx="1" presStyleCnt="8">
        <dgm:presLayoutVars>
          <dgm:chMax val="0"/>
          <dgm:chPref val="0"/>
          <dgm:bulletEnabled val="1"/>
        </dgm:presLayoutVars>
      </dgm:prSet>
      <dgm:spPr/>
    </dgm:pt>
    <dgm:pt modelId="{3F6177CD-320F-40E8-AA09-793F740593C9}" type="pres">
      <dgm:prSet presAssocID="{6A3EAD00-8A26-40C4-BFF2-76E38C8C0819}" presName="parTxOnlySpace" presStyleCnt="0"/>
      <dgm:spPr/>
    </dgm:pt>
    <dgm:pt modelId="{F09C9860-F6DF-4F04-9EC0-243D5D1F4721}" type="pres">
      <dgm:prSet presAssocID="{F249D512-FFD9-423D-A5B8-0BDE91D9F079}" presName="parTxOnly" presStyleLbl="node1" presStyleIdx="2" presStyleCnt="8">
        <dgm:presLayoutVars>
          <dgm:chMax val="0"/>
          <dgm:chPref val="0"/>
          <dgm:bulletEnabled val="1"/>
        </dgm:presLayoutVars>
      </dgm:prSet>
      <dgm:spPr/>
    </dgm:pt>
    <dgm:pt modelId="{C22DBFD4-3187-4381-AE64-CAF1973074B3}" type="pres">
      <dgm:prSet presAssocID="{96B3C548-8DFA-4620-A7EB-8E776178FE8D}" presName="parTxOnlySpace" presStyleCnt="0"/>
      <dgm:spPr/>
    </dgm:pt>
    <dgm:pt modelId="{FD354331-BAEC-41B7-B4C8-DDA8BA81BCF5}" type="pres">
      <dgm:prSet presAssocID="{DBE8724B-CD60-4A00-AE20-9E425DC55648}" presName="parTxOnly" presStyleLbl="node1" presStyleIdx="3" presStyleCnt="8">
        <dgm:presLayoutVars>
          <dgm:chMax val="0"/>
          <dgm:chPref val="0"/>
          <dgm:bulletEnabled val="1"/>
        </dgm:presLayoutVars>
      </dgm:prSet>
      <dgm:spPr/>
    </dgm:pt>
    <dgm:pt modelId="{9D8D0CD1-2ADB-49CB-9A5B-48A55D6074E8}" type="pres">
      <dgm:prSet presAssocID="{167E2AA4-73D1-4390-9332-30D8E8A1B428}" presName="parTxOnlySpace" presStyleCnt="0"/>
      <dgm:spPr/>
    </dgm:pt>
    <dgm:pt modelId="{E95F1DCE-9D7A-4E1E-9D6F-06CBB75D1DE3}" type="pres">
      <dgm:prSet presAssocID="{261E4927-A7FD-40F3-A938-C4927621F854}" presName="parTxOnly" presStyleLbl="node1" presStyleIdx="4" presStyleCnt="8">
        <dgm:presLayoutVars>
          <dgm:chMax val="0"/>
          <dgm:chPref val="0"/>
          <dgm:bulletEnabled val="1"/>
        </dgm:presLayoutVars>
      </dgm:prSet>
      <dgm:spPr/>
    </dgm:pt>
    <dgm:pt modelId="{293CC480-860C-45C1-9771-9DAB3AFC7821}" type="pres">
      <dgm:prSet presAssocID="{961C1912-5F39-4C9A-9FB2-85834D14D4F3}" presName="parTxOnlySpace" presStyleCnt="0"/>
      <dgm:spPr/>
    </dgm:pt>
    <dgm:pt modelId="{99EF406A-2C1A-4FC8-AE9C-372B12499F55}" type="pres">
      <dgm:prSet presAssocID="{B5B01EFD-8628-47F0-8C1C-EDD12C28A5A4}" presName="parTxOnly" presStyleLbl="node1" presStyleIdx="5" presStyleCnt="8">
        <dgm:presLayoutVars>
          <dgm:chMax val="0"/>
          <dgm:chPref val="0"/>
          <dgm:bulletEnabled val="1"/>
        </dgm:presLayoutVars>
      </dgm:prSet>
      <dgm:spPr/>
    </dgm:pt>
    <dgm:pt modelId="{9B5B6072-9327-4870-B4CC-92F7608E3A70}" type="pres">
      <dgm:prSet presAssocID="{EF05CC17-7D9B-4F44-AF0A-F0D972EF2534}" presName="parTxOnlySpace" presStyleCnt="0"/>
      <dgm:spPr/>
    </dgm:pt>
    <dgm:pt modelId="{5DA9A7B5-93E5-444C-B0D7-5595A9672F65}" type="pres">
      <dgm:prSet presAssocID="{C610397A-87DF-439C-A06F-2FCD06B0750E}" presName="parTxOnly" presStyleLbl="node1" presStyleIdx="6" presStyleCnt="8">
        <dgm:presLayoutVars>
          <dgm:chMax val="0"/>
          <dgm:chPref val="0"/>
          <dgm:bulletEnabled val="1"/>
        </dgm:presLayoutVars>
      </dgm:prSet>
      <dgm:spPr/>
    </dgm:pt>
    <dgm:pt modelId="{4B4AB82D-C07F-40E1-A29D-D953CC55AE3E}" type="pres">
      <dgm:prSet presAssocID="{C457D57C-2D58-4AC7-BA1E-567D69512C34}" presName="parTxOnlySpace" presStyleCnt="0"/>
      <dgm:spPr/>
    </dgm:pt>
    <dgm:pt modelId="{F16B42EA-13B9-497B-B2DE-44F3EF2945D4}" type="pres">
      <dgm:prSet presAssocID="{45F3FACA-A7FD-4858-A0BA-9876BEEB815C}" presName="parTxOnly" presStyleLbl="node1" presStyleIdx="7" presStyleCnt="8">
        <dgm:presLayoutVars>
          <dgm:chMax val="0"/>
          <dgm:chPref val="0"/>
          <dgm:bulletEnabled val="1"/>
        </dgm:presLayoutVars>
      </dgm:prSet>
      <dgm:spPr/>
    </dgm:pt>
  </dgm:ptLst>
  <dgm:cxnLst>
    <dgm:cxn modelId="{3901450D-BF93-48E9-9673-72FE412A1A37}" type="presOf" srcId="{76D9CED3-168D-483D-A265-53656986606A}" destId="{831C4409-D416-4B68-9678-49F69582D93C}" srcOrd="0" destOrd="0" presId="urn:microsoft.com/office/officeart/2005/8/layout/chevron1"/>
    <dgm:cxn modelId="{D98FF112-C1E8-4437-9D7C-8799E29FFDC6}" type="presOf" srcId="{C610397A-87DF-439C-A06F-2FCD06B0750E}" destId="{5DA9A7B5-93E5-444C-B0D7-5595A9672F65}" srcOrd="0" destOrd="0" presId="urn:microsoft.com/office/officeart/2005/8/layout/chevron1"/>
    <dgm:cxn modelId="{19797D31-6824-4D15-8368-74BDB5EA9FD4}" srcId="{E3142F86-EBAC-4B2D-90D9-37F68090D05A}" destId="{B5B01EFD-8628-47F0-8C1C-EDD12C28A5A4}" srcOrd="5" destOrd="0" parTransId="{F7EB47FF-1723-42C9-8A20-5681F3595871}" sibTransId="{EF05CC17-7D9B-4F44-AF0A-F0D972EF2534}"/>
    <dgm:cxn modelId="{6E354A37-10EE-4685-81D3-C94E302F1062}" type="presOf" srcId="{F249D512-FFD9-423D-A5B8-0BDE91D9F079}" destId="{F09C9860-F6DF-4F04-9EC0-243D5D1F4721}" srcOrd="0" destOrd="0" presId="urn:microsoft.com/office/officeart/2005/8/layout/chevron1"/>
    <dgm:cxn modelId="{AFE2224E-5821-4E12-BD4D-A9B38EA3FBE1}" type="presOf" srcId="{261E4927-A7FD-40F3-A938-C4927621F854}" destId="{E95F1DCE-9D7A-4E1E-9D6F-06CBB75D1DE3}" srcOrd="0" destOrd="0" presId="urn:microsoft.com/office/officeart/2005/8/layout/chevron1"/>
    <dgm:cxn modelId="{59C4505A-98AF-4D17-965F-02A600A9AB9D}" srcId="{E3142F86-EBAC-4B2D-90D9-37F68090D05A}" destId="{3AA0DA7A-DA31-464F-AB3C-9623BC001ABF}" srcOrd="0" destOrd="0" parTransId="{D16254D8-DA02-4F1E-908B-0D14D571D0F3}" sibTransId="{291E33F1-A6FB-46CF-8B58-AC0BEDB45800}"/>
    <dgm:cxn modelId="{E1882F76-0BF1-4E2D-815E-744CFDD87DF1}" srcId="{E3142F86-EBAC-4B2D-90D9-37F68090D05A}" destId="{DBE8724B-CD60-4A00-AE20-9E425DC55648}" srcOrd="3" destOrd="0" parTransId="{190F9FD8-E23C-4C05-A991-353A5A963ABB}" sibTransId="{167E2AA4-73D1-4390-9332-30D8E8A1B428}"/>
    <dgm:cxn modelId="{5CFF2177-F865-4D72-92C1-D301DD993A2A}" type="presOf" srcId="{3AA0DA7A-DA31-464F-AB3C-9623BC001ABF}" destId="{DA0DAA97-44E7-4EEB-9FA1-C1DD79169C94}" srcOrd="0" destOrd="0" presId="urn:microsoft.com/office/officeart/2005/8/layout/chevron1"/>
    <dgm:cxn modelId="{06958C7B-77A7-40BA-A5BD-77B9D576F37C}" type="presOf" srcId="{45F3FACA-A7FD-4858-A0BA-9876BEEB815C}" destId="{F16B42EA-13B9-497B-B2DE-44F3EF2945D4}" srcOrd="0" destOrd="0" presId="urn:microsoft.com/office/officeart/2005/8/layout/chevron1"/>
    <dgm:cxn modelId="{7B4C4088-2437-4380-BC79-5EA6E67B748F}" srcId="{E3142F86-EBAC-4B2D-90D9-37F68090D05A}" destId="{45F3FACA-A7FD-4858-A0BA-9876BEEB815C}" srcOrd="7" destOrd="0" parTransId="{EEC9CDF5-DDF0-4B7D-A831-7616892BFD3C}" sibTransId="{89488C7B-2DB3-4602-B202-507A811C6BB2}"/>
    <dgm:cxn modelId="{994CA99E-8D4A-4B3F-A81C-249C0ED2F49B}" srcId="{E3142F86-EBAC-4B2D-90D9-37F68090D05A}" destId="{F249D512-FFD9-423D-A5B8-0BDE91D9F079}" srcOrd="2" destOrd="0" parTransId="{0180B1C4-E7AC-4D0B-9C84-D03987E20509}" sibTransId="{96B3C548-8DFA-4620-A7EB-8E776178FE8D}"/>
    <dgm:cxn modelId="{251B70AC-6AC4-423A-9D23-8DFE14969690}" srcId="{E3142F86-EBAC-4B2D-90D9-37F68090D05A}" destId="{261E4927-A7FD-40F3-A938-C4927621F854}" srcOrd="4" destOrd="0" parTransId="{A24B4A8F-70F9-4295-A16D-434C732EE1E5}" sibTransId="{961C1912-5F39-4C9A-9FB2-85834D14D4F3}"/>
    <dgm:cxn modelId="{2BF018B7-BF88-4335-BF69-F188CC3CF1A1}" type="presOf" srcId="{E3142F86-EBAC-4B2D-90D9-37F68090D05A}" destId="{FF1E1176-F6B9-475C-B571-1FC241C0609D}" srcOrd="0" destOrd="0" presId="urn:microsoft.com/office/officeart/2005/8/layout/chevron1"/>
    <dgm:cxn modelId="{ECD1D9B7-562E-4276-BEBD-56CD483B2B48}" type="presOf" srcId="{B5B01EFD-8628-47F0-8C1C-EDD12C28A5A4}" destId="{99EF406A-2C1A-4FC8-AE9C-372B12499F55}" srcOrd="0" destOrd="0" presId="urn:microsoft.com/office/officeart/2005/8/layout/chevron1"/>
    <dgm:cxn modelId="{AE32B7C7-5618-4AB0-9E00-8C0C27BCCE13}" srcId="{E3142F86-EBAC-4B2D-90D9-37F68090D05A}" destId="{C610397A-87DF-439C-A06F-2FCD06B0750E}" srcOrd="6" destOrd="0" parTransId="{1F6D4176-0C6A-487A-9E2A-6EAD6BB48D5A}" sibTransId="{C457D57C-2D58-4AC7-BA1E-567D69512C34}"/>
    <dgm:cxn modelId="{8A9361E4-E979-48EA-8EDF-8FA84CF784B0}" type="presOf" srcId="{DBE8724B-CD60-4A00-AE20-9E425DC55648}" destId="{FD354331-BAEC-41B7-B4C8-DDA8BA81BCF5}" srcOrd="0" destOrd="0" presId="urn:microsoft.com/office/officeart/2005/8/layout/chevron1"/>
    <dgm:cxn modelId="{BE7032F2-DE88-4E70-889E-1D18B099FA3B}" srcId="{E3142F86-EBAC-4B2D-90D9-37F68090D05A}" destId="{76D9CED3-168D-483D-A265-53656986606A}" srcOrd="1" destOrd="0" parTransId="{57187FA8-0031-43DC-B129-A56A89265B83}" sibTransId="{6A3EAD00-8A26-40C4-BFF2-76E38C8C0819}"/>
    <dgm:cxn modelId="{C0BFAD43-44E4-447E-BD42-B032B1067EA6}" type="presParOf" srcId="{FF1E1176-F6B9-475C-B571-1FC241C0609D}" destId="{DA0DAA97-44E7-4EEB-9FA1-C1DD79169C94}" srcOrd="0" destOrd="0" presId="urn:microsoft.com/office/officeart/2005/8/layout/chevron1"/>
    <dgm:cxn modelId="{801B81D5-3294-4AF6-BFCA-11E30C4CA4C7}" type="presParOf" srcId="{FF1E1176-F6B9-475C-B571-1FC241C0609D}" destId="{2B5C9492-BA0E-4891-8200-4880CCF6AB67}" srcOrd="1" destOrd="0" presId="urn:microsoft.com/office/officeart/2005/8/layout/chevron1"/>
    <dgm:cxn modelId="{21C3C667-8738-4128-B865-ABA63C773B2E}" type="presParOf" srcId="{FF1E1176-F6B9-475C-B571-1FC241C0609D}" destId="{831C4409-D416-4B68-9678-49F69582D93C}" srcOrd="2" destOrd="0" presId="urn:microsoft.com/office/officeart/2005/8/layout/chevron1"/>
    <dgm:cxn modelId="{9E583184-413D-46D2-B293-849E2FCA92A5}" type="presParOf" srcId="{FF1E1176-F6B9-475C-B571-1FC241C0609D}" destId="{3F6177CD-320F-40E8-AA09-793F740593C9}" srcOrd="3" destOrd="0" presId="urn:microsoft.com/office/officeart/2005/8/layout/chevron1"/>
    <dgm:cxn modelId="{77A2990E-A9A1-4FDF-8E37-272709302E5E}" type="presParOf" srcId="{FF1E1176-F6B9-475C-B571-1FC241C0609D}" destId="{F09C9860-F6DF-4F04-9EC0-243D5D1F4721}" srcOrd="4" destOrd="0" presId="urn:microsoft.com/office/officeart/2005/8/layout/chevron1"/>
    <dgm:cxn modelId="{2D885144-1F42-42AE-810C-C4E8EC3EC4AA}" type="presParOf" srcId="{FF1E1176-F6B9-475C-B571-1FC241C0609D}" destId="{C22DBFD4-3187-4381-AE64-CAF1973074B3}" srcOrd="5" destOrd="0" presId="urn:microsoft.com/office/officeart/2005/8/layout/chevron1"/>
    <dgm:cxn modelId="{48FEE595-6548-48B0-BCB9-FE1AE2D4F6BA}" type="presParOf" srcId="{FF1E1176-F6B9-475C-B571-1FC241C0609D}" destId="{FD354331-BAEC-41B7-B4C8-DDA8BA81BCF5}" srcOrd="6" destOrd="0" presId="urn:microsoft.com/office/officeart/2005/8/layout/chevron1"/>
    <dgm:cxn modelId="{634FE5E1-B19A-4763-A4F8-9FCE801ACCD5}" type="presParOf" srcId="{FF1E1176-F6B9-475C-B571-1FC241C0609D}" destId="{9D8D0CD1-2ADB-49CB-9A5B-48A55D6074E8}" srcOrd="7" destOrd="0" presId="urn:microsoft.com/office/officeart/2005/8/layout/chevron1"/>
    <dgm:cxn modelId="{44834242-5348-48B2-BB45-9043C15CADB6}" type="presParOf" srcId="{FF1E1176-F6B9-475C-B571-1FC241C0609D}" destId="{E95F1DCE-9D7A-4E1E-9D6F-06CBB75D1DE3}" srcOrd="8" destOrd="0" presId="urn:microsoft.com/office/officeart/2005/8/layout/chevron1"/>
    <dgm:cxn modelId="{CBC8C272-FE3A-4BAA-BC08-38B090A43F7E}" type="presParOf" srcId="{FF1E1176-F6B9-475C-B571-1FC241C0609D}" destId="{293CC480-860C-45C1-9771-9DAB3AFC7821}" srcOrd="9" destOrd="0" presId="urn:microsoft.com/office/officeart/2005/8/layout/chevron1"/>
    <dgm:cxn modelId="{7809CF3F-0ACE-46E4-844C-EA74A709EF4F}" type="presParOf" srcId="{FF1E1176-F6B9-475C-B571-1FC241C0609D}" destId="{99EF406A-2C1A-4FC8-AE9C-372B12499F55}" srcOrd="10" destOrd="0" presId="urn:microsoft.com/office/officeart/2005/8/layout/chevron1"/>
    <dgm:cxn modelId="{979671FB-F829-43B0-95B1-B1EEBB80A857}" type="presParOf" srcId="{FF1E1176-F6B9-475C-B571-1FC241C0609D}" destId="{9B5B6072-9327-4870-B4CC-92F7608E3A70}" srcOrd="11" destOrd="0" presId="urn:microsoft.com/office/officeart/2005/8/layout/chevron1"/>
    <dgm:cxn modelId="{36032FE4-F1CC-4510-8022-8A2E3AE5D573}" type="presParOf" srcId="{FF1E1176-F6B9-475C-B571-1FC241C0609D}" destId="{5DA9A7B5-93E5-444C-B0D7-5595A9672F65}" srcOrd="12" destOrd="0" presId="urn:microsoft.com/office/officeart/2005/8/layout/chevron1"/>
    <dgm:cxn modelId="{50AE29C1-E5EE-4993-A6F0-E4413E8C1875}" type="presParOf" srcId="{FF1E1176-F6B9-475C-B571-1FC241C0609D}" destId="{4B4AB82D-C07F-40E1-A29D-D953CC55AE3E}" srcOrd="13" destOrd="0" presId="urn:microsoft.com/office/officeart/2005/8/layout/chevron1"/>
    <dgm:cxn modelId="{D460B8E2-85B3-433F-B050-37501BFCC588}" type="presParOf" srcId="{FF1E1176-F6B9-475C-B571-1FC241C0609D}" destId="{F16B42EA-13B9-497B-B2DE-44F3EF2945D4}"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229A4C-EE6C-4315-BCEB-30814CFB7AC5}"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C56E95C6-6A59-46F9-8D5E-F492312DAFCF}">
      <dgm:prSet custT="1"/>
      <dgm:spPr/>
      <dgm:t>
        <a:bodyPr/>
        <a:lstStyle/>
        <a:p>
          <a:r>
            <a:rPr lang="en-GB" sz="1600" dirty="0"/>
            <a:t>We maintain and inspect  11,153 domestic gas properties </a:t>
          </a:r>
          <a:endParaRPr lang="en-US" sz="1600" dirty="0"/>
        </a:p>
      </dgm:t>
    </dgm:pt>
    <dgm:pt modelId="{F7333681-9737-42CE-9F5E-8DBE3BE38CE6}" type="parTrans" cxnId="{3C385D18-EA77-4704-A37D-DF33D65060BF}">
      <dgm:prSet/>
      <dgm:spPr/>
      <dgm:t>
        <a:bodyPr/>
        <a:lstStyle/>
        <a:p>
          <a:endParaRPr lang="en-US"/>
        </a:p>
      </dgm:t>
    </dgm:pt>
    <dgm:pt modelId="{E4A80D69-C27A-4DE2-ACD2-A340ABA050D1}" type="sibTrans" cxnId="{3C385D18-EA77-4704-A37D-DF33D65060BF}">
      <dgm:prSet phldrT="1" phldr="0"/>
      <dgm:spPr/>
      <dgm:t>
        <a:bodyPr/>
        <a:lstStyle/>
        <a:p>
          <a:r>
            <a:rPr lang="en-US"/>
            <a:t>1</a:t>
          </a:r>
        </a:p>
      </dgm:t>
    </dgm:pt>
    <dgm:pt modelId="{C510618D-2011-48FA-A68C-6B685B771DB8}">
      <dgm:prSet custT="1"/>
      <dgm:spPr/>
      <dgm:t>
        <a:bodyPr/>
        <a:lstStyle/>
        <a:p>
          <a:endParaRPr lang="en-GB" sz="1600" dirty="0"/>
        </a:p>
        <a:p>
          <a:r>
            <a:rPr lang="en-GB" sz="1600" dirty="0"/>
            <a:t>We maintain and inspect 43 communal sites </a:t>
          </a:r>
          <a:endParaRPr lang="en-US" sz="1600" dirty="0"/>
        </a:p>
      </dgm:t>
    </dgm:pt>
    <dgm:pt modelId="{C3E43AA5-5524-48DB-B07C-7BAA8D05FD56}" type="parTrans" cxnId="{E5360AAD-E84F-4A86-96D5-0FE887C20181}">
      <dgm:prSet/>
      <dgm:spPr/>
      <dgm:t>
        <a:bodyPr/>
        <a:lstStyle/>
        <a:p>
          <a:endParaRPr lang="en-US"/>
        </a:p>
      </dgm:t>
    </dgm:pt>
    <dgm:pt modelId="{F5F9DDA5-7D09-41C2-A966-083EF5F341CE}" type="sibTrans" cxnId="{E5360AAD-E84F-4A86-96D5-0FE887C20181}">
      <dgm:prSet phldrT="2" phldr="0"/>
      <dgm:spPr/>
      <dgm:t>
        <a:bodyPr/>
        <a:lstStyle/>
        <a:p>
          <a:r>
            <a:rPr lang="en-US"/>
            <a:t>2</a:t>
          </a:r>
        </a:p>
      </dgm:t>
    </dgm:pt>
    <dgm:pt modelId="{ED4D52D4-B460-4FF0-BE81-892C2250637F}">
      <dgm:prSet custT="1"/>
      <dgm:spPr/>
      <dgm:t>
        <a:bodyPr/>
        <a:lstStyle/>
        <a:p>
          <a:endParaRPr lang="en-GB" sz="1600" dirty="0"/>
        </a:p>
        <a:p>
          <a:r>
            <a:rPr lang="en-GB" sz="1600" dirty="0"/>
            <a:t>Three gas safety inspectors</a:t>
          </a:r>
          <a:endParaRPr lang="en-US" sz="1600" dirty="0"/>
        </a:p>
      </dgm:t>
    </dgm:pt>
    <dgm:pt modelId="{CC5577EF-C916-4316-9E37-39787D394D7A}" type="parTrans" cxnId="{EACB9221-6DB9-4308-876C-E3C59F998FCF}">
      <dgm:prSet/>
      <dgm:spPr/>
      <dgm:t>
        <a:bodyPr/>
        <a:lstStyle/>
        <a:p>
          <a:endParaRPr lang="en-US"/>
        </a:p>
      </dgm:t>
    </dgm:pt>
    <dgm:pt modelId="{9B362CAA-F034-4CC5-BD22-44886ADDA4FC}" type="sibTrans" cxnId="{EACB9221-6DB9-4308-876C-E3C59F998FCF}">
      <dgm:prSet phldrT="3" phldr="0"/>
      <dgm:spPr/>
      <dgm:t>
        <a:bodyPr/>
        <a:lstStyle/>
        <a:p>
          <a:r>
            <a:rPr lang="en-US"/>
            <a:t>3</a:t>
          </a:r>
        </a:p>
      </dgm:t>
    </dgm:pt>
    <dgm:pt modelId="{93D6244D-9905-4C18-AC73-F919EE335C3D}">
      <dgm:prSet custT="1"/>
      <dgm:spPr/>
      <dgm:t>
        <a:bodyPr/>
        <a:lstStyle/>
        <a:p>
          <a:endParaRPr lang="en-GB" sz="1600" dirty="0"/>
        </a:p>
        <a:p>
          <a:r>
            <a:rPr lang="en-GB" sz="1600" dirty="0"/>
            <a:t>Gas Safety Manager Gas compliance officer</a:t>
          </a:r>
          <a:endParaRPr lang="en-US" sz="1600" dirty="0"/>
        </a:p>
      </dgm:t>
    </dgm:pt>
    <dgm:pt modelId="{23CD887B-40C2-4827-9364-865087F602EA}" type="parTrans" cxnId="{68AB2E6A-54B1-40BC-B2BD-EBC7B2EBE79F}">
      <dgm:prSet/>
      <dgm:spPr/>
      <dgm:t>
        <a:bodyPr/>
        <a:lstStyle/>
        <a:p>
          <a:endParaRPr lang="en-US"/>
        </a:p>
      </dgm:t>
    </dgm:pt>
    <dgm:pt modelId="{7E8CE76D-1D9F-4D46-B65A-ADE3D5BBC760}" type="sibTrans" cxnId="{68AB2E6A-54B1-40BC-B2BD-EBC7B2EBE79F}">
      <dgm:prSet phldrT="4" phldr="0"/>
      <dgm:spPr/>
      <dgm:t>
        <a:bodyPr/>
        <a:lstStyle/>
        <a:p>
          <a:r>
            <a:rPr lang="en-US"/>
            <a:t>4</a:t>
          </a:r>
        </a:p>
      </dgm:t>
    </dgm:pt>
    <dgm:pt modelId="{E1DACB30-4D9E-43D1-BD4F-2D30DDD611BA}">
      <dgm:prSet custT="1"/>
      <dgm:spPr/>
      <dgm:t>
        <a:bodyPr/>
        <a:lstStyle/>
        <a:p>
          <a:endParaRPr lang="en-GB" sz="1600" dirty="0"/>
        </a:p>
        <a:p>
          <a:r>
            <a:rPr lang="en-GB" sz="1600" dirty="0"/>
            <a:t>Our Existing Gas Contractor  covers  24/7 365days </a:t>
          </a:r>
          <a:endParaRPr lang="en-US" sz="1600" dirty="0"/>
        </a:p>
      </dgm:t>
    </dgm:pt>
    <dgm:pt modelId="{6E0E7F34-350B-4CC9-8969-09C7C0D26975}" type="parTrans" cxnId="{7AD81A26-A381-4841-A561-08E3A651B294}">
      <dgm:prSet/>
      <dgm:spPr/>
      <dgm:t>
        <a:bodyPr/>
        <a:lstStyle/>
        <a:p>
          <a:endParaRPr lang="en-US"/>
        </a:p>
      </dgm:t>
    </dgm:pt>
    <dgm:pt modelId="{30A91135-86EE-479B-94DC-9D0E62D71CF6}" type="sibTrans" cxnId="{7AD81A26-A381-4841-A561-08E3A651B294}">
      <dgm:prSet phldrT="5" phldr="0"/>
      <dgm:spPr/>
      <dgm:t>
        <a:bodyPr/>
        <a:lstStyle/>
        <a:p>
          <a:r>
            <a:rPr lang="en-US"/>
            <a:t>5</a:t>
          </a:r>
        </a:p>
      </dgm:t>
    </dgm:pt>
    <dgm:pt modelId="{D833EF46-9F9A-4D47-A80E-59287BCDFE7E}">
      <dgm:prSet/>
      <dgm:spPr/>
      <dgm:t>
        <a:bodyPr/>
        <a:lstStyle/>
        <a:p>
          <a:endParaRPr lang="en-GB" dirty="0"/>
        </a:p>
        <a:p>
          <a:r>
            <a:rPr lang="en-GB" dirty="0"/>
            <a:t>Meetings held monthly to  ensure levels of safety and increase standards</a:t>
          </a:r>
          <a:endParaRPr lang="en-US" dirty="0"/>
        </a:p>
      </dgm:t>
    </dgm:pt>
    <dgm:pt modelId="{6E5591D4-F8EF-4E12-9337-B9452293FD48}" type="parTrans" cxnId="{604F8459-42A1-4E4E-A0A4-0F4323C75240}">
      <dgm:prSet/>
      <dgm:spPr/>
      <dgm:t>
        <a:bodyPr/>
        <a:lstStyle/>
        <a:p>
          <a:endParaRPr lang="en-US"/>
        </a:p>
      </dgm:t>
    </dgm:pt>
    <dgm:pt modelId="{5D39CF69-8015-43C4-A1A2-E2DDB34D3F01}" type="sibTrans" cxnId="{604F8459-42A1-4E4E-A0A4-0F4323C75240}">
      <dgm:prSet phldrT="6" phldr="0"/>
      <dgm:spPr/>
      <dgm:t>
        <a:bodyPr/>
        <a:lstStyle/>
        <a:p>
          <a:r>
            <a:rPr lang="en-US"/>
            <a:t>6</a:t>
          </a:r>
        </a:p>
      </dgm:t>
    </dgm:pt>
    <dgm:pt modelId="{13A9C3D3-71E8-4003-8ECF-5DDAC9A3994F}">
      <dgm:prSet custT="1"/>
      <dgm:spPr/>
      <dgm:t>
        <a:bodyPr/>
        <a:lstStyle/>
        <a:p>
          <a:endParaRPr lang="en-GB" sz="1600" dirty="0"/>
        </a:p>
        <a:p>
          <a:r>
            <a:rPr lang="en-US" sz="1600" dirty="0"/>
            <a:t>Compliancy must always stand at  100%</a:t>
          </a:r>
        </a:p>
      </dgm:t>
    </dgm:pt>
    <dgm:pt modelId="{6451D7BF-78B3-4A62-9EB9-63E25837BFBA}" type="parTrans" cxnId="{EDD29665-54B9-47CB-B026-49C7E407BED5}">
      <dgm:prSet/>
      <dgm:spPr/>
      <dgm:t>
        <a:bodyPr/>
        <a:lstStyle/>
        <a:p>
          <a:endParaRPr lang="en-US"/>
        </a:p>
      </dgm:t>
    </dgm:pt>
    <dgm:pt modelId="{5242598C-F050-4D8E-BCF0-B89DFDCB8919}" type="sibTrans" cxnId="{EDD29665-54B9-47CB-B026-49C7E407BED5}">
      <dgm:prSet phldrT="7" phldr="0"/>
      <dgm:spPr/>
      <dgm:t>
        <a:bodyPr/>
        <a:lstStyle/>
        <a:p>
          <a:r>
            <a:rPr lang="en-US"/>
            <a:t>7</a:t>
          </a:r>
        </a:p>
      </dgm:t>
    </dgm:pt>
    <dgm:pt modelId="{C16C2671-B562-4927-B8B5-FDA137B5A105}" type="pres">
      <dgm:prSet presAssocID="{41229A4C-EE6C-4315-BCEB-30814CFB7AC5}" presName="linearFlow" presStyleCnt="0">
        <dgm:presLayoutVars>
          <dgm:dir/>
          <dgm:animLvl val="lvl"/>
          <dgm:resizeHandles val="exact"/>
        </dgm:presLayoutVars>
      </dgm:prSet>
      <dgm:spPr/>
    </dgm:pt>
    <dgm:pt modelId="{A73DA99D-1583-4C62-AA3A-650F2E0588AA}" type="pres">
      <dgm:prSet presAssocID="{C56E95C6-6A59-46F9-8D5E-F492312DAFCF}" presName="compositeNode" presStyleCnt="0"/>
      <dgm:spPr/>
    </dgm:pt>
    <dgm:pt modelId="{E3E412AC-AC5A-48D7-A446-2469E26DE0C0}" type="pres">
      <dgm:prSet presAssocID="{C56E95C6-6A59-46F9-8D5E-F492312DAFCF}" presName="parTx" presStyleLbl="node1" presStyleIdx="0" presStyleCnt="0">
        <dgm:presLayoutVars>
          <dgm:chMax val="0"/>
          <dgm:chPref val="0"/>
          <dgm:bulletEnabled val="1"/>
        </dgm:presLayoutVars>
      </dgm:prSet>
      <dgm:spPr/>
    </dgm:pt>
    <dgm:pt modelId="{CD8B032A-21B6-45F4-88A3-B05DAA203522}" type="pres">
      <dgm:prSet presAssocID="{C56E95C6-6A59-46F9-8D5E-F492312DAFCF}" presName="parSh" presStyleCnt="0"/>
      <dgm:spPr/>
    </dgm:pt>
    <dgm:pt modelId="{FBE0D7C8-BE4F-45EE-9AC0-324EDED5B3D4}" type="pres">
      <dgm:prSet presAssocID="{C56E95C6-6A59-46F9-8D5E-F492312DAFCF}" presName="lineNode" presStyleLbl="alignAccFollowNode1" presStyleIdx="0" presStyleCnt="21"/>
      <dgm:spPr/>
    </dgm:pt>
    <dgm:pt modelId="{8026AC48-6781-4CA4-95D0-24B0EC2305E3}" type="pres">
      <dgm:prSet presAssocID="{C56E95C6-6A59-46F9-8D5E-F492312DAFCF}" presName="lineArrowNode" presStyleLbl="alignAccFollowNode1" presStyleIdx="1" presStyleCnt="21"/>
      <dgm:spPr/>
    </dgm:pt>
    <dgm:pt modelId="{87DA96D0-9A55-4A38-8EA6-4CB2192658EC}" type="pres">
      <dgm:prSet presAssocID="{E4A80D69-C27A-4DE2-ACD2-A340ABA050D1}" presName="sibTransNodeCircle" presStyleLbl="alignNode1" presStyleIdx="0" presStyleCnt="7">
        <dgm:presLayoutVars>
          <dgm:chMax val="0"/>
          <dgm:bulletEnabled/>
        </dgm:presLayoutVars>
      </dgm:prSet>
      <dgm:spPr/>
    </dgm:pt>
    <dgm:pt modelId="{2331018C-0110-4A0B-A535-920DEECBE603}" type="pres">
      <dgm:prSet presAssocID="{E4A80D69-C27A-4DE2-ACD2-A340ABA050D1}" presName="spacerBetweenCircleAndCallout" presStyleCnt="0">
        <dgm:presLayoutVars/>
      </dgm:prSet>
      <dgm:spPr/>
    </dgm:pt>
    <dgm:pt modelId="{4FC9A44F-7CCE-4AA9-AE97-F59A8A4F54AB}" type="pres">
      <dgm:prSet presAssocID="{C56E95C6-6A59-46F9-8D5E-F492312DAFCF}" presName="nodeText" presStyleLbl="alignAccFollowNode1" presStyleIdx="2" presStyleCnt="21">
        <dgm:presLayoutVars>
          <dgm:bulletEnabled val="1"/>
        </dgm:presLayoutVars>
      </dgm:prSet>
      <dgm:spPr/>
    </dgm:pt>
    <dgm:pt modelId="{0AB2D188-9D67-403A-86F1-8E444AB86A8D}" type="pres">
      <dgm:prSet presAssocID="{E4A80D69-C27A-4DE2-ACD2-A340ABA050D1}" presName="sibTransComposite" presStyleCnt="0"/>
      <dgm:spPr/>
    </dgm:pt>
    <dgm:pt modelId="{3F20CA92-79A5-461E-8488-261AACCCC750}" type="pres">
      <dgm:prSet presAssocID="{C510618D-2011-48FA-A68C-6B685B771DB8}" presName="compositeNode" presStyleCnt="0"/>
      <dgm:spPr/>
    </dgm:pt>
    <dgm:pt modelId="{4A78ACA6-A572-4090-9A3B-E78FFD5EF3F7}" type="pres">
      <dgm:prSet presAssocID="{C510618D-2011-48FA-A68C-6B685B771DB8}" presName="parTx" presStyleLbl="node1" presStyleIdx="0" presStyleCnt="0">
        <dgm:presLayoutVars>
          <dgm:chMax val="0"/>
          <dgm:chPref val="0"/>
          <dgm:bulletEnabled val="1"/>
        </dgm:presLayoutVars>
      </dgm:prSet>
      <dgm:spPr/>
    </dgm:pt>
    <dgm:pt modelId="{61BE3C47-2F91-4FAD-97A7-6E006A89E79C}" type="pres">
      <dgm:prSet presAssocID="{C510618D-2011-48FA-A68C-6B685B771DB8}" presName="parSh" presStyleCnt="0"/>
      <dgm:spPr/>
    </dgm:pt>
    <dgm:pt modelId="{F455ED77-69B9-43DD-9BA6-A02BCE5593A0}" type="pres">
      <dgm:prSet presAssocID="{C510618D-2011-48FA-A68C-6B685B771DB8}" presName="lineNode" presStyleLbl="alignAccFollowNode1" presStyleIdx="3" presStyleCnt="21"/>
      <dgm:spPr/>
    </dgm:pt>
    <dgm:pt modelId="{C46DC94D-DC98-42EC-8A11-19A1C7BBBC36}" type="pres">
      <dgm:prSet presAssocID="{C510618D-2011-48FA-A68C-6B685B771DB8}" presName="lineArrowNode" presStyleLbl="alignAccFollowNode1" presStyleIdx="4" presStyleCnt="21"/>
      <dgm:spPr/>
    </dgm:pt>
    <dgm:pt modelId="{482CB925-7651-4243-B61B-0C5611D34A5A}" type="pres">
      <dgm:prSet presAssocID="{F5F9DDA5-7D09-41C2-A966-083EF5F341CE}" presName="sibTransNodeCircle" presStyleLbl="alignNode1" presStyleIdx="1" presStyleCnt="7">
        <dgm:presLayoutVars>
          <dgm:chMax val="0"/>
          <dgm:bulletEnabled/>
        </dgm:presLayoutVars>
      </dgm:prSet>
      <dgm:spPr/>
    </dgm:pt>
    <dgm:pt modelId="{34EBDECF-7E6F-4107-95D5-09B7DB0EE559}" type="pres">
      <dgm:prSet presAssocID="{F5F9DDA5-7D09-41C2-A966-083EF5F341CE}" presName="spacerBetweenCircleAndCallout" presStyleCnt="0">
        <dgm:presLayoutVars/>
      </dgm:prSet>
      <dgm:spPr/>
    </dgm:pt>
    <dgm:pt modelId="{520FBE21-B39E-4861-BC6C-360B1FA85B60}" type="pres">
      <dgm:prSet presAssocID="{C510618D-2011-48FA-A68C-6B685B771DB8}" presName="nodeText" presStyleLbl="alignAccFollowNode1" presStyleIdx="5" presStyleCnt="21" custScaleX="127681">
        <dgm:presLayoutVars>
          <dgm:bulletEnabled val="1"/>
        </dgm:presLayoutVars>
      </dgm:prSet>
      <dgm:spPr/>
    </dgm:pt>
    <dgm:pt modelId="{57FCF19B-C397-442B-9EFC-366342B1A835}" type="pres">
      <dgm:prSet presAssocID="{F5F9DDA5-7D09-41C2-A966-083EF5F341CE}" presName="sibTransComposite" presStyleCnt="0"/>
      <dgm:spPr/>
    </dgm:pt>
    <dgm:pt modelId="{BE76B7DC-E917-4444-A2F1-32EB3A537A5E}" type="pres">
      <dgm:prSet presAssocID="{ED4D52D4-B460-4FF0-BE81-892C2250637F}" presName="compositeNode" presStyleCnt="0"/>
      <dgm:spPr/>
    </dgm:pt>
    <dgm:pt modelId="{A864289B-0951-436E-A696-83663F91E5BE}" type="pres">
      <dgm:prSet presAssocID="{ED4D52D4-B460-4FF0-BE81-892C2250637F}" presName="parTx" presStyleLbl="node1" presStyleIdx="0" presStyleCnt="0">
        <dgm:presLayoutVars>
          <dgm:chMax val="0"/>
          <dgm:chPref val="0"/>
          <dgm:bulletEnabled val="1"/>
        </dgm:presLayoutVars>
      </dgm:prSet>
      <dgm:spPr/>
    </dgm:pt>
    <dgm:pt modelId="{F5540512-6511-48AC-A5C1-257312C724D5}" type="pres">
      <dgm:prSet presAssocID="{ED4D52D4-B460-4FF0-BE81-892C2250637F}" presName="parSh" presStyleCnt="0"/>
      <dgm:spPr/>
    </dgm:pt>
    <dgm:pt modelId="{2435E476-B080-412A-9609-0D6E9F3F5079}" type="pres">
      <dgm:prSet presAssocID="{ED4D52D4-B460-4FF0-BE81-892C2250637F}" presName="lineNode" presStyleLbl="alignAccFollowNode1" presStyleIdx="6" presStyleCnt="21"/>
      <dgm:spPr/>
    </dgm:pt>
    <dgm:pt modelId="{688C5CB2-55C7-4C22-AABA-A10A4F55F71E}" type="pres">
      <dgm:prSet presAssocID="{ED4D52D4-B460-4FF0-BE81-892C2250637F}" presName="lineArrowNode" presStyleLbl="alignAccFollowNode1" presStyleIdx="7" presStyleCnt="21"/>
      <dgm:spPr/>
    </dgm:pt>
    <dgm:pt modelId="{FF0F9E1B-C175-4311-9810-81EEF314655E}" type="pres">
      <dgm:prSet presAssocID="{9B362CAA-F034-4CC5-BD22-44886ADDA4FC}" presName="sibTransNodeCircle" presStyleLbl="alignNode1" presStyleIdx="2" presStyleCnt="7">
        <dgm:presLayoutVars>
          <dgm:chMax val="0"/>
          <dgm:bulletEnabled/>
        </dgm:presLayoutVars>
      </dgm:prSet>
      <dgm:spPr/>
    </dgm:pt>
    <dgm:pt modelId="{197DD635-BF40-4624-A104-5550A6347A49}" type="pres">
      <dgm:prSet presAssocID="{9B362CAA-F034-4CC5-BD22-44886ADDA4FC}" presName="spacerBetweenCircleAndCallout" presStyleCnt="0">
        <dgm:presLayoutVars/>
      </dgm:prSet>
      <dgm:spPr/>
    </dgm:pt>
    <dgm:pt modelId="{C47350BB-C515-4456-BB78-566096B3C0B4}" type="pres">
      <dgm:prSet presAssocID="{ED4D52D4-B460-4FF0-BE81-892C2250637F}" presName="nodeText" presStyleLbl="alignAccFollowNode1" presStyleIdx="8" presStyleCnt="21" custScaleX="97613" custLinFactNeighborX="4075" custLinFactNeighborY="1843">
        <dgm:presLayoutVars>
          <dgm:bulletEnabled val="1"/>
        </dgm:presLayoutVars>
      </dgm:prSet>
      <dgm:spPr/>
    </dgm:pt>
    <dgm:pt modelId="{AA1F7987-1B87-4CC0-9358-0FBD852DFEC1}" type="pres">
      <dgm:prSet presAssocID="{9B362CAA-F034-4CC5-BD22-44886ADDA4FC}" presName="sibTransComposite" presStyleCnt="0"/>
      <dgm:spPr/>
    </dgm:pt>
    <dgm:pt modelId="{207AB3E5-A3BC-437E-80D4-1CBF6634EC1B}" type="pres">
      <dgm:prSet presAssocID="{93D6244D-9905-4C18-AC73-F919EE335C3D}" presName="compositeNode" presStyleCnt="0"/>
      <dgm:spPr/>
    </dgm:pt>
    <dgm:pt modelId="{93515A3D-59B0-442C-9263-878EBD0DB88C}" type="pres">
      <dgm:prSet presAssocID="{93D6244D-9905-4C18-AC73-F919EE335C3D}" presName="parTx" presStyleLbl="node1" presStyleIdx="0" presStyleCnt="0">
        <dgm:presLayoutVars>
          <dgm:chMax val="0"/>
          <dgm:chPref val="0"/>
          <dgm:bulletEnabled val="1"/>
        </dgm:presLayoutVars>
      </dgm:prSet>
      <dgm:spPr/>
    </dgm:pt>
    <dgm:pt modelId="{AFB264AF-2D22-4FD9-B757-563AA8103E1E}" type="pres">
      <dgm:prSet presAssocID="{93D6244D-9905-4C18-AC73-F919EE335C3D}" presName="parSh" presStyleCnt="0"/>
      <dgm:spPr/>
    </dgm:pt>
    <dgm:pt modelId="{F8F57DEF-D18D-448D-9CDB-D5114C200BA6}" type="pres">
      <dgm:prSet presAssocID="{93D6244D-9905-4C18-AC73-F919EE335C3D}" presName="lineNode" presStyleLbl="alignAccFollowNode1" presStyleIdx="9" presStyleCnt="21"/>
      <dgm:spPr/>
    </dgm:pt>
    <dgm:pt modelId="{3B41E224-B464-4903-854C-AF69B17FEE07}" type="pres">
      <dgm:prSet presAssocID="{93D6244D-9905-4C18-AC73-F919EE335C3D}" presName="lineArrowNode" presStyleLbl="alignAccFollowNode1" presStyleIdx="10" presStyleCnt="21"/>
      <dgm:spPr/>
    </dgm:pt>
    <dgm:pt modelId="{E56CFE96-7701-4E20-8C61-B055503F43F9}" type="pres">
      <dgm:prSet presAssocID="{7E8CE76D-1D9F-4D46-B65A-ADE3D5BBC760}" presName="sibTransNodeCircle" presStyleLbl="alignNode1" presStyleIdx="3" presStyleCnt="7">
        <dgm:presLayoutVars>
          <dgm:chMax val="0"/>
          <dgm:bulletEnabled/>
        </dgm:presLayoutVars>
      </dgm:prSet>
      <dgm:spPr/>
    </dgm:pt>
    <dgm:pt modelId="{2E2553E2-9C22-40C7-9ED0-A0197A4C7EDA}" type="pres">
      <dgm:prSet presAssocID="{7E8CE76D-1D9F-4D46-B65A-ADE3D5BBC760}" presName="spacerBetweenCircleAndCallout" presStyleCnt="0">
        <dgm:presLayoutVars/>
      </dgm:prSet>
      <dgm:spPr/>
    </dgm:pt>
    <dgm:pt modelId="{5AB4B688-A6FD-4204-ABEC-DF70299CA290}" type="pres">
      <dgm:prSet presAssocID="{93D6244D-9905-4C18-AC73-F919EE335C3D}" presName="nodeText" presStyleLbl="alignAccFollowNode1" presStyleIdx="11" presStyleCnt="21" custScaleX="111026" custLinFactNeighborX="-580" custLinFactNeighborY="72">
        <dgm:presLayoutVars>
          <dgm:bulletEnabled val="1"/>
        </dgm:presLayoutVars>
      </dgm:prSet>
      <dgm:spPr/>
    </dgm:pt>
    <dgm:pt modelId="{19CA181D-356F-4FB9-B5AF-F669D729C38C}" type="pres">
      <dgm:prSet presAssocID="{7E8CE76D-1D9F-4D46-B65A-ADE3D5BBC760}" presName="sibTransComposite" presStyleCnt="0"/>
      <dgm:spPr/>
    </dgm:pt>
    <dgm:pt modelId="{9DCF5597-66D7-4B95-8338-858DDF79ED83}" type="pres">
      <dgm:prSet presAssocID="{E1DACB30-4D9E-43D1-BD4F-2D30DDD611BA}" presName="compositeNode" presStyleCnt="0"/>
      <dgm:spPr/>
    </dgm:pt>
    <dgm:pt modelId="{1E429FA1-EE46-4856-9150-FD51815BA347}" type="pres">
      <dgm:prSet presAssocID="{E1DACB30-4D9E-43D1-BD4F-2D30DDD611BA}" presName="parTx" presStyleLbl="node1" presStyleIdx="0" presStyleCnt="0">
        <dgm:presLayoutVars>
          <dgm:chMax val="0"/>
          <dgm:chPref val="0"/>
          <dgm:bulletEnabled val="1"/>
        </dgm:presLayoutVars>
      </dgm:prSet>
      <dgm:spPr/>
    </dgm:pt>
    <dgm:pt modelId="{B6F110A9-6D7F-4488-AADC-225C295AD1DF}" type="pres">
      <dgm:prSet presAssocID="{E1DACB30-4D9E-43D1-BD4F-2D30DDD611BA}" presName="parSh" presStyleCnt="0"/>
      <dgm:spPr/>
    </dgm:pt>
    <dgm:pt modelId="{C5A7C286-DD8C-45D0-B6CE-D3F3256373BD}" type="pres">
      <dgm:prSet presAssocID="{E1DACB30-4D9E-43D1-BD4F-2D30DDD611BA}" presName="lineNode" presStyleLbl="alignAccFollowNode1" presStyleIdx="12" presStyleCnt="21"/>
      <dgm:spPr/>
    </dgm:pt>
    <dgm:pt modelId="{2B1B5CD4-BB3E-4707-AD1F-5E11E04CB73A}" type="pres">
      <dgm:prSet presAssocID="{E1DACB30-4D9E-43D1-BD4F-2D30DDD611BA}" presName="lineArrowNode" presStyleLbl="alignAccFollowNode1" presStyleIdx="13" presStyleCnt="21"/>
      <dgm:spPr/>
    </dgm:pt>
    <dgm:pt modelId="{07A8759F-B240-4172-946F-584C20B6A255}" type="pres">
      <dgm:prSet presAssocID="{30A91135-86EE-479B-94DC-9D0E62D71CF6}" presName="sibTransNodeCircle" presStyleLbl="alignNode1" presStyleIdx="4" presStyleCnt="7">
        <dgm:presLayoutVars>
          <dgm:chMax val="0"/>
          <dgm:bulletEnabled/>
        </dgm:presLayoutVars>
      </dgm:prSet>
      <dgm:spPr/>
    </dgm:pt>
    <dgm:pt modelId="{138BBD5B-25F5-4FC4-AD2A-3B6FF9F53ADB}" type="pres">
      <dgm:prSet presAssocID="{30A91135-86EE-479B-94DC-9D0E62D71CF6}" presName="spacerBetweenCircleAndCallout" presStyleCnt="0">
        <dgm:presLayoutVars/>
      </dgm:prSet>
      <dgm:spPr/>
    </dgm:pt>
    <dgm:pt modelId="{EB880362-5038-4E7B-A076-C7F292F15820}" type="pres">
      <dgm:prSet presAssocID="{E1DACB30-4D9E-43D1-BD4F-2D30DDD611BA}" presName="nodeText" presStyleLbl="alignAccFollowNode1" presStyleIdx="14" presStyleCnt="21" custScaleX="115496" custLinFactNeighborX="6590" custLinFactNeighborY="-2303">
        <dgm:presLayoutVars>
          <dgm:bulletEnabled val="1"/>
        </dgm:presLayoutVars>
      </dgm:prSet>
      <dgm:spPr/>
    </dgm:pt>
    <dgm:pt modelId="{24DA1E2D-6F63-46EE-90DC-05C00791A941}" type="pres">
      <dgm:prSet presAssocID="{30A91135-86EE-479B-94DC-9D0E62D71CF6}" presName="sibTransComposite" presStyleCnt="0"/>
      <dgm:spPr/>
    </dgm:pt>
    <dgm:pt modelId="{CB640CD6-6FF2-4EBB-832A-F65F88B5A394}" type="pres">
      <dgm:prSet presAssocID="{D833EF46-9F9A-4D47-A80E-59287BCDFE7E}" presName="compositeNode" presStyleCnt="0"/>
      <dgm:spPr/>
    </dgm:pt>
    <dgm:pt modelId="{5C6C4073-B37C-4133-BEB6-C721F9EF886A}" type="pres">
      <dgm:prSet presAssocID="{D833EF46-9F9A-4D47-A80E-59287BCDFE7E}" presName="parTx" presStyleLbl="node1" presStyleIdx="0" presStyleCnt="0">
        <dgm:presLayoutVars>
          <dgm:chMax val="0"/>
          <dgm:chPref val="0"/>
          <dgm:bulletEnabled val="1"/>
        </dgm:presLayoutVars>
      </dgm:prSet>
      <dgm:spPr/>
    </dgm:pt>
    <dgm:pt modelId="{3DD4BFE5-754A-4E29-A91F-623B4C60B679}" type="pres">
      <dgm:prSet presAssocID="{D833EF46-9F9A-4D47-A80E-59287BCDFE7E}" presName="parSh" presStyleCnt="0"/>
      <dgm:spPr/>
    </dgm:pt>
    <dgm:pt modelId="{EB5EA03B-CB8A-4750-9EBA-2D8D0DCFC02C}" type="pres">
      <dgm:prSet presAssocID="{D833EF46-9F9A-4D47-A80E-59287BCDFE7E}" presName="lineNode" presStyleLbl="alignAccFollowNode1" presStyleIdx="15" presStyleCnt="21"/>
      <dgm:spPr/>
    </dgm:pt>
    <dgm:pt modelId="{8EB93805-2661-4141-B809-938A6D19C8FC}" type="pres">
      <dgm:prSet presAssocID="{D833EF46-9F9A-4D47-A80E-59287BCDFE7E}" presName="lineArrowNode" presStyleLbl="alignAccFollowNode1" presStyleIdx="16" presStyleCnt="21"/>
      <dgm:spPr/>
    </dgm:pt>
    <dgm:pt modelId="{EEFDA399-F9BB-430F-8408-7580E31B7F09}" type="pres">
      <dgm:prSet presAssocID="{5D39CF69-8015-43C4-A1A2-E2DDB34D3F01}" presName="sibTransNodeCircle" presStyleLbl="alignNode1" presStyleIdx="5" presStyleCnt="7">
        <dgm:presLayoutVars>
          <dgm:chMax val="0"/>
          <dgm:bulletEnabled/>
        </dgm:presLayoutVars>
      </dgm:prSet>
      <dgm:spPr/>
    </dgm:pt>
    <dgm:pt modelId="{17128AAC-8478-4637-BF11-E8BE0C21DA8B}" type="pres">
      <dgm:prSet presAssocID="{5D39CF69-8015-43C4-A1A2-E2DDB34D3F01}" presName="spacerBetweenCircleAndCallout" presStyleCnt="0">
        <dgm:presLayoutVars/>
      </dgm:prSet>
      <dgm:spPr/>
    </dgm:pt>
    <dgm:pt modelId="{6B6AD75E-696C-4F44-8C98-E3E315AA53B6}" type="pres">
      <dgm:prSet presAssocID="{D833EF46-9F9A-4D47-A80E-59287BCDFE7E}" presName="nodeText" presStyleLbl="alignAccFollowNode1" presStyleIdx="17" presStyleCnt="21" custLinFactNeighborX="6231">
        <dgm:presLayoutVars>
          <dgm:bulletEnabled val="1"/>
        </dgm:presLayoutVars>
      </dgm:prSet>
      <dgm:spPr/>
    </dgm:pt>
    <dgm:pt modelId="{8437B1A5-4EE4-4480-BB31-6A6888D92D28}" type="pres">
      <dgm:prSet presAssocID="{5D39CF69-8015-43C4-A1A2-E2DDB34D3F01}" presName="sibTransComposite" presStyleCnt="0"/>
      <dgm:spPr/>
    </dgm:pt>
    <dgm:pt modelId="{AFBBFEB9-737A-4E8C-A23D-3B34F7439D32}" type="pres">
      <dgm:prSet presAssocID="{13A9C3D3-71E8-4003-8ECF-5DDAC9A3994F}" presName="compositeNode" presStyleCnt="0"/>
      <dgm:spPr/>
    </dgm:pt>
    <dgm:pt modelId="{9C9B1734-0BD2-4E44-9405-E6F152849FFD}" type="pres">
      <dgm:prSet presAssocID="{13A9C3D3-71E8-4003-8ECF-5DDAC9A3994F}" presName="parTx" presStyleLbl="node1" presStyleIdx="0" presStyleCnt="0">
        <dgm:presLayoutVars>
          <dgm:chMax val="0"/>
          <dgm:chPref val="0"/>
          <dgm:bulletEnabled val="1"/>
        </dgm:presLayoutVars>
      </dgm:prSet>
      <dgm:spPr/>
    </dgm:pt>
    <dgm:pt modelId="{2CFAC796-A3B2-4FB8-A073-BFD7CA2D5135}" type="pres">
      <dgm:prSet presAssocID="{13A9C3D3-71E8-4003-8ECF-5DDAC9A3994F}" presName="parSh" presStyleCnt="0"/>
      <dgm:spPr/>
    </dgm:pt>
    <dgm:pt modelId="{2BBC9364-F32B-4012-9398-01D3DDB48317}" type="pres">
      <dgm:prSet presAssocID="{13A9C3D3-71E8-4003-8ECF-5DDAC9A3994F}" presName="lineNode" presStyleLbl="alignAccFollowNode1" presStyleIdx="18" presStyleCnt="21"/>
      <dgm:spPr/>
    </dgm:pt>
    <dgm:pt modelId="{204CCACF-EE45-41D4-8C56-BD22C236CEEB}" type="pres">
      <dgm:prSet presAssocID="{13A9C3D3-71E8-4003-8ECF-5DDAC9A3994F}" presName="lineArrowNode" presStyleLbl="alignAccFollowNode1" presStyleIdx="19" presStyleCnt="21"/>
      <dgm:spPr/>
    </dgm:pt>
    <dgm:pt modelId="{2F7682B1-3092-4BD5-8D2B-134875EC26B8}" type="pres">
      <dgm:prSet presAssocID="{5242598C-F050-4D8E-BCF0-B89DFDCB8919}" presName="sibTransNodeCircle" presStyleLbl="alignNode1" presStyleIdx="6" presStyleCnt="7">
        <dgm:presLayoutVars>
          <dgm:chMax val="0"/>
          <dgm:bulletEnabled/>
        </dgm:presLayoutVars>
      </dgm:prSet>
      <dgm:spPr/>
    </dgm:pt>
    <dgm:pt modelId="{89CF4056-B449-45A4-9F6C-932CEAC94F3B}" type="pres">
      <dgm:prSet presAssocID="{5242598C-F050-4D8E-BCF0-B89DFDCB8919}" presName="spacerBetweenCircleAndCallout" presStyleCnt="0">
        <dgm:presLayoutVars/>
      </dgm:prSet>
      <dgm:spPr/>
    </dgm:pt>
    <dgm:pt modelId="{8AB18F9F-1C47-4912-A8D5-1B26E2ADC7D4}" type="pres">
      <dgm:prSet presAssocID="{13A9C3D3-71E8-4003-8ECF-5DDAC9A3994F}" presName="nodeText" presStyleLbl="alignAccFollowNode1" presStyleIdx="20" presStyleCnt="21" custScaleX="111959">
        <dgm:presLayoutVars>
          <dgm:bulletEnabled val="1"/>
        </dgm:presLayoutVars>
      </dgm:prSet>
      <dgm:spPr/>
    </dgm:pt>
  </dgm:ptLst>
  <dgm:cxnLst>
    <dgm:cxn modelId="{69B3FE01-B268-4CA4-B60B-547D0CD00B42}" type="presOf" srcId="{93D6244D-9905-4C18-AC73-F919EE335C3D}" destId="{5AB4B688-A6FD-4204-ABEC-DF70299CA290}" srcOrd="0" destOrd="0" presId="urn:microsoft.com/office/officeart/2016/7/layout/LinearArrowProcessNumbered"/>
    <dgm:cxn modelId="{3C385D18-EA77-4704-A37D-DF33D65060BF}" srcId="{41229A4C-EE6C-4315-BCEB-30814CFB7AC5}" destId="{C56E95C6-6A59-46F9-8D5E-F492312DAFCF}" srcOrd="0" destOrd="0" parTransId="{F7333681-9737-42CE-9F5E-8DBE3BE38CE6}" sibTransId="{E4A80D69-C27A-4DE2-ACD2-A340ABA050D1}"/>
    <dgm:cxn modelId="{99A4451B-EEBC-4C51-B49C-98A9D9C1AF50}" type="presOf" srcId="{30A91135-86EE-479B-94DC-9D0E62D71CF6}" destId="{07A8759F-B240-4172-946F-584C20B6A255}" srcOrd="0" destOrd="0" presId="urn:microsoft.com/office/officeart/2016/7/layout/LinearArrowProcessNumbered"/>
    <dgm:cxn modelId="{EACB9221-6DB9-4308-876C-E3C59F998FCF}" srcId="{41229A4C-EE6C-4315-BCEB-30814CFB7AC5}" destId="{ED4D52D4-B460-4FF0-BE81-892C2250637F}" srcOrd="2" destOrd="0" parTransId="{CC5577EF-C916-4316-9E37-39787D394D7A}" sibTransId="{9B362CAA-F034-4CC5-BD22-44886ADDA4FC}"/>
    <dgm:cxn modelId="{7AD81A26-A381-4841-A561-08E3A651B294}" srcId="{41229A4C-EE6C-4315-BCEB-30814CFB7AC5}" destId="{E1DACB30-4D9E-43D1-BD4F-2D30DDD611BA}" srcOrd="4" destOrd="0" parTransId="{6E0E7F34-350B-4CC9-8969-09C7C0D26975}" sibTransId="{30A91135-86EE-479B-94DC-9D0E62D71CF6}"/>
    <dgm:cxn modelId="{41E7F52B-6612-47C1-A18B-68B144A61BBE}" type="presOf" srcId="{F5F9DDA5-7D09-41C2-A966-083EF5F341CE}" destId="{482CB925-7651-4243-B61B-0C5611D34A5A}" srcOrd="0" destOrd="0" presId="urn:microsoft.com/office/officeart/2016/7/layout/LinearArrowProcessNumbered"/>
    <dgm:cxn modelId="{604F8459-42A1-4E4E-A0A4-0F4323C75240}" srcId="{41229A4C-EE6C-4315-BCEB-30814CFB7AC5}" destId="{D833EF46-9F9A-4D47-A80E-59287BCDFE7E}" srcOrd="5" destOrd="0" parTransId="{6E5591D4-F8EF-4E12-9337-B9452293FD48}" sibTransId="{5D39CF69-8015-43C4-A1A2-E2DDB34D3F01}"/>
    <dgm:cxn modelId="{EDD29665-54B9-47CB-B026-49C7E407BED5}" srcId="{41229A4C-EE6C-4315-BCEB-30814CFB7AC5}" destId="{13A9C3D3-71E8-4003-8ECF-5DDAC9A3994F}" srcOrd="6" destOrd="0" parTransId="{6451D7BF-78B3-4A62-9EB9-63E25837BFBA}" sibTransId="{5242598C-F050-4D8E-BCF0-B89DFDCB8919}"/>
    <dgm:cxn modelId="{68AB2E6A-54B1-40BC-B2BD-EBC7B2EBE79F}" srcId="{41229A4C-EE6C-4315-BCEB-30814CFB7AC5}" destId="{93D6244D-9905-4C18-AC73-F919EE335C3D}" srcOrd="3" destOrd="0" parTransId="{23CD887B-40C2-4827-9364-865087F602EA}" sibTransId="{7E8CE76D-1D9F-4D46-B65A-ADE3D5BBC760}"/>
    <dgm:cxn modelId="{5DF8F876-6CCD-43EE-99AD-6FAAA54F3523}" type="presOf" srcId="{D833EF46-9F9A-4D47-A80E-59287BCDFE7E}" destId="{6B6AD75E-696C-4F44-8C98-E3E315AA53B6}" srcOrd="0" destOrd="0" presId="urn:microsoft.com/office/officeart/2016/7/layout/LinearArrowProcessNumbered"/>
    <dgm:cxn modelId="{81E2287E-2E55-460C-922C-C40774A7571F}" type="presOf" srcId="{C56E95C6-6A59-46F9-8D5E-F492312DAFCF}" destId="{4FC9A44F-7CCE-4AA9-AE97-F59A8A4F54AB}" srcOrd="0" destOrd="0" presId="urn:microsoft.com/office/officeart/2016/7/layout/LinearArrowProcessNumbered"/>
    <dgm:cxn modelId="{29186E82-7253-49A0-A809-D3E9F122C9BF}" type="presOf" srcId="{5242598C-F050-4D8E-BCF0-B89DFDCB8919}" destId="{2F7682B1-3092-4BD5-8D2B-134875EC26B8}" srcOrd="0" destOrd="0" presId="urn:microsoft.com/office/officeart/2016/7/layout/LinearArrowProcessNumbered"/>
    <dgm:cxn modelId="{0A2B628C-1E1F-4600-8327-517FB70F5068}" type="presOf" srcId="{E4A80D69-C27A-4DE2-ACD2-A340ABA050D1}" destId="{87DA96D0-9A55-4A38-8EA6-4CB2192658EC}" srcOrd="0" destOrd="0" presId="urn:microsoft.com/office/officeart/2016/7/layout/LinearArrowProcessNumbered"/>
    <dgm:cxn modelId="{E5360AAD-E84F-4A86-96D5-0FE887C20181}" srcId="{41229A4C-EE6C-4315-BCEB-30814CFB7AC5}" destId="{C510618D-2011-48FA-A68C-6B685B771DB8}" srcOrd="1" destOrd="0" parTransId="{C3E43AA5-5524-48DB-B07C-7BAA8D05FD56}" sibTransId="{F5F9DDA5-7D09-41C2-A966-083EF5F341CE}"/>
    <dgm:cxn modelId="{CE7873CC-DA9F-49DE-AE0F-183A95B0FB6E}" type="presOf" srcId="{C510618D-2011-48FA-A68C-6B685B771DB8}" destId="{520FBE21-B39E-4861-BC6C-360B1FA85B60}" srcOrd="0" destOrd="0" presId="urn:microsoft.com/office/officeart/2016/7/layout/LinearArrowProcessNumbered"/>
    <dgm:cxn modelId="{BE3DF1CC-AD3C-4EAB-A278-1E21229A650A}" type="presOf" srcId="{5D39CF69-8015-43C4-A1A2-E2DDB34D3F01}" destId="{EEFDA399-F9BB-430F-8408-7580E31B7F09}" srcOrd="0" destOrd="0" presId="urn:microsoft.com/office/officeart/2016/7/layout/LinearArrowProcessNumbered"/>
    <dgm:cxn modelId="{0190EECF-8539-4D91-B300-5F40C4266A1A}" type="presOf" srcId="{41229A4C-EE6C-4315-BCEB-30814CFB7AC5}" destId="{C16C2671-B562-4927-B8B5-FDA137B5A105}" srcOrd="0" destOrd="0" presId="urn:microsoft.com/office/officeart/2016/7/layout/LinearArrowProcessNumbered"/>
    <dgm:cxn modelId="{6CD845D8-4878-4989-98FD-864315EDBEB2}" type="presOf" srcId="{ED4D52D4-B460-4FF0-BE81-892C2250637F}" destId="{C47350BB-C515-4456-BB78-566096B3C0B4}" srcOrd="0" destOrd="0" presId="urn:microsoft.com/office/officeart/2016/7/layout/LinearArrowProcessNumbered"/>
    <dgm:cxn modelId="{CACE1BDD-1DB9-466C-959E-2F100BA6FB2D}" type="presOf" srcId="{9B362CAA-F034-4CC5-BD22-44886ADDA4FC}" destId="{FF0F9E1B-C175-4311-9810-81EEF314655E}" srcOrd="0" destOrd="0" presId="urn:microsoft.com/office/officeart/2016/7/layout/LinearArrowProcessNumbered"/>
    <dgm:cxn modelId="{18F393F3-5905-4E97-B64F-D479B5F76E32}" type="presOf" srcId="{E1DACB30-4D9E-43D1-BD4F-2D30DDD611BA}" destId="{EB880362-5038-4E7B-A076-C7F292F15820}" srcOrd="0" destOrd="0" presId="urn:microsoft.com/office/officeart/2016/7/layout/LinearArrowProcessNumbered"/>
    <dgm:cxn modelId="{864C77F4-E6A4-4763-9A3D-3FE78A5D7D0B}" type="presOf" srcId="{7E8CE76D-1D9F-4D46-B65A-ADE3D5BBC760}" destId="{E56CFE96-7701-4E20-8C61-B055503F43F9}" srcOrd="0" destOrd="0" presId="urn:microsoft.com/office/officeart/2016/7/layout/LinearArrowProcessNumbered"/>
    <dgm:cxn modelId="{220884F4-19B5-468E-8B08-38C84234946C}" type="presOf" srcId="{13A9C3D3-71E8-4003-8ECF-5DDAC9A3994F}" destId="{8AB18F9F-1C47-4912-A8D5-1B26E2ADC7D4}" srcOrd="0" destOrd="0" presId="urn:microsoft.com/office/officeart/2016/7/layout/LinearArrowProcessNumbered"/>
    <dgm:cxn modelId="{3EDB1C34-7E33-4D5A-ACAE-B0528964020A}" type="presParOf" srcId="{C16C2671-B562-4927-B8B5-FDA137B5A105}" destId="{A73DA99D-1583-4C62-AA3A-650F2E0588AA}" srcOrd="0" destOrd="0" presId="urn:microsoft.com/office/officeart/2016/7/layout/LinearArrowProcessNumbered"/>
    <dgm:cxn modelId="{C9BEB7C9-E1FF-42FE-A398-D521A03B466F}" type="presParOf" srcId="{A73DA99D-1583-4C62-AA3A-650F2E0588AA}" destId="{E3E412AC-AC5A-48D7-A446-2469E26DE0C0}" srcOrd="0" destOrd="0" presId="urn:microsoft.com/office/officeart/2016/7/layout/LinearArrowProcessNumbered"/>
    <dgm:cxn modelId="{29656229-809D-49AD-B845-4B82C76B2602}" type="presParOf" srcId="{A73DA99D-1583-4C62-AA3A-650F2E0588AA}" destId="{CD8B032A-21B6-45F4-88A3-B05DAA203522}" srcOrd="1" destOrd="0" presId="urn:microsoft.com/office/officeart/2016/7/layout/LinearArrowProcessNumbered"/>
    <dgm:cxn modelId="{640EE199-27B3-43FE-A0D8-FF784C8B9EB7}" type="presParOf" srcId="{CD8B032A-21B6-45F4-88A3-B05DAA203522}" destId="{FBE0D7C8-BE4F-45EE-9AC0-324EDED5B3D4}" srcOrd="0" destOrd="0" presId="urn:microsoft.com/office/officeart/2016/7/layout/LinearArrowProcessNumbered"/>
    <dgm:cxn modelId="{66E7DA4B-FD38-4D23-9602-6F53996F7D3D}" type="presParOf" srcId="{CD8B032A-21B6-45F4-88A3-B05DAA203522}" destId="{8026AC48-6781-4CA4-95D0-24B0EC2305E3}" srcOrd="1" destOrd="0" presId="urn:microsoft.com/office/officeart/2016/7/layout/LinearArrowProcessNumbered"/>
    <dgm:cxn modelId="{647E24D2-ED29-4374-BE6F-A7458BD21318}" type="presParOf" srcId="{CD8B032A-21B6-45F4-88A3-B05DAA203522}" destId="{87DA96D0-9A55-4A38-8EA6-4CB2192658EC}" srcOrd="2" destOrd="0" presId="urn:microsoft.com/office/officeart/2016/7/layout/LinearArrowProcessNumbered"/>
    <dgm:cxn modelId="{9FFE7677-020A-4B42-9DC9-5FD6C8AD4A7C}" type="presParOf" srcId="{CD8B032A-21B6-45F4-88A3-B05DAA203522}" destId="{2331018C-0110-4A0B-A535-920DEECBE603}" srcOrd="3" destOrd="0" presId="urn:microsoft.com/office/officeart/2016/7/layout/LinearArrowProcessNumbered"/>
    <dgm:cxn modelId="{8D66D6EF-1244-4C5D-9C3C-665618D102B0}" type="presParOf" srcId="{A73DA99D-1583-4C62-AA3A-650F2E0588AA}" destId="{4FC9A44F-7CCE-4AA9-AE97-F59A8A4F54AB}" srcOrd="2" destOrd="0" presId="urn:microsoft.com/office/officeart/2016/7/layout/LinearArrowProcessNumbered"/>
    <dgm:cxn modelId="{5029B306-35BC-40F2-98C3-1849F24194E8}" type="presParOf" srcId="{C16C2671-B562-4927-B8B5-FDA137B5A105}" destId="{0AB2D188-9D67-403A-86F1-8E444AB86A8D}" srcOrd="1" destOrd="0" presId="urn:microsoft.com/office/officeart/2016/7/layout/LinearArrowProcessNumbered"/>
    <dgm:cxn modelId="{C32AB2D9-7067-4EC5-B04B-6402740D0327}" type="presParOf" srcId="{C16C2671-B562-4927-B8B5-FDA137B5A105}" destId="{3F20CA92-79A5-461E-8488-261AACCCC750}" srcOrd="2" destOrd="0" presId="urn:microsoft.com/office/officeart/2016/7/layout/LinearArrowProcessNumbered"/>
    <dgm:cxn modelId="{6EBB0DE3-15F3-4B05-895D-7AA0F27D1D58}" type="presParOf" srcId="{3F20CA92-79A5-461E-8488-261AACCCC750}" destId="{4A78ACA6-A572-4090-9A3B-E78FFD5EF3F7}" srcOrd="0" destOrd="0" presId="urn:microsoft.com/office/officeart/2016/7/layout/LinearArrowProcessNumbered"/>
    <dgm:cxn modelId="{2F922B5A-3B55-48DF-98A8-E2E1198F3AB9}" type="presParOf" srcId="{3F20CA92-79A5-461E-8488-261AACCCC750}" destId="{61BE3C47-2F91-4FAD-97A7-6E006A89E79C}" srcOrd="1" destOrd="0" presId="urn:microsoft.com/office/officeart/2016/7/layout/LinearArrowProcessNumbered"/>
    <dgm:cxn modelId="{E5C827DA-73A4-4ABB-9FDD-924179C83499}" type="presParOf" srcId="{61BE3C47-2F91-4FAD-97A7-6E006A89E79C}" destId="{F455ED77-69B9-43DD-9BA6-A02BCE5593A0}" srcOrd="0" destOrd="0" presId="urn:microsoft.com/office/officeart/2016/7/layout/LinearArrowProcessNumbered"/>
    <dgm:cxn modelId="{CF493A88-56D5-49BE-8CA3-CD84B177D072}" type="presParOf" srcId="{61BE3C47-2F91-4FAD-97A7-6E006A89E79C}" destId="{C46DC94D-DC98-42EC-8A11-19A1C7BBBC36}" srcOrd="1" destOrd="0" presId="urn:microsoft.com/office/officeart/2016/7/layout/LinearArrowProcessNumbered"/>
    <dgm:cxn modelId="{FEF06C54-A6D6-408B-BAB8-614865B6E095}" type="presParOf" srcId="{61BE3C47-2F91-4FAD-97A7-6E006A89E79C}" destId="{482CB925-7651-4243-B61B-0C5611D34A5A}" srcOrd="2" destOrd="0" presId="urn:microsoft.com/office/officeart/2016/7/layout/LinearArrowProcessNumbered"/>
    <dgm:cxn modelId="{E32C2B5B-BEA9-4EF2-BC23-1203EFC26722}" type="presParOf" srcId="{61BE3C47-2F91-4FAD-97A7-6E006A89E79C}" destId="{34EBDECF-7E6F-4107-95D5-09B7DB0EE559}" srcOrd="3" destOrd="0" presId="urn:microsoft.com/office/officeart/2016/7/layout/LinearArrowProcessNumbered"/>
    <dgm:cxn modelId="{F213D967-E90D-4CA8-B4A1-DA5C518FF21A}" type="presParOf" srcId="{3F20CA92-79A5-461E-8488-261AACCCC750}" destId="{520FBE21-B39E-4861-BC6C-360B1FA85B60}" srcOrd="2" destOrd="0" presId="urn:microsoft.com/office/officeart/2016/7/layout/LinearArrowProcessNumbered"/>
    <dgm:cxn modelId="{F7F9B1A0-2E18-4861-99C8-81DA23C2932E}" type="presParOf" srcId="{C16C2671-B562-4927-B8B5-FDA137B5A105}" destId="{57FCF19B-C397-442B-9EFC-366342B1A835}" srcOrd="3" destOrd="0" presId="urn:microsoft.com/office/officeart/2016/7/layout/LinearArrowProcessNumbered"/>
    <dgm:cxn modelId="{D3CCE0F9-AA2B-46DF-A8A3-2F7F809C0A85}" type="presParOf" srcId="{C16C2671-B562-4927-B8B5-FDA137B5A105}" destId="{BE76B7DC-E917-4444-A2F1-32EB3A537A5E}" srcOrd="4" destOrd="0" presId="urn:microsoft.com/office/officeart/2016/7/layout/LinearArrowProcessNumbered"/>
    <dgm:cxn modelId="{2C576A64-B736-4753-BE29-CCC36DA56B1C}" type="presParOf" srcId="{BE76B7DC-E917-4444-A2F1-32EB3A537A5E}" destId="{A864289B-0951-436E-A696-83663F91E5BE}" srcOrd="0" destOrd="0" presId="urn:microsoft.com/office/officeart/2016/7/layout/LinearArrowProcessNumbered"/>
    <dgm:cxn modelId="{61362160-092B-4F69-BE09-A8B301D346E4}" type="presParOf" srcId="{BE76B7DC-E917-4444-A2F1-32EB3A537A5E}" destId="{F5540512-6511-48AC-A5C1-257312C724D5}" srcOrd="1" destOrd="0" presId="urn:microsoft.com/office/officeart/2016/7/layout/LinearArrowProcessNumbered"/>
    <dgm:cxn modelId="{A764B3DB-EF95-464C-B6C8-654A36D14106}" type="presParOf" srcId="{F5540512-6511-48AC-A5C1-257312C724D5}" destId="{2435E476-B080-412A-9609-0D6E9F3F5079}" srcOrd="0" destOrd="0" presId="urn:microsoft.com/office/officeart/2016/7/layout/LinearArrowProcessNumbered"/>
    <dgm:cxn modelId="{5C322BEB-2F16-4339-9F2D-31E00BB878C7}" type="presParOf" srcId="{F5540512-6511-48AC-A5C1-257312C724D5}" destId="{688C5CB2-55C7-4C22-AABA-A10A4F55F71E}" srcOrd="1" destOrd="0" presId="urn:microsoft.com/office/officeart/2016/7/layout/LinearArrowProcessNumbered"/>
    <dgm:cxn modelId="{7CE95815-5B60-47CA-A74D-C763885B4058}" type="presParOf" srcId="{F5540512-6511-48AC-A5C1-257312C724D5}" destId="{FF0F9E1B-C175-4311-9810-81EEF314655E}" srcOrd="2" destOrd="0" presId="urn:microsoft.com/office/officeart/2016/7/layout/LinearArrowProcessNumbered"/>
    <dgm:cxn modelId="{7C902D69-A42D-45F7-8C95-A809E355C46C}" type="presParOf" srcId="{F5540512-6511-48AC-A5C1-257312C724D5}" destId="{197DD635-BF40-4624-A104-5550A6347A49}" srcOrd="3" destOrd="0" presId="urn:microsoft.com/office/officeart/2016/7/layout/LinearArrowProcessNumbered"/>
    <dgm:cxn modelId="{F5BE03B8-2878-4065-BEB1-D2FDE8E56AC4}" type="presParOf" srcId="{BE76B7DC-E917-4444-A2F1-32EB3A537A5E}" destId="{C47350BB-C515-4456-BB78-566096B3C0B4}" srcOrd="2" destOrd="0" presId="urn:microsoft.com/office/officeart/2016/7/layout/LinearArrowProcessNumbered"/>
    <dgm:cxn modelId="{A4A46CDC-1C1B-4163-9C57-DD3209061021}" type="presParOf" srcId="{C16C2671-B562-4927-B8B5-FDA137B5A105}" destId="{AA1F7987-1B87-4CC0-9358-0FBD852DFEC1}" srcOrd="5" destOrd="0" presId="urn:microsoft.com/office/officeart/2016/7/layout/LinearArrowProcessNumbered"/>
    <dgm:cxn modelId="{C2AE3877-775B-4E17-AF67-1796D48B572F}" type="presParOf" srcId="{C16C2671-B562-4927-B8B5-FDA137B5A105}" destId="{207AB3E5-A3BC-437E-80D4-1CBF6634EC1B}" srcOrd="6" destOrd="0" presId="urn:microsoft.com/office/officeart/2016/7/layout/LinearArrowProcessNumbered"/>
    <dgm:cxn modelId="{C3F3D77E-B913-42A1-AE81-EDB7790E41FF}" type="presParOf" srcId="{207AB3E5-A3BC-437E-80D4-1CBF6634EC1B}" destId="{93515A3D-59B0-442C-9263-878EBD0DB88C}" srcOrd="0" destOrd="0" presId="urn:microsoft.com/office/officeart/2016/7/layout/LinearArrowProcessNumbered"/>
    <dgm:cxn modelId="{BF900EB8-BEA9-4D8D-8568-E114EE888A08}" type="presParOf" srcId="{207AB3E5-A3BC-437E-80D4-1CBF6634EC1B}" destId="{AFB264AF-2D22-4FD9-B757-563AA8103E1E}" srcOrd="1" destOrd="0" presId="urn:microsoft.com/office/officeart/2016/7/layout/LinearArrowProcessNumbered"/>
    <dgm:cxn modelId="{5FA3118F-9523-4770-BCD4-F8493CCF3906}" type="presParOf" srcId="{AFB264AF-2D22-4FD9-B757-563AA8103E1E}" destId="{F8F57DEF-D18D-448D-9CDB-D5114C200BA6}" srcOrd="0" destOrd="0" presId="urn:microsoft.com/office/officeart/2016/7/layout/LinearArrowProcessNumbered"/>
    <dgm:cxn modelId="{9F59DF40-741B-42D5-A09E-69260F628ACD}" type="presParOf" srcId="{AFB264AF-2D22-4FD9-B757-563AA8103E1E}" destId="{3B41E224-B464-4903-854C-AF69B17FEE07}" srcOrd="1" destOrd="0" presId="urn:microsoft.com/office/officeart/2016/7/layout/LinearArrowProcessNumbered"/>
    <dgm:cxn modelId="{7F088292-CBE1-4833-A608-9919DC8847EF}" type="presParOf" srcId="{AFB264AF-2D22-4FD9-B757-563AA8103E1E}" destId="{E56CFE96-7701-4E20-8C61-B055503F43F9}" srcOrd="2" destOrd="0" presId="urn:microsoft.com/office/officeart/2016/7/layout/LinearArrowProcessNumbered"/>
    <dgm:cxn modelId="{0363D684-A155-4E12-B4BF-24BEBD2356F9}" type="presParOf" srcId="{AFB264AF-2D22-4FD9-B757-563AA8103E1E}" destId="{2E2553E2-9C22-40C7-9ED0-A0197A4C7EDA}" srcOrd="3" destOrd="0" presId="urn:microsoft.com/office/officeart/2016/7/layout/LinearArrowProcessNumbered"/>
    <dgm:cxn modelId="{A81B2FB0-6A5B-4EB6-83B4-A5D5871C3B06}" type="presParOf" srcId="{207AB3E5-A3BC-437E-80D4-1CBF6634EC1B}" destId="{5AB4B688-A6FD-4204-ABEC-DF70299CA290}" srcOrd="2" destOrd="0" presId="urn:microsoft.com/office/officeart/2016/7/layout/LinearArrowProcessNumbered"/>
    <dgm:cxn modelId="{94A7A535-7A32-402C-9501-A45812AEF623}" type="presParOf" srcId="{C16C2671-B562-4927-B8B5-FDA137B5A105}" destId="{19CA181D-356F-4FB9-B5AF-F669D729C38C}" srcOrd="7" destOrd="0" presId="urn:microsoft.com/office/officeart/2016/7/layout/LinearArrowProcessNumbered"/>
    <dgm:cxn modelId="{3BB9EBC5-0FC4-49B8-8B50-E710F928A903}" type="presParOf" srcId="{C16C2671-B562-4927-B8B5-FDA137B5A105}" destId="{9DCF5597-66D7-4B95-8338-858DDF79ED83}" srcOrd="8" destOrd="0" presId="urn:microsoft.com/office/officeart/2016/7/layout/LinearArrowProcessNumbered"/>
    <dgm:cxn modelId="{AFF86BD9-7088-40C2-B222-DF4D4D1A0EDC}" type="presParOf" srcId="{9DCF5597-66D7-4B95-8338-858DDF79ED83}" destId="{1E429FA1-EE46-4856-9150-FD51815BA347}" srcOrd="0" destOrd="0" presId="urn:microsoft.com/office/officeart/2016/7/layout/LinearArrowProcessNumbered"/>
    <dgm:cxn modelId="{1E7479DB-1D7F-40B2-96D4-A034BAF0128E}" type="presParOf" srcId="{9DCF5597-66D7-4B95-8338-858DDF79ED83}" destId="{B6F110A9-6D7F-4488-AADC-225C295AD1DF}" srcOrd="1" destOrd="0" presId="urn:microsoft.com/office/officeart/2016/7/layout/LinearArrowProcessNumbered"/>
    <dgm:cxn modelId="{23145410-39D3-4329-B559-E0D3AB67F9D8}" type="presParOf" srcId="{B6F110A9-6D7F-4488-AADC-225C295AD1DF}" destId="{C5A7C286-DD8C-45D0-B6CE-D3F3256373BD}" srcOrd="0" destOrd="0" presId="urn:microsoft.com/office/officeart/2016/7/layout/LinearArrowProcessNumbered"/>
    <dgm:cxn modelId="{C39066F9-0CE6-4673-B65A-FE8C5EBA0FE7}" type="presParOf" srcId="{B6F110A9-6D7F-4488-AADC-225C295AD1DF}" destId="{2B1B5CD4-BB3E-4707-AD1F-5E11E04CB73A}" srcOrd="1" destOrd="0" presId="urn:microsoft.com/office/officeart/2016/7/layout/LinearArrowProcessNumbered"/>
    <dgm:cxn modelId="{F36DC94C-627A-47A2-A227-5733E5D143BB}" type="presParOf" srcId="{B6F110A9-6D7F-4488-AADC-225C295AD1DF}" destId="{07A8759F-B240-4172-946F-584C20B6A255}" srcOrd="2" destOrd="0" presId="urn:microsoft.com/office/officeart/2016/7/layout/LinearArrowProcessNumbered"/>
    <dgm:cxn modelId="{E0A36E25-927C-44C4-B1C9-582001A5F6A1}" type="presParOf" srcId="{B6F110A9-6D7F-4488-AADC-225C295AD1DF}" destId="{138BBD5B-25F5-4FC4-AD2A-3B6FF9F53ADB}" srcOrd="3" destOrd="0" presId="urn:microsoft.com/office/officeart/2016/7/layout/LinearArrowProcessNumbered"/>
    <dgm:cxn modelId="{01CAF26A-0FC1-4645-BDDA-19F643DE7EE9}" type="presParOf" srcId="{9DCF5597-66D7-4B95-8338-858DDF79ED83}" destId="{EB880362-5038-4E7B-A076-C7F292F15820}" srcOrd="2" destOrd="0" presId="urn:microsoft.com/office/officeart/2016/7/layout/LinearArrowProcessNumbered"/>
    <dgm:cxn modelId="{1C0BF0AE-40B4-47FD-8D1B-2B0498578580}" type="presParOf" srcId="{C16C2671-B562-4927-B8B5-FDA137B5A105}" destId="{24DA1E2D-6F63-46EE-90DC-05C00791A941}" srcOrd="9" destOrd="0" presId="urn:microsoft.com/office/officeart/2016/7/layout/LinearArrowProcessNumbered"/>
    <dgm:cxn modelId="{810F0551-F819-4494-A88F-72C2FC259CEF}" type="presParOf" srcId="{C16C2671-B562-4927-B8B5-FDA137B5A105}" destId="{CB640CD6-6FF2-4EBB-832A-F65F88B5A394}" srcOrd="10" destOrd="0" presId="urn:microsoft.com/office/officeart/2016/7/layout/LinearArrowProcessNumbered"/>
    <dgm:cxn modelId="{C7E0E386-8852-4654-BAF6-B3A15FED1995}" type="presParOf" srcId="{CB640CD6-6FF2-4EBB-832A-F65F88B5A394}" destId="{5C6C4073-B37C-4133-BEB6-C721F9EF886A}" srcOrd="0" destOrd="0" presId="urn:microsoft.com/office/officeart/2016/7/layout/LinearArrowProcessNumbered"/>
    <dgm:cxn modelId="{D83C6AE6-6146-494F-9068-139E614EA59A}" type="presParOf" srcId="{CB640CD6-6FF2-4EBB-832A-F65F88B5A394}" destId="{3DD4BFE5-754A-4E29-A91F-623B4C60B679}" srcOrd="1" destOrd="0" presId="urn:microsoft.com/office/officeart/2016/7/layout/LinearArrowProcessNumbered"/>
    <dgm:cxn modelId="{AF7068BB-283C-405E-BE23-7A9FA55D1303}" type="presParOf" srcId="{3DD4BFE5-754A-4E29-A91F-623B4C60B679}" destId="{EB5EA03B-CB8A-4750-9EBA-2D8D0DCFC02C}" srcOrd="0" destOrd="0" presId="urn:microsoft.com/office/officeart/2016/7/layout/LinearArrowProcessNumbered"/>
    <dgm:cxn modelId="{84F56053-CB2C-4DA6-B930-0E4791EDC551}" type="presParOf" srcId="{3DD4BFE5-754A-4E29-A91F-623B4C60B679}" destId="{8EB93805-2661-4141-B809-938A6D19C8FC}" srcOrd="1" destOrd="0" presId="urn:microsoft.com/office/officeart/2016/7/layout/LinearArrowProcessNumbered"/>
    <dgm:cxn modelId="{C632DA37-917A-4A3D-845F-4CCD3312128B}" type="presParOf" srcId="{3DD4BFE5-754A-4E29-A91F-623B4C60B679}" destId="{EEFDA399-F9BB-430F-8408-7580E31B7F09}" srcOrd="2" destOrd="0" presId="urn:microsoft.com/office/officeart/2016/7/layout/LinearArrowProcessNumbered"/>
    <dgm:cxn modelId="{68D09FB5-9006-452B-829C-12A96770A7B5}" type="presParOf" srcId="{3DD4BFE5-754A-4E29-A91F-623B4C60B679}" destId="{17128AAC-8478-4637-BF11-E8BE0C21DA8B}" srcOrd="3" destOrd="0" presId="urn:microsoft.com/office/officeart/2016/7/layout/LinearArrowProcessNumbered"/>
    <dgm:cxn modelId="{89B1B7CA-F9BF-42DE-A8E2-3407A94F62E2}" type="presParOf" srcId="{CB640CD6-6FF2-4EBB-832A-F65F88B5A394}" destId="{6B6AD75E-696C-4F44-8C98-E3E315AA53B6}" srcOrd="2" destOrd="0" presId="urn:microsoft.com/office/officeart/2016/7/layout/LinearArrowProcessNumbered"/>
    <dgm:cxn modelId="{26D9E04B-C72D-4B05-996F-609C02784E1F}" type="presParOf" srcId="{C16C2671-B562-4927-B8B5-FDA137B5A105}" destId="{8437B1A5-4EE4-4480-BB31-6A6888D92D28}" srcOrd="11" destOrd="0" presId="urn:microsoft.com/office/officeart/2016/7/layout/LinearArrowProcessNumbered"/>
    <dgm:cxn modelId="{FB9DCE14-C43F-4B7A-BB85-52D03CCAF56B}" type="presParOf" srcId="{C16C2671-B562-4927-B8B5-FDA137B5A105}" destId="{AFBBFEB9-737A-4E8C-A23D-3B34F7439D32}" srcOrd="12" destOrd="0" presId="urn:microsoft.com/office/officeart/2016/7/layout/LinearArrowProcessNumbered"/>
    <dgm:cxn modelId="{66B15BF3-2A15-41E0-ABD0-7D33C6C15A7B}" type="presParOf" srcId="{AFBBFEB9-737A-4E8C-A23D-3B34F7439D32}" destId="{9C9B1734-0BD2-4E44-9405-E6F152849FFD}" srcOrd="0" destOrd="0" presId="urn:microsoft.com/office/officeart/2016/7/layout/LinearArrowProcessNumbered"/>
    <dgm:cxn modelId="{D776B644-7045-4462-9CE3-5D0F747BCB92}" type="presParOf" srcId="{AFBBFEB9-737A-4E8C-A23D-3B34F7439D32}" destId="{2CFAC796-A3B2-4FB8-A073-BFD7CA2D5135}" srcOrd="1" destOrd="0" presId="urn:microsoft.com/office/officeart/2016/7/layout/LinearArrowProcessNumbered"/>
    <dgm:cxn modelId="{74D19CDE-2204-4D07-9233-066BEBBA5270}" type="presParOf" srcId="{2CFAC796-A3B2-4FB8-A073-BFD7CA2D5135}" destId="{2BBC9364-F32B-4012-9398-01D3DDB48317}" srcOrd="0" destOrd="0" presId="urn:microsoft.com/office/officeart/2016/7/layout/LinearArrowProcessNumbered"/>
    <dgm:cxn modelId="{57F4A934-FE2B-498E-B559-B0B5C9B271AD}" type="presParOf" srcId="{2CFAC796-A3B2-4FB8-A073-BFD7CA2D5135}" destId="{204CCACF-EE45-41D4-8C56-BD22C236CEEB}" srcOrd="1" destOrd="0" presId="urn:microsoft.com/office/officeart/2016/7/layout/LinearArrowProcessNumbered"/>
    <dgm:cxn modelId="{36F82356-66B9-4409-9EAA-25105FFCDAC0}" type="presParOf" srcId="{2CFAC796-A3B2-4FB8-A073-BFD7CA2D5135}" destId="{2F7682B1-3092-4BD5-8D2B-134875EC26B8}" srcOrd="2" destOrd="0" presId="urn:microsoft.com/office/officeart/2016/7/layout/LinearArrowProcessNumbered"/>
    <dgm:cxn modelId="{9286107A-3C41-4B89-906A-09CAC17DB8AA}" type="presParOf" srcId="{2CFAC796-A3B2-4FB8-A073-BFD7CA2D5135}" destId="{89CF4056-B449-45A4-9F6C-932CEAC94F3B}" srcOrd="3" destOrd="0" presId="urn:microsoft.com/office/officeart/2016/7/layout/LinearArrowProcessNumbered"/>
    <dgm:cxn modelId="{7F7C7BE0-A3FC-46DD-9611-E6DBB678F1B4}" type="presParOf" srcId="{AFBBFEB9-737A-4E8C-A23D-3B34F7439D32}" destId="{8AB18F9F-1C47-4912-A8D5-1B26E2ADC7D4}"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E198C-4387-5F48-9694-BB2853EEFCE2}">
      <dsp:nvSpPr>
        <dsp:cNvPr id="0" name=""/>
        <dsp:cNvSpPr/>
      </dsp:nvSpPr>
      <dsp:spPr>
        <a:xfrm>
          <a:off x="1371" y="580496"/>
          <a:ext cx="1152156" cy="576078"/>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Lot 1</a:t>
          </a:r>
        </a:p>
      </dsp:txBody>
      <dsp:txXfrm>
        <a:off x="18244" y="597369"/>
        <a:ext cx="1118410" cy="542332"/>
      </dsp:txXfrm>
    </dsp:sp>
    <dsp:sp modelId="{395E90ED-FBA0-1B48-9DE3-D55838CE4F5E}">
      <dsp:nvSpPr>
        <dsp:cNvPr id="0" name=""/>
        <dsp:cNvSpPr/>
      </dsp:nvSpPr>
      <dsp:spPr>
        <a:xfrm>
          <a:off x="116587" y="1156575"/>
          <a:ext cx="115215" cy="432058"/>
        </a:xfrm>
        <a:custGeom>
          <a:avLst/>
          <a:gdLst/>
          <a:ahLst/>
          <a:cxnLst/>
          <a:rect l="0" t="0" r="0" b="0"/>
          <a:pathLst>
            <a:path>
              <a:moveTo>
                <a:pt x="0" y="0"/>
              </a:moveTo>
              <a:lnTo>
                <a:pt x="0" y="432058"/>
              </a:lnTo>
              <a:lnTo>
                <a:pt x="115215" y="432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845D8E-EF36-4049-A310-5B24115FF7D7}">
      <dsp:nvSpPr>
        <dsp:cNvPr id="0" name=""/>
        <dsp:cNvSpPr/>
      </dsp:nvSpPr>
      <dsp:spPr>
        <a:xfrm>
          <a:off x="231802" y="1300594"/>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Responsive Repairs</a:t>
          </a:r>
        </a:p>
      </dsp:txBody>
      <dsp:txXfrm>
        <a:off x="248675" y="1317467"/>
        <a:ext cx="887979" cy="542332"/>
      </dsp:txXfrm>
    </dsp:sp>
    <dsp:sp modelId="{2537F25D-0073-394B-BEF0-8CE7587B6448}">
      <dsp:nvSpPr>
        <dsp:cNvPr id="0" name=""/>
        <dsp:cNvSpPr/>
      </dsp:nvSpPr>
      <dsp:spPr>
        <a:xfrm>
          <a:off x="116587" y="1156575"/>
          <a:ext cx="115215" cy="1152156"/>
        </a:xfrm>
        <a:custGeom>
          <a:avLst/>
          <a:gdLst/>
          <a:ahLst/>
          <a:cxnLst/>
          <a:rect l="0" t="0" r="0" b="0"/>
          <a:pathLst>
            <a:path>
              <a:moveTo>
                <a:pt x="0" y="0"/>
              </a:moveTo>
              <a:lnTo>
                <a:pt x="0" y="1152156"/>
              </a:lnTo>
              <a:lnTo>
                <a:pt x="115215" y="11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79AC8-4DCD-4041-BEE6-0E88F620B6F8}">
      <dsp:nvSpPr>
        <dsp:cNvPr id="0" name=""/>
        <dsp:cNvSpPr/>
      </dsp:nvSpPr>
      <dsp:spPr>
        <a:xfrm>
          <a:off x="231802" y="2020692"/>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North</a:t>
          </a:r>
        </a:p>
      </dsp:txBody>
      <dsp:txXfrm>
        <a:off x="248675" y="2037565"/>
        <a:ext cx="887979" cy="542332"/>
      </dsp:txXfrm>
    </dsp:sp>
    <dsp:sp modelId="{E0A43F40-B3BD-6C4E-A3F7-D5B0B263B9FD}">
      <dsp:nvSpPr>
        <dsp:cNvPr id="0" name=""/>
        <dsp:cNvSpPr/>
      </dsp:nvSpPr>
      <dsp:spPr>
        <a:xfrm>
          <a:off x="116587" y="1156575"/>
          <a:ext cx="115215" cy="1872254"/>
        </a:xfrm>
        <a:custGeom>
          <a:avLst/>
          <a:gdLst/>
          <a:ahLst/>
          <a:cxnLst/>
          <a:rect l="0" t="0" r="0" b="0"/>
          <a:pathLst>
            <a:path>
              <a:moveTo>
                <a:pt x="0" y="0"/>
              </a:moveTo>
              <a:lnTo>
                <a:pt x="0" y="1872254"/>
              </a:lnTo>
              <a:lnTo>
                <a:pt x="115215" y="187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A7629E-908F-0E42-ADB0-705424EE6283}">
      <dsp:nvSpPr>
        <dsp:cNvPr id="0" name=""/>
        <dsp:cNvSpPr/>
      </dsp:nvSpPr>
      <dsp:spPr>
        <a:xfrm>
          <a:off x="231802" y="2740790"/>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 £3m p.a.</a:t>
          </a:r>
        </a:p>
      </dsp:txBody>
      <dsp:txXfrm>
        <a:off x="248675" y="2757663"/>
        <a:ext cx="887979" cy="542332"/>
      </dsp:txXfrm>
    </dsp:sp>
    <dsp:sp modelId="{08BA6643-05A1-D44E-BE51-72BED3D7B64C}">
      <dsp:nvSpPr>
        <dsp:cNvPr id="0" name=""/>
        <dsp:cNvSpPr/>
      </dsp:nvSpPr>
      <dsp:spPr>
        <a:xfrm>
          <a:off x="1441567" y="580496"/>
          <a:ext cx="1152156" cy="576078"/>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Lot 2</a:t>
          </a:r>
        </a:p>
      </dsp:txBody>
      <dsp:txXfrm>
        <a:off x="1458440" y="597369"/>
        <a:ext cx="1118410" cy="542332"/>
      </dsp:txXfrm>
    </dsp:sp>
    <dsp:sp modelId="{2F9931CE-264B-D946-8AF5-A6CC351F7E17}">
      <dsp:nvSpPr>
        <dsp:cNvPr id="0" name=""/>
        <dsp:cNvSpPr/>
      </dsp:nvSpPr>
      <dsp:spPr>
        <a:xfrm>
          <a:off x="1556783" y="1156575"/>
          <a:ext cx="115215" cy="432058"/>
        </a:xfrm>
        <a:custGeom>
          <a:avLst/>
          <a:gdLst/>
          <a:ahLst/>
          <a:cxnLst/>
          <a:rect l="0" t="0" r="0" b="0"/>
          <a:pathLst>
            <a:path>
              <a:moveTo>
                <a:pt x="0" y="0"/>
              </a:moveTo>
              <a:lnTo>
                <a:pt x="0" y="432058"/>
              </a:lnTo>
              <a:lnTo>
                <a:pt x="115215" y="432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640F0C-4A55-4D4F-ADEE-A598E2BD99D8}">
      <dsp:nvSpPr>
        <dsp:cNvPr id="0" name=""/>
        <dsp:cNvSpPr/>
      </dsp:nvSpPr>
      <dsp:spPr>
        <a:xfrm>
          <a:off x="1671998" y="1300594"/>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Responsive Repairs</a:t>
          </a:r>
        </a:p>
      </dsp:txBody>
      <dsp:txXfrm>
        <a:off x="1688871" y="1317467"/>
        <a:ext cx="887979" cy="542332"/>
      </dsp:txXfrm>
    </dsp:sp>
    <dsp:sp modelId="{0A82044B-869B-684A-B0AD-401BE1AE618E}">
      <dsp:nvSpPr>
        <dsp:cNvPr id="0" name=""/>
        <dsp:cNvSpPr/>
      </dsp:nvSpPr>
      <dsp:spPr>
        <a:xfrm>
          <a:off x="1556783" y="1156575"/>
          <a:ext cx="115215" cy="1152156"/>
        </a:xfrm>
        <a:custGeom>
          <a:avLst/>
          <a:gdLst/>
          <a:ahLst/>
          <a:cxnLst/>
          <a:rect l="0" t="0" r="0" b="0"/>
          <a:pathLst>
            <a:path>
              <a:moveTo>
                <a:pt x="0" y="0"/>
              </a:moveTo>
              <a:lnTo>
                <a:pt x="0" y="1152156"/>
              </a:lnTo>
              <a:lnTo>
                <a:pt x="115215" y="11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3C465B-9B8C-F84F-8507-C1A677AB8F84}">
      <dsp:nvSpPr>
        <dsp:cNvPr id="0" name=""/>
        <dsp:cNvSpPr/>
      </dsp:nvSpPr>
      <dsp:spPr>
        <a:xfrm>
          <a:off x="1671998" y="2020692"/>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Central</a:t>
          </a:r>
        </a:p>
      </dsp:txBody>
      <dsp:txXfrm>
        <a:off x="1688871" y="2037565"/>
        <a:ext cx="887979" cy="542332"/>
      </dsp:txXfrm>
    </dsp:sp>
    <dsp:sp modelId="{5B6E89D1-6DDD-924B-97AD-B32FA8CA82E0}">
      <dsp:nvSpPr>
        <dsp:cNvPr id="0" name=""/>
        <dsp:cNvSpPr/>
      </dsp:nvSpPr>
      <dsp:spPr>
        <a:xfrm>
          <a:off x="1556783" y="1156575"/>
          <a:ext cx="115215" cy="1872254"/>
        </a:xfrm>
        <a:custGeom>
          <a:avLst/>
          <a:gdLst/>
          <a:ahLst/>
          <a:cxnLst/>
          <a:rect l="0" t="0" r="0" b="0"/>
          <a:pathLst>
            <a:path>
              <a:moveTo>
                <a:pt x="0" y="0"/>
              </a:moveTo>
              <a:lnTo>
                <a:pt x="0" y="1872254"/>
              </a:lnTo>
              <a:lnTo>
                <a:pt x="115215" y="187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A559B-1BC9-3843-89F7-38C023C7751F}">
      <dsp:nvSpPr>
        <dsp:cNvPr id="0" name=""/>
        <dsp:cNvSpPr/>
      </dsp:nvSpPr>
      <dsp:spPr>
        <a:xfrm>
          <a:off x="1671998" y="2740790"/>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 £3m p.a.</a:t>
          </a:r>
        </a:p>
      </dsp:txBody>
      <dsp:txXfrm>
        <a:off x="1688871" y="2757663"/>
        <a:ext cx="887979" cy="542332"/>
      </dsp:txXfrm>
    </dsp:sp>
    <dsp:sp modelId="{42DA3013-C904-714E-872A-6C44C080ADA4}">
      <dsp:nvSpPr>
        <dsp:cNvPr id="0" name=""/>
        <dsp:cNvSpPr/>
      </dsp:nvSpPr>
      <dsp:spPr>
        <a:xfrm>
          <a:off x="2881763" y="580496"/>
          <a:ext cx="1152156" cy="576078"/>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Lot 3</a:t>
          </a:r>
        </a:p>
      </dsp:txBody>
      <dsp:txXfrm>
        <a:off x="2898636" y="597369"/>
        <a:ext cx="1118410" cy="542332"/>
      </dsp:txXfrm>
    </dsp:sp>
    <dsp:sp modelId="{2ADDBDA3-0F87-6D4E-9FE3-F796C1B07DB0}">
      <dsp:nvSpPr>
        <dsp:cNvPr id="0" name=""/>
        <dsp:cNvSpPr/>
      </dsp:nvSpPr>
      <dsp:spPr>
        <a:xfrm>
          <a:off x="2996979" y="1156575"/>
          <a:ext cx="115215" cy="432058"/>
        </a:xfrm>
        <a:custGeom>
          <a:avLst/>
          <a:gdLst/>
          <a:ahLst/>
          <a:cxnLst/>
          <a:rect l="0" t="0" r="0" b="0"/>
          <a:pathLst>
            <a:path>
              <a:moveTo>
                <a:pt x="0" y="0"/>
              </a:moveTo>
              <a:lnTo>
                <a:pt x="0" y="432058"/>
              </a:lnTo>
              <a:lnTo>
                <a:pt x="115215" y="432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4C0460-E6E7-D148-BF66-F3C314A837B1}">
      <dsp:nvSpPr>
        <dsp:cNvPr id="0" name=""/>
        <dsp:cNvSpPr/>
      </dsp:nvSpPr>
      <dsp:spPr>
        <a:xfrm>
          <a:off x="3112194" y="1300594"/>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Responsive Repairs</a:t>
          </a:r>
        </a:p>
      </dsp:txBody>
      <dsp:txXfrm>
        <a:off x="3129067" y="1317467"/>
        <a:ext cx="887979" cy="542332"/>
      </dsp:txXfrm>
    </dsp:sp>
    <dsp:sp modelId="{3AD12473-8ABA-EB4E-BDF3-9B2462DA148F}">
      <dsp:nvSpPr>
        <dsp:cNvPr id="0" name=""/>
        <dsp:cNvSpPr/>
      </dsp:nvSpPr>
      <dsp:spPr>
        <a:xfrm>
          <a:off x="2996979" y="1156575"/>
          <a:ext cx="115215" cy="1152156"/>
        </a:xfrm>
        <a:custGeom>
          <a:avLst/>
          <a:gdLst/>
          <a:ahLst/>
          <a:cxnLst/>
          <a:rect l="0" t="0" r="0" b="0"/>
          <a:pathLst>
            <a:path>
              <a:moveTo>
                <a:pt x="0" y="0"/>
              </a:moveTo>
              <a:lnTo>
                <a:pt x="0" y="1152156"/>
              </a:lnTo>
              <a:lnTo>
                <a:pt x="115215" y="11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19AFEB-56EA-4C4E-85C0-5C1600C654B6}">
      <dsp:nvSpPr>
        <dsp:cNvPr id="0" name=""/>
        <dsp:cNvSpPr/>
      </dsp:nvSpPr>
      <dsp:spPr>
        <a:xfrm>
          <a:off x="3112194" y="2020692"/>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South</a:t>
          </a:r>
        </a:p>
      </dsp:txBody>
      <dsp:txXfrm>
        <a:off x="3129067" y="2037565"/>
        <a:ext cx="887979" cy="542332"/>
      </dsp:txXfrm>
    </dsp:sp>
    <dsp:sp modelId="{EA328062-04CB-2649-B26C-5A5BCC103575}">
      <dsp:nvSpPr>
        <dsp:cNvPr id="0" name=""/>
        <dsp:cNvSpPr/>
      </dsp:nvSpPr>
      <dsp:spPr>
        <a:xfrm>
          <a:off x="2996979" y="1156575"/>
          <a:ext cx="115215" cy="1872254"/>
        </a:xfrm>
        <a:custGeom>
          <a:avLst/>
          <a:gdLst/>
          <a:ahLst/>
          <a:cxnLst/>
          <a:rect l="0" t="0" r="0" b="0"/>
          <a:pathLst>
            <a:path>
              <a:moveTo>
                <a:pt x="0" y="0"/>
              </a:moveTo>
              <a:lnTo>
                <a:pt x="0" y="1872254"/>
              </a:lnTo>
              <a:lnTo>
                <a:pt x="115215" y="187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C582E4-9E7E-9345-9F45-C449BAEF1A18}">
      <dsp:nvSpPr>
        <dsp:cNvPr id="0" name=""/>
        <dsp:cNvSpPr/>
      </dsp:nvSpPr>
      <dsp:spPr>
        <a:xfrm>
          <a:off x="3112194" y="2740790"/>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 £3m p.a.</a:t>
          </a:r>
        </a:p>
      </dsp:txBody>
      <dsp:txXfrm>
        <a:off x="3129067" y="2757663"/>
        <a:ext cx="887979" cy="542332"/>
      </dsp:txXfrm>
    </dsp:sp>
    <dsp:sp modelId="{4D31A040-97EB-3642-A939-34BF5307DBFA}">
      <dsp:nvSpPr>
        <dsp:cNvPr id="0" name=""/>
        <dsp:cNvSpPr/>
      </dsp:nvSpPr>
      <dsp:spPr>
        <a:xfrm>
          <a:off x="4321959" y="580496"/>
          <a:ext cx="1152156" cy="57607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Lot 4</a:t>
          </a:r>
        </a:p>
      </dsp:txBody>
      <dsp:txXfrm>
        <a:off x="4338832" y="597369"/>
        <a:ext cx="1118410" cy="542332"/>
      </dsp:txXfrm>
    </dsp:sp>
    <dsp:sp modelId="{BC87088B-2398-9542-9AC5-C481C7587F41}">
      <dsp:nvSpPr>
        <dsp:cNvPr id="0" name=""/>
        <dsp:cNvSpPr/>
      </dsp:nvSpPr>
      <dsp:spPr>
        <a:xfrm>
          <a:off x="4437174" y="1156575"/>
          <a:ext cx="115215" cy="432058"/>
        </a:xfrm>
        <a:custGeom>
          <a:avLst/>
          <a:gdLst/>
          <a:ahLst/>
          <a:cxnLst/>
          <a:rect l="0" t="0" r="0" b="0"/>
          <a:pathLst>
            <a:path>
              <a:moveTo>
                <a:pt x="0" y="0"/>
              </a:moveTo>
              <a:lnTo>
                <a:pt x="0" y="432058"/>
              </a:lnTo>
              <a:lnTo>
                <a:pt x="115215" y="432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53D0F0-D480-184B-BFE0-7BBAB86BBDE5}">
      <dsp:nvSpPr>
        <dsp:cNvPr id="0" name=""/>
        <dsp:cNvSpPr/>
      </dsp:nvSpPr>
      <dsp:spPr>
        <a:xfrm>
          <a:off x="4552390" y="1300594"/>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Major Works</a:t>
          </a:r>
        </a:p>
      </dsp:txBody>
      <dsp:txXfrm>
        <a:off x="4569263" y="1317467"/>
        <a:ext cx="887979" cy="542332"/>
      </dsp:txXfrm>
    </dsp:sp>
    <dsp:sp modelId="{4D4B4744-D4E7-AE48-9C07-9E8B34956FD9}">
      <dsp:nvSpPr>
        <dsp:cNvPr id="0" name=""/>
        <dsp:cNvSpPr/>
      </dsp:nvSpPr>
      <dsp:spPr>
        <a:xfrm>
          <a:off x="4437174" y="1156575"/>
          <a:ext cx="115215" cy="1152156"/>
        </a:xfrm>
        <a:custGeom>
          <a:avLst/>
          <a:gdLst/>
          <a:ahLst/>
          <a:cxnLst/>
          <a:rect l="0" t="0" r="0" b="0"/>
          <a:pathLst>
            <a:path>
              <a:moveTo>
                <a:pt x="0" y="0"/>
              </a:moveTo>
              <a:lnTo>
                <a:pt x="0" y="1152156"/>
              </a:lnTo>
              <a:lnTo>
                <a:pt x="115215" y="11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01B66-D965-B142-9133-87B861D6FF9A}">
      <dsp:nvSpPr>
        <dsp:cNvPr id="0" name=""/>
        <dsp:cNvSpPr/>
      </dsp:nvSpPr>
      <dsp:spPr>
        <a:xfrm>
          <a:off x="4552390" y="2020692"/>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Whole Borough</a:t>
          </a:r>
        </a:p>
      </dsp:txBody>
      <dsp:txXfrm>
        <a:off x="4569263" y="2037565"/>
        <a:ext cx="887979" cy="542332"/>
      </dsp:txXfrm>
    </dsp:sp>
    <dsp:sp modelId="{848D14DE-1652-954B-9A0C-40A816C889DD}">
      <dsp:nvSpPr>
        <dsp:cNvPr id="0" name=""/>
        <dsp:cNvSpPr/>
      </dsp:nvSpPr>
      <dsp:spPr>
        <a:xfrm>
          <a:off x="4437174" y="1156575"/>
          <a:ext cx="115215" cy="1872254"/>
        </a:xfrm>
        <a:custGeom>
          <a:avLst/>
          <a:gdLst/>
          <a:ahLst/>
          <a:cxnLst/>
          <a:rect l="0" t="0" r="0" b="0"/>
          <a:pathLst>
            <a:path>
              <a:moveTo>
                <a:pt x="0" y="0"/>
              </a:moveTo>
              <a:lnTo>
                <a:pt x="0" y="1872254"/>
              </a:lnTo>
              <a:lnTo>
                <a:pt x="115215" y="187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0C6566-A673-C141-8E69-FD7B4D7096C9}">
      <dsp:nvSpPr>
        <dsp:cNvPr id="0" name=""/>
        <dsp:cNvSpPr/>
      </dsp:nvSpPr>
      <dsp:spPr>
        <a:xfrm>
          <a:off x="4552390" y="2740790"/>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 £5m p.a.</a:t>
          </a:r>
        </a:p>
      </dsp:txBody>
      <dsp:txXfrm>
        <a:off x="4569263" y="2757663"/>
        <a:ext cx="887979" cy="542332"/>
      </dsp:txXfrm>
    </dsp:sp>
    <dsp:sp modelId="{0706D049-E0FE-264B-B80E-DA280921F8B4}">
      <dsp:nvSpPr>
        <dsp:cNvPr id="0" name=""/>
        <dsp:cNvSpPr/>
      </dsp:nvSpPr>
      <dsp:spPr>
        <a:xfrm>
          <a:off x="5762155" y="580496"/>
          <a:ext cx="1152156" cy="57607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Lot 5</a:t>
          </a:r>
        </a:p>
      </dsp:txBody>
      <dsp:txXfrm>
        <a:off x="5779028" y="597369"/>
        <a:ext cx="1118410" cy="542332"/>
      </dsp:txXfrm>
    </dsp:sp>
    <dsp:sp modelId="{2A441F4E-3629-8842-A7A1-9CCC47995B0D}">
      <dsp:nvSpPr>
        <dsp:cNvPr id="0" name=""/>
        <dsp:cNvSpPr/>
      </dsp:nvSpPr>
      <dsp:spPr>
        <a:xfrm>
          <a:off x="5877370" y="1156575"/>
          <a:ext cx="115215" cy="432058"/>
        </a:xfrm>
        <a:custGeom>
          <a:avLst/>
          <a:gdLst/>
          <a:ahLst/>
          <a:cxnLst/>
          <a:rect l="0" t="0" r="0" b="0"/>
          <a:pathLst>
            <a:path>
              <a:moveTo>
                <a:pt x="0" y="0"/>
              </a:moveTo>
              <a:lnTo>
                <a:pt x="0" y="432058"/>
              </a:lnTo>
              <a:lnTo>
                <a:pt x="115215" y="432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FCE7E-F2C8-4D4F-92D2-1B3EF5FF7252}">
      <dsp:nvSpPr>
        <dsp:cNvPr id="0" name=""/>
        <dsp:cNvSpPr/>
      </dsp:nvSpPr>
      <dsp:spPr>
        <a:xfrm>
          <a:off x="5992586" y="1300594"/>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Gas and Mechanical</a:t>
          </a:r>
        </a:p>
      </dsp:txBody>
      <dsp:txXfrm>
        <a:off x="6009459" y="1317467"/>
        <a:ext cx="887979" cy="542332"/>
      </dsp:txXfrm>
    </dsp:sp>
    <dsp:sp modelId="{C0107124-4A25-CB4B-92E1-F87E0C37913F}">
      <dsp:nvSpPr>
        <dsp:cNvPr id="0" name=""/>
        <dsp:cNvSpPr/>
      </dsp:nvSpPr>
      <dsp:spPr>
        <a:xfrm>
          <a:off x="5877370" y="1156575"/>
          <a:ext cx="115215" cy="1152156"/>
        </a:xfrm>
        <a:custGeom>
          <a:avLst/>
          <a:gdLst/>
          <a:ahLst/>
          <a:cxnLst/>
          <a:rect l="0" t="0" r="0" b="0"/>
          <a:pathLst>
            <a:path>
              <a:moveTo>
                <a:pt x="0" y="0"/>
              </a:moveTo>
              <a:lnTo>
                <a:pt x="0" y="1152156"/>
              </a:lnTo>
              <a:lnTo>
                <a:pt x="115215" y="11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38687B-0F77-F847-BEF4-D867C5BA8833}">
      <dsp:nvSpPr>
        <dsp:cNvPr id="0" name=""/>
        <dsp:cNvSpPr/>
      </dsp:nvSpPr>
      <dsp:spPr>
        <a:xfrm>
          <a:off x="5992586" y="2020692"/>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Whole Borough</a:t>
          </a:r>
        </a:p>
      </dsp:txBody>
      <dsp:txXfrm>
        <a:off x="6009459" y="2037565"/>
        <a:ext cx="887979" cy="542332"/>
      </dsp:txXfrm>
    </dsp:sp>
    <dsp:sp modelId="{35ECB7FE-1F26-6148-ACAD-A446437B5F69}">
      <dsp:nvSpPr>
        <dsp:cNvPr id="0" name=""/>
        <dsp:cNvSpPr/>
      </dsp:nvSpPr>
      <dsp:spPr>
        <a:xfrm>
          <a:off x="5877370" y="1156575"/>
          <a:ext cx="115215" cy="1872254"/>
        </a:xfrm>
        <a:custGeom>
          <a:avLst/>
          <a:gdLst/>
          <a:ahLst/>
          <a:cxnLst/>
          <a:rect l="0" t="0" r="0" b="0"/>
          <a:pathLst>
            <a:path>
              <a:moveTo>
                <a:pt x="0" y="0"/>
              </a:moveTo>
              <a:lnTo>
                <a:pt x="0" y="1872254"/>
              </a:lnTo>
              <a:lnTo>
                <a:pt x="115215" y="187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845B6D-C49D-3149-82B6-2F1DA8F40FF2}">
      <dsp:nvSpPr>
        <dsp:cNvPr id="0" name=""/>
        <dsp:cNvSpPr/>
      </dsp:nvSpPr>
      <dsp:spPr>
        <a:xfrm>
          <a:off x="5992586" y="2740790"/>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 £5m p.a.</a:t>
          </a:r>
        </a:p>
      </dsp:txBody>
      <dsp:txXfrm>
        <a:off x="6009459" y="2757663"/>
        <a:ext cx="887979" cy="542332"/>
      </dsp:txXfrm>
    </dsp:sp>
    <dsp:sp modelId="{C7B97598-DB83-1F42-8ED4-646C2CDB8BFB}">
      <dsp:nvSpPr>
        <dsp:cNvPr id="0" name=""/>
        <dsp:cNvSpPr/>
      </dsp:nvSpPr>
      <dsp:spPr>
        <a:xfrm>
          <a:off x="7202350" y="580496"/>
          <a:ext cx="1152156" cy="57607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Lot 6</a:t>
          </a:r>
        </a:p>
      </dsp:txBody>
      <dsp:txXfrm>
        <a:off x="7219223" y="597369"/>
        <a:ext cx="1118410" cy="542332"/>
      </dsp:txXfrm>
    </dsp:sp>
    <dsp:sp modelId="{926D4598-8EB8-6940-96EE-A909972EB015}">
      <dsp:nvSpPr>
        <dsp:cNvPr id="0" name=""/>
        <dsp:cNvSpPr/>
      </dsp:nvSpPr>
      <dsp:spPr>
        <a:xfrm>
          <a:off x="7317566" y="1156575"/>
          <a:ext cx="115215" cy="432058"/>
        </a:xfrm>
        <a:custGeom>
          <a:avLst/>
          <a:gdLst/>
          <a:ahLst/>
          <a:cxnLst/>
          <a:rect l="0" t="0" r="0" b="0"/>
          <a:pathLst>
            <a:path>
              <a:moveTo>
                <a:pt x="0" y="0"/>
              </a:moveTo>
              <a:lnTo>
                <a:pt x="0" y="432058"/>
              </a:lnTo>
              <a:lnTo>
                <a:pt x="115215" y="432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66F99A-3C84-7B4B-A670-378A7D70D910}">
      <dsp:nvSpPr>
        <dsp:cNvPr id="0" name=""/>
        <dsp:cNvSpPr/>
      </dsp:nvSpPr>
      <dsp:spPr>
        <a:xfrm>
          <a:off x="7432782" y="1300594"/>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Electrical Works</a:t>
          </a:r>
        </a:p>
      </dsp:txBody>
      <dsp:txXfrm>
        <a:off x="7449655" y="1317467"/>
        <a:ext cx="887979" cy="542332"/>
      </dsp:txXfrm>
    </dsp:sp>
    <dsp:sp modelId="{B4F0DDA8-35B5-3E49-8911-373E9E8309BC}">
      <dsp:nvSpPr>
        <dsp:cNvPr id="0" name=""/>
        <dsp:cNvSpPr/>
      </dsp:nvSpPr>
      <dsp:spPr>
        <a:xfrm>
          <a:off x="7317566" y="1156575"/>
          <a:ext cx="115215" cy="1152156"/>
        </a:xfrm>
        <a:custGeom>
          <a:avLst/>
          <a:gdLst/>
          <a:ahLst/>
          <a:cxnLst/>
          <a:rect l="0" t="0" r="0" b="0"/>
          <a:pathLst>
            <a:path>
              <a:moveTo>
                <a:pt x="0" y="0"/>
              </a:moveTo>
              <a:lnTo>
                <a:pt x="0" y="1152156"/>
              </a:lnTo>
              <a:lnTo>
                <a:pt x="115215" y="11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F1B5F4-68AD-F84E-B6BB-711E23F99AEF}">
      <dsp:nvSpPr>
        <dsp:cNvPr id="0" name=""/>
        <dsp:cNvSpPr/>
      </dsp:nvSpPr>
      <dsp:spPr>
        <a:xfrm>
          <a:off x="7432782" y="2020692"/>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Whole Borough</a:t>
          </a:r>
        </a:p>
      </dsp:txBody>
      <dsp:txXfrm>
        <a:off x="7449655" y="2037565"/>
        <a:ext cx="887979" cy="542332"/>
      </dsp:txXfrm>
    </dsp:sp>
    <dsp:sp modelId="{990E26B7-63A4-A04F-B7D2-0F8EBEB729B1}">
      <dsp:nvSpPr>
        <dsp:cNvPr id="0" name=""/>
        <dsp:cNvSpPr/>
      </dsp:nvSpPr>
      <dsp:spPr>
        <a:xfrm>
          <a:off x="7317566" y="1156575"/>
          <a:ext cx="115215" cy="1872254"/>
        </a:xfrm>
        <a:custGeom>
          <a:avLst/>
          <a:gdLst/>
          <a:ahLst/>
          <a:cxnLst/>
          <a:rect l="0" t="0" r="0" b="0"/>
          <a:pathLst>
            <a:path>
              <a:moveTo>
                <a:pt x="0" y="0"/>
              </a:moveTo>
              <a:lnTo>
                <a:pt x="0" y="1872254"/>
              </a:lnTo>
              <a:lnTo>
                <a:pt x="115215" y="187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48D22C-7B7D-E94E-85EA-9C444F1EC6B4}">
      <dsp:nvSpPr>
        <dsp:cNvPr id="0" name=""/>
        <dsp:cNvSpPr/>
      </dsp:nvSpPr>
      <dsp:spPr>
        <a:xfrm>
          <a:off x="7432782" y="2740790"/>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 £2m p.a.</a:t>
          </a:r>
        </a:p>
      </dsp:txBody>
      <dsp:txXfrm>
        <a:off x="7449655" y="2757663"/>
        <a:ext cx="887979" cy="542332"/>
      </dsp:txXfrm>
    </dsp:sp>
    <dsp:sp modelId="{351487A8-D19D-6447-9EC9-5A3ABBDE4E71}">
      <dsp:nvSpPr>
        <dsp:cNvPr id="0" name=""/>
        <dsp:cNvSpPr/>
      </dsp:nvSpPr>
      <dsp:spPr>
        <a:xfrm>
          <a:off x="8642546" y="580496"/>
          <a:ext cx="1152156" cy="57607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Lot 7</a:t>
          </a:r>
        </a:p>
      </dsp:txBody>
      <dsp:txXfrm>
        <a:off x="8659419" y="597369"/>
        <a:ext cx="1118410" cy="542332"/>
      </dsp:txXfrm>
    </dsp:sp>
    <dsp:sp modelId="{30C06CD0-445A-0549-A666-1121E77B7E09}">
      <dsp:nvSpPr>
        <dsp:cNvPr id="0" name=""/>
        <dsp:cNvSpPr/>
      </dsp:nvSpPr>
      <dsp:spPr>
        <a:xfrm>
          <a:off x="8757762" y="1156575"/>
          <a:ext cx="115215" cy="432058"/>
        </a:xfrm>
        <a:custGeom>
          <a:avLst/>
          <a:gdLst/>
          <a:ahLst/>
          <a:cxnLst/>
          <a:rect l="0" t="0" r="0" b="0"/>
          <a:pathLst>
            <a:path>
              <a:moveTo>
                <a:pt x="0" y="0"/>
              </a:moveTo>
              <a:lnTo>
                <a:pt x="0" y="432058"/>
              </a:lnTo>
              <a:lnTo>
                <a:pt x="115215" y="432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223304-749C-F042-9950-6074A71BE8CA}">
      <dsp:nvSpPr>
        <dsp:cNvPr id="0" name=""/>
        <dsp:cNvSpPr/>
      </dsp:nvSpPr>
      <dsp:spPr>
        <a:xfrm>
          <a:off x="8872978" y="1300594"/>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Asbestos Removal</a:t>
          </a:r>
        </a:p>
      </dsp:txBody>
      <dsp:txXfrm>
        <a:off x="8889851" y="1317467"/>
        <a:ext cx="887979" cy="542332"/>
      </dsp:txXfrm>
    </dsp:sp>
    <dsp:sp modelId="{C6276DAD-18E2-B249-BEDE-70F7F600A8A4}">
      <dsp:nvSpPr>
        <dsp:cNvPr id="0" name=""/>
        <dsp:cNvSpPr/>
      </dsp:nvSpPr>
      <dsp:spPr>
        <a:xfrm>
          <a:off x="8757762" y="1156575"/>
          <a:ext cx="115215" cy="1152156"/>
        </a:xfrm>
        <a:custGeom>
          <a:avLst/>
          <a:gdLst/>
          <a:ahLst/>
          <a:cxnLst/>
          <a:rect l="0" t="0" r="0" b="0"/>
          <a:pathLst>
            <a:path>
              <a:moveTo>
                <a:pt x="0" y="0"/>
              </a:moveTo>
              <a:lnTo>
                <a:pt x="0" y="1152156"/>
              </a:lnTo>
              <a:lnTo>
                <a:pt x="115215" y="11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C0394-1811-DF48-AEC8-4D4F03C86262}">
      <dsp:nvSpPr>
        <dsp:cNvPr id="0" name=""/>
        <dsp:cNvSpPr/>
      </dsp:nvSpPr>
      <dsp:spPr>
        <a:xfrm>
          <a:off x="8872978" y="2020692"/>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Central</a:t>
          </a:r>
        </a:p>
      </dsp:txBody>
      <dsp:txXfrm>
        <a:off x="8889851" y="2037565"/>
        <a:ext cx="887979" cy="542332"/>
      </dsp:txXfrm>
    </dsp:sp>
    <dsp:sp modelId="{921B10CD-22E4-584C-9CA0-37A117072CF1}">
      <dsp:nvSpPr>
        <dsp:cNvPr id="0" name=""/>
        <dsp:cNvSpPr/>
      </dsp:nvSpPr>
      <dsp:spPr>
        <a:xfrm>
          <a:off x="8757762" y="1156575"/>
          <a:ext cx="115215" cy="1872254"/>
        </a:xfrm>
        <a:custGeom>
          <a:avLst/>
          <a:gdLst/>
          <a:ahLst/>
          <a:cxnLst/>
          <a:rect l="0" t="0" r="0" b="0"/>
          <a:pathLst>
            <a:path>
              <a:moveTo>
                <a:pt x="0" y="0"/>
              </a:moveTo>
              <a:lnTo>
                <a:pt x="0" y="1872254"/>
              </a:lnTo>
              <a:lnTo>
                <a:pt x="115215" y="187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E546D-0A8F-4C46-BA22-149C9944C12D}">
      <dsp:nvSpPr>
        <dsp:cNvPr id="0" name=""/>
        <dsp:cNvSpPr/>
      </dsp:nvSpPr>
      <dsp:spPr>
        <a:xfrm>
          <a:off x="8872978" y="2740790"/>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 £250 k p.a.</a:t>
          </a:r>
        </a:p>
      </dsp:txBody>
      <dsp:txXfrm>
        <a:off x="8889851" y="2757663"/>
        <a:ext cx="887979" cy="542332"/>
      </dsp:txXfrm>
    </dsp:sp>
    <dsp:sp modelId="{1DE7250D-0A1D-8046-883A-2574764E23BB}">
      <dsp:nvSpPr>
        <dsp:cNvPr id="0" name=""/>
        <dsp:cNvSpPr/>
      </dsp:nvSpPr>
      <dsp:spPr>
        <a:xfrm>
          <a:off x="10082742" y="580496"/>
          <a:ext cx="1152156" cy="57607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Lot 8</a:t>
          </a:r>
        </a:p>
      </dsp:txBody>
      <dsp:txXfrm>
        <a:off x="10099615" y="597369"/>
        <a:ext cx="1118410" cy="542332"/>
      </dsp:txXfrm>
    </dsp:sp>
    <dsp:sp modelId="{3BA1FF1E-3993-054D-AB14-A5EDEEBBEF71}">
      <dsp:nvSpPr>
        <dsp:cNvPr id="0" name=""/>
        <dsp:cNvSpPr/>
      </dsp:nvSpPr>
      <dsp:spPr>
        <a:xfrm>
          <a:off x="10197958" y="1156575"/>
          <a:ext cx="115215" cy="432058"/>
        </a:xfrm>
        <a:custGeom>
          <a:avLst/>
          <a:gdLst/>
          <a:ahLst/>
          <a:cxnLst/>
          <a:rect l="0" t="0" r="0" b="0"/>
          <a:pathLst>
            <a:path>
              <a:moveTo>
                <a:pt x="0" y="0"/>
              </a:moveTo>
              <a:lnTo>
                <a:pt x="0" y="432058"/>
              </a:lnTo>
              <a:lnTo>
                <a:pt x="115215" y="432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C7E2C3-9AB6-084B-9C8D-7152D696D1E0}">
      <dsp:nvSpPr>
        <dsp:cNvPr id="0" name=""/>
        <dsp:cNvSpPr/>
      </dsp:nvSpPr>
      <dsp:spPr>
        <a:xfrm>
          <a:off x="10313174" y="1300594"/>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Asbestos Removal</a:t>
          </a:r>
        </a:p>
      </dsp:txBody>
      <dsp:txXfrm>
        <a:off x="10330047" y="1317467"/>
        <a:ext cx="887979" cy="542332"/>
      </dsp:txXfrm>
    </dsp:sp>
    <dsp:sp modelId="{78F4BFB6-7273-494A-A3FA-B229AA670CA4}">
      <dsp:nvSpPr>
        <dsp:cNvPr id="0" name=""/>
        <dsp:cNvSpPr/>
      </dsp:nvSpPr>
      <dsp:spPr>
        <a:xfrm>
          <a:off x="10197958" y="1156575"/>
          <a:ext cx="115215" cy="1152156"/>
        </a:xfrm>
        <a:custGeom>
          <a:avLst/>
          <a:gdLst/>
          <a:ahLst/>
          <a:cxnLst/>
          <a:rect l="0" t="0" r="0" b="0"/>
          <a:pathLst>
            <a:path>
              <a:moveTo>
                <a:pt x="0" y="0"/>
              </a:moveTo>
              <a:lnTo>
                <a:pt x="0" y="1152156"/>
              </a:lnTo>
              <a:lnTo>
                <a:pt x="115215" y="11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EAEAE1-D8D4-2D42-88BB-8D9E63AA66D5}">
      <dsp:nvSpPr>
        <dsp:cNvPr id="0" name=""/>
        <dsp:cNvSpPr/>
      </dsp:nvSpPr>
      <dsp:spPr>
        <a:xfrm>
          <a:off x="10313174" y="2020692"/>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North and South</a:t>
          </a:r>
        </a:p>
      </dsp:txBody>
      <dsp:txXfrm>
        <a:off x="10330047" y="2037565"/>
        <a:ext cx="887979" cy="542332"/>
      </dsp:txXfrm>
    </dsp:sp>
    <dsp:sp modelId="{924EDA57-0DE5-7346-A87A-43272481AC06}">
      <dsp:nvSpPr>
        <dsp:cNvPr id="0" name=""/>
        <dsp:cNvSpPr/>
      </dsp:nvSpPr>
      <dsp:spPr>
        <a:xfrm>
          <a:off x="10197958" y="1156575"/>
          <a:ext cx="115215" cy="1872254"/>
        </a:xfrm>
        <a:custGeom>
          <a:avLst/>
          <a:gdLst/>
          <a:ahLst/>
          <a:cxnLst/>
          <a:rect l="0" t="0" r="0" b="0"/>
          <a:pathLst>
            <a:path>
              <a:moveTo>
                <a:pt x="0" y="0"/>
              </a:moveTo>
              <a:lnTo>
                <a:pt x="0" y="1872254"/>
              </a:lnTo>
              <a:lnTo>
                <a:pt x="115215" y="187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BFEBA5-D6C9-DA4A-9645-530F0C54A653}">
      <dsp:nvSpPr>
        <dsp:cNvPr id="0" name=""/>
        <dsp:cNvSpPr/>
      </dsp:nvSpPr>
      <dsp:spPr>
        <a:xfrm>
          <a:off x="10313174" y="2740790"/>
          <a:ext cx="921725" cy="576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 £250 k p.a.</a:t>
          </a:r>
        </a:p>
      </dsp:txBody>
      <dsp:txXfrm>
        <a:off x="10330047" y="2757663"/>
        <a:ext cx="887979" cy="542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DC0F0-0F78-DE4F-845A-6CDB690754F1}">
      <dsp:nvSpPr>
        <dsp:cNvPr id="0" name=""/>
        <dsp:cNvSpPr/>
      </dsp:nvSpPr>
      <dsp:spPr>
        <a:xfrm>
          <a:off x="2241532" y="1199834"/>
          <a:ext cx="484885" cy="91440"/>
        </a:xfrm>
        <a:custGeom>
          <a:avLst/>
          <a:gdLst/>
          <a:ahLst/>
          <a:cxnLst/>
          <a:rect l="0" t="0" r="0" b="0"/>
          <a:pathLst>
            <a:path>
              <a:moveTo>
                <a:pt x="0" y="45720"/>
              </a:moveTo>
              <a:lnTo>
                <a:pt x="48488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242976"/>
        <a:ext cx="25774" cy="5154"/>
      </dsp:txXfrm>
    </dsp:sp>
    <dsp:sp modelId="{0C7BDE6E-8412-AE44-BB5F-79B8CED71135}">
      <dsp:nvSpPr>
        <dsp:cNvPr id="0" name=""/>
        <dsp:cNvSpPr/>
      </dsp:nvSpPr>
      <dsp:spPr>
        <a:xfrm>
          <a:off x="2092" y="573182"/>
          <a:ext cx="2241239" cy="134474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Publication of OJEU Notice – end of October – early November 2019</a:t>
          </a:r>
          <a:endParaRPr lang="en-GB" sz="1600" kern="1200"/>
        </a:p>
      </dsp:txBody>
      <dsp:txXfrm>
        <a:off x="2092" y="573182"/>
        <a:ext cx="2241239" cy="1344743"/>
      </dsp:txXfrm>
    </dsp:sp>
    <dsp:sp modelId="{E31C5E35-90BA-6143-AB7B-B7B1779501DB}">
      <dsp:nvSpPr>
        <dsp:cNvPr id="0" name=""/>
        <dsp:cNvSpPr/>
      </dsp:nvSpPr>
      <dsp:spPr>
        <a:xfrm>
          <a:off x="4998257" y="1199834"/>
          <a:ext cx="484885" cy="91440"/>
        </a:xfrm>
        <a:custGeom>
          <a:avLst/>
          <a:gdLst/>
          <a:ahLst/>
          <a:cxnLst/>
          <a:rect l="0" t="0" r="0" b="0"/>
          <a:pathLst>
            <a:path>
              <a:moveTo>
                <a:pt x="0" y="45720"/>
              </a:moveTo>
              <a:lnTo>
                <a:pt x="484885" y="45720"/>
              </a:lnTo>
            </a:path>
          </a:pathLst>
        </a:custGeom>
        <a:noFill/>
        <a:ln w="6350" cap="flat" cmpd="sng" algn="ctr">
          <a:solidFill>
            <a:schemeClr val="accent4">
              <a:hueOff val="2079139"/>
              <a:satOff val="-9594"/>
              <a:lumOff val="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242976"/>
        <a:ext cx="25774" cy="5154"/>
      </dsp:txXfrm>
    </dsp:sp>
    <dsp:sp modelId="{E1A82AD4-0A9E-9E4E-80C4-F044AD75CB8B}">
      <dsp:nvSpPr>
        <dsp:cNvPr id="0" name=""/>
        <dsp:cNvSpPr/>
      </dsp:nvSpPr>
      <dsp:spPr>
        <a:xfrm>
          <a:off x="2758817" y="573182"/>
          <a:ext cx="2241239" cy="1344743"/>
        </a:xfrm>
        <a:prstGeom prst="rect">
          <a:avLst/>
        </a:prstGeom>
        <a:gradFill rotWithShape="0">
          <a:gsLst>
            <a:gs pos="0">
              <a:schemeClr val="accent4">
                <a:hueOff val="1732615"/>
                <a:satOff val="-7995"/>
                <a:lumOff val="294"/>
                <a:alphaOff val="0"/>
                <a:lumMod val="110000"/>
                <a:satMod val="105000"/>
                <a:tint val="67000"/>
              </a:schemeClr>
            </a:gs>
            <a:gs pos="50000">
              <a:schemeClr val="accent4">
                <a:hueOff val="1732615"/>
                <a:satOff val="-7995"/>
                <a:lumOff val="294"/>
                <a:alphaOff val="0"/>
                <a:lumMod val="105000"/>
                <a:satMod val="103000"/>
                <a:tint val="73000"/>
              </a:schemeClr>
            </a:gs>
            <a:gs pos="100000">
              <a:schemeClr val="accent4">
                <a:hueOff val="1732615"/>
                <a:satOff val="-7995"/>
                <a:lumOff val="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Deadline for submission of Selection Questionnaire – end of November 2019</a:t>
          </a:r>
          <a:endParaRPr lang="en-GB" sz="1600" kern="1200"/>
        </a:p>
      </dsp:txBody>
      <dsp:txXfrm>
        <a:off x="2758817" y="573182"/>
        <a:ext cx="2241239" cy="1344743"/>
      </dsp:txXfrm>
    </dsp:sp>
    <dsp:sp modelId="{E22CD330-0974-B343-BAEB-2C4085B90A61}">
      <dsp:nvSpPr>
        <dsp:cNvPr id="0" name=""/>
        <dsp:cNvSpPr/>
      </dsp:nvSpPr>
      <dsp:spPr>
        <a:xfrm>
          <a:off x="7754982" y="1199834"/>
          <a:ext cx="484885" cy="91440"/>
        </a:xfrm>
        <a:custGeom>
          <a:avLst/>
          <a:gdLst/>
          <a:ahLst/>
          <a:cxnLst/>
          <a:rect l="0" t="0" r="0" b="0"/>
          <a:pathLst>
            <a:path>
              <a:moveTo>
                <a:pt x="0" y="45720"/>
              </a:moveTo>
              <a:lnTo>
                <a:pt x="484885" y="45720"/>
              </a:lnTo>
            </a:path>
          </a:pathLst>
        </a:custGeom>
        <a:noFill/>
        <a:ln w="6350" cap="flat" cmpd="sng" algn="ctr">
          <a:solidFill>
            <a:schemeClr val="accent4">
              <a:hueOff val="4158277"/>
              <a:satOff val="-19187"/>
              <a:lumOff val="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242976"/>
        <a:ext cx="25774" cy="5154"/>
      </dsp:txXfrm>
    </dsp:sp>
    <dsp:sp modelId="{F23D5884-246E-1B43-BB45-7B1E13A6D505}">
      <dsp:nvSpPr>
        <dsp:cNvPr id="0" name=""/>
        <dsp:cNvSpPr/>
      </dsp:nvSpPr>
      <dsp:spPr>
        <a:xfrm>
          <a:off x="5515542" y="573182"/>
          <a:ext cx="2241239" cy="1344743"/>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Deadline for submission of Tenders – end of January 2020</a:t>
          </a:r>
          <a:endParaRPr lang="en-GB" sz="1600" kern="1200"/>
        </a:p>
      </dsp:txBody>
      <dsp:txXfrm>
        <a:off x="5515542" y="573182"/>
        <a:ext cx="2241239" cy="1344743"/>
      </dsp:txXfrm>
    </dsp:sp>
    <dsp:sp modelId="{F2185F80-99AB-B545-BA65-9F941129E1F3}">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4">
              <a:hueOff val="6237415"/>
              <a:satOff val="-28781"/>
              <a:lumOff val="1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155991"/>
        <a:ext cx="414311" cy="5154"/>
      </dsp:txXfrm>
    </dsp:sp>
    <dsp:sp modelId="{CC8F8114-018B-8C49-9121-C125A6E7BE5D}">
      <dsp:nvSpPr>
        <dsp:cNvPr id="0" name=""/>
        <dsp:cNvSpPr/>
      </dsp:nvSpPr>
      <dsp:spPr>
        <a:xfrm>
          <a:off x="8272267" y="573182"/>
          <a:ext cx="2241239" cy="1344743"/>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Negotiation phase – February and early March 2020</a:t>
          </a:r>
          <a:endParaRPr lang="en-GB" sz="1600" kern="1200"/>
        </a:p>
      </dsp:txBody>
      <dsp:txXfrm>
        <a:off x="8272267" y="573182"/>
        <a:ext cx="2241239" cy="1344743"/>
      </dsp:txXfrm>
    </dsp:sp>
    <dsp:sp modelId="{03758D40-AD5F-F540-A08E-545E3233DD68}">
      <dsp:nvSpPr>
        <dsp:cNvPr id="0" name=""/>
        <dsp:cNvSpPr/>
      </dsp:nvSpPr>
      <dsp:spPr>
        <a:xfrm>
          <a:off x="2241532" y="3060063"/>
          <a:ext cx="484885" cy="91440"/>
        </a:xfrm>
        <a:custGeom>
          <a:avLst/>
          <a:gdLst/>
          <a:ahLst/>
          <a:cxnLst/>
          <a:rect l="0" t="0" r="0" b="0"/>
          <a:pathLst>
            <a:path>
              <a:moveTo>
                <a:pt x="0" y="45720"/>
              </a:moveTo>
              <a:lnTo>
                <a:pt x="484885" y="45720"/>
              </a:lnTo>
            </a:path>
          </a:pathLst>
        </a:custGeom>
        <a:noFill/>
        <a:ln w="6350" cap="flat" cmpd="sng" algn="ctr">
          <a:solidFill>
            <a:schemeClr val="accent4">
              <a:hueOff val="8316554"/>
              <a:satOff val="-38374"/>
              <a:lumOff val="1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103206"/>
        <a:ext cx="25774" cy="5154"/>
      </dsp:txXfrm>
    </dsp:sp>
    <dsp:sp modelId="{6CD825B2-4EC8-724C-B791-83BBB4C89131}">
      <dsp:nvSpPr>
        <dsp:cNvPr id="0" name=""/>
        <dsp:cNvSpPr/>
      </dsp:nvSpPr>
      <dsp:spPr>
        <a:xfrm>
          <a:off x="2092" y="2433411"/>
          <a:ext cx="2241239" cy="1344743"/>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Award – end of March 2020</a:t>
          </a:r>
          <a:endParaRPr lang="en-GB" sz="1600" kern="1200"/>
        </a:p>
      </dsp:txBody>
      <dsp:txXfrm>
        <a:off x="2092" y="2433411"/>
        <a:ext cx="2241239" cy="1344743"/>
      </dsp:txXfrm>
    </dsp:sp>
    <dsp:sp modelId="{746B6B96-3117-9E49-9043-46807FE9030C}">
      <dsp:nvSpPr>
        <dsp:cNvPr id="0" name=""/>
        <dsp:cNvSpPr/>
      </dsp:nvSpPr>
      <dsp:spPr>
        <a:xfrm>
          <a:off x="4998257" y="3060063"/>
          <a:ext cx="484885" cy="91440"/>
        </a:xfrm>
        <a:custGeom>
          <a:avLst/>
          <a:gdLst/>
          <a:ahLst/>
          <a:cxnLst/>
          <a:rect l="0" t="0" r="0" b="0"/>
          <a:pathLst>
            <a:path>
              <a:moveTo>
                <a:pt x="0" y="45720"/>
              </a:moveTo>
              <a:lnTo>
                <a:pt x="484885" y="45720"/>
              </a:lnTo>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3103206"/>
        <a:ext cx="25774" cy="5154"/>
      </dsp:txXfrm>
    </dsp:sp>
    <dsp:sp modelId="{574A6115-7B63-FA4E-AE19-D56BC2FE5CC5}">
      <dsp:nvSpPr>
        <dsp:cNvPr id="0" name=""/>
        <dsp:cNvSpPr/>
      </dsp:nvSpPr>
      <dsp:spPr>
        <a:xfrm>
          <a:off x="2758817" y="2433411"/>
          <a:ext cx="2241239" cy="1344743"/>
        </a:xfrm>
        <a:prstGeom prst="rect">
          <a:avLst/>
        </a:prstGeom>
        <a:gradFill rotWithShape="0">
          <a:gsLst>
            <a:gs pos="0">
              <a:schemeClr val="accent4">
                <a:hueOff val="8663077"/>
                <a:satOff val="-39973"/>
                <a:lumOff val="1471"/>
                <a:alphaOff val="0"/>
                <a:lumMod val="110000"/>
                <a:satMod val="105000"/>
                <a:tint val="67000"/>
              </a:schemeClr>
            </a:gs>
            <a:gs pos="50000">
              <a:schemeClr val="accent4">
                <a:hueOff val="8663077"/>
                <a:satOff val="-39973"/>
                <a:lumOff val="1471"/>
                <a:alphaOff val="0"/>
                <a:lumMod val="105000"/>
                <a:satMod val="103000"/>
                <a:tint val="73000"/>
              </a:schemeClr>
            </a:gs>
            <a:gs pos="100000">
              <a:schemeClr val="accent4">
                <a:hueOff val="8663077"/>
                <a:satOff val="-39973"/>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Mobilisation – April to July 2020</a:t>
          </a:r>
          <a:endParaRPr lang="en-GB" sz="1600" kern="1200"/>
        </a:p>
      </dsp:txBody>
      <dsp:txXfrm>
        <a:off x="2758817" y="2433411"/>
        <a:ext cx="2241239" cy="1344743"/>
      </dsp:txXfrm>
    </dsp:sp>
    <dsp:sp modelId="{AA4B821B-7A95-294A-9EA7-3CBA37893B11}">
      <dsp:nvSpPr>
        <dsp:cNvPr id="0" name=""/>
        <dsp:cNvSpPr/>
      </dsp:nvSpPr>
      <dsp:spPr>
        <a:xfrm>
          <a:off x="5515542" y="2433411"/>
          <a:ext cx="2241239" cy="1344743"/>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Contract commencement – 1 August 2020</a:t>
          </a:r>
          <a:endParaRPr lang="en-GB" sz="1600" kern="1200" dirty="0"/>
        </a:p>
      </dsp:txBody>
      <dsp:txXfrm>
        <a:off x="5515542" y="2433411"/>
        <a:ext cx="2241239" cy="1344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AA97-44E7-4EEB-9FA1-C1DD79169C94}">
      <dsp:nvSpPr>
        <dsp:cNvPr id="0" name=""/>
        <dsp:cNvSpPr/>
      </dsp:nvSpPr>
      <dsp:spPr>
        <a:xfrm>
          <a:off x="924" y="1468632"/>
          <a:ext cx="1481993" cy="59279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Gas </a:t>
          </a:r>
        </a:p>
      </dsp:txBody>
      <dsp:txXfrm>
        <a:off x="297323" y="1468632"/>
        <a:ext cx="889196" cy="592797"/>
      </dsp:txXfrm>
    </dsp:sp>
    <dsp:sp modelId="{831C4409-D416-4B68-9678-49F69582D93C}">
      <dsp:nvSpPr>
        <dsp:cNvPr id="0" name=""/>
        <dsp:cNvSpPr/>
      </dsp:nvSpPr>
      <dsp:spPr>
        <a:xfrm>
          <a:off x="1334718" y="1468632"/>
          <a:ext cx="1481993" cy="59279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t>Domestic </a:t>
          </a:r>
          <a:endParaRPr lang="en-US" sz="1300" kern="1200" dirty="0"/>
        </a:p>
      </dsp:txBody>
      <dsp:txXfrm>
        <a:off x="1631117" y="1468632"/>
        <a:ext cx="889196" cy="592797"/>
      </dsp:txXfrm>
    </dsp:sp>
    <dsp:sp modelId="{F09C9860-F6DF-4F04-9EC0-243D5D1F4721}">
      <dsp:nvSpPr>
        <dsp:cNvPr id="0" name=""/>
        <dsp:cNvSpPr/>
      </dsp:nvSpPr>
      <dsp:spPr>
        <a:xfrm>
          <a:off x="2668512" y="1468632"/>
          <a:ext cx="1481993" cy="5927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t>Commercial   </a:t>
          </a:r>
          <a:endParaRPr lang="en-US" sz="1300" kern="1200" dirty="0"/>
        </a:p>
      </dsp:txBody>
      <dsp:txXfrm>
        <a:off x="2964911" y="1468632"/>
        <a:ext cx="889196" cy="592797"/>
      </dsp:txXfrm>
    </dsp:sp>
    <dsp:sp modelId="{FD354331-BAEC-41B7-B4C8-DDA8BA81BCF5}">
      <dsp:nvSpPr>
        <dsp:cNvPr id="0" name=""/>
        <dsp:cNvSpPr/>
      </dsp:nvSpPr>
      <dsp:spPr>
        <a:xfrm>
          <a:off x="4002306" y="1468632"/>
          <a:ext cx="1481993" cy="59279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a:t>Electrical</a:t>
          </a:r>
          <a:endParaRPr lang="en-US" sz="1300" kern="1200"/>
        </a:p>
      </dsp:txBody>
      <dsp:txXfrm>
        <a:off x="4298705" y="1468632"/>
        <a:ext cx="889196" cy="592797"/>
      </dsp:txXfrm>
    </dsp:sp>
    <dsp:sp modelId="{E95F1DCE-9D7A-4E1E-9D6F-06CBB75D1DE3}">
      <dsp:nvSpPr>
        <dsp:cNvPr id="0" name=""/>
        <dsp:cNvSpPr/>
      </dsp:nvSpPr>
      <dsp:spPr>
        <a:xfrm>
          <a:off x="5336100" y="1468632"/>
          <a:ext cx="1481993" cy="59279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a:t>Door Entry</a:t>
          </a:r>
          <a:endParaRPr lang="en-US" sz="1300" kern="1200"/>
        </a:p>
      </dsp:txBody>
      <dsp:txXfrm>
        <a:off x="5632499" y="1468632"/>
        <a:ext cx="889196" cy="592797"/>
      </dsp:txXfrm>
    </dsp:sp>
    <dsp:sp modelId="{99EF406A-2C1A-4FC8-AE9C-372B12499F55}">
      <dsp:nvSpPr>
        <dsp:cNvPr id="0" name=""/>
        <dsp:cNvSpPr/>
      </dsp:nvSpPr>
      <dsp:spPr>
        <a:xfrm>
          <a:off x="6669894" y="1468632"/>
          <a:ext cx="1481993" cy="59279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EICR.s</a:t>
          </a:r>
        </a:p>
      </dsp:txBody>
      <dsp:txXfrm>
        <a:off x="6966293" y="1468632"/>
        <a:ext cx="889196" cy="592797"/>
      </dsp:txXfrm>
    </dsp:sp>
    <dsp:sp modelId="{5DA9A7B5-93E5-444C-B0D7-5595A9672F65}">
      <dsp:nvSpPr>
        <dsp:cNvPr id="0" name=""/>
        <dsp:cNvSpPr/>
      </dsp:nvSpPr>
      <dsp:spPr>
        <a:xfrm>
          <a:off x="8003688" y="1468632"/>
          <a:ext cx="1481993" cy="59279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Pat Testing</a:t>
          </a:r>
        </a:p>
      </dsp:txBody>
      <dsp:txXfrm>
        <a:off x="8300087" y="1468632"/>
        <a:ext cx="889196" cy="592797"/>
      </dsp:txXfrm>
    </dsp:sp>
    <dsp:sp modelId="{F16B42EA-13B9-497B-B2DE-44F3EF2945D4}">
      <dsp:nvSpPr>
        <dsp:cNvPr id="0" name=""/>
        <dsp:cNvSpPr/>
      </dsp:nvSpPr>
      <dsp:spPr>
        <a:xfrm>
          <a:off x="9337482" y="1468632"/>
          <a:ext cx="1481993" cy="5927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Lighting Protection</a:t>
          </a:r>
        </a:p>
      </dsp:txBody>
      <dsp:txXfrm>
        <a:off x="9633881" y="1468632"/>
        <a:ext cx="889196" cy="592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0D7C8-BE4F-45EE-9AC0-324EDED5B3D4}">
      <dsp:nvSpPr>
        <dsp:cNvPr id="0" name=""/>
        <dsp:cNvSpPr/>
      </dsp:nvSpPr>
      <dsp:spPr>
        <a:xfrm>
          <a:off x="770143" y="699369"/>
          <a:ext cx="611482"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26AC48-6781-4CA4-95D0-24B0EC2305E3}">
      <dsp:nvSpPr>
        <dsp:cNvPr id="0" name=""/>
        <dsp:cNvSpPr/>
      </dsp:nvSpPr>
      <dsp:spPr>
        <a:xfrm>
          <a:off x="1418314" y="647990"/>
          <a:ext cx="70320" cy="132197"/>
        </a:xfrm>
        <a:prstGeom prst="chevron">
          <a:avLst>
            <a:gd name="adj" fmla="val 90000"/>
          </a:avLst>
        </a:prstGeom>
        <a:solidFill>
          <a:schemeClr val="accent2">
            <a:tint val="40000"/>
            <a:alpha val="90000"/>
            <a:hueOff val="-42461"/>
            <a:satOff val="-3767"/>
            <a:lumOff val="-38"/>
            <a:alphaOff val="0"/>
          </a:schemeClr>
        </a:solidFill>
        <a:ln w="12700" cap="flat" cmpd="sng" algn="ctr">
          <a:solidFill>
            <a:schemeClr val="accent2">
              <a:tint val="40000"/>
              <a:alpha val="90000"/>
              <a:hueOff val="-42461"/>
              <a:satOff val="-3767"/>
              <a:lumOff val="-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A96D0-9A55-4A38-8EA6-4CB2192658EC}">
      <dsp:nvSpPr>
        <dsp:cNvPr id="0" name=""/>
        <dsp:cNvSpPr/>
      </dsp:nvSpPr>
      <dsp:spPr>
        <a:xfrm>
          <a:off x="409252" y="414949"/>
          <a:ext cx="568910" cy="56891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77" tIns="22077" rIns="22077" bIns="22077" numCol="1" spcCol="1270" anchor="ctr" anchorCtr="0">
          <a:noAutofit/>
        </a:bodyPr>
        <a:lstStyle/>
        <a:p>
          <a:pPr marL="0" lvl="0" indent="0" algn="ctr" defTabSz="1111250">
            <a:lnSpc>
              <a:spcPct val="90000"/>
            </a:lnSpc>
            <a:spcBef>
              <a:spcPct val="0"/>
            </a:spcBef>
            <a:spcAft>
              <a:spcPct val="35000"/>
            </a:spcAft>
            <a:buNone/>
          </a:pPr>
          <a:r>
            <a:rPr lang="en-US" sz="2500" kern="1200"/>
            <a:t>1</a:t>
          </a:r>
        </a:p>
      </dsp:txBody>
      <dsp:txXfrm>
        <a:off x="492567" y="498264"/>
        <a:ext cx="402280" cy="402280"/>
      </dsp:txXfrm>
    </dsp:sp>
    <dsp:sp modelId="{4FC9A44F-7CCE-4AA9-AE97-F59A8A4F54AB}">
      <dsp:nvSpPr>
        <dsp:cNvPr id="0" name=""/>
        <dsp:cNvSpPr/>
      </dsp:nvSpPr>
      <dsp:spPr>
        <a:xfrm>
          <a:off x="5790" y="1149445"/>
          <a:ext cx="1375834" cy="1965600"/>
        </a:xfrm>
        <a:prstGeom prst="upArrowCallout">
          <a:avLst>
            <a:gd name="adj1" fmla="val 50000"/>
            <a:gd name="adj2" fmla="val 20000"/>
            <a:gd name="adj3" fmla="val 20000"/>
            <a:gd name="adj4" fmla="val 100000"/>
          </a:avLst>
        </a:prstGeom>
        <a:solidFill>
          <a:schemeClr val="accent2">
            <a:tint val="40000"/>
            <a:alpha val="90000"/>
            <a:hueOff val="-84923"/>
            <a:satOff val="-7535"/>
            <a:lumOff val="-77"/>
            <a:alphaOff val="0"/>
          </a:schemeClr>
        </a:solidFill>
        <a:ln w="12700" cap="flat" cmpd="sng" algn="ctr">
          <a:solidFill>
            <a:schemeClr val="accent2">
              <a:tint val="40000"/>
              <a:alpha val="90000"/>
              <a:hueOff val="-84923"/>
              <a:satOff val="-7535"/>
              <a:lumOff val="-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527" tIns="165100" rIns="108527" bIns="165100" numCol="1" spcCol="1270" anchor="t" anchorCtr="0">
          <a:noAutofit/>
        </a:bodyPr>
        <a:lstStyle/>
        <a:p>
          <a:pPr marL="0" lvl="0" indent="0" algn="l" defTabSz="711200">
            <a:lnSpc>
              <a:spcPct val="90000"/>
            </a:lnSpc>
            <a:spcBef>
              <a:spcPct val="0"/>
            </a:spcBef>
            <a:spcAft>
              <a:spcPct val="35000"/>
            </a:spcAft>
            <a:buNone/>
          </a:pPr>
          <a:r>
            <a:rPr lang="en-GB" sz="1600" kern="1200" dirty="0"/>
            <a:t>We maintain and inspect  11,153 domestic gas properties </a:t>
          </a:r>
          <a:endParaRPr lang="en-US" sz="1600" kern="1200" dirty="0"/>
        </a:p>
      </dsp:txBody>
      <dsp:txXfrm>
        <a:off x="5790" y="1424612"/>
        <a:ext cx="1375834" cy="1690433"/>
      </dsp:txXfrm>
    </dsp:sp>
    <dsp:sp modelId="{F455ED77-69B9-43DD-9BA6-A02BCE5593A0}">
      <dsp:nvSpPr>
        <dsp:cNvPr id="0" name=""/>
        <dsp:cNvSpPr/>
      </dsp:nvSpPr>
      <dsp:spPr>
        <a:xfrm>
          <a:off x="1724918" y="699395"/>
          <a:ext cx="1375834" cy="72"/>
        </a:xfrm>
        <a:prstGeom prst="rect">
          <a:avLst/>
        </a:prstGeom>
        <a:solidFill>
          <a:schemeClr val="accent2">
            <a:tint val="40000"/>
            <a:alpha val="90000"/>
            <a:hueOff val="-127384"/>
            <a:satOff val="-11302"/>
            <a:lumOff val="-115"/>
            <a:alphaOff val="0"/>
          </a:schemeClr>
        </a:solidFill>
        <a:ln w="12700" cap="flat" cmpd="sng" algn="ctr">
          <a:solidFill>
            <a:schemeClr val="accent2">
              <a:tint val="40000"/>
              <a:alpha val="90000"/>
              <a:hueOff val="-127384"/>
              <a:satOff val="-11302"/>
              <a:lumOff val="-1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6DC94D-DC98-42EC-8A11-19A1C7BBBC36}">
      <dsp:nvSpPr>
        <dsp:cNvPr id="0" name=""/>
        <dsp:cNvSpPr/>
      </dsp:nvSpPr>
      <dsp:spPr>
        <a:xfrm>
          <a:off x="3137442" y="648011"/>
          <a:ext cx="70320" cy="132221"/>
        </a:xfrm>
        <a:prstGeom prst="chevron">
          <a:avLst>
            <a:gd name="adj" fmla="val 90000"/>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2CB925-7651-4243-B61B-0C5611D34A5A}">
      <dsp:nvSpPr>
        <dsp:cNvPr id="0" name=""/>
        <dsp:cNvSpPr/>
      </dsp:nvSpPr>
      <dsp:spPr>
        <a:xfrm>
          <a:off x="2128380" y="414975"/>
          <a:ext cx="568910" cy="568910"/>
        </a:xfrm>
        <a:prstGeom prst="ellips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77" tIns="22077" rIns="22077" bIns="22077" numCol="1" spcCol="1270" anchor="ctr" anchorCtr="0">
          <a:noAutofit/>
        </a:bodyPr>
        <a:lstStyle/>
        <a:p>
          <a:pPr marL="0" lvl="0" indent="0" algn="ctr" defTabSz="1111250">
            <a:lnSpc>
              <a:spcPct val="90000"/>
            </a:lnSpc>
            <a:spcBef>
              <a:spcPct val="0"/>
            </a:spcBef>
            <a:spcAft>
              <a:spcPct val="35000"/>
            </a:spcAft>
            <a:buNone/>
          </a:pPr>
          <a:r>
            <a:rPr lang="en-US" sz="2500" kern="1200"/>
            <a:t>2</a:t>
          </a:r>
        </a:p>
      </dsp:txBody>
      <dsp:txXfrm>
        <a:off x="2211695" y="498290"/>
        <a:ext cx="402280" cy="402280"/>
      </dsp:txXfrm>
    </dsp:sp>
    <dsp:sp modelId="{520FBE21-B39E-4861-BC6C-360B1FA85B60}">
      <dsp:nvSpPr>
        <dsp:cNvPr id="0" name=""/>
        <dsp:cNvSpPr/>
      </dsp:nvSpPr>
      <dsp:spPr>
        <a:xfrm>
          <a:off x="1534495" y="1149512"/>
          <a:ext cx="1756679" cy="1965600"/>
        </a:xfrm>
        <a:prstGeom prst="upArrowCallout">
          <a:avLst>
            <a:gd name="adj1" fmla="val 50000"/>
            <a:gd name="adj2" fmla="val 20000"/>
            <a:gd name="adj3" fmla="val 20000"/>
            <a:gd name="adj4" fmla="val 100000"/>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527" tIns="165100" rIns="108527" bIns="165100"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We maintain and inspect 43 communal sites </a:t>
          </a:r>
          <a:endParaRPr lang="en-US" sz="1600" kern="1200" dirty="0"/>
        </a:p>
      </dsp:txBody>
      <dsp:txXfrm>
        <a:off x="1534495" y="1500848"/>
        <a:ext cx="1756679" cy="1614264"/>
      </dsp:txXfrm>
    </dsp:sp>
    <dsp:sp modelId="{2435E476-B080-412A-9609-0D6E9F3F5079}">
      <dsp:nvSpPr>
        <dsp:cNvPr id="0" name=""/>
        <dsp:cNvSpPr/>
      </dsp:nvSpPr>
      <dsp:spPr>
        <a:xfrm>
          <a:off x="3291175" y="699395"/>
          <a:ext cx="1375834" cy="72"/>
        </a:xfrm>
        <a:prstGeom prst="rect">
          <a:avLst/>
        </a:prstGeom>
        <a:solidFill>
          <a:schemeClr val="accent2">
            <a:tint val="40000"/>
            <a:alpha val="90000"/>
            <a:hueOff val="-254768"/>
            <a:satOff val="-22604"/>
            <a:lumOff val="-231"/>
            <a:alphaOff val="0"/>
          </a:schemeClr>
        </a:solidFill>
        <a:ln w="12700" cap="flat" cmpd="sng" algn="ctr">
          <a:solidFill>
            <a:schemeClr val="accent2">
              <a:tint val="40000"/>
              <a:alpha val="90000"/>
              <a:hueOff val="-254768"/>
              <a:satOff val="-22604"/>
              <a:lumOff val="-2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8C5CB2-55C7-4C22-AABA-A10A4F55F71E}">
      <dsp:nvSpPr>
        <dsp:cNvPr id="0" name=""/>
        <dsp:cNvSpPr/>
      </dsp:nvSpPr>
      <dsp:spPr>
        <a:xfrm>
          <a:off x="4703699" y="648011"/>
          <a:ext cx="70320" cy="132221"/>
        </a:xfrm>
        <a:prstGeom prst="chevron">
          <a:avLst>
            <a:gd name="adj" fmla="val 90000"/>
          </a:avLst>
        </a:prstGeom>
        <a:solidFill>
          <a:schemeClr val="accent2">
            <a:tint val="40000"/>
            <a:alpha val="90000"/>
            <a:hueOff val="-297229"/>
            <a:satOff val="-26371"/>
            <a:lumOff val="-269"/>
            <a:alphaOff val="0"/>
          </a:schemeClr>
        </a:solidFill>
        <a:ln w="12700" cap="flat" cmpd="sng" algn="ctr">
          <a:solidFill>
            <a:schemeClr val="accent2">
              <a:tint val="40000"/>
              <a:alpha val="90000"/>
              <a:hueOff val="-297229"/>
              <a:satOff val="-26371"/>
              <a:lumOff val="-2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F9E1B-C175-4311-9810-81EEF314655E}">
      <dsp:nvSpPr>
        <dsp:cNvPr id="0" name=""/>
        <dsp:cNvSpPr/>
      </dsp:nvSpPr>
      <dsp:spPr>
        <a:xfrm>
          <a:off x="3694637" y="414975"/>
          <a:ext cx="568910" cy="568910"/>
        </a:xfrm>
        <a:prstGeom prst="ellips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77" tIns="22077" rIns="22077" bIns="22077" numCol="1" spcCol="1270" anchor="ctr" anchorCtr="0">
          <a:noAutofit/>
        </a:bodyPr>
        <a:lstStyle/>
        <a:p>
          <a:pPr marL="0" lvl="0" indent="0" algn="ctr" defTabSz="1111250">
            <a:lnSpc>
              <a:spcPct val="90000"/>
            </a:lnSpc>
            <a:spcBef>
              <a:spcPct val="0"/>
            </a:spcBef>
            <a:spcAft>
              <a:spcPct val="35000"/>
            </a:spcAft>
            <a:buNone/>
          </a:pPr>
          <a:r>
            <a:rPr lang="en-US" sz="2500" kern="1200"/>
            <a:t>3</a:t>
          </a:r>
        </a:p>
      </dsp:txBody>
      <dsp:txXfrm>
        <a:off x="3777952" y="498290"/>
        <a:ext cx="402280" cy="402280"/>
      </dsp:txXfrm>
    </dsp:sp>
    <dsp:sp modelId="{C47350BB-C515-4456-BB78-566096B3C0B4}">
      <dsp:nvSpPr>
        <dsp:cNvPr id="0" name=""/>
        <dsp:cNvSpPr/>
      </dsp:nvSpPr>
      <dsp:spPr>
        <a:xfrm>
          <a:off x="3362000" y="1185738"/>
          <a:ext cx="1312217" cy="1965600"/>
        </a:xfrm>
        <a:prstGeom prst="upArrowCallout">
          <a:avLst>
            <a:gd name="adj1" fmla="val 50000"/>
            <a:gd name="adj2" fmla="val 20000"/>
            <a:gd name="adj3" fmla="val 20000"/>
            <a:gd name="adj4" fmla="val 100000"/>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040" tIns="165100" rIns="106040" bIns="165100"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Three gas safety inspectors</a:t>
          </a:r>
          <a:endParaRPr lang="en-US" sz="1600" kern="1200" dirty="0"/>
        </a:p>
      </dsp:txBody>
      <dsp:txXfrm>
        <a:off x="3362000" y="1448181"/>
        <a:ext cx="1312217" cy="1703157"/>
      </dsp:txXfrm>
    </dsp:sp>
    <dsp:sp modelId="{F8F57DEF-D18D-448D-9CDB-D5114C200BA6}">
      <dsp:nvSpPr>
        <dsp:cNvPr id="0" name=""/>
        <dsp:cNvSpPr/>
      </dsp:nvSpPr>
      <dsp:spPr>
        <a:xfrm>
          <a:off x="4895730" y="699395"/>
          <a:ext cx="1375834" cy="72"/>
        </a:xfrm>
        <a:prstGeom prst="rect">
          <a:avLst/>
        </a:prstGeom>
        <a:solidFill>
          <a:schemeClr val="accent2">
            <a:tint val="40000"/>
            <a:alpha val="90000"/>
            <a:hueOff val="-382152"/>
            <a:satOff val="-33906"/>
            <a:lumOff val="-346"/>
            <a:alphaOff val="0"/>
          </a:schemeClr>
        </a:solidFill>
        <a:ln w="12700" cap="flat" cmpd="sng" algn="ctr">
          <a:solidFill>
            <a:schemeClr val="accent2">
              <a:tint val="40000"/>
              <a:alpha val="90000"/>
              <a:hueOff val="-382152"/>
              <a:satOff val="-33906"/>
              <a:lumOff val="-34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41E224-B464-4903-854C-AF69B17FEE07}">
      <dsp:nvSpPr>
        <dsp:cNvPr id="0" name=""/>
        <dsp:cNvSpPr/>
      </dsp:nvSpPr>
      <dsp:spPr>
        <a:xfrm>
          <a:off x="6308254" y="648011"/>
          <a:ext cx="70320" cy="132221"/>
        </a:xfrm>
        <a:prstGeom prst="chevron">
          <a:avLst>
            <a:gd name="adj" fmla="val 9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6CFE96-7701-4E20-8C61-B055503F43F9}">
      <dsp:nvSpPr>
        <dsp:cNvPr id="0" name=""/>
        <dsp:cNvSpPr/>
      </dsp:nvSpPr>
      <dsp:spPr>
        <a:xfrm>
          <a:off x="5299192" y="414975"/>
          <a:ext cx="568910" cy="568910"/>
        </a:xfrm>
        <a:prstGeom prst="ellips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77" tIns="22077" rIns="22077" bIns="22077" numCol="1" spcCol="1270" anchor="ctr" anchorCtr="0">
          <a:noAutofit/>
        </a:bodyPr>
        <a:lstStyle/>
        <a:p>
          <a:pPr marL="0" lvl="0" indent="0" algn="ctr" defTabSz="1111250">
            <a:lnSpc>
              <a:spcPct val="90000"/>
            </a:lnSpc>
            <a:spcBef>
              <a:spcPct val="0"/>
            </a:spcBef>
            <a:spcAft>
              <a:spcPct val="35000"/>
            </a:spcAft>
            <a:buNone/>
          </a:pPr>
          <a:r>
            <a:rPr lang="en-US" sz="2500" kern="1200"/>
            <a:t>4</a:t>
          </a:r>
        </a:p>
      </dsp:txBody>
      <dsp:txXfrm>
        <a:off x="5382507" y="498290"/>
        <a:ext cx="402280" cy="402280"/>
      </dsp:txXfrm>
    </dsp:sp>
    <dsp:sp modelId="{5AB4B688-A6FD-4204-ABEC-DF70299CA290}">
      <dsp:nvSpPr>
        <dsp:cNvPr id="0" name=""/>
        <dsp:cNvSpPr/>
      </dsp:nvSpPr>
      <dsp:spPr>
        <a:xfrm>
          <a:off x="4811901" y="1150927"/>
          <a:ext cx="1527534" cy="1965600"/>
        </a:xfrm>
        <a:prstGeom prst="upArrowCallout">
          <a:avLst>
            <a:gd name="adj1" fmla="val 50000"/>
            <a:gd name="adj2" fmla="val 20000"/>
            <a:gd name="adj3" fmla="val 20000"/>
            <a:gd name="adj4" fmla="val 100000"/>
          </a:avLst>
        </a:prstGeom>
        <a:solidFill>
          <a:schemeClr val="accent2">
            <a:tint val="40000"/>
            <a:alpha val="90000"/>
            <a:hueOff val="-467074"/>
            <a:satOff val="-41440"/>
            <a:lumOff val="-423"/>
            <a:alphaOff val="0"/>
          </a:schemeClr>
        </a:solidFill>
        <a:ln w="12700" cap="flat" cmpd="sng" algn="ctr">
          <a:solidFill>
            <a:schemeClr val="accent2">
              <a:tint val="40000"/>
              <a:alpha val="90000"/>
              <a:hueOff val="-467074"/>
              <a:satOff val="-41440"/>
              <a:lumOff val="-4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527" tIns="165100" rIns="108527" bIns="165100"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Gas Safety Manager Gas compliance officer</a:t>
          </a:r>
          <a:endParaRPr lang="en-US" sz="1600" kern="1200" dirty="0"/>
        </a:p>
      </dsp:txBody>
      <dsp:txXfrm>
        <a:off x="4811901" y="1456434"/>
        <a:ext cx="1527534" cy="1660093"/>
      </dsp:txXfrm>
    </dsp:sp>
    <dsp:sp modelId="{C5A7C286-DD8C-45D0-B6CE-D3F3256373BD}">
      <dsp:nvSpPr>
        <dsp:cNvPr id="0" name=""/>
        <dsp:cNvSpPr/>
      </dsp:nvSpPr>
      <dsp:spPr>
        <a:xfrm>
          <a:off x="6531035" y="699395"/>
          <a:ext cx="1375834" cy="72"/>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1B5CD4-BB3E-4707-AD1F-5E11E04CB73A}">
      <dsp:nvSpPr>
        <dsp:cNvPr id="0" name=""/>
        <dsp:cNvSpPr/>
      </dsp:nvSpPr>
      <dsp:spPr>
        <a:xfrm>
          <a:off x="7943559" y="648011"/>
          <a:ext cx="70320" cy="132221"/>
        </a:xfrm>
        <a:prstGeom prst="chevron">
          <a:avLst>
            <a:gd name="adj" fmla="val 90000"/>
          </a:avLst>
        </a:prstGeom>
        <a:solidFill>
          <a:schemeClr val="accent2">
            <a:tint val="40000"/>
            <a:alpha val="90000"/>
            <a:hueOff val="-551997"/>
            <a:satOff val="-48975"/>
            <a:lumOff val="-500"/>
            <a:alphaOff val="0"/>
          </a:schemeClr>
        </a:solidFill>
        <a:ln w="12700" cap="flat" cmpd="sng" algn="ctr">
          <a:solidFill>
            <a:schemeClr val="accent2">
              <a:tint val="40000"/>
              <a:alpha val="90000"/>
              <a:hueOff val="-551997"/>
              <a:satOff val="-48975"/>
              <a:lumOff val="-5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8759F-B240-4172-946F-584C20B6A255}">
      <dsp:nvSpPr>
        <dsp:cNvPr id="0" name=""/>
        <dsp:cNvSpPr/>
      </dsp:nvSpPr>
      <dsp:spPr>
        <a:xfrm>
          <a:off x="6934497" y="414975"/>
          <a:ext cx="568910" cy="568910"/>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77" tIns="22077" rIns="22077" bIns="22077" numCol="1" spcCol="1270" anchor="ctr" anchorCtr="0">
          <a:noAutofit/>
        </a:bodyPr>
        <a:lstStyle/>
        <a:p>
          <a:pPr marL="0" lvl="0" indent="0" algn="ctr" defTabSz="1111250">
            <a:lnSpc>
              <a:spcPct val="90000"/>
            </a:lnSpc>
            <a:spcBef>
              <a:spcPct val="0"/>
            </a:spcBef>
            <a:spcAft>
              <a:spcPct val="35000"/>
            </a:spcAft>
            <a:buNone/>
          </a:pPr>
          <a:r>
            <a:rPr lang="en-US" sz="2500" kern="1200"/>
            <a:t>5</a:t>
          </a:r>
        </a:p>
      </dsp:txBody>
      <dsp:txXfrm>
        <a:off x="7017812" y="498290"/>
        <a:ext cx="402280" cy="402280"/>
      </dsp:txXfrm>
    </dsp:sp>
    <dsp:sp modelId="{EB880362-5038-4E7B-A076-C7F292F15820}">
      <dsp:nvSpPr>
        <dsp:cNvPr id="0" name=""/>
        <dsp:cNvSpPr/>
      </dsp:nvSpPr>
      <dsp:spPr>
        <a:xfrm>
          <a:off x="6515103" y="1104244"/>
          <a:ext cx="1589034" cy="1965600"/>
        </a:xfrm>
        <a:prstGeom prst="upArrowCallout">
          <a:avLst>
            <a:gd name="adj1" fmla="val 50000"/>
            <a:gd name="adj2" fmla="val 20000"/>
            <a:gd name="adj3" fmla="val 20000"/>
            <a:gd name="adj4" fmla="val 100000"/>
          </a:avLst>
        </a:prstGeom>
        <a:solidFill>
          <a:schemeClr val="accent2">
            <a:tint val="40000"/>
            <a:alpha val="90000"/>
            <a:hueOff val="-594458"/>
            <a:satOff val="-52742"/>
            <a:lumOff val="-538"/>
            <a:alphaOff val="0"/>
          </a:schemeClr>
        </a:solidFill>
        <a:ln w="12700" cap="flat" cmpd="sng" algn="ctr">
          <a:solidFill>
            <a:schemeClr val="accent2">
              <a:tint val="40000"/>
              <a:alpha val="90000"/>
              <a:hueOff val="-594458"/>
              <a:satOff val="-52742"/>
              <a:lumOff val="-5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527" tIns="165100" rIns="108527" bIns="165100"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Our Existing Gas Contractor  covers  24/7 365days </a:t>
          </a:r>
          <a:endParaRPr lang="en-US" sz="1600" kern="1200" dirty="0"/>
        </a:p>
      </dsp:txBody>
      <dsp:txXfrm>
        <a:off x="6515103" y="1422051"/>
        <a:ext cx="1589034" cy="1647793"/>
      </dsp:txXfrm>
    </dsp:sp>
    <dsp:sp modelId="{EB5EA03B-CB8A-4750-9EBA-2D8D0DCFC02C}">
      <dsp:nvSpPr>
        <dsp:cNvPr id="0" name=""/>
        <dsp:cNvSpPr/>
      </dsp:nvSpPr>
      <dsp:spPr>
        <a:xfrm>
          <a:off x="8059741" y="699395"/>
          <a:ext cx="1375834" cy="72"/>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B93805-2661-4141-B809-938A6D19C8FC}">
      <dsp:nvSpPr>
        <dsp:cNvPr id="0" name=""/>
        <dsp:cNvSpPr/>
      </dsp:nvSpPr>
      <dsp:spPr>
        <a:xfrm>
          <a:off x="9472264" y="648011"/>
          <a:ext cx="70320" cy="132221"/>
        </a:xfrm>
        <a:prstGeom prst="chevron">
          <a:avLst>
            <a:gd name="adj" fmla="val 90000"/>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FDA399-F9BB-430F-8408-7580E31B7F09}">
      <dsp:nvSpPr>
        <dsp:cNvPr id="0" name=""/>
        <dsp:cNvSpPr/>
      </dsp:nvSpPr>
      <dsp:spPr>
        <a:xfrm>
          <a:off x="8463203" y="414975"/>
          <a:ext cx="568910" cy="568910"/>
        </a:xfrm>
        <a:prstGeom prst="ellips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77" tIns="22077" rIns="22077" bIns="22077" numCol="1" spcCol="1270" anchor="ctr" anchorCtr="0">
          <a:noAutofit/>
        </a:bodyPr>
        <a:lstStyle/>
        <a:p>
          <a:pPr marL="0" lvl="0" indent="0" algn="ctr" defTabSz="1111250">
            <a:lnSpc>
              <a:spcPct val="90000"/>
            </a:lnSpc>
            <a:spcBef>
              <a:spcPct val="0"/>
            </a:spcBef>
            <a:spcAft>
              <a:spcPct val="35000"/>
            </a:spcAft>
            <a:buNone/>
          </a:pPr>
          <a:r>
            <a:rPr lang="en-US" sz="2500" kern="1200"/>
            <a:t>6</a:t>
          </a:r>
        </a:p>
      </dsp:txBody>
      <dsp:txXfrm>
        <a:off x="8546518" y="498290"/>
        <a:ext cx="402280" cy="402280"/>
      </dsp:txXfrm>
    </dsp:sp>
    <dsp:sp modelId="{6B6AD75E-696C-4F44-8C98-E3E315AA53B6}">
      <dsp:nvSpPr>
        <dsp:cNvPr id="0" name=""/>
        <dsp:cNvSpPr/>
      </dsp:nvSpPr>
      <dsp:spPr>
        <a:xfrm>
          <a:off x="8145469" y="1149512"/>
          <a:ext cx="1375834" cy="1965600"/>
        </a:xfrm>
        <a:prstGeom prst="upArrowCallout">
          <a:avLst>
            <a:gd name="adj1" fmla="val 50000"/>
            <a:gd name="adj2" fmla="val 20000"/>
            <a:gd name="adj3" fmla="val 20000"/>
            <a:gd name="adj4" fmla="val 100000"/>
          </a:avLst>
        </a:prstGeom>
        <a:solidFill>
          <a:schemeClr val="accent2">
            <a:tint val="40000"/>
            <a:alpha val="90000"/>
            <a:hueOff val="-721842"/>
            <a:satOff val="-64044"/>
            <a:lumOff val="-654"/>
            <a:alphaOff val="0"/>
          </a:schemeClr>
        </a:solidFill>
        <a:ln w="12700" cap="flat" cmpd="sng" algn="ctr">
          <a:solidFill>
            <a:schemeClr val="accent2">
              <a:tint val="40000"/>
              <a:alpha val="90000"/>
              <a:hueOff val="-721842"/>
              <a:satOff val="-64044"/>
              <a:lumOff val="-6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527" tIns="165100" rIns="108527" bIns="165100" numCol="1" spcCol="1270" anchor="t" anchorCtr="0">
          <a:noAutofit/>
        </a:bodyPr>
        <a:lstStyle/>
        <a:p>
          <a:pPr marL="0" lvl="0" indent="0" algn="l" defTabSz="577850">
            <a:lnSpc>
              <a:spcPct val="90000"/>
            </a:lnSpc>
            <a:spcBef>
              <a:spcPct val="0"/>
            </a:spcBef>
            <a:spcAft>
              <a:spcPct val="35000"/>
            </a:spcAft>
            <a:buNone/>
          </a:pPr>
          <a:endParaRPr lang="en-GB" sz="1300" kern="1200" dirty="0"/>
        </a:p>
        <a:p>
          <a:pPr marL="0" lvl="0" indent="0" algn="l" defTabSz="577850">
            <a:lnSpc>
              <a:spcPct val="90000"/>
            </a:lnSpc>
            <a:spcBef>
              <a:spcPct val="0"/>
            </a:spcBef>
            <a:spcAft>
              <a:spcPct val="35000"/>
            </a:spcAft>
            <a:buNone/>
          </a:pPr>
          <a:r>
            <a:rPr lang="en-GB" sz="1300" kern="1200" dirty="0"/>
            <a:t>Meetings held monthly to  ensure levels of safety and increase standards</a:t>
          </a:r>
          <a:endParaRPr lang="en-US" sz="1300" kern="1200" dirty="0"/>
        </a:p>
      </dsp:txBody>
      <dsp:txXfrm>
        <a:off x="8145469" y="1424679"/>
        <a:ext cx="1375834" cy="1690433"/>
      </dsp:txXfrm>
    </dsp:sp>
    <dsp:sp modelId="{2BBC9364-F32B-4012-9398-01D3DDB48317}">
      <dsp:nvSpPr>
        <dsp:cNvPr id="0" name=""/>
        <dsp:cNvSpPr/>
      </dsp:nvSpPr>
      <dsp:spPr>
        <a:xfrm>
          <a:off x="9674168" y="699395"/>
          <a:ext cx="688589" cy="72"/>
        </a:xfrm>
        <a:prstGeom prst="rect">
          <a:avLst/>
        </a:prstGeom>
        <a:solidFill>
          <a:schemeClr val="accent2">
            <a:tint val="40000"/>
            <a:alpha val="90000"/>
            <a:hueOff val="-764303"/>
            <a:satOff val="-67811"/>
            <a:lumOff val="-692"/>
            <a:alphaOff val="0"/>
          </a:schemeClr>
        </a:solidFill>
        <a:ln w="12700" cap="flat" cmpd="sng" algn="ctr">
          <a:solidFill>
            <a:schemeClr val="accent2">
              <a:tint val="40000"/>
              <a:alpha val="90000"/>
              <a:hueOff val="-764303"/>
              <a:satOff val="-67811"/>
              <a:lumOff val="-6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7682B1-3092-4BD5-8D2B-134875EC26B8}">
      <dsp:nvSpPr>
        <dsp:cNvPr id="0" name=""/>
        <dsp:cNvSpPr/>
      </dsp:nvSpPr>
      <dsp:spPr>
        <a:xfrm>
          <a:off x="10078302" y="414975"/>
          <a:ext cx="568910" cy="568910"/>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77" tIns="22077" rIns="22077" bIns="22077" numCol="1" spcCol="1270" anchor="ctr" anchorCtr="0">
          <a:noAutofit/>
        </a:bodyPr>
        <a:lstStyle/>
        <a:p>
          <a:pPr marL="0" lvl="0" indent="0" algn="ctr" defTabSz="1111250">
            <a:lnSpc>
              <a:spcPct val="90000"/>
            </a:lnSpc>
            <a:spcBef>
              <a:spcPct val="0"/>
            </a:spcBef>
            <a:spcAft>
              <a:spcPct val="35000"/>
            </a:spcAft>
            <a:buNone/>
          </a:pPr>
          <a:r>
            <a:rPr lang="en-US" sz="2500" kern="1200"/>
            <a:t>7</a:t>
          </a:r>
        </a:p>
      </dsp:txBody>
      <dsp:txXfrm>
        <a:off x="10161617" y="498290"/>
        <a:ext cx="402280" cy="402280"/>
      </dsp:txXfrm>
    </dsp:sp>
    <dsp:sp modelId="{8AB18F9F-1C47-4912-A8D5-1B26E2ADC7D4}">
      <dsp:nvSpPr>
        <dsp:cNvPr id="0" name=""/>
        <dsp:cNvSpPr/>
      </dsp:nvSpPr>
      <dsp:spPr>
        <a:xfrm>
          <a:off x="9588446" y="1149512"/>
          <a:ext cx="1605034" cy="1965600"/>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083" tIns="165100" rIns="113083" bIns="165100"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US" sz="1600" kern="1200" dirty="0"/>
            <a:t>Compliancy must always stand at  100%</a:t>
          </a:r>
        </a:p>
      </dsp:txBody>
      <dsp:txXfrm>
        <a:off x="9588446" y="1470519"/>
        <a:ext cx="1605034" cy="16445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0D0B6F4-35B3-4154-A944-39CC5E22AFC4}" type="datetimeFigureOut">
              <a:rPr lang="en-GB" smtClean="0"/>
              <a:t>08/10/2019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9261793-A7F7-41FB-A80C-1F4E8A85370C}" type="slidenum">
              <a:rPr lang="en-GB" smtClean="0"/>
              <a:t>‹#›</a:t>
            </a:fld>
            <a:endParaRPr lang="en-GB" dirty="0"/>
          </a:p>
        </p:txBody>
      </p:sp>
    </p:spTree>
    <p:extLst>
      <p:ext uri="{BB962C8B-B14F-4D97-AF65-F5344CB8AC3E}">
        <p14:creationId xmlns:p14="http://schemas.microsoft.com/office/powerpoint/2010/main" val="237248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1</a:t>
            </a:fld>
            <a:endParaRPr lang="en-GB" dirty="0"/>
          </a:p>
        </p:txBody>
      </p:sp>
    </p:spTree>
    <p:extLst>
      <p:ext uri="{BB962C8B-B14F-4D97-AF65-F5344CB8AC3E}">
        <p14:creationId xmlns:p14="http://schemas.microsoft.com/office/powerpoint/2010/main" val="181575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10</a:t>
            </a:fld>
            <a:endParaRPr lang="en-GB" dirty="0"/>
          </a:p>
        </p:txBody>
      </p:sp>
    </p:spTree>
    <p:extLst>
      <p:ext uri="{BB962C8B-B14F-4D97-AF65-F5344CB8AC3E}">
        <p14:creationId xmlns:p14="http://schemas.microsoft.com/office/powerpoint/2010/main" val="355337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11</a:t>
            </a:fld>
            <a:endParaRPr lang="en-GB" dirty="0"/>
          </a:p>
        </p:txBody>
      </p:sp>
    </p:spTree>
    <p:extLst>
      <p:ext uri="{BB962C8B-B14F-4D97-AF65-F5344CB8AC3E}">
        <p14:creationId xmlns:p14="http://schemas.microsoft.com/office/powerpoint/2010/main" val="361927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12</a:t>
            </a:fld>
            <a:endParaRPr lang="en-GB" dirty="0"/>
          </a:p>
        </p:txBody>
      </p:sp>
    </p:spTree>
    <p:extLst>
      <p:ext uri="{BB962C8B-B14F-4D97-AF65-F5344CB8AC3E}">
        <p14:creationId xmlns:p14="http://schemas.microsoft.com/office/powerpoint/2010/main" val="356913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One of the critical aspects of mobilisation will be the mobilisation of the IT solution and integration with Northgate. Time and resources will need to be dedicated to this development and testing. </a:t>
            </a:r>
          </a:p>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13</a:t>
            </a:fld>
            <a:endParaRPr lang="en-GB" dirty="0"/>
          </a:p>
        </p:txBody>
      </p:sp>
    </p:spTree>
    <p:extLst>
      <p:ext uri="{BB962C8B-B14F-4D97-AF65-F5344CB8AC3E}">
        <p14:creationId xmlns:p14="http://schemas.microsoft.com/office/powerpoint/2010/main" val="1371021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14</a:t>
            </a:fld>
            <a:endParaRPr lang="en-GB" dirty="0"/>
          </a:p>
        </p:txBody>
      </p:sp>
    </p:spTree>
    <p:extLst>
      <p:ext uri="{BB962C8B-B14F-4D97-AF65-F5344CB8AC3E}">
        <p14:creationId xmlns:p14="http://schemas.microsoft.com/office/powerpoint/2010/main" val="232010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15</a:t>
            </a:fld>
            <a:endParaRPr lang="en-GB" dirty="0"/>
          </a:p>
        </p:txBody>
      </p:sp>
    </p:spTree>
    <p:extLst>
      <p:ext uri="{BB962C8B-B14F-4D97-AF65-F5344CB8AC3E}">
        <p14:creationId xmlns:p14="http://schemas.microsoft.com/office/powerpoint/2010/main" val="15349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171" y="4718957"/>
            <a:ext cx="5562737" cy="3966851"/>
          </a:xfrm>
        </p:spPr>
        <p:txBody>
          <a:bodyPr/>
          <a:lstStyle/>
          <a:p>
            <a:r>
              <a:rPr lang="en-GB" dirty="0">
                <a:latin typeface="Arial" panose="020B0604020202020204" pitchFamily="34" charset="0"/>
                <a:cs typeface="Arial" panose="020B0604020202020204" pitchFamily="34" charset="0"/>
              </a:rPr>
              <a:t>The Customer Service Centre will be the first point of contact for residents and will be where works are raised and appointed. Customer Service Advisors will gather as much information about the problem as they can to describe this, but are not responsible for diagnosing the remedy. </a:t>
            </a:r>
          </a:p>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16</a:t>
            </a:fld>
            <a:endParaRPr lang="en-GB" dirty="0"/>
          </a:p>
        </p:txBody>
      </p:sp>
    </p:spTree>
    <p:extLst>
      <p:ext uri="{BB962C8B-B14F-4D97-AF65-F5344CB8AC3E}">
        <p14:creationId xmlns:p14="http://schemas.microsoft.com/office/powerpoint/2010/main" val="127328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17</a:t>
            </a:fld>
            <a:endParaRPr lang="en-GB" dirty="0"/>
          </a:p>
        </p:txBody>
      </p:sp>
    </p:spTree>
    <p:extLst>
      <p:ext uri="{BB962C8B-B14F-4D97-AF65-F5344CB8AC3E}">
        <p14:creationId xmlns:p14="http://schemas.microsoft.com/office/powerpoint/2010/main" val="3211238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18</a:t>
            </a:fld>
            <a:endParaRPr lang="en-GB" dirty="0"/>
          </a:p>
        </p:txBody>
      </p:sp>
    </p:spTree>
    <p:extLst>
      <p:ext uri="{BB962C8B-B14F-4D97-AF65-F5344CB8AC3E}">
        <p14:creationId xmlns:p14="http://schemas.microsoft.com/office/powerpoint/2010/main" val="2286136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19</a:t>
            </a:fld>
            <a:endParaRPr lang="en-GB" dirty="0"/>
          </a:p>
        </p:txBody>
      </p:sp>
    </p:spTree>
    <p:extLst>
      <p:ext uri="{BB962C8B-B14F-4D97-AF65-F5344CB8AC3E}">
        <p14:creationId xmlns:p14="http://schemas.microsoft.com/office/powerpoint/2010/main" val="187790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2</a:t>
            </a:fld>
            <a:endParaRPr lang="en-GB" dirty="0"/>
          </a:p>
        </p:txBody>
      </p:sp>
    </p:spTree>
    <p:extLst>
      <p:ext uri="{BB962C8B-B14F-4D97-AF65-F5344CB8AC3E}">
        <p14:creationId xmlns:p14="http://schemas.microsoft.com/office/powerpoint/2010/main" val="375902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It is important that appointment information flows between the council and contractor system using a full suite of APIs.</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It is critical that within mobilisation there is significant testing of the IT systems to ensure all requirements are working. An ongoing resource will be needed for progression.</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When this contract starts the council will be using Northgate as its system to raise and manage works orders and it is this system the contractors will need to integrate with. In a couple of years the council will be moving to a new Integrated Housing Management System and it will be a requirement to integrate with this new system when it is mobilised. </a:t>
            </a:r>
          </a:p>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20</a:t>
            </a:fld>
            <a:endParaRPr lang="en-GB" dirty="0"/>
          </a:p>
        </p:txBody>
      </p:sp>
    </p:spTree>
    <p:extLst>
      <p:ext uri="{BB962C8B-B14F-4D97-AF65-F5344CB8AC3E}">
        <p14:creationId xmlns:p14="http://schemas.microsoft.com/office/powerpoint/2010/main" val="475899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21</a:t>
            </a:fld>
            <a:endParaRPr lang="en-GB" dirty="0"/>
          </a:p>
        </p:txBody>
      </p:sp>
    </p:spTree>
    <p:extLst>
      <p:ext uri="{BB962C8B-B14F-4D97-AF65-F5344CB8AC3E}">
        <p14:creationId xmlns:p14="http://schemas.microsoft.com/office/powerpoint/2010/main" val="99335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Please note when looking at the volume of works orders per lot that there may be multiple jobs linked to one work order.</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We tend to define minor voids as voids which do not require capital works.</a:t>
            </a:r>
          </a:p>
          <a:p>
            <a:r>
              <a:rPr lang="en-GB"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22</a:t>
            </a:fld>
            <a:endParaRPr lang="en-GB" dirty="0"/>
          </a:p>
        </p:txBody>
      </p:sp>
    </p:spTree>
    <p:extLst>
      <p:ext uri="{BB962C8B-B14F-4D97-AF65-F5344CB8AC3E}">
        <p14:creationId xmlns:p14="http://schemas.microsoft.com/office/powerpoint/2010/main" val="1084361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23</a:t>
            </a:fld>
            <a:endParaRPr lang="en-GB" dirty="0"/>
          </a:p>
        </p:txBody>
      </p:sp>
    </p:spTree>
    <p:extLst>
      <p:ext uri="{BB962C8B-B14F-4D97-AF65-F5344CB8AC3E}">
        <p14:creationId xmlns:p14="http://schemas.microsoft.com/office/powerpoint/2010/main" val="3340909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‘first time fix’ is something which is very important to residents and which they emphasise as a requirement from the service. </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Post-inspections will be conducted to ensure quality of workmanship and service. </a:t>
            </a:r>
          </a:p>
          <a:p>
            <a:r>
              <a:rPr lang="en-GB" dirty="0"/>
              <a:t> </a:t>
            </a:r>
          </a:p>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24</a:t>
            </a:fld>
            <a:endParaRPr lang="en-GB" dirty="0"/>
          </a:p>
        </p:txBody>
      </p:sp>
    </p:spTree>
    <p:extLst>
      <p:ext uri="{BB962C8B-B14F-4D97-AF65-F5344CB8AC3E}">
        <p14:creationId xmlns:p14="http://schemas.microsoft.com/office/powerpoint/2010/main" val="4248151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individual repair limits in place were chosen as they are considered to enable contractors to use their expertise to get on with most work. </a:t>
            </a:r>
          </a:p>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25</a:t>
            </a:fld>
            <a:endParaRPr lang="en-GB" dirty="0"/>
          </a:p>
        </p:txBody>
      </p:sp>
    </p:spTree>
    <p:extLst>
      <p:ext uri="{BB962C8B-B14F-4D97-AF65-F5344CB8AC3E}">
        <p14:creationId xmlns:p14="http://schemas.microsoft.com/office/powerpoint/2010/main" val="328225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26</a:t>
            </a:fld>
            <a:endParaRPr lang="en-GB" dirty="0"/>
          </a:p>
        </p:txBody>
      </p:sp>
    </p:spTree>
    <p:extLst>
      <p:ext uri="{BB962C8B-B14F-4D97-AF65-F5344CB8AC3E}">
        <p14:creationId xmlns:p14="http://schemas.microsoft.com/office/powerpoint/2010/main" val="3364943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27</a:t>
            </a:fld>
            <a:endParaRPr lang="en-GB" dirty="0"/>
          </a:p>
        </p:txBody>
      </p:sp>
    </p:spTree>
    <p:extLst>
      <p:ext uri="{BB962C8B-B14F-4D97-AF65-F5344CB8AC3E}">
        <p14:creationId xmlns:p14="http://schemas.microsoft.com/office/powerpoint/2010/main" val="2100048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28</a:t>
            </a:fld>
            <a:endParaRPr lang="en-GB" dirty="0"/>
          </a:p>
        </p:txBody>
      </p:sp>
    </p:spTree>
    <p:extLst>
      <p:ext uri="{BB962C8B-B14F-4D97-AF65-F5344CB8AC3E}">
        <p14:creationId xmlns:p14="http://schemas.microsoft.com/office/powerpoint/2010/main" val="3063729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29</a:t>
            </a:fld>
            <a:endParaRPr lang="en-GB" dirty="0"/>
          </a:p>
        </p:txBody>
      </p:sp>
    </p:spTree>
    <p:extLst>
      <p:ext uri="{BB962C8B-B14F-4D97-AF65-F5344CB8AC3E}">
        <p14:creationId xmlns:p14="http://schemas.microsoft.com/office/powerpoint/2010/main" val="176029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3</a:t>
            </a:fld>
            <a:endParaRPr lang="en-GB" dirty="0"/>
          </a:p>
        </p:txBody>
      </p:sp>
    </p:spTree>
    <p:extLst>
      <p:ext uri="{BB962C8B-B14F-4D97-AF65-F5344CB8AC3E}">
        <p14:creationId xmlns:p14="http://schemas.microsoft.com/office/powerpoint/2010/main" val="487930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30</a:t>
            </a:fld>
            <a:endParaRPr lang="en-GB" dirty="0"/>
          </a:p>
        </p:txBody>
      </p:sp>
    </p:spTree>
    <p:extLst>
      <p:ext uri="{BB962C8B-B14F-4D97-AF65-F5344CB8AC3E}">
        <p14:creationId xmlns:p14="http://schemas.microsoft.com/office/powerpoint/2010/main" val="2090359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31</a:t>
            </a:fld>
            <a:endParaRPr lang="en-GB" dirty="0"/>
          </a:p>
        </p:txBody>
      </p:sp>
    </p:spTree>
    <p:extLst>
      <p:ext uri="{BB962C8B-B14F-4D97-AF65-F5344CB8AC3E}">
        <p14:creationId xmlns:p14="http://schemas.microsoft.com/office/powerpoint/2010/main" val="1147677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32</a:t>
            </a:fld>
            <a:endParaRPr lang="en-GB" dirty="0"/>
          </a:p>
        </p:txBody>
      </p:sp>
    </p:spTree>
    <p:extLst>
      <p:ext uri="{BB962C8B-B14F-4D97-AF65-F5344CB8AC3E}">
        <p14:creationId xmlns:p14="http://schemas.microsoft.com/office/powerpoint/2010/main" val="3962789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33</a:t>
            </a:fld>
            <a:endParaRPr lang="en-GB" dirty="0"/>
          </a:p>
        </p:txBody>
      </p:sp>
    </p:spTree>
    <p:extLst>
      <p:ext uri="{BB962C8B-B14F-4D97-AF65-F5344CB8AC3E}">
        <p14:creationId xmlns:p14="http://schemas.microsoft.com/office/powerpoint/2010/main" val="3521629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34</a:t>
            </a:fld>
            <a:endParaRPr lang="en-GB" dirty="0"/>
          </a:p>
        </p:txBody>
      </p:sp>
    </p:spTree>
    <p:extLst>
      <p:ext uri="{BB962C8B-B14F-4D97-AF65-F5344CB8AC3E}">
        <p14:creationId xmlns:p14="http://schemas.microsoft.com/office/powerpoint/2010/main" val="2042216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35</a:t>
            </a:fld>
            <a:endParaRPr lang="en-GB" dirty="0"/>
          </a:p>
        </p:txBody>
      </p:sp>
    </p:spTree>
    <p:extLst>
      <p:ext uri="{BB962C8B-B14F-4D97-AF65-F5344CB8AC3E}">
        <p14:creationId xmlns:p14="http://schemas.microsoft.com/office/powerpoint/2010/main" val="164365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Surveying is not part of this OJEU notice and will be procured on a slightly different timeframe.</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Asbestos removals will need to work in symbiosis with the surveys, being informed by these.</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Asbestos contractors will not be required to interface with Northgate through BARIS – rather an e-mail or spreadsheet upload solution will be found to sharing works orders.</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Asbestos contractors will be required to deliver a 24/7 emergency service.</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There is a 3-way call process with the Customer Service Centre to book appointments.</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Asbestos surveys need to be uploaded into </a:t>
            </a:r>
            <a:r>
              <a:rPr lang="en-GB" dirty="0" err="1">
                <a:latin typeface="Arial" panose="020B0604020202020204" pitchFamily="34" charset="0"/>
                <a:cs typeface="Arial" panose="020B0604020202020204" pitchFamily="34" charset="0"/>
              </a:rPr>
              <a:t>Geometra</a:t>
            </a:r>
            <a:r>
              <a:rPr lang="en-GB" dirty="0">
                <a:latin typeface="Arial" panose="020B0604020202020204" pitchFamily="34" charset="0"/>
                <a:cs typeface="Arial" panose="020B0604020202020204" pitchFamily="34" charset="0"/>
              </a:rPr>
              <a:t> (LBHFs document management system) in the correct format, and the 3-day KPI turnaround includes this upload. </a:t>
            </a:r>
          </a:p>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36</a:t>
            </a:fld>
            <a:endParaRPr lang="en-GB" dirty="0"/>
          </a:p>
        </p:txBody>
      </p:sp>
    </p:spTree>
    <p:extLst>
      <p:ext uri="{BB962C8B-B14F-4D97-AF65-F5344CB8AC3E}">
        <p14:creationId xmlns:p14="http://schemas.microsoft.com/office/powerpoint/2010/main" val="3231251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37</a:t>
            </a:fld>
            <a:endParaRPr lang="en-GB" dirty="0"/>
          </a:p>
        </p:txBody>
      </p:sp>
    </p:spTree>
    <p:extLst>
      <p:ext uri="{BB962C8B-B14F-4D97-AF65-F5344CB8AC3E}">
        <p14:creationId xmlns:p14="http://schemas.microsoft.com/office/powerpoint/2010/main" val="2991983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38</a:t>
            </a:fld>
            <a:endParaRPr lang="en-GB" dirty="0"/>
          </a:p>
        </p:txBody>
      </p:sp>
    </p:spTree>
    <p:extLst>
      <p:ext uri="{BB962C8B-B14F-4D97-AF65-F5344CB8AC3E}">
        <p14:creationId xmlns:p14="http://schemas.microsoft.com/office/powerpoint/2010/main" val="2543195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Lot 7/8 (asbestos removals) will each cover half of the borough (split into north and south) – the contractor in either area can support the other as needed with works orders. </a:t>
            </a:r>
          </a:p>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39</a:t>
            </a:fld>
            <a:endParaRPr lang="en-GB" dirty="0"/>
          </a:p>
        </p:txBody>
      </p:sp>
    </p:spTree>
    <p:extLst>
      <p:ext uri="{BB962C8B-B14F-4D97-AF65-F5344CB8AC3E}">
        <p14:creationId xmlns:p14="http://schemas.microsoft.com/office/powerpoint/2010/main" val="296151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4</a:t>
            </a:fld>
            <a:endParaRPr lang="en-GB" dirty="0"/>
          </a:p>
        </p:txBody>
      </p:sp>
    </p:spTree>
    <p:extLst>
      <p:ext uri="{BB962C8B-B14F-4D97-AF65-F5344CB8AC3E}">
        <p14:creationId xmlns:p14="http://schemas.microsoft.com/office/powerpoint/2010/main" val="421479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Each of the Responsive Repairs Lots is broadly geographically located around one of the key town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 of Shephard’s Bush, Hammersmith and Fulham.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Borough is geographically long but relatively easy to walk across.</a:t>
            </a:r>
          </a:p>
        </p:txBody>
      </p:sp>
      <p:sp>
        <p:nvSpPr>
          <p:cNvPr id="4" name="Slide Number Placeholder 3"/>
          <p:cNvSpPr>
            <a:spLocks noGrp="1"/>
          </p:cNvSpPr>
          <p:nvPr>
            <p:ph type="sldNum" sz="quarter" idx="5"/>
          </p:nvPr>
        </p:nvSpPr>
        <p:spPr/>
        <p:txBody>
          <a:bodyPr/>
          <a:lstStyle/>
          <a:p>
            <a:fld id="{D9261793-A7F7-41FB-A80C-1F4E8A85370C}" type="slidenum">
              <a:rPr lang="en-GB" smtClean="0"/>
              <a:t>5</a:t>
            </a:fld>
            <a:endParaRPr lang="en-GB" dirty="0"/>
          </a:p>
        </p:txBody>
      </p:sp>
    </p:spTree>
    <p:extLst>
      <p:ext uri="{BB962C8B-B14F-4D97-AF65-F5344CB8AC3E}">
        <p14:creationId xmlns:p14="http://schemas.microsoft.com/office/powerpoint/2010/main" val="25389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6</a:t>
            </a:fld>
            <a:endParaRPr lang="en-GB" dirty="0"/>
          </a:p>
        </p:txBody>
      </p:sp>
    </p:spTree>
    <p:extLst>
      <p:ext uri="{BB962C8B-B14F-4D97-AF65-F5344CB8AC3E}">
        <p14:creationId xmlns:p14="http://schemas.microsoft.com/office/powerpoint/2010/main" val="158374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latin typeface="Arial" panose="020B0604020202020204" pitchFamily="34" charset="0"/>
                <a:ea typeface="Arial" panose="020B0604020202020204" pitchFamily="34" charset="0"/>
                <a:cs typeface="Times New Roman" panose="02020603050405020304" pitchFamily="18" charset="0"/>
              </a:rPr>
              <a:t>The performance on turning around voids is critical because of the pressure on housing in Hammersmith &amp; Fulham.</a:t>
            </a:r>
          </a:p>
          <a:p>
            <a:pPr>
              <a:spcAft>
                <a:spcPts val="0"/>
              </a:spcAft>
            </a:pPr>
            <a:r>
              <a:rPr lang="en-GB" dirty="0">
                <a:latin typeface="Arial" panose="020B0604020202020204" pitchFamily="34" charset="0"/>
                <a:ea typeface="Arial" panose="020B0604020202020204" pitchFamily="34" charset="0"/>
                <a:cs typeface="Times New Roman" panose="02020603050405020304" pitchFamily="18" charset="0"/>
              </a:rPr>
              <a:t> </a:t>
            </a:r>
          </a:p>
          <a:p>
            <a:pPr>
              <a:spcAft>
                <a:spcPts val="0"/>
              </a:spcAft>
            </a:pPr>
            <a:r>
              <a:rPr lang="en-GB" dirty="0">
                <a:latin typeface="Arial" panose="020B0604020202020204" pitchFamily="34" charset="0"/>
                <a:ea typeface="Arial" panose="020B0604020202020204" pitchFamily="34" charset="0"/>
                <a:cs typeface="Times New Roman" panose="02020603050405020304" pitchFamily="18" charset="0"/>
              </a:rPr>
              <a:t>At present Hammersmith &amp; Fulham is prioritising a compliance-based approach to its capital programme to ensure safe, quality housing. </a:t>
            </a:r>
          </a:p>
          <a:p>
            <a:pPr>
              <a:spcAft>
                <a:spcPts val="0"/>
              </a:spcAft>
            </a:pPr>
            <a:r>
              <a:rPr lang="en-GB" dirty="0">
                <a:latin typeface="Arial" panose="020B0604020202020204" pitchFamily="34" charset="0"/>
                <a:ea typeface="Arial" panose="020B0604020202020204" pitchFamily="34" charset="0"/>
                <a:cs typeface="Times New Roman" panose="02020603050405020304" pitchFamily="18" charset="0"/>
              </a:rPr>
              <a:t> </a:t>
            </a:r>
          </a:p>
          <a:p>
            <a:pPr>
              <a:spcAft>
                <a:spcPts val="0"/>
              </a:spcAft>
            </a:pPr>
            <a:r>
              <a:rPr lang="en-GB" dirty="0">
                <a:latin typeface="Arial" panose="020B0604020202020204" pitchFamily="34" charset="0"/>
                <a:ea typeface="Arial" panose="020B0604020202020204" pitchFamily="34" charset="0"/>
                <a:cs typeface="Times New Roman" panose="02020603050405020304" pitchFamily="18" charset="0"/>
              </a:rPr>
              <a:t>It is vital to have a responsive repairs service which is sensitive to the needs of residents. There is active resident involvement in the repairs service with established forums and working groups in place. Contractors will need to prioritise how to work effectively with these groups. </a:t>
            </a:r>
          </a:p>
          <a:p>
            <a:endParaRPr lang="en-US" dirty="0"/>
          </a:p>
        </p:txBody>
      </p:sp>
      <p:sp>
        <p:nvSpPr>
          <p:cNvPr id="4" name="Slide Number Placeholder 3"/>
          <p:cNvSpPr>
            <a:spLocks noGrp="1"/>
          </p:cNvSpPr>
          <p:nvPr>
            <p:ph type="sldNum" sz="quarter" idx="5"/>
          </p:nvPr>
        </p:nvSpPr>
        <p:spPr/>
        <p:txBody>
          <a:bodyPr/>
          <a:lstStyle/>
          <a:p>
            <a:fld id="{D9261793-A7F7-41FB-A80C-1F4E8A85370C}" type="slidenum">
              <a:rPr lang="en-GB" smtClean="0"/>
              <a:t>7</a:t>
            </a:fld>
            <a:endParaRPr lang="en-GB" dirty="0"/>
          </a:p>
        </p:txBody>
      </p:sp>
    </p:spTree>
    <p:extLst>
      <p:ext uri="{BB962C8B-B14F-4D97-AF65-F5344CB8AC3E}">
        <p14:creationId xmlns:p14="http://schemas.microsoft.com/office/powerpoint/2010/main" val="249248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261793-A7F7-41FB-A80C-1F4E8A85370C}" type="slidenum">
              <a:rPr lang="en-GB" smtClean="0"/>
              <a:t>8</a:t>
            </a:fld>
            <a:endParaRPr lang="en-GB" dirty="0"/>
          </a:p>
        </p:txBody>
      </p:sp>
    </p:spTree>
    <p:extLst>
      <p:ext uri="{BB962C8B-B14F-4D97-AF65-F5344CB8AC3E}">
        <p14:creationId xmlns:p14="http://schemas.microsoft.com/office/powerpoint/2010/main" val="119956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anose="020B0604020202020204" pitchFamily="34" charset="0"/>
                <a:cs typeface="Arial" panose="020B0604020202020204" pitchFamily="34" charset="0"/>
              </a:rPr>
              <a:t>The diagram is a representation of the model to be procured. All contact will come in to the council Customer Service Centre – this is where contact will be focused and jobs will be raised and appointed.</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The in-house DLO will continue to deliver communal works, estate inspections, a handyperson service and minor FRA works. </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The exact definition of what is included in Lot 4 is in the process of being refined.</a:t>
            </a:r>
          </a:p>
          <a:p>
            <a:endParaRPr lang="en-GB" dirty="0"/>
          </a:p>
        </p:txBody>
      </p:sp>
      <p:sp>
        <p:nvSpPr>
          <p:cNvPr id="4" name="Slide Number Placeholder 3"/>
          <p:cNvSpPr>
            <a:spLocks noGrp="1"/>
          </p:cNvSpPr>
          <p:nvPr>
            <p:ph type="sldNum" sz="quarter" idx="10"/>
          </p:nvPr>
        </p:nvSpPr>
        <p:spPr/>
        <p:txBody>
          <a:bodyPr/>
          <a:lstStyle/>
          <a:p>
            <a:fld id="{B30BC251-7808-4532-8FD9-2C2D329ADEB0}" type="slidenum">
              <a:rPr lang="en-GB" smtClean="0">
                <a:solidFill>
                  <a:prstClr val="black"/>
                </a:solidFill>
                <a:latin typeface="Calibri"/>
              </a:rPr>
              <a:pPr/>
              <a:t>9</a:t>
            </a:fld>
            <a:endParaRPr lang="en-GB" dirty="0">
              <a:solidFill>
                <a:prstClr val="black"/>
              </a:solidFill>
              <a:latin typeface="Calibri"/>
            </a:endParaRPr>
          </a:p>
        </p:txBody>
      </p:sp>
    </p:spTree>
    <p:extLst>
      <p:ext uri="{BB962C8B-B14F-4D97-AF65-F5344CB8AC3E}">
        <p14:creationId xmlns:p14="http://schemas.microsoft.com/office/powerpoint/2010/main" val="340631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318868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306824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274176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391490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149253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33892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298752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187260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191876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4731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D84EB-CCF6-43AB-9368-DC2EC401E26B}" type="datetimeFigureOut">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28F6AF-4253-4896-A0AC-F80CB37B50FA}" type="slidenum">
              <a:rPr lang="en-GB" smtClean="0"/>
              <a:t>‹#›</a:t>
            </a:fld>
            <a:endParaRPr lang="en-GB" dirty="0"/>
          </a:p>
        </p:txBody>
      </p:sp>
    </p:spTree>
    <p:extLst>
      <p:ext uri="{BB962C8B-B14F-4D97-AF65-F5344CB8AC3E}">
        <p14:creationId xmlns:p14="http://schemas.microsoft.com/office/powerpoint/2010/main" val="207533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D84EB-CCF6-43AB-9368-DC2EC401E26B}" type="datetimeFigureOut">
              <a:rPr lang="en-GB" smtClean="0"/>
              <a:t>08/10/2019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8F6AF-4253-4896-A0AC-F80CB37B50FA}" type="slidenum">
              <a:rPr lang="en-GB" smtClean="0"/>
              <a:t>‹#›</a:t>
            </a:fld>
            <a:endParaRPr lang="en-GB" dirty="0"/>
          </a:p>
        </p:txBody>
      </p:sp>
    </p:spTree>
    <p:extLst>
      <p:ext uri="{BB962C8B-B14F-4D97-AF65-F5344CB8AC3E}">
        <p14:creationId xmlns:p14="http://schemas.microsoft.com/office/powerpoint/2010/main" val="350987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586E5-788E-CA48-B1E1-FB47B8E6A97A}"/>
              </a:ext>
            </a:extLst>
          </p:cNvPr>
          <p:cNvSpPr>
            <a:spLocks noGrp="1"/>
          </p:cNvSpPr>
          <p:nvPr>
            <p:ph type="ctrTitle"/>
          </p:nvPr>
        </p:nvSpPr>
        <p:spPr/>
        <p:txBody>
          <a:bodyPr/>
          <a:lstStyle/>
          <a:p>
            <a:r>
              <a:rPr lang="en-US" dirty="0"/>
              <a:t>Repairs and Maintenance</a:t>
            </a:r>
            <a:br>
              <a:rPr lang="en-US" dirty="0"/>
            </a:br>
            <a:r>
              <a:rPr lang="en-US" dirty="0"/>
              <a:t>Bidders Day</a:t>
            </a:r>
          </a:p>
        </p:txBody>
      </p:sp>
      <p:sp>
        <p:nvSpPr>
          <p:cNvPr id="5" name="Subtitle 4">
            <a:extLst>
              <a:ext uri="{FF2B5EF4-FFF2-40B4-BE49-F238E27FC236}">
                <a16:creationId xmlns:a16="http://schemas.microsoft.com/office/drawing/2014/main" id="{AB7A4800-2BED-D84B-A573-D5CFF8C1ADFE}"/>
              </a:ext>
            </a:extLst>
          </p:cNvPr>
          <p:cNvSpPr>
            <a:spLocks noGrp="1"/>
          </p:cNvSpPr>
          <p:nvPr>
            <p:ph type="subTitle" idx="1"/>
          </p:nvPr>
        </p:nvSpPr>
        <p:spPr/>
        <p:txBody>
          <a:bodyPr>
            <a:normAutofit/>
          </a:bodyPr>
          <a:lstStyle/>
          <a:p>
            <a:r>
              <a:rPr lang="en-US" sz="3600" dirty="0"/>
              <a:t>26 September 2019</a:t>
            </a:r>
          </a:p>
        </p:txBody>
      </p:sp>
    </p:spTree>
    <p:extLst>
      <p:ext uri="{BB962C8B-B14F-4D97-AF65-F5344CB8AC3E}">
        <p14:creationId xmlns:p14="http://schemas.microsoft.com/office/powerpoint/2010/main" val="74886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FB45-EAA6-B648-8FEB-2B562EF36A88}"/>
              </a:ext>
            </a:extLst>
          </p:cNvPr>
          <p:cNvSpPr>
            <a:spLocks noGrp="1"/>
          </p:cNvSpPr>
          <p:nvPr>
            <p:ph type="title"/>
          </p:nvPr>
        </p:nvSpPr>
        <p:spPr/>
        <p:txBody>
          <a:bodyPr/>
          <a:lstStyle/>
          <a:p>
            <a:r>
              <a:rPr lang="en-US" dirty="0"/>
              <a:t>Overview of Procurement Process</a:t>
            </a:r>
          </a:p>
        </p:txBody>
      </p:sp>
      <p:sp>
        <p:nvSpPr>
          <p:cNvPr id="3" name="Content Placeholder 2">
            <a:extLst>
              <a:ext uri="{FF2B5EF4-FFF2-40B4-BE49-F238E27FC236}">
                <a16:creationId xmlns:a16="http://schemas.microsoft.com/office/drawing/2014/main" id="{01719A48-F1F1-E346-B18F-B3CFFC86A292}"/>
              </a:ext>
            </a:extLst>
          </p:cNvPr>
          <p:cNvSpPr>
            <a:spLocks noGrp="1"/>
          </p:cNvSpPr>
          <p:nvPr>
            <p:ph idx="1"/>
          </p:nvPr>
        </p:nvSpPr>
        <p:spPr/>
        <p:txBody>
          <a:bodyPr>
            <a:normAutofit fontScale="92500" lnSpcReduction="20000"/>
          </a:bodyPr>
          <a:lstStyle/>
          <a:p>
            <a:pPr>
              <a:lnSpc>
                <a:spcPct val="150000"/>
              </a:lnSpc>
            </a:pPr>
            <a:r>
              <a:rPr lang="en-GB" sz="3600" dirty="0"/>
              <a:t>Everything is subject to change until the OJEU Notice is published</a:t>
            </a:r>
          </a:p>
          <a:p>
            <a:pPr>
              <a:lnSpc>
                <a:spcPct val="150000"/>
              </a:lnSpc>
            </a:pPr>
            <a:r>
              <a:rPr lang="en-GB" sz="3600" dirty="0"/>
              <a:t>Today represents the Council’s thinking at present</a:t>
            </a:r>
          </a:p>
          <a:p>
            <a:pPr>
              <a:lnSpc>
                <a:spcPct val="150000"/>
              </a:lnSpc>
            </a:pPr>
            <a:r>
              <a:rPr lang="en-GB" sz="3600" dirty="0"/>
              <a:t>We are currently reviewing Lot 4</a:t>
            </a:r>
          </a:p>
          <a:p>
            <a:pPr lvl="1">
              <a:lnSpc>
                <a:spcPct val="150000"/>
              </a:lnSpc>
            </a:pPr>
            <a:r>
              <a:rPr lang="en-GB" sz="3200" dirty="0"/>
              <a:t>What it will consist of </a:t>
            </a:r>
          </a:p>
          <a:p>
            <a:pPr lvl="1">
              <a:lnSpc>
                <a:spcPct val="150000"/>
              </a:lnSpc>
            </a:pPr>
            <a:r>
              <a:rPr lang="en-GB" sz="3200" dirty="0"/>
              <a:t>How it fits within the procurement plan</a:t>
            </a:r>
            <a:endParaRPr lang="en-US" sz="3200" dirty="0"/>
          </a:p>
        </p:txBody>
      </p:sp>
    </p:spTree>
    <p:extLst>
      <p:ext uri="{BB962C8B-B14F-4D97-AF65-F5344CB8AC3E}">
        <p14:creationId xmlns:p14="http://schemas.microsoft.com/office/powerpoint/2010/main" val="33980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BBF6-8DC2-5D4F-9C7B-8C07CCA0643B}"/>
              </a:ext>
            </a:extLst>
          </p:cNvPr>
          <p:cNvSpPr>
            <a:spLocks noGrp="1"/>
          </p:cNvSpPr>
          <p:nvPr>
            <p:ph type="title"/>
          </p:nvPr>
        </p:nvSpPr>
        <p:spPr/>
        <p:txBody>
          <a:bodyPr/>
          <a:lstStyle/>
          <a:p>
            <a:r>
              <a:rPr lang="en-US" dirty="0"/>
              <a:t>Overview of Procurement Process</a:t>
            </a:r>
          </a:p>
        </p:txBody>
      </p:sp>
      <p:sp>
        <p:nvSpPr>
          <p:cNvPr id="3" name="Content Placeholder 2">
            <a:extLst>
              <a:ext uri="{FF2B5EF4-FFF2-40B4-BE49-F238E27FC236}">
                <a16:creationId xmlns:a16="http://schemas.microsoft.com/office/drawing/2014/main" id="{73B31BF2-339D-B34D-93BF-C680426DF1E8}"/>
              </a:ext>
            </a:extLst>
          </p:cNvPr>
          <p:cNvSpPr>
            <a:spLocks noGrp="1"/>
          </p:cNvSpPr>
          <p:nvPr>
            <p:ph idx="1"/>
          </p:nvPr>
        </p:nvSpPr>
        <p:spPr/>
        <p:txBody>
          <a:bodyPr vert="horz" lIns="91440" tIns="45720" rIns="91440" bIns="45720" rtlCol="0" anchor="t">
            <a:normAutofit/>
          </a:bodyPr>
          <a:lstStyle/>
          <a:p>
            <a:r>
              <a:rPr lang="en-US" dirty="0">
                <a:cs typeface="Calibri"/>
              </a:rPr>
              <a:t>The process will be a competitive procedure with negotiation</a:t>
            </a:r>
          </a:p>
          <a:p>
            <a:r>
              <a:rPr lang="en-US" dirty="0">
                <a:cs typeface="Calibri"/>
              </a:rPr>
              <a:t>All works-related contracts will be procured under one OJEU notice</a:t>
            </a:r>
          </a:p>
          <a:p>
            <a:r>
              <a:rPr lang="en-US" dirty="0">
                <a:cs typeface="Calibri"/>
              </a:rPr>
              <a:t>There will be a second OJEU notice for Asbestos surveys (service)</a:t>
            </a:r>
          </a:p>
          <a:p>
            <a:r>
              <a:rPr lang="en-US" dirty="0">
                <a:cs typeface="Calibri"/>
              </a:rPr>
              <a:t>There will be a lot structure, based on service and geographical division of the works</a:t>
            </a:r>
          </a:p>
          <a:p>
            <a:r>
              <a:rPr lang="en-US" dirty="0">
                <a:cs typeface="Calibri"/>
              </a:rPr>
              <a:t>Companies can bid for all lots, but only a maximum of two will be awarded to the same company</a:t>
            </a:r>
          </a:p>
          <a:p>
            <a:r>
              <a:rPr lang="en-US" dirty="0">
                <a:cs typeface="Calibri"/>
              </a:rPr>
              <a:t>Awards will be based on MEAT and the Council’s requirements of separation of some service provision</a:t>
            </a:r>
          </a:p>
        </p:txBody>
      </p:sp>
    </p:spTree>
    <p:extLst>
      <p:ext uri="{BB962C8B-B14F-4D97-AF65-F5344CB8AC3E}">
        <p14:creationId xmlns:p14="http://schemas.microsoft.com/office/powerpoint/2010/main" val="99385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B88C-27CB-7343-AF7E-5D4419952AB4}"/>
              </a:ext>
            </a:extLst>
          </p:cNvPr>
          <p:cNvSpPr>
            <a:spLocks noGrp="1"/>
          </p:cNvSpPr>
          <p:nvPr>
            <p:ph type="title"/>
          </p:nvPr>
        </p:nvSpPr>
        <p:spPr/>
        <p:txBody>
          <a:bodyPr/>
          <a:lstStyle/>
          <a:p>
            <a:r>
              <a:rPr lang="en-US" dirty="0"/>
              <a:t>What we are procuring - now</a:t>
            </a:r>
          </a:p>
        </p:txBody>
      </p:sp>
      <p:graphicFrame>
        <p:nvGraphicFramePr>
          <p:cNvPr id="5" name="Content Placeholder 4">
            <a:extLst>
              <a:ext uri="{FF2B5EF4-FFF2-40B4-BE49-F238E27FC236}">
                <a16:creationId xmlns:a16="http://schemas.microsoft.com/office/drawing/2014/main" id="{18F342EB-4A95-F04A-80A6-CE8B825BEB33}"/>
              </a:ext>
            </a:extLst>
          </p:cNvPr>
          <p:cNvGraphicFramePr>
            <a:graphicFrameLocks noGrp="1"/>
          </p:cNvGraphicFramePr>
          <p:nvPr>
            <p:ph idx="1"/>
            <p:extLst>
              <p:ext uri="{D42A27DB-BD31-4B8C-83A1-F6EECF244321}">
                <p14:modId xmlns:p14="http://schemas.microsoft.com/office/powerpoint/2010/main" val="1942875602"/>
              </p:ext>
            </p:extLst>
          </p:nvPr>
        </p:nvGraphicFramePr>
        <p:xfrm>
          <a:off x="557938" y="1714393"/>
          <a:ext cx="11236271" cy="3897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153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0341-0B81-504F-856E-4B5C084DB861}"/>
              </a:ext>
            </a:extLst>
          </p:cNvPr>
          <p:cNvSpPr>
            <a:spLocks noGrp="1"/>
          </p:cNvSpPr>
          <p:nvPr>
            <p:ph type="title"/>
          </p:nvPr>
        </p:nvSpPr>
        <p:spPr/>
        <p:txBody>
          <a:bodyPr/>
          <a:lstStyle/>
          <a:p>
            <a:r>
              <a:rPr lang="en-US" dirty="0"/>
              <a:t>Indicative Timetable</a:t>
            </a:r>
          </a:p>
        </p:txBody>
      </p:sp>
      <p:graphicFrame>
        <p:nvGraphicFramePr>
          <p:cNvPr id="4" name="Content Placeholder 3">
            <a:extLst>
              <a:ext uri="{FF2B5EF4-FFF2-40B4-BE49-F238E27FC236}">
                <a16:creationId xmlns:a16="http://schemas.microsoft.com/office/drawing/2014/main" id="{BCF0BEBE-0522-7143-A380-CD83D1F4F424}"/>
              </a:ext>
            </a:extLst>
          </p:cNvPr>
          <p:cNvGraphicFramePr>
            <a:graphicFrameLocks noGrp="1"/>
          </p:cNvGraphicFramePr>
          <p:nvPr>
            <p:ph idx="1"/>
            <p:extLst>
              <p:ext uri="{D42A27DB-BD31-4B8C-83A1-F6EECF244321}">
                <p14:modId xmlns:p14="http://schemas.microsoft.com/office/powerpoint/2010/main" val="5867845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5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0701-62E6-104E-BF5D-32C1B80807D6}"/>
              </a:ext>
            </a:extLst>
          </p:cNvPr>
          <p:cNvSpPr>
            <a:spLocks noGrp="1"/>
          </p:cNvSpPr>
          <p:nvPr>
            <p:ph type="title"/>
          </p:nvPr>
        </p:nvSpPr>
        <p:spPr/>
        <p:txBody>
          <a:bodyPr/>
          <a:lstStyle/>
          <a:p>
            <a:r>
              <a:rPr lang="en-US" dirty="0"/>
              <a:t>Overview of Procurement Process</a:t>
            </a:r>
          </a:p>
        </p:txBody>
      </p:sp>
      <p:sp>
        <p:nvSpPr>
          <p:cNvPr id="3" name="Content Placeholder 2">
            <a:extLst>
              <a:ext uri="{FF2B5EF4-FFF2-40B4-BE49-F238E27FC236}">
                <a16:creationId xmlns:a16="http://schemas.microsoft.com/office/drawing/2014/main" id="{7C107BFF-7C5E-7245-A039-2545AFB73845}"/>
              </a:ext>
            </a:extLst>
          </p:cNvPr>
          <p:cNvSpPr>
            <a:spLocks noGrp="1"/>
          </p:cNvSpPr>
          <p:nvPr>
            <p:ph idx="1"/>
          </p:nvPr>
        </p:nvSpPr>
        <p:spPr/>
        <p:txBody>
          <a:bodyPr/>
          <a:lstStyle/>
          <a:p>
            <a:r>
              <a:rPr lang="en-US" dirty="0"/>
              <a:t>The procurement process will result in the new contracts being in place for 1</a:t>
            </a:r>
            <a:r>
              <a:rPr lang="en-US" baseline="30000" dirty="0"/>
              <a:t>st</a:t>
            </a:r>
            <a:r>
              <a:rPr lang="en-US" dirty="0"/>
              <a:t> August 2020.</a:t>
            </a:r>
          </a:p>
          <a:p>
            <a:r>
              <a:rPr lang="en-US" dirty="0"/>
              <a:t> They will be for 5 years + 1 + 1</a:t>
            </a:r>
          </a:p>
          <a:p>
            <a:r>
              <a:rPr lang="en-US" dirty="0"/>
              <a:t>Social value: want to hear what you can offer but Council priority is employment, training and apprenticeships</a:t>
            </a:r>
          </a:p>
          <a:p>
            <a:r>
              <a:rPr lang="en-US" dirty="0"/>
              <a:t>Planned works are not included in this process</a:t>
            </a:r>
          </a:p>
          <a:p>
            <a:r>
              <a:rPr lang="en-US" dirty="0"/>
              <a:t>Communal repairs are currently being undertaken by our in-house repairs team (DLO)</a:t>
            </a:r>
          </a:p>
          <a:p>
            <a:endParaRPr lang="en-US" dirty="0"/>
          </a:p>
        </p:txBody>
      </p:sp>
    </p:spTree>
    <p:extLst>
      <p:ext uri="{BB962C8B-B14F-4D97-AF65-F5344CB8AC3E}">
        <p14:creationId xmlns:p14="http://schemas.microsoft.com/office/powerpoint/2010/main" val="176102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EB66-A695-4322-AAF3-22AE5D39CA38}"/>
              </a:ext>
            </a:extLst>
          </p:cNvPr>
          <p:cNvSpPr>
            <a:spLocks noGrp="1"/>
          </p:cNvSpPr>
          <p:nvPr>
            <p:ph type="title"/>
          </p:nvPr>
        </p:nvSpPr>
        <p:spPr>
          <a:xfrm>
            <a:off x="838200" y="2536825"/>
            <a:ext cx="10515600" cy="1325563"/>
          </a:xfrm>
        </p:spPr>
        <p:txBody>
          <a:bodyPr/>
          <a:lstStyle/>
          <a:p>
            <a:pPr algn="ctr"/>
            <a:r>
              <a:rPr lang="en-GB" dirty="0"/>
              <a:t>Questions?</a:t>
            </a:r>
          </a:p>
        </p:txBody>
      </p:sp>
    </p:spTree>
    <p:extLst>
      <p:ext uri="{BB962C8B-B14F-4D97-AF65-F5344CB8AC3E}">
        <p14:creationId xmlns:p14="http://schemas.microsoft.com/office/powerpoint/2010/main" val="399354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ACFC-A737-5449-A5E0-553E52CB6961}"/>
              </a:ext>
            </a:extLst>
          </p:cNvPr>
          <p:cNvSpPr>
            <a:spLocks noGrp="1"/>
          </p:cNvSpPr>
          <p:nvPr>
            <p:ph type="title"/>
          </p:nvPr>
        </p:nvSpPr>
        <p:spPr>
          <a:xfrm>
            <a:off x="838200" y="234175"/>
            <a:ext cx="10515600" cy="921254"/>
          </a:xfrm>
        </p:spPr>
        <p:txBody>
          <a:bodyPr/>
          <a:lstStyle/>
          <a:p>
            <a:r>
              <a:rPr lang="en-US" dirty="0"/>
              <a:t>Customer Service Centre</a:t>
            </a:r>
          </a:p>
        </p:txBody>
      </p:sp>
      <p:sp>
        <p:nvSpPr>
          <p:cNvPr id="3" name="Content Placeholder 2">
            <a:extLst>
              <a:ext uri="{FF2B5EF4-FFF2-40B4-BE49-F238E27FC236}">
                <a16:creationId xmlns:a16="http://schemas.microsoft.com/office/drawing/2014/main" id="{A7172036-8016-544F-9A92-2D29F6DD2C0A}"/>
              </a:ext>
            </a:extLst>
          </p:cNvPr>
          <p:cNvSpPr>
            <a:spLocks noGrp="1"/>
          </p:cNvSpPr>
          <p:nvPr>
            <p:ph idx="1"/>
          </p:nvPr>
        </p:nvSpPr>
        <p:spPr>
          <a:xfrm>
            <a:off x="838200" y="1260089"/>
            <a:ext cx="10515600" cy="5352584"/>
          </a:xfrm>
        </p:spPr>
        <p:txBody>
          <a:bodyPr vert="horz" lIns="91440" tIns="45720" rIns="91440" bIns="45720" rtlCol="0" anchor="t">
            <a:normAutofit fontScale="92500" lnSpcReduction="20000"/>
          </a:bodyPr>
          <a:lstStyle/>
          <a:p>
            <a:r>
              <a:rPr lang="en-US" sz="2400" dirty="0"/>
              <a:t>The Council manages the Repairs Customer Service Centre in house</a:t>
            </a:r>
          </a:p>
          <a:p>
            <a:r>
              <a:rPr lang="en-US" sz="2400" dirty="0"/>
              <a:t>We raise, prioritise and appoint the initial job and act as the first point of contact for residents</a:t>
            </a:r>
          </a:p>
          <a:p>
            <a:r>
              <a:rPr lang="en-US" sz="2400" dirty="0"/>
              <a:t>Under the new model, contractors will manage their own follow on and no access appointments as long as all appointments are visible to the Customer Service Centre and carefully managed</a:t>
            </a:r>
          </a:p>
          <a:p>
            <a:r>
              <a:rPr lang="en-US" sz="2400" dirty="0"/>
              <a:t>The focus is on excellent customer care and doing as much as possible at the first point of contact</a:t>
            </a:r>
          </a:p>
          <a:p>
            <a:r>
              <a:rPr lang="en-US" sz="2400" dirty="0"/>
              <a:t>Call Centre Advisers focus on describing the problem and not diagnosing the remedy</a:t>
            </a:r>
          </a:p>
          <a:p>
            <a:r>
              <a:rPr lang="en-US" sz="2400" dirty="0"/>
              <a:t>Contractors’ planners/schedulers have a crucial role</a:t>
            </a:r>
          </a:p>
          <a:p>
            <a:r>
              <a:rPr lang="en-US" sz="2400" dirty="0">
                <a:solidFill>
                  <a:prstClr val="black"/>
                </a:solidFill>
              </a:rPr>
              <a:t>Hours of operation are 8am-6pm Monday to Friday with an outsourced out of hours call centre for evening and weekend emergencies only.</a:t>
            </a:r>
            <a:endParaRPr lang="en-US" sz="2400" dirty="0"/>
          </a:p>
          <a:p>
            <a:r>
              <a:rPr lang="en-US" sz="2400" dirty="0"/>
              <a:t>Contractors must co-locate with the Customer Service Centre and have a presence during core hours of 8am to 6pm to support joint working</a:t>
            </a:r>
          </a:p>
          <a:p>
            <a:pPr lvl="0"/>
            <a:r>
              <a:rPr lang="en-US" sz="2400" dirty="0">
                <a:solidFill>
                  <a:prstClr val="black"/>
                </a:solidFill>
              </a:rPr>
              <a:t>All letters, drop cards, messages must use the main customer services number and H&amp;F branding</a:t>
            </a:r>
            <a:endParaRPr lang="en-US" sz="2400" dirty="0"/>
          </a:p>
        </p:txBody>
      </p:sp>
    </p:spTree>
    <p:extLst>
      <p:ext uri="{BB962C8B-B14F-4D97-AF65-F5344CB8AC3E}">
        <p14:creationId xmlns:p14="http://schemas.microsoft.com/office/powerpoint/2010/main" val="391145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ACFC-A737-5449-A5E0-553E52CB6961}"/>
              </a:ext>
            </a:extLst>
          </p:cNvPr>
          <p:cNvSpPr>
            <a:spLocks noGrp="1"/>
          </p:cNvSpPr>
          <p:nvPr>
            <p:ph type="title"/>
          </p:nvPr>
        </p:nvSpPr>
        <p:spPr/>
        <p:txBody>
          <a:bodyPr/>
          <a:lstStyle/>
          <a:p>
            <a:r>
              <a:rPr lang="en-US" dirty="0"/>
              <a:t>Customer Services – Complaints &amp; Insight</a:t>
            </a:r>
          </a:p>
        </p:txBody>
      </p:sp>
      <p:sp>
        <p:nvSpPr>
          <p:cNvPr id="3" name="Content Placeholder 2">
            <a:extLst>
              <a:ext uri="{FF2B5EF4-FFF2-40B4-BE49-F238E27FC236}">
                <a16:creationId xmlns:a16="http://schemas.microsoft.com/office/drawing/2014/main" id="{A7172036-8016-544F-9A92-2D29F6DD2C0A}"/>
              </a:ext>
            </a:extLst>
          </p:cNvPr>
          <p:cNvSpPr>
            <a:spLocks noGrp="1"/>
          </p:cNvSpPr>
          <p:nvPr>
            <p:ph idx="1"/>
          </p:nvPr>
        </p:nvSpPr>
        <p:spPr/>
        <p:txBody>
          <a:bodyPr vert="horz" lIns="91440" tIns="45720" rIns="91440" bIns="45720" rtlCol="0" anchor="t">
            <a:normAutofit lnSpcReduction="10000"/>
          </a:bodyPr>
          <a:lstStyle/>
          <a:p>
            <a:r>
              <a:rPr lang="en-US" dirty="0"/>
              <a:t>The Complaints Resolution Team is also centralised within the Council</a:t>
            </a:r>
          </a:p>
          <a:p>
            <a:r>
              <a:rPr lang="en-US" dirty="0"/>
              <a:t>The team’s role is to investigate and respond to all complaints/enquiries about the repairs and M&amp;E services</a:t>
            </a:r>
          </a:p>
          <a:p>
            <a:r>
              <a:rPr lang="en-US" dirty="0"/>
              <a:t>Reducing complaints and providing quick positive resolutions is a key area of focus for the Council</a:t>
            </a:r>
          </a:p>
          <a:p>
            <a:r>
              <a:rPr lang="en-US" dirty="0"/>
              <a:t>We have a dedicated Customer Insight Team to drive learning and service improvement across the service</a:t>
            </a:r>
          </a:p>
          <a:p>
            <a:r>
              <a:rPr lang="en-US" dirty="0"/>
              <a:t>We send text-message based satisfaction surveys after the repair is complete</a:t>
            </a:r>
          </a:p>
          <a:p>
            <a:r>
              <a:rPr lang="en-US" dirty="0"/>
              <a:t>We have a dedicated in house trainer for the Call Centre</a:t>
            </a:r>
          </a:p>
          <a:p>
            <a:endParaRPr lang="en-US" dirty="0"/>
          </a:p>
          <a:p>
            <a:endParaRPr lang="en-US" dirty="0"/>
          </a:p>
          <a:p>
            <a:endParaRPr lang="en-US" dirty="0"/>
          </a:p>
        </p:txBody>
      </p:sp>
    </p:spTree>
    <p:extLst>
      <p:ext uri="{BB962C8B-B14F-4D97-AF65-F5344CB8AC3E}">
        <p14:creationId xmlns:p14="http://schemas.microsoft.com/office/powerpoint/2010/main" val="66876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ACFC-A737-5449-A5E0-553E52CB6961}"/>
              </a:ext>
            </a:extLst>
          </p:cNvPr>
          <p:cNvSpPr>
            <a:spLocks noGrp="1"/>
          </p:cNvSpPr>
          <p:nvPr>
            <p:ph type="title"/>
          </p:nvPr>
        </p:nvSpPr>
        <p:spPr/>
        <p:txBody>
          <a:bodyPr/>
          <a:lstStyle/>
          <a:p>
            <a:r>
              <a:rPr lang="en-US" dirty="0"/>
              <a:t>Customer Services – Resident Priorities</a:t>
            </a:r>
          </a:p>
        </p:txBody>
      </p:sp>
      <p:sp>
        <p:nvSpPr>
          <p:cNvPr id="3" name="Content Placeholder 2">
            <a:extLst>
              <a:ext uri="{FF2B5EF4-FFF2-40B4-BE49-F238E27FC236}">
                <a16:creationId xmlns:a16="http://schemas.microsoft.com/office/drawing/2014/main" id="{A7172036-8016-544F-9A92-2D29F6DD2C0A}"/>
              </a:ext>
            </a:extLst>
          </p:cNvPr>
          <p:cNvSpPr>
            <a:spLocks noGrp="1"/>
          </p:cNvSpPr>
          <p:nvPr>
            <p:ph idx="1"/>
          </p:nvPr>
        </p:nvSpPr>
        <p:spPr>
          <a:xfrm>
            <a:off x="838200" y="1505415"/>
            <a:ext cx="10515600" cy="4884234"/>
          </a:xfrm>
        </p:spPr>
        <p:txBody>
          <a:bodyPr vert="horz" lIns="91440" tIns="45720" rIns="91440" bIns="45720" rtlCol="0" anchor="t">
            <a:normAutofit fontScale="92500" lnSpcReduction="20000"/>
          </a:bodyPr>
          <a:lstStyle/>
          <a:p>
            <a:r>
              <a:rPr lang="en-US" dirty="0">
                <a:cs typeface="Calibri" panose="020F0502020204030204"/>
              </a:rPr>
              <a:t>Service is easy to contact</a:t>
            </a:r>
          </a:p>
          <a:p>
            <a:r>
              <a:rPr lang="en-US" dirty="0">
                <a:cs typeface="Calibri" panose="020F0502020204030204"/>
              </a:rPr>
              <a:t>Residents have an estimate of how long the work is going to take</a:t>
            </a:r>
          </a:p>
          <a:p>
            <a:r>
              <a:rPr lang="en-US" dirty="0">
                <a:cs typeface="Calibri" panose="020F0502020204030204"/>
              </a:rPr>
              <a:t>For operatives to turn up within a specified time slot and let residents know if they’re going to be late</a:t>
            </a:r>
          </a:p>
          <a:p>
            <a:r>
              <a:rPr lang="en-US" dirty="0">
                <a:cs typeface="Calibri" panose="020F0502020204030204"/>
              </a:rPr>
              <a:t>Residents are kept updated, especially if any appointments have to be changed</a:t>
            </a:r>
          </a:p>
          <a:p>
            <a:r>
              <a:rPr lang="en-US" dirty="0">
                <a:cs typeface="Calibri" panose="020F0502020204030204"/>
              </a:rPr>
              <a:t>Everyone they deal with is polite, helpful and empathetic</a:t>
            </a:r>
          </a:p>
          <a:p>
            <a:r>
              <a:rPr lang="en-US" dirty="0">
                <a:cs typeface="Calibri" panose="020F0502020204030204"/>
              </a:rPr>
              <a:t>Everyone understands and is able to flex the service in response to vulnerability</a:t>
            </a:r>
          </a:p>
          <a:p>
            <a:r>
              <a:rPr lang="en-US" dirty="0">
                <a:cs typeface="Calibri" panose="020F0502020204030204"/>
              </a:rPr>
              <a:t>Getting jobs right first time</a:t>
            </a:r>
          </a:p>
          <a:p>
            <a:r>
              <a:rPr lang="en-US" dirty="0">
                <a:cs typeface="Calibri" panose="020F0502020204030204"/>
              </a:rPr>
              <a:t>We offer them a service at a time they want, including evening and weekend appointments</a:t>
            </a:r>
          </a:p>
          <a:p>
            <a:r>
              <a:rPr lang="en-US" dirty="0">
                <a:cs typeface="Calibri" panose="020F0502020204030204"/>
              </a:rPr>
              <a:t>We respect them and their home throughout the process</a:t>
            </a:r>
          </a:p>
          <a:p>
            <a:pPr marL="0" indent="0">
              <a:buNone/>
            </a:pPr>
            <a:endParaRPr lang="en-US" dirty="0">
              <a:cs typeface="Calibri" panose="020F0502020204030204"/>
            </a:endParaRPr>
          </a:p>
          <a:p>
            <a:endParaRPr lang="en-US" dirty="0">
              <a:cs typeface="Calibri" panose="020F0502020204030204"/>
            </a:endParaRPr>
          </a:p>
          <a:p>
            <a:endParaRPr lang="en-US" dirty="0"/>
          </a:p>
        </p:txBody>
      </p:sp>
    </p:spTree>
    <p:extLst>
      <p:ext uri="{BB962C8B-B14F-4D97-AF65-F5344CB8AC3E}">
        <p14:creationId xmlns:p14="http://schemas.microsoft.com/office/powerpoint/2010/main" val="345136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EB66-A695-4322-AAF3-22AE5D39CA38}"/>
              </a:ext>
            </a:extLst>
          </p:cNvPr>
          <p:cNvSpPr>
            <a:spLocks noGrp="1"/>
          </p:cNvSpPr>
          <p:nvPr>
            <p:ph type="title"/>
          </p:nvPr>
        </p:nvSpPr>
        <p:spPr>
          <a:xfrm>
            <a:off x="838200" y="2536825"/>
            <a:ext cx="10515600" cy="1325563"/>
          </a:xfrm>
        </p:spPr>
        <p:txBody>
          <a:bodyPr/>
          <a:lstStyle/>
          <a:p>
            <a:pPr algn="ctr"/>
            <a:r>
              <a:rPr lang="en-GB" dirty="0"/>
              <a:t>Questions?</a:t>
            </a:r>
          </a:p>
        </p:txBody>
      </p:sp>
    </p:spTree>
    <p:extLst>
      <p:ext uri="{BB962C8B-B14F-4D97-AF65-F5344CB8AC3E}">
        <p14:creationId xmlns:p14="http://schemas.microsoft.com/office/powerpoint/2010/main" val="179151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81D8-8C9B-3945-A14F-AE9560BD3334}"/>
              </a:ext>
            </a:extLst>
          </p:cNvPr>
          <p:cNvSpPr>
            <a:spLocks noGrp="1"/>
          </p:cNvSpPr>
          <p:nvPr>
            <p:ph type="title"/>
          </p:nvPr>
        </p:nvSpPr>
        <p:spPr/>
        <p:txBody>
          <a:bodyPr/>
          <a:lstStyle/>
          <a:p>
            <a:r>
              <a:rPr lang="en-US" dirty="0"/>
              <a:t>Overview of Day</a:t>
            </a:r>
          </a:p>
        </p:txBody>
      </p:sp>
      <p:sp>
        <p:nvSpPr>
          <p:cNvPr id="3" name="Content Placeholder 2">
            <a:extLst>
              <a:ext uri="{FF2B5EF4-FFF2-40B4-BE49-F238E27FC236}">
                <a16:creationId xmlns:a16="http://schemas.microsoft.com/office/drawing/2014/main" id="{AAFF8D89-5407-CA46-ADB4-A60F5F6F0244}"/>
              </a:ext>
            </a:extLst>
          </p:cNvPr>
          <p:cNvSpPr>
            <a:spLocks noGrp="1"/>
          </p:cNvSpPr>
          <p:nvPr>
            <p:ph idx="1"/>
          </p:nvPr>
        </p:nvSpPr>
        <p:spPr/>
        <p:txBody>
          <a:bodyPr vert="horz" lIns="91440" tIns="45720" rIns="91440" bIns="45720" rtlCol="0" anchor="t">
            <a:normAutofit lnSpcReduction="10000"/>
          </a:bodyPr>
          <a:lstStyle/>
          <a:p>
            <a:r>
              <a:rPr lang="en-US" dirty="0"/>
              <a:t>An introduction to LBHF, a future procurement process and the Council’s requirements</a:t>
            </a:r>
          </a:p>
          <a:p>
            <a:r>
              <a:rPr lang="en-US" dirty="0"/>
              <a:t>Tight timeline – so refreshments in the room</a:t>
            </a:r>
          </a:p>
          <a:p>
            <a:r>
              <a:rPr lang="en-US" dirty="0"/>
              <a:t>Housekeeping</a:t>
            </a:r>
          </a:p>
          <a:p>
            <a:r>
              <a:rPr lang="en-US" dirty="0"/>
              <a:t>Questions will be asked and answered if possible at the end of each section.  Other questions will be taken away as clarifications.</a:t>
            </a:r>
            <a:endParaRPr lang="en-US" dirty="0">
              <a:cs typeface="Calibri" panose="020F0502020204030204"/>
            </a:endParaRPr>
          </a:p>
          <a:p>
            <a:r>
              <a:rPr lang="en-US" dirty="0"/>
              <a:t>All responses provided, along with all slides and notes, on Capital E Sourcing in the next two weeks</a:t>
            </a:r>
          </a:p>
          <a:p>
            <a:r>
              <a:rPr lang="en-US" dirty="0"/>
              <a:t>Formal process, notes being taken, can’t respond too freely, but hope the session will be of use</a:t>
            </a:r>
          </a:p>
          <a:p>
            <a:pPr marL="0" indent="0">
              <a:buNone/>
            </a:pPr>
            <a:endParaRPr lang="en-US" dirty="0"/>
          </a:p>
        </p:txBody>
      </p:sp>
    </p:spTree>
    <p:extLst>
      <p:ext uri="{BB962C8B-B14F-4D97-AF65-F5344CB8AC3E}">
        <p14:creationId xmlns:p14="http://schemas.microsoft.com/office/powerpoint/2010/main" val="381936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B729-04A6-4B26-8A12-616AC7E592EB}"/>
              </a:ext>
            </a:extLst>
          </p:cNvPr>
          <p:cNvSpPr>
            <a:spLocks noGrp="1"/>
          </p:cNvSpPr>
          <p:nvPr>
            <p:ph type="title"/>
          </p:nvPr>
        </p:nvSpPr>
        <p:spPr>
          <a:xfrm>
            <a:off x="838200" y="137477"/>
            <a:ext cx="10515600" cy="1325563"/>
          </a:xfrm>
        </p:spPr>
        <p:txBody>
          <a:bodyPr/>
          <a:lstStyle/>
          <a:p>
            <a:r>
              <a:rPr lang="en-GB" dirty="0">
                <a:cs typeface="Calibri Light"/>
              </a:rPr>
              <a:t>ICT</a:t>
            </a:r>
            <a:endParaRPr lang="en-GB" dirty="0"/>
          </a:p>
        </p:txBody>
      </p:sp>
      <p:sp>
        <p:nvSpPr>
          <p:cNvPr id="3" name="Content Placeholder 2">
            <a:extLst>
              <a:ext uri="{FF2B5EF4-FFF2-40B4-BE49-F238E27FC236}">
                <a16:creationId xmlns:a16="http://schemas.microsoft.com/office/drawing/2014/main" id="{D73C6D82-EA0D-46B7-9C03-42BA91C76F56}"/>
              </a:ext>
            </a:extLst>
          </p:cNvPr>
          <p:cNvSpPr>
            <a:spLocks noGrp="1"/>
          </p:cNvSpPr>
          <p:nvPr>
            <p:ph idx="1"/>
          </p:nvPr>
        </p:nvSpPr>
        <p:spPr>
          <a:xfrm>
            <a:off x="838200" y="1463040"/>
            <a:ext cx="10515600" cy="4713923"/>
          </a:xfrm>
        </p:spPr>
        <p:txBody>
          <a:bodyPr vert="horz" lIns="91440" tIns="45720" rIns="91440" bIns="45720" rtlCol="0" anchor="t">
            <a:normAutofit fontScale="92500" lnSpcReduction="20000"/>
          </a:bodyPr>
          <a:lstStyle/>
          <a:p>
            <a:r>
              <a:rPr lang="en-GB" i="1" dirty="0">
                <a:cs typeface="Calibri"/>
              </a:rPr>
              <a:t>Overview of ICT requirements</a:t>
            </a:r>
            <a:r>
              <a:rPr lang="en-GB" dirty="0">
                <a:cs typeface="Calibri"/>
              </a:rPr>
              <a:t>:</a:t>
            </a:r>
          </a:p>
          <a:p>
            <a:pPr lvl="1"/>
            <a:r>
              <a:rPr lang="en-GB" b="1" dirty="0">
                <a:cs typeface="Calibri"/>
              </a:rPr>
              <a:t>Systems</a:t>
            </a:r>
            <a:r>
              <a:rPr lang="en-GB" dirty="0">
                <a:cs typeface="Calibri"/>
              </a:rPr>
              <a:t> – Northgate </a:t>
            </a:r>
            <a:r>
              <a:rPr lang="en-GB" dirty="0" err="1">
                <a:cs typeface="Calibri"/>
              </a:rPr>
              <a:t>i</a:t>
            </a:r>
            <a:r>
              <a:rPr lang="en-GB" dirty="0">
                <a:cs typeface="Calibri"/>
              </a:rPr>
              <a:t>-world (core repairs system), Geometra (compliance incl. Asbestos), Tech Forge (Asset Management), </a:t>
            </a:r>
            <a:r>
              <a:rPr lang="en-GB" dirty="0" err="1">
                <a:cs typeface="Calibri"/>
              </a:rPr>
              <a:t>NetCall</a:t>
            </a:r>
            <a:r>
              <a:rPr lang="en-GB" dirty="0">
                <a:cs typeface="Calibri"/>
              </a:rPr>
              <a:t> (telephony).</a:t>
            </a:r>
          </a:p>
          <a:p>
            <a:pPr lvl="1"/>
            <a:r>
              <a:rPr lang="en-GB" b="1" dirty="0">
                <a:cs typeface="Calibri"/>
              </a:rPr>
              <a:t>Integration</a:t>
            </a:r>
            <a:r>
              <a:rPr lang="en-GB" dirty="0">
                <a:cs typeface="Calibri"/>
              </a:rPr>
              <a:t> – full suite of BARIS API’s to be used for real/near real-time integration to Northgate. Other means (flat file FTP) also available for specialists. Telephony integration to track calls passed to you.</a:t>
            </a:r>
          </a:p>
          <a:p>
            <a:pPr lvl="1"/>
            <a:r>
              <a:rPr lang="en-GB" b="1" dirty="0">
                <a:cs typeface="Calibri"/>
              </a:rPr>
              <a:t>Appointments (1</a:t>
            </a:r>
            <a:r>
              <a:rPr lang="en-GB" b="1" baseline="30000" dirty="0">
                <a:cs typeface="Calibri"/>
              </a:rPr>
              <a:t>st</a:t>
            </a:r>
            <a:r>
              <a:rPr lang="en-GB" b="1" dirty="0">
                <a:cs typeface="Calibri"/>
              </a:rPr>
              <a:t> and follow-on)</a:t>
            </a:r>
            <a:r>
              <a:rPr lang="en-GB" dirty="0">
                <a:cs typeface="Calibri"/>
              </a:rPr>
              <a:t> – appointment making and tracking is the key priority.</a:t>
            </a:r>
          </a:p>
          <a:p>
            <a:r>
              <a:rPr lang="en-GB" i="1" dirty="0">
                <a:cs typeface="Calibri"/>
              </a:rPr>
              <a:t>Reporting</a:t>
            </a:r>
            <a:r>
              <a:rPr lang="en-GB" dirty="0">
                <a:cs typeface="Calibri"/>
              </a:rPr>
              <a:t>: Primarily from Northgate so we require a comprehensive and detailed exchange of data to inform KPI’s.</a:t>
            </a:r>
          </a:p>
          <a:p>
            <a:r>
              <a:rPr lang="en-GB" i="1" dirty="0">
                <a:cs typeface="Calibri"/>
              </a:rPr>
              <a:t>Mobilisation</a:t>
            </a:r>
            <a:r>
              <a:rPr lang="en-GB" dirty="0">
                <a:cs typeface="Calibri"/>
              </a:rPr>
              <a:t>: three months of day by day testing of all functions and scenarios before go live. Who, how, when, contingency &amp; DR.</a:t>
            </a:r>
          </a:p>
          <a:p>
            <a:r>
              <a:rPr lang="en-GB" i="1" dirty="0">
                <a:cs typeface="Calibri"/>
              </a:rPr>
              <a:t>On going resource</a:t>
            </a:r>
            <a:r>
              <a:rPr lang="en-GB" dirty="0">
                <a:cs typeface="Calibri"/>
              </a:rPr>
              <a:t>: who, how, when?</a:t>
            </a:r>
          </a:p>
          <a:p>
            <a:r>
              <a:rPr lang="en-GB" i="1" dirty="0">
                <a:cs typeface="Calibri"/>
              </a:rPr>
              <a:t>New IHMS</a:t>
            </a:r>
            <a:r>
              <a:rPr lang="en-GB" dirty="0">
                <a:cs typeface="Calibri"/>
              </a:rPr>
              <a:t>: in late 2021/early 2022 new IHMS system will be mobilised.  </a:t>
            </a:r>
          </a:p>
        </p:txBody>
      </p:sp>
    </p:spTree>
    <p:extLst>
      <p:ext uri="{BB962C8B-B14F-4D97-AF65-F5344CB8AC3E}">
        <p14:creationId xmlns:p14="http://schemas.microsoft.com/office/powerpoint/2010/main" val="3198182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EB66-A695-4322-AAF3-22AE5D39CA38}"/>
              </a:ext>
            </a:extLst>
          </p:cNvPr>
          <p:cNvSpPr>
            <a:spLocks noGrp="1"/>
          </p:cNvSpPr>
          <p:nvPr>
            <p:ph type="title"/>
          </p:nvPr>
        </p:nvSpPr>
        <p:spPr>
          <a:xfrm>
            <a:off x="838200" y="2536825"/>
            <a:ext cx="10515600" cy="1325563"/>
          </a:xfrm>
        </p:spPr>
        <p:txBody>
          <a:bodyPr/>
          <a:lstStyle/>
          <a:p>
            <a:pPr algn="ctr"/>
            <a:r>
              <a:rPr lang="en-GB" dirty="0"/>
              <a:t>Questions?</a:t>
            </a:r>
          </a:p>
        </p:txBody>
      </p:sp>
    </p:spTree>
    <p:extLst>
      <p:ext uri="{BB962C8B-B14F-4D97-AF65-F5344CB8AC3E}">
        <p14:creationId xmlns:p14="http://schemas.microsoft.com/office/powerpoint/2010/main" val="141350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A8F95-115E-4A9C-B365-CDA2B946BC52}"/>
              </a:ext>
            </a:extLst>
          </p:cNvPr>
          <p:cNvSpPr>
            <a:spLocks noGrp="1"/>
          </p:cNvSpPr>
          <p:nvPr>
            <p:ph type="title"/>
          </p:nvPr>
        </p:nvSpPr>
        <p:spPr>
          <a:xfrm>
            <a:off x="838200" y="365125"/>
            <a:ext cx="10515600" cy="1325563"/>
          </a:xfrm>
        </p:spPr>
        <p:txBody>
          <a:bodyPr/>
          <a:lstStyle/>
          <a:p>
            <a:r>
              <a:rPr lang="en-GB" dirty="0"/>
              <a:t>Lots 1-3: Responsive Repairs and Voids </a:t>
            </a:r>
          </a:p>
        </p:txBody>
      </p:sp>
      <p:pic>
        <p:nvPicPr>
          <p:cNvPr id="7" name="Content Placeholder 6">
            <a:extLst>
              <a:ext uri="{FF2B5EF4-FFF2-40B4-BE49-F238E27FC236}">
                <a16:creationId xmlns:a16="http://schemas.microsoft.com/office/drawing/2014/main" id="{ACB0FC8F-1B94-4554-B4BB-8C69419E5F04}"/>
              </a:ext>
            </a:extLst>
          </p:cNvPr>
          <p:cNvPicPr>
            <a:picLocks noGrp="1" noChangeAspect="1"/>
          </p:cNvPicPr>
          <p:nvPr>
            <p:ph sz="half" idx="1"/>
          </p:nvPr>
        </p:nvPicPr>
        <p:blipFill>
          <a:blip r:embed="rId3"/>
          <a:stretch>
            <a:fillRect/>
          </a:stretch>
        </p:blipFill>
        <p:spPr>
          <a:xfrm>
            <a:off x="308792" y="1690688"/>
            <a:ext cx="3319086" cy="4351338"/>
          </a:xfrm>
          <a:prstGeom prst="rect">
            <a:avLst/>
          </a:prstGeom>
        </p:spPr>
      </p:pic>
      <p:sp>
        <p:nvSpPr>
          <p:cNvPr id="6" name="Content Placeholder 5">
            <a:extLst>
              <a:ext uri="{FF2B5EF4-FFF2-40B4-BE49-F238E27FC236}">
                <a16:creationId xmlns:a16="http://schemas.microsoft.com/office/drawing/2014/main" id="{7A1F1E07-F4B4-4449-A80A-0F1FE8EF0C72}"/>
              </a:ext>
            </a:extLst>
          </p:cNvPr>
          <p:cNvSpPr>
            <a:spLocks noGrp="1"/>
          </p:cNvSpPr>
          <p:nvPr>
            <p:ph sz="half" idx="2"/>
          </p:nvPr>
        </p:nvSpPr>
        <p:spPr>
          <a:xfrm>
            <a:off x="3847605" y="1825625"/>
            <a:ext cx="7506195" cy="4532144"/>
          </a:xfrm>
        </p:spPr>
        <p:txBody>
          <a:bodyPr>
            <a:normAutofit fontScale="92500" lnSpcReduction="10000"/>
          </a:bodyPr>
          <a:lstStyle/>
          <a:p>
            <a:r>
              <a:rPr lang="en-GB" sz="2000" dirty="0"/>
              <a:t>Responsive repairs split into 3 lots (can only win 1 lot)</a:t>
            </a:r>
          </a:p>
          <a:p>
            <a:r>
              <a:rPr lang="en-GB" sz="2000" dirty="0"/>
              <a:t>c12,000 properties. Lots 1 (North) and 3 (South) are similar sized but lot 2 (Central) has 50% more properties than lot 1</a:t>
            </a:r>
          </a:p>
          <a:p>
            <a:endParaRPr lang="en-GB" sz="2000" dirty="0"/>
          </a:p>
          <a:p>
            <a:endParaRPr lang="en-GB" sz="2000" dirty="0"/>
          </a:p>
          <a:p>
            <a:endParaRPr lang="en-GB" sz="2000" dirty="0"/>
          </a:p>
          <a:p>
            <a:endParaRPr lang="en-GB" sz="2000" dirty="0"/>
          </a:p>
          <a:p>
            <a:endParaRPr lang="en-GB" sz="2000" dirty="0"/>
          </a:p>
          <a:p>
            <a:r>
              <a:rPr lang="en-GB" sz="2000" dirty="0"/>
              <a:t>+ anticipated 350-450 minor voids a year</a:t>
            </a:r>
          </a:p>
          <a:p>
            <a:r>
              <a:rPr lang="en-GB" sz="2000" dirty="0"/>
              <a:t>No structural voids (provided by lot 4)</a:t>
            </a:r>
          </a:p>
          <a:p>
            <a:r>
              <a:rPr lang="en-GB" sz="2000" dirty="0"/>
              <a:t>We are asking for two prices:</a:t>
            </a:r>
          </a:p>
          <a:p>
            <a:pPr lvl="1"/>
            <a:r>
              <a:rPr lang="en-GB" sz="2100" dirty="0"/>
              <a:t>Three years of minor voids (then done by DLO)</a:t>
            </a:r>
          </a:p>
          <a:p>
            <a:pPr lvl="1"/>
            <a:r>
              <a:rPr lang="en-GB" sz="2100" dirty="0"/>
              <a:t>Five years of minor voids </a:t>
            </a:r>
            <a:endParaRPr lang="en-GB" dirty="0"/>
          </a:p>
        </p:txBody>
      </p:sp>
      <p:pic>
        <p:nvPicPr>
          <p:cNvPr id="5" name="Picture 4">
            <a:extLst>
              <a:ext uri="{FF2B5EF4-FFF2-40B4-BE49-F238E27FC236}">
                <a16:creationId xmlns:a16="http://schemas.microsoft.com/office/drawing/2014/main" id="{2E6DEF51-CAC2-4BEE-B16D-D7C2584D9BDE}"/>
              </a:ext>
            </a:extLst>
          </p:cNvPr>
          <p:cNvPicPr>
            <a:picLocks noChangeAspect="1"/>
          </p:cNvPicPr>
          <p:nvPr/>
        </p:nvPicPr>
        <p:blipFill>
          <a:blip r:embed="rId4"/>
          <a:stretch>
            <a:fillRect/>
          </a:stretch>
        </p:blipFill>
        <p:spPr>
          <a:xfrm>
            <a:off x="4062544" y="2913705"/>
            <a:ext cx="4219294" cy="1440533"/>
          </a:xfrm>
          <a:prstGeom prst="rect">
            <a:avLst/>
          </a:prstGeom>
        </p:spPr>
      </p:pic>
      <p:graphicFrame>
        <p:nvGraphicFramePr>
          <p:cNvPr id="8" name="Chart 7">
            <a:extLst>
              <a:ext uri="{FF2B5EF4-FFF2-40B4-BE49-F238E27FC236}">
                <a16:creationId xmlns:a16="http://schemas.microsoft.com/office/drawing/2014/main" id="{EC644ABE-56C2-4125-87DA-523FE36C5E8C}"/>
              </a:ext>
            </a:extLst>
          </p:cNvPr>
          <p:cNvGraphicFramePr>
            <a:graphicFrameLocks/>
          </p:cNvGraphicFramePr>
          <p:nvPr>
            <p:extLst>
              <p:ext uri="{D42A27DB-BD31-4B8C-83A1-F6EECF244321}">
                <p14:modId xmlns:p14="http://schemas.microsoft.com/office/powerpoint/2010/main" val="576989663"/>
              </p:ext>
            </p:extLst>
          </p:nvPr>
        </p:nvGraphicFramePr>
        <p:xfrm>
          <a:off x="7382552" y="2725912"/>
          <a:ext cx="5789359" cy="2907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72664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B1D2BA-2AD4-4746-BCA5-3D7018A5121D}"/>
              </a:ext>
            </a:extLst>
          </p:cNvPr>
          <p:cNvPicPr>
            <a:picLocks noChangeAspect="1"/>
          </p:cNvPicPr>
          <p:nvPr/>
        </p:nvPicPr>
        <p:blipFill>
          <a:blip r:embed="rId3"/>
          <a:stretch>
            <a:fillRect/>
          </a:stretch>
        </p:blipFill>
        <p:spPr>
          <a:xfrm>
            <a:off x="443515" y="3665307"/>
            <a:ext cx="4219294" cy="2312853"/>
          </a:xfrm>
          <a:prstGeom prst="rect">
            <a:avLst/>
          </a:prstGeom>
        </p:spPr>
      </p:pic>
      <p:sp>
        <p:nvSpPr>
          <p:cNvPr id="13" name="TextBox 12">
            <a:extLst>
              <a:ext uri="{FF2B5EF4-FFF2-40B4-BE49-F238E27FC236}">
                <a16:creationId xmlns:a16="http://schemas.microsoft.com/office/drawing/2014/main" id="{0FC09C66-D4DB-47E7-8E3D-076173983218}"/>
              </a:ext>
            </a:extLst>
          </p:cNvPr>
          <p:cNvSpPr txBox="1"/>
          <p:nvPr/>
        </p:nvSpPr>
        <p:spPr>
          <a:xfrm>
            <a:off x="443515" y="1445803"/>
            <a:ext cx="4572000"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a:t>3 priorities for interim model</a:t>
            </a:r>
          </a:p>
          <a:p>
            <a:pPr marL="742950" lvl="1" indent="-285750">
              <a:buFont typeface="Arial" panose="020B0604020202020204" pitchFamily="34" charset="0"/>
              <a:buChar char="•"/>
            </a:pPr>
            <a:r>
              <a:rPr lang="en-GB" sz="1600" dirty="0"/>
              <a:t>Emergency (24 hour)</a:t>
            </a:r>
          </a:p>
          <a:p>
            <a:pPr marL="742950" lvl="1" indent="-285750">
              <a:buFont typeface="Arial" panose="020B0604020202020204" pitchFamily="34" charset="0"/>
              <a:buChar char="•"/>
            </a:pPr>
            <a:r>
              <a:rPr lang="en-GB" sz="1600" dirty="0"/>
              <a:t>Routine (30 days)</a:t>
            </a:r>
          </a:p>
          <a:p>
            <a:pPr marL="742950" lvl="1" indent="-285750">
              <a:buFont typeface="Arial" panose="020B0604020202020204" pitchFamily="34" charset="0"/>
              <a:buChar char="•"/>
            </a:pPr>
            <a:r>
              <a:rPr lang="en-GB" sz="1600" dirty="0"/>
              <a:t>Planned (90 days)</a:t>
            </a:r>
          </a:p>
          <a:p>
            <a:pPr marL="285750" indent="-285750">
              <a:buFont typeface="Arial" panose="020B0604020202020204" pitchFamily="34" charset="0"/>
              <a:buChar char="•"/>
            </a:pPr>
            <a:r>
              <a:rPr lang="en-GB" sz="1600" dirty="0"/>
              <a:t>High % of emergency jobs (new Call Centre, lots of legacy jobs on 4</a:t>
            </a:r>
            <a:r>
              <a:rPr lang="en-GB" sz="1600" baseline="30000" dirty="0"/>
              <a:t>th</a:t>
            </a:r>
            <a:r>
              <a:rPr lang="en-GB" sz="1600" dirty="0"/>
              <a:t> or 5</a:t>
            </a:r>
            <a:r>
              <a:rPr lang="en-GB" sz="1600" baseline="30000" dirty="0"/>
              <a:t>th</a:t>
            </a:r>
            <a:r>
              <a:rPr lang="en-GB" sz="1600" dirty="0"/>
              <a:t> visit)</a:t>
            </a:r>
          </a:p>
          <a:p>
            <a:pPr marL="285750" indent="-285750">
              <a:buFont typeface="Arial" panose="020B0604020202020204" pitchFamily="34" charset="0"/>
              <a:buChar char="•"/>
            </a:pPr>
            <a:r>
              <a:rPr lang="en-GB" sz="1600" dirty="0"/>
              <a:t>New contracts will feature a 7 day priority time – expected to reduce emergency jobs</a:t>
            </a:r>
            <a:endParaRPr lang="en-GB" dirty="0"/>
          </a:p>
        </p:txBody>
      </p:sp>
      <p:pic>
        <p:nvPicPr>
          <p:cNvPr id="10" name="Picture 9">
            <a:extLst>
              <a:ext uri="{FF2B5EF4-FFF2-40B4-BE49-F238E27FC236}">
                <a16:creationId xmlns:a16="http://schemas.microsoft.com/office/drawing/2014/main" id="{2B7CF25C-1612-4CCF-804D-2BBFAD0A78CE}"/>
              </a:ext>
            </a:extLst>
          </p:cNvPr>
          <p:cNvPicPr>
            <a:picLocks noChangeAspect="1"/>
          </p:cNvPicPr>
          <p:nvPr/>
        </p:nvPicPr>
        <p:blipFill>
          <a:blip r:embed="rId4"/>
          <a:stretch>
            <a:fillRect/>
          </a:stretch>
        </p:blipFill>
        <p:spPr>
          <a:xfrm>
            <a:off x="4878726" y="3022899"/>
            <a:ext cx="7313274" cy="3253434"/>
          </a:xfrm>
          <a:prstGeom prst="rect">
            <a:avLst/>
          </a:prstGeom>
        </p:spPr>
      </p:pic>
      <p:sp>
        <p:nvSpPr>
          <p:cNvPr id="11" name="Content Placeholder 5">
            <a:extLst>
              <a:ext uri="{FF2B5EF4-FFF2-40B4-BE49-F238E27FC236}">
                <a16:creationId xmlns:a16="http://schemas.microsoft.com/office/drawing/2014/main" id="{EC34068A-0AAC-4D4F-AADE-F179D36BEB5B}"/>
              </a:ext>
            </a:extLst>
          </p:cNvPr>
          <p:cNvSpPr txBox="1">
            <a:spLocks/>
          </p:cNvSpPr>
          <p:nvPr/>
        </p:nvSpPr>
        <p:spPr>
          <a:xfrm>
            <a:off x="5157652" y="1445803"/>
            <a:ext cx="6277728" cy="15770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High proportion of repairs since April have been linked to water and drainage issues</a:t>
            </a:r>
          </a:p>
          <a:p>
            <a:r>
              <a:rPr lang="en-GB" sz="1600" dirty="0"/>
              <a:t>Will provide demand data with OJEU notice</a:t>
            </a:r>
          </a:p>
          <a:p>
            <a:endParaRPr lang="en-GB" sz="1600" dirty="0"/>
          </a:p>
          <a:p>
            <a:endParaRPr lang="en-GB" dirty="0"/>
          </a:p>
        </p:txBody>
      </p:sp>
      <p:sp>
        <p:nvSpPr>
          <p:cNvPr id="7" name="Title 1">
            <a:extLst>
              <a:ext uri="{FF2B5EF4-FFF2-40B4-BE49-F238E27FC236}">
                <a16:creationId xmlns:a16="http://schemas.microsoft.com/office/drawing/2014/main" id="{37C16195-2AD3-408F-921E-981CE3E42523}"/>
              </a:ext>
            </a:extLst>
          </p:cNvPr>
          <p:cNvSpPr>
            <a:spLocks noGrp="1"/>
          </p:cNvSpPr>
          <p:nvPr>
            <p:ph type="title"/>
          </p:nvPr>
        </p:nvSpPr>
        <p:spPr>
          <a:xfrm>
            <a:off x="838200" y="217058"/>
            <a:ext cx="10515600" cy="1325563"/>
          </a:xfrm>
        </p:spPr>
        <p:txBody>
          <a:bodyPr/>
          <a:lstStyle/>
          <a:p>
            <a:r>
              <a:rPr lang="en-US" dirty="0"/>
              <a:t>Repairs demand – priorities and trades</a:t>
            </a:r>
          </a:p>
        </p:txBody>
      </p:sp>
    </p:spTree>
    <p:extLst>
      <p:ext uri="{BB962C8B-B14F-4D97-AF65-F5344CB8AC3E}">
        <p14:creationId xmlns:p14="http://schemas.microsoft.com/office/powerpoint/2010/main" val="20597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7D4-1753-C143-B81E-F94E13D321FA}"/>
              </a:ext>
            </a:extLst>
          </p:cNvPr>
          <p:cNvSpPr>
            <a:spLocks noGrp="1"/>
          </p:cNvSpPr>
          <p:nvPr>
            <p:ph type="title"/>
          </p:nvPr>
        </p:nvSpPr>
        <p:spPr>
          <a:xfrm>
            <a:off x="838200" y="171487"/>
            <a:ext cx="10515600" cy="1325563"/>
          </a:xfrm>
        </p:spPr>
        <p:txBody>
          <a:bodyPr/>
          <a:lstStyle/>
          <a:p>
            <a:r>
              <a:rPr lang="en-US" dirty="0"/>
              <a:t>Repairs KPIs and quality</a:t>
            </a:r>
          </a:p>
        </p:txBody>
      </p:sp>
      <p:sp>
        <p:nvSpPr>
          <p:cNvPr id="3" name="Content Placeholder 2">
            <a:extLst>
              <a:ext uri="{FF2B5EF4-FFF2-40B4-BE49-F238E27FC236}">
                <a16:creationId xmlns:a16="http://schemas.microsoft.com/office/drawing/2014/main" id="{36CDC9F1-A84B-084B-8782-BF71F2CA658D}"/>
              </a:ext>
            </a:extLst>
          </p:cNvPr>
          <p:cNvSpPr>
            <a:spLocks noGrp="1"/>
          </p:cNvSpPr>
          <p:nvPr>
            <p:ph idx="1"/>
          </p:nvPr>
        </p:nvSpPr>
        <p:spPr>
          <a:xfrm>
            <a:off x="838200" y="1413164"/>
            <a:ext cx="10515600" cy="4763799"/>
          </a:xfrm>
        </p:spPr>
        <p:txBody>
          <a:bodyPr vert="horz" lIns="91440" tIns="45720" rIns="91440" bIns="45720" rtlCol="0" anchor="t">
            <a:normAutofit fontScale="77500" lnSpcReduction="20000"/>
          </a:bodyPr>
          <a:lstStyle/>
          <a:p>
            <a:r>
              <a:rPr lang="en-US" dirty="0"/>
              <a:t>Fewer visits and missed appointments are key priorities for residents </a:t>
            </a:r>
          </a:p>
          <a:p>
            <a:r>
              <a:rPr lang="en-GB" dirty="0"/>
              <a:t>97% appointments made and kept</a:t>
            </a:r>
          </a:p>
          <a:p>
            <a:r>
              <a:rPr lang="en-GB" dirty="0"/>
              <a:t>92% Same day fix (24 hour window)</a:t>
            </a:r>
          </a:p>
          <a:p>
            <a:r>
              <a:rPr lang="en-GB" dirty="0"/>
              <a:t>97% completed within timeframe + average completion time targets </a:t>
            </a:r>
          </a:p>
          <a:p>
            <a:r>
              <a:rPr lang="en-GB" dirty="0"/>
              <a:t>+ resident satisfaction and complaints targets</a:t>
            </a:r>
          </a:p>
          <a:p>
            <a:r>
              <a:rPr lang="en-GB" dirty="0"/>
              <a:t>New priority timeframes</a:t>
            </a:r>
          </a:p>
          <a:p>
            <a:pPr lvl="1"/>
            <a:r>
              <a:rPr lang="en-GB" dirty="0"/>
              <a:t>24 hour</a:t>
            </a:r>
          </a:p>
          <a:p>
            <a:pPr lvl="1"/>
            <a:r>
              <a:rPr lang="en-GB" dirty="0"/>
              <a:t>7 working days</a:t>
            </a:r>
          </a:p>
          <a:p>
            <a:pPr lvl="1"/>
            <a:r>
              <a:rPr lang="en-GB" dirty="0"/>
              <a:t>20 working days</a:t>
            </a:r>
          </a:p>
          <a:p>
            <a:pPr lvl="1"/>
            <a:r>
              <a:rPr lang="en-GB" dirty="0"/>
              <a:t>60 working days</a:t>
            </a:r>
          </a:p>
          <a:p>
            <a:r>
              <a:rPr lang="en-US" dirty="0"/>
              <a:t>A dedicated Client Manager for each contract plus a team of surveyors and technical officers</a:t>
            </a:r>
          </a:p>
          <a:p>
            <a:r>
              <a:rPr lang="en-US" dirty="0"/>
              <a:t>Client approach based on working together to find joint solutions</a:t>
            </a:r>
          </a:p>
          <a:p>
            <a:r>
              <a:rPr lang="en-US" dirty="0"/>
              <a:t>10% post-inspections</a:t>
            </a:r>
          </a:p>
        </p:txBody>
      </p:sp>
    </p:spTree>
    <p:extLst>
      <p:ext uri="{BB962C8B-B14F-4D97-AF65-F5344CB8AC3E}">
        <p14:creationId xmlns:p14="http://schemas.microsoft.com/office/powerpoint/2010/main" val="103175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7D4-1753-C143-B81E-F94E13D321FA}"/>
              </a:ext>
            </a:extLst>
          </p:cNvPr>
          <p:cNvSpPr>
            <a:spLocks noGrp="1"/>
          </p:cNvSpPr>
          <p:nvPr>
            <p:ph type="title"/>
          </p:nvPr>
        </p:nvSpPr>
        <p:spPr/>
        <p:txBody>
          <a:bodyPr/>
          <a:lstStyle/>
          <a:p>
            <a:r>
              <a:rPr lang="en-US" dirty="0"/>
              <a:t>Repairs commercial model</a:t>
            </a:r>
          </a:p>
        </p:txBody>
      </p:sp>
      <p:sp>
        <p:nvSpPr>
          <p:cNvPr id="3" name="Content Placeholder 2">
            <a:extLst>
              <a:ext uri="{FF2B5EF4-FFF2-40B4-BE49-F238E27FC236}">
                <a16:creationId xmlns:a16="http://schemas.microsoft.com/office/drawing/2014/main" id="{36CDC9F1-A84B-084B-8782-BF71F2CA658D}"/>
              </a:ext>
            </a:extLst>
          </p:cNvPr>
          <p:cNvSpPr>
            <a:spLocks noGrp="1"/>
          </p:cNvSpPr>
          <p:nvPr>
            <p:ph idx="1"/>
          </p:nvPr>
        </p:nvSpPr>
        <p:spPr>
          <a:xfrm>
            <a:off x="838200" y="1413164"/>
            <a:ext cx="10515600" cy="4763799"/>
          </a:xfrm>
        </p:spPr>
        <p:txBody>
          <a:bodyPr vert="horz" lIns="91440" tIns="45720" rIns="91440" bIns="45720" rtlCol="0" anchor="t">
            <a:normAutofit lnSpcReduction="10000"/>
          </a:bodyPr>
          <a:lstStyle/>
          <a:p>
            <a:pPr marL="0" indent="0">
              <a:buNone/>
            </a:pPr>
            <a:endParaRPr lang="en-GB" dirty="0"/>
          </a:p>
          <a:p>
            <a:r>
              <a:rPr lang="en-GB" dirty="0"/>
              <a:t>PPP and PPV based on prices for flats, houses and bungalows</a:t>
            </a:r>
          </a:p>
          <a:p>
            <a:r>
              <a:rPr lang="en-GB" dirty="0"/>
              <a:t>Individual repair limit (IRL) of £2,000 for repairs and £6,000 for voids</a:t>
            </a:r>
          </a:p>
          <a:p>
            <a:r>
              <a:rPr lang="en-GB" dirty="0"/>
              <a:t>Out of scope and &gt;IRL will be priced using SOR</a:t>
            </a:r>
          </a:p>
          <a:p>
            <a:r>
              <a:rPr lang="en-GB" dirty="0"/>
              <a:t>We will provide expected average replacement of component items for pricing</a:t>
            </a:r>
          </a:p>
          <a:p>
            <a:r>
              <a:rPr lang="en-GB" dirty="0"/>
              <a:t>Expect clarity on overhead models and assumptions behind them</a:t>
            </a:r>
          </a:p>
          <a:p>
            <a:r>
              <a:rPr lang="en-GB" dirty="0"/>
              <a:t>Expect clarity on profit and efficiency sharing</a:t>
            </a:r>
          </a:p>
          <a:p>
            <a:r>
              <a:rPr lang="en-US" dirty="0"/>
              <a:t>We have received positive feedback during interim period regarding the speed of paying PPP</a:t>
            </a:r>
            <a:endParaRPr lang="en-GB" dirty="0"/>
          </a:p>
          <a:p>
            <a:endParaRPr lang="en-US" dirty="0"/>
          </a:p>
          <a:p>
            <a:endParaRPr lang="en-GB" dirty="0"/>
          </a:p>
        </p:txBody>
      </p:sp>
    </p:spTree>
    <p:extLst>
      <p:ext uri="{BB962C8B-B14F-4D97-AF65-F5344CB8AC3E}">
        <p14:creationId xmlns:p14="http://schemas.microsoft.com/office/powerpoint/2010/main" val="2815134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7D4-1753-C143-B81E-F94E13D321FA}"/>
              </a:ext>
            </a:extLst>
          </p:cNvPr>
          <p:cNvSpPr>
            <a:spLocks noGrp="1"/>
          </p:cNvSpPr>
          <p:nvPr>
            <p:ph type="title"/>
          </p:nvPr>
        </p:nvSpPr>
        <p:spPr/>
        <p:txBody>
          <a:bodyPr/>
          <a:lstStyle/>
          <a:p>
            <a:r>
              <a:rPr lang="en-US" dirty="0"/>
              <a:t>Lot 4 – Responsive Capital </a:t>
            </a:r>
          </a:p>
        </p:txBody>
      </p:sp>
      <p:sp>
        <p:nvSpPr>
          <p:cNvPr id="3" name="Content Placeholder 2">
            <a:extLst>
              <a:ext uri="{FF2B5EF4-FFF2-40B4-BE49-F238E27FC236}">
                <a16:creationId xmlns:a16="http://schemas.microsoft.com/office/drawing/2014/main" id="{36CDC9F1-A84B-084B-8782-BF71F2CA658D}"/>
              </a:ext>
            </a:extLst>
          </p:cNvPr>
          <p:cNvSpPr>
            <a:spLocks noGrp="1"/>
          </p:cNvSpPr>
          <p:nvPr>
            <p:ph idx="1"/>
          </p:nvPr>
        </p:nvSpPr>
        <p:spPr>
          <a:xfrm>
            <a:off x="838200" y="2026347"/>
            <a:ext cx="10515600" cy="2924795"/>
          </a:xfrm>
        </p:spPr>
        <p:txBody>
          <a:bodyPr vert="horz" lIns="91440" tIns="45720" rIns="91440" bIns="45720" rtlCol="0" anchor="t">
            <a:normAutofit/>
          </a:bodyPr>
          <a:lstStyle/>
          <a:p>
            <a:r>
              <a:rPr lang="en-US" dirty="0"/>
              <a:t>Responsible for structural voids</a:t>
            </a:r>
          </a:p>
          <a:p>
            <a:r>
              <a:rPr lang="en-US" dirty="0"/>
              <a:t>Responsible for unplanned/responsive capital works, with a focus on fire safety and compliance</a:t>
            </a:r>
          </a:p>
          <a:p>
            <a:r>
              <a:rPr lang="en-US" dirty="0"/>
              <a:t>Different clienting and KPI approach (project not volume based) </a:t>
            </a:r>
          </a:p>
          <a:p>
            <a:r>
              <a:rPr lang="en-US" dirty="0"/>
              <a:t>Possible to be awarded lot 4 alongside any one other lot. </a:t>
            </a:r>
          </a:p>
        </p:txBody>
      </p:sp>
    </p:spTree>
    <p:extLst>
      <p:ext uri="{BB962C8B-B14F-4D97-AF65-F5344CB8AC3E}">
        <p14:creationId xmlns:p14="http://schemas.microsoft.com/office/powerpoint/2010/main" val="3533286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EB66-A695-4322-AAF3-22AE5D39CA38}"/>
              </a:ext>
            </a:extLst>
          </p:cNvPr>
          <p:cNvSpPr>
            <a:spLocks noGrp="1"/>
          </p:cNvSpPr>
          <p:nvPr>
            <p:ph type="title"/>
          </p:nvPr>
        </p:nvSpPr>
        <p:spPr>
          <a:xfrm>
            <a:off x="838200" y="2536825"/>
            <a:ext cx="10515600" cy="1325563"/>
          </a:xfrm>
        </p:spPr>
        <p:txBody>
          <a:bodyPr/>
          <a:lstStyle/>
          <a:p>
            <a:pPr algn="ctr"/>
            <a:r>
              <a:rPr lang="en-GB" dirty="0"/>
              <a:t>Questions?</a:t>
            </a:r>
          </a:p>
        </p:txBody>
      </p:sp>
    </p:spTree>
    <p:extLst>
      <p:ext uri="{BB962C8B-B14F-4D97-AF65-F5344CB8AC3E}">
        <p14:creationId xmlns:p14="http://schemas.microsoft.com/office/powerpoint/2010/main" val="2143705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4B93C1-B78B-4E0A-9EBD-63B8EACC9FA6}"/>
              </a:ext>
            </a:extLst>
          </p:cNvPr>
          <p:cNvSpPr txBox="1"/>
          <p:nvPr/>
        </p:nvSpPr>
        <p:spPr>
          <a:xfrm>
            <a:off x="385161" y="414055"/>
            <a:ext cx="6556026" cy="2308324"/>
          </a:xfrm>
          <a:prstGeom prst="rect">
            <a:avLst/>
          </a:prstGeom>
          <a:noFill/>
        </p:spPr>
        <p:txBody>
          <a:bodyPr wrap="square" rtlCol="0">
            <a:spAutoFit/>
          </a:bodyPr>
          <a:lstStyle/>
          <a:p>
            <a:r>
              <a:rPr lang="en-GB" sz="3600" dirty="0"/>
              <a:t>Mechanical and Electrical</a:t>
            </a:r>
          </a:p>
          <a:p>
            <a:endParaRPr lang="en-GB" sz="3600" dirty="0"/>
          </a:p>
          <a:p>
            <a:r>
              <a:rPr lang="en-GB" sz="3600" dirty="0"/>
              <a:t>Lot 5 - Gas </a:t>
            </a:r>
          </a:p>
          <a:p>
            <a:r>
              <a:rPr lang="en-GB" sz="3600" dirty="0"/>
              <a:t>Lot 6 – Electrical</a:t>
            </a:r>
          </a:p>
        </p:txBody>
      </p:sp>
      <p:pic>
        <p:nvPicPr>
          <p:cNvPr id="7" name="Picture 6"/>
          <p:cNvPicPr>
            <a:picLocks noChangeAspect="1"/>
          </p:cNvPicPr>
          <p:nvPr/>
        </p:nvPicPr>
        <p:blipFill>
          <a:blip r:embed="rId3"/>
          <a:stretch>
            <a:fillRect/>
          </a:stretch>
        </p:blipFill>
        <p:spPr>
          <a:xfrm>
            <a:off x="385161" y="3112477"/>
            <a:ext cx="1948188" cy="2875526"/>
          </a:xfrm>
          <a:prstGeom prst="rect">
            <a:avLst/>
          </a:prstGeom>
        </p:spPr>
      </p:pic>
      <p:pic>
        <p:nvPicPr>
          <p:cNvPr id="9" name="Picture 8"/>
          <p:cNvPicPr>
            <a:picLocks noChangeAspect="1"/>
          </p:cNvPicPr>
          <p:nvPr/>
        </p:nvPicPr>
        <p:blipFill>
          <a:blip r:embed="rId4"/>
          <a:stretch>
            <a:fillRect/>
          </a:stretch>
        </p:blipFill>
        <p:spPr>
          <a:xfrm>
            <a:off x="2829686" y="3112477"/>
            <a:ext cx="1771974" cy="2875526"/>
          </a:xfrm>
          <a:prstGeom prst="rect">
            <a:avLst/>
          </a:prstGeom>
        </p:spPr>
      </p:pic>
      <p:pic>
        <p:nvPicPr>
          <p:cNvPr id="12" name="Picture 11"/>
          <p:cNvPicPr>
            <a:picLocks noChangeAspect="1"/>
          </p:cNvPicPr>
          <p:nvPr/>
        </p:nvPicPr>
        <p:blipFill>
          <a:blip r:embed="rId5"/>
          <a:stretch>
            <a:fillRect/>
          </a:stretch>
        </p:blipFill>
        <p:spPr>
          <a:xfrm>
            <a:off x="5186103" y="3112475"/>
            <a:ext cx="1855788" cy="2875526"/>
          </a:xfrm>
          <a:prstGeom prst="rect">
            <a:avLst/>
          </a:prstGeom>
        </p:spPr>
      </p:pic>
      <p:pic>
        <p:nvPicPr>
          <p:cNvPr id="14" name="Picture 13"/>
          <p:cNvPicPr>
            <a:picLocks noChangeAspect="1"/>
          </p:cNvPicPr>
          <p:nvPr/>
        </p:nvPicPr>
        <p:blipFill>
          <a:blip r:embed="rId6"/>
          <a:stretch>
            <a:fillRect/>
          </a:stretch>
        </p:blipFill>
        <p:spPr>
          <a:xfrm>
            <a:off x="7694983" y="3112475"/>
            <a:ext cx="1953566" cy="2875526"/>
          </a:xfrm>
          <a:prstGeom prst="rect">
            <a:avLst/>
          </a:prstGeom>
        </p:spPr>
      </p:pic>
      <p:pic>
        <p:nvPicPr>
          <p:cNvPr id="16" name="Picture 15"/>
          <p:cNvPicPr>
            <a:picLocks noChangeAspect="1"/>
          </p:cNvPicPr>
          <p:nvPr/>
        </p:nvPicPr>
        <p:blipFill>
          <a:blip r:embed="rId7"/>
          <a:stretch>
            <a:fillRect/>
          </a:stretch>
        </p:blipFill>
        <p:spPr>
          <a:xfrm>
            <a:off x="10021899" y="3146326"/>
            <a:ext cx="1679564" cy="2875526"/>
          </a:xfrm>
          <a:prstGeom prst="rect">
            <a:avLst/>
          </a:prstGeom>
        </p:spPr>
      </p:pic>
    </p:spTree>
    <p:extLst>
      <p:ext uri="{BB962C8B-B14F-4D97-AF65-F5344CB8AC3E}">
        <p14:creationId xmlns:p14="http://schemas.microsoft.com/office/powerpoint/2010/main" val="3384078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D7D467-322F-4768-A404-3BA5DC1CB395}"/>
              </a:ext>
            </a:extLst>
          </p:cNvPr>
          <p:cNvSpPr>
            <a:spLocks noGrp="1"/>
          </p:cNvSpPr>
          <p:nvPr>
            <p:ph type="title"/>
          </p:nvPr>
        </p:nvSpPr>
        <p:spPr>
          <a:xfrm>
            <a:off x="838200" y="365125"/>
            <a:ext cx="10515600" cy="1325563"/>
          </a:xfrm>
        </p:spPr>
        <p:txBody>
          <a:bodyPr>
            <a:normAutofit/>
          </a:bodyPr>
          <a:lstStyle/>
          <a:p>
            <a:pPr algn="ctr"/>
            <a:r>
              <a:rPr lang="en-GB" dirty="0"/>
              <a:t>Services included within the lots</a:t>
            </a:r>
          </a:p>
        </p:txBody>
      </p:sp>
      <p:graphicFrame>
        <p:nvGraphicFramePr>
          <p:cNvPr id="5" name="Content Placeholder 2">
            <a:extLst>
              <a:ext uri="{FF2B5EF4-FFF2-40B4-BE49-F238E27FC236}">
                <a16:creationId xmlns:a16="http://schemas.microsoft.com/office/drawing/2014/main" id="{1FA177FB-0324-4D6C-9967-EC3FF32AE437}"/>
              </a:ext>
            </a:extLst>
          </p:cNvPr>
          <p:cNvGraphicFramePr>
            <a:graphicFrameLocks/>
          </p:cNvGraphicFramePr>
          <p:nvPr>
            <p:extLst>
              <p:ext uri="{D42A27DB-BD31-4B8C-83A1-F6EECF244321}">
                <p14:modId xmlns:p14="http://schemas.microsoft.com/office/powerpoint/2010/main" val="2731101012"/>
              </p:ext>
            </p:extLst>
          </p:nvPr>
        </p:nvGraphicFramePr>
        <p:xfrm>
          <a:off x="685800" y="1245297"/>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5B164222-14C8-4C6C-9BC8-E4B9EA8BD81B}"/>
              </a:ext>
            </a:extLst>
          </p:cNvPr>
          <p:cNvSpPr/>
          <p:nvPr/>
        </p:nvSpPr>
        <p:spPr>
          <a:xfrm>
            <a:off x="764931" y="1978269"/>
            <a:ext cx="3956538" cy="474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Lot 5</a:t>
            </a:r>
          </a:p>
        </p:txBody>
      </p:sp>
      <p:sp>
        <p:nvSpPr>
          <p:cNvPr id="9" name="Rectangle 8">
            <a:extLst>
              <a:ext uri="{FF2B5EF4-FFF2-40B4-BE49-F238E27FC236}">
                <a16:creationId xmlns:a16="http://schemas.microsoft.com/office/drawing/2014/main" id="{3BCF9F31-7FCD-4D68-AF43-BB0F2E5D2C99}"/>
              </a:ext>
            </a:extLst>
          </p:cNvPr>
          <p:cNvSpPr/>
          <p:nvPr/>
        </p:nvSpPr>
        <p:spPr>
          <a:xfrm>
            <a:off x="4873869" y="1978269"/>
            <a:ext cx="6553200" cy="474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Lot 6</a:t>
            </a:r>
          </a:p>
        </p:txBody>
      </p:sp>
    </p:spTree>
    <p:extLst>
      <p:ext uri="{BB962C8B-B14F-4D97-AF65-F5344CB8AC3E}">
        <p14:creationId xmlns:p14="http://schemas.microsoft.com/office/powerpoint/2010/main" val="296210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068E-BEFE-B94B-8BFF-F2B2DFD0B8E4}"/>
              </a:ext>
            </a:extLst>
          </p:cNvPr>
          <p:cNvSpPr>
            <a:spLocks noGrp="1"/>
          </p:cNvSpPr>
          <p:nvPr>
            <p:ph type="title"/>
          </p:nvPr>
        </p:nvSpPr>
        <p:spPr/>
        <p:txBody>
          <a:bodyPr/>
          <a:lstStyle/>
          <a:p>
            <a:r>
              <a:rPr lang="en-US" dirty="0"/>
              <a:t>Overview of Day</a:t>
            </a:r>
          </a:p>
        </p:txBody>
      </p:sp>
      <p:sp>
        <p:nvSpPr>
          <p:cNvPr id="3" name="Content Placeholder 2">
            <a:extLst>
              <a:ext uri="{FF2B5EF4-FFF2-40B4-BE49-F238E27FC236}">
                <a16:creationId xmlns:a16="http://schemas.microsoft.com/office/drawing/2014/main" id="{20B981E1-FF88-7046-8A7E-A8208B86F65D}"/>
              </a:ext>
            </a:extLst>
          </p:cNvPr>
          <p:cNvSpPr>
            <a:spLocks noGrp="1"/>
          </p:cNvSpPr>
          <p:nvPr>
            <p:ph idx="1"/>
          </p:nvPr>
        </p:nvSpPr>
        <p:spPr/>
        <p:txBody>
          <a:bodyPr>
            <a:normAutofit fontScale="62500" lnSpcReduction="20000"/>
          </a:bodyPr>
          <a:lstStyle/>
          <a:p>
            <a:pPr marL="0" indent="0">
              <a:buNone/>
            </a:pPr>
            <a:r>
              <a:rPr lang="en-GB" dirty="0">
                <a:ea typeface="DengXian"/>
                <a:cs typeface="Times New Roman"/>
              </a:rPr>
              <a:t>11.00  Welcome and outline of the session</a:t>
            </a:r>
          </a:p>
          <a:p>
            <a:pPr marL="0" indent="0">
              <a:buNone/>
            </a:pPr>
            <a:r>
              <a:rPr lang="en-GB" dirty="0">
                <a:ea typeface="DengXian"/>
                <a:cs typeface="Times New Roman"/>
              </a:rPr>
              <a:t>11.15  Overview of Hammersmith and Fulham </a:t>
            </a:r>
          </a:p>
          <a:p>
            <a:pPr marL="0" indent="0">
              <a:buNone/>
            </a:pPr>
            <a:r>
              <a:rPr lang="en-GB" dirty="0">
                <a:ea typeface="DengXian"/>
                <a:cs typeface="Times New Roman"/>
              </a:rPr>
              <a:t>11.35  Overview of Procurement Process </a:t>
            </a:r>
          </a:p>
          <a:p>
            <a:pPr marL="0" indent="0">
              <a:buNone/>
            </a:pPr>
            <a:r>
              <a:rPr lang="en-GB" dirty="0">
                <a:ea typeface="DengXian"/>
                <a:cs typeface="Times New Roman"/>
              </a:rPr>
              <a:t>11.50  Customer Service Centre </a:t>
            </a:r>
          </a:p>
          <a:p>
            <a:pPr marL="0" indent="0">
              <a:buNone/>
            </a:pPr>
            <a:r>
              <a:rPr lang="en-GB" dirty="0">
                <a:ea typeface="DengXian"/>
                <a:cs typeface="Times New Roman"/>
              </a:rPr>
              <a:t>12.05  ITC Requirements </a:t>
            </a:r>
          </a:p>
          <a:p>
            <a:pPr marL="0" indent="0">
              <a:buNone/>
            </a:pPr>
            <a:r>
              <a:rPr lang="en-GB" dirty="0">
                <a:ea typeface="DengXian"/>
                <a:cs typeface="Times New Roman"/>
              </a:rPr>
              <a:t>12.20  Lots 1-3 Responsive Repairs and Voids </a:t>
            </a:r>
          </a:p>
          <a:p>
            <a:pPr marL="0" indent="0">
              <a:buNone/>
            </a:pPr>
            <a:r>
              <a:rPr lang="en-GB" dirty="0">
                <a:ea typeface="DengXian"/>
                <a:cs typeface="Times New Roman"/>
              </a:rPr>
              <a:t>12.35  Lot 4 – Responsive Capital</a:t>
            </a:r>
          </a:p>
          <a:p>
            <a:pPr marL="0" indent="0">
              <a:buNone/>
            </a:pPr>
            <a:r>
              <a:rPr lang="en-GB" dirty="0">
                <a:ea typeface="DengXian"/>
                <a:cs typeface="Times New Roman"/>
              </a:rPr>
              <a:t>12.40  Lot 5 – Gas </a:t>
            </a:r>
          </a:p>
          <a:p>
            <a:pPr marL="0" indent="0">
              <a:buNone/>
            </a:pPr>
            <a:r>
              <a:rPr lang="en-GB" dirty="0">
                <a:ea typeface="DengXian"/>
                <a:cs typeface="Times New Roman"/>
              </a:rPr>
              <a:t>13.00  Lot 6 – Electrical </a:t>
            </a:r>
          </a:p>
          <a:p>
            <a:pPr marL="0" indent="0">
              <a:buNone/>
            </a:pPr>
            <a:r>
              <a:rPr lang="en-GB" dirty="0">
                <a:ea typeface="DengXian"/>
                <a:cs typeface="Times New Roman"/>
              </a:rPr>
              <a:t>13.20  </a:t>
            </a:r>
            <a:r>
              <a:rPr lang="en-GB" dirty="0">
                <a:ea typeface="+mn-lt"/>
                <a:cs typeface="+mn-lt"/>
              </a:rPr>
              <a:t>Asbestos surveying and analytical</a:t>
            </a:r>
          </a:p>
          <a:p>
            <a:pPr marL="0" indent="0">
              <a:buNone/>
            </a:pPr>
            <a:r>
              <a:rPr lang="en-GB" dirty="0">
                <a:ea typeface="+mn-lt"/>
                <a:cs typeface="+mn-lt"/>
              </a:rPr>
              <a:t>13.30  Lots 7 &amp; 8 – Asbestos removal</a:t>
            </a:r>
          </a:p>
          <a:p>
            <a:pPr marL="0" indent="0">
              <a:buNone/>
            </a:pPr>
            <a:r>
              <a:rPr lang="en-GB" dirty="0">
                <a:ea typeface="DengXian"/>
                <a:cs typeface="Times New Roman"/>
              </a:rPr>
              <a:t>13.40  Final request for questions </a:t>
            </a:r>
          </a:p>
          <a:p>
            <a:pPr marL="0" indent="0">
              <a:buNone/>
            </a:pPr>
            <a:r>
              <a:rPr lang="en-GB" dirty="0">
                <a:ea typeface="DengXian"/>
                <a:cs typeface="Times New Roman"/>
              </a:rPr>
              <a:t>13.55  Closing remarks</a:t>
            </a:r>
            <a:endParaRPr lang="en-US" dirty="0"/>
          </a:p>
        </p:txBody>
      </p:sp>
    </p:spTree>
    <p:extLst>
      <p:ext uri="{BB962C8B-B14F-4D97-AF65-F5344CB8AC3E}">
        <p14:creationId xmlns:p14="http://schemas.microsoft.com/office/powerpoint/2010/main" val="630012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D0A388-E4F0-4B60-A0C9-11C2BFA5CD24}"/>
              </a:ext>
            </a:extLst>
          </p:cNvPr>
          <p:cNvSpPr>
            <a:spLocks noGrp="1"/>
          </p:cNvSpPr>
          <p:nvPr>
            <p:ph type="title"/>
          </p:nvPr>
        </p:nvSpPr>
        <p:spPr>
          <a:xfrm>
            <a:off x="838200" y="365125"/>
            <a:ext cx="10515600" cy="1325563"/>
          </a:xfrm>
        </p:spPr>
        <p:txBody>
          <a:bodyPr>
            <a:normAutofit/>
          </a:bodyPr>
          <a:lstStyle/>
          <a:p>
            <a:r>
              <a:rPr lang="en-GB" dirty="0"/>
              <a:t>Gas: LBHF approach 2020</a:t>
            </a:r>
          </a:p>
        </p:txBody>
      </p:sp>
      <p:graphicFrame>
        <p:nvGraphicFramePr>
          <p:cNvPr id="5" name="Content Placeholder 2">
            <a:extLst>
              <a:ext uri="{FF2B5EF4-FFF2-40B4-BE49-F238E27FC236}">
                <a16:creationId xmlns:a16="http://schemas.microsoft.com/office/drawing/2014/main" id="{51AD05C9-C13D-4739-94D0-6858F1670A6B}"/>
              </a:ext>
            </a:extLst>
          </p:cNvPr>
          <p:cNvGraphicFramePr>
            <a:graphicFrameLocks/>
          </p:cNvGraphicFramePr>
          <p:nvPr>
            <p:extLst>
              <p:ext uri="{D42A27DB-BD31-4B8C-83A1-F6EECF244321}">
                <p14:modId xmlns:p14="http://schemas.microsoft.com/office/powerpoint/2010/main" val="1138975153"/>
              </p:ext>
            </p:extLst>
          </p:nvPr>
        </p:nvGraphicFramePr>
        <p:xfrm>
          <a:off x="720969" y="1690688"/>
          <a:ext cx="11272838"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352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276512-89F3-4027-AF24-C22931B3FDB4}"/>
              </a:ext>
            </a:extLst>
          </p:cNvPr>
          <p:cNvSpPr>
            <a:spLocks noGrp="1"/>
          </p:cNvSpPr>
          <p:nvPr>
            <p:ph type="title"/>
          </p:nvPr>
        </p:nvSpPr>
        <p:spPr>
          <a:xfrm>
            <a:off x="527538" y="365125"/>
            <a:ext cx="10826262" cy="1325563"/>
          </a:xfrm>
        </p:spPr>
        <p:txBody>
          <a:bodyPr>
            <a:normAutofit/>
          </a:bodyPr>
          <a:lstStyle/>
          <a:p>
            <a:r>
              <a:rPr lang="en-GB" dirty="0"/>
              <a:t>Gas: LGSR</a:t>
            </a:r>
            <a:br>
              <a:rPr lang="en-GB" dirty="0"/>
            </a:br>
            <a:endParaRPr lang="en-GB" sz="1200" b="1" dirty="0">
              <a:solidFill>
                <a:schemeClr val="accent1">
                  <a:lumMod val="50000"/>
                </a:schemeClr>
              </a:solidFill>
            </a:endParaRPr>
          </a:p>
        </p:txBody>
      </p:sp>
      <p:pic>
        <p:nvPicPr>
          <p:cNvPr id="5" name="Content Placeholder 4">
            <a:extLst>
              <a:ext uri="{FF2B5EF4-FFF2-40B4-BE49-F238E27FC236}">
                <a16:creationId xmlns:a16="http://schemas.microsoft.com/office/drawing/2014/main" id="{BEA07B85-D838-4AF5-8D3E-6CC4E97E70BF}"/>
              </a:ext>
            </a:extLst>
          </p:cNvPr>
          <p:cNvPicPr>
            <a:picLocks noChangeAspect="1"/>
          </p:cNvPicPr>
          <p:nvPr/>
        </p:nvPicPr>
        <p:blipFill>
          <a:blip r:embed="rId3"/>
          <a:stretch>
            <a:fillRect/>
          </a:stretch>
        </p:blipFill>
        <p:spPr>
          <a:xfrm>
            <a:off x="6330221" y="1690688"/>
            <a:ext cx="5411536" cy="2914166"/>
          </a:xfrm>
          <a:prstGeom prst="rect">
            <a:avLst/>
          </a:prstGeom>
        </p:spPr>
      </p:pic>
      <p:sp>
        <p:nvSpPr>
          <p:cNvPr id="6" name="TextBox 5">
            <a:extLst>
              <a:ext uri="{FF2B5EF4-FFF2-40B4-BE49-F238E27FC236}">
                <a16:creationId xmlns:a16="http://schemas.microsoft.com/office/drawing/2014/main" id="{62351924-A52E-4053-935A-004D4EA2510F}"/>
              </a:ext>
            </a:extLst>
          </p:cNvPr>
          <p:cNvSpPr txBox="1"/>
          <p:nvPr/>
        </p:nvSpPr>
        <p:spPr>
          <a:xfrm>
            <a:off x="527538" y="1776046"/>
            <a:ext cx="5637873" cy="2031325"/>
          </a:xfrm>
          <a:prstGeom prst="rect">
            <a:avLst/>
          </a:prstGeom>
          <a:noFill/>
        </p:spPr>
        <p:txBody>
          <a:bodyPr wrap="square" rtlCol="0">
            <a:spAutoFit/>
          </a:bodyPr>
          <a:lstStyle/>
          <a:p>
            <a:pPr marL="285750" indent="-285750">
              <a:buFont typeface="Arial" panose="020B0604020202020204" pitchFamily="34" charset="0"/>
              <a:buChar char="•"/>
            </a:pPr>
            <a:r>
              <a:rPr lang="en-GB" dirty="0"/>
              <a:t>LBHF is 100% GAS compliant 26</a:t>
            </a:r>
            <a:r>
              <a:rPr lang="en-GB" baseline="30000" dirty="0"/>
              <a:t>th</a:t>
            </a:r>
            <a:r>
              <a:rPr lang="en-GB" dirty="0"/>
              <a:t> of September 2019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Live system and document checks carried out every day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 LGSR will be considered compliant by LBHF unless it has passed the 39 checks set out in the  Corgi Document Management System</a:t>
            </a:r>
          </a:p>
        </p:txBody>
      </p:sp>
    </p:spTree>
    <p:extLst>
      <p:ext uri="{BB962C8B-B14F-4D97-AF65-F5344CB8AC3E}">
        <p14:creationId xmlns:p14="http://schemas.microsoft.com/office/powerpoint/2010/main" val="3365845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AF80A2-1411-4952-8781-6D25C36A2161}"/>
              </a:ext>
            </a:extLst>
          </p:cNvPr>
          <p:cNvSpPr>
            <a:spLocks noGrp="1"/>
          </p:cNvSpPr>
          <p:nvPr>
            <p:ph type="title"/>
          </p:nvPr>
        </p:nvSpPr>
        <p:spPr>
          <a:xfrm>
            <a:off x="564967" y="219809"/>
            <a:ext cx="9876022" cy="694591"/>
          </a:xfrm>
        </p:spPr>
        <p:txBody>
          <a:bodyPr vert="horz" lIns="91440" tIns="45720" rIns="91440" bIns="45720" rtlCol="0" anchor="b">
            <a:normAutofit fontScale="90000"/>
          </a:bodyPr>
          <a:lstStyle/>
          <a:p>
            <a:r>
              <a:rPr lang="en-US" sz="4800" dirty="0"/>
              <a:t>Boilers and plant rooms</a:t>
            </a:r>
          </a:p>
        </p:txBody>
      </p:sp>
      <p:sp>
        <p:nvSpPr>
          <p:cNvPr id="5" name="TextBox 4">
            <a:extLst>
              <a:ext uri="{FF2B5EF4-FFF2-40B4-BE49-F238E27FC236}">
                <a16:creationId xmlns:a16="http://schemas.microsoft.com/office/drawing/2014/main" id="{EB4E206D-4EA3-478B-ADE7-01EDF6945DA5}"/>
              </a:ext>
            </a:extLst>
          </p:cNvPr>
          <p:cNvSpPr txBox="1"/>
          <p:nvPr/>
        </p:nvSpPr>
        <p:spPr>
          <a:xfrm>
            <a:off x="564967" y="1063860"/>
            <a:ext cx="6767819" cy="5078313"/>
          </a:xfrm>
          <a:prstGeom prst="rect">
            <a:avLst/>
          </a:prstGeom>
          <a:noFill/>
        </p:spPr>
        <p:txBody>
          <a:bodyPr wrap="square" rtlCol="0">
            <a:spAutoFit/>
          </a:bodyPr>
          <a:lstStyle/>
          <a:p>
            <a:r>
              <a:rPr lang="en-GB" b="1" dirty="0"/>
              <a:t>Boiler replacements </a:t>
            </a:r>
          </a:p>
          <a:p>
            <a:endParaRPr lang="en-GB" b="1" dirty="0"/>
          </a:p>
          <a:p>
            <a:pPr marL="285750" indent="-285750">
              <a:buFont typeface="Arial" panose="020B0604020202020204" pitchFamily="34" charset="0"/>
              <a:buChar char="•"/>
            </a:pPr>
            <a:r>
              <a:rPr lang="en-GB" dirty="0"/>
              <a:t>LBHF install Ideal Logic boiler with some 7,000 high efficiency boilers already fitted across the borough (assisting with lowering fuel bills and reducing the need for multiple repairs).  </a:t>
            </a:r>
          </a:p>
          <a:p>
            <a:pPr marL="285750" indent="-285750">
              <a:buFont typeface="Arial" panose="020B0604020202020204" pitchFamily="34" charset="0"/>
              <a:buChar char="•"/>
            </a:pPr>
            <a:r>
              <a:rPr lang="en-GB" dirty="0"/>
              <a:t>All non-Ideal Logic boilers can be replaced if the contractors deem it ‘beyond economical repair’. The total of these replacements and planned works will not exceed 1,000 installs in any given year. </a:t>
            </a:r>
          </a:p>
          <a:p>
            <a:pPr marL="285750" indent="-285750">
              <a:buFont typeface="Arial" panose="020B0604020202020204" pitchFamily="34" charset="0"/>
              <a:buChar char="•"/>
            </a:pPr>
            <a:r>
              <a:rPr lang="en-GB" dirty="0"/>
              <a:t>LBHF will ask that the contractor undertake the 5 year warranty works on behalf of Ideal, within our KPI timeframes. </a:t>
            </a:r>
          </a:p>
          <a:p>
            <a:pPr marL="285750" indent="-285750">
              <a:buFont typeface="Arial" panose="020B0604020202020204" pitchFamily="34" charset="0"/>
              <a:buChar char="•"/>
            </a:pPr>
            <a:endParaRPr lang="en-GB" dirty="0"/>
          </a:p>
          <a:p>
            <a:r>
              <a:rPr lang="en-GB" b="1" dirty="0"/>
              <a:t>Plant rooms</a:t>
            </a:r>
          </a:p>
          <a:p>
            <a:endParaRPr lang="en-GB" b="1" dirty="0"/>
          </a:p>
          <a:p>
            <a:pPr marL="285750" indent="-285750">
              <a:buFont typeface="Arial" panose="020B0604020202020204" pitchFamily="34" charset="0"/>
              <a:buChar char="•"/>
            </a:pPr>
            <a:r>
              <a:rPr lang="en-GB" dirty="0"/>
              <a:t>£2.9m of</a:t>
            </a:r>
            <a:r>
              <a:rPr lang="en-GB" altLang="en-US" dirty="0"/>
              <a:t> plantroom upgrades planned in 2019 – investment that should impact on future repairs. </a:t>
            </a:r>
          </a:p>
          <a:p>
            <a:pPr marL="285750" indent="-285750">
              <a:buFont typeface="Arial" panose="020B0604020202020204" pitchFamily="34" charset="0"/>
              <a:buChar char="•"/>
            </a:pPr>
            <a:r>
              <a:rPr lang="en-GB" altLang="en-US" dirty="0"/>
              <a:t>6 recent plant room replacements demonstrates LBHF commitment to reduce fuel consumption with new high efficiency boilers. </a:t>
            </a:r>
          </a:p>
          <a:p>
            <a:pPr marL="285750" indent="-285750">
              <a:buFont typeface="Arial" panose="020B0604020202020204" pitchFamily="34" charset="0"/>
              <a:buChar char="•"/>
            </a:pPr>
            <a:r>
              <a:rPr lang="en-GB" altLang="en-US" dirty="0"/>
              <a:t>Underground supply pipes (Seagrave 5 months).</a:t>
            </a:r>
            <a:endParaRPr lang="en-GB" dirty="0"/>
          </a:p>
        </p:txBody>
      </p:sp>
      <p:pic>
        <p:nvPicPr>
          <p:cNvPr id="6" name="Content Placeholder 2">
            <a:extLst>
              <a:ext uri="{FF2B5EF4-FFF2-40B4-BE49-F238E27FC236}">
                <a16:creationId xmlns:a16="http://schemas.microsoft.com/office/drawing/2014/main" id="{35962F5A-F729-4932-8FC3-CB2CB522D91F}"/>
              </a:ext>
            </a:extLst>
          </p:cNvPr>
          <p:cNvPicPr>
            <a:picLocks noChangeAspect="1"/>
          </p:cNvPicPr>
          <p:nvPr/>
        </p:nvPicPr>
        <p:blipFill>
          <a:blip r:embed="rId3"/>
          <a:stretch>
            <a:fillRect/>
          </a:stretch>
        </p:blipFill>
        <p:spPr>
          <a:xfrm>
            <a:off x="7993928" y="1151783"/>
            <a:ext cx="3957638" cy="2683858"/>
          </a:xfrm>
          <a:prstGeom prst="rect">
            <a:avLst/>
          </a:prstGeom>
        </p:spPr>
      </p:pic>
      <p:pic>
        <p:nvPicPr>
          <p:cNvPr id="7" name="Picture 6">
            <a:extLst>
              <a:ext uri="{FF2B5EF4-FFF2-40B4-BE49-F238E27FC236}">
                <a16:creationId xmlns:a16="http://schemas.microsoft.com/office/drawing/2014/main" id="{0E54434A-041E-434E-8E40-A959E1FB12FA}"/>
              </a:ext>
            </a:extLst>
          </p:cNvPr>
          <p:cNvPicPr>
            <a:picLocks noChangeAspect="1"/>
          </p:cNvPicPr>
          <p:nvPr/>
        </p:nvPicPr>
        <p:blipFill>
          <a:blip r:embed="rId4"/>
          <a:stretch>
            <a:fillRect/>
          </a:stretch>
        </p:blipFill>
        <p:spPr>
          <a:xfrm>
            <a:off x="8001561" y="3958305"/>
            <a:ext cx="3835399" cy="2140376"/>
          </a:xfrm>
          <a:prstGeom prst="rect">
            <a:avLst/>
          </a:prstGeom>
        </p:spPr>
      </p:pic>
    </p:spTree>
    <p:extLst>
      <p:ext uri="{BB962C8B-B14F-4D97-AF65-F5344CB8AC3E}">
        <p14:creationId xmlns:p14="http://schemas.microsoft.com/office/powerpoint/2010/main" val="422248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89C79B-41DA-4A71-9F12-B7A06259113E}"/>
              </a:ext>
            </a:extLst>
          </p:cNvPr>
          <p:cNvSpPr>
            <a:spLocks noGrp="1"/>
          </p:cNvSpPr>
          <p:nvPr>
            <p:ph idx="1"/>
          </p:nvPr>
        </p:nvSpPr>
        <p:spPr>
          <a:xfrm>
            <a:off x="564968" y="1139824"/>
            <a:ext cx="5229164" cy="5076337"/>
          </a:xfrm>
        </p:spPr>
        <p:txBody>
          <a:bodyPr>
            <a:normAutofit fontScale="92500" lnSpcReduction="10000"/>
          </a:bodyPr>
          <a:lstStyle/>
          <a:p>
            <a:r>
              <a:rPr lang="en-GB" sz="2100" b="1" dirty="0"/>
              <a:t>Electrical Installation Condition Report (EICR): </a:t>
            </a:r>
            <a:r>
              <a:rPr lang="en-GB" sz="2100" dirty="0"/>
              <a:t>All EICR’s will be deemed satisfactory by LBHF after it meets the 78 checks of the CORGI document management system. </a:t>
            </a:r>
          </a:p>
          <a:p>
            <a:r>
              <a:rPr lang="en-GB" sz="2100" b="1" dirty="0"/>
              <a:t>Electrical works: </a:t>
            </a:r>
            <a:r>
              <a:rPr lang="en-GB" sz="2100" dirty="0"/>
              <a:t>The contractor will undertake all C1 &amp; C2  uncovered from the EICR reports. </a:t>
            </a:r>
          </a:p>
          <a:p>
            <a:r>
              <a:rPr lang="en-GB" sz="2100" b="1" dirty="0"/>
              <a:t>Thermal testing</a:t>
            </a:r>
            <a:r>
              <a:rPr lang="en-GB" sz="2100" dirty="0"/>
              <a:t>: LBHF annually undertake thermal testing to all our (70 x 18m+) buildings.</a:t>
            </a:r>
          </a:p>
          <a:p>
            <a:r>
              <a:rPr lang="en-GB" sz="2100" b="1" dirty="0"/>
              <a:t>Pat Testing: </a:t>
            </a:r>
            <a:r>
              <a:rPr lang="en-GB" sz="2100" dirty="0"/>
              <a:t>We examine, test and tag annually all  fixed and portal appliances in sheltered property &amp; TRA Halls.</a:t>
            </a:r>
          </a:p>
          <a:p>
            <a:r>
              <a:rPr lang="en-GB" sz="2100" b="1" dirty="0"/>
              <a:t>Lightening protection: </a:t>
            </a:r>
            <a:r>
              <a:rPr lang="en-GB" sz="2100" dirty="0"/>
              <a:t>We examine and test 596 LBHF properties annually, producing a satisfactory certificate.</a:t>
            </a:r>
          </a:p>
          <a:p>
            <a:r>
              <a:rPr lang="en-GB" sz="2100" b="1" dirty="0"/>
              <a:t>Door entry: </a:t>
            </a:r>
            <a:r>
              <a:rPr lang="en-GB" sz="2100" dirty="0"/>
              <a:t>LBHF undertake PPM to 252 systems compliant to SFG20.</a:t>
            </a:r>
          </a:p>
          <a:p>
            <a:r>
              <a:rPr lang="en-GB" sz="2100" b="1" dirty="0"/>
              <a:t>Gates and Barriers: </a:t>
            </a:r>
            <a:r>
              <a:rPr lang="en-GB" sz="2100" dirty="0"/>
              <a:t>9 sites where we undertake PPM to SFG20 Level.</a:t>
            </a:r>
          </a:p>
          <a:p>
            <a:endParaRPr lang="en-GB" sz="2300" b="1" dirty="0"/>
          </a:p>
          <a:p>
            <a:endParaRPr lang="en-GB" dirty="0"/>
          </a:p>
          <a:p>
            <a:endParaRPr lang="en-GB" dirty="0"/>
          </a:p>
        </p:txBody>
      </p:sp>
      <p:sp>
        <p:nvSpPr>
          <p:cNvPr id="4" name="Title 1">
            <a:extLst>
              <a:ext uri="{FF2B5EF4-FFF2-40B4-BE49-F238E27FC236}">
                <a16:creationId xmlns:a16="http://schemas.microsoft.com/office/drawing/2014/main" id="{144C7F0B-B1F8-4EB4-B31A-C7E1E6112FB4}"/>
              </a:ext>
            </a:extLst>
          </p:cNvPr>
          <p:cNvSpPr txBox="1">
            <a:spLocks/>
          </p:cNvSpPr>
          <p:nvPr/>
        </p:nvSpPr>
        <p:spPr>
          <a:xfrm>
            <a:off x="564967" y="219809"/>
            <a:ext cx="9876022" cy="694591"/>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Electrical</a:t>
            </a:r>
          </a:p>
        </p:txBody>
      </p:sp>
      <p:pic>
        <p:nvPicPr>
          <p:cNvPr id="5" name="Content Placeholder 3">
            <a:extLst>
              <a:ext uri="{FF2B5EF4-FFF2-40B4-BE49-F238E27FC236}">
                <a16:creationId xmlns:a16="http://schemas.microsoft.com/office/drawing/2014/main" id="{CD9EAFCB-F461-455F-8C5F-FB74D4B64C82}"/>
              </a:ext>
            </a:extLst>
          </p:cNvPr>
          <p:cNvPicPr>
            <a:picLocks noChangeAspect="1"/>
          </p:cNvPicPr>
          <p:nvPr/>
        </p:nvPicPr>
        <p:blipFill>
          <a:blip r:embed="rId3"/>
          <a:stretch>
            <a:fillRect/>
          </a:stretch>
        </p:blipFill>
        <p:spPr>
          <a:xfrm>
            <a:off x="6772299" y="1199080"/>
            <a:ext cx="3545400" cy="2309692"/>
          </a:xfrm>
          <a:prstGeom prst="roundRect">
            <a:avLst>
              <a:gd name="adj" fmla="val 5301"/>
            </a:avLst>
          </a:prstGeom>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 name="Content Placeholder 4">
            <a:extLst>
              <a:ext uri="{FF2B5EF4-FFF2-40B4-BE49-F238E27FC236}">
                <a16:creationId xmlns:a16="http://schemas.microsoft.com/office/drawing/2014/main" id="{0D674AB3-5ACF-45A3-9C14-7A61F9D02D94}"/>
              </a:ext>
            </a:extLst>
          </p:cNvPr>
          <p:cNvPicPr>
            <a:picLocks noChangeAspect="1"/>
          </p:cNvPicPr>
          <p:nvPr/>
        </p:nvPicPr>
        <p:blipFill>
          <a:blip r:embed="rId4"/>
          <a:stretch>
            <a:fillRect/>
          </a:stretch>
        </p:blipFill>
        <p:spPr>
          <a:xfrm>
            <a:off x="6672723" y="3793453"/>
            <a:ext cx="4954309" cy="2309692"/>
          </a:xfrm>
          <a:prstGeom prst="rect">
            <a:avLst/>
          </a:prstGeom>
        </p:spPr>
      </p:pic>
    </p:spTree>
    <p:extLst>
      <p:ext uri="{BB962C8B-B14F-4D97-AF65-F5344CB8AC3E}">
        <p14:creationId xmlns:p14="http://schemas.microsoft.com/office/powerpoint/2010/main" val="4236607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EB66-A695-4322-AAF3-22AE5D39CA38}"/>
              </a:ext>
            </a:extLst>
          </p:cNvPr>
          <p:cNvSpPr>
            <a:spLocks noGrp="1"/>
          </p:cNvSpPr>
          <p:nvPr>
            <p:ph type="title"/>
          </p:nvPr>
        </p:nvSpPr>
        <p:spPr>
          <a:xfrm>
            <a:off x="838200" y="2536825"/>
            <a:ext cx="10515600" cy="1325563"/>
          </a:xfrm>
        </p:spPr>
        <p:txBody>
          <a:bodyPr/>
          <a:lstStyle/>
          <a:p>
            <a:pPr algn="ctr"/>
            <a:r>
              <a:rPr lang="en-GB" dirty="0"/>
              <a:t>Questions?</a:t>
            </a:r>
          </a:p>
        </p:txBody>
      </p:sp>
    </p:spTree>
    <p:extLst>
      <p:ext uri="{BB962C8B-B14F-4D97-AF65-F5344CB8AC3E}">
        <p14:creationId xmlns:p14="http://schemas.microsoft.com/office/powerpoint/2010/main" val="2327100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814A-666E-FD42-B854-6CEE86CF20F5}"/>
              </a:ext>
            </a:extLst>
          </p:cNvPr>
          <p:cNvSpPr>
            <a:spLocks noGrp="1"/>
          </p:cNvSpPr>
          <p:nvPr>
            <p:ph type="title"/>
          </p:nvPr>
        </p:nvSpPr>
        <p:spPr>
          <a:xfrm>
            <a:off x="628973" y="357376"/>
            <a:ext cx="10515600" cy="1325563"/>
          </a:xfrm>
        </p:spPr>
        <p:txBody>
          <a:bodyPr>
            <a:normAutofit/>
          </a:bodyPr>
          <a:lstStyle/>
          <a:p>
            <a:r>
              <a:rPr lang="en-US" sz="4000" dirty="0"/>
              <a:t>Asbestos</a:t>
            </a:r>
          </a:p>
        </p:txBody>
      </p:sp>
      <p:sp>
        <p:nvSpPr>
          <p:cNvPr id="3" name="Content Placeholder 2">
            <a:extLst>
              <a:ext uri="{FF2B5EF4-FFF2-40B4-BE49-F238E27FC236}">
                <a16:creationId xmlns:a16="http://schemas.microsoft.com/office/drawing/2014/main" id="{1AD7FD11-998D-5349-AF46-9EB7DA75D4D9}"/>
              </a:ext>
            </a:extLst>
          </p:cNvPr>
          <p:cNvSpPr>
            <a:spLocks noGrp="1"/>
          </p:cNvSpPr>
          <p:nvPr>
            <p:ph idx="1"/>
          </p:nvPr>
        </p:nvSpPr>
        <p:spPr>
          <a:xfrm>
            <a:off x="628973" y="1593150"/>
            <a:ext cx="10870769" cy="4351338"/>
          </a:xfrm>
        </p:spPr>
        <p:txBody>
          <a:bodyPr>
            <a:normAutofit/>
          </a:bodyPr>
          <a:lstStyle/>
          <a:p>
            <a:r>
              <a:rPr lang="en-US" dirty="0"/>
              <a:t>A single UKAS accredited Surveying and Analytical supplier to be appointed to cover the whole Borough (under a separate OJEU notice)</a:t>
            </a:r>
          </a:p>
          <a:p>
            <a:r>
              <a:rPr lang="en-US" dirty="0"/>
              <a:t>2 Licensed Asbestos Removal Contractors Lot 7 and Lot 8 - successful bidder in each lot will act as reserve in other half of Borough</a:t>
            </a:r>
          </a:p>
          <a:p>
            <a:r>
              <a:rPr lang="en-US" dirty="0"/>
              <a:t>Asbestos suppliers will </a:t>
            </a:r>
            <a:r>
              <a:rPr lang="en-US" u="sng" dirty="0"/>
              <a:t>not</a:t>
            </a:r>
            <a:r>
              <a:rPr lang="en-US" dirty="0"/>
              <a:t> be required to interface with Northgate over </a:t>
            </a:r>
            <a:r>
              <a:rPr lang="en-US" dirty="0" err="1"/>
              <a:t>Baris</a:t>
            </a:r>
            <a:r>
              <a:rPr lang="en-US" dirty="0"/>
              <a:t> – all work orders will be raised in Northgate and issued by email</a:t>
            </a:r>
          </a:p>
          <a:p>
            <a:r>
              <a:rPr lang="en-US" dirty="0"/>
              <a:t>Asbestos contracts will support all repairs, voids and project work</a:t>
            </a:r>
          </a:p>
          <a:p>
            <a:r>
              <a:rPr lang="en-US" dirty="0"/>
              <a:t>Asbestos contracts require 24/7 emergency response 365 days per year</a:t>
            </a:r>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40524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814A-666E-FD42-B854-6CEE86CF20F5}"/>
              </a:ext>
            </a:extLst>
          </p:cNvPr>
          <p:cNvSpPr>
            <a:spLocks noGrp="1"/>
          </p:cNvSpPr>
          <p:nvPr>
            <p:ph type="title"/>
          </p:nvPr>
        </p:nvSpPr>
        <p:spPr>
          <a:xfrm>
            <a:off x="628973" y="357376"/>
            <a:ext cx="10515600" cy="1325563"/>
          </a:xfrm>
        </p:spPr>
        <p:txBody>
          <a:bodyPr>
            <a:normAutofit/>
          </a:bodyPr>
          <a:lstStyle/>
          <a:p>
            <a:r>
              <a:rPr lang="en-US" sz="4000" dirty="0"/>
              <a:t>Asbestos Surveying and Analytical</a:t>
            </a:r>
          </a:p>
        </p:txBody>
      </p:sp>
      <p:sp>
        <p:nvSpPr>
          <p:cNvPr id="3" name="Content Placeholder 2">
            <a:extLst>
              <a:ext uri="{FF2B5EF4-FFF2-40B4-BE49-F238E27FC236}">
                <a16:creationId xmlns:a16="http://schemas.microsoft.com/office/drawing/2014/main" id="{1AD7FD11-998D-5349-AF46-9EB7DA75D4D9}"/>
              </a:ext>
            </a:extLst>
          </p:cNvPr>
          <p:cNvSpPr>
            <a:spLocks noGrp="1"/>
          </p:cNvSpPr>
          <p:nvPr>
            <p:ph idx="1"/>
          </p:nvPr>
        </p:nvSpPr>
        <p:spPr>
          <a:xfrm>
            <a:off x="628973" y="1848872"/>
            <a:ext cx="8104322" cy="4351338"/>
          </a:xfrm>
        </p:spPr>
        <p:txBody>
          <a:bodyPr>
            <a:normAutofit/>
          </a:bodyPr>
          <a:lstStyle/>
          <a:p>
            <a:r>
              <a:rPr lang="en-US" dirty="0"/>
              <a:t>Will play a key role in supporting all works</a:t>
            </a:r>
          </a:p>
          <a:p>
            <a:r>
              <a:rPr lang="en-US" dirty="0"/>
              <a:t>Will also undertake programme of reinspections to all non-domestic areas – currently on an annual basis</a:t>
            </a:r>
          </a:p>
          <a:p>
            <a:r>
              <a:rPr lang="en-US" dirty="0"/>
              <a:t>All analytical services to support 2 Licensed Asbestos Removal Contractors and any emergency air testing</a:t>
            </a:r>
          </a:p>
          <a:p>
            <a:r>
              <a:rPr lang="en-US" dirty="0"/>
              <a:t>Communication with residents to book appointments will be via the Council’s Customer Service Centre – 3 way call system </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86E24E24-92D3-4E1F-9CF6-7CAE23603102}"/>
              </a:ext>
            </a:extLst>
          </p:cNvPr>
          <p:cNvPicPr>
            <a:picLocks noChangeAspect="1"/>
          </p:cNvPicPr>
          <p:nvPr/>
        </p:nvPicPr>
        <p:blipFill rotWithShape="1">
          <a:blip r:embed="rId3">
            <a:extLst>
              <a:ext uri="{28A0092B-C50C-407E-A947-70E740481C1C}">
                <a14:useLocalDpi xmlns:a14="http://schemas.microsoft.com/office/drawing/2010/main" val="0"/>
              </a:ext>
            </a:extLst>
          </a:blip>
          <a:srcRect l="23430" r="1" b="12074"/>
          <a:stretch/>
        </p:blipFill>
        <p:spPr>
          <a:xfrm>
            <a:off x="9269300" y="1848872"/>
            <a:ext cx="2703485" cy="1750656"/>
          </a:xfrm>
          <a:prstGeom prst="rect">
            <a:avLst/>
          </a:prstGeom>
        </p:spPr>
      </p:pic>
      <p:pic>
        <p:nvPicPr>
          <p:cNvPr id="8" name="Picture 7">
            <a:extLst>
              <a:ext uri="{FF2B5EF4-FFF2-40B4-BE49-F238E27FC236}">
                <a16:creationId xmlns:a16="http://schemas.microsoft.com/office/drawing/2014/main" id="{869AB38B-4C37-4B8A-AB41-7B132238F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299" y="3765461"/>
            <a:ext cx="2703485" cy="1800233"/>
          </a:xfrm>
          <a:prstGeom prst="rect">
            <a:avLst/>
          </a:prstGeom>
        </p:spPr>
      </p:pic>
    </p:spTree>
    <p:extLst>
      <p:ext uri="{BB962C8B-B14F-4D97-AF65-F5344CB8AC3E}">
        <p14:creationId xmlns:p14="http://schemas.microsoft.com/office/powerpoint/2010/main" val="167694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814A-666E-FD42-B854-6CEE86CF20F5}"/>
              </a:ext>
            </a:extLst>
          </p:cNvPr>
          <p:cNvSpPr>
            <a:spLocks noGrp="1"/>
          </p:cNvSpPr>
          <p:nvPr>
            <p:ph type="title"/>
          </p:nvPr>
        </p:nvSpPr>
        <p:spPr>
          <a:xfrm>
            <a:off x="628973" y="357376"/>
            <a:ext cx="10515600" cy="1325563"/>
          </a:xfrm>
        </p:spPr>
        <p:txBody>
          <a:bodyPr>
            <a:normAutofit/>
          </a:bodyPr>
          <a:lstStyle/>
          <a:p>
            <a:r>
              <a:rPr lang="en-US" sz="4000" dirty="0"/>
              <a:t>Asbestos Surveying and Analytical</a:t>
            </a:r>
          </a:p>
        </p:txBody>
      </p:sp>
      <p:sp>
        <p:nvSpPr>
          <p:cNvPr id="3" name="Content Placeholder 2">
            <a:extLst>
              <a:ext uri="{FF2B5EF4-FFF2-40B4-BE49-F238E27FC236}">
                <a16:creationId xmlns:a16="http://schemas.microsoft.com/office/drawing/2014/main" id="{1AD7FD11-998D-5349-AF46-9EB7DA75D4D9}"/>
              </a:ext>
            </a:extLst>
          </p:cNvPr>
          <p:cNvSpPr>
            <a:spLocks noGrp="1"/>
          </p:cNvSpPr>
          <p:nvPr>
            <p:ph idx="1"/>
          </p:nvPr>
        </p:nvSpPr>
        <p:spPr>
          <a:xfrm>
            <a:off x="640555" y="1986791"/>
            <a:ext cx="6704700" cy="3327562"/>
          </a:xfrm>
        </p:spPr>
        <p:txBody>
          <a:bodyPr>
            <a:normAutofit/>
          </a:bodyPr>
          <a:lstStyle/>
          <a:p>
            <a:r>
              <a:rPr lang="en-US" dirty="0"/>
              <a:t>Survey information will be required to be uploaded to the Council’s Asbestos Register ‘Geometra’ on a daily basis via FTP </a:t>
            </a:r>
          </a:p>
          <a:p>
            <a:r>
              <a:rPr lang="en-US" dirty="0"/>
              <a:t>Full surveys will be required in PDF format in addition to a data (CSV) file and photographs</a:t>
            </a:r>
          </a:p>
          <a:p>
            <a:endParaRPr lang="en-US" dirty="0"/>
          </a:p>
          <a:p>
            <a:endParaRPr lang="en-US" dirty="0"/>
          </a:p>
          <a:p>
            <a:endParaRPr lang="en-US" dirty="0"/>
          </a:p>
        </p:txBody>
      </p:sp>
      <p:grpSp>
        <p:nvGrpSpPr>
          <p:cNvPr id="35" name="Group 34">
            <a:extLst>
              <a:ext uri="{FF2B5EF4-FFF2-40B4-BE49-F238E27FC236}">
                <a16:creationId xmlns:a16="http://schemas.microsoft.com/office/drawing/2014/main" id="{85D9EB05-381F-48BD-8F71-075A52934B87}"/>
              </a:ext>
            </a:extLst>
          </p:cNvPr>
          <p:cNvGrpSpPr/>
          <p:nvPr/>
        </p:nvGrpSpPr>
        <p:grpSpPr>
          <a:xfrm>
            <a:off x="7924800" y="1957360"/>
            <a:ext cx="3342940" cy="3328967"/>
            <a:chOff x="7924800" y="1957360"/>
            <a:chExt cx="3342940" cy="3328967"/>
          </a:xfrm>
        </p:grpSpPr>
        <p:sp>
          <p:nvSpPr>
            <p:cNvPr id="5" name="Oval 4">
              <a:extLst>
                <a:ext uri="{FF2B5EF4-FFF2-40B4-BE49-F238E27FC236}">
                  <a16:creationId xmlns:a16="http://schemas.microsoft.com/office/drawing/2014/main" id="{7AB53726-84A0-4403-A4C4-0FBA525AB805}"/>
                </a:ext>
              </a:extLst>
            </p:cNvPr>
            <p:cNvSpPr/>
            <p:nvPr/>
          </p:nvSpPr>
          <p:spPr>
            <a:xfrm>
              <a:off x="7924800" y="1957360"/>
              <a:ext cx="1455900" cy="139559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pic>
          <p:nvPicPr>
            <p:cNvPr id="6" name="Picture 5">
              <a:extLst>
                <a:ext uri="{FF2B5EF4-FFF2-40B4-BE49-F238E27FC236}">
                  <a16:creationId xmlns:a16="http://schemas.microsoft.com/office/drawing/2014/main" id="{C42E8013-ABA8-4ADC-A531-908956BD44A3}"/>
                </a:ext>
              </a:extLst>
            </p:cNvPr>
            <p:cNvPicPr>
              <a:picLocks noChangeAspect="1"/>
            </p:cNvPicPr>
            <p:nvPr/>
          </p:nvPicPr>
          <p:blipFill>
            <a:blip r:embed="rId3"/>
            <a:stretch>
              <a:fillRect/>
            </a:stretch>
          </p:blipFill>
          <p:spPr>
            <a:xfrm>
              <a:off x="8261385" y="2174583"/>
              <a:ext cx="812211" cy="1042985"/>
            </a:xfrm>
            <a:prstGeom prst="rect">
              <a:avLst/>
            </a:prstGeom>
            <a:ln>
              <a:noFill/>
            </a:ln>
          </p:spPr>
        </p:pic>
        <p:sp>
          <p:nvSpPr>
            <p:cNvPr id="8" name="Oval 7">
              <a:extLst>
                <a:ext uri="{FF2B5EF4-FFF2-40B4-BE49-F238E27FC236}">
                  <a16:creationId xmlns:a16="http://schemas.microsoft.com/office/drawing/2014/main" id="{7CFABB75-A978-4222-B535-D769ADA30E5C}"/>
                </a:ext>
              </a:extLst>
            </p:cNvPr>
            <p:cNvSpPr/>
            <p:nvPr/>
          </p:nvSpPr>
          <p:spPr>
            <a:xfrm>
              <a:off x="9811840" y="1960561"/>
              <a:ext cx="1455900" cy="139559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pic>
          <p:nvPicPr>
            <p:cNvPr id="9" name="Picture 8">
              <a:extLst>
                <a:ext uri="{FF2B5EF4-FFF2-40B4-BE49-F238E27FC236}">
                  <a16:creationId xmlns:a16="http://schemas.microsoft.com/office/drawing/2014/main" id="{DBE136EB-D390-4713-B8B5-65733DD23D28}"/>
                </a:ext>
              </a:extLst>
            </p:cNvPr>
            <p:cNvPicPr>
              <a:picLocks noChangeAspect="1"/>
            </p:cNvPicPr>
            <p:nvPr/>
          </p:nvPicPr>
          <p:blipFill>
            <a:blip r:embed="rId4"/>
            <a:stretch>
              <a:fillRect/>
            </a:stretch>
          </p:blipFill>
          <p:spPr>
            <a:xfrm>
              <a:off x="10039321" y="2233901"/>
              <a:ext cx="1058758" cy="905604"/>
            </a:xfrm>
            <a:prstGeom prst="rect">
              <a:avLst/>
            </a:prstGeom>
            <a:ln>
              <a:noFill/>
            </a:ln>
          </p:spPr>
        </p:pic>
        <p:sp>
          <p:nvSpPr>
            <p:cNvPr id="11" name="Oval 10">
              <a:extLst>
                <a:ext uri="{FF2B5EF4-FFF2-40B4-BE49-F238E27FC236}">
                  <a16:creationId xmlns:a16="http://schemas.microsoft.com/office/drawing/2014/main" id="{B8467B01-8FC8-4F92-9916-766762D541B2}"/>
                </a:ext>
              </a:extLst>
            </p:cNvPr>
            <p:cNvSpPr/>
            <p:nvPr/>
          </p:nvSpPr>
          <p:spPr>
            <a:xfrm>
              <a:off x="9811840" y="3890733"/>
              <a:ext cx="1455900" cy="139559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pic>
          <p:nvPicPr>
            <p:cNvPr id="12" name="Picture 11">
              <a:extLst>
                <a:ext uri="{FF2B5EF4-FFF2-40B4-BE49-F238E27FC236}">
                  <a16:creationId xmlns:a16="http://schemas.microsoft.com/office/drawing/2014/main" id="{FDBF436A-3535-40DF-A08C-1B71A2EE375A}"/>
                </a:ext>
              </a:extLst>
            </p:cNvPr>
            <p:cNvPicPr>
              <a:picLocks noChangeAspect="1"/>
            </p:cNvPicPr>
            <p:nvPr/>
          </p:nvPicPr>
          <p:blipFill>
            <a:blip r:embed="rId5"/>
            <a:stretch>
              <a:fillRect/>
            </a:stretch>
          </p:blipFill>
          <p:spPr>
            <a:xfrm>
              <a:off x="10074615" y="4139027"/>
              <a:ext cx="962520" cy="896196"/>
            </a:xfrm>
            <a:prstGeom prst="rect">
              <a:avLst/>
            </a:prstGeom>
            <a:ln>
              <a:noFill/>
            </a:ln>
          </p:spPr>
        </p:pic>
        <p:sp>
          <p:nvSpPr>
            <p:cNvPr id="23" name="Oval 22">
              <a:extLst>
                <a:ext uri="{FF2B5EF4-FFF2-40B4-BE49-F238E27FC236}">
                  <a16:creationId xmlns:a16="http://schemas.microsoft.com/office/drawing/2014/main" id="{42FFDA42-B35C-4BBE-AD5B-E226CB51F064}"/>
                </a:ext>
              </a:extLst>
            </p:cNvPr>
            <p:cNvSpPr/>
            <p:nvPr/>
          </p:nvSpPr>
          <p:spPr>
            <a:xfrm>
              <a:off x="7924800" y="3889328"/>
              <a:ext cx="1455900" cy="139559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pic>
          <p:nvPicPr>
            <p:cNvPr id="24" name="Picture 23">
              <a:extLst>
                <a:ext uri="{FF2B5EF4-FFF2-40B4-BE49-F238E27FC236}">
                  <a16:creationId xmlns:a16="http://schemas.microsoft.com/office/drawing/2014/main" id="{BFD69412-2A0B-4FE7-8BC1-C5AD09AACFF7}"/>
                </a:ext>
              </a:extLst>
            </p:cNvPr>
            <p:cNvPicPr>
              <a:picLocks noChangeAspect="1"/>
            </p:cNvPicPr>
            <p:nvPr/>
          </p:nvPicPr>
          <p:blipFill>
            <a:blip r:embed="rId6"/>
            <a:stretch>
              <a:fillRect/>
            </a:stretch>
          </p:blipFill>
          <p:spPr>
            <a:xfrm>
              <a:off x="8250830" y="4153337"/>
              <a:ext cx="803838" cy="853523"/>
            </a:xfrm>
            <a:prstGeom prst="rect">
              <a:avLst/>
            </a:prstGeom>
            <a:ln>
              <a:noFill/>
            </a:ln>
          </p:spPr>
        </p:pic>
        <p:cxnSp>
          <p:nvCxnSpPr>
            <p:cNvPr id="26" name="Straight Arrow Connector 25">
              <a:extLst>
                <a:ext uri="{FF2B5EF4-FFF2-40B4-BE49-F238E27FC236}">
                  <a16:creationId xmlns:a16="http://schemas.microsoft.com/office/drawing/2014/main" id="{6DF218EB-D777-4AC7-A525-4FF62937A3E8}"/>
                </a:ext>
              </a:extLst>
            </p:cNvPr>
            <p:cNvCxnSpPr>
              <a:stCxn id="5" idx="6"/>
              <a:endCxn id="8" idx="2"/>
            </p:cNvCxnSpPr>
            <p:nvPr/>
          </p:nvCxnSpPr>
          <p:spPr>
            <a:xfrm>
              <a:off x="9380700" y="2655157"/>
              <a:ext cx="431140" cy="320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C8FC983-8DB7-4C4A-BEFF-E473D0AB56C9}"/>
                </a:ext>
              </a:extLst>
            </p:cNvPr>
            <p:cNvCxnSpPr>
              <a:stCxn id="8" idx="4"/>
              <a:endCxn id="11" idx="0"/>
            </p:cNvCxnSpPr>
            <p:nvPr/>
          </p:nvCxnSpPr>
          <p:spPr>
            <a:xfrm>
              <a:off x="10539790" y="3356155"/>
              <a:ext cx="0" cy="53457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2D38968-11E6-4D36-9FC3-D8D03449ED60}"/>
                </a:ext>
              </a:extLst>
            </p:cNvPr>
            <p:cNvCxnSpPr>
              <a:stCxn id="11" idx="2"/>
              <a:endCxn id="23" idx="6"/>
            </p:cNvCxnSpPr>
            <p:nvPr/>
          </p:nvCxnSpPr>
          <p:spPr>
            <a:xfrm flipH="1" flipV="1">
              <a:off x="9380700" y="4587125"/>
              <a:ext cx="431140" cy="140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807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7FD11-998D-5349-AF46-9EB7DA75D4D9}"/>
              </a:ext>
            </a:extLst>
          </p:cNvPr>
          <p:cNvSpPr>
            <a:spLocks noGrp="1"/>
          </p:cNvSpPr>
          <p:nvPr>
            <p:ph idx="1"/>
          </p:nvPr>
        </p:nvSpPr>
        <p:spPr/>
        <p:txBody>
          <a:bodyPr/>
          <a:lstStyle/>
          <a:p>
            <a:r>
              <a:rPr lang="en-US" dirty="0"/>
              <a:t>KPIs will focus on response times against SLAs;</a:t>
            </a:r>
          </a:p>
          <a:p>
            <a:pPr lvl="1"/>
            <a:r>
              <a:rPr lang="en-US" dirty="0"/>
              <a:t>4 hours for emergency attendance </a:t>
            </a:r>
          </a:p>
          <a:p>
            <a:pPr lvl="1"/>
            <a:r>
              <a:rPr lang="en-US" dirty="0"/>
              <a:t>24 hours for urgent surveys (instruction to report issue)</a:t>
            </a:r>
          </a:p>
          <a:p>
            <a:pPr lvl="1"/>
            <a:r>
              <a:rPr lang="en-US" dirty="0"/>
              <a:t>3 days for voids surveys (instruction to report issue)</a:t>
            </a:r>
          </a:p>
          <a:p>
            <a:pPr lvl="1"/>
            <a:r>
              <a:rPr lang="en-US" dirty="0"/>
              <a:t>5 days for standard surveys (instruction to report issue)</a:t>
            </a:r>
          </a:p>
          <a:p>
            <a:r>
              <a:rPr lang="en-US" dirty="0"/>
              <a:t>KPIs will also measure customer satisfaction and quality of surveys and data</a:t>
            </a:r>
          </a:p>
        </p:txBody>
      </p:sp>
      <p:sp>
        <p:nvSpPr>
          <p:cNvPr id="6" name="Title 1">
            <a:extLst>
              <a:ext uri="{FF2B5EF4-FFF2-40B4-BE49-F238E27FC236}">
                <a16:creationId xmlns:a16="http://schemas.microsoft.com/office/drawing/2014/main" id="{DEA945EE-0D3C-4892-9935-DD3CDEDF7708}"/>
              </a:ext>
            </a:extLst>
          </p:cNvPr>
          <p:cNvSpPr>
            <a:spLocks noGrp="1"/>
          </p:cNvSpPr>
          <p:nvPr>
            <p:ph type="title"/>
          </p:nvPr>
        </p:nvSpPr>
        <p:spPr>
          <a:xfrm>
            <a:off x="838200" y="365125"/>
            <a:ext cx="10515600" cy="1325563"/>
          </a:xfrm>
        </p:spPr>
        <p:txBody>
          <a:bodyPr>
            <a:normAutofit/>
          </a:bodyPr>
          <a:lstStyle/>
          <a:p>
            <a:r>
              <a:rPr lang="en-US" sz="4000" dirty="0"/>
              <a:t>Asbestos Surveying and Analytical</a:t>
            </a:r>
          </a:p>
        </p:txBody>
      </p:sp>
    </p:spTree>
    <p:extLst>
      <p:ext uri="{BB962C8B-B14F-4D97-AF65-F5344CB8AC3E}">
        <p14:creationId xmlns:p14="http://schemas.microsoft.com/office/powerpoint/2010/main" val="3713021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814A-666E-FD42-B854-6CEE86CF20F5}"/>
              </a:ext>
            </a:extLst>
          </p:cNvPr>
          <p:cNvSpPr>
            <a:spLocks noGrp="1"/>
          </p:cNvSpPr>
          <p:nvPr>
            <p:ph type="title"/>
          </p:nvPr>
        </p:nvSpPr>
        <p:spPr/>
        <p:txBody>
          <a:bodyPr>
            <a:normAutofit/>
          </a:bodyPr>
          <a:lstStyle/>
          <a:p>
            <a:r>
              <a:rPr lang="en-US" sz="4000" dirty="0"/>
              <a:t>Lots 7 &amp; 8 – Asbestos Removal</a:t>
            </a:r>
          </a:p>
        </p:txBody>
      </p:sp>
      <p:sp>
        <p:nvSpPr>
          <p:cNvPr id="3" name="Content Placeholder 2">
            <a:extLst>
              <a:ext uri="{FF2B5EF4-FFF2-40B4-BE49-F238E27FC236}">
                <a16:creationId xmlns:a16="http://schemas.microsoft.com/office/drawing/2014/main" id="{1AD7FD11-998D-5349-AF46-9EB7DA75D4D9}"/>
              </a:ext>
            </a:extLst>
          </p:cNvPr>
          <p:cNvSpPr>
            <a:spLocks noGrp="1"/>
          </p:cNvSpPr>
          <p:nvPr>
            <p:ph idx="1"/>
          </p:nvPr>
        </p:nvSpPr>
        <p:spPr>
          <a:xfrm>
            <a:off x="838200" y="1825625"/>
            <a:ext cx="8042330" cy="4351338"/>
          </a:xfrm>
        </p:spPr>
        <p:txBody>
          <a:bodyPr/>
          <a:lstStyle/>
          <a:p>
            <a:r>
              <a:rPr lang="en-US" dirty="0"/>
              <a:t>All asbestos removal whether licensed or not will be undertaken under these contracts by a Licensed Asbestos Removal Contractor</a:t>
            </a:r>
          </a:p>
          <a:p>
            <a:r>
              <a:rPr lang="en-US" dirty="0"/>
              <a:t>Communication with residents to book appointments will be via the Council’s Customer Service Centre</a:t>
            </a:r>
          </a:p>
          <a:p>
            <a:r>
              <a:rPr lang="en-US" dirty="0"/>
              <a:t>Post works completion documentation will be submitted by email to allow the Council’s asbestos register to be updated</a:t>
            </a:r>
          </a:p>
          <a:p>
            <a:endParaRPr lang="en-US" dirty="0"/>
          </a:p>
          <a:p>
            <a:endParaRPr lang="en-US" dirty="0"/>
          </a:p>
        </p:txBody>
      </p:sp>
      <p:pic>
        <p:nvPicPr>
          <p:cNvPr id="5" name="Picture 4">
            <a:extLst>
              <a:ext uri="{FF2B5EF4-FFF2-40B4-BE49-F238E27FC236}">
                <a16:creationId xmlns:a16="http://schemas.microsoft.com/office/drawing/2014/main" id="{930262BD-C1E2-4DE6-BB0A-9EB42B26D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167" y="3905395"/>
            <a:ext cx="2634551" cy="1750809"/>
          </a:xfrm>
          <a:prstGeom prst="rect">
            <a:avLst/>
          </a:prstGeom>
        </p:spPr>
      </p:pic>
      <p:pic>
        <p:nvPicPr>
          <p:cNvPr id="7" name="Picture 6">
            <a:extLst>
              <a:ext uri="{FF2B5EF4-FFF2-40B4-BE49-F238E27FC236}">
                <a16:creationId xmlns:a16="http://schemas.microsoft.com/office/drawing/2014/main" id="{34A96D98-2675-43E0-8748-0759BB892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335167" y="1887516"/>
            <a:ext cx="2633477" cy="1821051"/>
          </a:xfrm>
          <a:prstGeom prst="rect">
            <a:avLst/>
          </a:prstGeom>
        </p:spPr>
      </p:pic>
    </p:spTree>
    <p:extLst>
      <p:ext uri="{BB962C8B-B14F-4D97-AF65-F5344CB8AC3E}">
        <p14:creationId xmlns:p14="http://schemas.microsoft.com/office/powerpoint/2010/main" val="59587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6C09-B97E-634F-AC55-18C5B2DD289D}"/>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75ABACA4-9C9E-894F-A947-E03D63DFBAB5}"/>
              </a:ext>
            </a:extLst>
          </p:cNvPr>
          <p:cNvSpPr>
            <a:spLocks noGrp="1"/>
          </p:cNvSpPr>
          <p:nvPr>
            <p:ph idx="1"/>
          </p:nvPr>
        </p:nvSpPr>
        <p:spPr>
          <a:xfrm>
            <a:off x="838200" y="1825625"/>
            <a:ext cx="10515600" cy="4262941"/>
          </a:xfrm>
        </p:spPr>
        <p:txBody>
          <a:bodyPr>
            <a:normAutofit/>
          </a:bodyPr>
          <a:lstStyle/>
          <a:p>
            <a:r>
              <a:rPr lang="en-US" sz="3200" dirty="0"/>
              <a:t>The Economy Department of the London Borough of Hammersmith and Fulham</a:t>
            </a:r>
          </a:p>
          <a:p>
            <a:r>
              <a:rPr lang="en-US" sz="3200" dirty="0"/>
              <a:t>David McNulty – Assistant Director, Operations</a:t>
            </a:r>
          </a:p>
          <a:p>
            <a:r>
              <a:rPr lang="en-US" sz="3200" dirty="0"/>
              <a:t>Fiona Darby – Assistant Director, Place Services</a:t>
            </a:r>
          </a:p>
          <a:p>
            <a:r>
              <a:rPr lang="en-US" sz="3200" dirty="0"/>
              <a:t>Des Vincent – Assistant Director, Repairs</a:t>
            </a:r>
          </a:p>
          <a:p>
            <a:r>
              <a:rPr lang="en-US" sz="3200" dirty="0"/>
              <a:t>Richard Buckley – Assistant Director, Property and Compliance</a:t>
            </a:r>
          </a:p>
          <a:p>
            <a:r>
              <a:rPr lang="en-US" sz="3200" dirty="0"/>
              <a:t>Will Shanks – Client Governance and Commercial Manager</a:t>
            </a:r>
          </a:p>
        </p:txBody>
      </p:sp>
    </p:spTree>
    <p:extLst>
      <p:ext uri="{BB962C8B-B14F-4D97-AF65-F5344CB8AC3E}">
        <p14:creationId xmlns:p14="http://schemas.microsoft.com/office/powerpoint/2010/main" val="2929819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7FD11-998D-5349-AF46-9EB7DA75D4D9}"/>
              </a:ext>
            </a:extLst>
          </p:cNvPr>
          <p:cNvSpPr>
            <a:spLocks noGrp="1"/>
          </p:cNvSpPr>
          <p:nvPr>
            <p:ph idx="1"/>
          </p:nvPr>
        </p:nvSpPr>
        <p:spPr>
          <a:xfrm>
            <a:off x="752960" y="1690688"/>
            <a:ext cx="10515600" cy="4351338"/>
          </a:xfrm>
        </p:spPr>
        <p:txBody>
          <a:bodyPr>
            <a:normAutofit lnSpcReduction="10000"/>
          </a:bodyPr>
          <a:lstStyle/>
          <a:p>
            <a:r>
              <a:rPr lang="en-US" dirty="0"/>
              <a:t>Removal contractors will be required to have strong experience in the social housing sector and excellent communication both on site and with office and managerial staff  </a:t>
            </a:r>
          </a:p>
          <a:p>
            <a:r>
              <a:rPr lang="en-US" dirty="0"/>
              <a:t>KPIs will focus on response times against SLAs;</a:t>
            </a:r>
          </a:p>
          <a:p>
            <a:pPr lvl="1"/>
            <a:r>
              <a:rPr lang="en-US" dirty="0"/>
              <a:t>4 hours for emergency attendance </a:t>
            </a:r>
          </a:p>
          <a:p>
            <a:pPr lvl="1"/>
            <a:r>
              <a:rPr lang="en-US" dirty="0"/>
              <a:t>Repairs - 5 days for attendance for non-licensed works/site inspection of licensed works</a:t>
            </a:r>
          </a:p>
          <a:p>
            <a:pPr lvl="1"/>
            <a:r>
              <a:rPr lang="en-US" dirty="0"/>
              <a:t>Voids - 3 days for attendance for non-licensed /site inspection of licensed works</a:t>
            </a:r>
          </a:p>
          <a:p>
            <a:r>
              <a:rPr lang="en-US" dirty="0"/>
              <a:t>KPIs will also measure customer satisfaction and submission of completion paperwork</a:t>
            </a:r>
          </a:p>
        </p:txBody>
      </p:sp>
      <p:sp>
        <p:nvSpPr>
          <p:cNvPr id="6" name="Title 1">
            <a:extLst>
              <a:ext uri="{FF2B5EF4-FFF2-40B4-BE49-F238E27FC236}">
                <a16:creationId xmlns:a16="http://schemas.microsoft.com/office/drawing/2014/main" id="{8B453AC5-3205-478E-A2EB-F30BB8B731B6}"/>
              </a:ext>
            </a:extLst>
          </p:cNvPr>
          <p:cNvSpPr>
            <a:spLocks noGrp="1"/>
          </p:cNvSpPr>
          <p:nvPr>
            <p:ph type="title"/>
          </p:nvPr>
        </p:nvSpPr>
        <p:spPr>
          <a:xfrm>
            <a:off x="838200" y="365125"/>
            <a:ext cx="10515600" cy="1325563"/>
          </a:xfrm>
        </p:spPr>
        <p:txBody>
          <a:bodyPr>
            <a:normAutofit/>
          </a:bodyPr>
          <a:lstStyle/>
          <a:p>
            <a:r>
              <a:rPr lang="en-US" sz="4000" dirty="0"/>
              <a:t>Asbestos Removal</a:t>
            </a:r>
          </a:p>
        </p:txBody>
      </p:sp>
    </p:spTree>
    <p:extLst>
      <p:ext uri="{BB962C8B-B14F-4D97-AF65-F5344CB8AC3E}">
        <p14:creationId xmlns:p14="http://schemas.microsoft.com/office/powerpoint/2010/main" val="3999088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EB66-A695-4322-AAF3-22AE5D39CA38}"/>
              </a:ext>
            </a:extLst>
          </p:cNvPr>
          <p:cNvSpPr>
            <a:spLocks noGrp="1"/>
          </p:cNvSpPr>
          <p:nvPr>
            <p:ph type="title"/>
          </p:nvPr>
        </p:nvSpPr>
        <p:spPr>
          <a:xfrm>
            <a:off x="838200" y="2536825"/>
            <a:ext cx="10515600" cy="1325563"/>
          </a:xfrm>
        </p:spPr>
        <p:txBody>
          <a:bodyPr/>
          <a:lstStyle/>
          <a:p>
            <a:pPr algn="ctr"/>
            <a:r>
              <a:rPr lang="en-GB" dirty="0"/>
              <a:t>Questions?</a:t>
            </a:r>
          </a:p>
        </p:txBody>
      </p:sp>
    </p:spTree>
    <p:extLst>
      <p:ext uri="{BB962C8B-B14F-4D97-AF65-F5344CB8AC3E}">
        <p14:creationId xmlns:p14="http://schemas.microsoft.com/office/powerpoint/2010/main" val="115745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CB5-EE45-9548-87B5-1F0DBDBB985A}"/>
              </a:ext>
            </a:extLst>
          </p:cNvPr>
          <p:cNvSpPr>
            <a:spLocks noGrp="1"/>
          </p:cNvSpPr>
          <p:nvPr>
            <p:ph type="title"/>
          </p:nvPr>
        </p:nvSpPr>
        <p:spPr>
          <a:xfrm>
            <a:off x="926690" y="2429899"/>
            <a:ext cx="10515600" cy="2390074"/>
          </a:xfrm>
        </p:spPr>
        <p:txBody>
          <a:bodyPr/>
          <a:lstStyle/>
          <a:p>
            <a:r>
              <a:rPr lang="en-US" dirty="0"/>
              <a:t>Any final questions – please see note takers after the session</a:t>
            </a:r>
          </a:p>
        </p:txBody>
      </p:sp>
    </p:spTree>
    <p:extLst>
      <p:ext uri="{BB962C8B-B14F-4D97-AF65-F5344CB8AC3E}">
        <p14:creationId xmlns:p14="http://schemas.microsoft.com/office/powerpoint/2010/main" val="1520880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233D-AB6A-1543-A17C-97D0674C1829}"/>
              </a:ext>
            </a:extLst>
          </p:cNvPr>
          <p:cNvSpPr>
            <a:spLocks noGrp="1"/>
          </p:cNvSpPr>
          <p:nvPr>
            <p:ph type="title"/>
          </p:nvPr>
        </p:nvSpPr>
        <p:spPr/>
        <p:txBody>
          <a:bodyPr/>
          <a:lstStyle/>
          <a:p>
            <a:r>
              <a:rPr lang="en-US" dirty="0"/>
              <a:t>Closing Remarks</a:t>
            </a:r>
          </a:p>
        </p:txBody>
      </p:sp>
      <p:sp>
        <p:nvSpPr>
          <p:cNvPr id="3" name="Content Placeholder 2">
            <a:extLst>
              <a:ext uri="{FF2B5EF4-FFF2-40B4-BE49-F238E27FC236}">
                <a16:creationId xmlns:a16="http://schemas.microsoft.com/office/drawing/2014/main" id="{780C357E-B2AE-3E4E-9946-645F7FDA573F}"/>
              </a:ext>
            </a:extLst>
          </p:cNvPr>
          <p:cNvSpPr>
            <a:spLocks noGrp="1"/>
          </p:cNvSpPr>
          <p:nvPr>
            <p:ph idx="1"/>
          </p:nvPr>
        </p:nvSpPr>
        <p:spPr/>
        <p:txBody>
          <a:bodyPr/>
          <a:lstStyle/>
          <a:p>
            <a:r>
              <a:rPr lang="en-US" dirty="0"/>
              <a:t>Please watch out for the OJEU notice</a:t>
            </a:r>
          </a:p>
          <a:p>
            <a:r>
              <a:rPr lang="en-US" dirty="0"/>
              <a:t>Please let us know anything that occurs to you through Capital E Sourcing</a:t>
            </a:r>
          </a:p>
          <a:p>
            <a:r>
              <a:rPr lang="en-US" dirty="0"/>
              <a:t>Thank you for attending</a:t>
            </a:r>
          </a:p>
        </p:txBody>
      </p:sp>
    </p:spTree>
    <p:extLst>
      <p:ext uri="{BB962C8B-B14F-4D97-AF65-F5344CB8AC3E}">
        <p14:creationId xmlns:p14="http://schemas.microsoft.com/office/powerpoint/2010/main" val="2048955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5AD09F-F003-D247-8D0C-A633D27B6FC8}"/>
              </a:ext>
            </a:extLst>
          </p:cNvPr>
          <p:cNvSpPr>
            <a:spLocks noGrp="1"/>
          </p:cNvSpPr>
          <p:nvPr>
            <p:ph type="ctrTitle"/>
          </p:nvPr>
        </p:nvSpPr>
        <p:spPr/>
        <p:txBody>
          <a:bodyPr/>
          <a:lstStyle/>
          <a:p>
            <a:r>
              <a:rPr lang="en-US" dirty="0"/>
              <a:t>End of Session</a:t>
            </a:r>
          </a:p>
        </p:txBody>
      </p:sp>
      <p:sp>
        <p:nvSpPr>
          <p:cNvPr id="5" name="Subtitle 4">
            <a:extLst>
              <a:ext uri="{FF2B5EF4-FFF2-40B4-BE49-F238E27FC236}">
                <a16:creationId xmlns:a16="http://schemas.microsoft.com/office/drawing/2014/main" id="{78217CBD-FF77-EB41-A5BB-27CEE9143F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187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61B3-9E98-4A40-9322-47F8C1E7007B}"/>
              </a:ext>
            </a:extLst>
          </p:cNvPr>
          <p:cNvSpPr>
            <a:spLocks noGrp="1"/>
          </p:cNvSpPr>
          <p:nvPr>
            <p:ph type="title"/>
          </p:nvPr>
        </p:nvSpPr>
        <p:spPr>
          <a:xfrm>
            <a:off x="476250" y="411162"/>
            <a:ext cx="10515600" cy="539750"/>
          </a:xfrm>
        </p:spPr>
        <p:txBody>
          <a:bodyPr>
            <a:normAutofit fontScale="90000"/>
          </a:bodyPr>
          <a:lstStyle/>
          <a:p>
            <a:r>
              <a:rPr lang="en-US" dirty="0"/>
              <a:t>Overview of the borough </a:t>
            </a:r>
          </a:p>
        </p:txBody>
      </p:sp>
      <p:sp>
        <p:nvSpPr>
          <p:cNvPr id="3" name="Content Placeholder 2">
            <a:extLst>
              <a:ext uri="{FF2B5EF4-FFF2-40B4-BE49-F238E27FC236}">
                <a16:creationId xmlns:a16="http://schemas.microsoft.com/office/drawing/2014/main" id="{A85B4DEB-6327-954A-A543-A4B5EAC0A6E4}"/>
              </a:ext>
            </a:extLst>
          </p:cNvPr>
          <p:cNvSpPr>
            <a:spLocks noGrp="1"/>
          </p:cNvSpPr>
          <p:nvPr>
            <p:ph idx="1"/>
          </p:nvPr>
        </p:nvSpPr>
        <p:spPr>
          <a:xfrm>
            <a:off x="0" y="1141412"/>
            <a:ext cx="10410825" cy="5193508"/>
          </a:xfrm>
        </p:spPr>
        <p:txBody>
          <a:bodyPr vert="horz" lIns="91440" tIns="45720" rIns="91440" bIns="45720" rtlCol="0" anchor="t">
            <a:normAutofit fontScale="85000" lnSpcReduction="20000"/>
          </a:bodyPr>
          <a:lstStyle/>
          <a:p>
            <a:pPr marL="457200" lvl="1" indent="0">
              <a:buNone/>
            </a:pPr>
            <a:r>
              <a:rPr lang="en-GB" sz="2800" b="1" dirty="0"/>
              <a:t>Location:</a:t>
            </a:r>
            <a:r>
              <a:rPr lang="en-GB" sz="2800" dirty="0"/>
              <a:t> Hammersmith and Fulham is located in the west of London between the City and Heathrow airport. It borders Brent to the north, Kensington &amp; Chelsea to the east, Wandsworth and Richmond-upon-Thames to the south, and Ealing and Hounslow to the west. The borough has three thriving town centres – Hammersmith, Fulham and Shepherd’s Bush. unique in London in having three professional football clubs, Chelsea, Fulham and QPR</a:t>
            </a:r>
          </a:p>
          <a:p>
            <a:pPr marL="457200" lvl="1" indent="0">
              <a:buNone/>
            </a:pPr>
            <a:endParaRPr lang="en-GB" sz="2800" dirty="0"/>
          </a:p>
          <a:p>
            <a:pPr marL="457200" lvl="1" indent="0">
              <a:buNone/>
            </a:pPr>
            <a:r>
              <a:rPr lang="en-GB" sz="2800" b="1" dirty="0"/>
              <a:t>Size:</a:t>
            </a:r>
            <a:r>
              <a:rPr lang="en-GB" sz="2800" dirty="0"/>
              <a:t> It is one of the smallest local authorities in England (and 3</a:t>
            </a:r>
            <a:r>
              <a:rPr lang="en-GB" sz="2800" baseline="30000" dirty="0"/>
              <a:t>rd</a:t>
            </a:r>
            <a:r>
              <a:rPr lang="en-GB" sz="2800" dirty="0"/>
              <a:t> smallest London borough), covering only 1,640 hectares (</a:t>
            </a:r>
            <a:r>
              <a:rPr lang="en-GB" sz="1600" dirty="0">
                <a:latin typeface="Times New Roman" panose="02020603050405020304" pitchFamily="18" charset="0"/>
                <a:cs typeface="Times New Roman" panose="02020603050405020304" pitchFamily="18" charset="0"/>
              </a:rPr>
              <a:t>Census 2011</a:t>
            </a:r>
            <a:r>
              <a:rPr lang="en-GB" sz="2800" dirty="0"/>
              <a:t>). It is made up of 16 electoral wards from College Park &amp; Old Oak in the north to Sands End in the south. It is a long and narrow in shape running north to south, with the Thames forming its southern border and curving around its south-west side.</a:t>
            </a:r>
          </a:p>
          <a:p>
            <a:pPr marL="457200" lvl="1" indent="0">
              <a:buNone/>
            </a:pPr>
            <a:endParaRPr lang="en-GB" sz="2800" dirty="0"/>
          </a:p>
          <a:p>
            <a:pPr marL="457200" lvl="1" indent="0">
              <a:buNone/>
            </a:pPr>
            <a:r>
              <a:rPr lang="en-GB" sz="2800" b="1" dirty="0"/>
              <a:t>Population:</a:t>
            </a:r>
            <a:r>
              <a:rPr lang="en-GB" sz="2800" dirty="0"/>
              <a:t>  the borough’s is estimated to be 186,075 people in 2019, and the population is expected to grow to 264,737 over the next 20 years. Hammersmith and Fulham is also England’s eighth most densely populated area with 113 people per hectare. </a:t>
            </a:r>
          </a:p>
          <a:p>
            <a:pPr marL="457200" lvl="1" indent="0">
              <a:buNone/>
            </a:pPr>
            <a:endParaRPr lang="en-GB" dirty="0"/>
          </a:p>
        </p:txBody>
      </p:sp>
    </p:spTree>
    <p:extLst>
      <p:ext uri="{BB962C8B-B14F-4D97-AF65-F5344CB8AC3E}">
        <p14:creationId xmlns:p14="http://schemas.microsoft.com/office/powerpoint/2010/main" val="318739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61B3-9E98-4A40-9322-47F8C1E7007B}"/>
              </a:ext>
            </a:extLst>
          </p:cNvPr>
          <p:cNvSpPr>
            <a:spLocks noGrp="1"/>
          </p:cNvSpPr>
          <p:nvPr>
            <p:ph type="title"/>
          </p:nvPr>
        </p:nvSpPr>
        <p:spPr>
          <a:xfrm>
            <a:off x="476250" y="411162"/>
            <a:ext cx="10515600" cy="539750"/>
          </a:xfrm>
        </p:spPr>
        <p:txBody>
          <a:bodyPr>
            <a:normAutofit fontScale="90000"/>
          </a:bodyPr>
          <a:lstStyle/>
          <a:p>
            <a:r>
              <a:rPr lang="en-US" dirty="0"/>
              <a:t>Overview of the borough </a:t>
            </a:r>
          </a:p>
        </p:txBody>
      </p:sp>
      <p:sp>
        <p:nvSpPr>
          <p:cNvPr id="3" name="Content Placeholder 2">
            <a:extLst>
              <a:ext uri="{FF2B5EF4-FFF2-40B4-BE49-F238E27FC236}">
                <a16:creationId xmlns:a16="http://schemas.microsoft.com/office/drawing/2014/main" id="{A85B4DEB-6327-954A-A543-A4B5EAC0A6E4}"/>
              </a:ext>
            </a:extLst>
          </p:cNvPr>
          <p:cNvSpPr>
            <a:spLocks noGrp="1"/>
          </p:cNvSpPr>
          <p:nvPr>
            <p:ph idx="1"/>
          </p:nvPr>
        </p:nvSpPr>
        <p:spPr>
          <a:xfrm>
            <a:off x="0" y="1150937"/>
            <a:ext cx="11087100" cy="5193508"/>
          </a:xfrm>
        </p:spPr>
        <p:txBody>
          <a:bodyPr vert="horz" lIns="91440" tIns="45720" rIns="91440" bIns="45720" rtlCol="0" anchor="t">
            <a:normAutofit/>
          </a:bodyPr>
          <a:lstStyle/>
          <a:p>
            <a:pPr marL="457200" lvl="1" indent="0">
              <a:buNone/>
            </a:pPr>
            <a:r>
              <a:rPr lang="en-GB" b="1" dirty="0"/>
              <a:t>Key demographics:</a:t>
            </a:r>
            <a:r>
              <a:rPr lang="en-GB" dirty="0"/>
              <a:t> The age profile of Hammersmith and Fulham is typical of a young, diverse and mobile urban population.  There are fewer people near retirement age, and a lower level of younger children than in London and England. </a:t>
            </a:r>
          </a:p>
          <a:p>
            <a:pPr marL="457200" lvl="1" indent="0">
              <a:buNone/>
            </a:pPr>
            <a:r>
              <a:rPr lang="en-GB" dirty="0"/>
              <a:t>The borough’s population is diverse with 61% of residents from an ethnic group other than White British. Foreign-born residents made up 4 in 10 of the borough population in 2011 - the 10</a:t>
            </a:r>
            <a:r>
              <a:rPr lang="en-GB" baseline="30000" dirty="0"/>
              <a:t>th</a:t>
            </a:r>
            <a:r>
              <a:rPr lang="en-GB" dirty="0"/>
              <a:t> highest in England &amp; Wales. </a:t>
            </a:r>
          </a:p>
          <a:p>
            <a:pPr marL="457200" lvl="1" indent="0">
              <a:buNone/>
            </a:pPr>
            <a:endParaRPr lang="en-GB" dirty="0"/>
          </a:p>
          <a:p>
            <a:pPr marL="457200" lvl="1" indent="0">
              <a:buNone/>
            </a:pPr>
            <a:r>
              <a:rPr lang="en-GB" b="1" dirty="0"/>
              <a:t>Deprivation</a:t>
            </a:r>
            <a:r>
              <a:rPr lang="en-GB" dirty="0"/>
              <a:t>: 17 areas of the borough were in the 10%-20% of most deprived in the country in 2015. These areas are mostly in the north of the borough but also in parts of Hammersmith and north Fulham. </a:t>
            </a:r>
          </a:p>
          <a:p>
            <a:pPr marL="457200" lvl="1" indent="0">
              <a:buNone/>
            </a:pPr>
            <a:r>
              <a:rPr lang="en-GB" dirty="0"/>
              <a:t>Those areas with the highest deprivation in relation to barriers to housing and services and living environment tend to closely correlate with large social housing estates (e.g. White City (north western part); Edward woods; Charecroft; Clem Atlee and Wormholt North).   </a:t>
            </a:r>
          </a:p>
        </p:txBody>
      </p:sp>
    </p:spTree>
    <p:extLst>
      <p:ext uri="{BB962C8B-B14F-4D97-AF65-F5344CB8AC3E}">
        <p14:creationId xmlns:p14="http://schemas.microsoft.com/office/powerpoint/2010/main" val="6072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61B3-9E98-4A40-9322-47F8C1E7007B}"/>
              </a:ext>
            </a:extLst>
          </p:cNvPr>
          <p:cNvSpPr>
            <a:spLocks noGrp="1"/>
          </p:cNvSpPr>
          <p:nvPr>
            <p:ph type="title"/>
          </p:nvPr>
        </p:nvSpPr>
        <p:spPr>
          <a:xfrm>
            <a:off x="447675" y="420687"/>
            <a:ext cx="10515600" cy="539750"/>
          </a:xfrm>
        </p:spPr>
        <p:txBody>
          <a:bodyPr>
            <a:normAutofit fontScale="90000"/>
          </a:bodyPr>
          <a:lstStyle/>
          <a:p>
            <a:r>
              <a:rPr lang="en-US" b="1" dirty="0"/>
              <a:t>Key housing issues concerning R&amp;M </a:t>
            </a:r>
          </a:p>
        </p:txBody>
      </p:sp>
      <p:sp>
        <p:nvSpPr>
          <p:cNvPr id="3" name="Content Placeholder 2">
            <a:extLst>
              <a:ext uri="{FF2B5EF4-FFF2-40B4-BE49-F238E27FC236}">
                <a16:creationId xmlns:a16="http://schemas.microsoft.com/office/drawing/2014/main" id="{A85B4DEB-6327-954A-A543-A4B5EAC0A6E4}"/>
              </a:ext>
            </a:extLst>
          </p:cNvPr>
          <p:cNvSpPr>
            <a:spLocks noGrp="1"/>
          </p:cNvSpPr>
          <p:nvPr>
            <p:ph idx="1"/>
          </p:nvPr>
        </p:nvSpPr>
        <p:spPr>
          <a:xfrm>
            <a:off x="0" y="1110455"/>
            <a:ext cx="11972925" cy="5193508"/>
          </a:xfrm>
        </p:spPr>
        <p:txBody>
          <a:bodyPr vert="horz" lIns="91440" tIns="45720" rIns="91440" bIns="45720" rtlCol="0" anchor="t">
            <a:normAutofit lnSpcReduction="10000"/>
          </a:bodyPr>
          <a:lstStyle/>
          <a:p>
            <a:pPr marL="457200" lvl="1" indent="0">
              <a:buNone/>
            </a:pPr>
            <a:r>
              <a:rPr lang="en-GB" b="1" dirty="0"/>
              <a:t>High demand for social housing:  </a:t>
            </a:r>
            <a:r>
              <a:rPr lang="en-GB" dirty="0"/>
              <a:t>1,893 households on the housing waiting list (March 2019); 1369 homeless households living in temporary accommodation;  12 people sleeping rough on a typical night – </a:t>
            </a:r>
            <a:r>
              <a:rPr lang="en-GB" b="1" dirty="0"/>
              <a:t>repairing and reletting voids quickly is crucial to tackling housing need</a:t>
            </a:r>
          </a:p>
          <a:p>
            <a:pPr marL="457200" lvl="1" indent="0">
              <a:buNone/>
            </a:pPr>
            <a:endParaRPr lang="en-GB" dirty="0"/>
          </a:p>
          <a:p>
            <a:pPr marL="457200" lvl="1" indent="0">
              <a:buNone/>
            </a:pPr>
            <a:r>
              <a:rPr lang="en-GB" b="1" dirty="0"/>
              <a:t>The safety and quality of council homes:  </a:t>
            </a:r>
            <a:r>
              <a:rPr lang="en-GB" dirty="0"/>
              <a:t>the Council is working with residents to improve fire safety in high-rise council homes; it set up a council run Repairs Customer Service Centre and Estate repairs service to improve quality and resident experience in April 2019; and, has allocated £121m to its capital programme - </a:t>
            </a:r>
            <a:r>
              <a:rPr lang="en-GB" b="1" dirty="0"/>
              <a:t>improving the quality of the repairs service is a top priority for members</a:t>
            </a:r>
          </a:p>
          <a:p>
            <a:pPr marL="457200" lvl="1" indent="0">
              <a:buNone/>
            </a:pPr>
            <a:endParaRPr lang="en-GB" b="1" dirty="0"/>
          </a:p>
          <a:p>
            <a:pPr marL="457200" lvl="1" indent="0">
              <a:buNone/>
            </a:pPr>
            <a:r>
              <a:rPr lang="en-GB" b="1" dirty="0"/>
              <a:t>Improving resident satisfaction:  </a:t>
            </a:r>
            <a:r>
              <a:rPr lang="en-GB" dirty="0"/>
              <a:t>the council’s approach to service delivery is to involve residents - ‘doing things with residents and not to them’. </a:t>
            </a:r>
            <a:r>
              <a:rPr lang="en-US" dirty="0">
                <a:cs typeface="Calibri" panose="020F0502020204030204"/>
              </a:rPr>
              <a:t>Residents are very actively involved in service design and monitoring – Working Groups, Resident Forums, surveys, local events, Tenant and Resident Associations. Repairs are very important to residents </a:t>
            </a:r>
            <a:r>
              <a:rPr lang="en-GB" dirty="0"/>
              <a:t>– </a:t>
            </a:r>
            <a:r>
              <a:rPr lang="en-GB" b="1" dirty="0"/>
              <a:t>improving satisfaction and resident experience is also a key priority  </a:t>
            </a:r>
          </a:p>
          <a:p>
            <a:pPr marL="457200" lvl="1" indent="0">
              <a:buNone/>
            </a:pPr>
            <a:endParaRPr lang="en-GB" b="1" dirty="0"/>
          </a:p>
          <a:p>
            <a:pPr marL="457200" lvl="1" indent="0">
              <a:buNone/>
            </a:pPr>
            <a:endParaRPr lang="en-GB" b="1" dirty="0"/>
          </a:p>
          <a:p>
            <a:pPr marL="457200" lvl="1" indent="0">
              <a:buNone/>
            </a:pPr>
            <a:endParaRPr lang="en-GB" dirty="0"/>
          </a:p>
          <a:p>
            <a:pPr marL="457200" lvl="1" indent="0">
              <a:buNone/>
            </a:pPr>
            <a:endParaRPr lang="en-GB" dirty="0"/>
          </a:p>
        </p:txBody>
      </p:sp>
    </p:spTree>
    <p:extLst>
      <p:ext uri="{BB962C8B-B14F-4D97-AF65-F5344CB8AC3E}">
        <p14:creationId xmlns:p14="http://schemas.microsoft.com/office/powerpoint/2010/main" val="77930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B729-04A6-4B26-8A12-616AC7E592EB}"/>
              </a:ext>
            </a:extLst>
          </p:cNvPr>
          <p:cNvSpPr>
            <a:spLocks noGrp="1"/>
          </p:cNvSpPr>
          <p:nvPr>
            <p:ph type="title"/>
          </p:nvPr>
        </p:nvSpPr>
        <p:spPr/>
        <p:txBody>
          <a:bodyPr/>
          <a:lstStyle/>
          <a:p>
            <a:r>
              <a:rPr lang="en-GB" dirty="0">
                <a:cs typeface="Calibri Light"/>
              </a:rPr>
              <a:t>Repairs and maintenance - history</a:t>
            </a:r>
            <a:endParaRPr lang="en-GB" dirty="0"/>
          </a:p>
        </p:txBody>
      </p:sp>
      <p:sp>
        <p:nvSpPr>
          <p:cNvPr id="3" name="Content Placeholder 2">
            <a:extLst>
              <a:ext uri="{FF2B5EF4-FFF2-40B4-BE49-F238E27FC236}">
                <a16:creationId xmlns:a16="http://schemas.microsoft.com/office/drawing/2014/main" id="{D73C6D82-EA0D-46B7-9C03-42BA91C76F56}"/>
              </a:ext>
            </a:extLst>
          </p:cNvPr>
          <p:cNvSpPr>
            <a:spLocks noGrp="1"/>
          </p:cNvSpPr>
          <p:nvPr>
            <p:ph idx="1"/>
          </p:nvPr>
        </p:nvSpPr>
        <p:spPr/>
        <p:txBody>
          <a:bodyPr vert="horz" lIns="91440" tIns="45720" rIns="91440" bIns="45720" rtlCol="0" anchor="t">
            <a:normAutofit/>
          </a:bodyPr>
          <a:lstStyle/>
          <a:p>
            <a:r>
              <a:rPr lang="en-GB" dirty="0">
                <a:cs typeface="Calibri"/>
              </a:rPr>
              <a:t>2013-2019: repairs and maintenance delivered by a single multi-trade contractor working across the whole borough (delivering gas, electrical and asbestos services too)</a:t>
            </a:r>
          </a:p>
          <a:p>
            <a:r>
              <a:rPr lang="en-GB" dirty="0">
                <a:cs typeface="Calibri"/>
              </a:rPr>
              <a:t>April 2019-July 2020: an interim model in place: 3 repairs and voids contractors geographically split </a:t>
            </a:r>
          </a:p>
          <a:p>
            <a:r>
              <a:rPr lang="en-GB" dirty="0">
                <a:cs typeface="Calibri"/>
              </a:rPr>
              <a:t>M&amp;E delivered by range of separate, specialist contractors</a:t>
            </a:r>
          </a:p>
          <a:p>
            <a:r>
              <a:rPr lang="en-GB" dirty="0">
                <a:cs typeface="Calibri"/>
              </a:rPr>
              <a:t>New DLO</a:t>
            </a:r>
          </a:p>
          <a:p>
            <a:r>
              <a:rPr lang="en-GB" dirty="0">
                <a:cs typeface="Calibri"/>
              </a:rPr>
              <a:t>New Call Centre</a:t>
            </a:r>
          </a:p>
          <a:p>
            <a:r>
              <a:rPr lang="en-GB" dirty="0">
                <a:cs typeface="Calibri"/>
              </a:rPr>
              <a:t>Period of learning and bedding in systems</a:t>
            </a:r>
          </a:p>
          <a:p>
            <a:endParaRPr lang="en-GB" dirty="0">
              <a:cs typeface="Calibri"/>
            </a:endParaRPr>
          </a:p>
          <a:p>
            <a:endParaRPr lang="en-GB" dirty="0">
              <a:cs typeface="Calibri"/>
            </a:endParaRPr>
          </a:p>
        </p:txBody>
      </p:sp>
    </p:spTree>
    <p:extLst>
      <p:ext uri="{BB962C8B-B14F-4D97-AF65-F5344CB8AC3E}">
        <p14:creationId xmlns:p14="http://schemas.microsoft.com/office/powerpoint/2010/main" val="193292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6BEC5748-5D9C-49FD-B889-5ED6B5A93A45}"/>
              </a:ext>
            </a:extLst>
          </p:cNvPr>
          <p:cNvSpPr/>
          <p:nvPr/>
        </p:nvSpPr>
        <p:spPr>
          <a:xfrm>
            <a:off x="4775131" y="2792190"/>
            <a:ext cx="1728192" cy="165618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Oval 1">
            <a:extLst>
              <a:ext uri="{FF2B5EF4-FFF2-40B4-BE49-F238E27FC236}">
                <a16:creationId xmlns:a16="http://schemas.microsoft.com/office/drawing/2014/main" id="{DB3A30B2-BC93-48C7-ACDF-3C439ED76207}"/>
              </a:ext>
            </a:extLst>
          </p:cNvPr>
          <p:cNvSpPr/>
          <p:nvPr/>
        </p:nvSpPr>
        <p:spPr>
          <a:xfrm>
            <a:off x="3211859" y="3906130"/>
            <a:ext cx="1728192" cy="165618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TextBox 2">
            <a:extLst>
              <a:ext uri="{FF2B5EF4-FFF2-40B4-BE49-F238E27FC236}">
                <a16:creationId xmlns:a16="http://schemas.microsoft.com/office/drawing/2014/main" id="{0127B9AF-9F68-4511-B4AC-6F4AFE601A48}"/>
              </a:ext>
            </a:extLst>
          </p:cNvPr>
          <p:cNvSpPr txBox="1"/>
          <p:nvPr/>
        </p:nvSpPr>
        <p:spPr>
          <a:xfrm>
            <a:off x="3336438" y="4278078"/>
            <a:ext cx="1635902" cy="738664"/>
          </a:xfrm>
          <a:prstGeom prst="rect">
            <a:avLst/>
          </a:prstGeom>
          <a:noFill/>
        </p:spPr>
        <p:txBody>
          <a:bodyPr wrap="square" rtlCol="0">
            <a:spAutoFit/>
          </a:bodyPr>
          <a:lstStyle/>
          <a:p>
            <a:r>
              <a:rPr lang="en-GB" sz="1400" dirty="0">
                <a:solidFill>
                  <a:srgbClr val="000000"/>
                </a:solidFill>
              </a:rPr>
              <a:t>Responsive repairs + minor voids</a:t>
            </a:r>
          </a:p>
          <a:p>
            <a:pPr algn="ctr"/>
            <a:r>
              <a:rPr lang="en-GB" sz="1400" b="1" dirty="0">
                <a:solidFill>
                  <a:srgbClr val="000000"/>
                </a:solidFill>
              </a:rPr>
              <a:t>Lot 2  - Central</a:t>
            </a:r>
          </a:p>
        </p:txBody>
      </p:sp>
      <p:sp>
        <p:nvSpPr>
          <p:cNvPr id="5" name="Oval 4">
            <a:extLst>
              <a:ext uri="{FF2B5EF4-FFF2-40B4-BE49-F238E27FC236}">
                <a16:creationId xmlns:a16="http://schemas.microsoft.com/office/drawing/2014/main" id="{4734EB01-3DE5-4A90-B1F6-DA0029B13524}"/>
              </a:ext>
            </a:extLst>
          </p:cNvPr>
          <p:cNvSpPr/>
          <p:nvPr/>
        </p:nvSpPr>
        <p:spPr>
          <a:xfrm>
            <a:off x="7106589" y="3002934"/>
            <a:ext cx="1728192" cy="165618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Oval 6">
            <a:extLst>
              <a:ext uri="{FF2B5EF4-FFF2-40B4-BE49-F238E27FC236}">
                <a16:creationId xmlns:a16="http://schemas.microsoft.com/office/drawing/2014/main" id="{32DEE8C8-24E8-42C4-9968-24D5621ECF77}"/>
              </a:ext>
            </a:extLst>
          </p:cNvPr>
          <p:cNvSpPr/>
          <p:nvPr/>
        </p:nvSpPr>
        <p:spPr>
          <a:xfrm>
            <a:off x="4892173" y="4514082"/>
            <a:ext cx="1728192" cy="165618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1" name="Oval 10">
            <a:extLst>
              <a:ext uri="{FF2B5EF4-FFF2-40B4-BE49-F238E27FC236}">
                <a16:creationId xmlns:a16="http://schemas.microsoft.com/office/drawing/2014/main" id="{5BDDF60B-CEEF-4A4E-9D65-B5B4D1B85A32}"/>
              </a:ext>
            </a:extLst>
          </p:cNvPr>
          <p:cNvSpPr/>
          <p:nvPr/>
        </p:nvSpPr>
        <p:spPr>
          <a:xfrm>
            <a:off x="9794882" y="1874736"/>
            <a:ext cx="1705043" cy="1633999"/>
          </a:xfrm>
          <a:prstGeom prst="ellipse">
            <a:avLst/>
          </a:prstGeom>
          <a:solidFill>
            <a:schemeClr val="accent2">
              <a:lumMod val="60000"/>
              <a:lumOff val="40000"/>
            </a:schemeClr>
          </a:solidFill>
          <a:ln>
            <a:solidFill>
              <a:srgbClr val="577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TextBox 11">
            <a:extLst>
              <a:ext uri="{FF2B5EF4-FFF2-40B4-BE49-F238E27FC236}">
                <a16:creationId xmlns:a16="http://schemas.microsoft.com/office/drawing/2014/main" id="{B876221A-C3DA-4EB9-B225-07AA83D07673}"/>
              </a:ext>
            </a:extLst>
          </p:cNvPr>
          <p:cNvSpPr txBox="1"/>
          <p:nvPr/>
        </p:nvSpPr>
        <p:spPr>
          <a:xfrm>
            <a:off x="10073434" y="2106959"/>
            <a:ext cx="1292675" cy="1169551"/>
          </a:xfrm>
          <a:prstGeom prst="rect">
            <a:avLst/>
          </a:prstGeom>
          <a:noFill/>
        </p:spPr>
        <p:txBody>
          <a:bodyPr wrap="square" rtlCol="0">
            <a:spAutoFit/>
          </a:bodyPr>
          <a:lstStyle/>
          <a:p>
            <a:r>
              <a:rPr lang="en-GB" sz="1400" dirty="0">
                <a:solidFill>
                  <a:srgbClr val="000000"/>
                </a:solidFill>
              </a:rPr>
              <a:t>Gas repairs and serving</a:t>
            </a:r>
          </a:p>
          <a:p>
            <a:endParaRPr lang="en-GB" sz="1400" dirty="0">
              <a:solidFill>
                <a:srgbClr val="000000"/>
              </a:solidFill>
            </a:endParaRPr>
          </a:p>
          <a:p>
            <a:r>
              <a:rPr lang="en-GB" sz="1400" b="1" dirty="0">
                <a:solidFill>
                  <a:srgbClr val="000000"/>
                </a:solidFill>
              </a:rPr>
              <a:t>Lot 5 – borough wide</a:t>
            </a:r>
          </a:p>
        </p:txBody>
      </p:sp>
      <p:sp>
        <p:nvSpPr>
          <p:cNvPr id="13" name="Oval 12">
            <a:extLst>
              <a:ext uri="{FF2B5EF4-FFF2-40B4-BE49-F238E27FC236}">
                <a16:creationId xmlns:a16="http://schemas.microsoft.com/office/drawing/2014/main" id="{A5791943-6C3C-4C29-B32B-7CE5E16830A0}"/>
              </a:ext>
            </a:extLst>
          </p:cNvPr>
          <p:cNvSpPr/>
          <p:nvPr/>
        </p:nvSpPr>
        <p:spPr>
          <a:xfrm>
            <a:off x="9604749" y="3655752"/>
            <a:ext cx="1008112" cy="966107"/>
          </a:xfrm>
          <a:prstGeom prst="ellipse">
            <a:avLst/>
          </a:prstGeom>
          <a:solidFill>
            <a:schemeClr val="accent2">
              <a:lumMod val="75000"/>
            </a:schemeClr>
          </a:solidFill>
          <a:ln>
            <a:solidFill>
              <a:srgbClr val="577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00"/>
              </a:solidFill>
            </a:endParaRPr>
          </a:p>
        </p:txBody>
      </p:sp>
      <p:sp>
        <p:nvSpPr>
          <p:cNvPr id="14" name="TextBox 13">
            <a:extLst>
              <a:ext uri="{FF2B5EF4-FFF2-40B4-BE49-F238E27FC236}">
                <a16:creationId xmlns:a16="http://schemas.microsoft.com/office/drawing/2014/main" id="{97F3A9F0-99EA-4F86-8FDB-DEA6391AEED3}"/>
              </a:ext>
            </a:extLst>
          </p:cNvPr>
          <p:cNvSpPr txBox="1"/>
          <p:nvPr/>
        </p:nvSpPr>
        <p:spPr>
          <a:xfrm>
            <a:off x="9685387" y="3942986"/>
            <a:ext cx="846835" cy="523220"/>
          </a:xfrm>
          <a:prstGeom prst="rect">
            <a:avLst/>
          </a:prstGeom>
          <a:noFill/>
        </p:spPr>
        <p:txBody>
          <a:bodyPr wrap="none" rtlCol="0">
            <a:spAutoFit/>
          </a:bodyPr>
          <a:lstStyle/>
          <a:p>
            <a:pPr algn="ctr"/>
            <a:r>
              <a:rPr lang="en-GB" sz="1400" dirty="0">
                <a:solidFill>
                  <a:srgbClr val="000000"/>
                </a:solidFill>
              </a:rPr>
              <a:t>Electrical</a:t>
            </a:r>
          </a:p>
          <a:p>
            <a:pPr algn="ctr"/>
            <a:r>
              <a:rPr lang="en-GB" sz="1400" b="1" dirty="0">
                <a:solidFill>
                  <a:srgbClr val="000000"/>
                </a:solidFill>
              </a:rPr>
              <a:t>Lot 6</a:t>
            </a:r>
          </a:p>
        </p:txBody>
      </p:sp>
      <p:sp>
        <p:nvSpPr>
          <p:cNvPr id="15" name="Oval 14">
            <a:extLst>
              <a:ext uri="{FF2B5EF4-FFF2-40B4-BE49-F238E27FC236}">
                <a16:creationId xmlns:a16="http://schemas.microsoft.com/office/drawing/2014/main" id="{9BF24189-595C-4030-91CA-C77816856AB2}"/>
              </a:ext>
            </a:extLst>
          </p:cNvPr>
          <p:cNvSpPr/>
          <p:nvPr/>
        </p:nvSpPr>
        <p:spPr>
          <a:xfrm>
            <a:off x="10856474" y="3555652"/>
            <a:ext cx="1008112" cy="966107"/>
          </a:xfrm>
          <a:prstGeom prst="ellipse">
            <a:avLst/>
          </a:prstGeom>
          <a:solidFill>
            <a:schemeClr val="bg2">
              <a:lumMod val="75000"/>
            </a:schemeClr>
          </a:solidFill>
          <a:ln>
            <a:solidFill>
              <a:srgbClr val="577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00"/>
              </a:solidFill>
            </a:endParaRPr>
          </a:p>
        </p:txBody>
      </p:sp>
      <p:sp>
        <p:nvSpPr>
          <p:cNvPr id="16" name="TextBox 15">
            <a:extLst>
              <a:ext uri="{FF2B5EF4-FFF2-40B4-BE49-F238E27FC236}">
                <a16:creationId xmlns:a16="http://schemas.microsoft.com/office/drawing/2014/main" id="{48959BB9-5663-4501-98A9-9DD182571CEA}"/>
              </a:ext>
            </a:extLst>
          </p:cNvPr>
          <p:cNvSpPr txBox="1"/>
          <p:nvPr/>
        </p:nvSpPr>
        <p:spPr>
          <a:xfrm>
            <a:off x="10942242" y="3800251"/>
            <a:ext cx="848309" cy="523220"/>
          </a:xfrm>
          <a:prstGeom prst="rect">
            <a:avLst/>
          </a:prstGeom>
          <a:noFill/>
        </p:spPr>
        <p:txBody>
          <a:bodyPr wrap="none" rtlCol="0">
            <a:spAutoFit/>
          </a:bodyPr>
          <a:lstStyle/>
          <a:p>
            <a:r>
              <a:rPr lang="en-GB" sz="1400" dirty="0">
                <a:solidFill>
                  <a:srgbClr val="000000"/>
                </a:solidFill>
              </a:rPr>
              <a:t>Asbestos</a:t>
            </a:r>
          </a:p>
          <a:p>
            <a:r>
              <a:rPr lang="en-GB" sz="1400" b="1" dirty="0">
                <a:solidFill>
                  <a:srgbClr val="000000"/>
                </a:solidFill>
              </a:rPr>
              <a:t>Lot 7 &amp; 8</a:t>
            </a:r>
          </a:p>
        </p:txBody>
      </p:sp>
      <p:sp>
        <p:nvSpPr>
          <p:cNvPr id="17" name="Oval 16">
            <a:extLst>
              <a:ext uri="{FF2B5EF4-FFF2-40B4-BE49-F238E27FC236}">
                <a16:creationId xmlns:a16="http://schemas.microsoft.com/office/drawing/2014/main" id="{5DA9D73A-6D23-483F-832F-440FE3747820}"/>
              </a:ext>
            </a:extLst>
          </p:cNvPr>
          <p:cNvSpPr/>
          <p:nvPr/>
        </p:nvSpPr>
        <p:spPr>
          <a:xfrm>
            <a:off x="10414205" y="4614987"/>
            <a:ext cx="1008112" cy="96610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00"/>
              </a:solidFill>
            </a:endParaRPr>
          </a:p>
        </p:txBody>
      </p:sp>
      <p:sp>
        <p:nvSpPr>
          <p:cNvPr id="18" name="TextBox 17">
            <a:extLst>
              <a:ext uri="{FF2B5EF4-FFF2-40B4-BE49-F238E27FC236}">
                <a16:creationId xmlns:a16="http://schemas.microsoft.com/office/drawing/2014/main" id="{2592BBFD-6435-452F-9A61-A1FD4CE4C4E9}"/>
              </a:ext>
            </a:extLst>
          </p:cNvPr>
          <p:cNvSpPr txBox="1"/>
          <p:nvPr/>
        </p:nvSpPr>
        <p:spPr>
          <a:xfrm>
            <a:off x="10456876" y="4815540"/>
            <a:ext cx="926472" cy="523220"/>
          </a:xfrm>
          <a:prstGeom prst="rect">
            <a:avLst/>
          </a:prstGeom>
          <a:noFill/>
        </p:spPr>
        <p:txBody>
          <a:bodyPr wrap="none" rtlCol="0">
            <a:spAutoFit/>
          </a:bodyPr>
          <a:lstStyle/>
          <a:p>
            <a:pPr algn="ctr"/>
            <a:r>
              <a:rPr lang="en-GB" sz="1400" dirty="0">
                <a:solidFill>
                  <a:srgbClr val="000000"/>
                </a:solidFill>
              </a:rPr>
              <a:t>Other </a:t>
            </a:r>
          </a:p>
          <a:p>
            <a:pPr algn="ctr"/>
            <a:r>
              <a:rPr lang="en-GB" sz="1400" dirty="0">
                <a:solidFill>
                  <a:srgbClr val="000000"/>
                </a:solidFill>
              </a:rPr>
              <a:t>specialists</a:t>
            </a:r>
          </a:p>
        </p:txBody>
      </p:sp>
      <p:sp>
        <p:nvSpPr>
          <p:cNvPr id="20" name="TextBox 19">
            <a:extLst>
              <a:ext uri="{FF2B5EF4-FFF2-40B4-BE49-F238E27FC236}">
                <a16:creationId xmlns:a16="http://schemas.microsoft.com/office/drawing/2014/main" id="{914F184B-E702-4884-8791-24E5CAC84485}"/>
              </a:ext>
            </a:extLst>
          </p:cNvPr>
          <p:cNvSpPr txBox="1"/>
          <p:nvPr/>
        </p:nvSpPr>
        <p:spPr>
          <a:xfrm>
            <a:off x="4567899" y="1418657"/>
            <a:ext cx="2021323" cy="369332"/>
          </a:xfrm>
          <a:prstGeom prst="rect">
            <a:avLst/>
          </a:prstGeom>
          <a:noFill/>
        </p:spPr>
        <p:txBody>
          <a:bodyPr wrap="none" rtlCol="0">
            <a:spAutoFit/>
          </a:bodyPr>
          <a:lstStyle/>
          <a:p>
            <a:r>
              <a:rPr lang="en-GB" b="1" dirty="0">
                <a:solidFill>
                  <a:srgbClr val="002060"/>
                </a:solidFill>
              </a:rPr>
              <a:t>Repairs contractors</a:t>
            </a:r>
          </a:p>
        </p:txBody>
      </p:sp>
      <p:sp>
        <p:nvSpPr>
          <p:cNvPr id="24" name="TextBox 23">
            <a:extLst>
              <a:ext uri="{FF2B5EF4-FFF2-40B4-BE49-F238E27FC236}">
                <a16:creationId xmlns:a16="http://schemas.microsoft.com/office/drawing/2014/main" id="{CB1CC6EE-45F6-41C7-AE01-47FFB466CD09}"/>
              </a:ext>
            </a:extLst>
          </p:cNvPr>
          <p:cNvSpPr txBox="1"/>
          <p:nvPr/>
        </p:nvSpPr>
        <p:spPr>
          <a:xfrm>
            <a:off x="1123049" y="389832"/>
            <a:ext cx="8126905" cy="769441"/>
          </a:xfrm>
          <a:prstGeom prst="rect">
            <a:avLst/>
          </a:prstGeom>
          <a:noFill/>
        </p:spPr>
        <p:txBody>
          <a:bodyPr wrap="none" rtlCol="0">
            <a:spAutoFit/>
          </a:bodyPr>
          <a:lstStyle/>
          <a:p>
            <a:r>
              <a:rPr lang="en-GB" sz="4400" dirty="0">
                <a:solidFill>
                  <a:srgbClr val="000000"/>
                </a:solidFill>
                <a:latin typeface="+mj-lt"/>
              </a:rPr>
              <a:t>Repairs model August 2020 - 2025</a:t>
            </a:r>
          </a:p>
        </p:txBody>
      </p:sp>
      <p:sp>
        <p:nvSpPr>
          <p:cNvPr id="30" name="Oval 29">
            <a:extLst>
              <a:ext uri="{FF2B5EF4-FFF2-40B4-BE49-F238E27FC236}">
                <a16:creationId xmlns:a16="http://schemas.microsoft.com/office/drawing/2014/main" id="{F68074B9-F952-4AE9-A833-0D05441C3250}"/>
              </a:ext>
            </a:extLst>
          </p:cNvPr>
          <p:cNvSpPr/>
          <p:nvPr/>
        </p:nvSpPr>
        <p:spPr>
          <a:xfrm>
            <a:off x="1003804" y="2756175"/>
            <a:ext cx="1854840" cy="175790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1" name="TextBox 30">
            <a:extLst>
              <a:ext uri="{FF2B5EF4-FFF2-40B4-BE49-F238E27FC236}">
                <a16:creationId xmlns:a16="http://schemas.microsoft.com/office/drawing/2014/main" id="{ECCF5D85-F4C9-4E6F-A17D-F29A07E56D07}"/>
              </a:ext>
            </a:extLst>
          </p:cNvPr>
          <p:cNvSpPr txBox="1"/>
          <p:nvPr/>
        </p:nvSpPr>
        <p:spPr>
          <a:xfrm>
            <a:off x="1047838" y="3110474"/>
            <a:ext cx="1704067" cy="954107"/>
          </a:xfrm>
          <a:prstGeom prst="rect">
            <a:avLst/>
          </a:prstGeom>
          <a:noFill/>
        </p:spPr>
        <p:txBody>
          <a:bodyPr wrap="square" rtlCol="0">
            <a:spAutoFit/>
          </a:bodyPr>
          <a:lstStyle/>
          <a:p>
            <a:pPr algn="ctr"/>
            <a:r>
              <a:rPr lang="en-GB" sz="1400" dirty="0">
                <a:solidFill>
                  <a:srgbClr val="000000"/>
                </a:solidFill>
                <a:cs typeface="Arial" panose="020B0604020202020204" pitchFamily="34" charset="0"/>
              </a:rPr>
              <a:t>Communal works, estate inspections,</a:t>
            </a:r>
          </a:p>
          <a:p>
            <a:pPr algn="ctr"/>
            <a:r>
              <a:rPr lang="en-GB" sz="1400" dirty="0">
                <a:solidFill>
                  <a:srgbClr val="000000"/>
                </a:solidFill>
                <a:cs typeface="Arial" panose="020B0604020202020204" pitchFamily="34" charset="0"/>
              </a:rPr>
              <a:t>handyperson, minor Fire Risk jobs</a:t>
            </a:r>
            <a:endParaRPr lang="en-GB" sz="1400" dirty="0">
              <a:solidFill>
                <a:srgbClr val="000000"/>
              </a:solidFill>
            </a:endParaRPr>
          </a:p>
        </p:txBody>
      </p:sp>
      <p:sp>
        <p:nvSpPr>
          <p:cNvPr id="33" name="Oval 32">
            <a:extLst>
              <a:ext uri="{FF2B5EF4-FFF2-40B4-BE49-F238E27FC236}">
                <a16:creationId xmlns:a16="http://schemas.microsoft.com/office/drawing/2014/main" id="{033C69AC-E710-4A41-B5F3-F123DF2D8D1D}"/>
              </a:ext>
            </a:extLst>
          </p:cNvPr>
          <p:cNvSpPr/>
          <p:nvPr/>
        </p:nvSpPr>
        <p:spPr>
          <a:xfrm>
            <a:off x="3559786" y="1842774"/>
            <a:ext cx="1008112" cy="96610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4" name="TextBox 33">
            <a:extLst>
              <a:ext uri="{FF2B5EF4-FFF2-40B4-BE49-F238E27FC236}">
                <a16:creationId xmlns:a16="http://schemas.microsoft.com/office/drawing/2014/main" id="{4EB205E5-8EF4-46C0-BB2F-FA03DACF189A}"/>
              </a:ext>
            </a:extLst>
          </p:cNvPr>
          <p:cNvSpPr txBox="1"/>
          <p:nvPr/>
        </p:nvSpPr>
        <p:spPr>
          <a:xfrm>
            <a:off x="3617501" y="1956494"/>
            <a:ext cx="892680" cy="738664"/>
          </a:xfrm>
          <a:prstGeom prst="rect">
            <a:avLst/>
          </a:prstGeom>
          <a:noFill/>
        </p:spPr>
        <p:txBody>
          <a:bodyPr wrap="none" rtlCol="0">
            <a:spAutoFit/>
          </a:bodyPr>
          <a:lstStyle/>
          <a:p>
            <a:pPr algn="ctr"/>
            <a:r>
              <a:rPr lang="en-GB" sz="1400" dirty="0">
                <a:solidFill>
                  <a:srgbClr val="000000"/>
                </a:solidFill>
              </a:rPr>
              <a:t>Customer</a:t>
            </a:r>
          </a:p>
          <a:p>
            <a:pPr algn="ctr"/>
            <a:r>
              <a:rPr lang="en-GB" sz="1400" dirty="0">
                <a:solidFill>
                  <a:srgbClr val="000000"/>
                </a:solidFill>
              </a:rPr>
              <a:t>Service</a:t>
            </a:r>
          </a:p>
          <a:p>
            <a:pPr algn="ctr"/>
            <a:r>
              <a:rPr lang="en-GB" sz="1400" dirty="0">
                <a:solidFill>
                  <a:srgbClr val="000000"/>
                </a:solidFill>
              </a:rPr>
              <a:t>Centre</a:t>
            </a:r>
          </a:p>
        </p:txBody>
      </p:sp>
      <p:cxnSp>
        <p:nvCxnSpPr>
          <p:cNvPr id="10" name="Straight Arrow Connector 9">
            <a:extLst>
              <a:ext uri="{FF2B5EF4-FFF2-40B4-BE49-F238E27FC236}">
                <a16:creationId xmlns:a16="http://schemas.microsoft.com/office/drawing/2014/main" id="{A8255D2D-C35D-4AC1-9C8C-2B7B499BA3D2}"/>
              </a:ext>
            </a:extLst>
          </p:cNvPr>
          <p:cNvCxnSpPr>
            <a:cxnSpLocks/>
            <a:stCxn id="33" idx="3"/>
          </p:cNvCxnSpPr>
          <p:nvPr/>
        </p:nvCxnSpPr>
        <p:spPr>
          <a:xfrm flipH="1">
            <a:off x="2925936" y="2667398"/>
            <a:ext cx="781485" cy="595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F32688-7A66-430B-96E6-9FF45E196DDE}"/>
              </a:ext>
            </a:extLst>
          </p:cNvPr>
          <p:cNvCxnSpPr>
            <a:cxnSpLocks/>
            <a:stCxn id="33" idx="6"/>
          </p:cNvCxnSpPr>
          <p:nvPr/>
        </p:nvCxnSpPr>
        <p:spPr>
          <a:xfrm>
            <a:off x="4567898" y="2325828"/>
            <a:ext cx="2879187" cy="737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54C327-C2DE-4CD9-80F7-BBD1C749DE2E}"/>
              </a:ext>
            </a:extLst>
          </p:cNvPr>
          <p:cNvCxnSpPr>
            <a:stCxn id="33" idx="5"/>
          </p:cNvCxnSpPr>
          <p:nvPr/>
        </p:nvCxnSpPr>
        <p:spPr>
          <a:xfrm>
            <a:off x="4420264" y="2667398"/>
            <a:ext cx="216995" cy="258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6A3BF0D-A08A-49F8-803B-6BB5F4D83796}"/>
              </a:ext>
            </a:extLst>
          </p:cNvPr>
          <p:cNvSpPr/>
          <p:nvPr/>
        </p:nvSpPr>
        <p:spPr>
          <a:xfrm>
            <a:off x="4861112" y="3143228"/>
            <a:ext cx="1705043" cy="954107"/>
          </a:xfrm>
          <a:prstGeom prst="rect">
            <a:avLst/>
          </a:prstGeom>
        </p:spPr>
        <p:txBody>
          <a:bodyPr wrap="square">
            <a:spAutoFit/>
          </a:bodyPr>
          <a:lstStyle/>
          <a:p>
            <a:r>
              <a:rPr lang="en-GB" sz="1400" dirty="0">
                <a:solidFill>
                  <a:srgbClr val="000000"/>
                </a:solidFill>
              </a:rPr>
              <a:t>Responsive repairs </a:t>
            </a:r>
          </a:p>
          <a:p>
            <a:pPr algn="ctr"/>
            <a:r>
              <a:rPr lang="en-GB" sz="1400" dirty="0">
                <a:solidFill>
                  <a:srgbClr val="000000"/>
                </a:solidFill>
              </a:rPr>
              <a:t>+ minor voids</a:t>
            </a:r>
          </a:p>
          <a:p>
            <a:pPr algn="ctr"/>
            <a:r>
              <a:rPr lang="en-GB" sz="1400" b="1" dirty="0">
                <a:solidFill>
                  <a:srgbClr val="000000"/>
                </a:solidFill>
              </a:rPr>
              <a:t>Lot  1 - North</a:t>
            </a:r>
          </a:p>
          <a:p>
            <a:pPr algn="ctr"/>
            <a:endParaRPr lang="en-GB" sz="1400" dirty="0">
              <a:solidFill>
                <a:srgbClr val="000000"/>
              </a:solidFill>
            </a:endParaRPr>
          </a:p>
        </p:txBody>
      </p:sp>
      <p:sp>
        <p:nvSpPr>
          <p:cNvPr id="19" name="Rectangle 18">
            <a:extLst>
              <a:ext uri="{FF2B5EF4-FFF2-40B4-BE49-F238E27FC236}">
                <a16:creationId xmlns:a16="http://schemas.microsoft.com/office/drawing/2014/main" id="{052AE5D0-04AA-457F-999E-F1238CD88E30}"/>
              </a:ext>
            </a:extLst>
          </p:cNvPr>
          <p:cNvSpPr/>
          <p:nvPr/>
        </p:nvSpPr>
        <p:spPr>
          <a:xfrm>
            <a:off x="5024870" y="4865121"/>
            <a:ext cx="1541774" cy="738664"/>
          </a:xfrm>
          <a:prstGeom prst="rect">
            <a:avLst/>
          </a:prstGeom>
        </p:spPr>
        <p:txBody>
          <a:bodyPr wrap="square">
            <a:spAutoFit/>
          </a:bodyPr>
          <a:lstStyle/>
          <a:p>
            <a:r>
              <a:rPr lang="en-GB" sz="1400" dirty="0">
                <a:solidFill>
                  <a:srgbClr val="000000"/>
                </a:solidFill>
              </a:rPr>
              <a:t>Responsive repairs + minor voids</a:t>
            </a:r>
          </a:p>
          <a:p>
            <a:pPr algn="ctr"/>
            <a:r>
              <a:rPr lang="en-GB" sz="1400" b="1" dirty="0">
                <a:solidFill>
                  <a:srgbClr val="000000"/>
                </a:solidFill>
              </a:rPr>
              <a:t>Lot 3 - South</a:t>
            </a:r>
          </a:p>
        </p:txBody>
      </p:sp>
      <p:sp>
        <p:nvSpPr>
          <p:cNvPr id="35" name="Rectangle 34">
            <a:extLst>
              <a:ext uri="{FF2B5EF4-FFF2-40B4-BE49-F238E27FC236}">
                <a16:creationId xmlns:a16="http://schemas.microsoft.com/office/drawing/2014/main" id="{4303215E-94F5-4E26-B9AE-94C40C8BF9DB}"/>
              </a:ext>
            </a:extLst>
          </p:cNvPr>
          <p:cNvSpPr/>
          <p:nvPr/>
        </p:nvSpPr>
        <p:spPr>
          <a:xfrm>
            <a:off x="7251544" y="3262415"/>
            <a:ext cx="1705043" cy="1384995"/>
          </a:xfrm>
          <a:prstGeom prst="rect">
            <a:avLst/>
          </a:prstGeom>
        </p:spPr>
        <p:txBody>
          <a:bodyPr wrap="square">
            <a:spAutoFit/>
          </a:bodyPr>
          <a:lstStyle/>
          <a:p>
            <a:r>
              <a:rPr lang="en-GB" sz="1400" dirty="0">
                <a:solidFill>
                  <a:srgbClr val="000000"/>
                </a:solidFill>
              </a:rPr>
              <a:t>Responsive (unplanned) capital, structural voids</a:t>
            </a:r>
          </a:p>
          <a:p>
            <a:r>
              <a:rPr lang="en-GB" sz="1400" b="1" dirty="0">
                <a:solidFill>
                  <a:srgbClr val="000000"/>
                </a:solidFill>
              </a:rPr>
              <a:t>Lot 4 – borough wide</a:t>
            </a:r>
          </a:p>
          <a:p>
            <a:pPr algn="ctr"/>
            <a:endParaRPr lang="en-GB" sz="1400" dirty="0">
              <a:solidFill>
                <a:srgbClr val="000000"/>
              </a:solidFill>
            </a:endParaRPr>
          </a:p>
        </p:txBody>
      </p:sp>
      <p:sp>
        <p:nvSpPr>
          <p:cNvPr id="36" name="TextBox 35">
            <a:extLst>
              <a:ext uri="{FF2B5EF4-FFF2-40B4-BE49-F238E27FC236}">
                <a16:creationId xmlns:a16="http://schemas.microsoft.com/office/drawing/2014/main" id="{62DC4C80-66AB-41F3-8057-688D5D755EBC}"/>
              </a:ext>
            </a:extLst>
          </p:cNvPr>
          <p:cNvSpPr txBox="1"/>
          <p:nvPr/>
        </p:nvSpPr>
        <p:spPr>
          <a:xfrm>
            <a:off x="7093403" y="1419630"/>
            <a:ext cx="1946880" cy="369332"/>
          </a:xfrm>
          <a:prstGeom prst="rect">
            <a:avLst/>
          </a:prstGeom>
          <a:noFill/>
        </p:spPr>
        <p:txBody>
          <a:bodyPr wrap="none" rtlCol="0">
            <a:spAutoFit/>
          </a:bodyPr>
          <a:lstStyle/>
          <a:p>
            <a:r>
              <a:rPr lang="en-GB" b="1" dirty="0">
                <a:solidFill>
                  <a:srgbClr val="002060"/>
                </a:solidFill>
              </a:rPr>
              <a:t>Responsive capital</a:t>
            </a:r>
          </a:p>
        </p:txBody>
      </p:sp>
      <p:sp>
        <p:nvSpPr>
          <p:cNvPr id="37" name="TextBox 36">
            <a:extLst>
              <a:ext uri="{FF2B5EF4-FFF2-40B4-BE49-F238E27FC236}">
                <a16:creationId xmlns:a16="http://schemas.microsoft.com/office/drawing/2014/main" id="{3441EC50-ECE0-48AB-82B4-F363E57B2B05}"/>
              </a:ext>
            </a:extLst>
          </p:cNvPr>
          <p:cNvSpPr txBox="1"/>
          <p:nvPr/>
        </p:nvSpPr>
        <p:spPr>
          <a:xfrm>
            <a:off x="1123049" y="1444892"/>
            <a:ext cx="1527021" cy="646331"/>
          </a:xfrm>
          <a:prstGeom prst="rect">
            <a:avLst/>
          </a:prstGeom>
          <a:noFill/>
        </p:spPr>
        <p:txBody>
          <a:bodyPr wrap="none" rtlCol="0">
            <a:spAutoFit/>
          </a:bodyPr>
          <a:lstStyle/>
          <a:p>
            <a:r>
              <a:rPr lang="en-GB" b="1" dirty="0">
                <a:solidFill>
                  <a:srgbClr val="002060"/>
                </a:solidFill>
              </a:rPr>
              <a:t>Direct Labour </a:t>
            </a:r>
          </a:p>
          <a:p>
            <a:r>
              <a:rPr lang="en-GB" b="1" dirty="0">
                <a:solidFill>
                  <a:srgbClr val="002060"/>
                </a:solidFill>
              </a:rPr>
              <a:t>Organisation </a:t>
            </a:r>
          </a:p>
        </p:txBody>
      </p:sp>
      <p:sp>
        <p:nvSpPr>
          <p:cNvPr id="38" name="TextBox 37">
            <a:extLst>
              <a:ext uri="{FF2B5EF4-FFF2-40B4-BE49-F238E27FC236}">
                <a16:creationId xmlns:a16="http://schemas.microsoft.com/office/drawing/2014/main" id="{4370105C-30A5-4A1A-8108-706747126508}"/>
              </a:ext>
            </a:extLst>
          </p:cNvPr>
          <p:cNvSpPr txBox="1"/>
          <p:nvPr/>
        </p:nvSpPr>
        <p:spPr>
          <a:xfrm>
            <a:off x="9525423" y="1398726"/>
            <a:ext cx="2210926" cy="369332"/>
          </a:xfrm>
          <a:prstGeom prst="rect">
            <a:avLst/>
          </a:prstGeom>
          <a:noFill/>
        </p:spPr>
        <p:txBody>
          <a:bodyPr wrap="none" rtlCol="0">
            <a:spAutoFit/>
          </a:bodyPr>
          <a:lstStyle/>
          <a:p>
            <a:r>
              <a:rPr lang="en-GB" b="1" dirty="0">
                <a:solidFill>
                  <a:srgbClr val="002060"/>
                </a:solidFill>
              </a:rPr>
              <a:t>Specialist contractors</a:t>
            </a:r>
          </a:p>
        </p:txBody>
      </p:sp>
      <p:cxnSp>
        <p:nvCxnSpPr>
          <p:cNvPr id="39" name="Straight Arrow Connector 38">
            <a:extLst>
              <a:ext uri="{FF2B5EF4-FFF2-40B4-BE49-F238E27FC236}">
                <a16:creationId xmlns:a16="http://schemas.microsoft.com/office/drawing/2014/main" id="{DAF1BC40-E98A-4D35-B4DB-4C1B1F516C19}"/>
              </a:ext>
            </a:extLst>
          </p:cNvPr>
          <p:cNvCxnSpPr>
            <a:cxnSpLocks/>
          </p:cNvCxnSpPr>
          <p:nvPr/>
        </p:nvCxnSpPr>
        <p:spPr>
          <a:xfrm>
            <a:off x="4545716" y="2139028"/>
            <a:ext cx="4921381" cy="566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90B12E8-9937-4842-BDA9-190C36A57D89}"/>
              </a:ext>
            </a:extLst>
          </p:cNvPr>
          <p:cNvSpPr txBox="1"/>
          <p:nvPr/>
        </p:nvSpPr>
        <p:spPr>
          <a:xfrm>
            <a:off x="2672768" y="1430917"/>
            <a:ext cx="1788054" cy="369332"/>
          </a:xfrm>
          <a:prstGeom prst="rect">
            <a:avLst/>
          </a:prstGeom>
          <a:noFill/>
        </p:spPr>
        <p:txBody>
          <a:bodyPr wrap="none" rtlCol="0">
            <a:spAutoFit/>
          </a:bodyPr>
          <a:lstStyle/>
          <a:p>
            <a:r>
              <a:rPr lang="en-GB" b="1" dirty="0">
                <a:solidFill>
                  <a:srgbClr val="002060"/>
                </a:solidFill>
              </a:rPr>
              <a:t>Single call centre</a:t>
            </a:r>
          </a:p>
        </p:txBody>
      </p:sp>
    </p:spTree>
    <p:extLst>
      <p:ext uri="{BB962C8B-B14F-4D97-AF65-F5344CB8AC3E}">
        <p14:creationId xmlns:p14="http://schemas.microsoft.com/office/powerpoint/2010/main" val="3560228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A31FBC585914686FB10BF3C9BF10D" ma:contentTypeVersion="8" ma:contentTypeDescription="Create a new document." ma:contentTypeScope="" ma:versionID="17ebbbeb03fe406ca9da16ac6cb250d9">
  <xsd:schema xmlns:xsd="http://www.w3.org/2001/XMLSchema" xmlns:xs="http://www.w3.org/2001/XMLSchema" xmlns:p="http://schemas.microsoft.com/office/2006/metadata/properties" xmlns:ns3="62c5fe2e-876e-4220-89c0-09dbc98f5556" targetNamespace="http://schemas.microsoft.com/office/2006/metadata/properties" ma:root="true" ma:fieldsID="fc68a2a77d9e876e5589359b8c0ec03a" ns3:_="">
    <xsd:import namespace="62c5fe2e-876e-4220-89c0-09dbc98f555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5fe2e-876e-4220-89c0-09dbc98f55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054BB6-F4B9-4D2E-A4B5-ACD0C7E5E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c5fe2e-876e-4220-89c0-09dbc98f55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A5976E-2851-42B9-96F0-7749C8ED0EDF}">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62c5fe2e-876e-4220-89c0-09dbc98f5556"/>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E5147758-4E40-4981-B7AF-4F217CBE6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8747</TotalTime>
  <Words>3380</Words>
  <Application>Microsoft Macintosh PowerPoint</Application>
  <PresentationFormat>Widescreen</PresentationFormat>
  <Paragraphs>430</Paragraphs>
  <Slides>44</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DengXian</vt:lpstr>
      <vt:lpstr>Arial</vt:lpstr>
      <vt:lpstr>Calibri</vt:lpstr>
      <vt:lpstr>Calibri Light</vt:lpstr>
      <vt:lpstr>Times New Roman</vt:lpstr>
      <vt:lpstr>Office Theme</vt:lpstr>
      <vt:lpstr>Repairs and Maintenance Bidders Day</vt:lpstr>
      <vt:lpstr>Overview of Day</vt:lpstr>
      <vt:lpstr>Overview of Day</vt:lpstr>
      <vt:lpstr>Introductions</vt:lpstr>
      <vt:lpstr>Overview of the borough </vt:lpstr>
      <vt:lpstr>Overview of the borough </vt:lpstr>
      <vt:lpstr>Key housing issues concerning R&amp;M </vt:lpstr>
      <vt:lpstr>Repairs and maintenance - history</vt:lpstr>
      <vt:lpstr>PowerPoint Presentation</vt:lpstr>
      <vt:lpstr>Overview of Procurement Process</vt:lpstr>
      <vt:lpstr>Overview of Procurement Process</vt:lpstr>
      <vt:lpstr>What we are procuring - now</vt:lpstr>
      <vt:lpstr>Indicative Timetable</vt:lpstr>
      <vt:lpstr>Overview of Procurement Process</vt:lpstr>
      <vt:lpstr>Questions?</vt:lpstr>
      <vt:lpstr>Customer Service Centre</vt:lpstr>
      <vt:lpstr>Customer Services – Complaints &amp; Insight</vt:lpstr>
      <vt:lpstr>Customer Services – Resident Priorities</vt:lpstr>
      <vt:lpstr>Questions?</vt:lpstr>
      <vt:lpstr>ICT</vt:lpstr>
      <vt:lpstr>Questions?</vt:lpstr>
      <vt:lpstr>Lots 1-3: Responsive Repairs and Voids </vt:lpstr>
      <vt:lpstr>Repairs demand – priorities and trades</vt:lpstr>
      <vt:lpstr>Repairs KPIs and quality</vt:lpstr>
      <vt:lpstr>Repairs commercial model</vt:lpstr>
      <vt:lpstr>Lot 4 – Responsive Capital </vt:lpstr>
      <vt:lpstr>Questions?</vt:lpstr>
      <vt:lpstr>PowerPoint Presentation</vt:lpstr>
      <vt:lpstr>Services included within the lots</vt:lpstr>
      <vt:lpstr>Gas: LBHF approach 2020</vt:lpstr>
      <vt:lpstr>Gas: LGSR </vt:lpstr>
      <vt:lpstr>Boilers and plant rooms</vt:lpstr>
      <vt:lpstr>PowerPoint Presentation</vt:lpstr>
      <vt:lpstr>Questions?</vt:lpstr>
      <vt:lpstr>Asbestos</vt:lpstr>
      <vt:lpstr>Asbestos Surveying and Analytical</vt:lpstr>
      <vt:lpstr>Asbestos Surveying and Analytical</vt:lpstr>
      <vt:lpstr>Asbestos Surveying and Analytical</vt:lpstr>
      <vt:lpstr>Lots 7 &amp; 8 – Asbestos Removal</vt:lpstr>
      <vt:lpstr>Asbestos Removal</vt:lpstr>
      <vt:lpstr>Questions?</vt:lpstr>
      <vt:lpstr>Any final questions – please see note takers after the session</vt:lpstr>
      <vt:lpstr>Closing Remarks</vt:lpstr>
      <vt:lpstr>End of Session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 Insight Agenda</dc:title>
  <dc:creator>Victoria Campbell</dc:creator>
  <cp:lastModifiedBy>Microsoft Office User</cp:lastModifiedBy>
  <cp:revision>325</cp:revision>
  <cp:lastPrinted>2017-09-14T12:07:59Z</cp:lastPrinted>
  <dcterms:created xsi:type="dcterms:W3CDTF">2017-09-14T11:03:02Z</dcterms:created>
  <dcterms:modified xsi:type="dcterms:W3CDTF">2019-10-08T10:54:37Z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0x010100026A31FBC585914686FB10BF3C9BF10D</vt:lpwstr>
  </property>
</Properties>
</file>