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4" r:id="rId6"/>
  </p:sldMasterIdLst>
  <p:notesMasterIdLst>
    <p:notesMasterId r:id="rId45"/>
  </p:notesMasterIdLst>
  <p:sldIdLst>
    <p:sldId id="256" r:id="rId7"/>
    <p:sldId id="292" r:id="rId8"/>
    <p:sldId id="278" r:id="rId9"/>
    <p:sldId id="279" r:id="rId10"/>
    <p:sldId id="290" r:id="rId11"/>
    <p:sldId id="257" r:id="rId12"/>
    <p:sldId id="259" r:id="rId13"/>
    <p:sldId id="306" r:id="rId14"/>
    <p:sldId id="298" r:id="rId15"/>
    <p:sldId id="270" r:id="rId16"/>
    <p:sldId id="269" r:id="rId17"/>
    <p:sldId id="299" r:id="rId18"/>
    <p:sldId id="300" r:id="rId19"/>
    <p:sldId id="301" r:id="rId20"/>
    <p:sldId id="285" r:id="rId21"/>
    <p:sldId id="282" r:id="rId22"/>
    <p:sldId id="283" r:id="rId23"/>
    <p:sldId id="284" r:id="rId24"/>
    <p:sldId id="281" r:id="rId25"/>
    <p:sldId id="274" r:id="rId26"/>
    <p:sldId id="286" r:id="rId27"/>
    <p:sldId id="275" r:id="rId28"/>
    <p:sldId id="287" r:id="rId29"/>
    <p:sldId id="293" r:id="rId30"/>
    <p:sldId id="310" r:id="rId31"/>
    <p:sldId id="288" r:id="rId32"/>
    <p:sldId id="311" r:id="rId33"/>
    <p:sldId id="294" r:id="rId34"/>
    <p:sldId id="302" r:id="rId35"/>
    <p:sldId id="265" r:id="rId36"/>
    <p:sldId id="277" r:id="rId37"/>
    <p:sldId id="295" r:id="rId38"/>
    <p:sldId id="313" r:id="rId39"/>
    <p:sldId id="309" r:id="rId40"/>
    <p:sldId id="296" r:id="rId41"/>
    <p:sldId id="312" r:id="rId42"/>
    <p:sldId id="305" r:id="rId43"/>
    <p:sldId id="267" r:id="rId44"/>
  </p:sldIdLst>
  <p:sldSz cx="10693400" cy="7561263"/>
  <p:notesSz cx="6797675" cy="9926638"/>
  <p:defaultText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572" y="66"/>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53FD59-9757-4FC2-A0F4-92CD15F3AE97}" type="datetimeFigureOut">
              <a:rPr lang="en-GB" smtClean="0"/>
              <a:t>02/03/2020</a:t>
            </a:fld>
            <a:endParaRPr lang="en-GB"/>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68463" rtl="0" eaLnBrk="1" latinLnBrk="0" hangingPunct="1">
      <a:defRPr sz="1200" kern="1200">
        <a:solidFill>
          <a:schemeClr val="tx1"/>
        </a:solidFill>
        <a:latin typeface="+mn-lt"/>
        <a:ea typeface="+mn-ea"/>
        <a:cs typeface="+mn-cs"/>
      </a:defRPr>
    </a:lvl1pPr>
    <a:lvl2pPr marL="484231" algn="l" defTabSz="968463" rtl="0" eaLnBrk="1" latinLnBrk="0" hangingPunct="1">
      <a:defRPr sz="1200" kern="1200">
        <a:solidFill>
          <a:schemeClr val="tx1"/>
        </a:solidFill>
        <a:latin typeface="+mn-lt"/>
        <a:ea typeface="+mn-ea"/>
        <a:cs typeface="+mn-cs"/>
      </a:defRPr>
    </a:lvl2pPr>
    <a:lvl3pPr marL="968463" algn="l" defTabSz="968463" rtl="0" eaLnBrk="1" latinLnBrk="0" hangingPunct="1">
      <a:defRPr sz="1200" kern="1200">
        <a:solidFill>
          <a:schemeClr val="tx1"/>
        </a:solidFill>
        <a:latin typeface="+mn-lt"/>
        <a:ea typeface="+mn-ea"/>
        <a:cs typeface="+mn-cs"/>
      </a:defRPr>
    </a:lvl3pPr>
    <a:lvl4pPr marL="1452695" algn="l" defTabSz="968463" rtl="0" eaLnBrk="1" latinLnBrk="0" hangingPunct="1">
      <a:defRPr sz="1200" kern="1200">
        <a:solidFill>
          <a:schemeClr val="tx1"/>
        </a:solidFill>
        <a:latin typeface="+mn-lt"/>
        <a:ea typeface="+mn-ea"/>
        <a:cs typeface="+mn-cs"/>
      </a:defRPr>
    </a:lvl4pPr>
    <a:lvl5pPr marL="1936927" algn="l" defTabSz="968463" rtl="0" eaLnBrk="1" latinLnBrk="0" hangingPunct="1">
      <a:defRPr sz="1200" kern="1200">
        <a:solidFill>
          <a:schemeClr val="tx1"/>
        </a:solidFill>
        <a:latin typeface="+mn-lt"/>
        <a:ea typeface="+mn-ea"/>
        <a:cs typeface="+mn-cs"/>
      </a:defRPr>
    </a:lvl5pPr>
    <a:lvl6pPr marL="2421158" algn="l" defTabSz="968463" rtl="0" eaLnBrk="1" latinLnBrk="0" hangingPunct="1">
      <a:defRPr sz="1200" kern="1200">
        <a:solidFill>
          <a:schemeClr val="tx1"/>
        </a:solidFill>
        <a:latin typeface="+mn-lt"/>
        <a:ea typeface="+mn-ea"/>
        <a:cs typeface="+mn-cs"/>
      </a:defRPr>
    </a:lvl6pPr>
    <a:lvl7pPr marL="2905390" algn="l" defTabSz="968463" rtl="0" eaLnBrk="1" latinLnBrk="0" hangingPunct="1">
      <a:defRPr sz="1200" kern="1200">
        <a:solidFill>
          <a:schemeClr val="tx1"/>
        </a:solidFill>
        <a:latin typeface="+mn-lt"/>
        <a:ea typeface="+mn-ea"/>
        <a:cs typeface="+mn-cs"/>
      </a:defRPr>
    </a:lvl7pPr>
    <a:lvl8pPr marL="3389622" algn="l" defTabSz="968463" rtl="0" eaLnBrk="1" latinLnBrk="0" hangingPunct="1">
      <a:defRPr sz="1200" kern="1200">
        <a:solidFill>
          <a:schemeClr val="tx1"/>
        </a:solidFill>
        <a:latin typeface="+mn-lt"/>
        <a:ea typeface="+mn-ea"/>
        <a:cs typeface="+mn-cs"/>
      </a:defRPr>
    </a:lvl8pPr>
    <a:lvl9pPr marL="3873853" algn="l" defTabSz="9684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a:t>
            </a:fld>
            <a:endParaRPr lang="en-GB"/>
          </a:p>
        </p:txBody>
      </p:sp>
    </p:spTree>
    <p:extLst>
      <p:ext uri="{BB962C8B-B14F-4D97-AF65-F5344CB8AC3E}">
        <p14:creationId xmlns:p14="http://schemas.microsoft.com/office/powerpoint/2010/main" val="274648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CC already have experience installs from previous PV rounds </a:t>
            </a:r>
            <a:r>
              <a:rPr lang="en-GB" dirty="0" err="1"/>
              <a:t>inc</a:t>
            </a:r>
            <a:r>
              <a:rPr lang="en-GB" dirty="0"/>
              <a:t> Kernow solar farm </a:t>
            </a:r>
          </a:p>
        </p:txBody>
      </p:sp>
      <p:sp>
        <p:nvSpPr>
          <p:cNvPr id="4" name="Slide Number Placeholder 3"/>
          <p:cNvSpPr>
            <a:spLocks noGrp="1"/>
          </p:cNvSpPr>
          <p:nvPr>
            <p:ph type="sldNum" sz="quarter" idx="5"/>
          </p:nvPr>
        </p:nvSpPr>
        <p:spPr/>
        <p:txBody>
          <a:bodyPr/>
          <a:lstStyle/>
          <a:p>
            <a:fld id="{A0CBA6D5-0B23-4168-BD0A-E2F4B3956292}" type="slidenum">
              <a:rPr lang="en-GB" smtClean="0"/>
              <a:t>8</a:t>
            </a:fld>
            <a:endParaRPr lang="en-GB"/>
          </a:p>
        </p:txBody>
      </p:sp>
    </p:spTree>
    <p:extLst>
      <p:ext uri="{BB962C8B-B14F-4D97-AF65-F5344CB8AC3E}">
        <p14:creationId xmlns:p14="http://schemas.microsoft.com/office/powerpoint/2010/main" val="373182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Future pipeline - Will cover roof, ground and solar canopies </a:t>
            </a:r>
          </a:p>
        </p:txBody>
      </p:sp>
      <p:sp>
        <p:nvSpPr>
          <p:cNvPr id="4" name="Slide Number Placeholder 3"/>
          <p:cNvSpPr>
            <a:spLocks noGrp="1"/>
          </p:cNvSpPr>
          <p:nvPr>
            <p:ph type="sldNum" sz="quarter" idx="5"/>
          </p:nvPr>
        </p:nvSpPr>
        <p:spPr/>
        <p:txBody>
          <a:bodyPr/>
          <a:lstStyle/>
          <a:p>
            <a:fld id="{A0CBA6D5-0B23-4168-BD0A-E2F4B3956292}" type="slidenum">
              <a:rPr lang="en-GB" smtClean="0"/>
              <a:t>9</a:t>
            </a:fld>
            <a:endParaRPr lang="en-GB"/>
          </a:p>
        </p:txBody>
      </p:sp>
    </p:spTree>
    <p:extLst>
      <p:ext uri="{BB962C8B-B14F-4D97-AF65-F5344CB8AC3E}">
        <p14:creationId xmlns:p14="http://schemas.microsoft.com/office/powerpoint/2010/main" val="147690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Specifications available for each lot</a:t>
            </a:r>
          </a:p>
          <a:p>
            <a:r>
              <a:rPr lang="en-GB" dirty="0"/>
              <a:t>Do we mention solar canopies</a:t>
            </a:r>
          </a:p>
        </p:txBody>
      </p:sp>
      <p:sp>
        <p:nvSpPr>
          <p:cNvPr id="4" name="Slide Number Placeholder 3"/>
          <p:cNvSpPr>
            <a:spLocks noGrp="1"/>
          </p:cNvSpPr>
          <p:nvPr>
            <p:ph type="sldNum" sz="quarter" idx="5"/>
          </p:nvPr>
        </p:nvSpPr>
        <p:spPr/>
        <p:txBody>
          <a:bodyPr/>
          <a:lstStyle/>
          <a:p>
            <a:fld id="{A0CBA6D5-0B23-4168-BD0A-E2F4B3956292}" type="slidenum">
              <a:rPr lang="en-GB" smtClean="0"/>
              <a:t>12</a:t>
            </a:fld>
            <a:endParaRPr lang="en-GB"/>
          </a:p>
        </p:txBody>
      </p:sp>
    </p:spTree>
    <p:extLst>
      <p:ext uri="{BB962C8B-B14F-4D97-AF65-F5344CB8AC3E}">
        <p14:creationId xmlns:p14="http://schemas.microsoft.com/office/powerpoint/2010/main" val="336142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13</a:t>
            </a:fld>
            <a:endParaRPr lang="en-GB"/>
          </a:p>
        </p:txBody>
      </p:sp>
    </p:spTree>
    <p:extLst>
      <p:ext uri="{BB962C8B-B14F-4D97-AF65-F5344CB8AC3E}">
        <p14:creationId xmlns:p14="http://schemas.microsoft.com/office/powerpoint/2010/main" val="360875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 working relationship or future build out </a:t>
            </a:r>
          </a:p>
          <a:p>
            <a:r>
              <a:rPr lang="en-GB" dirty="0"/>
              <a:t>Providing work, helping to grow local economy</a:t>
            </a:r>
          </a:p>
        </p:txBody>
      </p:sp>
      <p:sp>
        <p:nvSpPr>
          <p:cNvPr id="4" name="Slide Number Placeholder 3"/>
          <p:cNvSpPr>
            <a:spLocks noGrp="1"/>
          </p:cNvSpPr>
          <p:nvPr>
            <p:ph type="sldNum" sz="quarter" idx="5"/>
          </p:nvPr>
        </p:nvSpPr>
        <p:spPr/>
        <p:txBody>
          <a:bodyPr/>
          <a:lstStyle/>
          <a:p>
            <a:fld id="{A0CBA6D5-0B23-4168-BD0A-E2F4B3956292}" type="slidenum">
              <a:rPr lang="en-GB" smtClean="0"/>
              <a:t>14</a:t>
            </a:fld>
            <a:endParaRPr lang="en-GB"/>
          </a:p>
        </p:txBody>
      </p:sp>
    </p:spTree>
    <p:extLst>
      <p:ext uri="{BB962C8B-B14F-4D97-AF65-F5344CB8AC3E}">
        <p14:creationId xmlns:p14="http://schemas.microsoft.com/office/powerpoint/2010/main" val="110256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3096344"/>
          </a:xfrm>
          <a:prstGeom prst="rect">
            <a:avLst/>
          </a:prstGeom>
        </p:spPr>
        <p:txBody>
          <a:bodyPr/>
          <a:lstStyle>
            <a:lvl1pPr algn="l">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55829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0156" y="303214"/>
            <a:ext cx="9708257" cy="813121"/>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786461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356" y="684287"/>
            <a:ext cx="4032448" cy="15542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64" y="2978324"/>
            <a:ext cx="2141756" cy="20264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348" y="6660951"/>
            <a:ext cx="3096344" cy="366546"/>
          </a:xfrm>
          <a:prstGeom prst="rect">
            <a:avLst/>
          </a:prstGeom>
        </p:spPr>
      </p:pic>
      <p:sp>
        <p:nvSpPr>
          <p:cNvPr id="2" name="MSIPCMContentMarking" descr="{&quot;HashCode&quot;:-2130211288,&quot;Placement&quot;:&quot;Header&quot;}">
            <a:extLst>
              <a:ext uri="{FF2B5EF4-FFF2-40B4-BE49-F238E27FC236}">
                <a16:creationId xmlns:a16="http://schemas.microsoft.com/office/drawing/2014/main" id="{1ABABBED-EB7C-4D14-8AE1-151D3D6B7442}"/>
              </a:ext>
            </a:extLst>
          </p:cNvPr>
          <p:cNvSpPr txBox="1"/>
          <p:nvPr/>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68463" rtl="0" eaLnBrk="1" latinLnBrk="0" hangingPunct="1">
        <a:spcBef>
          <a:spcPct val="0"/>
        </a:spcBef>
        <a:buNone/>
        <a:defRPr sz="4700" kern="1200">
          <a:solidFill>
            <a:schemeClr val="tx1"/>
          </a:solidFill>
          <a:latin typeface="+mj-lt"/>
          <a:ea typeface="+mj-ea"/>
          <a:cs typeface="+mj-cs"/>
        </a:defRPr>
      </a:lvl1pPr>
    </p:titleStyle>
    <p:bodyStyle>
      <a:lvl1pPr marL="363174" indent="-363174" algn="l" defTabSz="96846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876" indent="-302644" algn="l" defTabSz="96846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210579" indent="-242116" algn="l" defTabSz="968463"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694812"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179043"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663274"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147506"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31738"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15970"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0693400" cy="7561263"/>
          </a:xfrm>
          <a:prstGeom prst="rect">
            <a:avLst/>
          </a:prstGeom>
          <a:solidFill>
            <a:srgbClr val="F9B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64" y="2991057"/>
            <a:ext cx="2141756" cy="202650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64" y="6948983"/>
            <a:ext cx="2844316" cy="336711"/>
          </a:xfrm>
          <a:prstGeom prst="rect">
            <a:avLst/>
          </a:prstGeom>
        </p:spPr>
      </p:pic>
      <p:sp>
        <p:nvSpPr>
          <p:cNvPr id="2" name="MSIPCMContentMarking" descr="{&quot;HashCode&quot;:-2130211288,&quot;Placement&quot;:&quot;Header&quot;}">
            <a:extLst>
              <a:ext uri="{FF2B5EF4-FFF2-40B4-BE49-F238E27FC236}">
                <a16:creationId xmlns:a16="http://schemas.microsoft.com/office/drawing/2014/main" id="{7471CB89-B8EC-4F7F-AF6B-3219A963E837}"/>
              </a:ext>
            </a:extLst>
          </p:cNvPr>
          <p:cNvSpPr txBox="1"/>
          <p:nvPr/>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3043708556"/>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5028" y="159198"/>
            <a:ext cx="9276208" cy="813121"/>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32" y="321987"/>
            <a:ext cx="1220041" cy="11543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64" y="6948983"/>
            <a:ext cx="2844316" cy="336711"/>
          </a:xfrm>
          <a:prstGeom prst="rect">
            <a:avLst/>
          </a:prstGeom>
        </p:spPr>
      </p:pic>
      <p:sp>
        <p:nvSpPr>
          <p:cNvPr id="3" name="MSIPCMContentMarking" descr="{&quot;HashCode&quot;:-2130211288,&quot;Placement&quot;:&quot;Header&quot;}">
            <a:extLst>
              <a:ext uri="{FF2B5EF4-FFF2-40B4-BE49-F238E27FC236}">
                <a16:creationId xmlns:a16="http://schemas.microsoft.com/office/drawing/2014/main" id="{2C2B106D-59A7-41A2-819F-FEFADF10AEA8}"/>
              </a:ext>
            </a:extLst>
          </p:cNvPr>
          <p:cNvSpPr txBox="1"/>
          <p:nvPr/>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188493630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4000" b="1" kern="1200">
          <a:solidFill>
            <a:srgbClr val="F9B41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8348" y="2772519"/>
            <a:ext cx="6840760" cy="2077492"/>
          </a:xfrm>
          <a:prstGeom prst="rect">
            <a:avLst/>
          </a:prstGeom>
          <a:noFill/>
        </p:spPr>
        <p:txBody>
          <a:bodyPr wrap="square" rtlCol="0">
            <a:spAutoFit/>
          </a:bodyPr>
          <a:lstStyle/>
          <a:p>
            <a:pPr>
              <a:spcAft>
                <a:spcPts val="600"/>
              </a:spcAft>
            </a:pPr>
            <a:r>
              <a:rPr lang="en-US" sz="5000" b="1" dirty="0">
                <a:solidFill>
                  <a:srgbClr val="F9B418"/>
                </a:solidFill>
              </a:rPr>
              <a:t>Solar Framework Bidder Morning </a:t>
            </a:r>
          </a:p>
          <a:p>
            <a:pPr>
              <a:spcAft>
                <a:spcPts val="600"/>
              </a:spcAft>
            </a:pPr>
            <a:r>
              <a:rPr lang="en-US" sz="2400" b="1" dirty="0">
                <a:solidFill>
                  <a:srgbClr val="F9B418"/>
                </a:solidFill>
              </a:rPr>
              <a:t>10</a:t>
            </a:r>
            <a:r>
              <a:rPr lang="en-US" sz="2400" b="1" baseline="30000" dirty="0">
                <a:solidFill>
                  <a:srgbClr val="F9B418"/>
                </a:solidFill>
              </a:rPr>
              <a:t>th</a:t>
            </a:r>
            <a:r>
              <a:rPr lang="en-US" sz="2400" b="1" dirty="0">
                <a:solidFill>
                  <a:srgbClr val="F9B418"/>
                </a:solidFill>
              </a:rPr>
              <a:t> February 2020</a:t>
            </a:r>
          </a:p>
        </p:txBody>
      </p:sp>
    </p:spTree>
    <p:extLst>
      <p:ext uri="{BB962C8B-B14F-4D97-AF65-F5344CB8AC3E}">
        <p14:creationId xmlns:p14="http://schemas.microsoft.com/office/powerpoint/2010/main" val="299209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Framework Scope and Objectives</a:t>
            </a:r>
          </a:p>
        </p:txBody>
      </p:sp>
    </p:spTree>
    <p:extLst>
      <p:ext uri="{BB962C8B-B14F-4D97-AF65-F5344CB8AC3E}">
        <p14:creationId xmlns:p14="http://schemas.microsoft.com/office/powerpoint/2010/main" val="326452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609" y="1260351"/>
            <a:ext cx="9649072" cy="289310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Meet the Council’s pipeline requirements</a:t>
            </a:r>
          </a:p>
          <a:p>
            <a:pPr marL="457200" indent="-457200">
              <a:lnSpc>
                <a:spcPct val="150000"/>
              </a:lnSpc>
              <a:buFont typeface="Arial" panose="020B0604020202020204" pitchFamily="34" charset="0"/>
              <a:buChar char="•"/>
            </a:pPr>
            <a:r>
              <a:rPr lang="en-US" sz="2800" dirty="0"/>
              <a:t>High quality design and install</a:t>
            </a:r>
          </a:p>
          <a:p>
            <a:pPr marL="457200" indent="-457200">
              <a:lnSpc>
                <a:spcPct val="150000"/>
              </a:lnSpc>
              <a:buFont typeface="Arial" panose="020B0604020202020204" pitchFamily="34" charset="0"/>
              <a:buChar char="•"/>
            </a:pPr>
            <a:r>
              <a:rPr lang="en-US" sz="2800" dirty="0"/>
              <a:t>Support local companies</a:t>
            </a:r>
          </a:p>
          <a:p>
            <a:pPr marL="457200" indent="-457200">
              <a:buFont typeface="Arial" panose="020B0604020202020204" pitchFamily="34" charset="0"/>
              <a:buChar char="•"/>
            </a:pPr>
            <a:r>
              <a:rPr lang="en-US" sz="2800" dirty="0"/>
              <a:t>Easy to use both for suppliers and 3</a:t>
            </a:r>
            <a:r>
              <a:rPr lang="en-US" sz="2800" baseline="30000" dirty="0"/>
              <a:t>rd</a:t>
            </a:r>
            <a:r>
              <a:rPr lang="en-US" sz="2800" dirty="0"/>
              <a:t> parties who access the framework (schools, town and parish Councils)</a:t>
            </a:r>
          </a:p>
        </p:txBody>
      </p:sp>
      <p:sp>
        <p:nvSpPr>
          <p:cNvPr id="4" name="Title 3"/>
          <p:cNvSpPr>
            <a:spLocks noGrp="1"/>
          </p:cNvSpPr>
          <p:nvPr>
            <p:ph type="title"/>
          </p:nvPr>
        </p:nvSpPr>
        <p:spPr/>
        <p:txBody>
          <a:bodyPr/>
          <a:lstStyle/>
          <a:p>
            <a:r>
              <a:rPr lang="en-GB" dirty="0"/>
              <a:t>Framework Objectives</a:t>
            </a:r>
          </a:p>
        </p:txBody>
      </p:sp>
    </p:spTree>
    <p:extLst>
      <p:ext uri="{BB962C8B-B14F-4D97-AF65-F5344CB8AC3E}">
        <p14:creationId xmlns:p14="http://schemas.microsoft.com/office/powerpoint/2010/main" val="322028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 Scope</a:t>
            </a:r>
          </a:p>
        </p:txBody>
      </p:sp>
      <p:sp>
        <p:nvSpPr>
          <p:cNvPr id="3" name="TextBox 2">
            <a:extLst>
              <a:ext uri="{FF2B5EF4-FFF2-40B4-BE49-F238E27FC236}">
                <a16:creationId xmlns:a16="http://schemas.microsoft.com/office/drawing/2014/main" id="{64BB9D83-1C65-4CB7-8683-C2443EEEB8CA}"/>
              </a:ext>
            </a:extLst>
          </p:cNvPr>
          <p:cNvSpPr txBox="1"/>
          <p:nvPr/>
        </p:nvSpPr>
        <p:spPr>
          <a:xfrm>
            <a:off x="738188" y="1476375"/>
            <a:ext cx="8784976" cy="1631216"/>
          </a:xfrm>
          <a:prstGeom prst="rect">
            <a:avLst/>
          </a:prstGeom>
          <a:noFill/>
        </p:spPr>
        <p:txBody>
          <a:bodyPr wrap="square" rtlCol="0">
            <a:sp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E571BF94-EBC5-4536-ACF2-24EBED921E67}"/>
              </a:ext>
            </a:extLst>
          </p:cNvPr>
          <p:cNvSpPr txBox="1"/>
          <p:nvPr/>
        </p:nvSpPr>
        <p:spPr>
          <a:xfrm>
            <a:off x="594172" y="1549902"/>
            <a:ext cx="8784976" cy="1631216"/>
          </a:xfrm>
          <a:prstGeom prst="rect">
            <a:avLst/>
          </a:prstGeom>
          <a:noFill/>
        </p:spPr>
        <p:txBody>
          <a:bodyPr wrap="square" rtlCol="0">
            <a:spAutoFit/>
          </a:bodyPr>
          <a:lstStyle/>
          <a:p>
            <a:endParaRPr lang="en-GB" dirty="0"/>
          </a:p>
          <a:p>
            <a:pPr marL="342900" indent="-342900">
              <a:buFont typeface="Arial" panose="020B0604020202020204" pitchFamily="34" charset="0"/>
              <a:buChar char="•"/>
            </a:pPr>
            <a:endParaRPr lang="en-GB" dirty="0"/>
          </a:p>
          <a:p>
            <a:endParaRPr lang="en-GB" dirty="0"/>
          </a:p>
          <a:p>
            <a:endParaRPr lang="en-GB" dirty="0"/>
          </a:p>
          <a:p>
            <a:endParaRPr lang="en-GB" dirty="0"/>
          </a:p>
        </p:txBody>
      </p:sp>
      <p:graphicFrame>
        <p:nvGraphicFramePr>
          <p:cNvPr id="6" name="Table 5">
            <a:extLst>
              <a:ext uri="{FF2B5EF4-FFF2-40B4-BE49-F238E27FC236}">
                <a16:creationId xmlns:a16="http://schemas.microsoft.com/office/drawing/2014/main" id="{A518B1B9-3162-455C-B0AF-F7C4C66FC3DB}"/>
              </a:ext>
            </a:extLst>
          </p:cNvPr>
          <p:cNvGraphicFramePr>
            <a:graphicFrameLocks noGrp="1"/>
          </p:cNvGraphicFramePr>
          <p:nvPr>
            <p:extLst/>
          </p:nvPr>
        </p:nvGraphicFramePr>
        <p:xfrm>
          <a:off x="695771" y="1503016"/>
          <a:ext cx="9217025" cy="3793765"/>
        </p:xfrm>
        <a:graphic>
          <a:graphicData uri="http://schemas.openxmlformats.org/drawingml/2006/table">
            <a:tbl>
              <a:tblPr firstRow="1" firstCol="1" bandRow="1">
                <a:tableStyleId>{74C1A8A3-306A-4EB7-A6B1-4F7E0EB9C5D6}</a:tableStyleId>
              </a:tblPr>
              <a:tblGrid>
                <a:gridCol w="595788">
                  <a:extLst>
                    <a:ext uri="{9D8B030D-6E8A-4147-A177-3AD203B41FA5}">
                      <a16:colId xmlns:a16="http://schemas.microsoft.com/office/drawing/2014/main" val="3278287129"/>
                    </a:ext>
                  </a:extLst>
                </a:gridCol>
                <a:gridCol w="4559197">
                  <a:extLst>
                    <a:ext uri="{9D8B030D-6E8A-4147-A177-3AD203B41FA5}">
                      <a16:colId xmlns:a16="http://schemas.microsoft.com/office/drawing/2014/main" val="486626975"/>
                    </a:ext>
                  </a:extLst>
                </a:gridCol>
                <a:gridCol w="1584176">
                  <a:extLst>
                    <a:ext uri="{9D8B030D-6E8A-4147-A177-3AD203B41FA5}">
                      <a16:colId xmlns:a16="http://schemas.microsoft.com/office/drawing/2014/main" val="3656562203"/>
                    </a:ext>
                  </a:extLst>
                </a:gridCol>
                <a:gridCol w="2477864">
                  <a:extLst>
                    <a:ext uri="{9D8B030D-6E8A-4147-A177-3AD203B41FA5}">
                      <a16:colId xmlns:a16="http://schemas.microsoft.com/office/drawing/2014/main" val="137608925"/>
                    </a:ext>
                  </a:extLst>
                </a:gridCol>
              </a:tblGrid>
              <a:tr h="588065">
                <a:tc>
                  <a:txBody>
                    <a:bodyPr/>
                    <a:lstStyle/>
                    <a:p>
                      <a:pPr algn="ctr">
                        <a:spcAft>
                          <a:spcPts val="0"/>
                        </a:spcAft>
                      </a:pPr>
                      <a:r>
                        <a:rPr lang="en-GB" sz="2800" dirty="0">
                          <a:effectLst/>
                        </a:rPr>
                        <a:t>Lot</a:t>
                      </a:r>
                      <a:endParaRPr lang="en-GB" sz="2800" dirty="0">
                        <a:effectLst/>
                        <a:latin typeface="Calibri" panose="020F0502020204030204" pitchFamily="34" charset="0"/>
                        <a:ea typeface="Calibri" panose="020F0502020204030204" pitchFamily="34" charset="0"/>
                      </a:endParaRPr>
                    </a:p>
                  </a:txBody>
                  <a:tcPr marL="0" marR="0" marT="0" marB="0" anchor="ctr"/>
                </a:tc>
                <a:tc>
                  <a:txBody>
                    <a:bodyPr/>
                    <a:lstStyle/>
                    <a:p>
                      <a:pPr algn="ctr">
                        <a:spcAft>
                          <a:spcPts val="0"/>
                        </a:spcAft>
                      </a:pPr>
                      <a:r>
                        <a:rPr lang="en-GB" sz="2800" dirty="0">
                          <a:effectLst/>
                        </a:rPr>
                        <a:t>Type</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Size</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Number of companies</a:t>
                      </a:r>
                      <a:endParaRPr lang="en-GB" sz="28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820736674"/>
                  </a:ext>
                </a:extLst>
              </a:tr>
              <a:tr h="588065">
                <a:tc>
                  <a:txBody>
                    <a:bodyPr/>
                    <a:lstStyle/>
                    <a:p>
                      <a:pPr algn="ctr">
                        <a:spcAft>
                          <a:spcPts val="0"/>
                        </a:spcAft>
                      </a:pPr>
                      <a:r>
                        <a:rPr lang="en-GB" sz="2800" dirty="0">
                          <a:effectLst/>
                        </a:rPr>
                        <a:t>1</a:t>
                      </a:r>
                      <a:endParaRPr lang="en-GB" sz="28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800" dirty="0">
                          <a:solidFill>
                            <a:schemeClr val="tx1"/>
                          </a:solidFill>
                          <a:effectLst/>
                        </a:rPr>
                        <a:t>Domestic (10 properties)</a:t>
                      </a:r>
                      <a:endParaRPr lang="en-GB" sz="2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Any</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1-3</a:t>
                      </a:r>
                      <a:endParaRPr lang="en-GB" sz="28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230350627"/>
                  </a:ext>
                </a:extLst>
              </a:tr>
              <a:tr h="588065">
                <a:tc>
                  <a:txBody>
                    <a:bodyPr/>
                    <a:lstStyle/>
                    <a:p>
                      <a:pPr algn="ctr">
                        <a:spcAft>
                          <a:spcPts val="0"/>
                        </a:spcAft>
                      </a:pPr>
                      <a:r>
                        <a:rPr lang="en-GB" sz="2800" dirty="0">
                          <a:effectLst/>
                        </a:rPr>
                        <a:t>2</a:t>
                      </a:r>
                      <a:endParaRPr lang="en-GB" sz="28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800" dirty="0">
                          <a:effectLst/>
                        </a:rPr>
                        <a:t>Commercial rooftop </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&lt; 50kW</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1-3</a:t>
                      </a:r>
                      <a:endParaRPr lang="en-GB" sz="28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485639649"/>
                  </a:ext>
                </a:extLst>
              </a:tr>
              <a:tr h="588065">
                <a:tc>
                  <a:txBody>
                    <a:bodyPr/>
                    <a:lstStyle/>
                    <a:p>
                      <a:pPr algn="ctr">
                        <a:spcAft>
                          <a:spcPts val="0"/>
                        </a:spcAft>
                      </a:pPr>
                      <a:r>
                        <a:rPr lang="en-GB" sz="2800" dirty="0">
                          <a:effectLst/>
                        </a:rPr>
                        <a:t>3</a:t>
                      </a:r>
                      <a:endParaRPr lang="en-GB" sz="28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800" dirty="0">
                          <a:effectLst/>
                        </a:rPr>
                        <a:t>Commercial rooftop</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&gt; 50kW</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1-3</a:t>
                      </a:r>
                      <a:endParaRPr lang="en-GB" sz="28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01011214"/>
                  </a:ext>
                </a:extLst>
              </a:tr>
              <a:tr h="588065">
                <a:tc>
                  <a:txBody>
                    <a:bodyPr/>
                    <a:lstStyle/>
                    <a:p>
                      <a:pPr algn="ctr">
                        <a:spcAft>
                          <a:spcPts val="0"/>
                        </a:spcAft>
                      </a:pPr>
                      <a:r>
                        <a:rPr lang="en-GB" sz="2800" dirty="0">
                          <a:effectLst/>
                        </a:rPr>
                        <a:t>4</a:t>
                      </a:r>
                      <a:endParaRPr lang="en-GB" sz="28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800" dirty="0">
                          <a:effectLst/>
                        </a:rPr>
                        <a:t>Commercial ground mounted</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Any</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1-3</a:t>
                      </a:r>
                      <a:endParaRPr lang="en-GB" sz="28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753244036"/>
                  </a:ext>
                </a:extLst>
              </a:tr>
              <a:tr h="588065">
                <a:tc>
                  <a:txBody>
                    <a:bodyPr/>
                    <a:lstStyle/>
                    <a:p>
                      <a:pPr algn="ctr">
                        <a:spcAft>
                          <a:spcPts val="0"/>
                        </a:spcAft>
                      </a:pPr>
                      <a:r>
                        <a:rPr lang="en-GB" sz="2800" dirty="0">
                          <a:effectLst/>
                        </a:rPr>
                        <a:t>5</a:t>
                      </a:r>
                      <a:endParaRPr lang="en-GB" sz="28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800" dirty="0">
                          <a:effectLst/>
                        </a:rPr>
                        <a:t>Post installation inspections</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effectLst/>
                        </a:rPr>
                        <a:t>Any</a:t>
                      </a:r>
                      <a:endParaRPr lang="en-GB"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800" dirty="0">
                          <a:solidFill>
                            <a:schemeClr val="tx1"/>
                          </a:solidFill>
                          <a:effectLst/>
                        </a:rPr>
                        <a:t>1</a:t>
                      </a:r>
                      <a:endParaRPr lang="en-GB" sz="2800" dirty="0">
                        <a:solidFill>
                          <a:schemeClr val="tx1"/>
                        </a:solidFill>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481692199"/>
                  </a:ext>
                </a:extLst>
              </a:tr>
            </a:tbl>
          </a:graphicData>
        </a:graphic>
      </p:graphicFrame>
    </p:spTree>
    <p:extLst>
      <p:ext uri="{BB962C8B-B14F-4D97-AF65-F5344CB8AC3E}">
        <p14:creationId xmlns:p14="http://schemas.microsoft.com/office/powerpoint/2010/main" val="352138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4732-7F33-4177-949D-7592CEB7AA55}"/>
              </a:ext>
            </a:extLst>
          </p:cNvPr>
          <p:cNvSpPr>
            <a:spLocks noGrp="1"/>
          </p:cNvSpPr>
          <p:nvPr>
            <p:ph type="title"/>
          </p:nvPr>
        </p:nvSpPr>
        <p:spPr/>
        <p:txBody>
          <a:bodyPr/>
          <a:lstStyle/>
          <a:p>
            <a:r>
              <a:rPr lang="en-GB" dirty="0"/>
              <a:t>What Success Looks Like</a:t>
            </a:r>
          </a:p>
        </p:txBody>
      </p:sp>
      <p:sp>
        <p:nvSpPr>
          <p:cNvPr id="3" name="TextBox 2">
            <a:extLst>
              <a:ext uri="{FF2B5EF4-FFF2-40B4-BE49-F238E27FC236}">
                <a16:creationId xmlns:a16="http://schemas.microsoft.com/office/drawing/2014/main" id="{01401E1F-8954-4E7C-B2C9-A2F606F72EC6}"/>
              </a:ext>
            </a:extLst>
          </p:cNvPr>
          <p:cNvSpPr txBox="1"/>
          <p:nvPr/>
        </p:nvSpPr>
        <p:spPr>
          <a:xfrm>
            <a:off x="575748" y="1260351"/>
            <a:ext cx="9564241" cy="5262979"/>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Demonstration of delivery of high quality, safe and maintainable installations to minimise risk</a:t>
            </a:r>
          </a:p>
          <a:p>
            <a:pPr marL="342900" lvl="0" indent="-342900">
              <a:buFont typeface="Arial" panose="020B0604020202020204" pitchFamily="34" charset="0"/>
              <a:buChar char="•"/>
            </a:pPr>
            <a:r>
              <a:rPr lang="en-GB" sz="2400" dirty="0"/>
              <a:t>Demonstration of value for money </a:t>
            </a:r>
          </a:p>
          <a:p>
            <a:pPr marL="342900" lvl="0" indent="-342900">
              <a:buFont typeface="Arial" panose="020B0604020202020204" pitchFamily="34" charset="0"/>
              <a:buChar char="•"/>
            </a:pPr>
            <a:r>
              <a:rPr lang="en-GB" sz="2400" dirty="0"/>
              <a:t>Reasoning behind specification for products specified </a:t>
            </a:r>
          </a:p>
          <a:p>
            <a:pPr marL="342900" lvl="0" indent="-342900">
              <a:buFont typeface="Arial" panose="020B0604020202020204" pitchFamily="34" charset="0"/>
              <a:buChar char="•"/>
            </a:pPr>
            <a:r>
              <a:rPr lang="en-GB" sz="2400" dirty="0"/>
              <a:t>Provision of no-cost survey and design work as required</a:t>
            </a:r>
          </a:p>
          <a:p>
            <a:pPr marL="342900" indent="-342900">
              <a:buFont typeface="Arial" panose="020B0604020202020204" pitchFamily="34" charset="0"/>
              <a:buChar char="•"/>
            </a:pPr>
            <a:r>
              <a:rPr lang="en-GB" sz="2400" dirty="0"/>
              <a:t>Demonstrates H&amp;S competencies/ training assessments: </a:t>
            </a:r>
          </a:p>
          <a:p>
            <a:pPr lvl="1"/>
            <a:r>
              <a:rPr lang="en-GB" sz="1800" dirty="0"/>
              <a:t>e.g. Management of the work and responsibilities, arrangements for controlling site risks, risk assessment and method statements, Safe working procedures, site set up and welfare arrangements, site induction and project briefs, arrangements for sub-contractors and evaluation of their safety documentation, project COSHH data and formulation of COSHH risk.</a:t>
            </a:r>
          </a:p>
          <a:p>
            <a:pPr marL="342900" lvl="0" indent="-342900">
              <a:buFont typeface="Arial" panose="020B0604020202020204" pitchFamily="34" charset="0"/>
              <a:buChar char="•"/>
            </a:pPr>
            <a:r>
              <a:rPr lang="en-GB" sz="2400" dirty="0"/>
              <a:t>Training of key Council stakeholders on solar PV, particularly monitoring</a:t>
            </a:r>
          </a:p>
          <a:p>
            <a:pPr marL="342900" indent="-342900">
              <a:buFont typeface="Arial" panose="020B0604020202020204" pitchFamily="34" charset="0"/>
              <a:buChar char="•"/>
            </a:pPr>
            <a:r>
              <a:rPr lang="en-GB" sz="2400" dirty="0"/>
              <a:t>Provision of a key contact person (and vice versa) to ensure effective communication and delivery.</a:t>
            </a:r>
          </a:p>
          <a:p>
            <a:pPr marL="342900" indent="-342900">
              <a:buFont typeface="Arial" panose="020B0604020202020204" pitchFamily="34" charset="0"/>
              <a:buChar char="•"/>
            </a:pPr>
            <a:r>
              <a:rPr lang="en-GB" sz="2400" dirty="0"/>
              <a:t>Complaints procedure </a:t>
            </a:r>
          </a:p>
          <a:p>
            <a:pPr marL="342900" indent="-342900">
              <a:buFont typeface="Arial" panose="020B0604020202020204" pitchFamily="34" charset="0"/>
              <a:buChar char="•"/>
            </a:pPr>
            <a:r>
              <a:rPr lang="en-GB" sz="2400" dirty="0"/>
              <a:t>Timescales for delivery</a:t>
            </a:r>
          </a:p>
        </p:txBody>
      </p:sp>
    </p:spTree>
    <p:extLst>
      <p:ext uri="{BB962C8B-B14F-4D97-AF65-F5344CB8AC3E}">
        <p14:creationId xmlns:p14="http://schemas.microsoft.com/office/powerpoint/2010/main" val="238914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Value Added</a:t>
            </a:r>
          </a:p>
        </p:txBody>
      </p:sp>
      <p:sp>
        <p:nvSpPr>
          <p:cNvPr id="3" name="TextBox 2">
            <a:extLst>
              <a:ext uri="{FF2B5EF4-FFF2-40B4-BE49-F238E27FC236}">
                <a16:creationId xmlns:a16="http://schemas.microsoft.com/office/drawing/2014/main" id="{64BB9D83-1C65-4CB7-8683-C2443EEEB8CA}"/>
              </a:ext>
            </a:extLst>
          </p:cNvPr>
          <p:cNvSpPr txBox="1"/>
          <p:nvPr/>
        </p:nvSpPr>
        <p:spPr>
          <a:xfrm>
            <a:off x="738188" y="1476375"/>
            <a:ext cx="8784976" cy="1631216"/>
          </a:xfrm>
          <a:prstGeom prst="rect">
            <a:avLst/>
          </a:prstGeom>
          <a:noFill/>
        </p:spPr>
        <p:txBody>
          <a:bodyPr wrap="square" rtlCol="0">
            <a:sp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C4BC240C-F01C-48EE-AACE-DE15989FD480}"/>
              </a:ext>
            </a:extLst>
          </p:cNvPr>
          <p:cNvSpPr txBox="1"/>
          <p:nvPr/>
        </p:nvSpPr>
        <p:spPr>
          <a:xfrm>
            <a:off x="738188" y="1476375"/>
            <a:ext cx="8784976" cy="1631216"/>
          </a:xfrm>
          <a:prstGeom prst="rect">
            <a:avLst/>
          </a:prstGeom>
          <a:noFill/>
        </p:spPr>
        <p:txBody>
          <a:bodyPr wrap="square" rtlCol="0">
            <a:sp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endParaRPr lang="en-GB" dirty="0"/>
          </a:p>
          <a:p>
            <a:endParaRPr lang="en-GB" dirty="0"/>
          </a:p>
        </p:txBody>
      </p:sp>
      <p:sp>
        <p:nvSpPr>
          <p:cNvPr id="5" name="TextBox 4">
            <a:extLst>
              <a:ext uri="{FF2B5EF4-FFF2-40B4-BE49-F238E27FC236}">
                <a16:creationId xmlns:a16="http://schemas.microsoft.com/office/drawing/2014/main" id="{7DE6E9C8-1246-4894-92AE-66BF455022F8}"/>
              </a:ext>
            </a:extLst>
          </p:cNvPr>
          <p:cNvSpPr txBox="1"/>
          <p:nvPr/>
        </p:nvSpPr>
        <p:spPr>
          <a:xfrm>
            <a:off x="594172" y="1159695"/>
            <a:ext cx="8784976" cy="8837484"/>
          </a:xfrm>
          <a:prstGeom prst="rect">
            <a:avLst/>
          </a:prstGeom>
          <a:noFill/>
        </p:spPr>
        <p:txBody>
          <a:bodyPr wrap="square" rtlCol="0">
            <a:spAutoFit/>
          </a:bodyPr>
          <a:lstStyle/>
          <a:p>
            <a:pPr marL="342900" lvl="0" indent="-342900">
              <a:buFont typeface="Arial" panose="020B0604020202020204" pitchFamily="34" charset="0"/>
              <a:buChar char="•"/>
            </a:pPr>
            <a:r>
              <a:rPr lang="en-GB" sz="2600" dirty="0"/>
              <a:t>South West based or using local subcontractors where appropriate</a:t>
            </a:r>
          </a:p>
          <a:p>
            <a:pPr marL="342900" lvl="0" indent="-342900">
              <a:lnSpc>
                <a:spcPct val="150000"/>
              </a:lnSpc>
              <a:buFont typeface="Arial" panose="020B0604020202020204" pitchFamily="34" charset="0"/>
              <a:buChar char="•"/>
            </a:pPr>
            <a:r>
              <a:rPr lang="en-GB" sz="2600" dirty="0"/>
              <a:t>Experienced providers</a:t>
            </a:r>
          </a:p>
          <a:p>
            <a:pPr marL="342900" lvl="0" indent="-342900">
              <a:lnSpc>
                <a:spcPct val="150000"/>
              </a:lnSpc>
              <a:buFont typeface="Arial" panose="020B0604020202020204" pitchFamily="34" charset="0"/>
              <a:buChar char="•"/>
            </a:pPr>
            <a:r>
              <a:rPr lang="en-GB" sz="2600" dirty="0"/>
              <a:t>Low carbon in operations</a:t>
            </a:r>
          </a:p>
          <a:p>
            <a:pPr marL="342900" lvl="0" indent="-342900">
              <a:lnSpc>
                <a:spcPct val="150000"/>
              </a:lnSpc>
              <a:buFont typeface="Arial" panose="020B0604020202020204" pitchFamily="34" charset="0"/>
              <a:buChar char="•"/>
            </a:pPr>
            <a:r>
              <a:rPr lang="en-GB" sz="2600" dirty="0"/>
              <a:t>Shares industry updates</a:t>
            </a:r>
          </a:p>
          <a:p>
            <a:pPr marL="342900" lvl="0" indent="-342900">
              <a:lnSpc>
                <a:spcPct val="150000"/>
              </a:lnSpc>
              <a:buFont typeface="Arial" panose="020B0604020202020204" pitchFamily="34" charset="0"/>
              <a:buChar char="•"/>
            </a:pPr>
            <a:r>
              <a:rPr lang="en-GB" sz="2600" dirty="0"/>
              <a:t>Can signpost to relevant funding opportunities</a:t>
            </a:r>
          </a:p>
          <a:p>
            <a:pPr marL="342900" lvl="0" indent="-342900">
              <a:buFont typeface="Arial" panose="020B0604020202020204" pitchFamily="34" charset="0"/>
              <a:buChar char="•"/>
            </a:pPr>
            <a:r>
              <a:rPr lang="en-GB" sz="2600" dirty="0"/>
              <a:t>Active in bringing potential RE opportunities to the Council</a:t>
            </a:r>
          </a:p>
          <a:p>
            <a:pPr marL="342900" lvl="0" indent="-342900">
              <a:lnSpc>
                <a:spcPct val="150000"/>
              </a:lnSpc>
              <a:buFont typeface="Arial" panose="020B0604020202020204" pitchFamily="34" charset="0"/>
              <a:buChar char="•"/>
            </a:pPr>
            <a:r>
              <a:rPr lang="en-GB" sz="2600" dirty="0"/>
              <a:t>Can support joint marketing opportunities</a:t>
            </a:r>
          </a:p>
          <a:p>
            <a:pPr marL="342900" lvl="0" indent="-342900">
              <a:lnSpc>
                <a:spcPct val="150000"/>
              </a:lnSpc>
              <a:buFont typeface="Arial" panose="020B0604020202020204" pitchFamily="34" charset="0"/>
              <a:buChar char="•"/>
            </a:pPr>
            <a:r>
              <a:rPr lang="en-GB" sz="2600" dirty="0"/>
              <a:t>Demonstrates O&amp;M capabilities</a:t>
            </a:r>
          </a:p>
          <a:p>
            <a:pPr marL="342900" lvl="0" indent="-342900">
              <a:lnSpc>
                <a:spcPct val="150000"/>
              </a:lnSpc>
              <a:buFont typeface="Arial" panose="020B0604020202020204" pitchFamily="34" charset="0"/>
              <a:buChar char="•"/>
            </a:pPr>
            <a:r>
              <a:rPr lang="en-GB" sz="2600" dirty="0"/>
              <a:t>Can work on both low-voltage and high-voltage projects</a:t>
            </a:r>
          </a:p>
          <a:p>
            <a:pPr marL="342900" indent="-342900">
              <a:lnSpc>
                <a:spcPct val="150000"/>
              </a:lnSpc>
              <a:buFont typeface="Arial" panose="020B0604020202020204" pitchFamily="34" charset="0"/>
              <a:buChar char="•"/>
            </a:pPr>
            <a:endParaRPr lang="en-GB" sz="2400" dirty="0"/>
          </a:p>
          <a:p>
            <a:pPr marL="342900" lvl="0" indent="-342900">
              <a:lnSpc>
                <a:spcPct val="150000"/>
              </a:lnSpc>
              <a:spcAft>
                <a:spcPts val="600"/>
              </a:spcAft>
              <a:buFont typeface="Arial" panose="020B0604020202020204" pitchFamily="34" charset="0"/>
              <a:buChar char="•"/>
            </a:pPr>
            <a:endParaRPr lang="en-GB" sz="2400" dirty="0"/>
          </a:p>
          <a:p>
            <a:pPr marL="342900" indent="-342900">
              <a:lnSpc>
                <a:spcPct val="150000"/>
              </a:lnSpc>
              <a:buFont typeface="Arial" panose="020B0604020202020204" pitchFamily="34" charset="0"/>
              <a:buChar char="•"/>
            </a:pPr>
            <a:endParaRPr lang="en-GB" sz="2400" dirty="0"/>
          </a:p>
          <a:p>
            <a:pPr>
              <a:lnSpc>
                <a:spcPct val="150000"/>
              </a:lnSpc>
            </a:pPr>
            <a:endParaRPr lang="en-GB" sz="2400" dirty="0"/>
          </a:p>
          <a:p>
            <a:pPr>
              <a:lnSpc>
                <a:spcPct val="150000"/>
              </a:lnSpc>
            </a:pPr>
            <a:endParaRPr lang="en-GB" sz="2400" dirty="0"/>
          </a:p>
          <a:p>
            <a:pPr>
              <a:lnSpc>
                <a:spcPct val="150000"/>
              </a:lnSpc>
            </a:pPr>
            <a:endParaRPr lang="en-GB" sz="2400" dirty="0"/>
          </a:p>
        </p:txBody>
      </p:sp>
    </p:spTree>
    <p:extLst>
      <p:ext uri="{BB962C8B-B14F-4D97-AF65-F5344CB8AC3E}">
        <p14:creationId xmlns:p14="http://schemas.microsoft.com/office/powerpoint/2010/main" val="76324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2.mm.bing.net/th?id=OIP.5v-i7nZlYLORKqvFNaHCzAHaHa&amp;pid=A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1117" y="-469"/>
            <a:ext cx="1581178" cy="14375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5609" y="1260351"/>
            <a:ext cx="9649072" cy="4524315"/>
          </a:xfrm>
          <a:prstGeom prst="rect">
            <a:avLst/>
          </a:prstGeom>
          <a:noFill/>
        </p:spPr>
        <p:txBody>
          <a:bodyPr wrap="square" rtlCol="0">
            <a:spAutoFit/>
          </a:bodyPr>
          <a:lstStyle/>
          <a:p>
            <a:r>
              <a:rPr lang="en-US" sz="1200" dirty="0"/>
              <a:t>• A 3kW on-roof array on a south-facing slate roof with 30° tilt, no shading, in Cornwall. Portrait orientation with suitable access equipment for a 2-storey building.</a:t>
            </a:r>
          </a:p>
          <a:p>
            <a:endParaRPr lang="en-US" sz="1200" dirty="0"/>
          </a:p>
          <a:p>
            <a:r>
              <a:rPr lang="en-US" sz="1200" dirty="0"/>
              <a:t>• Tier-1 crystalline solar PV modules that are MCS-accredited and appropriately salt-mist tested for saline environments. </a:t>
            </a:r>
          </a:p>
          <a:p>
            <a:endParaRPr lang="en-US" sz="1200" dirty="0"/>
          </a:p>
          <a:p>
            <a:r>
              <a:rPr lang="en-US" sz="1200" dirty="0"/>
              <a:t>• Single-phase inverter with remote module performance and arc-fault detection capability enabled, minimum 10-year warranty. </a:t>
            </a:r>
          </a:p>
          <a:p>
            <a:endParaRPr lang="en-US" sz="1200" dirty="0"/>
          </a:p>
          <a:p>
            <a:r>
              <a:rPr lang="en-US" sz="1200" dirty="0"/>
              <a:t>• A suitable non-penetrative fixing system. </a:t>
            </a:r>
          </a:p>
          <a:p>
            <a:endParaRPr lang="en-US" sz="1200" dirty="0"/>
          </a:p>
          <a:p>
            <a:r>
              <a:rPr lang="en-US" sz="1200" dirty="0"/>
              <a:t>• All DC and AC cabling containment and switchgear (including TGM metering).</a:t>
            </a:r>
          </a:p>
          <a:p>
            <a:endParaRPr lang="en-US" sz="1200" dirty="0"/>
          </a:p>
          <a:p>
            <a:r>
              <a:rPr lang="en-US" sz="1200" dirty="0"/>
              <a:t>• Full installation, testing and commissioning to most up-to-date regulations and guidance.</a:t>
            </a:r>
          </a:p>
          <a:p>
            <a:endParaRPr lang="en-US" sz="1200" dirty="0"/>
          </a:p>
          <a:p>
            <a:r>
              <a:rPr lang="en-US" sz="1200" dirty="0"/>
              <a:t>• Structural assessment and Building Control approval.</a:t>
            </a:r>
          </a:p>
          <a:p>
            <a:endParaRPr lang="en-US" sz="1200" dirty="0"/>
          </a:p>
          <a:p>
            <a:r>
              <a:rPr lang="en-US" sz="1200" dirty="0"/>
              <a:t>• Grid connection application and liaison with WPD and Support client to arrange metering. </a:t>
            </a:r>
          </a:p>
          <a:p>
            <a:endParaRPr lang="en-US" sz="1200" dirty="0"/>
          </a:p>
          <a:p>
            <a:r>
              <a:rPr lang="en-US" sz="1200" dirty="0"/>
              <a:t>• System and monitoring handover, including PV electrical and mechanical system schematics and post-installation site visit with a representative from, or appointed by the Council.</a:t>
            </a:r>
          </a:p>
          <a:p>
            <a:endParaRPr lang="en-US" sz="1200" dirty="0"/>
          </a:p>
          <a:p>
            <a:r>
              <a:rPr lang="en-US" sz="1200" dirty="0"/>
              <a:t>• Provide a comprehensive 1-year warranty and a system health-check prior to handover to the designated O&amp;M provider.</a:t>
            </a:r>
          </a:p>
          <a:p>
            <a:endParaRPr lang="en-US" sz="1200" dirty="0"/>
          </a:p>
          <a:p>
            <a:r>
              <a:rPr lang="en-US" sz="1200" b="1" dirty="0">
                <a:solidFill>
                  <a:srgbClr val="FFC000"/>
                </a:solidFill>
              </a:rPr>
              <a:t>For the purposes of this bid please assume an import and export rate of 16p/kWh and 5p/ kWh respectively, and site </a:t>
            </a:r>
            <a:r>
              <a:rPr lang="en-US" sz="1200" b="1" dirty="0" err="1">
                <a:solidFill>
                  <a:srgbClr val="FFC000"/>
                </a:solidFill>
              </a:rPr>
              <a:t>utilisation</a:t>
            </a:r>
            <a:r>
              <a:rPr lang="en-US" sz="1200" b="1" dirty="0">
                <a:solidFill>
                  <a:srgbClr val="FFC000"/>
                </a:solidFill>
              </a:rPr>
              <a:t> of 30%. A 20% VAT rate applies.</a:t>
            </a:r>
          </a:p>
        </p:txBody>
      </p:sp>
      <p:sp>
        <p:nvSpPr>
          <p:cNvPr id="4" name="Title 3"/>
          <p:cNvSpPr>
            <a:spLocks noGrp="1"/>
          </p:cNvSpPr>
          <p:nvPr>
            <p:ph type="title"/>
          </p:nvPr>
        </p:nvSpPr>
        <p:spPr/>
        <p:txBody>
          <a:bodyPr/>
          <a:lstStyle/>
          <a:p>
            <a:r>
              <a:rPr lang="en-GB" dirty="0"/>
              <a:t>1. Domestic Rooftop</a:t>
            </a:r>
          </a:p>
        </p:txBody>
      </p:sp>
    </p:spTree>
    <p:extLst>
      <p:ext uri="{BB962C8B-B14F-4D97-AF65-F5344CB8AC3E}">
        <p14:creationId xmlns:p14="http://schemas.microsoft.com/office/powerpoint/2010/main" val="115252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lvl="0"/>
            <a:r>
              <a:rPr lang="en-GB" dirty="0"/>
              <a:t>2. Commercial Rooftop &lt;50kW</a:t>
            </a:r>
          </a:p>
        </p:txBody>
      </p:sp>
      <p:pic>
        <p:nvPicPr>
          <p:cNvPr id="1028" name="Picture 4" descr="https://tse1.mm.bing.net/th?id=OIP.RxPqEzUm3vrJ0LMFjJ25DQAAAA&amp;pid=A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9108" y="252240"/>
            <a:ext cx="1544646" cy="1113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164" y="1332359"/>
            <a:ext cx="9793088" cy="5447645"/>
          </a:xfrm>
          <a:prstGeom prst="rect">
            <a:avLst/>
          </a:prstGeom>
          <a:noFill/>
        </p:spPr>
        <p:txBody>
          <a:bodyPr wrap="square" rtlCol="0">
            <a:spAutoFit/>
          </a:bodyPr>
          <a:lstStyle/>
          <a:p>
            <a:r>
              <a:rPr lang="en-US" sz="1200" dirty="0"/>
              <a:t>• A 30kW on-roof array on a south-facing concrete tile roof with 20° tilt, no shading, in Cornwall. Portrait orientation with suitable access equipment for a 2-storey building </a:t>
            </a:r>
          </a:p>
          <a:p>
            <a:endParaRPr lang="en-US" sz="1200" dirty="0"/>
          </a:p>
          <a:p>
            <a:r>
              <a:rPr lang="en-US" sz="1200" dirty="0"/>
              <a:t>• Tier-1 crystalline solar PV modules that are MCS-accredited and appropriately salt-mist tested for saline environments.</a:t>
            </a:r>
          </a:p>
          <a:p>
            <a:endParaRPr lang="en-US" sz="1200" dirty="0"/>
          </a:p>
          <a:p>
            <a:r>
              <a:rPr lang="en-US" sz="1200" dirty="0"/>
              <a:t>• 3-phase inverter(s) with remote module performance and arc-fault detection capability enabled, minimum 10-year warranty.  Assume inverter installation on ground floor next to other electrical distribution equipment.</a:t>
            </a:r>
          </a:p>
          <a:p>
            <a:endParaRPr lang="en-US" sz="1200" dirty="0"/>
          </a:p>
          <a:p>
            <a:r>
              <a:rPr lang="en-US" sz="1200" dirty="0"/>
              <a:t>• A suitable fixing system. </a:t>
            </a:r>
          </a:p>
          <a:p>
            <a:endParaRPr lang="en-US" sz="1200" dirty="0"/>
          </a:p>
          <a:p>
            <a:r>
              <a:rPr lang="en-US" sz="1200" dirty="0"/>
              <a:t>• Online monitoring of solar PV performance and import/export energy flows.</a:t>
            </a:r>
          </a:p>
          <a:p>
            <a:endParaRPr lang="en-US" sz="1200" dirty="0"/>
          </a:p>
          <a:p>
            <a:r>
              <a:rPr lang="en-US" sz="1200" dirty="0"/>
              <a:t>• All DC and AC cabling containment and switchgear. </a:t>
            </a:r>
          </a:p>
          <a:p>
            <a:endParaRPr lang="en-US" sz="1200" dirty="0"/>
          </a:p>
          <a:p>
            <a:r>
              <a:rPr lang="en-US" sz="1200" dirty="0"/>
              <a:t>• Full installation, testing and commissioning to most up-to-date regulations and guidance.</a:t>
            </a:r>
          </a:p>
          <a:p>
            <a:endParaRPr lang="en-US" sz="1200" dirty="0"/>
          </a:p>
          <a:p>
            <a:r>
              <a:rPr lang="en-US" sz="1200" dirty="0"/>
              <a:t>• Structural assessment and required Building Control approval.</a:t>
            </a:r>
          </a:p>
          <a:p>
            <a:endParaRPr lang="en-US" sz="1200" dirty="0"/>
          </a:p>
          <a:p>
            <a:r>
              <a:rPr lang="en-US" sz="1200" dirty="0"/>
              <a:t>•Grid connection application and liaison with WPD and Support client to arrange metering. </a:t>
            </a:r>
          </a:p>
          <a:p>
            <a:endParaRPr lang="en-US" sz="1200" dirty="0"/>
          </a:p>
          <a:p>
            <a:r>
              <a:rPr lang="en-US" sz="1200" dirty="0"/>
              <a:t>• System and monitoring handover, including PV electrical and mechanical system schematics and post-installation site visit with a representative from, or appointed by, the Council.</a:t>
            </a:r>
          </a:p>
          <a:p>
            <a:endParaRPr lang="en-US" sz="1200" dirty="0"/>
          </a:p>
          <a:p>
            <a:r>
              <a:rPr lang="en-US" sz="1200" dirty="0"/>
              <a:t>• Provide a comprehensive 1-year warranty and a system health-check prior to handover to the designated O&amp;M provider.</a:t>
            </a:r>
          </a:p>
          <a:p>
            <a:endParaRPr lang="en-US" sz="1200" dirty="0"/>
          </a:p>
          <a:p>
            <a:r>
              <a:rPr lang="en-US" sz="1200" b="1" dirty="0">
                <a:solidFill>
                  <a:srgbClr val="FFC000"/>
                </a:solidFill>
              </a:rPr>
              <a:t>For the purposes of this bid please assume an import and export rate of 14p/kWh and 5p/ kWh respectively, and site </a:t>
            </a:r>
            <a:r>
              <a:rPr lang="en-US" sz="1200" b="1" dirty="0" err="1">
                <a:solidFill>
                  <a:srgbClr val="FFC000"/>
                </a:solidFill>
              </a:rPr>
              <a:t>utilisation</a:t>
            </a:r>
            <a:r>
              <a:rPr lang="en-US" sz="1200" b="1" dirty="0">
                <a:solidFill>
                  <a:srgbClr val="FFC000"/>
                </a:solidFill>
              </a:rPr>
              <a:t> of 80%. A 20% VAT rate applies.</a:t>
            </a:r>
          </a:p>
          <a:p>
            <a:endParaRPr lang="en-US" sz="1200" dirty="0"/>
          </a:p>
        </p:txBody>
      </p:sp>
    </p:spTree>
    <p:extLst>
      <p:ext uri="{BB962C8B-B14F-4D97-AF65-F5344CB8AC3E}">
        <p14:creationId xmlns:p14="http://schemas.microsoft.com/office/powerpoint/2010/main" val="72173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lvl="0"/>
            <a:r>
              <a:rPr lang="en-GB" dirty="0"/>
              <a:t>3. Commercial Rooftop &gt;50kW</a:t>
            </a:r>
          </a:p>
        </p:txBody>
      </p:sp>
      <p:sp>
        <p:nvSpPr>
          <p:cNvPr id="2" name="TextBox 1"/>
          <p:cNvSpPr txBox="1"/>
          <p:nvPr/>
        </p:nvSpPr>
        <p:spPr>
          <a:xfrm>
            <a:off x="522164" y="1332359"/>
            <a:ext cx="9793088" cy="5632311"/>
          </a:xfrm>
          <a:prstGeom prst="rect">
            <a:avLst/>
          </a:prstGeom>
          <a:noFill/>
        </p:spPr>
        <p:txBody>
          <a:bodyPr wrap="square" rtlCol="0">
            <a:spAutoFit/>
          </a:bodyPr>
          <a:lstStyle/>
          <a:p>
            <a:r>
              <a:rPr lang="en-US" sz="1200" dirty="0"/>
              <a:t>• A 150kW on-roof array on a south-facing steel trapezoidal roof with 15° tilt, no shading, in Cornwall. Portrait orientation with suitable access equipment for a 3-storey building.</a:t>
            </a:r>
          </a:p>
          <a:p>
            <a:endParaRPr lang="en-US" sz="1200" dirty="0"/>
          </a:p>
          <a:p>
            <a:r>
              <a:rPr lang="en-US" sz="1200" dirty="0"/>
              <a:t>• Tier-1 crystalline solar PV modules that are MCS-accredited and appropriately salt-mist tested for saline environments.</a:t>
            </a:r>
          </a:p>
          <a:p>
            <a:endParaRPr lang="en-US" sz="1200" dirty="0"/>
          </a:p>
          <a:p>
            <a:r>
              <a:rPr lang="en-US" sz="1200" dirty="0"/>
              <a:t>• 3-phase inverter(s) with remote module performance and arc-fault detection capability enabled, minimum 10-year warranty.  Assume inverter installation on ground floor next to other electrical distribution equipment. </a:t>
            </a:r>
          </a:p>
          <a:p>
            <a:endParaRPr lang="en-US" sz="1200" dirty="0"/>
          </a:p>
          <a:p>
            <a:r>
              <a:rPr lang="en-US" sz="1200" dirty="0"/>
              <a:t>• A suitable fixing system.</a:t>
            </a:r>
          </a:p>
          <a:p>
            <a:endParaRPr lang="en-US" sz="1200" dirty="0"/>
          </a:p>
          <a:p>
            <a:r>
              <a:rPr lang="en-US" sz="1200" dirty="0"/>
              <a:t>• Online monitoring of solar PV performance and import/export energy flow.</a:t>
            </a:r>
          </a:p>
          <a:p>
            <a:endParaRPr lang="en-US" sz="1200" dirty="0"/>
          </a:p>
          <a:p>
            <a:r>
              <a:rPr lang="en-US" sz="1200" dirty="0"/>
              <a:t>• All DC and AC cabling containment and switchgear </a:t>
            </a:r>
          </a:p>
          <a:p>
            <a:endParaRPr lang="en-US" sz="1200" dirty="0"/>
          </a:p>
          <a:p>
            <a:r>
              <a:rPr lang="en-US" sz="1200" dirty="0"/>
              <a:t>• Structural assessment and Building Control approval.</a:t>
            </a:r>
          </a:p>
          <a:p>
            <a:endParaRPr lang="en-US" sz="1200" dirty="0"/>
          </a:p>
          <a:p>
            <a:r>
              <a:rPr lang="en-US" sz="1200" dirty="0"/>
              <a:t>• Arrange formal grid connection offer from WPD prior to installation </a:t>
            </a:r>
          </a:p>
          <a:p>
            <a:endParaRPr lang="en-US" sz="1200" dirty="0"/>
          </a:p>
          <a:p>
            <a:r>
              <a:rPr lang="en-US" sz="1200" dirty="0"/>
              <a:t>• Full installation, testing and commissioning to most up-to-date regulations and.</a:t>
            </a:r>
          </a:p>
          <a:p>
            <a:endParaRPr lang="en-US" sz="1200" dirty="0"/>
          </a:p>
          <a:p>
            <a:r>
              <a:rPr lang="en-US" sz="1200" dirty="0"/>
              <a:t>• Grid connection application and liaison with WPD and Support client to arrange metering. </a:t>
            </a:r>
          </a:p>
          <a:p>
            <a:endParaRPr lang="en-US" sz="1200" dirty="0"/>
          </a:p>
          <a:p>
            <a:r>
              <a:rPr lang="en-US" sz="1200" dirty="0"/>
              <a:t>• System and monitoring handover, including PV electrical and mechanical system schematics and post-installation site visit with a representative from, or appointed by, the Council.</a:t>
            </a:r>
          </a:p>
          <a:p>
            <a:endParaRPr lang="en-US" sz="1200" dirty="0"/>
          </a:p>
          <a:p>
            <a:r>
              <a:rPr lang="en-US" sz="1200" dirty="0"/>
              <a:t>• Provide a comprehensive 1-year warranty and a system health-check prior to handover to the designated O&amp;M provider.</a:t>
            </a:r>
          </a:p>
          <a:p>
            <a:endParaRPr lang="en-US" sz="1200" dirty="0"/>
          </a:p>
          <a:p>
            <a:r>
              <a:rPr lang="en-US" sz="1200" b="1" dirty="0">
                <a:solidFill>
                  <a:srgbClr val="FFC000"/>
                </a:solidFill>
              </a:rPr>
              <a:t>For the purposes of this bid please assume an import and export rate of 12p/kWh and 5p/ kWh respectively, and site </a:t>
            </a:r>
            <a:r>
              <a:rPr lang="en-US" sz="1200" b="1" dirty="0" err="1">
                <a:solidFill>
                  <a:srgbClr val="FFC000"/>
                </a:solidFill>
              </a:rPr>
              <a:t>utilisation</a:t>
            </a:r>
            <a:r>
              <a:rPr lang="en-US" sz="1200" b="1" dirty="0">
                <a:solidFill>
                  <a:srgbClr val="FFC000"/>
                </a:solidFill>
              </a:rPr>
              <a:t> of 80%. A 20% VAT rate applies</a:t>
            </a:r>
          </a:p>
          <a:p>
            <a:endParaRPr lang="en-US" sz="1200" dirty="0"/>
          </a:p>
        </p:txBody>
      </p:sp>
      <p:pic>
        <p:nvPicPr>
          <p:cNvPr id="5" name="Picture 2" descr="10 reasons ESG investing is growing - AdviserVoi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124" y="307920"/>
            <a:ext cx="1445146" cy="104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2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lvl="0"/>
            <a:r>
              <a:rPr lang="en-GB" dirty="0"/>
              <a:t>4. Commercial Ground-Mounted</a:t>
            </a:r>
          </a:p>
        </p:txBody>
      </p:sp>
      <p:sp>
        <p:nvSpPr>
          <p:cNvPr id="2" name="TextBox 1"/>
          <p:cNvSpPr txBox="1"/>
          <p:nvPr/>
        </p:nvSpPr>
        <p:spPr>
          <a:xfrm>
            <a:off x="522164" y="1188343"/>
            <a:ext cx="9793088" cy="6001643"/>
          </a:xfrm>
          <a:prstGeom prst="rect">
            <a:avLst/>
          </a:prstGeom>
          <a:noFill/>
        </p:spPr>
        <p:txBody>
          <a:bodyPr wrap="square" rtlCol="0">
            <a:spAutoFit/>
          </a:bodyPr>
          <a:lstStyle/>
          <a:p>
            <a:r>
              <a:rPr lang="en-US" sz="1200" dirty="0"/>
              <a:t>• A 500KW ground-mounted system, south facing with 30° tilt, no shading, in Cornwall. Portrait orientation.</a:t>
            </a:r>
          </a:p>
          <a:p>
            <a:endParaRPr lang="en-US" sz="1200" dirty="0"/>
          </a:p>
          <a:p>
            <a:r>
              <a:rPr lang="en-US" sz="1200" dirty="0"/>
              <a:t>• Assume that planning has been granted, the site is level, good access is provided and the array is set out as a square.</a:t>
            </a:r>
          </a:p>
          <a:p>
            <a:endParaRPr lang="en-US" sz="1200" dirty="0"/>
          </a:p>
          <a:p>
            <a:r>
              <a:rPr lang="en-US" sz="1200" dirty="0"/>
              <a:t>• Tier-1 crystalline solar PV modules that are MCS-accredited and appropriately salt-mist tested for saline environments.</a:t>
            </a:r>
          </a:p>
          <a:p>
            <a:endParaRPr lang="en-US" sz="1200" dirty="0"/>
          </a:p>
          <a:p>
            <a:r>
              <a:rPr lang="en-US" sz="1200" dirty="0"/>
              <a:t>• 3-phase string inverter(s), minimum 10-year warranty.  Assume inverter installation on the array frame.</a:t>
            </a:r>
          </a:p>
          <a:p>
            <a:endParaRPr lang="en-US" sz="1200" dirty="0"/>
          </a:p>
          <a:p>
            <a:r>
              <a:rPr lang="en-US" sz="1200" dirty="0"/>
              <a:t>• Online monitoring of solar PV performance and import/export energy flows.</a:t>
            </a:r>
          </a:p>
          <a:p>
            <a:endParaRPr lang="en-US" sz="1200" dirty="0"/>
          </a:p>
          <a:p>
            <a:r>
              <a:rPr lang="en-US" sz="1200" dirty="0"/>
              <a:t>• A suitable monopole pile-driven fixing system. </a:t>
            </a:r>
          </a:p>
          <a:p>
            <a:endParaRPr lang="en-US" sz="1200" dirty="0"/>
          </a:p>
          <a:p>
            <a:r>
              <a:rPr lang="en-US" sz="1200" dirty="0"/>
              <a:t>• All DC and AC cabling containment and switchgear.</a:t>
            </a:r>
          </a:p>
          <a:p>
            <a:endParaRPr lang="en-US" sz="1200" dirty="0"/>
          </a:p>
          <a:p>
            <a:r>
              <a:rPr lang="en-US" sz="1200" dirty="0"/>
              <a:t>• Structural assessment </a:t>
            </a:r>
          </a:p>
          <a:p>
            <a:endParaRPr lang="en-US" sz="1200" dirty="0"/>
          </a:p>
          <a:p>
            <a:r>
              <a:rPr lang="en-US" sz="1200" dirty="0"/>
              <a:t>• Arrange formal grid connection offer from WPD prior to installation </a:t>
            </a:r>
          </a:p>
          <a:p>
            <a:endParaRPr lang="en-US" sz="1200" dirty="0"/>
          </a:p>
          <a:p>
            <a:r>
              <a:rPr lang="en-US" sz="1200" dirty="0"/>
              <a:t>• Full installation, testing and commissioning to most up-to-date regulations and guidance (e.g. IET Code of </a:t>
            </a:r>
            <a:r>
              <a:rPr lang="en-US" sz="1200" dirty="0" err="1"/>
              <a:t>Practise</a:t>
            </a:r>
            <a:r>
              <a:rPr lang="en-US" sz="1200" dirty="0"/>
              <a:t>).</a:t>
            </a:r>
          </a:p>
          <a:p>
            <a:endParaRPr lang="en-US" sz="1200" dirty="0"/>
          </a:p>
          <a:p>
            <a:r>
              <a:rPr lang="en-US" sz="1200" dirty="0"/>
              <a:t>• Grid connection application and liaison with WPD and support client to arrange metering (where applicable).</a:t>
            </a:r>
          </a:p>
          <a:p>
            <a:endParaRPr lang="en-US" sz="1200" dirty="0"/>
          </a:p>
          <a:p>
            <a:r>
              <a:rPr lang="en-US" sz="1200" dirty="0"/>
              <a:t>• System and monitoring handover, including PV electrical and mechanical system schematics and post-installation site visit with a representative from, or appointed by, the Council.</a:t>
            </a:r>
          </a:p>
          <a:p>
            <a:r>
              <a:rPr lang="en-US" sz="1200" dirty="0"/>
              <a:t>• </a:t>
            </a:r>
          </a:p>
          <a:p>
            <a:r>
              <a:rPr lang="en-US" sz="1200" dirty="0"/>
              <a:t>Provide a comprehensive 1-year warranty and a system health-check prior to handover to the designated O&amp;M provider.</a:t>
            </a:r>
          </a:p>
          <a:p>
            <a:endParaRPr lang="en-US" sz="1200" dirty="0"/>
          </a:p>
          <a:p>
            <a:r>
              <a:rPr lang="en-US" sz="1200" b="1" dirty="0">
                <a:solidFill>
                  <a:srgbClr val="FFC000"/>
                </a:solidFill>
              </a:rPr>
              <a:t>In addition to the above please provide an indicative unit cost (£/ meter) to trench a single cable through a field to a depth of 1m, including </a:t>
            </a:r>
            <a:r>
              <a:rPr lang="en-US" sz="1200" b="1" dirty="0" err="1">
                <a:solidFill>
                  <a:srgbClr val="FFC000"/>
                </a:solidFill>
              </a:rPr>
              <a:t>labour</a:t>
            </a:r>
            <a:r>
              <a:rPr lang="en-US" sz="1200" b="1" dirty="0">
                <a:solidFill>
                  <a:srgbClr val="FFC000"/>
                </a:solidFill>
              </a:rPr>
              <a:t>, plant hire and appropriate sanding and taping. </a:t>
            </a:r>
          </a:p>
          <a:p>
            <a:r>
              <a:rPr lang="en-US" sz="1200" b="1" dirty="0">
                <a:solidFill>
                  <a:srgbClr val="FFC000"/>
                </a:solidFill>
              </a:rPr>
              <a:t>For the purposes of this bid please assume an import and export rate of 12p/kWh and 5p/ kWh respectively, and site </a:t>
            </a:r>
            <a:r>
              <a:rPr lang="en-US" sz="1200" b="1" dirty="0" err="1">
                <a:solidFill>
                  <a:srgbClr val="FFC000"/>
                </a:solidFill>
              </a:rPr>
              <a:t>utilisation</a:t>
            </a:r>
            <a:r>
              <a:rPr lang="en-US" sz="1200" b="1" dirty="0">
                <a:solidFill>
                  <a:srgbClr val="FFC000"/>
                </a:solidFill>
              </a:rPr>
              <a:t> of 0%. A 20% VAT rate applies.</a:t>
            </a:r>
          </a:p>
        </p:txBody>
      </p:sp>
      <p:pic>
        <p:nvPicPr>
          <p:cNvPr id="6" name="Picture 4" descr="Solar panel clipart - Clip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897" y="252239"/>
            <a:ext cx="183419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52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522164" y="1450152"/>
            <a:ext cx="9757308"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rPr>
              <a:t>3</a:t>
            </a:r>
            <a:r>
              <a:rPr kumimoji="0" lang="en-GB" altLang="en-US" sz="1200" b="0" i="0" u="none" strike="noStrike" cap="none" normalizeH="0" baseline="30000" dirty="0">
                <a:ln>
                  <a:noFill/>
                </a:ln>
                <a:solidFill>
                  <a:schemeClr val="tx1"/>
                </a:solidFill>
                <a:effectLst/>
                <a:latin typeface="+mn-lt"/>
                <a:ea typeface="Calibri" pitchFamily="34" charset="0"/>
                <a:cs typeface="Times New Roman" pitchFamily="18" charset="0"/>
              </a:rPr>
              <a:t>rd</a:t>
            </a:r>
            <a:r>
              <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rPr>
              <a:t>-party post-installation quality assessment to provide reassurance that the PV system has been installed according to the agreed specification and to current standards and industry best practice.</a:t>
            </a:r>
          </a:p>
          <a:p>
            <a:pPr marL="0" marR="0" lvl="0" indent="0" algn="l" defTabSz="914400" rtl="0" eaLnBrk="1" fontAlgn="base" latinLnBrk="0" hangingPunct="1">
              <a:lnSpc>
                <a:spcPct val="100000"/>
              </a:lnSpc>
              <a:spcBef>
                <a:spcPct val="0"/>
              </a:spcBef>
              <a:spcAft>
                <a:spcPct val="0"/>
              </a:spcAft>
              <a:buClrTx/>
              <a:buSzTx/>
              <a:tabLst/>
            </a:pP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rPr>
              <a:t> The onsite assessments of installation quality cover the physical implementation of the design and workmanship. The following tasks will be carried out as part of a site inspection:</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en-US" sz="1200" dirty="0">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en-US" sz="1200" dirty="0">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en-US" sz="1200" dirty="0">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en-US" sz="1200" dirty="0">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GB" altLang="en-US" sz="1200" dirty="0">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en-US" sz="12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rPr>
              <a:t> Adequate rectification of any issues identified is vital to ensure that a good quality system is installed, and therefore that the system is safe and the technical and financial performance is likely to be achieved. It is understood that the client would undertake rectification measures via their appointed installation contractor.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rPr>
              <a:t> If significant remedial measures are required a second visit may be required to ensure the works have been completed correctly. However, for minor issues photographic evidence of improvements will normally suffice.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mn-lt"/>
                <a:ea typeface="Calibri" pitchFamily="34" charset="0"/>
                <a:cs typeface="Times New Roman" pitchFamily="18" charset="0"/>
              </a:rPr>
              <a:t> Safe access to each solar array and system equipment will be provided by the Council or their appointed installation contractor and needs to be available for the site visit.  We therefore recommend that the installation </a:t>
            </a:r>
            <a:r>
              <a:rPr kumimoji="0" lang="en-GB" alt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quality assessment is completed as soon as practically possible after the systems have been commissioned.</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Title 1"/>
          <p:cNvSpPr>
            <a:spLocks noGrp="1"/>
          </p:cNvSpPr>
          <p:nvPr>
            <p:ph type="title"/>
          </p:nvPr>
        </p:nvSpPr>
        <p:spPr/>
        <p:txBody>
          <a:bodyPr>
            <a:normAutofit/>
          </a:bodyPr>
          <a:lstStyle/>
          <a:p>
            <a:r>
              <a:rPr lang="en-GB" dirty="0"/>
              <a:t>5. Post-Installation Quality Assessment</a:t>
            </a:r>
          </a:p>
        </p:txBody>
      </p:sp>
      <p:pic>
        <p:nvPicPr>
          <p:cNvPr id="4" name="Picture 2" descr="https://tse4.mm.bing.net/th?id=OIP.FmS7027Bv4HAj9j_qWwc1wHaHa&amp;pid=A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139" y="262844"/>
            <a:ext cx="1213309" cy="12133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112593067"/>
              </p:ext>
            </p:extLst>
          </p:nvPr>
        </p:nvGraphicFramePr>
        <p:xfrm>
          <a:off x="522164" y="2700511"/>
          <a:ext cx="9637116" cy="1700530"/>
        </p:xfrm>
        <a:graphic>
          <a:graphicData uri="http://schemas.openxmlformats.org/drawingml/2006/table">
            <a:tbl>
              <a:tblPr firstRow="1" firstCol="1" bandRow="1">
                <a:tableStyleId>{5C22544A-7EE6-4342-B048-85BDC9FD1C3A}</a:tableStyleId>
              </a:tblPr>
              <a:tblGrid>
                <a:gridCol w="3430046">
                  <a:extLst>
                    <a:ext uri="{9D8B030D-6E8A-4147-A177-3AD203B41FA5}">
                      <a16:colId xmlns:a16="http://schemas.microsoft.com/office/drawing/2014/main" val="20000"/>
                    </a:ext>
                  </a:extLst>
                </a:gridCol>
                <a:gridCol w="6207070">
                  <a:extLst>
                    <a:ext uri="{9D8B030D-6E8A-4147-A177-3AD203B41FA5}">
                      <a16:colId xmlns:a16="http://schemas.microsoft.com/office/drawing/2014/main" val="20001"/>
                    </a:ext>
                  </a:extLst>
                </a:gridCol>
              </a:tblGrid>
              <a:tr h="487680">
                <a:tc>
                  <a:txBody>
                    <a:bodyPr/>
                    <a:lstStyle/>
                    <a:p>
                      <a:pPr>
                        <a:lnSpc>
                          <a:spcPct val="107000"/>
                        </a:lnSpc>
                        <a:spcAft>
                          <a:spcPts val="800"/>
                        </a:spcAft>
                      </a:pPr>
                      <a:r>
                        <a:rPr lang="en-GB" sz="1100" dirty="0">
                          <a:effectLst/>
                        </a:rPr>
                        <a:t>Verification of system components to design</a:t>
                      </a:r>
                      <a:endParaRPr lang="en-GB"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n-GB" sz="1100">
                          <a:effectLst/>
                        </a:rPr>
                        <a:t>Checking that the installed system reflects the design and any subsequent variations are compliant and have been considered.</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48615">
                <a:tc>
                  <a:txBody>
                    <a:bodyPr/>
                    <a:lstStyle/>
                    <a:p>
                      <a:pPr>
                        <a:lnSpc>
                          <a:spcPct val="107000"/>
                        </a:lnSpc>
                        <a:spcAft>
                          <a:spcPts val="800"/>
                        </a:spcAft>
                      </a:pPr>
                      <a:r>
                        <a:rPr lang="en-GB" sz="1100">
                          <a:effectLst/>
                        </a:rPr>
                        <a:t>Installation compliance checks</a:t>
                      </a:r>
                      <a:endParaRPr lang="en-GB" sz="1100">
                        <a:effectLst/>
                        <a:latin typeface="Calibri"/>
                        <a:ea typeface="Calibri"/>
                        <a:cs typeface="Times New Roman"/>
                      </a:endParaRPr>
                    </a:p>
                  </a:txBody>
                  <a:tcPr marL="68580" marR="68580" marT="0" marB="0"/>
                </a:tc>
                <a:tc>
                  <a:txBody>
                    <a:bodyPr/>
                    <a:lstStyle/>
                    <a:p>
                      <a:pPr>
                        <a:lnSpc>
                          <a:spcPct val="107000"/>
                        </a:lnSpc>
                        <a:spcAft>
                          <a:spcPts val="800"/>
                        </a:spcAft>
                      </a:pPr>
                      <a:r>
                        <a:rPr lang="en-GB" sz="1100">
                          <a:effectLst/>
                        </a:rPr>
                        <a:t>Including electrical and mechanical installations, safety signs and labelling.</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65125">
                <a:tc>
                  <a:txBody>
                    <a:bodyPr/>
                    <a:lstStyle/>
                    <a:p>
                      <a:pPr>
                        <a:lnSpc>
                          <a:spcPct val="107000"/>
                        </a:lnSpc>
                        <a:spcAft>
                          <a:spcPts val="800"/>
                        </a:spcAft>
                      </a:pPr>
                      <a:r>
                        <a:rPr lang="en-GB" sz="1100" dirty="0">
                          <a:effectLst/>
                        </a:rPr>
                        <a:t>Assessment of workmanship</a:t>
                      </a:r>
                      <a:endParaRPr lang="en-GB"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n-GB" sz="1100">
                          <a:effectLst/>
                        </a:rPr>
                        <a:t>Assessing the installation and its components are fit for purpose and are capable of providing the required function through observation of good installation practices.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99110">
                <a:tc>
                  <a:txBody>
                    <a:bodyPr/>
                    <a:lstStyle/>
                    <a:p>
                      <a:pPr>
                        <a:lnSpc>
                          <a:spcPct val="107000"/>
                        </a:lnSpc>
                        <a:spcAft>
                          <a:spcPts val="800"/>
                        </a:spcAft>
                      </a:pPr>
                      <a:r>
                        <a:rPr lang="en-GB" sz="1100">
                          <a:effectLst/>
                        </a:rPr>
                        <a:t>Validation of contractors QC procedures</a:t>
                      </a:r>
                      <a:endParaRPr lang="en-GB" sz="1100">
                        <a:effectLst/>
                        <a:latin typeface="Calibri"/>
                        <a:ea typeface="Calibri"/>
                        <a:cs typeface="Times New Roman"/>
                      </a:endParaRPr>
                    </a:p>
                  </a:txBody>
                  <a:tcPr marL="68580" marR="68580" marT="0" marB="0"/>
                </a:tc>
                <a:tc>
                  <a:txBody>
                    <a:bodyPr/>
                    <a:lstStyle/>
                    <a:p>
                      <a:pPr>
                        <a:lnSpc>
                          <a:spcPct val="107000"/>
                        </a:lnSpc>
                        <a:spcAft>
                          <a:spcPts val="800"/>
                        </a:spcAft>
                      </a:pPr>
                      <a:r>
                        <a:rPr lang="en-GB" sz="1100" dirty="0">
                          <a:effectLst/>
                        </a:rPr>
                        <a:t>The initial installation compliance checks will allow us to assess whether the installer's QC procedures are effective and to feed information back in order to strengthen any weak areas.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530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Welcome</a:t>
            </a:r>
          </a:p>
        </p:txBody>
      </p:sp>
    </p:spTree>
    <p:extLst>
      <p:ext uri="{BB962C8B-B14F-4D97-AF65-F5344CB8AC3E}">
        <p14:creationId xmlns:p14="http://schemas.microsoft.com/office/powerpoint/2010/main" val="5732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The Framework Operates</a:t>
            </a:r>
          </a:p>
        </p:txBody>
      </p:sp>
    </p:spTree>
    <p:extLst>
      <p:ext uri="{BB962C8B-B14F-4D97-AF65-F5344CB8AC3E}">
        <p14:creationId xmlns:p14="http://schemas.microsoft.com/office/powerpoint/2010/main" val="139442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Introduction to Capital Projects</a:t>
            </a:r>
            <a:endParaRPr lang="en-GB" dirty="0"/>
          </a:p>
        </p:txBody>
      </p:sp>
      <p:sp>
        <p:nvSpPr>
          <p:cNvPr id="6" name="TextBox 5">
            <a:extLst>
              <a:ext uri="{FF2B5EF4-FFF2-40B4-BE49-F238E27FC236}">
                <a16:creationId xmlns:a16="http://schemas.microsoft.com/office/drawing/2014/main" id="{E2B096A5-D091-4961-8ED7-277084A7C936}"/>
              </a:ext>
            </a:extLst>
          </p:cNvPr>
          <p:cNvSpPr txBox="1"/>
          <p:nvPr/>
        </p:nvSpPr>
        <p:spPr>
          <a:xfrm>
            <a:off x="522164" y="1188343"/>
            <a:ext cx="9793088" cy="5940088"/>
          </a:xfrm>
          <a:prstGeom prst="rect">
            <a:avLst/>
          </a:prstGeom>
          <a:noFill/>
        </p:spPr>
        <p:txBody>
          <a:bodyPr wrap="square" rtlCol="0">
            <a:spAutoFit/>
          </a:bodyPr>
          <a:lstStyle/>
          <a:p>
            <a:r>
              <a:rPr lang="en-US" dirty="0"/>
              <a:t>The Framework and any call-off contracts will be managed by the Council’s Capital Projects Team.</a:t>
            </a:r>
          </a:p>
          <a:p>
            <a:endParaRPr lang="en-US" dirty="0"/>
          </a:p>
          <a:p>
            <a:r>
              <a:rPr lang="en-US" dirty="0"/>
              <a:t>The team exists to manage the elements of the Council’s Capital Programme which is delivered internally (as opposed to by </a:t>
            </a:r>
            <a:r>
              <a:rPr lang="en-US" dirty="0" err="1"/>
              <a:t>Treveth</a:t>
            </a:r>
            <a:r>
              <a:rPr lang="en-US" dirty="0"/>
              <a:t>).</a:t>
            </a:r>
          </a:p>
          <a:p>
            <a:endParaRPr lang="en-US" dirty="0"/>
          </a:p>
          <a:p>
            <a:r>
              <a:rPr lang="en-US" dirty="0"/>
              <a:t>Staffed largely by Project Managers with Commercial and Site Support teams.</a:t>
            </a:r>
          </a:p>
          <a:p>
            <a:endParaRPr lang="en-US" dirty="0"/>
          </a:p>
          <a:p>
            <a:r>
              <a:rPr lang="en-US" dirty="0"/>
              <a:t>The Capital Projects team has existing Frameworks in place alongside which this contract will sit:</a:t>
            </a:r>
          </a:p>
          <a:p>
            <a:pPr marL="941431" lvl="1" indent="-457200">
              <a:buFont typeface="+mj-lt"/>
              <a:buAutoNum type="arabicPeriod"/>
            </a:pPr>
            <a:r>
              <a:rPr lang="en-US" dirty="0"/>
              <a:t>Built Environment Professional Services (BEPS) – Consultant Requirements</a:t>
            </a:r>
          </a:p>
          <a:p>
            <a:pPr marL="941431" lvl="1" indent="-457200">
              <a:buFont typeface="+mj-lt"/>
              <a:buAutoNum type="arabicPeriod"/>
            </a:pPr>
            <a:r>
              <a:rPr lang="en-US" dirty="0"/>
              <a:t>Major Works – Large construction, M&amp;E and Housing Schemes</a:t>
            </a:r>
          </a:p>
          <a:p>
            <a:pPr marL="941431" lvl="1" indent="-457200">
              <a:buFont typeface="+mj-lt"/>
              <a:buAutoNum type="arabicPeriod"/>
            </a:pPr>
            <a:r>
              <a:rPr lang="en-US" dirty="0"/>
              <a:t>Minor Works – Smaller construction projects</a:t>
            </a:r>
          </a:p>
          <a:p>
            <a:pPr marL="941431" lvl="1" indent="-457200">
              <a:buFont typeface="+mj-lt"/>
              <a:buAutoNum type="arabicPeriod"/>
            </a:pPr>
            <a:r>
              <a:rPr lang="en-US" dirty="0"/>
              <a:t>Demolition</a:t>
            </a:r>
          </a:p>
          <a:p>
            <a:pPr marL="941431" lvl="1" indent="-457200">
              <a:buFont typeface="+mj-lt"/>
              <a:buAutoNum type="arabicPeriod"/>
            </a:pPr>
            <a:r>
              <a:rPr lang="en-US" dirty="0"/>
              <a:t>Health and Safety Inspections</a:t>
            </a:r>
          </a:p>
          <a:p>
            <a:endParaRPr lang="en-US" dirty="0"/>
          </a:p>
          <a:p>
            <a:r>
              <a:rPr lang="en-US" dirty="0"/>
              <a:t>In order to maintain easy of use the structure of contracts and call off processes is kept as uniform as possible.</a:t>
            </a:r>
          </a:p>
          <a:p>
            <a:endParaRPr lang="en-US" dirty="0"/>
          </a:p>
        </p:txBody>
      </p:sp>
    </p:spTree>
    <p:extLst>
      <p:ext uri="{BB962C8B-B14F-4D97-AF65-F5344CB8AC3E}">
        <p14:creationId xmlns:p14="http://schemas.microsoft.com/office/powerpoint/2010/main" val="109765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Lot Structure</a:t>
            </a:r>
            <a:endParaRPr lang="en-GB" dirty="0"/>
          </a:p>
        </p:txBody>
      </p:sp>
      <p:sp>
        <p:nvSpPr>
          <p:cNvPr id="5" name="Rectangle 4">
            <a:extLst>
              <a:ext uri="{FF2B5EF4-FFF2-40B4-BE49-F238E27FC236}">
                <a16:creationId xmlns:a16="http://schemas.microsoft.com/office/drawing/2014/main" id="{5ED2C9EA-ECB2-4F6D-9D37-A2B68B251355}"/>
              </a:ext>
            </a:extLst>
          </p:cNvPr>
          <p:cNvSpPr>
            <a:spLocks noChangeArrowheads="1"/>
          </p:cNvSpPr>
          <p:nvPr/>
        </p:nvSpPr>
        <p:spPr bwMode="auto">
          <a:xfrm>
            <a:off x="559586" y="1116335"/>
            <a:ext cx="97573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n-GB" altLang="en-US"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Mixture of single supplier and competitive lots: </a:t>
            </a:r>
            <a:endParaRPr kumimoji="0" lang="en-GB" alt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a:extLst>
              <a:ext uri="{FF2B5EF4-FFF2-40B4-BE49-F238E27FC236}">
                <a16:creationId xmlns:a16="http://schemas.microsoft.com/office/drawing/2014/main" id="{B7F85EC8-DA26-4A7F-A966-A8110BC06CB2}"/>
              </a:ext>
            </a:extLst>
          </p:cNvPr>
          <p:cNvSpPr>
            <a:spLocks noChangeArrowheads="1"/>
          </p:cNvSpPr>
          <p:nvPr/>
        </p:nvSpPr>
        <p:spPr bwMode="auto">
          <a:xfrm>
            <a:off x="593571" y="5373828"/>
            <a:ext cx="97573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n-GB" altLang="en-US"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For competitive lots the number of suppliers will depend on scores achieved during the tender</a:t>
            </a:r>
            <a:endParaRPr kumimoji="0" lang="en-GB" altLang="en-US"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Table 5">
            <a:extLst>
              <a:ext uri="{FF2B5EF4-FFF2-40B4-BE49-F238E27FC236}">
                <a16:creationId xmlns:a16="http://schemas.microsoft.com/office/drawing/2014/main" id="{A600DDBF-6EAB-4D76-A7A3-87B571DC2591}"/>
              </a:ext>
            </a:extLst>
          </p:cNvPr>
          <p:cNvGraphicFramePr>
            <a:graphicFrameLocks noGrp="1"/>
          </p:cNvGraphicFramePr>
          <p:nvPr>
            <p:extLst>
              <p:ext uri="{D42A27DB-BD31-4B8C-83A1-F6EECF244321}">
                <p14:modId xmlns:p14="http://schemas.microsoft.com/office/powerpoint/2010/main" val="3575257783"/>
              </p:ext>
            </p:extLst>
          </p:nvPr>
        </p:nvGraphicFramePr>
        <p:xfrm>
          <a:off x="635675" y="1724174"/>
          <a:ext cx="9217025" cy="3306085"/>
        </p:xfrm>
        <a:graphic>
          <a:graphicData uri="http://schemas.openxmlformats.org/drawingml/2006/table">
            <a:tbl>
              <a:tblPr firstRow="1" firstCol="1" bandRow="1">
                <a:tableStyleId>{74C1A8A3-306A-4EB7-A6B1-4F7E0EB9C5D6}</a:tableStyleId>
              </a:tblPr>
              <a:tblGrid>
                <a:gridCol w="595788">
                  <a:extLst>
                    <a:ext uri="{9D8B030D-6E8A-4147-A177-3AD203B41FA5}">
                      <a16:colId xmlns:a16="http://schemas.microsoft.com/office/drawing/2014/main" val="3278287129"/>
                    </a:ext>
                  </a:extLst>
                </a:gridCol>
                <a:gridCol w="4012018">
                  <a:extLst>
                    <a:ext uri="{9D8B030D-6E8A-4147-A177-3AD203B41FA5}">
                      <a16:colId xmlns:a16="http://schemas.microsoft.com/office/drawing/2014/main" val="486626975"/>
                    </a:ext>
                  </a:extLst>
                </a:gridCol>
                <a:gridCol w="1403852">
                  <a:extLst>
                    <a:ext uri="{9D8B030D-6E8A-4147-A177-3AD203B41FA5}">
                      <a16:colId xmlns:a16="http://schemas.microsoft.com/office/drawing/2014/main" val="3656562203"/>
                    </a:ext>
                  </a:extLst>
                </a:gridCol>
                <a:gridCol w="3205367">
                  <a:extLst>
                    <a:ext uri="{9D8B030D-6E8A-4147-A177-3AD203B41FA5}">
                      <a16:colId xmlns:a16="http://schemas.microsoft.com/office/drawing/2014/main" val="137608925"/>
                    </a:ext>
                  </a:extLst>
                </a:gridCol>
              </a:tblGrid>
              <a:tr h="38642">
                <a:tc>
                  <a:txBody>
                    <a:bodyPr/>
                    <a:lstStyle/>
                    <a:p>
                      <a:pPr algn="ctr">
                        <a:spcAft>
                          <a:spcPts val="0"/>
                        </a:spcAft>
                      </a:pPr>
                      <a:r>
                        <a:rPr lang="en-GB" sz="2400" dirty="0">
                          <a:effectLst/>
                        </a:rPr>
                        <a:t>Lot</a:t>
                      </a:r>
                      <a:endParaRPr lang="en-GB" sz="2400" dirty="0">
                        <a:effectLst/>
                        <a:latin typeface="Calibri" panose="020F0502020204030204" pitchFamily="34" charset="0"/>
                        <a:ea typeface="Calibri" panose="020F0502020204030204" pitchFamily="34" charset="0"/>
                      </a:endParaRPr>
                    </a:p>
                  </a:txBody>
                  <a:tcPr marL="0" marR="0" marT="0" marB="0" anchor="ctr"/>
                </a:tc>
                <a:tc>
                  <a:txBody>
                    <a:bodyPr/>
                    <a:lstStyle/>
                    <a:p>
                      <a:pPr algn="ctr">
                        <a:spcAft>
                          <a:spcPts val="0"/>
                        </a:spcAft>
                      </a:pPr>
                      <a:r>
                        <a:rPr lang="en-GB" sz="2400" dirty="0">
                          <a:effectLst/>
                        </a:rPr>
                        <a:t>Type</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Size</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Number of companies</a:t>
                      </a:r>
                      <a:endParaRPr lang="en-GB" sz="24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820736674"/>
                  </a:ext>
                </a:extLst>
              </a:tr>
              <a:tr h="588065">
                <a:tc>
                  <a:txBody>
                    <a:bodyPr/>
                    <a:lstStyle/>
                    <a:p>
                      <a:pPr algn="ctr">
                        <a:spcAft>
                          <a:spcPts val="0"/>
                        </a:spcAft>
                      </a:pPr>
                      <a:r>
                        <a:rPr lang="en-GB" sz="2400" dirty="0">
                          <a:effectLst/>
                        </a:rPr>
                        <a:t>1</a:t>
                      </a:r>
                      <a:endParaRPr lang="en-GB" sz="24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400" dirty="0">
                          <a:effectLst/>
                        </a:rPr>
                        <a:t>Domestic</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Any</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1-3</a:t>
                      </a:r>
                      <a:endParaRPr lang="en-GB" sz="24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230350627"/>
                  </a:ext>
                </a:extLst>
              </a:tr>
              <a:tr h="588065">
                <a:tc>
                  <a:txBody>
                    <a:bodyPr/>
                    <a:lstStyle/>
                    <a:p>
                      <a:pPr algn="ctr">
                        <a:spcAft>
                          <a:spcPts val="0"/>
                        </a:spcAft>
                      </a:pPr>
                      <a:r>
                        <a:rPr lang="en-GB" sz="2400" dirty="0">
                          <a:effectLst/>
                        </a:rPr>
                        <a:t>2</a:t>
                      </a:r>
                      <a:endParaRPr lang="en-GB" sz="24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400" dirty="0">
                          <a:effectLst/>
                        </a:rPr>
                        <a:t>Commercial rooftop </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&lt; 50kW</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1-3</a:t>
                      </a:r>
                      <a:endParaRPr lang="en-GB" sz="24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485639649"/>
                  </a:ext>
                </a:extLst>
              </a:tr>
              <a:tr h="588065">
                <a:tc>
                  <a:txBody>
                    <a:bodyPr/>
                    <a:lstStyle/>
                    <a:p>
                      <a:pPr algn="ctr">
                        <a:spcAft>
                          <a:spcPts val="0"/>
                        </a:spcAft>
                      </a:pPr>
                      <a:r>
                        <a:rPr lang="en-GB" sz="2400" dirty="0">
                          <a:effectLst/>
                        </a:rPr>
                        <a:t>3</a:t>
                      </a:r>
                      <a:endParaRPr lang="en-GB" sz="24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400" dirty="0">
                          <a:effectLst/>
                        </a:rPr>
                        <a:t>Commercial rooftop</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&gt; 50kW</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1-3</a:t>
                      </a:r>
                      <a:endParaRPr lang="en-GB" sz="24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01011214"/>
                  </a:ext>
                </a:extLst>
              </a:tr>
              <a:tr h="588065">
                <a:tc>
                  <a:txBody>
                    <a:bodyPr/>
                    <a:lstStyle/>
                    <a:p>
                      <a:pPr algn="ctr">
                        <a:spcAft>
                          <a:spcPts val="0"/>
                        </a:spcAft>
                      </a:pPr>
                      <a:r>
                        <a:rPr lang="en-GB" sz="2400" dirty="0">
                          <a:effectLst/>
                        </a:rPr>
                        <a:t>4</a:t>
                      </a:r>
                      <a:endParaRPr lang="en-GB" sz="24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400" dirty="0">
                          <a:effectLst/>
                        </a:rPr>
                        <a:t>Commercial ground mounted</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Any</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1-3</a:t>
                      </a:r>
                      <a:endParaRPr lang="en-GB" sz="24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753244036"/>
                  </a:ext>
                </a:extLst>
              </a:tr>
              <a:tr h="588065">
                <a:tc>
                  <a:txBody>
                    <a:bodyPr/>
                    <a:lstStyle/>
                    <a:p>
                      <a:pPr algn="ctr">
                        <a:spcAft>
                          <a:spcPts val="0"/>
                        </a:spcAft>
                      </a:pPr>
                      <a:r>
                        <a:rPr lang="en-GB" sz="2400" dirty="0">
                          <a:effectLst/>
                        </a:rPr>
                        <a:t>5</a:t>
                      </a:r>
                      <a:endParaRPr lang="en-GB" sz="2400" dirty="0">
                        <a:effectLst/>
                        <a:latin typeface="Calibri" panose="020F0502020204030204" pitchFamily="34" charset="0"/>
                        <a:ea typeface="Calibri" panose="020F0502020204030204" pitchFamily="34" charset="0"/>
                      </a:endParaRPr>
                    </a:p>
                  </a:txBody>
                  <a:tcPr marL="0" marR="0" marT="0" marB="0" anchor="ctr"/>
                </a:tc>
                <a:tc>
                  <a:txBody>
                    <a:bodyPr/>
                    <a:lstStyle/>
                    <a:p>
                      <a:pPr algn="l">
                        <a:spcAft>
                          <a:spcPts val="0"/>
                        </a:spcAft>
                      </a:pPr>
                      <a:r>
                        <a:rPr lang="en-GB" sz="2400" dirty="0">
                          <a:effectLst/>
                        </a:rPr>
                        <a:t>Post Installation Inspections</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Any</a:t>
                      </a:r>
                      <a:endParaRPr lang="en-GB"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2400" dirty="0">
                          <a:effectLst/>
                        </a:rPr>
                        <a:t>1</a:t>
                      </a:r>
                      <a:endParaRPr lang="en-GB" sz="24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481692199"/>
                  </a:ext>
                </a:extLst>
              </a:tr>
            </a:tbl>
          </a:graphicData>
        </a:graphic>
      </p:graphicFrame>
    </p:spTree>
    <p:extLst>
      <p:ext uri="{BB962C8B-B14F-4D97-AF65-F5344CB8AC3E}">
        <p14:creationId xmlns:p14="http://schemas.microsoft.com/office/powerpoint/2010/main" val="423933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The Framework</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7171194"/>
          </a:xfrm>
          <a:prstGeom prst="rect">
            <a:avLst/>
          </a:prstGeom>
          <a:noFill/>
        </p:spPr>
        <p:txBody>
          <a:bodyPr wrap="square" rtlCol="0">
            <a:spAutoFit/>
          </a:bodyPr>
          <a:lstStyle/>
          <a:p>
            <a:r>
              <a:rPr lang="en-US" dirty="0"/>
              <a:t>Modelled on Councils other Frameworks – contract consists of the Framework contract containing all standard legal elements and Schedules providing Framework specific information.</a:t>
            </a:r>
          </a:p>
          <a:p>
            <a:endParaRPr lang="en-US" sz="1400" dirty="0"/>
          </a:p>
          <a:p>
            <a:r>
              <a:rPr lang="en-US" dirty="0"/>
              <a:t>While the Schedules are Framework specific numbers is kept uniform across Frameworks so while there are 31 included 20 are marked as not use.</a:t>
            </a:r>
          </a:p>
          <a:p>
            <a:endParaRPr lang="en-US" sz="1400" dirty="0"/>
          </a:p>
          <a:p>
            <a:r>
              <a:rPr lang="en-US" dirty="0"/>
              <a:t>Schedules included are:</a:t>
            </a:r>
          </a:p>
          <a:p>
            <a:pPr marL="827131" lvl="1" indent="-342900">
              <a:buFont typeface="Wingdings" panose="05000000000000000000" pitchFamily="2" charset="2"/>
              <a:buChar char="§"/>
            </a:pPr>
            <a:r>
              <a:rPr lang="en-US" dirty="0"/>
              <a:t>Framework Pro-Forma (</a:t>
            </a:r>
            <a:r>
              <a:rPr lang="en-US" b="1" dirty="0"/>
              <a:t>Call Off Documents </a:t>
            </a:r>
            <a:r>
              <a:rPr lang="en-US" dirty="0"/>
              <a:t>etc., Access Agreements etc.)</a:t>
            </a:r>
          </a:p>
          <a:p>
            <a:pPr marL="827131" lvl="1" indent="-342900">
              <a:buFont typeface="Wingdings" panose="05000000000000000000" pitchFamily="2" charset="2"/>
              <a:buChar char="§"/>
            </a:pPr>
            <a:r>
              <a:rPr lang="en-US" dirty="0"/>
              <a:t>KPIs</a:t>
            </a:r>
          </a:p>
          <a:p>
            <a:pPr marL="827131" lvl="1" indent="-342900">
              <a:buFont typeface="Wingdings" panose="05000000000000000000" pitchFamily="2" charset="2"/>
              <a:buChar char="§"/>
            </a:pPr>
            <a:r>
              <a:rPr lang="en-US" dirty="0"/>
              <a:t>Insurance Requirements</a:t>
            </a:r>
          </a:p>
          <a:p>
            <a:pPr marL="827131" lvl="1" indent="-342900">
              <a:buFont typeface="Wingdings" panose="05000000000000000000" pitchFamily="2" charset="2"/>
              <a:buChar char="§"/>
            </a:pPr>
            <a:r>
              <a:rPr lang="en-US" dirty="0"/>
              <a:t>Turn Over Rebate</a:t>
            </a:r>
          </a:p>
          <a:p>
            <a:pPr marL="827131" lvl="1" indent="-342900">
              <a:buFont typeface="Wingdings" panose="05000000000000000000" pitchFamily="2" charset="2"/>
              <a:buChar char="§"/>
            </a:pPr>
            <a:r>
              <a:rPr lang="en-US" b="1" dirty="0"/>
              <a:t>Method of Operation</a:t>
            </a:r>
          </a:p>
          <a:p>
            <a:pPr marL="827131" lvl="1" indent="-342900">
              <a:buFont typeface="Wingdings" panose="05000000000000000000" pitchFamily="2" charset="2"/>
              <a:buChar char="§"/>
            </a:pPr>
            <a:r>
              <a:rPr lang="en-US" dirty="0"/>
              <a:t>Health and Safety</a:t>
            </a:r>
          </a:p>
          <a:p>
            <a:pPr marL="827131" lvl="1" indent="-342900">
              <a:buFont typeface="Wingdings" panose="05000000000000000000" pitchFamily="2" charset="2"/>
              <a:buChar char="§"/>
            </a:pPr>
            <a:r>
              <a:rPr lang="en-US" dirty="0"/>
              <a:t>Key Personnel (Framework Manager)</a:t>
            </a:r>
          </a:p>
          <a:p>
            <a:pPr marL="827131" lvl="1" indent="-342900">
              <a:buFont typeface="Wingdings" panose="05000000000000000000" pitchFamily="2" charset="2"/>
              <a:buChar char="§"/>
            </a:pPr>
            <a:r>
              <a:rPr lang="en-US" dirty="0" err="1"/>
              <a:t>Organisations</a:t>
            </a:r>
            <a:r>
              <a:rPr lang="en-US" dirty="0"/>
              <a:t> (who else can use the Framework)</a:t>
            </a:r>
          </a:p>
          <a:p>
            <a:pPr marL="827131" lvl="1" indent="-342900">
              <a:buFont typeface="Wingdings" panose="05000000000000000000" pitchFamily="2" charset="2"/>
              <a:buChar char="§"/>
            </a:pPr>
            <a:r>
              <a:rPr lang="en-US" dirty="0"/>
              <a:t>Projects (reverse the right to use for installation of complimentary technologies)</a:t>
            </a:r>
          </a:p>
          <a:p>
            <a:pPr marL="827131" lvl="1" indent="-342900">
              <a:buFont typeface="Wingdings" panose="05000000000000000000" pitchFamily="2" charset="2"/>
              <a:buChar char="§"/>
            </a:pPr>
            <a:r>
              <a:rPr lang="en-US" dirty="0"/>
              <a:t>Framework Management</a:t>
            </a:r>
          </a:p>
          <a:p>
            <a:pPr marL="827131" lvl="1" indent="-342900">
              <a:buFont typeface="Wingdings" panose="05000000000000000000" pitchFamily="2" charset="2"/>
              <a:buChar char="§"/>
            </a:pPr>
            <a:r>
              <a:rPr lang="en-US" dirty="0"/>
              <a:t>Safeguarding</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406377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Procurement Process</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7786747"/>
          </a:xfrm>
          <a:prstGeom prst="rect">
            <a:avLst/>
          </a:prstGeom>
          <a:noFill/>
        </p:spPr>
        <p:txBody>
          <a:bodyPr wrap="square" rtlCol="0">
            <a:spAutoFit/>
          </a:bodyPr>
          <a:lstStyle/>
          <a:p>
            <a:r>
              <a:rPr lang="en-US" dirty="0"/>
              <a:t>OJEU Open Procedure. Starting March, aim to conclude by June</a:t>
            </a:r>
          </a:p>
          <a:p>
            <a:endParaRPr lang="en-US" dirty="0"/>
          </a:p>
          <a:p>
            <a:r>
              <a:rPr lang="en-US" dirty="0"/>
              <a:t>Run through our </a:t>
            </a:r>
            <a:r>
              <a:rPr lang="en-US" dirty="0" err="1"/>
              <a:t>etendering</a:t>
            </a:r>
            <a:r>
              <a:rPr lang="en-US" dirty="0"/>
              <a:t> Portal SupplyingtheSouthWest.org.uk (Pro Contract/Due North)</a:t>
            </a:r>
          </a:p>
          <a:p>
            <a:endParaRPr lang="en-US" dirty="0"/>
          </a:p>
          <a:p>
            <a:r>
              <a:rPr lang="en-US" dirty="0"/>
              <a:t>Tender will consist of:</a:t>
            </a:r>
          </a:p>
          <a:p>
            <a:pPr marL="827131" lvl="1" indent="-342900">
              <a:buFont typeface="Wingdings" panose="05000000000000000000" pitchFamily="2" charset="2"/>
              <a:buChar char="§"/>
            </a:pPr>
            <a:r>
              <a:rPr lang="en-US" dirty="0"/>
              <a:t>Standard SSQ Questions (Pass/Fail)</a:t>
            </a:r>
          </a:p>
          <a:p>
            <a:pPr marL="1311363" lvl="2" indent="-342900">
              <a:buFont typeface="Wingdings" panose="05000000000000000000" pitchFamily="2" charset="2"/>
              <a:buChar char="§"/>
            </a:pPr>
            <a:r>
              <a:rPr lang="en-US" dirty="0"/>
              <a:t>Who you are</a:t>
            </a:r>
          </a:p>
          <a:p>
            <a:pPr marL="1311363" lvl="2" indent="-342900">
              <a:buFont typeface="Wingdings" panose="05000000000000000000" pitchFamily="2" charset="2"/>
              <a:buChar char="§"/>
            </a:pPr>
            <a:r>
              <a:rPr lang="en-US" dirty="0"/>
              <a:t>Exclusionary Criteria</a:t>
            </a:r>
          </a:p>
          <a:p>
            <a:pPr marL="1311363" lvl="2" indent="-342900">
              <a:buFont typeface="Wingdings" panose="05000000000000000000" pitchFamily="2" charset="2"/>
              <a:buChar char="§"/>
            </a:pPr>
            <a:r>
              <a:rPr lang="en-US" dirty="0"/>
              <a:t>Health and Safety</a:t>
            </a:r>
          </a:p>
          <a:p>
            <a:pPr marL="1311363" lvl="2" indent="-342900">
              <a:buFont typeface="Wingdings" panose="05000000000000000000" pitchFamily="2" charset="2"/>
              <a:buChar char="§"/>
            </a:pPr>
            <a:r>
              <a:rPr lang="en-US" dirty="0"/>
              <a:t>Equality and Diversity</a:t>
            </a:r>
          </a:p>
          <a:p>
            <a:pPr marL="1311363" lvl="2" indent="-342900">
              <a:buFont typeface="Wingdings" panose="05000000000000000000" pitchFamily="2" charset="2"/>
              <a:buChar char="§"/>
            </a:pPr>
            <a:r>
              <a:rPr lang="en-US" dirty="0"/>
              <a:t>Insurance</a:t>
            </a:r>
          </a:p>
          <a:p>
            <a:pPr marL="1311363" lvl="2" indent="-342900">
              <a:buFont typeface="Wingdings" panose="05000000000000000000" pitchFamily="2" charset="2"/>
              <a:buChar char="§"/>
            </a:pPr>
            <a:r>
              <a:rPr lang="en-US" dirty="0"/>
              <a:t>Data Protection</a:t>
            </a:r>
          </a:p>
          <a:p>
            <a:pPr marL="1311363" lvl="2" indent="-342900">
              <a:buFont typeface="Wingdings" panose="05000000000000000000" pitchFamily="2" charset="2"/>
              <a:buChar char="§"/>
            </a:pPr>
            <a:r>
              <a:rPr lang="en-US" dirty="0"/>
              <a:t>Financial Standing</a:t>
            </a:r>
          </a:p>
          <a:p>
            <a:pPr marL="1311363" lvl="2" indent="-342900">
              <a:buFont typeface="Wingdings" panose="05000000000000000000" pitchFamily="2" charset="2"/>
              <a:buChar char="§"/>
            </a:pPr>
            <a:r>
              <a:rPr lang="en-US" dirty="0"/>
              <a:t>Modern Slavery</a:t>
            </a:r>
          </a:p>
          <a:p>
            <a:pPr marL="827131" lvl="1" indent="-342900">
              <a:buFont typeface="Wingdings" panose="05000000000000000000" pitchFamily="2" charset="2"/>
              <a:buChar char="§"/>
            </a:pPr>
            <a:r>
              <a:rPr lang="en-US" dirty="0"/>
              <a:t>Tender Specific Quality Questions (70%)</a:t>
            </a:r>
          </a:p>
          <a:p>
            <a:pPr marL="827131" lvl="1" indent="-342900">
              <a:buFont typeface="Wingdings" panose="05000000000000000000" pitchFamily="2" charset="2"/>
              <a:buChar char="§"/>
            </a:pPr>
            <a:r>
              <a:rPr lang="en-US" dirty="0"/>
              <a:t>Tender Specific Price Questions (30%)</a:t>
            </a:r>
          </a:p>
          <a:p>
            <a:pPr marL="1311363" lvl="2" indent="-342900">
              <a:buFont typeface="Wingdings" panose="05000000000000000000" pitchFamily="2" charset="2"/>
              <a:buChar char="§"/>
            </a:pPr>
            <a:r>
              <a:rPr lang="en-US" dirty="0"/>
              <a:t>Based upon standard scenarios with list of standard variations.</a:t>
            </a:r>
          </a:p>
          <a:p>
            <a:pPr marL="1795595" lvl="3" indent="-342900">
              <a:buFont typeface="Wingdings" panose="05000000000000000000" pitchFamily="2" charset="2"/>
              <a:buChar char="§"/>
            </a:pPr>
            <a:r>
              <a:rPr lang="en-US" dirty="0"/>
              <a:t>Weighting applied to each to produce a “Tender Price”</a:t>
            </a:r>
          </a:p>
          <a:p>
            <a:pPr marL="827131"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917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Procurement Process</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3477875"/>
          </a:xfrm>
          <a:prstGeom prst="rect">
            <a:avLst/>
          </a:prstGeom>
          <a:noFill/>
        </p:spPr>
        <p:txBody>
          <a:bodyPr wrap="square" rtlCol="0">
            <a:spAutoFit/>
          </a:bodyPr>
          <a:lstStyle/>
          <a:p>
            <a:r>
              <a:rPr lang="en-US" dirty="0"/>
              <a:t>Quality Questions will be on:</a:t>
            </a:r>
          </a:p>
          <a:p>
            <a:pPr marL="827131" lvl="1" indent="-342900">
              <a:buFont typeface="Wingdings" panose="05000000000000000000" pitchFamily="2" charset="2"/>
              <a:buChar char="§"/>
            </a:pPr>
            <a:r>
              <a:rPr lang="en-US" dirty="0"/>
              <a:t>Quality of the Installation – What processes will be used to ensure low maintenance costs</a:t>
            </a:r>
          </a:p>
          <a:p>
            <a:pPr marL="827131" lvl="1" indent="-342900">
              <a:buFont typeface="Wingdings" panose="05000000000000000000" pitchFamily="2" charset="2"/>
              <a:buChar char="§"/>
            </a:pPr>
            <a:r>
              <a:rPr lang="en-US" dirty="0"/>
              <a:t>Quality of Equipment</a:t>
            </a:r>
          </a:p>
          <a:p>
            <a:pPr marL="827131" lvl="1" indent="-342900">
              <a:buFont typeface="Wingdings" panose="05000000000000000000" pitchFamily="2" charset="2"/>
              <a:buChar char="§"/>
            </a:pPr>
            <a:r>
              <a:rPr lang="en-US" dirty="0"/>
              <a:t>Quality of Handover </a:t>
            </a:r>
          </a:p>
          <a:p>
            <a:pPr marL="827131" lvl="1" indent="-342900">
              <a:buFont typeface="Wingdings" panose="05000000000000000000" pitchFamily="2" charset="2"/>
              <a:buChar char="§"/>
            </a:pPr>
            <a:r>
              <a:rPr lang="en-US" dirty="0"/>
              <a:t>O&amp;M – Responses to incidents</a:t>
            </a:r>
          </a:p>
          <a:p>
            <a:pPr marL="827131" lvl="1" indent="-342900">
              <a:buFont typeface="Wingdings" panose="05000000000000000000" pitchFamily="2" charset="2"/>
              <a:buChar char="§"/>
            </a:pPr>
            <a:r>
              <a:rPr lang="en-US" dirty="0"/>
              <a:t>Resources – Key People at Framework and Site Level</a:t>
            </a:r>
          </a:p>
          <a:p>
            <a:pPr marL="827131" lvl="1" indent="-342900">
              <a:buFont typeface="Wingdings" panose="05000000000000000000" pitchFamily="2" charset="2"/>
              <a:buChar char="§"/>
            </a:pPr>
            <a:r>
              <a:rPr lang="en-US" dirty="0"/>
              <a:t>Health and Safety</a:t>
            </a:r>
          </a:p>
          <a:p>
            <a:pPr marL="827131" lvl="1" indent="-342900">
              <a:buFont typeface="Wingdings" panose="05000000000000000000" pitchFamily="2" charset="2"/>
              <a:buChar char="§"/>
            </a:pPr>
            <a:endParaRPr lang="en-US" dirty="0"/>
          </a:p>
          <a:p>
            <a:pPr marL="827131" lvl="1" indent="-3429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65527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Call Off Process</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5940088"/>
          </a:xfrm>
          <a:prstGeom prst="rect">
            <a:avLst/>
          </a:prstGeom>
          <a:noFill/>
        </p:spPr>
        <p:txBody>
          <a:bodyPr wrap="square" rtlCol="0">
            <a:spAutoFit/>
          </a:bodyPr>
          <a:lstStyle/>
          <a:p>
            <a:pPr marL="457200" indent="-457200">
              <a:buAutoNum type="arabicPeriod"/>
            </a:pPr>
            <a:r>
              <a:rPr lang="en-US" dirty="0"/>
              <a:t>Issue Project Notification Form to all suppliers on a Lot</a:t>
            </a:r>
          </a:p>
          <a:p>
            <a:pPr marL="457200" indent="-457200">
              <a:buAutoNum type="arabicPeriod"/>
            </a:pPr>
            <a:r>
              <a:rPr lang="en-US" dirty="0"/>
              <a:t>Supplies respond stating whether or not they would bid on a Project</a:t>
            </a:r>
          </a:p>
          <a:p>
            <a:pPr marL="457200" indent="-457200">
              <a:buAutoNum type="arabicPeriod"/>
            </a:pPr>
            <a:r>
              <a:rPr lang="en-US" dirty="0"/>
              <a:t>Issue Form of Enquiry to all suppliers indicating their interest in a project</a:t>
            </a:r>
          </a:p>
          <a:p>
            <a:pPr marL="457200" indent="-457200">
              <a:buAutoNum type="arabicPeriod"/>
            </a:pPr>
            <a:r>
              <a:rPr lang="en-US" dirty="0"/>
              <a:t>Receive bids and evaluated</a:t>
            </a:r>
          </a:p>
          <a:p>
            <a:pPr marL="457200" indent="-457200">
              <a:buAutoNum type="arabicPeriod"/>
            </a:pPr>
            <a:r>
              <a:rPr lang="en-US" dirty="0"/>
              <a:t>Award contract (MOA)</a:t>
            </a:r>
          </a:p>
          <a:p>
            <a:pPr marL="457200" indent="-457200">
              <a:buAutoNum type="arabicPeriod"/>
            </a:pPr>
            <a:endParaRPr lang="en-US" dirty="0"/>
          </a:p>
          <a:p>
            <a:r>
              <a:rPr lang="en-US" dirty="0"/>
              <a:t>If used by an </a:t>
            </a:r>
            <a:r>
              <a:rPr lang="en-US" dirty="0" err="1"/>
              <a:t>Organisation</a:t>
            </a:r>
            <a:r>
              <a:rPr lang="en-US" dirty="0"/>
              <a:t> other that the Council an Access Agreement must be signed by that </a:t>
            </a:r>
            <a:r>
              <a:rPr lang="en-US" dirty="0" err="1"/>
              <a:t>Organisation</a:t>
            </a:r>
            <a:r>
              <a:rPr lang="en-US" dirty="0"/>
              <a:t>.</a:t>
            </a:r>
          </a:p>
          <a:p>
            <a:endParaRPr lang="en-US" dirty="0"/>
          </a:p>
          <a:p>
            <a:r>
              <a:rPr lang="en-US" dirty="0"/>
              <a:t>Planning already achieved. Design may or may not be included. </a:t>
            </a:r>
          </a:p>
          <a:p>
            <a:endParaRPr lang="en-US" dirty="0"/>
          </a:p>
          <a:p>
            <a:r>
              <a:rPr lang="en-US" dirty="0"/>
              <a:t>In certain circumstances the Council may wish to award a contract without competition  as set out in the Method of Operation. </a:t>
            </a:r>
          </a:p>
          <a:p>
            <a:endParaRPr lang="en-US" dirty="0"/>
          </a:p>
          <a:p>
            <a:r>
              <a:rPr lang="en-US" dirty="0"/>
              <a:t>There may be occasions where we instruct other Framework holders (e.g. Kier, Gilbert and Goode or </a:t>
            </a:r>
            <a:r>
              <a:rPr lang="en-US" dirty="0" err="1"/>
              <a:t>Mispace</a:t>
            </a:r>
            <a:r>
              <a:rPr lang="en-US" dirty="0"/>
              <a:t>) to use Framework contractors to install panels as part of their projects. In these circumstances appointments will be made outside of the Framework but installations should be based upon the same high quality specification.</a:t>
            </a:r>
          </a:p>
          <a:p>
            <a:endParaRPr lang="en-US" dirty="0"/>
          </a:p>
        </p:txBody>
      </p:sp>
    </p:spTree>
    <p:extLst>
      <p:ext uri="{BB962C8B-B14F-4D97-AF65-F5344CB8AC3E}">
        <p14:creationId xmlns:p14="http://schemas.microsoft.com/office/powerpoint/2010/main" val="289428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Call Off Process</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2554545"/>
          </a:xfrm>
          <a:prstGeom prst="rect">
            <a:avLst/>
          </a:prstGeom>
          <a:noFill/>
        </p:spPr>
        <p:txBody>
          <a:bodyPr wrap="square" rtlCol="0">
            <a:spAutoFit/>
          </a:bodyPr>
          <a:lstStyle/>
          <a:p>
            <a:r>
              <a:rPr lang="en-US" dirty="0"/>
              <a:t>Call Off contracts are based upon NEC4 Engineering and Construction Short Form. There will be some z clauses included in the Framework. </a:t>
            </a:r>
          </a:p>
          <a:p>
            <a:endParaRPr lang="en-US" dirty="0"/>
          </a:p>
          <a:p>
            <a:r>
              <a:rPr lang="en-US" dirty="0"/>
              <a:t>Site and Works Information are provided as part of the call-off process</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848882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Call Off Process</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4093428"/>
          </a:xfrm>
          <a:prstGeom prst="rect">
            <a:avLst/>
          </a:prstGeom>
          <a:noFill/>
        </p:spPr>
        <p:txBody>
          <a:bodyPr wrap="square" rtlCol="0">
            <a:spAutoFit/>
          </a:bodyPr>
          <a:lstStyle/>
          <a:p>
            <a:r>
              <a:rPr lang="en-US" dirty="0"/>
              <a:t>Call Off Assessment Criteria:</a:t>
            </a:r>
          </a:p>
          <a:p>
            <a:pPr marL="827131" lvl="1" indent="-342900">
              <a:buFont typeface="Wingdings" panose="05000000000000000000" pitchFamily="2" charset="2"/>
              <a:buChar char="§"/>
            </a:pPr>
            <a:r>
              <a:rPr lang="en-US" dirty="0"/>
              <a:t>Quality (60%)</a:t>
            </a:r>
          </a:p>
          <a:p>
            <a:pPr marL="827131" lvl="1" indent="-342900">
              <a:buFont typeface="Wingdings" panose="05000000000000000000" pitchFamily="2" charset="2"/>
              <a:buChar char="§"/>
            </a:pPr>
            <a:r>
              <a:rPr lang="en-US" dirty="0"/>
              <a:t>Price (40%)</a:t>
            </a:r>
          </a:p>
          <a:p>
            <a:pPr lvl="1"/>
            <a:endParaRPr lang="en-US" dirty="0"/>
          </a:p>
          <a:p>
            <a:r>
              <a:rPr lang="en-US" dirty="0"/>
              <a:t>Price – Fixed cost for the installation. Maximum price chargeable is Framework rate plus site specific add-ons. </a:t>
            </a:r>
          </a:p>
          <a:p>
            <a:endParaRPr lang="en-US" dirty="0"/>
          </a:p>
          <a:p>
            <a:r>
              <a:rPr lang="en-US" dirty="0"/>
              <a:t>Quality:</a:t>
            </a:r>
          </a:p>
          <a:p>
            <a:pPr marL="827131" lvl="1" indent="-342900">
              <a:buFont typeface="Wingdings" panose="05000000000000000000" pitchFamily="2" charset="2"/>
              <a:buChar char="§"/>
            </a:pPr>
            <a:r>
              <a:rPr lang="en-US" dirty="0"/>
              <a:t>Method Statement – Site Specific to include Liaising with site occupants,  equipment selected, project specific risks, sub contractors and low carbon installation </a:t>
            </a:r>
          </a:p>
          <a:p>
            <a:pPr marL="827131" lvl="1" indent="-342900">
              <a:buFont typeface="Wingdings" panose="05000000000000000000" pitchFamily="2" charset="2"/>
              <a:buChar char="§"/>
            </a:pPr>
            <a:r>
              <a:rPr lang="en-US" dirty="0"/>
              <a:t>Programme</a:t>
            </a:r>
          </a:p>
          <a:p>
            <a:pPr marL="827131" lvl="1" indent="-342900">
              <a:buFont typeface="Wingdings" panose="05000000000000000000" pitchFamily="2" charset="2"/>
              <a:buChar char="§"/>
            </a:pPr>
            <a:r>
              <a:rPr lang="en-US" dirty="0"/>
              <a:t>Key People</a:t>
            </a:r>
          </a:p>
          <a:p>
            <a:endParaRPr lang="en-US" dirty="0"/>
          </a:p>
        </p:txBody>
      </p:sp>
    </p:spTree>
    <p:extLst>
      <p:ext uri="{BB962C8B-B14F-4D97-AF65-F5344CB8AC3E}">
        <p14:creationId xmlns:p14="http://schemas.microsoft.com/office/powerpoint/2010/main" val="2259860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Comments</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1938992"/>
          </a:xfrm>
          <a:prstGeom prst="rect">
            <a:avLst/>
          </a:prstGeom>
          <a:noFill/>
        </p:spPr>
        <p:txBody>
          <a:bodyPr wrap="square" rtlCol="0">
            <a:spAutoFit/>
          </a:bodyPr>
          <a:lstStyle/>
          <a:p>
            <a:r>
              <a:rPr lang="en-US" dirty="0"/>
              <a:t>Copies of the draft documents are (or will be) available on Contracts Finder or at http://bit.ly/CCSolar</a:t>
            </a:r>
          </a:p>
          <a:p>
            <a:endParaRPr lang="en-US" dirty="0"/>
          </a:p>
          <a:p>
            <a:r>
              <a:rPr lang="en-US" dirty="0"/>
              <a:t>Any comments on them or any thing else in this presentation in the next two weeks would be welcome.</a:t>
            </a:r>
          </a:p>
          <a:p>
            <a:endParaRPr lang="en-US" dirty="0"/>
          </a:p>
        </p:txBody>
      </p:sp>
    </p:spTree>
    <p:extLst>
      <p:ext uri="{BB962C8B-B14F-4D97-AF65-F5344CB8AC3E}">
        <p14:creationId xmlns:p14="http://schemas.microsoft.com/office/powerpoint/2010/main" val="48670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172" y="1557394"/>
            <a:ext cx="9289032" cy="4924425"/>
          </a:xfrm>
          <a:prstGeom prst="rect">
            <a:avLst/>
          </a:prstGeom>
          <a:noFill/>
        </p:spPr>
        <p:txBody>
          <a:bodyPr wrap="square" rtlCol="0">
            <a:spAutoFit/>
          </a:bodyPr>
          <a:lstStyle/>
          <a:p>
            <a:r>
              <a:rPr lang="en-US" sz="2800" dirty="0">
                <a:solidFill>
                  <a:schemeClr val="tx1">
                    <a:lumMod val="65000"/>
                    <a:lumOff val="35000"/>
                  </a:schemeClr>
                </a:solidFill>
              </a:rPr>
              <a:t>        </a:t>
            </a:r>
            <a:r>
              <a:rPr lang="en-US" sz="2600" dirty="0"/>
              <a:t>In January 2019 Cornwall Council declared a climate emergency, </a:t>
            </a:r>
            <a:r>
              <a:rPr lang="en-US" sz="2600" dirty="0" err="1"/>
              <a:t>recognising</a:t>
            </a:r>
            <a:r>
              <a:rPr lang="en-US" sz="2600" dirty="0"/>
              <a:t> the need for urgent action to address the climate crisis. While the whole world needs to adapt, in Cornwall we have an opportunity to lead the way in demonstrating what is possible. The sooner we change, the sooner we can create a Cornwall that provides a clean, prosperous and fair future for all.</a:t>
            </a:r>
          </a:p>
          <a:p>
            <a:r>
              <a:rPr lang="en-US" sz="2600" dirty="0"/>
              <a:t>As a council we have a leading role to play in the climate emergency, but we cannot deliver these ambitious outcomes alone, we will need support from all of our residents, from our communities, businesses, schools, public sector partners, the voluntary sector and many more. We all have an important role to play in making change happen.</a:t>
            </a:r>
          </a:p>
        </p:txBody>
      </p:sp>
      <p:sp>
        <p:nvSpPr>
          <p:cNvPr id="7" name="Freeform 5"/>
          <p:cNvSpPr>
            <a:spLocks noEditPoints="1"/>
          </p:cNvSpPr>
          <p:nvPr/>
        </p:nvSpPr>
        <p:spPr bwMode="auto">
          <a:xfrm>
            <a:off x="378148" y="1332359"/>
            <a:ext cx="811767" cy="648072"/>
          </a:xfrm>
          <a:custGeom>
            <a:avLst/>
            <a:gdLst>
              <a:gd name="T0" fmla="*/ 255 w 255"/>
              <a:gd name="T1" fmla="*/ 120 h 203"/>
              <a:gd name="T2" fmla="*/ 226 w 255"/>
              <a:gd name="T3" fmla="*/ 92 h 203"/>
              <a:gd name="T4" fmla="*/ 192 w 255"/>
              <a:gd name="T5" fmla="*/ 92 h 203"/>
              <a:gd name="T6" fmla="*/ 177 w 255"/>
              <a:gd name="T7" fmla="*/ 78 h 203"/>
              <a:gd name="T8" fmla="*/ 177 w 255"/>
              <a:gd name="T9" fmla="*/ 73 h 203"/>
              <a:gd name="T10" fmla="*/ 216 w 255"/>
              <a:gd name="T11" fmla="*/ 36 h 203"/>
              <a:gd name="T12" fmla="*/ 226 w 255"/>
              <a:gd name="T13" fmla="*/ 36 h 203"/>
              <a:gd name="T14" fmla="*/ 236 w 255"/>
              <a:gd name="T15" fmla="*/ 27 h 203"/>
              <a:gd name="T16" fmla="*/ 236 w 255"/>
              <a:gd name="T17" fmla="*/ 9 h 203"/>
              <a:gd name="T18" fmla="*/ 226 w 255"/>
              <a:gd name="T19" fmla="*/ 0 h 203"/>
              <a:gd name="T20" fmla="*/ 216 w 255"/>
              <a:gd name="T21" fmla="*/ 0 h 203"/>
              <a:gd name="T22" fmla="*/ 138 w 255"/>
              <a:gd name="T23" fmla="*/ 73 h 203"/>
              <a:gd name="T24" fmla="*/ 138 w 255"/>
              <a:gd name="T25" fmla="*/ 175 h 203"/>
              <a:gd name="T26" fmla="*/ 167 w 255"/>
              <a:gd name="T27" fmla="*/ 203 h 203"/>
              <a:gd name="T28" fmla="*/ 226 w 255"/>
              <a:gd name="T29" fmla="*/ 203 h 203"/>
              <a:gd name="T30" fmla="*/ 255 w 255"/>
              <a:gd name="T31" fmla="*/ 175 h 203"/>
              <a:gd name="T32" fmla="*/ 255 w 255"/>
              <a:gd name="T33" fmla="*/ 120 h 203"/>
              <a:gd name="T34" fmla="*/ 118 w 255"/>
              <a:gd name="T35" fmla="*/ 120 h 203"/>
              <a:gd name="T36" fmla="*/ 88 w 255"/>
              <a:gd name="T37" fmla="*/ 92 h 203"/>
              <a:gd name="T38" fmla="*/ 54 w 255"/>
              <a:gd name="T39" fmla="*/ 92 h 203"/>
              <a:gd name="T40" fmla="*/ 39 w 255"/>
              <a:gd name="T41" fmla="*/ 78 h 203"/>
              <a:gd name="T42" fmla="*/ 39 w 255"/>
              <a:gd name="T43" fmla="*/ 73 h 203"/>
              <a:gd name="T44" fmla="*/ 79 w 255"/>
              <a:gd name="T45" fmla="*/ 36 h 203"/>
              <a:gd name="T46" fmla="*/ 88 w 255"/>
              <a:gd name="T47" fmla="*/ 36 h 203"/>
              <a:gd name="T48" fmla="*/ 98 w 255"/>
              <a:gd name="T49" fmla="*/ 27 h 203"/>
              <a:gd name="T50" fmla="*/ 98 w 255"/>
              <a:gd name="T51" fmla="*/ 9 h 203"/>
              <a:gd name="T52" fmla="*/ 88 w 255"/>
              <a:gd name="T53" fmla="*/ 0 h 203"/>
              <a:gd name="T54" fmla="*/ 79 w 255"/>
              <a:gd name="T55" fmla="*/ 0 h 203"/>
              <a:gd name="T56" fmla="*/ 0 w 255"/>
              <a:gd name="T57" fmla="*/ 73 h 203"/>
              <a:gd name="T58" fmla="*/ 0 w 255"/>
              <a:gd name="T59" fmla="*/ 175 h 203"/>
              <a:gd name="T60" fmla="*/ 29 w 255"/>
              <a:gd name="T61" fmla="*/ 203 h 203"/>
              <a:gd name="T62" fmla="*/ 88 w 255"/>
              <a:gd name="T63" fmla="*/ 203 h 203"/>
              <a:gd name="T64" fmla="*/ 118 w 255"/>
              <a:gd name="T65" fmla="*/ 175 h 203"/>
              <a:gd name="T66" fmla="*/ 118 w 255"/>
              <a:gd name="T67" fmla="*/ 12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 h="203">
                <a:moveTo>
                  <a:pt x="255" y="120"/>
                </a:moveTo>
                <a:cubicBezTo>
                  <a:pt x="255" y="104"/>
                  <a:pt x="242" y="92"/>
                  <a:pt x="226" y="92"/>
                </a:cubicBezTo>
                <a:cubicBezTo>
                  <a:pt x="192" y="92"/>
                  <a:pt x="192" y="92"/>
                  <a:pt x="192" y="92"/>
                </a:cubicBezTo>
                <a:cubicBezTo>
                  <a:pt x="183" y="92"/>
                  <a:pt x="177" y="86"/>
                  <a:pt x="177" y="78"/>
                </a:cubicBezTo>
                <a:cubicBezTo>
                  <a:pt x="177" y="73"/>
                  <a:pt x="177" y="73"/>
                  <a:pt x="177" y="73"/>
                </a:cubicBezTo>
                <a:cubicBezTo>
                  <a:pt x="177" y="53"/>
                  <a:pt x="194" y="36"/>
                  <a:pt x="216" y="36"/>
                </a:cubicBezTo>
                <a:cubicBezTo>
                  <a:pt x="226" y="36"/>
                  <a:pt x="226" y="36"/>
                  <a:pt x="226" y="36"/>
                </a:cubicBezTo>
                <a:cubicBezTo>
                  <a:pt x="231" y="36"/>
                  <a:pt x="236" y="32"/>
                  <a:pt x="236" y="27"/>
                </a:cubicBezTo>
                <a:cubicBezTo>
                  <a:pt x="236" y="9"/>
                  <a:pt x="236" y="9"/>
                  <a:pt x="236" y="9"/>
                </a:cubicBezTo>
                <a:cubicBezTo>
                  <a:pt x="236" y="4"/>
                  <a:pt x="231" y="0"/>
                  <a:pt x="226" y="0"/>
                </a:cubicBezTo>
                <a:cubicBezTo>
                  <a:pt x="216" y="0"/>
                  <a:pt x="216" y="0"/>
                  <a:pt x="216" y="0"/>
                </a:cubicBezTo>
                <a:cubicBezTo>
                  <a:pt x="173" y="0"/>
                  <a:pt x="138" y="33"/>
                  <a:pt x="138" y="73"/>
                </a:cubicBezTo>
                <a:cubicBezTo>
                  <a:pt x="138" y="175"/>
                  <a:pt x="138" y="175"/>
                  <a:pt x="138" y="175"/>
                </a:cubicBezTo>
                <a:cubicBezTo>
                  <a:pt x="138" y="190"/>
                  <a:pt x="151" y="203"/>
                  <a:pt x="167" y="203"/>
                </a:cubicBezTo>
                <a:cubicBezTo>
                  <a:pt x="226" y="203"/>
                  <a:pt x="226" y="203"/>
                  <a:pt x="226" y="203"/>
                </a:cubicBezTo>
                <a:cubicBezTo>
                  <a:pt x="242" y="203"/>
                  <a:pt x="255" y="190"/>
                  <a:pt x="255" y="175"/>
                </a:cubicBezTo>
                <a:lnTo>
                  <a:pt x="255" y="120"/>
                </a:lnTo>
                <a:close/>
                <a:moveTo>
                  <a:pt x="118" y="120"/>
                </a:moveTo>
                <a:cubicBezTo>
                  <a:pt x="118" y="104"/>
                  <a:pt x="105" y="92"/>
                  <a:pt x="88" y="92"/>
                </a:cubicBezTo>
                <a:cubicBezTo>
                  <a:pt x="54" y="92"/>
                  <a:pt x="54" y="92"/>
                  <a:pt x="54" y="92"/>
                </a:cubicBezTo>
                <a:cubicBezTo>
                  <a:pt x="46" y="92"/>
                  <a:pt x="39" y="86"/>
                  <a:pt x="39" y="78"/>
                </a:cubicBezTo>
                <a:cubicBezTo>
                  <a:pt x="39" y="73"/>
                  <a:pt x="39" y="73"/>
                  <a:pt x="39" y="73"/>
                </a:cubicBezTo>
                <a:cubicBezTo>
                  <a:pt x="39" y="53"/>
                  <a:pt x="57" y="36"/>
                  <a:pt x="79" y="36"/>
                </a:cubicBezTo>
                <a:cubicBezTo>
                  <a:pt x="88" y="36"/>
                  <a:pt x="88" y="36"/>
                  <a:pt x="88" y="36"/>
                </a:cubicBezTo>
                <a:cubicBezTo>
                  <a:pt x="94" y="36"/>
                  <a:pt x="98" y="32"/>
                  <a:pt x="98" y="27"/>
                </a:cubicBezTo>
                <a:cubicBezTo>
                  <a:pt x="98" y="9"/>
                  <a:pt x="98" y="9"/>
                  <a:pt x="98" y="9"/>
                </a:cubicBezTo>
                <a:cubicBezTo>
                  <a:pt x="98" y="4"/>
                  <a:pt x="94" y="0"/>
                  <a:pt x="88" y="0"/>
                </a:cubicBezTo>
                <a:cubicBezTo>
                  <a:pt x="79" y="0"/>
                  <a:pt x="79" y="0"/>
                  <a:pt x="79" y="0"/>
                </a:cubicBezTo>
                <a:cubicBezTo>
                  <a:pt x="35" y="0"/>
                  <a:pt x="0" y="33"/>
                  <a:pt x="0" y="73"/>
                </a:cubicBezTo>
                <a:cubicBezTo>
                  <a:pt x="0" y="175"/>
                  <a:pt x="0" y="175"/>
                  <a:pt x="0" y="175"/>
                </a:cubicBezTo>
                <a:cubicBezTo>
                  <a:pt x="0" y="190"/>
                  <a:pt x="13" y="203"/>
                  <a:pt x="29" y="203"/>
                </a:cubicBezTo>
                <a:cubicBezTo>
                  <a:pt x="88" y="203"/>
                  <a:pt x="88" y="203"/>
                  <a:pt x="88" y="203"/>
                </a:cubicBezTo>
                <a:cubicBezTo>
                  <a:pt x="105" y="203"/>
                  <a:pt x="118" y="190"/>
                  <a:pt x="118" y="175"/>
                </a:cubicBezTo>
                <a:lnTo>
                  <a:pt x="118" y="120"/>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noEditPoints="1"/>
          </p:cNvSpPr>
          <p:nvPr/>
        </p:nvSpPr>
        <p:spPr bwMode="auto">
          <a:xfrm>
            <a:off x="4914652" y="6113710"/>
            <a:ext cx="534988" cy="403225"/>
          </a:xfrm>
          <a:custGeom>
            <a:avLst/>
            <a:gdLst>
              <a:gd name="T0" fmla="*/ 0 w 142"/>
              <a:gd name="T1" fmla="*/ 44 h 107"/>
              <a:gd name="T2" fmla="*/ 17 w 142"/>
              <a:gd name="T3" fmla="*/ 58 h 107"/>
              <a:gd name="T4" fmla="*/ 36 w 142"/>
              <a:gd name="T5" fmla="*/ 58 h 107"/>
              <a:gd name="T6" fmla="*/ 44 w 142"/>
              <a:gd name="T7" fmla="*/ 66 h 107"/>
              <a:gd name="T8" fmla="*/ 44 w 142"/>
              <a:gd name="T9" fmla="*/ 68 h 107"/>
              <a:gd name="T10" fmla="*/ 22 w 142"/>
              <a:gd name="T11" fmla="*/ 87 h 107"/>
              <a:gd name="T12" fmla="*/ 17 w 142"/>
              <a:gd name="T13" fmla="*/ 87 h 107"/>
              <a:gd name="T14" fmla="*/ 11 w 142"/>
              <a:gd name="T15" fmla="*/ 92 h 107"/>
              <a:gd name="T16" fmla="*/ 11 w 142"/>
              <a:gd name="T17" fmla="*/ 102 h 107"/>
              <a:gd name="T18" fmla="*/ 17 w 142"/>
              <a:gd name="T19" fmla="*/ 107 h 107"/>
              <a:gd name="T20" fmla="*/ 22 w 142"/>
              <a:gd name="T21" fmla="*/ 107 h 107"/>
              <a:gd name="T22" fmla="*/ 66 w 142"/>
              <a:gd name="T23" fmla="*/ 68 h 107"/>
              <a:gd name="T24" fmla="*/ 66 w 142"/>
              <a:gd name="T25" fmla="*/ 14 h 107"/>
              <a:gd name="T26" fmla="*/ 49 w 142"/>
              <a:gd name="T27" fmla="*/ 0 h 107"/>
              <a:gd name="T28" fmla="*/ 17 w 142"/>
              <a:gd name="T29" fmla="*/ 0 h 107"/>
              <a:gd name="T30" fmla="*/ 0 w 142"/>
              <a:gd name="T31" fmla="*/ 14 h 107"/>
              <a:gd name="T32" fmla="*/ 0 w 142"/>
              <a:gd name="T33" fmla="*/ 44 h 107"/>
              <a:gd name="T34" fmla="*/ 77 w 142"/>
              <a:gd name="T35" fmla="*/ 44 h 107"/>
              <a:gd name="T36" fmla="*/ 93 w 142"/>
              <a:gd name="T37" fmla="*/ 58 h 107"/>
              <a:gd name="T38" fmla="*/ 112 w 142"/>
              <a:gd name="T39" fmla="*/ 58 h 107"/>
              <a:gd name="T40" fmla="*/ 120 w 142"/>
              <a:gd name="T41" fmla="*/ 66 h 107"/>
              <a:gd name="T42" fmla="*/ 120 w 142"/>
              <a:gd name="T43" fmla="*/ 68 h 107"/>
              <a:gd name="T44" fmla="*/ 98 w 142"/>
              <a:gd name="T45" fmla="*/ 87 h 107"/>
              <a:gd name="T46" fmla="*/ 93 w 142"/>
              <a:gd name="T47" fmla="*/ 87 h 107"/>
              <a:gd name="T48" fmla="*/ 87 w 142"/>
              <a:gd name="T49" fmla="*/ 92 h 107"/>
              <a:gd name="T50" fmla="*/ 87 w 142"/>
              <a:gd name="T51" fmla="*/ 102 h 107"/>
              <a:gd name="T52" fmla="*/ 93 w 142"/>
              <a:gd name="T53" fmla="*/ 107 h 107"/>
              <a:gd name="T54" fmla="*/ 98 w 142"/>
              <a:gd name="T55" fmla="*/ 107 h 107"/>
              <a:gd name="T56" fmla="*/ 142 w 142"/>
              <a:gd name="T57" fmla="*/ 68 h 107"/>
              <a:gd name="T58" fmla="*/ 142 w 142"/>
              <a:gd name="T59" fmla="*/ 14 h 107"/>
              <a:gd name="T60" fmla="*/ 126 w 142"/>
              <a:gd name="T61" fmla="*/ 0 h 107"/>
              <a:gd name="T62" fmla="*/ 93 w 142"/>
              <a:gd name="T63" fmla="*/ 0 h 107"/>
              <a:gd name="T64" fmla="*/ 77 w 142"/>
              <a:gd name="T65" fmla="*/ 14 h 107"/>
              <a:gd name="T66" fmla="*/ 77 w 142"/>
              <a:gd name="T67"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07">
                <a:moveTo>
                  <a:pt x="0" y="44"/>
                </a:moveTo>
                <a:cubicBezTo>
                  <a:pt x="0" y="52"/>
                  <a:pt x="8" y="58"/>
                  <a:pt x="17" y="58"/>
                </a:cubicBezTo>
                <a:cubicBezTo>
                  <a:pt x="36" y="58"/>
                  <a:pt x="36" y="58"/>
                  <a:pt x="36" y="58"/>
                </a:cubicBezTo>
                <a:cubicBezTo>
                  <a:pt x="40" y="58"/>
                  <a:pt x="44" y="62"/>
                  <a:pt x="44" y="66"/>
                </a:cubicBezTo>
                <a:cubicBezTo>
                  <a:pt x="44" y="68"/>
                  <a:pt x="44" y="68"/>
                  <a:pt x="44" y="68"/>
                </a:cubicBezTo>
                <a:cubicBezTo>
                  <a:pt x="44" y="79"/>
                  <a:pt x="34" y="87"/>
                  <a:pt x="22" y="87"/>
                </a:cubicBezTo>
                <a:cubicBezTo>
                  <a:pt x="17" y="87"/>
                  <a:pt x="17" y="87"/>
                  <a:pt x="17" y="87"/>
                </a:cubicBezTo>
                <a:cubicBezTo>
                  <a:pt x="14" y="87"/>
                  <a:pt x="11" y="90"/>
                  <a:pt x="11" y="92"/>
                </a:cubicBezTo>
                <a:cubicBezTo>
                  <a:pt x="11" y="102"/>
                  <a:pt x="11" y="102"/>
                  <a:pt x="11" y="102"/>
                </a:cubicBezTo>
                <a:cubicBezTo>
                  <a:pt x="11" y="105"/>
                  <a:pt x="14" y="107"/>
                  <a:pt x="17" y="107"/>
                </a:cubicBezTo>
                <a:cubicBezTo>
                  <a:pt x="22" y="107"/>
                  <a:pt x="22" y="107"/>
                  <a:pt x="22" y="107"/>
                </a:cubicBezTo>
                <a:cubicBezTo>
                  <a:pt x="46" y="107"/>
                  <a:pt x="66" y="89"/>
                  <a:pt x="66" y="68"/>
                </a:cubicBezTo>
                <a:cubicBezTo>
                  <a:pt x="66" y="14"/>
                  <a:pt x="66" y="14"/>
                  <a:pt x="66" y="14"/>
                </a:cubicBezTo>
                <a:cubicBezTo>
                  <a:pt x="66" y="6"/>
                  <a:pt x="58" y="0"/>
                  <a:pt x="49" y="0"/>
                </a:cubicBezTo>
                <a:cubicBezTo>
                  <a:pt x="17" y="0"/>
                  <a:pt x="17" y="0"/>
                  <a:pt x="17" y="0"/>
                </a:cubicBezTo>
                <a:cubicBezTo>
                  <a:pt x="8" y="0"/>
                  <a:pt x="0" y="6"/>
                  <a:pt x="0" y="14"/>
                </a:cubicBezTo>
                <a:lnTo>
                  <a:pt x="0" y="44"/>
                </a:lnTo>
                <a:close/>
                <a:moveTo>
                  <a:pt x="77" y="44"/>
                </a:moveTo>
                <a:cubicBezTo>
                  <a:pt x="77" y="52"/>
                  <a:pt x="84" y="58"/>
                  <a:pt x="93" y="58"/>
                </a:cubicBezTo>
                <a:cubicBezTo>
                  <a:pt x="112" y="58"/>
                  <a:pt x="112" y="58"/>
                  <a:pt x="112" y="58"/>
                </a:cubicBezTo>
                <a:cubicBezTo>
                  <a:pt x="116" y="58"/>
                  <a:pt x="120" y="62"/>
                  <a:pt x="120" y="66"/>
                </a:cubicBezTo>
                <a:cubicBezTo>
                  <a:pt x="120" y="68"/>
                  <a:pt x="120" y="68"/>
                  <a:pt x="120" y="68"/>
                </a:cubicBezTo>
                <a:cubicBezTo>
                  <a:pt x="120" y="79"/>
                  <a:pt x="110" y="87"/>
                  <a:pt x="98" y="87"/>
                </a:cubicBezTo>
                <a:cubicBezTo>
                  <a:pt x="93" y="87"/>
                  <a:pt x="93" y="87"/>
                  <a:pt x="93" y="87"/>
                </a:cubicBezTo>
                <a:cubicBezTo>
                  <a:pt x="90" y="87"/>
                  <a:pt x="87" y="90"/>
                  <a:pt x="87" y="92"/>
                </a:cubicBezTo>
                <a:cubicBezTo>
                  <a:pt x="87" y="102"/>
                  <a:pt x="87" y="102"/>
                  <a:pt x="87" y="102"/>
                </a:cubicBezTo>
                <a:cubicBezTo>
                  <a:pt x="87" y="105"/>
                  <a:pt x="90" y="107"/>
                  <a:pt x="93" y="107"/>
                </a:cubicBezTo>
                <a:cubicBezTo>
                  <a:pt x="98" y="107"/>
                  <a:pt x="98" y="107"/>
                  <a:pt x="98" y="107"/>
                </a:cubicBezTo>
                <a:cubicBezTo>
                  <a:pt x="122" y="107"/>
                  <a:pt x="142" y="89"/>
                  <a:pt x="142" y="68"/>
                </a:cubicBezTo>
                <a:cubicBezTo>
                  <a:pt x="142" y="14"/>
                  <a:pt x="142" y="14"/>
                  <a:pt x="142" y="14"/>
                </a:cubicBezTo>
                <a:cubicBezTo>
                  <a:pt x="142" y="6"/>
                  <a:pt x="135" y="0"/>
                  <a:pt x="126" y="0"/>
                </a:cubicBezTo>
                <a:cubicBezTo>
                  <a:pt x="93" y="0"/>
                  <a:pt x="93" y="0"/>
                  <a:pt x="93" y="0"/>
                </a:cubicBezTo>
                <a:cubicBezTo>
                  <a:pt x="84" y="0"/>
                  <a:pt x="77" y="6"/>
                  <a:pt x="77" y="14"/>
                </a:cubicBezTo>
                <a:lnTo>
                  <a:pt x="77" y="44"/>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itle 3"/>
          <p:cNvSpPr>
            <a:spLocks noGrp="1"/>
          </p:cNvSpPr>
          <p:nvPr>
            <p:ph type="title"/>
          </p:nvPr>
        </p:nvSpPr>
        <p:spPr/>
        <p:txBody>
          <a:bodyPr/>
          <a:lstStyle/>
          <a:p>
            <a:r>
              <a:rPr lang="en-GB" dirty="0"/>
              <a:t>Our Mission</a:t>
            </a:r>
          </a:p>
        </p:txBody>
      </p:sp>
    </p:spTree>
    <p:extLst>
      <p:ext uri="{BB962C8B-B14F-4D97-AF65-F5344CB8AC3E}">
        <p14:creationId xmlns:p14="http://schemas.microsoft.com/office/powerpoint/2010/main" val="390339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1368152"/>
          </a:xfrm>
        </p:spPr>
        <p:txBody>
          <a:bodyPr/>
          <a:lstStyle/>
          <a:p>
            <a:r>
              <a:rPr lang="en-GB" dirty="0"/>
              <a:t>Any Questions?</a:t>
            </a:r>
          </a:p>
        </p:txBody>
      </p:sp>
    </p:spTree>
    <p:extLst>
      <p:ext uri="{BB962C8B-B14F-4D97-AF65-F5344CB8AC3E}">
        <p14:creationId xmlns:p14="http://schemas.microsoft.com/office/powerpoint/2010/main" val="410683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Public Procurement</a:t>
            </a:r>
          </a:p>
        </p:txBody>
      </p:sp>
    </p:spTree>
    <p:extLst>
      <p:ext uri="{BB962C8B-B14F-4D97-AF65-F5344CB8AC3E}">
        <p14:creationId xmlns:p14="http://schemas.microsoft.com/office/powerpoint/2010/main" val="2934286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What The Law Is</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5832366"/>
          </a:xfrm>
          <a:prstGeom prst="rect">
            <a:avLst/>
          </a:prstGeom>
          <a:noFill/>
        </p:spPr>
        <p:txBody>
          <a:bodyPr wrap="square" rtlCol="0">
            <a:spAutoFit/>
          </a:bodyPr>
          <a:lstStyle/>
          <a:p>
            <a:r>
              <a:rPr lang="en-US" dirty="0"/>
              <a:t>Public Procurement is governed at EU level by the Public Procurement Directive (2014/24/EU) transposed into UK law by the Public Contract Regulations 2015.</a:t>
            </a:r>
          </a:p>
          <a:p>
            <a:r>
              <a:rPr lang="en-US" sz="1100" dirty="0"/>
              <a:t> </a:t>
            </a:r>
            <a:br>
              <a:rPr lang="en-US" dirty="0"/>
            </a:br>
            <a:r>
              <a:rPr lang="en-US" dirty="0"/>
              <a:t>Alongside these regulations sit by </a:t>
            </a:r>
            <a:r>
              <a:rPr lang="en-GB" dirty="0"/>
              <a:t>Procurement Policy Notes issued by the UK Government, advice from the Public Procurement Review Service and UK and EU case law.</a:t>
            </a:r>
          </a:p>
          <a:p>
            <a:endParaRPr lang="en-GB" sz="1100" dirty="0"/>
          </a:p>
          <a:p>
            <a:r>
              <a:rPr lang="en-GB" dirty="0"/>
              <a:t>The law lays out:</a:t>
            </a:r>
          </a:p>
          <a:p>
            <a:pPr marL="827131" lvl="1" indent="-342900">
              <a:buFont typeface="Wingdings" panose="05000000000000000000" pitchFamily="2" charset="2"/>
              <a:buChar char="§"/>
            </a:pPr>
            <a:r>
              <a:rPr lang="en-GB" dirty="0"/>
              <a:t>The processes that can be used (Open, Restricted etc.)</a:t>
            </a:r>
          </a:p>
          <a:p>
            <a:pPr marL="827131" lvl="1" indent="-342900">
              <a:buFont typeface="Wingdings" panose="05000000000000000000" pitchFamily="2" charset="2"/>
              <a:buChar char="§"/>
            </a:pPr>
            <a:r>
              <a:rPr lang="en-GB" dirty="0"/>
              <a:t>Time limits for those processes</a:t>
            </a:r>
          </a:p>
          <a:p>
            <a:pPr marL="827131" lvl="1" indent="-342900">
              <a:buFont typeface="Wingdings" panose="05000000000000000000" pitchFamily="2" charset="2"/>
              <a:buChar char="§"/>
            </a:pPr>
            <a:r>
              <a:rPr lang="en-GB" dirty="0"/>
              <a:t>Rules for contract management (limiting variations etc.)</a:t>
            </a:r>
          </a:p>
          <a:p>
            <a:pPr marL="827131" lvl="1" indent="-342900">
              <a:buFont typeface="Wingdings" panose="05000000000000000000" pitchFamily="2" charset="2"/>
              <a:buChar char="§"/>
            </a:pPr>
            <a:r>
              <a:rPr lang="en-GB" dirty="0"/>
              <a:t>Questions that can be asked during the tender – they can only relate to the future not the past</a:t>
            </a:r>
          </a:p>
          <a:p>
            <a:pPr marL="827131" lvl="1" indent="-342900">
              <a:buFont typeface="Wingdings" panose="05000000000000000000" pitchFamily="2" charset="2"/>
              <a:buChar char="§"/>
            </a:pPr>
            <a:r>
              <a:rPr lang="en-GB" dirty="0"/>
              <a:t>Appeals processes and consequences (cancelled contract or damages)</a:t>
            </a:r>
          </a:p>
          <a:p>
            <a:pPr marL="827131" lvl="1" indent="-342900">
              <a:buFont typeface="Wingdings" panose="05000000000000000000" pitchFamily="2" charset="2"/>
              <a:buChar char="§"/>
            </a:pPr>
            <a:endParaRPr lang="en-GB" sz="1100" dirty="0"/>
          </a:p>
          <a:p>
            <a:r>
              <a:rPr lang="en-GB" dirty="0"/>
              <a:t>The law largely relates to contracts over a threshold, but there are fundamental requirements for Contracting Authorities to be:</a:t>
            </a:r>
          </a:p>
          <a:p>
            <a:pPr marL="827131" lvl="1" indent="-342900">
              <a:buFont typeface="Wingdings" panose="05000000000000000000" pitchFamily="2" charset="2"/>
              <a:buChar char="§"/>
            </a:pPr>
            <a:r>
              <a:rPr lang="en-GB" dirty="0"/>
              <a:t>Non-discrimination</a:t>
            </a:r>
          </a:p>
          <a:p>
            <a:pPr marL="827131" lvl="1" indent="-342900">
              <a:buFont typeface="Wingdings" panose="05000000000000000000" pitchFamily="2" charset="2"/>
              <a:buChar char="§"/>
            </a:pPr>
            <a:r>
              <a:rPr lang="en-GB" dirty="0"/>
              <a:t>Equal Treatment</a:t>
            </a:r>
          </a:p>
          <a:p>
            <a:pPr marL="827131" lvl="1" indent="-342900">
              <a:buFont typeface="Wingdings" panose="05000000000000000000" pitchFamily="2" charset="2"/>
              <a:buChar char="§"/>
            </a:pPr>
            <a:r>
              <a:rPr lang="en-GB" dirty="0"/>
              <a:t>Transparency</a:t>
            </a:r>
          </a:p>
          <a:p>
            <a:pPr marL="827131" lvl="1" indent="-342900">
              <a:buFont typeface="Wingdings" panose="05000000000000000000" pitchFamily="2" charset="2"/>
              <a:buChar char="§"/>
            </a:pPr>
            <a:r>
              <a:rPr lang="en-GB" dirty="0"/>
              <a:t>Proportionality</a:t>
            </a:r>
          </a:p>
        </p:txBody>
      </p:sp>
    </p:spTree>
    <p:extLst>
      <p:ext uri="{BB962C8B-B14F-4D97-AF65-F5344CB8AC3E}">
        <p14:creationId xmlns:p14="http://schemas.microsoft.com/office/powerpoint/2010/main" val="3583799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Requirements on the Council</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40011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A7F31DFC-DD21-4D0F-8987-B24043A69511}"/>
              </a:ext>
            </a:extLst>
          </p:cNvPr>
          <p:cNvSpPr txBox="1"/>
          <p:nvPr/>
        </p:nvSpPr>
        <p:spPr>
          <a:xfrm>
            <a:off x="522164" y="1188343"/>
            <a:ext cx="9793088" cy="1938992"/>
          </a:xfrm>
          <a:prstGeom prst="rect">
            <a:avLst/>
          </a:prstGeom>
          <a:noFill/>
        </p:spPr>
        <p:txBody>
          <a:bodyPr wrap="square" rtlCol="0">
            <a:spAutoFit/>
          </a:bodyPr>
          <a:lstStyle/>
          <a:p>
            <a:r>
              <a:rPr lang="en-GB" dirty="0"/>
              <a:t>The fundamental requirements impact all parts of a procurement.</a:t>
            </a:r>
          </a:p>
          <a:p>
            <a:endParaRPr lang="en-GB" dirty="0"/>
          </a:p>
          <a:p>
            <a:r>
              <a:rPr lang="en-GB" dirty="0"/>
              <a:t>For example if a bidder forgets to upload a document as part of their return:</a:t>
            </a:r>
          </a:p>
          <a:p>
            <a:endParaRPr lang="en-GB" dirty="0"/>
          </a:p>
          <a:p>
            <a:r>
              <a:rPr lang="en-GB" dirty="0"/>
              <a:t>Need to be proportionate – not allowed just to disqualify the bidder</a:t>
            </a:r>
          </a:p>
          <a:p>
            <a:r>
              <a:rPr lang="en-GB" dirty="0"/>
              <a:t>But need to be fair  to other bidders – does extra time give the bidder an advantage?</a:t>
            </a:r>
          </a:p>
        </p:txBody>
      </p:sp>
    </p:spTree>
    <p:extLst>
      <p:ext uri="{BB962C8B-B14F-4D97-AF65-F5344CB8AC3E}">
        <p14:creationId xmlns:p14="http://schemas.microsoft.com/office/powerpoint/2010/main" val="803120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Requirements on the Council</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40011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A7F31DFC-DD21-4D0F-8987-B24043A69511}"/>
              </a:ext>
            </a:extLst>
          </p:cNvPr>
          <p:cNvSpPr txBox="1"/>
          <p:nvPr/>
        </p:nvSpPr>
        <p:spPr>
          <a:xfrm>
            <a:off x="522164" y="1188343"/>
            <a:ext cx="9793088" cy="3785652"/>
          </a:xfrm>
          <a:prstGeom prst="rect">
            <a:avLst/>
          </a:prstGeom>
          <a:noFill/>
        </p:spPr>
        <p:txBody>
          <a:bodyPr wrap="square" rtlCol="0">
            <a:spAutoFit/>
          </a:bodyPr>
          <a:lstStyle/>
          <a:p>
            <a:r>
              <a:rPr lang="en-GB" dirty="0"/>
              <a:t>Before and during the tender treat all bidders fairly, ensuring everyone has the same opportunities and access to the same information.</a:t>
            </a:r>
          </a:p>
          <a:p>
            <a:endParaRPr lang="en-GB" dirty="0"/>
          </a:p>
          <a:p>
            <a:r>
              <a:rPr lang="en-GB" dirty="0"/>
              <a:t>We can talk to bidders but during this process must ensure the requirements aren’t shaped around a particular solution.</a:t>
            </a:r>
          </a:p>
          <a:p>
            <a:endParaRPr lang="en-GB" dirty="0"/>
          </a:p>
          <a:p>
            <a:r>
              <a:rPr lang="en-GB" dirty="0"/>
              <a:t>Disclose all tender documents at the start of the process making them available free of charge to all interested parties.</a:t>
            </a:r>
          </a:p>
          <a:p>
            <a:endParaRPr lang="en-GB" dirty="0"/>
          </a:p>
          <a:p>
            <a:r>
              <a:rPr lang="en-GB" dirty="0"/>
              <a:t>Disclose all assessment criteria including any sub criteria and weightings.</a:t>
            </a:r>
          </a:p>
          <a:p>
            <a:endParaRPr lang="en-GB" dirty="0"/>
          </a:p>
          <a:p>
            <a:r>
              <a:rPr lang="en-GB" dirty="0"/>
              <a:t>Publish notices advertising the requirement (and it’s award)</a:t>
            </a:r>
          </a:p>
        </p:txBody>
      </p:sp>
    </p:spTree>
    <p:extLst>
      <p:ext uri="{BB962C8B-B14F-4D97-AF65-F5344CB8AC3E}">
        <p14:creationId xmlns:p14="http://schemas.microsoft.com/office/powerpoint/2010/main" val="149174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General Tips For Tendering</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4708981"/>
          </a:xfrm>
          <a:prstGeom prst="rect">
            <a:avLst/>
          </a:prstGeom>
          <a:noFill/>
        </p:spPr>
        <p:txBody>
          <a:bodyPr wrap="square" rtlCol="0">
            <a:spAutoFit/>
          </a:bodyPr>
          <a:lstStyle/>
          <a:p>
            <a:r>
              <a:rPr lang="en-GB" dirty="0"/>
              <a:t>If anything is unclear or contradictory – ask!</a:t>
            </a:r>
          </a:p>
          <a:p>
            <a:endParaRPr lang="en-GB" dirty="0"/>
          </a:p>
          <a:p>
            <a:r>
              <a:rPr lang="en-GB" dirty="0"/>
              <a:t>The contract cannot be changed after tenders are submitted but can be changed during the tender – make requests then. Do not submitted caveated bids – they are not valid.</a:t>
            </a:r>
          </a:p>
          <a:p>
            <a:endParaRPr lang="en-GB" dirty="0"/>
          </a:p>
          <a:p>
            <a:r>
              <a:rPr lang="en-GB" dirty="0"/>
              <a:t>Don’t mark questions as confidential unless they relate to the specifics of your bid. This delays answers.</a:t>
            </a:r>
          </a:p>
          <a:p>
            <a:endParaRPr lang="en-GB" dirty="0"/>
          </a:p>
          <a:p>
            <a:r>
              <a:rPr lang="en-GB" dirty="0"/>
              <a:t>Don’t wait too late to ask for an extension.</a:t>
            </a:r>
          </a:p>
          <a:p>
            <a:endParaRPr lang="en-GB" dirty="0"/>
          </a:p>
          <a:p>
            <a:r>
              <a:rPr lang="en-GB" dirty="0"/>
              <a:t>Read scoring criteria for quality questions and address them in your answers.</a:t>
            </a:r>
          </a:p>
          <a:p>
            <a:endParaRPr lang="en-GB" dirty="0"/>
          </a:p>
          <a:p>
            <a:r>
              <a:rPr lang="en-GB" dirty="0"/>
              <a:t>If you have any concerns act quickly – only have 30 days to challenge from when you SHOULD have known about the issue. Use the Public Procurement Review Service if you want to remain anonymous. </a:t>
            </a:r>
          </a:p>
        </p:txBody>
      </p:sp>
    </p:spTree>
    <p:extLst>
      <p:ext uri="{BB962C8B-B14F-4D97-AF65-F5344CB8AC3E}">
        <p14:creationId xmlns:p14="http://schemas.microsoft.com/office/powerpoint/2010/main" val="582401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839-3CC8-4DBB-9895-AC6D07079C29}"/>
              </a:ext>
            </a:extLst>
          </p:cNvPr>
          <p:cNvSpPr>
            <a:spLocks noGrp="1"/>
          </p:cNvSpPr>
          <p:nvPr>
            <p:ph type="title"/>
          </p:nvPr>
        </p:nvSpPr>
        <p:spPr/>
        <p:txBody>
          <a:bodyPr>
            <a:normAutofit/>
          </a:bodyPr>
          <a:lstStyle/>
          <a:p>
            <a:r>
              <a:rPr lang="en-US" dirty="0"/>
              <a:t>Tips For Tendering</a:t>
            </a:r>
            <a:endParaRPr lang="en-GB" dirty="0"/>
          </a:p>
        </p:txBody>
      </p:sp>
      <p:sp>
        <p:nvSpPr>
          <p:cNvPr id="6" name="TextBox 5">
            <a:extLst>
              <a:ext uri="{FF2B5EF4-FFF2-40B4-BE49-F238E27FC236}">
                <a16:creationId xmlns:a16="http://schemas.microsoft.com/office/drawing/2014/main" id="{073E4140-C1C0-4FFB-8C82-CB29949C9CC3}"/>
              </a:ext>
            </a:extLst>
          </p:cNvPr>
          <p:cNvSpPr txBox="1"/>
          <p:nvPr/>
        </p:nvSpPr>
        <p:spPr>
          <a:xfrm>
            <a:off x="522164" y="1188343"/>
            <a:ext cx="9793088" cy="3477875"/>
          </a:xfrm>
          <a:prstGeom prst="rect">
            <a:avLst/>
          </a:prstGeom>
          <a:noFill/>
        </p:spPr>
        <p:txBody>
          <a:bodyPr wrap="square" rtlCol="0">
            <a:spAutoFit/>
          </a:bodyPr>
          <a:lstStyle/>
          <a:p>
            <a:r>
              <a:rPr lang="en-GB" dirty="0"/>
              <a:t>Complete online questions early – Due North is not user friendly and is slow. </a:t>
            </a:r>
          </a:p>
          <a:p>
            <a:endParaRPr lang="en-GB" dirty="0"/>
          </a:p>
          <a:p>
            <a:r>
              <a:rPr lang="en-GB" dirty="0"/>
              <a:t>Check you pass minimum criteria before doing rest of tender – and if you don’t remember requirements for Council to be proportionate!</a:t>
            </a:r>
          </a:p>
          <a:p>
            <a:endParaRPr lang="en-GB" dirty="0"/>
          </a:p>
          <a:p>
            <a:r>
              <a:rPr lang="en-GB" dirty="0"/>
              <a:t>Check page limits, especially if saving as pdf.</a:t>
            </a:r>
          </a:p>
          <a:p>
            <a:endParaRPr lang="en-GB" dirty="0"/>
          </a:p>
          <a:p>
            <a:r>
              <a:rPr lang="en-GB" dirty="0"/>
              <a:t>Where CVs are requested tailor to contract. </a:t>
            </a:r>
          </a:p>
          <a:p>
            <a:endParaRPr lang="en-GB" dirty="0"/>
          </a:p>
          <a:p>
            <a:r>
              <a:rPr lang="en-GB" dirty="0"/>
              <a:t>Check details – if reusing work check names have been changed correctly, we are not a County Council!</a:t>
            </a:r>
          </a:p>
        </p:txBody>
      </p:sp>
    </p:spTree>
    <p:extLst>
      <p:ext uri="{BB962C8B-B14F-4D97-AF65-F5344CB8AC3E}">
        <p14:creationId xmlns:p14="http://schemas.microsoft.com/office/powerpoint/2010/main" val="3614698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1368152"/>
          </a:xfrm>
        </p:spPr>
        <p:txBody>
          <a:bodyPr/>
          <a:lstStyle/>
          <a:p>
            <a:r>
              <a:rPr lang="en-GB" dirty="0"/>
              <a:t>Any Questions?</a:t>
            </a:r>
          </a:p>
        </p:txBody>
      </p:sp>
    </p:spTree>
    <p:extLst>
      <p:ext uri="{BB962C8B-B14F-4D97-AF65-F5344CB8AC3E}">
        <p14:creationId xmlns:p14="http://schemas.microsoft.com/office/powerpoint/2010/main" val="421319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1368152"/>
          </a:xfrm>
        </p:spPr>
        <p:txBody>
          <a:bodyPr/>
          <a:lstStyle/>
          <a:p>
            <a:r>
              <a:rPr lang="en-GB" dirty="0"/>
              <a:t>Thank you / </a:t>
            </a:r>
            <a:r>
              <a:rPr lang="en-GB" dirty="0" err="1"/>
              <a:t>Meur</a:t>
            </a:r>
            <a:r>
              <a:rPr lang="en-GB" dirty="0"/>
              <a:t> </a:t>
            </a:r>
            <a:r>
              <a:rPr lang="en-GB" dirty="0" err="1"/>
              <a:t>ras</a:t>
            </a:r>
            <a:endParaRPr lang="en-GB" dirty="0"/>
          </a:p>
        </p:txBody>
      </p:sp>
      <p:sp>
        <p:nvSpPr>
          <p:cNvPr id="3" name="TextBox 2"/>
          <p:cNvSpPr txBox="1"/>
          <p:nvPr/>
        </p:nvSpPr>
        <p:spPr>
          <a:xfrm>
            <a:off x="1786866" y="3802040"/>
            <a:ext cx="7350507" cy="1107996"/>
          </a:xfrm>
          <a:prstGeom prst="rect">
            <a:avLst/>
          </a:prstGeom>
          <a:noFill/>
        </p:spPr>
        <p:txBody>
          <a:bodyPr wrap="square" rtlCol="0">
            <a:spAutoFit/>
          </a:bodyPr>
          <a:lstStyle/>
          <a:p>
            <a:pPr>
              <a:spcAft>
                <a:spcPts val="1200"/>
              </a:spcAft>
            </a:pPr>
            <a:r>
              <a:rPr lang="en-US" sz="2800" dirty="0"/>
              <a:t>If you have any questions or comments</a:t>
            </a:r>
          </a:p>
          <a:p>
            <a:r>
              <a:rPr lang="en-US" sz="2800" b="1" dirty="0"/>
              <a:t>Stuart.Hinde@cornwall.gov.uk</a:t>
            </a:r>
          </a:p>
        </p:txBody>
      </p:sp>
    </p:spTree>
    <p:extLst>
      <p:ext uri="{BB962C8B-B14F-4D97-AF65-F5344CB8AC3E}">
        <p14:creationId xmlns:p14="http://schemas.microsoft.com/office/powerpoint/2010/main" val="63494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we are going to do it!</a:t>
            </a:r>
          </a:p>
        </p:txBody>
      </p:sp>
      <p:pic>
        <p:nvPicPr>
          <p:cNvPr id="1026" name="Picture 2" descr="Circle of icons representing how we reduce waste, create energy, reduce travel, consume, live and enhance our environtment and how we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64" y="1836415"/>
            <a:ext cx="8953500" cy="38419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794972" y="684287"/>
            <a:ext cx="2376264" cy="1728192"/>
          </a:xfrm>
          <a:prstGeom prst="wedgeRoundRectCallout">
            <a:avLst>
              <a:gd name="adj1" fmla="val -61525"/>
              <a:gd name="adj2" fmla="val 73447"/>
              <a:gd name="adj3" fmla="val 1666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866980" y="684287"/>
            <a:ext cx="2304256" cy="1292662"/>
          </a:xfrm>
          <a:prstGeom prst="rect">
            <a:avLst/>
          </a:prstGeom>
          <a:noFill/>
        </p:spPr>
        <p:txBody>
          <a:bodyPr wrap="square" rtlCol="0">
            <a:spAutoFit/>
          </a:bodyPr>
          <a:lstStyle/>
          <a:p>
            <a:r>
              <a:rPr lang="en-GB" sz="2600" dirty="0"/>
              <a:t>This is where the Framework comes in! </a:t>
            </a:r>
          </a:p>
        </p:txBody>
      </p:sp>
    </p:spTree>
    <p:extLst>
      <p:ext uri="{BB962C8B-B14F-4D97-AF65-F5344CB8AC3E}">
        <p14:creationId xmlns:p14="http://schemas.microsoft.com/office/powerpoint/2010/main" val="304037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172" y="1557394"/>
            <a:ext cx="9289032" cy="2677656"/>
          </a:xfrm>
          <a:prstGeom prst="rect">
            <a:avLst/>
          </a:prstGeom>
          <a:noFill/>
        </p:spPr>
        <p:txBody>
          <a:bodyPr wrap="square" rtlCol="0">
            <a:spAutoFit/>
          </a:bodyPr>
          <a:lstStyle/>
          <a:p>
            <a:r>
              <a:rPr lang="en-US" sz="2800" dirty="0">
                <a:solidFill>
                  <a:schemeClr val="tx1">
                    <a:lumMod val="65000"/>
                    <a:lumOff val="35000"/>
                  </a:schemeClr>
                </a:solidFill>
              </a:rPr>
              <a:t>Aims of today are:</a:t>
            </a:r>
          </a:p>
          <a:p>
            <a:pPr marL="457200" indent="-457200">
              <a:buFont typeface="Wingdings" panose="05000000000000000000" pitchFamily="2" charset="2"/>
              <a:buChar char="§"/>
            </a:pPr>
            <a:r>
              <a:rPr lang="en-US" sz="2800" dirty="0">
                <a:solidFill>
                  <a:schemeClr val="tx1">
                    <a:lumMod val="65000"/>
                    <a:lumOff val="35000"/>
                  </a:schemeClr>
                </a:solidFill>
              </a:rPr>
              <a:t>Generate interest in the market for the Framework</a:t>
            </a:r>
          </a:p>
          <a:p>
            <a:pPr marL="457200" indent="-457200">
              <a:buFont typeface="Wingdings" panose="05000000000000000000" pitchFamily="2" charset="2"/>
              <a:buChar char="§"/>
            </a:pPr>
            <a:r>
              <a:rPr lang="en-US" sz="2800" dirty="0">
                <a:solidFill>
                  <a:schemeClr val="tx1">
                    <a:lumMod val="65000"/>
                    <a:lumOff val="35000"/>
                  </a:schemeClr>
                </a:solidFill>
              </a:rPr>
              <a:t>Share the aims and objectives of the Framework</a:t>
            </a:r>
          </a:p>
          <a:p>
            <a:pPr marL="457200" indent="-457200">
              <a:buFont typeface="Wingdings" panose="05000000000000000000" pitchFamily="2" charset="2"/>
              <a:buChar char="§"/>
            </a:pPr>
            <a:r>
              <a:rPr lang="en-US" sz="2800" dirty="0">
                <a:solidFill>
                  <a:schemeClr val="tx1">
                    <a:lumMod val="65000"/>
                    <a:lumOff val="35000"/>
                  </a:schemeClr>
                </a:solidFill>
              </a:rPr>
              <a:t>Share how we are planning to structure the Framework and procurement process to achieve those aims and objectives</a:t>
            </a:r>
          </a:p>
          <a:p>
            <a:pPr marL="457200" indent="-457200">
              <a:buFont typeface="Wingdings" panose="05000000000000000000" pitchFamily="2" charset="2"/>
              <a:buChar char="§"/>
            </a:pPr>
            <a:r>
              <a:rPr lang="en-US" sz="2800" dirty="0">
                <a:solidFill>
                  <a:schemeClr val="tx1">
                    <a:lumMod val="65000"/>
                    <a:lumOff val="35000"/>
                  </a:schemeClr>
                </a:solidFill>
              </a:rPr>
              <a:t>Seek feedback on these plans – both today and after</a:t>
            </a:r>
            <a:endParaRPr lang="en-US" sz="2600" dirty="0"/>
          </a:p>
        </p:txBody>
      </p:sp>
      <p:sp>
        <p:nvSpPr>
          <p:cNvPr id="4" name="Title 3"/>
          <p:cNvSpPr>
            <a:spLocks noGrp="1"/>
          </p:cNvSpPr>
          <p:nvPr>
            <p:ph type="title"/>
          </p:nvPr>
        </p:nvSpPr>
        <p:spPr/>
        <p:txBody>
          <a:bodyPr/>
          <a:lstStyle/>
          <a:p>
            <a:r>
              <a:rPr lang="en-GB" dirty="0"/>
              <a:t>Aims of the Day</a:t>
            </a:r>
          </a:p>
        </p:txBody>
      </p:sp>
    </p:spTree>
    <p:extLst>
      <p:ext uri="{BB962C8B-B14F-4D97-AF65-F5344CB8AC3E}">
        <p14:creationId xmlns:p14="http://schemas.microsoft.com/office/powerpoint/2010/main" val="99784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180" y="1138960"/>
            <a:ext cx="8136904" cy="3693319"/>
          </a:xfrm>
          <a:prstGeom prst="rect">
            <a:avLst/>
          </a:prstGeom>
          <a:noFill/>
        </p:spPr>
        <p:txBody>
          <a:bodyPr wrap="square" rtlCol="0">
            <a:spAutoFit/>
          </a:bodyPr>
          <a:lstStyle/>
          <a:p>
            <a:r>
              <a:rPr lang="en-GB" sz="2600" dirty="0"/>
              <a:t>09:00 – Welcome </a:t>
            </a:r>
          </a:p>
          <a:p>
            <a:r>
              <a:rPr lang="en-GB" sz="2600" dirty="0"/>
              <a:t>09:15 – Project Pipeline</a:t>
            </a:r>
          </a:p>
          <a:p>
            <a:r>
              <a:rPr lang="en-GB" sz="2600" dirty="0"/>
              <a:t>09:30 – Framework Objectives and Scope </a:t>
            </a:r>
          </a:p>
          <a:p>
            <a:r>
              <a:rPr lang="en-GB" sz="2600" dirty="0"/>
              <a:t>09:50 – Framework Operation</a:t>
            </a:r>
          </a:p>
          <a:p>
            <a:r>
              <a:rPr lang="en-GB" sz="2600" dirty="0"/>
              <a:t>10:15 – Any Questions</a:t>
            </a:r>
          </a:p>
          <a:p>
            <a:endParaRPr lang="en-GB" sz="2600" dirty="0"/>
          </a:p>
          <a:p>
            <a:r>
              <a:rPr lang="en-GB" sz="2600" dirty="0"/>
              <a:t>10:30 – 10:45 - Break </a:t>
            </a:r>
          </a:p>
          <a:p>
            <a:endParaRPr lang="en-GB" sz="2600" dirty="0"/>
          </a:p>
          <a:p>
            <a:r>
              <a:rPr lang="en-GB" sz="2600" dirty="0"/>
              <a:t>10:45 – 12:00 – An Introduction to Public Procurement</a:t>
            </a:r>
          </a:p>
        </p:txBody>
      </p:sp>
      <p:sp>
        <p:nvSpPr>
          <p:cNvPr id="4" name="Title 3"/>
          <p:cNvSpPr>
            <a:spLocks noGrp="1"/>
          </p:cNvSpPr>
          <p:nvPr>
            <p:ph type="title"/>
          </p:nvPr>
        </p:nvSpPr>
        <p:spPr/>
        <p:txBody>
          <a:bodyPr/>
          <a:lstStyle/>
          <a:p>
            <a:r>
              <a:rPr lang="en-GB" dirty="0"/>
              <a:t>Welcome</a:t>
            </a:r>
          </a:p>
        </p:txBody>
      </p:sp>
    </p:spTree>
    <p:extLst>
      <p:ext uri="{BB962C8B-B14F-4D97-AF65-F5344CB8AC3E}">
        <p14:creationId xmlns:p14="http://schemas.microsoft.com/office/powerpoint/2010/main" val="69294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Project Pipeline</a:t>
            </a:r>
          </a:p>
        </p:txBody>
      </p:sp>
    </p:spTree>
    <p:extLst>
      <p:ext uri="{BB962C8B-B14F-4D97-AF65-F5344CB8AC3E}">
        <p14:creationId xmlns:p14="http://schemas.microsoft.com/office/powerpoint/2010/main" val="144539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Opportunity </a:t>
            </a:r>
          </a:p>
        </p:txBody>
      </p:sp>
      <p:sp>
        <p:nvSpPr>
          <p:cNvPr id="3" name="TextBox 2">
            <a:extLst>
              <a:ext uri="{FF2B5EF4-FFF2-40B4-BE49-F238E27FC236}">
                <a16:creationId xmlns:a16="http://schemas.microsoft.com/office/drawing/2014/main" id="{9886CC01-D793-4FA3-ADCE-9F65BF13D2DB}"/>
              </a:ext>
            </a:extLst>
          </p:cNvPr>
          <p:cNvSpPr txBox="1"/>
          <p:nvPr/>
        </p:nvSpPr>
        <p:spPr>
          <a:xfrm>
            <a:off x="433161" y="1116335"/>
            <a:ext cx="4392488" cy="4832092"/>
          </a:xfrm>
          <a:prstGeom prst="rect">
            <a:avLst/>
          </a:prstGeom>
          <a:noFill/>
        </p:spPr>
        <p:txBody>
          <a:bodyPr wrap="square" rtlCol="0">
            <a:spAutoFit/>
          </a:bodyPr>
          <a:lstStyle/>
          <a:p>
            <a:endParaRPr lang="en-GB" sz="2800" dirty="0"/>
          </a:p>
          <a:p>
            <a:pPr marL="342900" indent="-342900">
              <a:buFont typeface="Arial" panose="020B0604020202020204" pitchFamily="34" charset="0"/>
              <a:buChar char="•"/>
            </a:pPr>
            <a:r>
              <a:rPr lang="en-GB" sz="2800" dirty="0"/>
              <a:t>Increasing our installed capacity of renewable energy</a:t>
            </a:r>
          </a:p>
          <a:p>
            <a:endParaRPr lang="en-GB" sz="2800" b="1" dirty="0"/>
          </a:p>
          <a:p>
            <a:pPr marL="342900" indent="-342900">
              <a:buFont typeface="Arial" panose="020B0604020202020204" pitchFamily="34" charset="0"/>
              <a:buChar char="•"/>
            </a:pPr>
            <a:r>
              <a:rPr lang="en-GB" sz="2800" b="1" dirty="0"/>
              <a:t>Carbon neutral Council by 2030</a:t>
            </a:r>
          </a:p>
          <a:p>
            <a:endParaRPr lang="en-GB" sz="2800" dirty="0"/>
          </a:p>
          <a:p>
            <a:pPr marL="342900" indent="-342900">
              <a:buFont typeface="Arial" panose="020B0604020202020204" pitchFamily="34" charset="0"/>
              <a:buChar char="•"/>
            </a:pPr>
            <a:r>
              <a:rPr lang="en-GB" sz="2800" b="1" dirty="0"/>
              <a:t>£multi-million </a:t>
            </a:r>
            <a:r>
              <a:rPr lang="en-GB" sz="2800" dirty="0"/>
              <a:t>pipeline of solar PV projects under development  </a:t>
            </a:r>
          </a:p>
        </p:txBody>
      </p:sp>
      <p:pic>
        <p:nvPicPr>
          <p:cNvPr id="7" name="Picture 6">
            <a:extLst>
              <a:ext uri="{FF2B5EF4-FFF2-40B4-BE49-F238E27FC236}">
                <a16:creationId xmlns:a16="http://schemas.microsoft.com/office/drawing/2014/main" id="{43B71DDB-3A38-40C0-B8FB-C9FF66F1935B}"/>
              </a:ext>
            </a:extLst>
          </p:cNvPr>
          <p:cNvPicPr>
            <a:picLocks noChangeAspect="1"/>
          </p:cNvPicPr>
          <p:nvPr/>
        </p:nvPicPr>
        <p:blipFill rotWithShape="1">
          <a:blip r:embed="rId3">
            <a:extLst>
              <a:ext uri="{28A0092B-C50C-407E-A947-70E740481C1C}">
                <a14:useLocalDpi xmlns:a14="http://schemas.microsoft.com/office/drawing/2010/main" val="0"/>
              </a:ext>
            </a:extLst>
          </a:blip>
          <a:srcRect l="15391" r="29460"/>
          <a:stretch/>
        </p:blipFill>
        <p:spPr>
          <a:xfrm>
            <a:off x="5304284" y="-15787"/>
            <a:ext cx="6265637" cy="7577050"/>
          </a:xfrm>
          <a:prstGeom prst="rect">
            <a:avLst/>
          </a:prstGeom>
        </p:spPr>
      </p:pic>
    </p:spTree>
    <p:extLst>
      <p:ext uri="{BB962C8B-B14F-4D97-AF65-F5344CB8AC3E}">
        <p14:creationId xmlns:p14="http://schemas.microsoft.com/office/powerpoint/2010/main" val="388279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Pipeline</a:t>
            </a:r>
          </a:p>
        </p:txBody>
      </p:sp>
      <p:sp>
        <p:nvSpPr>
          <p:cNvPr id="3" name="TextBox 2">
            <a:extLst>
              <a:ext uri="{FF2B5EF4-FFF2-40B4-BE49-F238E27FC236}">
                <a16:creationId xmlns:a16="http://schemas.microsoft.com/office/drawing/2014/main" id="{9886CC01-D793-4FA3-ADCE-9F65BF13D2DB}"/>
              </a:ext>
            </a:extLst>
          </p:cNvPr>
          <p:cNvSpPr txBox="1"/>
          <p:nvPr/>
        </p:nvSpPr>
        <p:spPr>
          <a:xfrm>
            <a:off x="534987" y="1116335"/>
            <a:ext cx="8784976" cy="6786473"/>
          </a:xfrm>
          <a:prstGeom prst="rect">
            <a:avLst/>
          </a:prstGeom>
          <a:noFill/>
        </p:spPr>
        <p:txBody>
          <a:bodyPr wrap="square" rtlCol="0">
            <a:spAutoFit/>
          </a:bodyPr>
          <a:lstStyle/>
          <a:p>
            <a:pPr>
              <a:spcAft>
                <a:spcPts val="600"/>
              </a:spcAft>
            </a:pPr>
            <a:r>
              <a:rPr lang="en-GB" sz="2600" b="1" dirty="0"/>
              <a:t>Phase 1 - </a:t>
            </a:r>
            <a:r>
              <a:rPr lang="en-GB" sz="2600" dirty="0"/>
              <a:t>for </a:t>
            </a:r>
            <a:r>
              <a:rPr lang="en-GB" sz="2600" b="1" dirty="0"/>
              <a:t>Summer 2020 </a:t>
            </a:r>
            <a:r>
              <a:rPr lang="en-GB" sz="2600" dirty="0"/>
              <a:t>install: </a:t>
            </a:r>
          </a:p>
          <a:p>
            <a:pPr marL="342900" indent="-342900">
              <a:spcAft>
                <a:spcPts val="600"/>
              </a:spcAft>
              <a:buFont typeface="Arial" panose="020B0604020202020204" pitchFamily="34" charset="0"/>
              <a:buChar char="•"/>
            </a:pPr>
            <a:r>
              <a:rPr lang="en-GB" sz="2600" dirty="0"/>
              <a:t>160kW + 50kW commercial rooftop</a:t>
            </a:r>
          </a:p>
          <a:p>
            <a:pPr marL="342900" indent="-342900">
              <a:spcAft>
                <a:spcPts val="600"/>
              </a:spcAft>
              <a:buFont typeface="Arial" panose="020B0604020202020204" pitchFamily="34" charset="0"/>
              <a:buChar char="•"/>
            </a:pPr>
            <a:r>
              <a:rPr lang="en-GB" sz="2600" dirty="0"/>
              <a:t>400kW ground mount</a:t>
            </a:r>
          </a:p>
          <a:p>
            <a:pPr>
              <a:spcAft>
                <a:spcPts val="600"/>
              </a:spcAft>
            </a:pPr>
            <a:endParaRPr lang="en-GB" sz="2600" dirty="0"/>
          </a:p>
          <a:p>
            <a:pPr>
              <a:spcAft>
                <a:spcPts val="600"/>
              </a:spcAft>
            </a:pPr>
            <a:r>
              <a:rPr lang="en-GB" sz="2600" b="1" dirty="0"/>
              <a:t>Further projects: </a:t>
            </a:r>
          </a:p>
          <a:p>
            <a:pPr marL="342900" indent="-342900">
              <a:spcAft>
                <a:spcPts val="600"/>
              </a:spcAft>
              <a:buFont typeface="Arial" panose="020B0604020202020204" pitchFamily="34" charset="0"/>
              <a:buChar char="•"/>
            </a:pPr>
            <a:r>
              <a:rPr lang="en-GB" sz="2600" dirty="0"/>
              <a:t>500kW x1 school rooftop</a:t>
            </a:r>
          </a:p>
          <a:p>
            <a:pPr marL="342900" indent="-342900">
              <a:spcAft>
                <a:spcPts val="600"/>
              </a:spcAft>
              <a:buFont typeface="Arial" panose="020B0604020202020204" pitchFamily="34" charset="0"/>
              <a:buChar char="•"/>
            </a:pPr>
            <a:r>
              <a:rPr lang="en-GB" sz="2600" dirty="0"/>
              <a:t>600-700kW commercial rooftop spread across 10 sites</a:t>
            </a:r>
          </a:p>
          <a:p>
            <a:pPr marL="342900" indent="-342900">
              <a:spcAft>
                <a:spcPts val="600"/>
              </a:spcAft>
              <a:buFont typeface="Arial" panose="020B0604020202020204" pitchFamily="34" charset="0"/>
              <a:buChar char="•"/>
            </a:pPr>
            <a:r>
              <a:rPr lang="en-GB" sz="2600" dirty="0"/>
              <a:t>1-3MW ground mount</a:t>
            </a:r>
          </a:p>
          <a:p>
            <a:pPr>
              <a:spcAft>
                <a:spcPts val="600"/>
              </a:spcAft>
            </a:pPr>
            <a:endParaRPr lang="en-GB" sz="2600" dirty="0"/>
          </a:p>
          <a:p>
            <a:r>
              <a:rPr lang="en-GB" sz="2600" b="1" dirty="0"/>
              <a:t>Future pipeline:</a:t>
            </a:r>
          </a:p>
          <a:p>
            <a:r>
              <a:rPr lang="en-GB" sz="2600" dirty="0"/>
              <a:t>Council offices, workspaces, leisure centres, schools and academies, domestic. </a:t>
            </a:r>
          </a:p>
          <a:p>
            <a:endParaRPr lang="en-GB" sz="2600" dirty="0"/>
          </a:p>
          <a:p>
            <a:endParaRPr lang="en-GB" sz="2600" dirty="0"/>
          </a:p>
          <a:p>
            <a:endParaRPr lang="en-GB" sz="2600" dirty="0"/>
          </a:p>
        </p:txBody>
      </p:sp>
    </p:spTree>
    <p:extLst>
      <p:ext uri="{BB962C8B-B14F-4D97-AF65-F5344CB8AC3E}">
        <p14:creationId xmlns:p14="http://schemas.microsoft.com/office/powerpoint/2010/main" val="1038430975"/>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60F66D3BD36429E9842673D2B1030" ma:contentTypeVersion="7" ma:contentTypeDescription="Create a new document." ma:contentTypeScope="" ma:versionID="87e20a2867a86e7dbc472e6f9b9bb40e">
  <xsd:schema xmlns:xsd="http://www.w3.org/2001/XMLSchema" xmlns:xs="http://www.w3.org/2001/XMLSchema" xmlns:p="http://schemas.microsoft.com/office/2006/metadata/properties" xmlns:ns3="a2992826-a6f9-41fd-b00e-d110eb309ea0" targetNamespace="http://schemas.microsoft.com/office/2006/metadata/properties" ma:root="true" ma:fieldsID="107d1893dfed7436ac75ee52b6be6ace" ns3:_="">
    <xsd:import namespace="a2992826-a6f9-41fd-b00e-d110eb309e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92826-a6f9-41fd-b00e-d110eb309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25015E-85AC-4A80-9BE8-D5C680B5F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992826-a6f9-41fd-b00e-d110eb309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7E4EE7-BB99-4673-BF0B-A30ED9532742}">
  <ds:schemaRefs>
    <ds:schemaRef ds:uri="http://schemas.microsoft.com/sharepoint/v3/contenttype/forms"/>
  </ds:schemaRefs>
</ds:datastoreItem>
</file>

<file path=customXml/itemProps3.xml><?xml version="1.0" encoding="utf-8"?>
<ds:datastoreItem xmlns:ds="http://schemas.openxmlformats.org/officeDocument/2006/customXml" ds:itemID="{9AD465E1-285C-475E-9CBD-D84AD771F019}">
  <ds:schemaRefs>
    <ds:schemaRef ds:uri="a2992826-a6f9-41fd-b00e-d110eb309ea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774</TotalTime>
  <Words>3137</Words>
  <Application>Microsoft Office PowerPoint</Application>
  <PresentationFormat>Custom</PresentationFormat>
  <Paragraphs>445</Paragraphs>
  <Slides>38</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Times New Roman</vt:lpstr>
      <vt:lpstr>Verdana</vt:lpstr>
      <vt:lpstr>Wingdings</vt:lpstr>
      <vt:lpstr>Blank</vt:lpstr>
      <vt:lpstr>1_Custom Design</vt:lpstr>
      <vt:lpstr>2_Custom Design</vt:lpstr>
      <vt:lpstr>PowerPoint Presentation</vt:lpstr>
      <vt:lpstr>Welcome</vt:lpstr>
      <vt:lpstr>Our Mission</vt:lpstr>
      <vt:lpstr>How we are going to do it!</vt:lpstr>
      <vt:lpstr>Aims of the Day</vt:lpstr>
      <vt:lpstr>Welcome</vt:lpstr>
      <vt:lpstr>Project Pipeline</vt:lpstr>
      <vt:lpstr>Opportunity </vt:lpstr>
      <vt:lpstr>Project Pipeline</vt:lpstr>
      <vt:lpstr>Framework Scope and Objectives</vt:lpstr>
      <vt:lpstr>Framework Objectives</vt:lpstr>
      <vt:lpstr>Framework Scope</vt:lpstr>
      <vt:lpstr>What Success Looks Like</vt:lpstr>
      <vt:lpstr>Value Added</vt:lpstr>
      <vt:lpstr>1. Domestic Rooftop</vt:lpstr>
      <vt:lpstr>2. Commercial Rooftop &lt;50kW</vt:lpstr>
      <vt:lpstr>3. Commercial Rooftop &gt;50kW</vt:lpstr>
      <vt:lpstr>4. Commercial Ground-Mounted</vt:lpstr>
      <vt:lpstr>5. Post-Installation Quality Assessment</vt:lpstr>
      <vt:lpstr>How The Framework Operates</vt:lpstr>
      <vt:lpstr>Introduction to Capital Projects</vt:lpstr>
      <vt:lpstr>Lot Structure</vt:lpstr>
      <vt:lpstr>The Framework</vt:lpstr>
      <vt:lpstr>Procurement Process</vt:lpstr>
      <vt:lpstr>Procurement Process</vt:lpstr>
      <vt:lpstr>Call Off Process</vt:lpstr>
      <vt:lpstr>Call Off Process</vt:lpstr>
      <vt:lpstr>Call Off Process</vt:lpstr>
      <vt:lpstr>Comments</vt:lpstr>
      <vt:lpstr>Any Questions?</vt:lpstr>
      <vt:lpstr>Public Procurement</vt:lpstr>
      <vt:lpstr>What The Law Is</vt:lpstr>
      <vt:lpstr>Requirements on the Council</vt:lpstr>
      <vt:lpstr>Requirements on the Council</vt:lpstr>
      <vt:lpstr>General Tips For Tendering</vt:lpstr>
      <vt:lpstr>Tips For Tendering</vt:lpstr>
      <vt:lpstr>Any Questions?</vt:lpstr>
      <vt:lpstr>Thank you / Meur ras</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Dave</dc:creator>
  <cp:lastModifiedBy>Hinde Stuart</cp:lastModifiedBy>
  <cp:revision>61</cp:revision>
  <cp:lastPrinted>2020-02-17T10:08:46Z</cp:lastPrinted>
  <dcterms:created xsi:type="dcterms:W3CDTF">2018-09-21T12:49:40Z</dcterms:created>
  <dcterms:modified xsi:type="dcterms:W3CDTF">2020-03-02T10:47:14Z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iteId">
    <vt:lpwstr>efaa16aa-d1de-4d58-ba2e-2833fdfdd29f</vt:lpwstr>
  </property>
  <property fmtid="{D5CDD505-2E9C-101B-9397-08002B2CF9AE}" pid="4" name="MSIP_Label_65bade86-969a-4cfc-8d70-99d1f0adeaba_Owner">
    <vt:lpwstr>stuart.hinde@cornwall.gov.uk</vt:lpwstr>
  </property>
  <property fmtid="{D5CDD505-2E9C-101B-9397-08002B2CF9AE}" pid="5" name="MSIP_Label_65bade86-969a-4cfc-8d70-99d1f0adeaba_SetDate">
    <vt:lpwstr>2020-02-10T16:46:49.1382763Z</vt:lpwstr>
  </property>
  <property fmtid="{D5CDD505-2E9C-101B-9397-08002B2CF9AE}" pid="6" name="MSIP_Label_65bade86-969a-4cfc-8d70-99d1f0adeaba_Name">
    <vt:lpwstr>CONTROLLED</vt:lpwstr>
  </property>
  <property fmtid="{D5CDD505-2E9C-101B-9397-08002B2CF9AE}" pid="7" name="MSIP_Label_65bade86-969a-4cfc-8d70-99d1f0adeaba_Application">
    <vt:lpwstr>Microsoft Azure Information Protection</vt:lpwstr>
  </property>
  <property fmtid="{D5CDD505-2E9C-101B-9397-08002B2CF9AE}" pid="8" name="MSIP_Label_65bade86-969a-4cfc-8d70-99d1f0adeaba_ActionId">
    <vt:lpwstr>ccba39b9-fd9e-482b-ad65-04558d92a9c7</vt:lpwstr>
  </property>
  <property fmtid="{D5CDD505-2E9C-101B-9397-08002B2CF9AE}" pid="9" name="MSIP_Label_65bade86-969a-4cfc-8d70-99d1f0adeaba_Extended_MSFT_Method">
    <vt:lpwstr>Automatic</vt:lpwstr>
  </property>
  <property fmtid="{D5CDD505-2E9C-101B-9397-08002B2CF9AE}" pid="10" name="Sensitivity">
    <vt:lpwstr>CONTROLLED</vt:lpwstr>
  </property>
  <property fmtid="{D5CDD505-2E9C-101B-9397-08002B2CF9AE}" pid="11" name="ContentTypeId">
    <vt:lpwstr>0x01010076C60F66D3BD36429E9842673D2B1030</vt:lpwstr>
  </property>
</Properties>
</file>