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8" r:id="rId6"/>
    <p:sldMasterId id="2147483670" r:id="rId7"/>
  </p:sldMasterIdLst>
  <p:sldIdLst>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ttain-powerpoint-artwo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a:t>Attain presentation</a:t>
            </a:r>
            <a:br>
              <a:rPr lang="en-GB" dirty="0"/>
            </a:br>
            <a:r>
              <a:rPr lang="en-GB" dirty="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elp@bravosolution.co.uk" TargetMode="External"/><Relationship Id="rId2" Type="http://schemas.openxmlformats.org/officeDocument/2006/relationships/hyperlink" Target="http://more.bravosolution.com/uk/bravoadvantage/guidance-for-suppliers?utm_campaign=UK_2015_BravoAdvantage_Comms&amp;utm_medium=email&amp;_hsenc=p2ANqt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a:t>Registering on the Attain portal and Applying for a tender</a:t>
            </a:r>
            <a:br>
              <a:rPr lang="en-US" dirty="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a:t>BravoAdvantage 16 Userguide</a:t>
            </a:r>
          </a:p>
          <a:p>
            <a:r>
              <a:rPr lang="en-US" dirty="0"/>
              <a:t>November 2016</a:t>
            </a:r>
          </a:p>
        </p:txBody>
      </p:sp>
    </p:spTree>
    <p:extLst>
      <p:ext uri="{BB962C8B-B14F-4D97-AF65-F5344CB8AC3E}">
        <p14:creationId xmlns:p14="http://schemas.microsoft.com/office/powerpoint/2010/main" val="24917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28905"/>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5. Once you Express Interest, you will be able to download the documents by clicking on the message or clicking on “Buyer Attachments”</a:t>
            </a:r>
          </a:p>
          <a:p>
            <a:pPr marL="0" lvl="1" indent="0">
              <a:buNone/>
            </a:pPr>
            <a:r>
              <a:rPr lang="en-GB" sz="2000" dirty="0"/>
              <a:t>	</a:t>
            </a:r>
            <a:endParaRPr lang="en-GB" sz="1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 y="1803041"/>
            <a:ext cx="8798735" cy="443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10" idx="0"/>
          </p:cNvCxnSpPr>
          <p:nvPr/>
        </p:nvCxnSpPr>
        <p:spPr>
          <a:xfrm flipH="1">
            <a:off x="2871989" y="1390918"/>
            <a:ext cx="3760632" cy="2763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893194" y="4154556"/>
            <a:ext cx="1957590"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17045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8" y="219534"/>
            <a:ext cx="7049911" cy="873066"/>
          </a:xfrm>
        </p:spPr>
        <p:txBody>
          <a:bodyPr>
            <a:normAutofit/>
          </a:bodyPr>
          <a:lstStyle/>
          <a:p>
            <a:r>
              <a:rPr lang="en-US" dirty="0"/>
              <a:t>Downloading Documents</a:t>
            </a:r>
          </a:p>
        </p:txBody>
      </p:sp>
      <p:sp>
        <p:nvSpPr>
          <p:cNvPr id="3" name="Content Placeholder 2"/>
          <p:cNvSpPr>
            <a:spLocks noGrp="1"/>
          </p:cNvSpPr>
          <p:nvPr>
            <p:ph idx="1"/>
          </p:nvPr>
        </p:nvSpPr>
        <p:spPr>
          <a:xfrm>
            <a:off x="307957" y="929821"/>
            <a:ext cx="8050431" cy="924737"/>
          </a:xfrm>
        </p:spPr>
        <p:txBody>
          <a:bodyPr>
            <a:normAutofit/>
          </a:bodyPr>
          <a:lstStyle/>
          <a:p>
            <a:r>
              <a:rPr lang="en-US" sz="1800" dirty="0"/>
              <a:t>6. After clicking on message you can see the document list which you can download individually by clicking on their names or </a:t>
            </a:r>
            <a:r>
              <a:rPr lang="en-US" sz="1800" b="1" dirty="0"/>
              <a:t>use “Mass Download” </a:t>
            </a:r>
            <a:r>
              <a:rPr lang="en-US" sz="1800" dirty="0"/>
              <a:t>to get all documents in one go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7" y="1875148"/>
            <a:ext cx="8766593"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09763" y="3736414"/>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a:off x="5293217" y="1712890"/>
            <a:ext cx="2064652" cy="213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334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fontScale="92500" lnSpcReduction="10000"/>
          </a:bodyPr>
          <a:lstStyle/>
          <a:p>
            <a:r>
              <a:rPr lang="en-US" sz="2000" dirty="0"/>
              <a:t>7. Files are already selected so you click on the green button</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a:p>
            <a:endParaRPr lang="en-GB" sz="2000" b="1" i="1" dirty="0"/>
          </a:p>
          <a:p>
            <a:endParaRPr lang="en-GB" sz="2000" b="1" i="1" dirty="0"/>
          </a:p>
          <a:p>
            <a:r>
              <a:rPr lang="en-GB" sz="2000" b="1" i="1" dirty="0"/>
              <a:t>Note: mass download requires a Java plug-in, if you cannot use mass download  then proceed downloading individual files.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 y="1725770"/>
            <a:ext cx="7868991" cy="381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11" idx="0"/>
          </p:cNvCxnSpPr>
          <p:nvPr/>
        </p:nvCxnSpPr>
        <p:spPr>
          <a:xfrm>
            <a:off x="5746646" y="1442434"/>
            <a:ext cx="1055624" cy="9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065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a:bodyPr>
          <a:lstStyle/>
          <a:p>
            <a:r>
              <a:rPr lang="en-US" sz="2000" dirty="0"/>
              <a:t>8. Files are downloaded in a folder and double click to see the document</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7" name="Picture 6"/>
          <p:cNvPicPr/>
          <p:nvPr/>
        </p:nvPicPr>
        <p:blipFill>
          <a:blip r:embed="rId2"/>
          <a:stretch>
            <a:fillRect/>
          </a:stretch>
        </p:blipFill>
        <p:spPr>
          <a:xfrm>
            <a:off x="154546" y="1648496"/>
            <a:ext cx="8712558" cy="4597758"/>
          </a:xfrm>
          <a:prstGeom prst="rect">
            <a:avLst/>
          </a:prstGeom>
        </p:spPr>
      </p:pic>
      <p:sp>
        <p:nvSpPr>
          <p:cNvPr id="8" name="Oval 7"/>
          <p:cNvSpPr/>
          <p:nvPr/>
        </p:nvSpPr>
        <p:spPr>
          <a:xfrm>
            <a:off x="2569346" y="2392635"/>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flipH="1">
            <a:off x="3440883" y="1532586"/>
            <a:ext cx="159874" cy="860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590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962988"/>
          </a:xfrm>
        </p:spPr>
        <p:txBody>
          <a:bodyPr>
            <a:normAutofit fontScale="55000" lnSpcReduction="20000"/>
          </a:bodyPr>
          <a:lstStyle/>
          <a:p>
            <a:r>
              <a:rPr lang="en-US" sz="3300" dirty="0"/>
              <a:t>9. Save these files on your computer and then on Bravo cancel the mass download to get back to the PQQ or ITT Screen. You can now answer the questions in the word document and return to Bravo to submit your bid.</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 name="Picture 8"/>
          <p:cNvPicPr/>
          <p:nvPr/>
        </p:nvPicPr>
        <p:blipFill>
          <a:blip r:embed="rId2"/>
          <a:stretch>
            <a:fillRect/>
          </a:stretch>
        </p:blipFill>
        <p:spPr>
          <a:xfrm>
            <a:off x="270456" y="2060621"/>
            <a:ext cx="8693240" cy="4082602"/>
          </a:xfrm>
          <a:prstGeom prst="rect">
            <a:avLst/>
          </a:prstGeom>
        </p:spPr>
      </p:pic>
      <p:sp>
        <p:nvSpPr>
          <p:cNvPr id="11" name="Oval 10"/>
          <p:cNvSpPr/>
          <p:nvPr/>
        </p:nvSpPr>
        <p:spPr>
          <a:xfrm>
            <a:off x="2408347" y="2844269"/>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26800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981721"/>
            <a:ext cx="8229600" cy="756926"/>
          </a:xfrm>
        </p:spPr>
        <p:txBody>
          <a:bodyPr>
            <a:normAutofit/>
          </a:bodyPr>
          <a:lstStyle/>
          <a:p>
            <a:r>
              <a:rPr lang="en-US" sz="1900" dirty="0"/>
              <a:t>10. When you return to Bravo, you can access the tender from My PQQs  or if it is an ITT – My ITTs from the main Dashboard. Click on name</a:t>
            </a:r>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1854558"/>
            <a:ext cx="8725529" cy="436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8" name="Straight Arrow Connector 7"/>
          <p:cNvCxnSpPr/>
          <p:nvPr/>
        </p:nvCxnSpPr>
        <p:spPr>
          <a:xfrm flipH="1">
            <a:off x="4306868" y="1738647"/>
            <a:ext cx="1553019" cy="37091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162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1097632"/>
            <a:ext cx="8229600" cy="962988"/>
          </a:xfrm>
        </p:spPr>
        <p:txBody>
          <a:bodyPr>
            <a:normAutofit lnSpcReduction="10000"/>
          </a:bodyPr>
          <a:lstStyle/>
          <a:p>
            <a:r>
              <a:rPr lang="en-US" sz="2100" dirty="0"/>
              <a:t>11. Clicking on name will take you into the </a:t>
            </a:r>
            <a:r>
              <a:rPr lang="en-US" sz="2100" b="1" dirty="0"/>
              <a:t>My Response </a:t>
            </a:r>
            <a:r>
              <a:rPr lang="en-US" sz="2100" dirty="0"/>
              <a:t>and the standard questions will show further down to complete on-line by clicking on </a:t>
            </a:r>
            <a:r>
              <a:rPr lang="en-US" sz="2100" b="1" dirty="0"/>
              <a:t>Create Response </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3" y="2115446"/>
            <a:ext cx="8725438" cy="40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292438" y="4269159"/>
            <a:ext cx="85000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Oval 9"/>
          <p:cNvSpPr/>
          <p:nvPr/>
        </p:nvSpPr>
        <p:spPr>
          <a:xfrm>
            <a:off x="7057623" y="4688762"/>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a:off x="2434107" y="1957589"/>
            <a:ext cx="4919730" cy="2731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82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81656"/>
            <a:ext cx="8526162"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92500" lnSpcReduction="20000"/>
          </a:bodyPr>
          <a:lstStyle/>
          <a:p>
            <a:r>
              <a:rPr lang="en-US" sz="2000" dirty="0"/>
              <a:t>12. Once you have answered the questions (some answers require uploading of an attachment and the option is next to the question). There is also a general area where you can upload any other documents required for this tender using </a:t>
            </a:r>
            <a:r>
              <a:rPr lang="en-US" sz="2000" b="1" dirty="0"/>
              <a:t>Add/View Attachments</a:t>
            </a:r>
            <a:endParaRPr lang="en-GB"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14" y="2382590"/>
            <a:ext cx="8609008" cy="395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Oval 12"/>
          <p:cNvSpPr/>
          <p:nvPr/>
        </p:nvSpPr>
        <p:spPr>
          <a:xfrm>
            <a:off x="6800045" y="4700790"/>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4" name="Straight Arrow Connector 13"/>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85000" lnSpcReduction="10000"/>
          </a:bodyPr>
          <a:lstStyle/>
          <a:p>
            <a:r>
              <a:rPr lang="en-US" sz="2000" dirty="0"/>
              <a:t>13. Add/View Attachments will bring you to this screen where you can click on </a:t>
            </a:r>
            <a:r>
              <a:rPr lang="en-US" sz="2000" b="1" dirty="0"/>
              <a:t>Upload New file </a:t>
            </a:r>
          </a:p>
          <a:p>
            <a:r>
              <a:rPr lang="en-US" sz="2000" dirty="0"/>
              <a:t>14. Click the back button to go back a page to ensure you do not lose your work</a:t>
            </a:r>
            <a:endParaRPr lang="en-GB"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2047739"/>
            <a:ext cx="8429223" cy="412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687430" y="468924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Arrow Connector 9"/>
          <p:cNvCxnSpPr/>
          <p:nvPr/>
        </p:nvCxnSpPr>
        <p:spPr>
          <a:xfrm>
            <a:off x="2255821" y="1506828"/>
            <a:ext cx="5098016" cy="31824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flipH="1">
            <a:off x="1331763" y="2030866"/>
            <a:ext cx="303854" cy="23943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105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Uploading your response documents</a:t>
            </a:r>
          </a:p>
        </p:txBody>
      </p:sp>
      <p:sp>
        <p:nvSpPr>
          <p:cNvPr id="3" name="Content Placeholder 2"/>
          <p:cNvSpPr>
            <a:spLocks noGrp="1"/>
          </p:cNvSpPr>
          <p:nvPr>
            <p:ph idx="1"/>
          </p:nvPr>
        </p:nvSpPr>
        <p:spPr>
          <a:xfrm>
            <a:off x="359435" y="837127"/>
            <a:ext cx="8229600" cy="746974"/>
          </a:xfrm>
        </p:spPr>
        <p:txBody>
          <a:bodyPr>
            <a:noAutofit/>
          </a:bodyPr>
          <a:lstStyle/>
          <a:p>
            <a:r>
              <a:rPr lang="en-US" sz="1800" dirty="0"/>
              <a:t>14.  Then Click on </a:t>
            </a:r>
            <a:r>
              <a:rPr lang="en-US" sz="1800" b="1" dirty="0"/>
              <a:t>Select Files to Upload, </a:t>
            </a:r>
            <a:r>
              <a:rPr lang="en-US" sz="1800" dirty="0"/>
              <a:t>choose the file from your PC that you want to upload and then </a:t>
            </a:r>
            <a:r>
              <a:rPr lang="en-US" sz="1800" b="1" dirty="0"/>
              <a:t>Confirm Upload</a:t>
            </a:r>
            <a:r>
              <a:rPr lang="en-US" sz="1800" dirty="0"/>
              <a:t>.  You can than choose to upload another file or select </a:t>
            </a:r>
            <a:r>
              <a:rPr lang="en-US" sz="1800" b="1" dirty="0"/>
              <a:t>Save All </a:t>
            </a:r>
            <a:r>
              <a:rPr lang="en-US" sz="1800" dirty="0"/>
              <a:t>to save all the files added so far.  </a:t>
            </a:r>
            <a:r>
              <a:rPr lang="en-US" sz="1800" b="1" dirty="0"/>
              <a:t>Note that the files are only uploaded  into Bravo when you click on </a:t>
            </a:r>
            <a:r>
              <a:rPr lang="en-US" sz="1800" b="1" dirty="0">
                <a:solidFill>
                  <a:srgbClr val="FF0000"/>
                </a:solidFill>
              </a:rPr>
              <a:t>Save All.</a:t>
            </a:r>
            <a:endParaRPr lang="en-GB" sz="18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4841"/>
            <a:ext cx="8577328" cy="40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179385" y="3478817"/>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p:nvPr/>
        </p:nvCxnSpPr>
        <p:spPr>
          <a:xfrm>
            <a:off x="4056845" y="1184856"/>
            <a:ext cx="3352501" cy="22939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8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457200" y="1438226"/>
            <a:ext cx="8339070" cy="4921833"/>
          </a:xfrm>
        </p:spPr>
        <p:txBody>
          <a:bodyPr>
            <a:noAutofit/>
          </a:bodyPr>
          <a:lstStyle/>
          <a:p>
            <a:r>
              <a:rPr lang="en-GB" sz="2400" dirty="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must register your organisation if not already registered.</a:t>
            </a:r>
          </a:p>
          <a:p>
            <a:endParaRPr lang="en-GB" sz="1200" b="1" dirty="0">
              <a:solidFill>
                <a:srgbClr val="0070C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will be required to do this only once. </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p>
        </p:txBody>
      </p:sp>
    </p:spTree>
    <p:extLst>
      <p:ext uri="{BB962C8B-B14F-4D97-AF65-F5344CB8AC3E}">
        <p14:creationId xmlns:p14="http://schemas.microsoft.com/office/powerpoint/2010/main" val="81669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Final submission of your response</a:t>
            </a:r>
          </a:p>
        </p:txBody>
      </p:sp>
      <p:sp>
        <p:nvSpPr>
          <p:cNvPr id="3" name="Content Placeholder 2"/>
          <p:cNvSpPr>
            <a:spLocks noGrp="1"/>
          </p:cNvSpPr>
          <p:nvPr>
            <p:ph idx="1"/>
          </p:nvPr>
        </p:nvSpPr>
        <p:spPr>
          <a:xfrm>
            <a:off x="359435" y="837126"/>
            <a:ext cx="8229600" cy="927279"/>
          </a:xfrm>
        </p:spPr>
        <p:txBody>
          <a:bodyPr>
            <a:noAutofit/>
          </a:bodyPr>
          <a:lstStyle/>
          <a:p>
            <a:pPr marL="342900" indent="-342900">
              <a:buAutoNum type="arabicPeriod" startAt="15"/>
            </a:pPr>
            <a:r>
              <a:rPr lang="en-US" sz="1800" dirty="0"/>
              <a:t>Once your response is complete you can select </a:t>
            </a:r>
            <a:r>
              <a:rPr lang="en-US" sz="1800" b="1" dirty="0"/>
              <a:t>Submit Response, </a:t>
            </a:r>
            <a:r>
              <a:rPr lang="en-US" sz="1800" dirty="0"/>
              <a:t>you are still able to change your response as many times as you need until the closing date and time. Each time you will need to </a:t>
            </a:r>
            <a:r>
              <a:rPr lang="en-US" sz="1800" b="1" dirty="0"/>
              <a:t>re-submit </a:t>
            </a:r>
            <a:r>
              <a:rPr lang="en-US" sz="1800" dirty="0"/>
              <a:t>your response.</a:t>
            </a:r>
          </a:p>
          <a:p>
            <a:pPr marL="342900" indent="-342900">
              <a:buAutoNum type="arabicPeriod" startAt="15"/>
            </a:pPr>
            <a:endParaRPr lang="en-GB" sz="1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9551"/>
            <a:ext cx="8695236" cy="41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319193" y="472305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994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5" name="Content Placeholder 4"/>
          <p:cNvSpPr>
            <a:spLocks noGrp="1"/>
          </p:cNvSpPr>
          <p:nvPr>
            <p:ph idx="1"/>
          </p:nvPr>
        </p:nvSpPr>
        <p:spPr/>
        <p:txBody>
          <a:bodyPr>
            <a:normAutofit fontScale="85000" lnSpcReduction="20000"/>
          </a:bodyPr>
          <a:lstStyle/>
          <a:p>
            <a:r>
              <a:rPr lang="en-GB" sz="2600" dirty="0">
                <a:latin typeface="Arial" panose="020B0604020202020204" pitchFamily="34" charset="0"/>
                <a:cs typeface="Arial" panose="020B0604020202020204" pitchFamily="34" charset="0"/>
              </a:rPr>
              <a:t>There are a number of on-line videos that may help which can be viewed at link below:</a:t>
            </a:r>
          </a:p>
          <a:p>
            <a:endParaRPr lang="en-GB" sz="2600" dirty="0">
              <a:latin typeface="Arial" panose="020B0604020202020204" pitchFamily="34" charset="0"/>
              <a:cs typeface="Arial" panose="020B0604020202020204" pitchFamily="34" charset="0"/>
            </a:endParaRPr>
          </a:p>
          <a:p>
            <a:r>
              <a:rPr lang="en-GB" sz="2600" u="sng" dirty="0">
                <a:latin typeface="Arial" panose="020B0604020202020204" pitchFamily="34" charset="0"/>
                <a:cs typeface="Arial" panose="020B0604020202020204" pitchFamily="34" charset="0"/>
                <a:hlinkClick r:id="rId2"/>
              </a:rPr>
              <a:t>http://more.bravosolution.com/uk/bravoadvantage/guidance-for-suppliers?utm_campaign=UK_2015_BravoAdvantage_Comms&amp;utm_medium=email&amp;_hsenc=p2ANqtz--</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For further information or assistance please contact the Bravo Helpdesk on:</a:t>
            </a: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Tel: 0800 368 4850</a:t>
            </a:r>
          </a:p>
          <a:p>
            <a:r>
              <a:rPr lang="en-GB" sz="2600" dirty="0">
                <a:latin typeface="Arial" panose="020B0604020202020204" pitchFamily="34" charset="0"/>
                <a:cs typeface="Arial" panose="020B0604020202020204" pitchFamily="34" charset="0"/>
              </a:rPr>
              <a:t>E-Mail: </a:t>
            </a:r>
            <a:r>
              <a:rPr lang="en-GB" sz="2600" u="sng" dirty="0">
                <a:latin typeface="Arial" panose="020B0604020202020204" pitchFamily="34" charset="0"/>
                <a:cs typeface="Arial" panose="020B0604020202020204" pitchFamily="34" charset="0"/>
                <a:hlinkClick r:id="rId3"/>
              </a:rPr>
              <a:t>help@bravosolution.co.uk</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tenders on Bravo</a:t>
            </a:r>
          </a:p>
        </p:txBody>
      </p:sp>
      <p:sp>
        <p:nvSpPr>
          <p:cNvPr id="3" name="Content Placeholder 2"/>
          <p:cNvSpPr>
            <a:spLocks noGrp="1"/>
          </p:cNvSpPr>
          <p:nvPr>
            <p:ph idx="1"/>
          </p:nvPr>
        </p:nvSpPr>
        <p:spPr>
          <a:xfrm>
            <a:off x="457200" y="1438226"/>
            <a:ext cx="8339070" cy="4921833"/>
          </a:xfrm>
        </p:spPr>
        <p:txBody>
          <a:bodyPr>
            <a:noAutofit/>
          </a:bodyPr>
          <a:lstStyle/>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Pre-qualification questionnaire – PQQ</a:t>
            </a:r>
          </a:p>
          <a:p>
            <a:pPr lvl="1"/>
            <a:r>
              <a:rPr lang="en-GB" sz="2000" dirty="0">
                <a:latin typeface="Arial" panose="020B0604020202020204" pitchFamily="34" charset="0"/>
                <a:cs typeface="Arial" panose="020B0604020202020204" pitchFamily="34" charset="0"/>
              </a:rPr>
              <a:t>This can also be Market Engagement or Request for Information (RFI)</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Invitation to Tender – ITT</a:t>
            </a:r>
          </a:p>
          <a:p>
            <a:pPr lvl="1"/>
            <a:r>
              <a:rPr lang="en-GB" sz="2000" dirty="0">
                <a:latin typeface="Arial" panose="020B0604020202020204" pitchFamily="34" charset="0"/>
                <a:cs typeface="Arial" panose="020B0604020202020204" pitchFamily="34" charset="0"/>
              </a:rPr>
              <a:t> This can also be an Invitation to Quote (ITQ)</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Any qualified Provider (AQP)</a:t>
            </a:r>
          </a:p>
        </p:txBody>
      </p:sp>
    </p:spTree>
    <p:extLst>
      <p:ext uri="{BB962C8B-B14F-4D97-AF65-F5344CB8AC3E}">
        <p14:creationId xmlns:p14="http://schemas.microsoft.com/office/powerpoint/2010/main" val="3454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Registration</a:t>
            </a:r>
            <a:endParaRPr lang="en-GB" dirty="0"/>
          </a:p>
        </p:txBody>
      </p:sp>
      <p:sp>
        <p:nvSpPr>
          <p:cNvPr id="2" name="Content Placeholder 1"/>
          <p:cNvSpPr>
            <a:spLocks noGrp="1"/>
          </p:cNvSpPr>
          <p:nvPr>
            <p:ph idx="1"/>
          </p:nvPr>
        </p:nvSpPr>
        <p:spPr>
          <a:xfrm>
            <a:off x="457200" y="1636888"/>
            <a:ext cx="8390586" cy="4441939"/>
          </a:xfrm>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E-Tendering portal:</a:t>
            </a: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endParaRPr lang="en-GB" sz="1800" dirty="0">
              <a:latin typeface="Arial" panose="020B0604020202020204" pitchFamily="34" charset="0"/>
              <a:cs typeface="Arial" panose="020B0604020202020204" pitchFamily="34" charset="0"/>
            </a:endParaRPr>
          </a:p>
          <a:p>
            <a:pPr marL="0" lvl="1" indent="0">
              <a:buNone/>
            </a:pPr>
            <a:r>
              <a:rPr lang="en-GB" sz="1800" dirty="0">
                <a:latin typeface="Arial" panose="020B0604020202020204" pitchFamily="34" charset="0"/>
                <a:cs typeface="Arial" panose="020B0604020202020204" pitchFamily="34" charset="0"/>
              </a:rPr>
              <a:t>	</a:t>
            </a:r>
          </a:p>
          <a:p>
            <a:pPr marL="0" lvl="1" indent="0">
              <a:buNone/>
            </a:pPr>
            <a:r>
              <a:rPr lang="en-GB" sz="1800" dirty="0">
                <a:latin typeface="Arial" panose="020B0604020202020204" pitchFamily="34" charset="0"/>
                <a:cs typeface="Arial" panose="020B0604020202020204" pitchFamily="34" charset="0"/>
              </a:rPr>
              <a:t>2.	From 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
        <p:nvSpPr>
          <p:cNvPr id="5" name="Oval 4"/>
          <p:cNvSpPr/>
          <p:nvPr/>
        </p:nvSpPr>
        <p:spPr>
          <a:xfrm>
            <a:off x="2910148" y="5537913"/>
            <a:ext cx="1724025" cy="31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820183" y="3438659"/>
            <a:ext cx="1498792" cy="2099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844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lvl="1" indent="0">
              <a:buNone/>
            </a:pPr>
            <a:r>
              <a:rPr lang="en-GB" sz="2000" dirty="0">
                <a:latin typeface="Arial" panose="020B0604020202020204" pitchFamily="34" charset="0"/>
                <a:cs typeface="Arial" panose="020B0604020202020204" pitchFamily="34" charset="0"/>
              </a:rPr>
              <a:t>3.	Accept the terms &amp; conditions for using the portal</a:t>
            </a:r>
          </a:p>
          <a:p>
            <a:pPr marL="457200" lvl="1" indent="-457200">
              <a:buAutoNum type="arabicPeriod" startAt="4"/>
            </a:pPr>
            <a:r>
              <a:rPr lang="en-GB" sz="2000" dirty="0">
                <a:latin typeface="Arial" panose="020B0604020202020204" pitchFamily="34" charset="0"/>
                <a:cs typeface="Arial" panose="020B0604020202020204" pitchFamily="34" charset="0"/>
              </a:rPr>
              <a:t>Complete your organisation &amp; personal 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To 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a:latin typeface="Arial" panose="020B0604020202020204" pitchFamily="34" charset="0"/>
                <a:cs typeface="Arial" panose="020B0604020202020204" pitchFamily="34" charset="0"/>
              </a:rPr>
              <a:t>Important Note: Any AQP processes are always uploaded as an ITT (Invitation to Tender)</a:t>
            </a:r>
            <a:endParaRPr lang="en-GB" sz="1800" b="1" i="1" dirty="0">
              <a:latin typeface="Arial" panose="020B0604020202020204" pitchFamily="34" charset="0"/>
              <a:cs typeface="Arial" panose="020B0604020202020204" pitchFamily="34" charset="0"/>
            </a:endParaRPr>
          </a:p>
          <a:p>
            <a:pPr marL="0" lvl="1" indent="0">
              <a:buNone/>
            </a:pPr>
            <a:endParaRPr lang="en-GB" sz="1800" dirty="0"/>
          </a:p>
          <a:p>
            <a:endParaRPr lang="en-US" sz="1800" dirty="0"/>
          </a:p>
        </p:txBody>
      </p:sp>
      <p:sp>
        <p:nvSpPr>
          <p:cNvPr id="8" name="Title 1"/>
          <p:cNvSpPr>
            <a:spLocks noGrp="1"/>
          </p:cNvSpPr>
          <p:nvPr>
            <p:ph type="title"/>
          </p:nvPr>
        </p:nvSpPr>
        <p:spPr/>
        <p:txBody>
          <a:bodyPr/>
          <a:lstStyle/>
          <a:p>
            <a:r>
              <a:rPr lang="en-US" dirty="0"/>
              <a:t>Registration</a:t>
            </a:r>
          </a:p>
        </p:txBody>
      </p:sp>
    </p:spTree>
    <p:extLst>
      <p:ext uri="{BB962C8B-B14F-4D97-AF65-F5344CB8AC3E}">
        <p14:creationId xmlns:p14="http://schemas.microsoft.com/office/powerpoint/2010/main" val="2553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2"/>
            <a:ext cx="7049911" cy="873066"/>
          </a:xfrm>
        </p:spPr>
        <p:txBody>
          <a:bodyPr>
            <a:normAutofit/>
          </a:bodyPr>
          <a:lstStyle/>
          <a:p>
            <a:r>
              <a:rPr lang="en-US" dirty="0"/>
              <a:t>Finding your PQQ/ITT/AQP</a:t>
            </a:r>
          </a:p>
        </p:txBody>
      </p:sp>
      <p:sp>
        <p:nvSpPr>
          <p:cNvPr id="3" name="Content Placeholder 2"/>
          <p:cNvSpPr>
            <a:spLocks noGrp="1"/>
          </p:cNvSpPr>
          <p:nvPr>
            <p:ph idx="1"/>
          </p:nvPr>
        </p:nvSpPr>
        <p:spPr>
          <a:xfrm>
            <a:off x="482958" y="873660"/>
            <a:ext cx="8229600" cy="452864"/>
          </a:xfrm>
        </p:spPr>
        <p:txBody>
          <a:bodyPr>
            <a:normAutofit fontScale="25000" lnSpcReduction="20000"/>
          </a:bodyPr>
          <a:lstStyle/>
          <a:p>
            <a:pPr marL="342900" indent="-342900">
              <a:buFont typeface="+mj-lt"/>
              <a:buAutoNum type="arabicPeriod"/>
            </a:pPr>
            <a:r>
              <a:rPr lang="en-GB" sz="4400" dirty="0">
                <a:latin typeface="Arial" panose="020B0604020202020204" pitchFamily="34" charset="0"/>
                <a:cs typeface="Arial" panose="020B0604020202020204" pitchFamily="34" charset="0"/>
              </a:rPr>
              <a:t>You will land on the Main Dashboard which looks like this</a:t>
            </a:r>
            <a:r>
              <a:rPr lang="en-GB" dirty="0">
                <a:latin typeface="Arial" panose="020B0604020202020204" pitchFamily="34" charset="0"/>
                <a:cs typeface="Arial" panose="020B0604020202020204" pitchFamily="34" charset="0"/>
              </a:rPr>
              <a:t>:</a:t>
            </a:r>
          </a:p>
          <a:p>
            <a:pPr marL="342900" indent="-342900">
              <a:buFont typeface="+mj-lt"/>
              <a:buAutoNum type="arabicPeriod"/>
            </a:pPr>
            <a:r>
              <a:rPr lang="en-GB" sz="4400" dirty="0">
                <a:latin typeface="Arial" panose="020B0604020202020204" pitchFamily="34" charset="0"/>
                <a:cs typeface="Arial" panose="020B0604020202020204" pitchFamily="34" charset="0"/>
              </a:rPr>
              <a:t>Always use the home Key to go back to the das</a:t>
            </a:r>
            <a:r>
              <a:rPr lang="en-GB" sz="4800" dirty="0">
                <a:latin typeface="Arial" panose="020B0604020202020204" pitchFamily="34" charset="0"/>
                <a:cs typeface="Arial" panose="020B0604020202020204" pitchFamily="34" charset="0"/>
              </a:rPr>
              <a:t>hboard</a:t>
            </a:r>
            <a:r>
              <a:rPr lang="en-GB" sz="4400" dirty="0">
                <a:latin typeface="Arial" panose="020B0604020202020204" pitchFamily="34" charset="0"/>
                <a:cs typeface="Arial" panose="020B0604020202020204" pitchFamily="34" charset="0"/>
              </a:rPr>
              <a:t>.</a:t>
            </a:r>
          </a:p>
          <a:p>
            <a:r>
              <a:rPr lang="en-US" sz="1800" dirty="0">
                <a:solidFill>
                  <a:schemeClr val="tx1"/>
                </a:solidFill>
              </a:rPr>
              <a:t>       </a:t>
            </a:r>
            <a:endParaRPr lang="en-GB"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712889"/>
            <a:ext cx="8306873" cy="44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394" y="2076705"/>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772735" y="1326524"/>
            <a:ext cx="901519" cy="827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3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094"/>
            <a:ext cx="7049911" cy="873066"/>
          </a:xfrm>
        </p:spPr>
        <p:txBody>
          <a:bodyPr/>
          <a:lstStyle/>
          <a:p>
            <a:r>
              <a:rPr lang="en-GB" dirty="0"/>
              <a:t>Finding your PQQ/ITT/AQP</a:t>
            </a:r>
          </a:p>
        </p:txBody>
      </p:sp>
      <p:sp>
        <p:nvSpPr>
          <p:cNvPr id="6" name="Content Placeholder 5"/>
          <p:cNvSpPr>
            <a:spLocks noGrp="1"/>
          </p:cNvSpPr>
          <p:nvPr>
            <p:ph idx="1"/>
          </p:nvPr>
        </p:nvSpPr>
        <p:spPr>
          <a:xfrm>
            <a:off x="283335" y="966432"/>
            <a:ext cx="8229600" cy="346457"/>
          </a:xfrm>
        </p:spPr>
        <p:txBody>
          <a:bodyPr>
            <a:normAutofit fontScale="25000" lnSpcReduction="20000"/>
          </a:bodyPr>
          <a:lstStyle/>
          <a:p>
            <a:r>
              <a:rPr lang="en-GB" sz="7200" dirty="0">
                <a:latin typeface="Arial" panose="020B0604020202020204" pitchFamily="34" charset="0"/>
                <a:cs typeface="Arial" panose="020B0604020202020204" pitchFamily="34" charset="0"/>
              </a:rPr>
              <a:t>2. Navigate to </a:t>
            </a:r>
            <a:r>
              <a:rPr lang="en-GB" sz="7200" b="1" dirty="0">
                <a:latin typeface="Arial" panose="020B0604020202020204" pitchFamily="34" charset="0"/>
                <a:cs typeface="Arial" panose="020B0604020202020204" pitchFamily="34" charset="0"/>
              </a:rPr>
              <a:t>PQQs/ITTs Open to all Suppliers (note AQPs are under ITT) </a:t>
            </a:r>
          </a:p>
          <a:p>
            <a:pPr marL="0" lvl="1" indent="0">
              <a:buNone/>
            </a:pPr>
            <a:r>
              <a:rPr lang="en-GB" sz="2000" dirty="0"/>
              <a:t>	</a:t>
            </a:r>
            <a:endParaRPr lang="en-GB" sz="1800"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534847"/>
            <a:ext cx="8680361"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a:stCxn id="6" idx="2"/>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84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3. Click on </a:t>
            </a:r>
            <a:r>
              <a:rPr lang="en-GB" sz="7200" b="1" dirty="0"/>
              <a:t>PQQ or ITT </a:t>
            </a:r>
            <a:r>
              <a:rPr lang="en-GB" sz="7200" dirty="0"/>
              <a:t>and then click on the </a:t>
            </a:r>
            <a:r>
              <a:rPr lang="en-GB" sz="7200" b="1" dirty="0"/>
              <a:t>name </a:t>
            </a:r>
            <a:r>
              <a:rPr lang="en-GB" sz="7200" dirty="0"/>
              <a:t>of the tender you are interested in</a:t>
            </a:r>
            <a:r>
              <a:rPr lang="en-GB" sz="2000" dirty="0"/>
              <a:t>	</a:t>
            </a:r>
            <a:endParaRPr lang="en-GB" sz="1800" dirty="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93881"/>
            <a:ext cx="8641723" cy="46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197735" y="4430053"/>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850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32500" lnSpcReduction="20000"/>
          </a:bodyPr>
          <a:lstStyle/>
          <a:p>
            <a:pPr marL="0" lvl="1" indent="0">
              <a:buNone/>
            </a:pPr>
            <a:r>
              <a:rPr lang="en-GB" sz="7200" dirty="0"/>
              <a:t>4. Then click on </a:t>
            </a:r>
            <a:r>
              <a:rPr lang="en-GB" sz="7200" b="1" dirty="0"/>
              <a:t>Express Interest </a:t>
            </a:r>
            <a:endParaRPr lang="en-GB" sz="7200" dirty="0"/>
          </a:p>
          <a:p>
            <a:pPr marL="0" lvl="1" indent="0">
              <a:buNone/>
            </a:pPr>
            <a:r>
              <a:rPr lang="en-GB" sz="2000" dirty="0"/>
              <a:t>	</a:t>
            </a:r>
            <a:endParaRPr lang="en-GB" sz="1800" dirty="0"/>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1532585"/>
            <a:ext cx="8718997" cy="46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endCxn id="16" idx="0"/>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60807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6" ma:contentTypeDescription="Create a new document." ma:contentTypeScope="" ma:versionID="30d889628f536853b95c2d92adf168a4">
  <xsd:schema xmlns:xsd="http://www.w3.org/2001/XMLSchema" xmlns:xs="http://www.w3.org/2001/XMLSchema" xmlns:p="http://schemas.microsoft.com/office/2006/metadata/properties" xmlns:ns2="8e5f708b-030d-4fbb-818f-e1f40e834d5e" targetNamespace="http://schemas.microsoft.com/office/2006/metadata/properties" ma:root="true" ma:fieldsID="f6069666f2799b94fd0f76312dd085a8" ns2:_="">
    <xsd:import namespace="8e5f708b-030d-4fbb-818f-e1f40e83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46E4A5-6998-4F95-A87B-0FF159F2620D}">
  <ds:schemaRef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 ds:uri="http://schemas.microsoft.com/office/2006/metadata/properties"/>
    <ds:schemaRef ds:uri="http://schemas.microsoft.com/office/2006/documentManagement/types"/>
    <ds:schemaRef ds:uri="http://www.w3.org/XML/1998/namespace"/>
    <ds:schemaRef ds:uri="8e5f708b-030d-4fbb-818f-e1f40e834d5e"/>
  </ds:schemaRefs>
</ds:datastoreItem>
</file>

<file path=customXml/itemProps2.xml><?xml version="1.0" encoding="utf-8"?>
<ds:datastoreItem xmlns:ds="http://schemas.openxmlformats.org/officeDocument/2006/customXml" ds:itemID="{AF52C7DB-7B6F-4818-8625-4F811A60D719}">
  <ds:schemaRefs>
    <ds:schemaRef ds:uri="http://schemas.microsoft.com/sharepoint/v3/contenttype/forms"/>
  </ds:schemaRefs>
</ds:datastoreItem>
</file>

<file path=customXml/itemProps3.xml><?xml version="1.0" encoding="utf-8"?>
<ds:datastoreItem xmlns:ds="http://schemas.openxmlformats.org/officeDocument/2006/customXml" ds:itemID="{8780FB3D-29B7-47AD-861F-E0B6180C7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f708b-030d-4fbb-818f-e1f40e83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704</Words>
  <Application>Microsoft Office PowerPoint</Application>
  <PresentationFormat>On-screen Show (4:3)</PresentationFormat>
  <Paragraphs>126</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2_Custom Design</vt:lpstr>
      <vt:lpstr>3_Custom Design</vt:lpstr>
      <vt:lpstr>Registering on the Attain portal and Applying for a tender </vt:lpstr>
      <vt:lpstr>Getting Started</vt:lpstr>
      <vt:lpstr>Types of tenders on Bravo</vt:lpstr>
      <vt:lpstr>Registration</vt:lpstr>
      <vt:lpstr>Registration</vt:lpstr>
      <vt:lpstr>Finding your PQQ/ITT/AQP</vt:lpstr>
      <vt:lpstr>Finding your PQQ/ITT/AQP</vt:lpstr>
      <vt:lpstr>Finding your PQQ/ITT/AQP</vt:lpstr>
      <vt:lpstr>Finding your PQQ/ITT/AQP</vt:lpstr>
      <vt:lpstr>Finding your PQQ/ITT/AQP</vt:lpstr>
      <vt:lpstr>Downloading Documents</vt:lpstr>
      <vt:lpstr>Mass Downloading</vt:lpstr>
      <vt:lpstr>Mass Downloading</vt:lpstr>
      <vt:lpstr>Mass Downloading</vt:lpstr>
      <vt:lpstr>Submitting your response</vt:lpstr>
      <vt:lpstr>Submitting your response</vt:lpstr>
      <vt:lpstr>Uploading your response documents</vt:lpstr>
      <vt:lpstr>Uploading your response documents</vt:lpstr>
      <vt:lpstr>Uploading your response documents</vt:lpstr>
      <vt:lpstr>Final submission of your response</vt:lpstr>
      <vt:lpstr>Further Information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Raj</cp:lastModifiedBy>
  <cp:revision>23</cp:revision>
  <dcterms:created xsi:type="dcterms:W3CDTF">2013-07-22T11:07:43Z</dcterms:created>
  <dcterms:modified xsi:type="dcterms:W3CDTF">2018-03-11T17:07:48Z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ies>
</file>