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335" r:id="rId5"/>
    <p:sldId id="322" r:id="rId6"/>
    <p:sldId id="336" r:id="rId7"/>
    <p:sldId id="370" r:id="rId8"/>
    <p:sldId id="371" r:id="rId9"/>
    <p:sldId id="383" r:id="rId10"/>
    <p:sldId id="410" r:id="rId11"/>
    <p:sldId id="412" r:id="rId12"/>
    <p:sldId id="381" r:id="rId13"/>
    <p:sldId id="342" r:id="rId14"/>
    <p:sldId id="414" r:id="rId15"/>
    <p:sldId id="413" r:id="rId16"/>
    <p:sldId id="378" r:id="rId17"/>
    <p:sldId id="411" r:id="rId18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1842">
          <p15:clr>
            <a:srgbClr val="A4A3A4"/>
          </p15:clr>
        </p15:guide>
        <p15:guide id="3" orient="horz" pos="3702">
          <p15:clr>
            <a:srgbClr val="A4A3A4"/>
          </p15:clr>
        </p15:guide>
        <p15:guide id="4" orient="horz" pos="1026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754">
          <p15:clr>
            <a:srgbClr val="A4A3A4"/>
          </p15:clr>
        </p15:guide>
        <p15:guide id="7" orient="horz" pos="3748">
          <p15:clr>
            <a:srgbClr val="A4A3A4"/>
          </p15:clr>
        </p15:guide>
        <p15:guide id="8" pos="431">
          <p15:clr>
            <a:srgbClr val="A4A3A4"/>
          </p15:clr>
        </p15:guide>
        <p15:guide id="9" pos="5329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SON, Colette" initials="MC" lastIdx="1" clrIdx="0"/>
  <p:cmAuthor id="7" name="COHEN, Paul" initials="CP" lastIdx="6" clrIdx="7">
    <p:extLst>
      <p:ext uri="{19B8F6BF-5375-455C-9EA6-DF929625EA0E}">
        <p15:presenceInfo xmlns:p15="http://schemas.microsoft.com/office/powerpoint/2012/main" userId="S::Paul.COHEN@EDUCATION.GOV.UK::c3373c32-a424-4bd0-a5b2-ebe065852c53" providerId="AD"/>
      </p:ext>
    </p:extLst>
  </p:cmAuthor>
  <p:cmAuthor id="1" name="PERRY, Ros" initials="PR" lastIdx="1" clrIdx="1">
    <p:extLst>
      <p:ext uri="{19B8F6BF-5375-455C-9EA6-DF929625EA0E}">
        <p15:presenceInfo xmlns:p15="http://schemas.microsoft.com/office/powerpoint/2012/main" userId="S-1-5-21-1993962763-1659004503-1801674531-97059" providerId="AD"/>
      </p:ext>
    </p:extLst>
  </p:cmAuthor>
  <p:cmAuthor id="8" name="HADRIDGE, Alice" initials="HA" lastIdx="3" clrIdx="8">
    <p:extLst>
      <p:ext uri="{19B8F6BF-5375-455C-9EA6-DF929625EA0E}">
        <p15:presenceInfo xmlns:p15="http://schemas.microsoft.com/office/powerpoint/2012/main" userId="S::Alice.HADRIDGE@EDUCATION.GOV.UK::81a318c8-d087-463c-ac68-28bd0e6a11d9" providerId="AD"/>
      </p:ext>
    </p:extLst>
  </p:cmAuthor>
  <p:cmAuthor id="2" name="MARRIOTT, Sophie" initials="MS" lastIdx="3" clrIdx="2">
    <p:extLst>
      <p:ext uri="{19B8F6BF-5375-455C-9EA6-DF929625EA0E}">
        <p15:presenceInfo xmlns:p15="http://schemas.microsoft.com/office/powerpoint/2012/main" userId="S-1-5-21-1993962763-1659004503-1801674531-97095" providerId="AD"/>
      </p:ext>
    </p:extLst>
  </p:cmAuthor>
  <p:cmAuthor id="3" name="MEACHER, Rachel" initials="MR" lastIdx="32" clrIdx="3">
    <p:extLst>
      <p:ext uri="{19B8F6BF-5375-455C-9EA6-DF929625EA0E}">
        <p15:presenceInfo xmlns:p15="http://schemas.microsoft.com/office/powerpoint/2012/main" userId="S::Rachel.MEACHER@EDUCATION.GOV.UK::c5c4e480-bb8b-4a4a-a7b6-f4a21f5c09fe" providerId="AD"/>
      </p:ext>
    </p:extLst>
  </p:cmAuthor>
  <p:cmAuthor id="4" name="ERRINGTON, Tom" initials="ET" lastIdx="30" clrIdx="4">
    <p:extLst>
      <p:ext uri="{19B8F6BF-5375-455C-9EA6-DF929625EA0E}">
        <p15:presenceInfo xmlns:p15="http://schemas.microsoft.com/office/powerpoint/2012/main" userId="S-1-5-21-1993962763-1659004503-1801674531-163035" providerId="AD"/>
      </p:ext>
    </p:extLst>
  </p:cmAuthor>
  <p:cmAuthor id="5" name="KEELING, Sophie" initials="KS" lastIdx="22" clrIdx="5">
    <p:extLst>
      <p:ext uri="{19B8F6BF-5375-455C-9EA6-DF929625EA0E}">
        <p15:presenceInfo xmlns:p15="http://schemas.microsoft.com/office/powerpoint/2012/main" userId="S-1-5-21-1993962763-1659004503-1801674531-187474" providerId="AD"/>
      </p:ext>
    </p:extLst>
  </p:cmAuthor>
  <p:cmAuthor id="6" name="GASKELL, Gillian" initials="GG" lastIdx="2" clrIdx="6">
    <p:extLst>
      <p:ext uri="{19B8F6BF-5375-455C-9EA6-DF929625EA0E}">
        <p15:presenceInfo xmlns:p15="http://schemas.microsoft.com/office/powerpoint/2012/main" userId="S::Gillian.GASKELL@EDUCATION.GOV.UK::bb4a3263-d013-4355-8886-728b7b70a1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17F5"/>
    <a:srgbClr val="C6E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AED83E-D6C4-4295-9B53-6C177338CB20}" v="7" dt="2021-06-22T08:43:17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85" y="60"/>
      </p:cViewPr>
      <p:guideLst>
        <p:guide orient="horz" pos="618"/>
        <p:guide orient="horz" pos="1842"/>
        <p:guide orient="horz" pos="3702"/>
        <p:guide orient="horz" pos="1026"/>
        <p:guide orient="horz" pos="210"/>
        <p:guide orient="horz" pos="754"/>
        <p:guide orient="horz" pos="3748"/>
        <p:guide pos="431"/>
        <p:guide pos="5329"/>
        <p:guide pos="2925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2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EED, Asad" userId="84f8ff62-98a9-4c98-abe9-d8ab16831c78" providerId="ADAL" clId="{67AED83E-D6C4-4295-9B53-6C177338CB20}"/>
    <pc:docChg chg="undo custSel addSld delSld modSld">
      <pc:chgData name="SAEED, Asad" userId="84f8ff62-98a9-4c98-abe9-d8ab16831c78" providerId="ADAL" clId="{67AED83E-D6C4-4295-9B53-6C177338CB20}" dt="2021-06-22T08:43:49.917" v="82" actId="20577"/>
      <pc:docMkLst>
        <pc:docMk/>
      </pc:docMkLst>
      <pc:sldChg chg="addSp delSp modSp del mod">
        <pc:chgData name="SAEED, Asad" userId="84f8ff62-98a9-4c98-abe9-d8ab16831c78" providerId="ADAL" clId="{67AED83E-D6C4-4295-9B53-6C177338CB20}" dt="2021-06-22T08:43:38.866" v="78" actId="47"/>
        <pc:sldMkLst>
          <pc:docMk/>
          <pc:sldMk cId="1078595737" sldId="325"/>
        </pc:sldMkLst>
        <pc:spChg chg="del">
          <ac:chgData name="SAEED, Asad" userId="84f8ff62-98a9-4c98-abe9-d8ab16831c78" providerId="ADAL" clId="{67AED83E-D6C4-4295-9B53-6C177338CB20}" dt="2021-06-17T18:56:10.534" v="70" actId="21"/>
          <ac:spMkLst>
            <pc:docMk/>
            <pc:sldMk cId="1078595737" sldId="325"/>
            <ac:spMk id="10" creationId="{00000000-0000-0000-0000-000000000000}"/>
          </ac:spMkLst>
        </pc:spChg>
        <pc:spChg chg="add mod">
          <ac:chgData name="SAEED, Asad" userId="84f8ff62-98a9-4c98-abe9-d8ab16831c78" providerId="ADAL" clId="{67AED83E-D6C4-4295-9B53-6C177338CB20}" dt="2021-06-17T18:56:10.534" v="70" actId="21"/>
          <ac:spMkLst>
            <pc:docMk/>
            <pc:sldMk cId="1078595737" sldId="325"/>
            <ac:spMk id="11" creationId="{1D2C3089-717B-446B-8891-94BABC2C8537}"/>
          </ac:spMkLst>
        </pc:spChg>
      </pc:sldChg>
      <pc:sldChg chg="modSp del mod">
        <pc:chgData name="SAEED, Asad" userId="84f8ff62-98a9-4c98-abe9-d8ab16831c78" providerId="ADAL" clId="{67AED83E-D6C4-4295-9B53-6C177338CB20}" dt="2021-06-17T18:54:44.013" v="69" actId="47"/>
        <pc:sldMkLst>
          <pc:docMk/>
          <pc:sldMk cId="214596875" sldId="328"/>
        </pc:sldMkLst>
        <pc:graphicFrameChg chg="modGraphic">
          <ac:chgData name="SAEED, Asad" userId="84f8ff62-98a9-4c98-abe9-d8ab16831c78" providerId="ADAL" clId="{67AED83E-D6C4-4295-9B53-6C177338CB20}" dt="2021-06-16T09:13:35.299" v="26" actId="20577"/>
          <ac:graphicFrameMkLst>
            <pc:docMk/>
            <pc:sldMk cId="214596875" sldId="328"/>
            <ac:graphicFrameMk id="5" creationId="{00000000-0000-0000-0000-000000000000}"/>
          </ac:graphicFrameMkLst>
        </pc:graphicFrameChg>
      </pc:sldChg>
      <pc:sldChg chg="modSp mod">
        <pc:chgData name="SAEED, Asad" userId="84f8ff62-98a9-4c98-abe9-d8ab16831c78" providerId="ADAL" clId="{67AED83E-D6C4-4295-9B53-6C177338CB20}" dt="2021-06-22T08:42:45.948" v="75" actId="20577"/>
        <pc:sldMkLst>
          <pc:docMk/>
          <pc:sldMk cId="1010286454" sldId="342"/>
        </pc:sldMkLst>
        <pc:spChg chg="mod">
          <ac:chgData name="SAEED, Asad" userId="84f8ff62-98a9-4c98-abe9-d8ab16831c78" providerId="ADAL" clId="{67AED83E-D6C4-4295-9B53-6C177338CB20}" dt="2021-06-22T08:42:45.948" v="75" actId="20577"/>
          <ac:spMkLst>
            <pc:docMk/>
            <pc:sldMk cId="1010286454" sldId="342"/>
            <ac:spMk id="3" creationId="{00000000-0000-0000-0000-000000000000}"/>
          </ac:spMkLst>
        </pc:spChg>
      </pc:sldChg>
      <pc:sldChg chg="modSp mod">
        <pc:chgData name="SAEED, Asad" userId="84f8ff62-98a9-4c98-abe9-d8ab16831c78" providerId="ADAL" clId="{67AED83E-D6C4-4295-9B53-6C177338CB20}" dt="2021-06-16T09:13:14.158" v="16" actId="20577"/>
        <pc:sldMkLst>
          <pc:docMk/>
          <pc:sldMk cId="3054220775" sldId="378"/>
        </pc:sldMkLst>
        <pc:spChg chg="mod">
          <ac:chgData name="SAEED, Asad" userId="84f8ff62-98a9-4c98-abe9-d8ab16831c78" providerId="ADAL" clId="{67AED83E-D6C4-4295-9B53-6C177338CB20}" dt="2021-06-16T09:13:14.158" v="16" actId="20577"/>
          <ac:spMkLst>
            <pc:docMk/>
            <pc:sldMk cId="3054220775" sldId="378"/>
            <ac:spMk id="3" creationId="{00000000-0000-0000-0000-000000000000}"/>
          </ac:spMkLst>
        </pc:spChg>
      </pc:sldChg>
      <pc:sldChg chg="addSp modSp add mod">
        <pc:chgData name="SAEED, Asad" userId="84f8ff62-98a9-4c98-abe9-d8ab16831c78" providerId="ADAL" clId="{67AED83E-D6C4-4295-9B53-6C177338CB20}" dt="2021-06-22T08:43:49.917" v="82" actId="20577"/>
        <pc:sldMkLst>
          <pc:docMk/>
          <pc:sldMk cId="2252915779" sldId="413"/>
        </pc:sldMkLst>
        <pc:spChg chg="mod">
          <ac:chgData name="SAEED, Asad" userId="84f8ff62-98a9-4c98-abe9-d8ab16831c78" providerId="ADAL" clId="{67AED83E-D6C4-4295-9B53-6C177338CB20}" dt="2021-06-17T18:53:53.554" v="40" actId="1076"/>
          <ac:spMkLst>
            <pc:docMk/>
            <pc:sldMk cId="2252915779" sldId="413"/>
            <ac:spMk id="2" creationId="{00000000-0000-0000-0000-000000000000}"/>
          </ac:spMkLst>
        </pc:spChg>
        <pc:spChg chg="mod">
          <ac:chgData name="SAEED, Asad" userId="84f8ff62-98a9-4c98-abe9-d8ab16831c78" providerId="ADAL" clId="{67AED83E-D6C4-4295-9B53-6C177338CB20}" dt="2021-06-17T18:52:03.958" v="28" actId="27636"/>
          <ac:spMkLst>
            <pc:docMk/>
            <pc:sldMk cId="2252915779" sldId="413"/>
            <ac:spMk id="3" creationId="{00000000-0000-0000-0000-000000000000}"/>
          </ac:spMkLst>
        </pc:spChg>
        <pc:spChg chg="add mod">
          <ac:chgData name="SAEED, Asad" userId="84f8ff62-98a9-4c98-abe9-d8ab16831c78" providerId="ADAL" clId="{67AED83E-D6C4-4295-9B53-6C177338CB20}" dt="2021-06-17T18:54:12.947" v="64" actId="14100"/>
          <ac:spMkLst>
            <pc:docMk/>
            <pc:sldMk cId="2252915779" sldId="413"/>
            <ac:spMk id="6" creationId="{20B71B80-B438-4D9A-B7A3-DABDB8C6896F}"/>
          </ac:spMkLst>
        </pc:spChg>
        <pc:spChg chg="add mod">
          <ac:chgData name="SAEED, Asad" userId="84f8ff62-98a9-4c98-abe9-d8ab16831c78" providerId="ADAL" clId="{67AED83E-D6C4-4295-9B53-6C177338CB20}" dt="2021-06-17T18:54:37.859" v="67" actId="14100"/>
          <ac:spMkLst>
            <pc:docMk/>
            <pc:sldMk cId="2252915779" sldId="413"/>
            <ac:spMk id="8" creationId="{D319C865-13C5-4C56-8DDA-CC89942E13E6}"/>
          </ac:spMkLst>
        </pc:spChg>
        <pc:graphicFrameChg chg="modGraphic">
          <ac:chgData name="SAEED, Asad" userId="84f8ff62-98a9-4c98-abe9-d8ab16831c78" providerId="ADAL" clId="{67AED83E-D6C4-4295-9B53-6C177338CB20}" dt="2021-06-22T08:43:49.917" v="82" actId="20577"/>
          <ac:graphicFrameMkLst>
            <pc:docMk/>
            <pc:sldMk cId="2252915779" sldId="413"/>
            <ac:graphicFrameMk id="5" creationId="{00000000-0000-0000-0000-000000000000}"/>
          </ac:graphicFrameMkLst>
        </pc:graphicFrameChg>
      </pc:sldChg>
      <pc:sldChg chg="delSp add mod">
        <pc:chgData name="SAEED, Asad" userId="84f8ff62-98a9-4c98-abe9-d8ab16831c78" providerId="ADAL" clId="{67AED83E-D6C4-4295-9B53-6C177338CB20}" dt="2021-06-22T08:43:26.667" v="77" actId="21"/>
        <pc:sldMkLst>
          <pc:docMk/>
          <pc:sldMk cId="867976180" sldId="414"/>
        </pc:sldMkLst>
        <pc:spChg chg="del">
          <ac:chgData name="SAEED, Asad" userId="84f8ff62-98a9-4c98-abe9-d8ab16831c78" providerId="ADAL" clId="{67AED83E-D6C4-4295-9B53-6C177338CB20}" dt="2021-06-22T08:43:26.667" v="77" actId="21"/>
          <ac:spMkLst>
            <pc:docMk/>
            <pc:sldMk cId="867976180" sldId="414"/>
            <ac:spMk id="11" creationId="{1D2C3089-717B-446B-8891-94BABC2C8537}"/>
          </ac:spMkLst>
        </pc:spChg>
      </pc:sldChg>
      <pc:sldChg chg="addSp delSp modSp add del mod">
        <pc:chgData name="SAEED, Asad" userId="84f8ff62-98a9-4c98-abe9-d8ab16831c78" providerId="ADAL" clId="{67AED83E-D6C4-4295-9B53-6C177338CB20}" dt="2021-06-17T18:54:41.265" v="68" actId="47"/>
        <pc:sldMkLst>
          <pc:docMk/>
          <pc:sldMk cId="3089319695" sldId="414"/>
        </pc:sldMkLst>
        <pc:spChg chg="add del mod">
          <ac:chgData name="SAEED, Asad" userId="84f8ff62-98a9-4c98-abe9-d8ab16831c78" providerId="ADAL" clId="{67AED83E-D6C4-4295-9B53-6C177338CB20}" dt="2021-06-17T18:53:21.190" v="38" actId="21"/>
          <ac:spMkLst>
            <pc:docMk/>
            <pc:sldMk cId="3089319695" sldId="414"/>
            <ac:spMk id="3" creationId="{00000000-0000-0000-0000-000000000000}"/>
          </ac:spMkLst>
        </pc:spChg>
        <pc:spChg chg="add del mod">
          <ac:chgData name="SAEED, Asad" userId="84f8ff62-98a9-4c98-abe9-d8ab16831c78" providerId="ADAL" clId="{67AED83E-D6C4-4295-9B53-6C177338CB20}" dt="2021-06-17T18:53:21.190" v="38" actId="21"/>
          <ac:spMkLst>
            <pc:docMk/>
            <pc:sldMk cId="3089319695" sldId="414"/>
            <ac:spMk id="7" creationId="{A1CE8495-65EF-4EF0-9028-6930FD3EB251}"/>
          </ac:spMkLst>
        </pc:spChg>
        <pc:spChg chg="add del mod">
          <ac:chgData name="SAEED, Asad" userId="84f8ff62-98a9-4c98-abe9-d8ab16831c78" providerId="ADAL" clId="{67AED83E-D6C4-4295-9B53-6C177338CB20}" dt="2021-06-17T18:53:19.998" v="37"/>
          <ac:spMkLst>
            <pc:docMk/>
            <pc:sldMk cId="3089319695" sldId="414"/>
            <ac:spMk id="8" creationId="{28E7ECEC-19A7-47DA-8447-7D1FCE94792C}"/>
          </ac:spMkLst>
        </pc:spChg>
        <pc:graphicFrameChg chg="add del">
          <ac:chgData name="SAEED, Asad" userId="84f8ff62-98a9-4c98-abe9-d8ab16831c78" providerId="ADAL" clId="{67AED83E-D6C4-4295-9B53-6C177338CB20}" dt="2021-06-17T18:53:24.210" v="39" actId="21"/>
          <ac:graphicFrameMkLst>
            <pc:docMk/>
            <pc:sldMk cId="3089319695" sldId="414"/>
            <ac:graphicFrameMk id="5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AA5B53-5704-4391-81E2-C3CC0540E7A1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F77B9E-0888-4880-91DA-314A5E280700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200" b="0" kern="1200">
              <a:solidFill>
                <a:schemeClr val="tx1"/>
              </a:solidFill>
            </a:rPr>
            <a:t>Providers submit written tender proposal</a:t>
          </a:r>
          <a:endParaRPr lang="en-US" sz="1200" b="0" kern="1200">
            <a:solidFill>
              <a:schemeClr val="tx1"/>
            </a:solidFill>
          </a:endParaRPr>
        </a:p>
      </dgm:t>
    </dgm:pt>
    <dgm:pt modelId="{074B04E8-EA62-4080-8E77-70959A686765}" type="parTrans" cxnId="{7C835C08-68F1-4D23-9C6F-BAF2465B84C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52EB459-6EC0-4042-B8DA-FBF1BC54CDE9}" type="sibTrans" cxnId="{7C835C08-68F1-4D23-9C6F-BAF2465B84C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DD99271-682F-4142-94A4-A97A3BB55801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200" b="0">
              <a:solidFill>
                <a:schemeClr val="tx1"/>
              </a:solidFill>
            </a:rPr>
            <a:t>Desktop evaluation of providers’ written responses, including moderation &amp; clarification</a:t>
          </a:r>
          <a:endParaRPr lang="en-US" sz="1200" b="0">
            <a:solidFill>
              <a:schemeClr val="tx1"/>
            </a:solidFill>
          </a:endParaRPr>
        </a:p>
      </dgm:t>
    </dgm:pt>
    <dgm:pt modelId="{051F629B-A358-4021-ABFC-AF8DB3843A3B}" type="parTrans" cxnId="{16EC8CFF-1802-472F-BF2E-54C9613934C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C73D832-3F5C-40BF-8893-752404CCA619}" type="sibTrans" cxnId="{16EC8CFF-1802-472F-BF2E-54C9613934C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8CEC8A9-EA90-49CA-94C2-28F603636DC3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200" b="0">
              <a:solidFill>
                <a:schemeClr val="tx1"/>
              </a:solidFill>
            </a:rPr>
            <a:t>Notification of results and feedback</a:t>
          </a:r>
          <a:endParaRPr lang="en-US" sz="1200" b="0">
            <a:solidFill>
              <a:schemeClr val="tx1"/>
            </a:solidFill>
          </a:endParaRPr>
        </a:p>
      </dgm:t>
    </dgm:pt>
    <dgm:pt modelId="{BF85D311-A3C7-40DA-B472-E966B75BF1C6}" type="parTrans" cxnId="{9584D41A-650D-4938-A35A-F4B0175FCA8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7B528F0-A190-44C8-9164-446E4D557926}" type="sibTrans" cxnId="{9584D41A-650D-4938-A35A-F4B0175FCA8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5D403DE-F6D5-499C-A295-E38295457B05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200" b="0">
              <a:solidFill>
                <a:schemeClr val="tx1"/>
              </a:solidFill>
            </a:rPr>
            <a:t>Face to face interview (if required)</a:t>
          </a:r>
        </a:p>
      </dgm:t>
    </dgm:pt>
    <dgm:pt modelId="{B47F1063-54F7-4193-81B5-24085579E810}" type="parTrans" cxnId="{E9205327-FF5F-4882-B8B4-271DE7D6414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339333E-3E82-49CA-AE8E-E2E14D0370D8}" type="sibTrans" cxnId="{E9205327-FF5F-4882-B8B4-271DE7D6414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015150D-E713-4EFF-BDA8-89ED0500064F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200" b="0">
              <a:solidFill>
                <a:schemeClr val="tx1"/>
              </a:solidFill>
            </a:rPr>
            <a:t>Moderation</a:t>
          </a:r>
          <a:endParaRPr lang="en-US" sz="1200" b="0">
            <a:solidFill>
              <a:schemeClr val="tx1"/>
            </a:solidFill>
          </a:endParaRPr>
        </a:p>
      </dgm:t>
    </dgm:pt>
    <dgm:pt modelId="{13258AA3-075C-476C-AB59-F5CF97803280}" type="parTrans" cxnId="{81CB1C3F-5A34-4833-B537-1962E1A42519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485DF53-62FB-403F-B05B-1FD19B6AEF17}" type="sibTrans" cxnId="{81CB1C3F-5A34-4833-B537-1962E1A4251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2D9BF15-D3BB-4E35-84A4-B66D20499CB0}">
      <dgm:prSet custT="1"/>
      <dgm:spPr>
        <a:solidFill>
          <a:schemeClr val="tx2"/>
        </a:solidFill>
      </dgm:spPr>
      <dgm:t>
        <a:bodyPr/>
        <a:lstStyle/>
        <a:p>
          <a:r>
            <a:rPr lang="en-GB" sz="1200" b="0">
              <a:solidFill>
                <a:schemeClr val="bg1"/>
              </a:solidFill>
            </a:rPr>
            <a:t>Commencement of delivery</a:t>
          </a:r>
          <a:endParaRPr lang="en-US" sz="1200" b="0">
            <a:solidFill>
              <a:schemeClr val="bg1"/>
            </a:solidFill>
          </a:endParaRPr>
        </a:p>
      </dgm:t>
    </dgm:pt>
    <dgm:pt modelId="{B518F418-0E72-4A46-A865-E2964B523A85}" type="parTrans" cxnId="{F2C18630-3E14-4A2B-BBBC-E732121747F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94636B6-6821-4346-ACFE-D0F6BC0D7243}" type="sibTrans" cxnId="{F2C18630-3E14-4A2B-BBBC-E732121747F1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A29143E-51BE-4BAD-B6B7-E80EE26F1E46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</a:rPr>
            <a:t>Successful applicant notification and publication of contract award</a:t>
          </a:r>
        </a:p>
      </dgm:t>
    </dgm:pt>
    <dgm:pt modelId="{8314178B-5652-4FCD-886C-F758ADECD2D1}" type="parTrans" cxnId="{665E3B16-74A6-4108-97E8-D1A8193D8DCD}">
      <dgm:prSet/>
      <dgm:spPr/>
      <dgm:t>
        <a:bodyPr/>
        <a:lstStyle/>
        <a:p>
          <a:endParaRPr lang="en-US"/>
        </a:p>
      </dgm:t>
    </dgm:pt>
    <dgm:pt modelId="{6BA48AA6-6144-42C1-9822-5AC00D4918FC}" type="sibTrans" cxnId="{665E3B16-74A6-4108-97E8-D1A8193D8DC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50EB740-3CA1-47B2-A367-03B4ABBBFEC0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</a:rPr>
            <a:t>Standstill period</a:t>
          </a:r>
        </a:p>
      </dgm:t>
    </dgm:pt>
    <dgm:pt modelId="{FA0A8B33-9AEB-466E-AACD-6B6D3F46B20C}" type="parTrans" cxnId="{5AB34986-B7E0-4645-A7C0-FF24B19C2B3F}">
      <dgm:prSet/>
      <dgm:spPr/>
      <dgm:t>
        <a:bodyPr/>
        <a:lstStyle/>
        <a:p>
          <a:endParaRPr lang="en-US"/>
        </a:p>
      </dgm:t>
    </dgm:pt>
    <dgm:pt modelId="{9872F33D-4694-4C50-815C-279EE27507AD}" type="sibTrans" cxnId="{5AB34986-B7E0-4645-A7C0-FF24B19C2B3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844B4D3-13F5-4EFA-88E7-AAA6F1100D7A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</a:rPr>
            <a:t>DFE to publish invitation to tender through open competition on Find a Tender service and Contracts Finder</a:t>
          </a:r>
        </a:p>
      </dgm:t>
    </dgm:pt>
    <dgm:pt modelId="{65A7F7A3-6245-43C0-8F24-E5E672A5921E}" type="parTrans" cxnId="{6AF7B01B-9B32-41D7-A457-1B27BF164DEB}">
      <dgm:prSet/>
      <dgm:spPr/>
      <dgm:t>
        <a:bodyPr/>
        <a:lstStyle/>
        <a:p>
          <a:endParaRPr lang="en-US"/>
        </a:p>
      </dgm:t>
    </dgm:pt>
    <dgm:pt modelId="{3FBC595E-001C-4118-BEBD-9ACC3122B5ED}" type="sibTrans" cxnId="{6AF7B01B-9B32-41D7-A457-1B27BF164DE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A5FE83C-CFDC-4B7B-9D22-2D6612406377}" type="pres">
      <dgm:prSet presAssocID="{62AA5B53-5704-4391-81E2-C3CC0540E7A1}" presName="Name0" presStyleCnt="0">
        <dgm:presLayoutVars>
          <dgm:dir/>
          <dgm:resizeHandles val="exact"/>
        </dgm:presLayoutVars>
      </dgm:prSet>
      <dgm:spPr/>
    </dgm:pt>
    <dgm:pt modelId="{ABCDB388-3644-493D-84E2-2266DDACD3EB}" type="pres">
      <dgm:prSet presAssocID="{E844B4D3-13F5-4EFA-88E7-AAA6F1100D7A}" presName="node" presStyleLbl="node1" presStyleIdx="0" presStyleCnt="9" custScaleY="112098">
        <dgm:presLayoutVars>
          <dgm:bulletEnabled val="1"/>
        </dgm:presLayoutVars>
      </dgm:prSet>
      <dgm:spPr/>
    </dgm:pt>
    <dgm:pt modelId="{7CAFA00C-AE54-446F-8C85-F627AE1EAB1B}" type="pres">
      <dgm:prSet presAssocID="{3FBC595E-001C-4118-BEBD-9ACC3122B5ED}" presName="sibTrans" presStyleLbl="sibTrans1D1" presStyleIdx="0" presStyleCnt="8"/>
      <dgm:spPr/>
    </dgm:pt>
    <dgm:pt modelId="{DF77140C-06A2-4409-9570-A0B01A4ADC6F}" type="pres">
      <dgm:prSet presAssocID="{3FBC595E-001C-4118-BEBD-9ACC3122B5ED}" presName="connectorText" presStyleLbl="sibTrans1D1" presStyleIdx="0" presStyleCnt="8"/>
      <dgm:spPr/>
    </dgm:pt>
    <dgm:pt modelId="{370F418D-793D-4CC6-98EA-0FA35189691E}" type="pres">
      <dgm:prSet presAssocID="{F3F77B9E-0888-4880-91DA-314A5E280700}" presName="node" presStyleLbl="node1" presStyleIdx="1" presStyleCnt="9">
        <dgm:presLayoutVars>
          <dgm:bulletEnabled val="1"/>
        </dgm:presLayoutVars>
      </dgm:prSet>
      <dgm:spPr/>
    </dgm:pt>
    <dgm:pt modelId="{5BB18CE8-4019-4C4B-A0D0-3C84370BCBCD}" type="pres">
      <dgm:prSet presAssocID="{752EB459-6EC0-4042-B8DA-FBF1BC54CDE9}" presName="sibTrans" presStyleLbl="sibTrans1D1" presStyleIdx="1" presStyleCnt="8"/>
      <dgm:spPr/>
    </dgm:pt>
    <dgm:pt modelId="{F7DBDAC1-1432-4072-82BA-73C3ADDEC521}" type="pres">
      <dgm:prSet presAssocID="{752EB459-6EC0-4042-B8DA-FBF1BC54CDE9}" presName="connectorText" presStyleLbl="sibTrans1D1" presStyleIdx="1" presStyleCnt="8"/>
      <dgm:spPr/>
    </dgm:pt>
    <dgm:pt modelId="{C16444CB-7E02-4EB9-A463-B5DD3D5E5D08}" type="pres">
      <dgm:prSet presAssocID="{0DD99271-682F-4142-94A4-A97A3BB55801}" presName="node" presStyleLbl="node1" presStyleIdx="2" presStyleCnt="9" custLinFactNeighborX="4717" custLinFactNeighborY="-397">
        <dgm:presLayoutVars>
          <dgm:bulletEnabled val="1"/>
        </dgm:presLayoutVars>
      </dgm:prSet>
      <dgm:spPr/>
    </dgm:pt>
    <dgm:pt modelId="{E48962DA-CB04-4DFB-B26E-7E2E058F1E78}" type="pres">
      <dgm:prSet presAssocID="{0C73D832-3F5C-40BF-8893-752404CCA619}" presName="sibTrans" presStyleLbl="sibTrans1D1" presStyleIdx="2" presStyleCnt="8"/>
      <dgm:spPr/>
    </dgm:pt>
    <dgm:pt modelId="{1A83740E-9D8E-4B81-8A5F-083217C01C99}" type="pres">
      <dgm:prSet presAssocID="{0C73D832-3F5C-40BF-8893-752404CCA619}" presName="connectorText" presStyleLbl="sibTrans1D1" presStyleIdx="2" presStyleCnt="8"/>
      <dgm:spPr/>
    </dgm:pt>
    <dgm:pt modelId="{59914439-27F3-449F-8537-A6384C74A842}" type="pres">
      <dgm:prSet presAssocID="{B8CEC8A9-EA90-49CA-94C2-28F603636DC3}" presName="node" presStyleLbl="node1" presStyleIdx="3" presStyleCnt="9" custLinFactNeighborX="4344" custLinFactNeighborY="-397">
        <dgm:presLayoutVars>
          <dgm:bulletEnabled val="1"/>
        </dgm:presLayoutVars>
      </dgm:prSet>
      <dgm:spPr/>
    </dgm:pt>
    <dgm:pt modelId="{1296D054-B0B7-451C-94B8-4AB913ACE7B8}" type="pres">
      <dgm:prSet presAssocID="{87B528F0-A190-44C8-9164-446E4D557926}" presName="sibTrans" presStyleLbl="sibTrans1D1" presStyleIdx="3" presStyleCnt="8"/>
      <dgm:spPr/>
    </dgm:pt>
    <dgm:pt modelId="{A0B1337B-9AEF-4004-99EB-F0EC54093EB5}" type="pres">
      <dgm:prSet presAssocID="{87B528F0-A190-44C8-9164-446E4D557926}" presName="connectorText" presStyleLbl="sibTrans1D1" presStyleIdx="3" presStyleCnt="8"/>
      <dgm:spPr/>
    </dgm:pt>
    <dgm:pt modelId="{934FC655-F34F-4BA2-825A-598ED5C86A06}" type="pres">
      <dgm:prSet presAssocID="{45D403DE-F6D5-499C-A295-E38295457B05}" presName="node" presStyleLbl="node1" presStyleIdx="4" presStyleCnt="9" custLinFactNeighborX="3558" custLinFactNeighborY="-397">
        <dgm:presLayoutVars>
          <dgm:bulletEnabled val="1"/>
        </dgm:presLayoutVars>
      </dgm:prSet>
      <dgm:spPr/>
    </dgm:pt>
    <dgm:pt modelId="{6AE173DF-8144-4A28-94F9-B5CC1B322C02}" type="pres">
      <dgm:prSet presAssocID="{9339333E-3E82-49CA-AE8E-E2E14D0370D8}" presName="sibTrans" presStyleLbl="sibTrans1D1" presStyleIdx="4" presStyleCnt="8"/>
      <dgm:spPr/>
    </dgm:pt>
    <dgm:pt modelId="{D6E9865C-7648-4276-A851-02CFD4012471}" type="pres">
      <dgm:prSet presAssocID="{9339333E-3E82-49CA-AE8E-E2E14D0370D8}" presName="connectorText" presStyleLbl="sibTrans1D1" presStyleIdx="4" presStyleCnt="8"/>
      <dgm:spPr/>
    </dgm:pt>
    <dgm:pt modelId="{597DE8ED-7D47-4C54-B981-0E6D3B38444F}" type="pres">
      <dgm:prSet presAssocID="{D015150D-E713-4EFF-BDA8-89ED0500064F}" presName="node" presStyleLbl="node1" presStyleIdx="5" presStyleCnt="9" custLinFactNeighborX="3236" custLinFactNeighborY="-288">
        <dgm:presLayoutVars>
          <dgm:bulletEnabled val="1"/>
        </dgm:presLayoutVars>
      </dgm:prSet>
      <dgm:spPr/>
    </dgm:pt>
    <dgm:pt modelId="{F204FC8F-78EC-4F00-9530-73D17E527274}" type="pres">
      <dgm:prSet presAssocID="{E485DF53-62FB-403F-B05B-1FD19B6AEF17}" presName="sibTrans" presStyleLbl="sibTrans1D1" presStyleIdx="5" presStyleCnt="8"/>
      <dgm:spPr/>
    </dgm:pt>
    <dgm:pt modelId="{83B9AE6D-FA32-4D14-8202-3D7F5DD57C77}" type="pres">
      <dgm:prSet presAssocID="{E485DF53-62FB-403F-B05B-1FD19B6AEF17}" presName="connectorText" presStyleLbl="sibTrans1D1" presStyleIdx="5" presStyleCnt="8"/>
      <dgm:spPr/>
    </dgm:pt>
    <dgm:pt modelId="{3428DC4B-FA48-41D9-A427-455D0B53EDC8}" type="pres">
      <dgm:prSet presAssocID="{6A29143E-51BE-4BAD-B6B7-E80EE26F1E46}" presName="node" presStyleLbl="node1" presStyleIdx="6" presStyleCnt="9">
        <dgm:presLayoutVars>
          <dgm:bulletEnabled val="1"/>
        </dgm:presLayoutVars>
      </dgm:prSet>
      <dgm:spPr/>
    </dgm:pt>
    <dgm:pt modelId="{AD35F400-8FAF-4507-95A6-310265B7087A}" type="pres">
      <dgm:prSet presAssocID="{6BA48AA6-6144-42C1-9822-5AC00D4918FC}" presName="sibTrans" presStyleLbl="sibTrans1D1" presStyleIdx="6" presStyleCnt="8"/>
      <dgm:spPr/>
    </dgm:pt>
    <dgm:pt modelId="{2064F77F-42F5-46E0-B33B-105F1FA8C6C2}" type="pres">
      <dgm:prSet presAssocID="{6BA48AA6-6144-42C1-9822-5AC00D4918FC}" presName="connectorText" presStyleLbl="sibTrans1D1" presStyleIdx="6" presStyleCnt="8"/>
      <dgm:spPr/>
    </dgm:pt>
    <dgm:pt modelId="{D71F4D19-14BA-4C3D-B476-A4D8297500CB}" type="pres">
      <dgm:prSet presAssocID="{150EB740-3CA1-47B2-A367-03B4ABBBFEC0}" presName="node" presStyleLbl="node1" presStyleIdx="7" presStyleCnt="9">
        <dgm:presLayoutVars>
          <dgm:bulletEnabled val="1"/>
        </dgm:presLayoutVars>
      </dgm:prSet>
      <dgm:spPr/>
    </dgm:pt>
    <dgm:pt modelId="{0A211767-1930-4A51-8BF8-2CD89802E2F5}" type="pres">
      <dgm:prSet presAssocID="{9872F33D-4694-4C50-815C-279EE27507AD}" presName="sibTrans" presStyleLbl="sibTrans1D1" presStyleIdx="7" presStyleCnt="8"/>
      <dgm:spPr/>
    </dgm:pt>
    <dgm:pt modelId="{E429D560-9DE4-41FE-9694-DD43781F8D90}" type="pres">
      <dgm:prSet presAssocID="{9872F33D-4694-4C50-815C-279EE27507AD}" presName="connectorText" presStyleLbl="sibTrans1D1" presStyleIdx="7" presStyleCnt="8"/>
      <dgm:spPr/>
    </dgm:pt>
    <dgm:pt modelId="{A62903EB-B921-4863-9641-84F56EA9FB3D}" type="pres">
      <dgm:prSet presAssocID="{72D9BF15-D3BB-4E35-84A4-B66D20499CB0}" presName="node" presStyleLbl="node1" presStyleIdx="8" presStyleCnt="9" custScaleX="100000" custLinFactNeighborX="6128" custLinFactNeighborY="327">
        <dgm:presLayoutVars>
          <dgm:bulletEnabled val="1"/>
        </dgm:presLayoutVars>
      </dgm:prSet>
      <dgm:spPr/>
    </dgm:pt>
  </dgm:ptLst>
  <dgm:cxnLst>
    <dgm:cxn modelId="{7C835C08-68F1-4D23-9C6F-BAF2465B84CD}" srcId="{62AA5B53-5704-4391-81E2-C3CC0540E7A1}" destId="{F3F77B9E-0888-4880-91DA-314A5E280700}" srcOrd="1" destOrd="0" parTransId="{074B04E8-EA62-4080-8E77-70959A686765}" sibTransId="{752EB459-6EC0-4042-B8DA-FBF1BC54CDE9}"/>
    <dgm:cxn modelId="{B02C7308-88B6-478A-9DF7-2CFBA973E47B}" type="presOf" srcId="{62AA5B53-5704-4391-81E2-C3CC0540E7A1}" destId="{DA5FE83C-CFDC-4B7B-9D22-2D6612406377}" srcOrd="0" destOrd="0" presId="urn:microsoft.com/office/officeart/2005/8/layout/bProcess3"/>
    <dgm:cxn modelId="{84DDA309-37C3-46C6-BA38-80E51EFB532E}" type="presOf" srcId="{0C73D832-3F5C-40BF-8893-752404CCA619}" destId="{1A83740E-9D8E-4B81-8A5F-083217C01C99}" srcOrd="1" destOrd="0" presId="urn:microsoft.com/office/officeart/2005/8/layout/bProcess3"/>
    <dgm:cxn modelId="{99EF760A-B61C-4D4B-9EB1-4A918268D05F}" type="presOf" srcId="{752EB459-6EC0-4042-B8DA-FBF1BC54CDE9}" destId="{5BB18CE8-4019-4C4B-A0D0-3C84370BCBCD}" srcOrd="0" destOrd="0" presId="urn:microsoft.com/office/officeart/2005/8/layout/bProcess3"/>
    <dgm:cxn modelId="{D796C315-0A40-4927-9484-CC2D3CC8536E}" type="presOf" srcId="{9872F33D-4694-4C50-815C-279EE27507AD}" destId="{0A211767-1930-4A51-8BF8-2CD89802E2F5}" srcOrd="0" destOrd="0" presId="urn:microsoft.com/office/officeart/2005/8/layout/bProcess3"/>
    <dgm:cxn modelId="{665E3B16-74A6-4108-97E8-D1A8193D8DCD}" srcId="{62AA5B53-5704-4391-81E2-C3CC0540E7A1}" destId="{6A29143E-51BE-4BAD-B6B7-E80EE26F1E46}" srcOrd="6" destOrd="0" parTransId="{8314178B-5652-4FCD-886C-F758ADECD2D1}" sibTransId="{6BA48AA6-6144-42C1-9822-5AC00D4918FC}"/>
    <dgm:cxn modelId="{F22C9817-760A-4950-9C58-4C6521191B5F}" type="presOf" srcId="{72D9BF15-D3BB-4E35-84A4-B66D20499CB0}" destId="{A62903EB-B921-4863-9641-84F56EA9FB3D}" srcOrd="0" destOrd="0" presId="urn:microsoft.com/office/officeart/2005/8/layout/bProcess3"/>
    <dgm:cxn modelId="{9584D41A-650D-4938-A35A-F4B0175FCA85}" srcId="{62AA5B53-5704-4391-81E2-C3CC0540E7A1}" destId="{B8CEC8A9-EA90-49CA-94C2-28F603636DC3}" srcOrd="3" destOrd="0" parTransId="{BF85D311-A3C7-40DA-B472-E966B75BF1C6}" sibTransId="{87B528F0-A190-44C8-9164-446E4D557926}"/>
    <dgm:cxn modelId="{6AF7B01B-9B32-41D7-A457-1B27BF164DEB}" srcId="{62AA5B53-5704-4391-81E2-C3CC0540E7A1}" destId="{E844B4D3-13F5-4EFA-88E7-AAA6F1100D7A}" srcOrd="0" destOrd="0" parTransId="{65A7F7A3-6245-43C0-8F24-E5E672A5921E}" sibTransId="{3FBC595E-001C-4118-BEBD-9ACC3122B5ED}"/>
    <dgm:cxn modelId="{E9205327-FF5F-4882-B8B4-271DE7D64141}" srcId="{62AA5B53-5704-4391-81E2-C3CC0540E7A1}" destId="{45D403DE-F6D5-499C-A295-E38295457B05}" srcOrd="4" destOrd="0" parTransId="{B47F1063-54F7-4193-81B5-24085579E810}" sibTransId="{9339333E-3E82-49CA-AE8E-E2E14D0370D8}"/>
    <dgm:cxn modelId="{25BC8F2B-B966-4EA6-B7C0-9D91FAF37AFF}" type="presOf" srcId="{F3F77B9E-0888-4880-91DA-314A5E280700}" destId="{370F418D-793D-4CC6-98EA-0FA35189691E}" srcOrd="0" destOrd="0" presId="urn:microsoft.com/office/officeart/2005/8/layout/bProcess3"/>
    <dgm:cxn modelId="{390A212E-FC42-43EB-88E1-A198C1AE65B0}" type="presOf" srcId="{6A29143E-51BE-4BAD-B6B7-E80EE26F1E46}" destId="{3428DC4B-FA48-41D9-A427-455D0B53EDC8}" srcOrd="0" destOrd="0" presId="urn:microsoft.com/office/officeart/2005/8/layout/bProcess3"/>
    <dgm:cxn modelId="{F2C18630-3E14-4A2B-BBBC-E732121747F1}" srcId="{62AA5B53-5704-4391-81E2-C3CC0540E7A1}" destId="{72D9BF15-D3BB-4E35-84A4-B66D20499CB0}" srcOrd="8" destOrd="0" parTransId="{B518F418-0E72-4A46-A865-E2964B523A85}" sibTransId="{894636B6-6821-4346-ACFE-D0F6BC0D7243}"/>
    <dgm:cxn modelId="{1B81BB39-EA87-4646-A95B-27AEC63822F5}" type="presOf" srcId="{87B528F0-A190-44C8-9164-446E4D557926}" destId="{A0B1337B-9AEF-4004-99EB-F0EC54093EB5}" srcOrd="1" destOrd="0" presId="urn:microsoft.com/office/officeart/2005/8/layout/bProcess3"/>
    <dgm:cxn modelId="{FDBFA53C-5CD0-408C-85B9-076BCEF365BA}" type="presOf" srcId="{87B528F0-A190-44C8-9164-446E4D557926}" destId="{1296D054-B0B7-451C-94B8-4AB913ACE7B8}" srcOrd="0" destOrd="0" presId="urn:microsoft.com/office/officeart/2005/8/layout/bProcess3"/>
    <dgm:cxn modelId="{81CB1C3F-5A34-4833-B537-1962E1A42519}" srcId="{62AA5B53-5704-4391-81E2-C3CC0540E7A1}" destId="{D015150D-E713-4EFF-BDA8-89ED0500064F}" srcOrd="5" destOrd="0" parTransId="{13258AA3-075C-476C-AB59-F5CF97803280}" sibTransId="{E485DF53-62FB-403F-B05B-1FD19B6AEF17}"/>
    <dgm:cxn modelId="{46937D5C-D570-43DE-ABC4-EFA998175ED9}" type="presOf" srcId="{0DD99271-682F-4142-94A4-A97A3BB55801}" destId="{C16444CB-7E02-4EB9-A463-B5DD3D5E5D08}" srcOrd="0" destOrd="0" presId="urn:microsoft.com/office/officeart/2005/8/layout/bProcess3"/>
    <dgm:cxn modelId="{A2DE9C5C-C060-40B9-8966-9F170B2B7518}" type="presOf" srcId="{3FBC595E-001C-4118-BEBD-9ACC3122B5ED}" destId="{7CAFA00C-AE54-446F-8C85-F627AE1EAB1B}" srcOrd="0" destOrd="0" presId="urn:microsoft.com/office/officeart/2005/8/layout/bProcess3"/>
    <dgm:cxn modelId="{71827142-EFAC-4BF1-B4D1-39F93993673E}" type="presOf" srcId="{6BA48AA6-6144-42C1-9822-5AC00D4918FC}" destId="{2064F77F-42F5-46E0-B33B-105F1FA8C6C2}" srcOrd="1" destOrd="0" presId="urn:microsoft.com/office/officeart/2005/8/layout/bProcess3"/>
    <dgm:cxn modelId="{15FD6D63-8D11-4F43-8D41-B2B02AD01A1E}" type="presOf" srcId="{752EB459-6EC0-4042-B8DA-FBF1BC54CDE9}" destId="{F7DBDAC1-1432-4072-82BA-73C3ADDEC521}" srcOrd="1" destOrd="0" presId="urn:microsoft.com/office/officeart/2005/8/layout/bProcess3"/>
    <dgm:cxn modelId="{CA2FD863-EC14-442D-A631-B321BAEAB582}" type="presOf" srcId="{6BA48AA6-6144-42C1-9822-5AC00D4918FC}" destId="{AD35F400-8FAF-4507-95A6-310265B7087A}" srcOrd="0" destOrd="0" presId="urn:microsoft.com/office/officeart/2005/8/layout/bProcess3"/>
    <dgm:cxn modelId="{72515C6A-FD26-4553-9C72-CE851411AD0C}" type="presOf" srcId="{E485DF53-62FB-403F-B05B-1FD19B6AEF17}" destId="{83B9AE6D-FA32-4D14-8202-3D7F5DD57C77}" srcOrd="1" destOrd="0" presId="urn:microsoft.com/office/officeart/2005/8/layout/bProcess3"/>
    <dgm:cxn modelId="{8863166F-6F03-4D0C-87F2-D71554A9A6C3}" type="presOf" srcId="{E485DF53-62FB-403F-B05B-1FD19B6AEF17}" destId="{F204FC8F-78EC-4F00-9530-73D17E527274}" srcOrd="0" destOrd="0" presId="urn:microsoft.com/office/officeart/2005/8/layout/bProcess3"/>
    <dgm:cxn modelId="{9773A478-1C93-411B-AD94-ACBBD9F48119}" type="presOf" srcId="{150EB740-3CA1-47B2-A367-03B4ABBBFEC0}" destId="{D71F4D19-14BA-4C3D-B476-A4D8297500CB}" srcOrd="0" destOrd="0" presId="urn:microsoft.com/office/officeart/2005/8/layout/bProcess3"/>
    <dgm:cxn modelId="{5AB34986-B7E0-4645-A7C0-FF24B19C2B3F}" srcId="{62AA5B53-5704-4391-81E2-C3CC0540E7A1}" destId="{150EB740-3CA1-47B2-A367-03B4ABBBFEC0}" srcOrd="7" destOrd="0" parTransId="{FA0A8B33-9AEB-466E-AACD-6B6D3F46B20C}" sibTransId="{9872F33D-4694-4C50-815C-279EE27507AD}"/>
    <dgm:cxn modelId="{7429AF8C-6F34-4288-B413-42E68F85342D}" type="presOf" srcId="{B8CEC8A9-EA90-49CA-94C2-28F603636DC3}" destId="{59914439-27F3-449F-8537-A6384C74A842}" srcOrd="0" destOrd="0" presId="urn:microsoft.com/office/officeart/2005/8/layout/bProcess3"/>
    <dgm:cxn modelId="{0865C78F-23A9-4201-BB9C-6EB8A4200439}" type="presOf" srcId="{3FBC595E-001C-4118-BEBD-9ACC3122B5ED}" destId="{DF77140C-06A2-4409-9570-A0B01A4ADC6F}" srcOrd="1" destOrd="0" presId="urn:microsoft.com/office/officeart/2005/8/layout/bProcess3"/>
    <dgm:cxn modelId="{DD97C49F-5351-4813-97C5-7F367D848815}" type="presOf" srcId="{45D403DE-F6D5-499C-A295-E38295457B05}" destId="{934FC655-F34F-4BA2-825A-598ED5C86A06}" srcOrd="0" destOrd="0" presId="urn:microsoft.com/office/officeart/2005/8/layout/bProcess3"/>
    <dgm:cxn modelId="{A0379CBF-28B7-4C6B-9FE2-A404C4CB61C8}" type="presOf" srcId="{0C73D832-3F5C-40BF-8893-752404CCA619}" destId="{E48962DA-CB04-4DFB-B26E-7E2E058F1E78}" srcOrd="0" destOrd="0" presId="urn:microsoft.com/office/officeart/2005/8/layout/bProcess3"/>
    <dgm:cxn modelId="{F16DF2BF-DFBE-4F8D-8FC7-9C6B5C85C34E}" type="presOf" srcId="{9339333E-3E82-49CA-AE8E-E2E14D0370D8}" destId="{D6E9865C-7648-4276-A851-02CFD4012471}" srcOrd="1" destOrd="0" presId="urn:microsoft.com/office/officeart/2005/8/layout/bProcess3"/>
    <dgm:cxn modelId="{6880CCC5-3FB0-4B64-A4E5-1DA7D5694683}" type="presOf" srcId="{E844B4D3-13F5-4EFA-88E7-AAA6F1100D7A}" destId="{ABCDB388-3644-493D-84E2-2266DDACD3EB}" srcOrd="0" destOrd="0" presId="urn:microsoft.com/office/officeart/2005/8/layout/bProcess3"/>
    <dgm:cxn modelId="{F7F94AC8-760C-4E26-B020-1EF190A8E740}" type="presOf" srcId="{9339333E-3E82-49CA-AE8E-E2E14D0370D8}" destId="{6AE173DF-8144-4A28-94F9-B5CC1B322C02}" srcOrd="0" destOrd="0" presId="urn:microsoft.com/office/officeart/2005/8/layout/bProcess3"/>
    <dgm:cxn modelId="{F54CD2D7-74AF-4D49-9027-EB52B9F3E96D}" type="presOf" srcId="{9872F33D-4694-4C50-815C-279EE27507AD}" destId="{E429D560-9DE4-41FE-9694-DD43781F8D90}" srcOrd="1" destOrd="0" presId="urn:microsoft.com/office/officeart/2005/8/layout/bProcess3"/>
    <dgm:cxn modelId="{B3FC2DE4-8572-4806-BC2B-DEE3D2B45A49}" type="presOf" srcId="{D015150D-E713-4EFF-BDA8-89ED0500064F}" destId="{597DE8ED-7D47-4C54-B981-0E6D3B38444F}" srcOrd="0" destOrd="0" presId="urn:microsoft.com/office/officeart/2005/8/layout/bProcess3"/>
    <dgm:cxn modelId="{16EC8CFF-1802-472F-BF2E-54C9613934C9}" srcId="{62AA5B53-5704-4391-81E2-C3CC0540E7A1}" destId="{0DD99271-682F-4142-94A4-A97A3BB55801}" srcOrd="2" destOrd="0" parTransId="{051F629B-A358-4021-ABFC-AF8DB3843A3B}" sibTransId="{0C73D832-3F5C-40BF-8893-752404CCA619}"/>
    <dgm:cxn modelId="{DBF3BDCE-DA4E-47A6-874D-BADC8B250163}" type="presParOf" srcId="{DA5FE83C-CFDC-4B7B-9D22-2D6612406377}" destId="{ABCDB388-3644-493D-84E2-2266DDACD3EB}" srcOrd="0" destOrd="0" presId="urn:microsoft.com/office/officeart/2005/8/layout/bProcess3"/>
    <dgm:cxn modelId="{47D6AA27-CAB0-4ED9-8676-DB4165BCB190}" type="presParOf" srcId="{DA5FE83C-CFDC-4B7B-9D22-2D6612406377}" destId="{7CAFA00C-AE54-446F-8C85-F627AE1EAB1B}" srcOrd="1" destOrd="0" presId="urn:microsoft.com/office/officeart/2005/8/layout/bProcess3"/>
    <dgm:cxn modelId="{A5B9B690-1888-47A0-A824-6D1BCCB5A901}" type="presParOf" srcId="{7CAFA00C-AE54-446F-8C85-F627AE1EAB1B}" destId="{DF77140C-06A2-4409-9570-A0B01A4ADC6F}" srcOrd="0" destOrd="0" presId="urn:microsoft.com/office/officeart/2005/8/layout/bProcess3"/>
    <dgm:cxn modelId="{947856C8-5833-4BDD-BC26-72BB376E7B34}" type="presParOf" srcId="{DA5FE83C-CFDC-4B7B-9D22-2D6612406377}" destId="{370F418D-793D-4CC6-98EA-0FA35189691E}" srcOrd="2" destOrd="0" presId="urn:microsoft.com/office/officeart/2005/8/layout/bProcess3"/>
    <dgm:cxn modelId="{260B4E17-A295-4441-965D-B1CD11C647B1}" type="presParOf" srcId="{DA5FE83C-CFDC-4B7B-9D22-2D6612406377}" destId="{5BB18CE8-4019-4C4B-A0D0-3C84370BCBCD}" srcOrd="3" destOrd="0" presId="urn:microsoft.com/office/officeart/2005/8/layout/bProcess3"/>
    <dgm:cxn modelId="{52CD57EA-F78F-465B-AAD7-FAEE55E963CE}" type="presParOf" srcId="{5BB18CE8-4019-4C4B-A0D0-3C84370BCBCD}" destId="{F7DBDAC1-1432-4072-82BA-73C3ADDEC521}" srcOrd="0" destOrd="0" presId="urn:microsoft.com/office/officeart/2005/8/layout/bProcess3"/>
    <dgm:cxn modelId="{A41D851D-F9AC-4FEC-B69C-0BA7986B6047}" type="presParOf" srcId="{DA5FE83C-CFDC-4B7B-9D22-2D6612406377}" destId="{C16444CB-7E02-4EB9-A463-B5DD3D5E5D08}" srcOrd="4" destOrd="0" presId="urn:microsoft.com/office/officeart/2005/8/layout/bProcess3"/>
    <dgm:cxn modelId="{CE405324-EDC3-41A3-AC7A-D7E34893CF33}" type="presParOf" srcId="{DA5FE83C-CFDC-4B7B-9D22-2D6612406377}" destId="{E48962DA-CB04-4DFB-B26E-7E2E058F1E78}" srcOrd="5" destOrd="0" presId="urn:microsoft.com/office/officeart/2005/8/layout/bProcess3"/>
    <dgm:cxn modelId="{61637B14-1A7B-4A2B-A2A4-5F2382B6B7F2}" type="presParOf" srcId="{E48962DA-CB04-4DFB-B26E-7E2E058F1E78}" destId="{1A83740E-9D8E-4B81-8A5F-083217C01C99}" srcOrd="0" destOrd="0" presId="urn:microsoft.com/office/officeart/2005/8/layout/bProcess3"/>
    <dgm:cxn modelId="{B05877B9-11CA-44AE-9415-D4835218D7FA}" type="presParOf" srcId="{DA5FE83C-CFDC-4B7B-9D22-2D6612406377}" destId="{59914439-27F3-449F-8537-A6384C74A842}" srcOrd="6" destOrd="0" presId="urn:microsoft.com/office/officeart/2005/8/layout/bProcess3"/>
    <dgm:cxn modelId="{6841EAAA-5B37-492F-A336-0CB94F6E11AA}" type="presParOf" srcId="{DA5FE83C-CFDC-4B7B-9D22-2D6612406377}" destId="{1296D054-B0B7-451C-94B8-4AB913ACE7B8}" srcOrd="7" destOrd="0" presId="urn:microsoft.com/office/officeart/2005/8/layout/bProcess3"/>
    <dgm:cxn modelId="{763E6121-3662-4F60-AFB8-17765FA46813}" type="presParOf" srcId="{1296D054-B0B7-451C-94B8-4AB913ACE7B8}" destId="{A0B1337B-9AEF-4004-99EB-F0EC54093EB5}" srcOrd="0" destOrd="0" presId="urn:microsoft.com/office/officeart/2005/8/layout/bProcess3"/>
    <dgm:cxn modelId="{402B5568-3A10-481B-A336-31CBE544F225}" type="presParOf" srcId="{DA5FE83C-CFDC-4B7B-9D22-2D6612406377}" destId="{934FC655-F34F-4BA2-825A-598ED5C86A06}" srcOrd="8" destOrd="0" presId="urn:microsoft.com/office/officeart/2005/8/layout/bProcess3"/>
    <dgm:cxn modelId="{EC410B59-89B2-4EEA-93EC-B24F509DA08C}" type="presParOf" srcId="{DA5FE83C-CFDC-4B7B-9D22-2D6612406377}" destId="{6AE173DF-8144-4A28-94F9-B5CC1B322C02}" srcOrd="9" destOrd="0" presId="urn:microsoft.com/office/officeart/2005/8/layout/bProcess3"/>
    <dgm:cxn modelId="{2FAD23C8-2758-4FB1-8339-6D6192419BA1}" type="presParOf" srcId="{6AE173DF-8144-4A28-94F9-B5CC1B322C02}" destId="{D6E9865C-7648-4276-A851-02CFD4012471}" srcOrd="0" destOrd="0" presId="urn:microsoft.com/office/officeart/2005/8/layout/bProcess3"/>
    <dgm:cxn modelId="{C26DFB51-998C-4D5B-A298-282C6CDD295E}" type="presParOf" srcId="{DA5FE83C-CFDC-4B7B-9D22-2D6612406377}" destId="{597DE8ED-7D47-4C54-B981-0E6D3B38444F}" srcOrd="10" destOrd="0" presId="urn:microsoft.com/office/officeart/2005/8/layout/bProcess3"/>
    <dgm:cxn modelId="{467C857D-0D4A-4034-9C35-8D8D53EAD3C6}" type="presParOf" srcId="{DA5FE83C-CFDC-4B7B-9D22-2D6612406377}" destId="{F204FC8F-78EC-4F00-9530-73D17E527274}" srcOrd="11" destOrd="0" presId="urn:microsoft.com/office/officeart/2005/8/layout/bProcess3"/>
    <dgm:cxn modelId="{FECC9324-C2F0-47E7-B562-99C6102260B5}" type="presParOf" srcId="{F204FC8F-78EC-4F00-9530-73D17E527274}" destId="{83B9AE6D-FA32-4D14-8202-3D7F5DD57C77}" srcOrd="0" destOrd="0" presId="urn:microsoft.com/office/officeart/2005/8/layout/bProcess3"/>
    <dgm:cxn modelId="{DE15B3E1-D575-4264-BDAB-2E0170AE0EA2}" type="presParOf" srcId="{DA5FE83C-CFDC-4B7B-9D22-2D6612406377}" destId="{3428DC4B-FA48-41D9-A427-455D0B53EDC8}" srcOrd="12" destOrd="0" presId="urn:microsoft.com/office/officeart/2005/8/layout/bProcess3"/>
    <dgm:cxn modelId="{F17B7D86-3C5D-4317-9C8B-9EA9E85AAF20}" type="presParOf" srcId="{DA5FE83C-CFDC-4B7B-9D22-2D6612406377}" destId="{AD35F400-8FAF-4507-95A6-310265B7087A}" srcOrd="13" destOrd="0" presId="urn:microsoft.com/office/officeart/2005/8/layout/bProcess3"/>
    <dgm:cxn modelId="{10C83F6B-57DA-4225-A6A2-7FA987A1E7C4}" type="presParOf" srcId="{AD35F400-8FAF-4507-95A6-310265B7087A}" destId="{2064F77F-42F5-46E0-B33B-105F1FA8C6C2}" srcOrd="0" destOrd="0" presId="urn:microsoft.com/office/officeart/2005/8/layout/bProcess3"/>
    <dgm:cxn modelId="{DD45CB57-008D-4254-91AA-EB67D763B388}" type="presParOf" srcId="{DA5FE83C-CFDC-4B7B-9D22-2D6612406377}" destId="{D71F4D19-14BA-4C3D-B476-A4D8297500CB}" srcOrd="14" destOrd="0" presId="urn:microsoft.com/office/officeart/2005/8/layout/bProcess3"/>
    <dgm:cxn modelId="{315356F9-C688-4808-9372-8012766E5807}" type="presParOf" srcId="{DA5FE83C-CFDC-4B7B-9D22-2D6612406377}" destId="{0A211767-1930-4A51-8BF8-2CD89802E2F5}" srcOrd="15" destOrd="0" presId="urn:microsoft.com/office/officeart/2005/8/layout/bProcess3"/>
    <dgm:cxn modelId="{961BD53A-7111-4753-908A-C810AFBAB60C}" type="presParOf" srcId="{0A211767-1930-4A51-8BF8-2CD89802E2F5}" destId="{E429D560-9DE4-41FE-9694-DD43781F8D90}" srcOrd="0" destOrd="0" presId="urn:microsoft.com/office/officeart/2005/8/layout/bProcess3"/>
    <dgm:cxn modelId="{45C8C9EB-92DC-42A4-BBFB-CF77A74DF467}" type="presParOf" srcId="{DA5FE83C-CFDC-4B7B-9D22-2D6612406377}" destId="{A62903EB-B921-4863-9641-84F56EA9FB3D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FA00C-AE54-446F-8C85-F627AE1EAB1B}">
      <dsp:nvSpPr>
        <dsp:cNvPr id="0" name=""/>
        <dsp:cNvSpPr/>
      </dsp:nvSpPr>
      <dsp:spPr>
        <a:xfrm>
          <a:off x="2264315" y="465731"/>
          <a:ext cx="3178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836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14523" y="509707"/>
        <a:ext cx="17421" cy="3487"/>
      </dsp:txXfrm>
    </dsp:sp>
    <dsp:sp modelId="{ABCDB388-3644-493D-84E2-2266DDACD3EB}">
      <dsp:nvSpPr>
        <dsp:cNvPr id="0" name=""/>
        <dsp:cNvSpPr/>
      </dsp:nvSpPr>
      <dsp:spPr>
        <a:xfrm>
          <a:off x="751174" y="1985"/>
          <a:ext cx="1514941" cy="101893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DFE to publish invitation to tender through open competition on Find a Tender service and Contracts Finder</a:t>
          </a:r>
        </a:p>
      </dsp:txBody>
      <dsp:txXfrm>
        <a:off x="751174" y="1985"/>
        <a:ext cx="1514941" cy="1018931"/>
      </dsp:txXfrm>
    </dsp:sp>
    <dsp:sp modelId="{5BB18CE8-4019-4C4B-A0D0-3C84370BCBCD}">
      <dsp:nvSpPr>
        <dsp:cNvPr id="0" name=""/>
        <dsp:cNvSpPr/>
      </dsp:nvSpPr>
      <dsp:spPr>
        <a:xfrm>
          <a:off x="4127693" y="462122"/>
          <a:ext cx="389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328"/>
              </a:moveTo>
              <a:lnTo>
                <a:pt x="211748" y="49328"/>
              </a:lnTo>
              <a:lnTo>
                <a:pt x="211748" y="45720"/>
              </a:lnTo>
              <a:lnTo>
                <a:pt x="389296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>
            <a:solidFill>
              <a:schemeClr val="tx1"/>
            </a:solidFill>
          </a:endParaRPr>
        </a:p>
      </dsp:txBody>
      <dsp:txXfrm>
        <a:off x="4311844" y="506099"/>
        <a:ext cx="20995" cy="3487"/>
      </dsp:txXfrm>
    </dsp:sp>
    <dsp:sp modelId="{370F418D-793D-4CC6-98EA-0FA35189691E}">
      <dsp:nvSpPr>
        <dsp:cNvPr id="0" name=""/>
        <dsp:cNvSpPr/>
      </dsp:nvSpPr>
      <dsp:spPr>
        <a:xfrm>
          <a:off x="2614552" y="56969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>
              <a:solidFill>
                <a:schemeClr val="tx1"/>
              </a:solidFill>
            </a:rPr>
            <a:t>Providers submit written tender proposal</a:t>
          </a:r>
          <a:endParaRPr lang="en-US" sz="1200" b="0" kern="1200">
            <a:solidFill>
              <a:schemeClr val="tx1"/>
            </a:solidFill>
          </a:endParaRPr>
        </a:p>
      </dsp:txBody>
      <dsp:txXfrm>
        <a:off x="2614552" y="56969"/>
        <a:ext cx="1514941" cy="908964"/>
      </dsp:txXfrm>
    </dsp:sp>
    <dsp:sp modelId="{E48962DA-CB04-4DFB-B26E-7E2E058F1E78}">
      <dsp:nvSpPr>
        <dsp:cNvPr id="0" name=""/>
        <dsp:cNvSpPr/>
      </dsp:nvSpPr>
      <dsp:spPr>
        <a:xfrm>
          <a:off x="1574453" y="960525"/>
          <a:ext cx="3732406" cy="372819"/>
        </a:xfrm>
        <a:custGeom>
          <a:avLst/>
          <a:gdLst/>
          <a:ahLst/>
          <a:cxnLst/>
          <a:rect l="0" t="0" r="0" b="0"/>
          <a:pathLst>
            <a:path>
              <a:moveTo>
                <a:pt x="3732406" y="0"/>
              </a:moveTo>
              <a:lnTo>
                <a:pt x="3732406" y="203509"/>
              </a:lnTo>
              <a:lnTo>
                <a:pt x="0" y="203509"/>
              </a:lnTo>
              <a:lnTo>
                <a:pt x="0" y="372819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>
            <a:solidFill>
              <a:schemeClr val="tx1"/>
            </a:solidFill>
          </a:endParaRPr>
        </a:p>
      </dsp:txBody>
      <dsp:txXfrm>
        <a:off x="3346803" y="1145191"/>
        <a:ext cx="187707" cy="3487"/>
      </dsp:txXfrm>
    </dsp:sp>
    <dsp:sp modelId="{C16444CB-7E02-4EB9-A463-B5DD3D5E5D08}">
      <dsp:nvSpPr>
        <dsp:cNvPr id="0" name=""/>
        <dsp:cNvSpPr/>
      </dsp:nvSpPr>
      <dsp:spPr>
        <a:xfrm>
          <a:off x="4549390" y="53360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>
              <a:solidFill>
                <a:schemeClr val="tx1"/>
              </a:solidFill>
            </a:rPr>
            <a:t>Desktop evaluation of providers’ written responses, including moderation &amp; clarification</a:t>
          </a:r>
          <a:endParaRPr lang="en-US" sz="1200" b="0" kern="1200">
            <a:solidFill>
              <a:schemeClr val="tx1"/>
            </a:solidFill>
          </a:endParaRPr>
        </a:p>
      </dsp:txBody>
      <dsp:txXfrm>
        <a:off x="4549390" y="53360"/>
        <a:ext cx="1514941" cy="908964"/>
      </dsp:txXfrm>
    </dsp:sp>
    <dsp:sp modelId="{1296D054-B0B7-451C-94B8-4AB913ACE7B8}">
      <dsp:nvSpPr>
        <dsp:cNvPr id="0" name=""/>
        <dsp:cNvSpPr/>
      </dsp:nvSpPr>
      <dsp:spPr>
        <a:xfrm>
          <a:off x="2330124" y="1774507"/>
          <a:ext cx="3059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5929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>
            <a:solidFill>
              <a:schemeClr val="tx1"/>
            </a:solidFill>
          </a:endParaRPr>
        </a:p>
      </dsp:txBody>
      <dsp:txXfrm>
        <a:off x="2474676" y="1818483"/>
        <a:ext cx="16826" cy="3487"/>
      </dsp:txXfrm>
    </dsp:sp>
    <dsp:sp modelId="{59914439-27F3-449F-8537-A6384C74A842}">
      <dsp:nvSpPr>
        <dsp:cNvPr id="0" name=""/>
        <dsp:cNvSpPr/>
      </dsp:nvSpPr>
      <dsp:spPr>
        <a:xfrm>
          <a:off x="816983" y="1365745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>
              <a:solidFill>
                <a:schemeClr val="tx1"/>
              </a:solidFill>
            </a:rPr>
            <a:t>Notification of results and feedback</a:t>
          </a:r>
          <a:endParaRPr lang="en-US" sz="1200" b="0" kern="1200">
            <a:solidFill>
              <a:schemeClr val="tx1"/>
            </a:solidFill>
          </a:endParaRPr>
        </a:p>
      </dsp:txBody>
      <dsp:txXfrm>
        <a:off x="816983" y="1365745"/>
        <a:ext cx="1514941" cy="908964"/>
      </dsp:txXfrm>
    </dsp:sp>
    <dsp:sp modelId="{6AE173DF-8144-4A28-94F9-B5CC1B322C02}">
      <dsp:nvSpPr>
        <dsp:cNvPr id="0" name=""/>
        <dsp:cNvSpPr/>
      </dsp:nvSpPr>
      <dsp:spPr>
        <a:xfrm>
          <a:off x="4181595" y="1774507"/>
          <a:ext cx="3129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3579" y="45720"/>
              </a:lnTo>
              <a:lnTo>
                <a:pt x="173579" y="46710"/>
              </a:lnTo>
              <a:lnTo>
                <a:pt x="312958" y="4671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>
            <a:solidFill>
              <a:schemeClr val="tx1"/>
            </a:solidFill>
          </a:endParaRPr>
        </a:p>
      </dsp:txBody>
      <dsp:txXfrm>
        <a:off x="4329485" y="1818483"/>
        <a:ext cx="17177" cy="3487"/>
      </dsp:txXfrm>
    </dsp:sp>
    <dsp:sp modelId="{934FC655-F34F-4BA2-825A-598ED5C86A06}">
      <dsp:nvSpPr>
        <dsp:cNvPr id="0" name=""/>
        <dsp:cNvSpPr/>
      </dsp:nvSpPr>
      <dsp:spPr>
        <a:xfrm>
          <a:off x="2668453" y="1365745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schemeClr val="tx1"/>
              </a:solidFill>
            </a:rPr>
            <a:t>Face to face interview (if required)</a:t>
          </a:r>
        </a:p>
      </dsp:txBody>
      <dsp:txXfrm>
        <a:off x="2668453" y="1365745"/>
        <a:ext cx="1514941" cy="908964"/>
      </dsp:txXfrm>
    </dsp:sp>
    <dsp:sp modelId="{F204FC8F-78EC-4F00-9530-73D17E527274}">
      <dsp:nvSpPr>
        <dsp:cNvPr id="0" name=""/>
        <dsp:cNvSpPr/>
      </dsp:nvSpPr>
      <dsp:spPr>
        <a:xfrm>
          <a:off x="1508644" y="2273900"/>
          <a:ext cx="3775779" cy="320454"/>
        </a:xfrm>
        <a:custGeom>
          <a:avLst/>
          <a:gdLst/>
          <a:ahLst/>
          <a:cxnLst/>
          <a:rect l="0" t="0" r="0" b="0"/>
          <a:pathLst>
            <a:path>
              <a:moveTo>
                <a:pt x="3775779" y="0"/>
              </a:moveTo>
              <a:lnTo>
                <a:pt x="3775779" y="177327"/>
              </a:lnTo>
              <a:lnTo>
                <a:pt x="0" y="177327"/>
              </a:lnTo>
              <a:lnTo>
                <a:pt x="0" y="320454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>
            <a:solidFill>
              <a:schemeClr val="tx1"/>
            </a:solidFill>
          </a:endParaRPr>
        </a:p>
      </dsp:txBody>
      <dsp:txXfrm>
        <a:off x="3301733" y="2432384"/>
        <a:ext cx="189603" cy="3487"/>
      </dsp:txXfrm>
    </dsp:sp>
    <dsp:sp modelId="{597DE8ED-7D47-4C54-B981-0E6D3B38444F}">
      <dsp:nvSpPr>
        <dsp:cNvPr id="0" name=""/>
        <dsp:cNvSpPr/>
      </dsp:nvSpPr>
      <dsp:spPr>
        <a:xfrm>
          <a:off x="4526953" y="1366735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>
              <a:solidFill>
                <a:schemeClr val="tx1"/>
              </a:solidFill>
            </a:rPr>
            <a:t>Moderation</a:t>
          </a:r>
          <a:endParaRPr lang="en-US" sz="1200" b="0" kern="1200">
            <a:solidFill>
              <a:schemeClr val="tx1"/>
            </a:solidFill>
          </a:endParaRPr>
        </a:p>
      </dsp:txBody>
      <dsp:txXfrm>
        <a:off x="4526953" y="1366735"/>
        <a:ext cx="1514941" cy="908964"/>
      </dsp:txXfrm>
    </dsp:sp>
    <dsp:sp modelId="{AD35F400-8FAF-4507-95A6-310265B7087A}">
      <dsp:nvSpPr>
        <dsp:cNvPr id="0" name=""/>
        <dsp:cNvSpPr/>
      </dsp:nvSpPr>
      <dsp:spPr>
        <a:xfrm>
          <a:off x="2264315" y="3035517"/>
          <a:ext cx="3178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836" y="4572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14523" y="3079493"/>
        <a:ext cx="17421" cy="3487"/>
      </dsp:txXfrm>
    </dsp:sp>
    <dsp:sp modelId="{3428DC4B-FA48-41D9-A427-455D0B53EDC8}">
      <dsp:nvSpPr>
        <dsp:cNvPr id="0" name=""/>
        <dsp:cNvSpPr/>
      </dsp:nvSpPr>
      <dsp:spPr>
        <a:xfrm>
          <a:off x="751174" y="2626755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Successful applicant notification and publication of contract award</a:t>
          </a:r>
        </a:p>
      </dsp:txBody>
      <dsp:txXfrm>
        <a:off x="751174" y="2626755"/>
        <a:ext cx="1514941" cy="908964"/>
      </dsp:txXfrm>
    </dsp:sp>
    <dsp:sp modelId="{0A211767-1930-4A51-8BF8-2CD89802E2F5}">
      <dsp:nvSpPr>
        <dsp:cNvPr id="0" name=""/>
        <dsp:cNvSpPr/>
      </dsp:nvSpPr>
      <dsp:spPr>
        <a:xfrm>
          <a:off x="4127693" y="3035517"/>
          <a:ext cx="4106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2436" y="45720"/>
              </a:lnTo>
              <a:lnTo>
                <a:pt x="222436" y="47705"/>
              </a:lnTo>
              <a:lnTo>
                <a:pt x="410672" y="47705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21997" y="3079493"/>
        <a:ext cx="22063" cy="3487"/>
      </dsp:txXfrm>
    </dsp:sp>
    <dsp:sp modelId="{D71F4D19-14BA-4C3D-B476-A4D8297500CB}">
      <dsp:nvSpPr>
        <dsp:cNvPr id="0" name=""/>
        <dsp:cNvSpPr/>
      </dsp:nvSpPr>
      <dsp:spPr>
        <a:xfrm>
          <a:off x="2614552" y="2626755"/>
          <a:ext cx="1514941" cy="9089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</a:rPr>
            <a:t>Standstill period</a:t>
          </a:r>
        </a:p>
      </dsp:txBody>
      <dsp:txXfrm>
        <a:off x="2614552" y="2626755"/>
        <a:ext cx="1514941" cy="908964"/>
      </dsp:txXfrm>
    </dsp:sp>
    <dsp:sp modelId="{A62903EB-B921-4863-9641-84F56EA9FB3D}">
      <dsp:nvSpPr>
        <dsp:cNvPr id="0" name=""/>
        <dsp:cNvSpPr/>
      </dsp:nvSpPr>
      <dsp:spPr>
        <a:xfrm>
          <a:off x="4570765" y="2628741"/>
          <a:ext cx="1514941" cy="908964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>
              <a:solidFill>
                <a:schemeClr val="bg1"/>
              </a:solidFill>
            </a:rPr>
            <a:t>Commencement of delivery</a:t>
          </a:r>
          <a:endParaRPr lang="en-US" sz="1200" b="0" kern="1200">
            <a:solidFill>
              <a:schemeClr val="bg1"/>
            </a:solidFill>
          </a:endParaRPr>
        </a:p>
      </dsp:txBody>
      <dsp:txXfrm>
        <a:off x="4570765" y="2628741"/>
        <a:ext cx="1514941" cy="90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441" y="9446895"/>
            <a:ext cx="1114577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22/06/2021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258888" y="9446895"/>
            <a:ext cx="4859320" cy="49720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261124" y="9445169"/>
            <a:ext cx="542914" cy="49720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1544900" y="195219"/>
            <a:ext cx="4716224" cy="5481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pic>
        <p:nvPicPr>
          <p:cNvPr id="8" name="Picture 7" descr="Department for Education" title="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99" y="195220"/>
            <a:ext cx="857495" cy="55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54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273050"/>
            <a:ext cx="5873750" cy="440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405" y="4723448"/>
            <a:ext cx="5359346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441" y="9446895"/>
            <a:ext cx="1114577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22/06/2021</a:t>
            </a:fld>
            <a:endParaRPr lang="en-GB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1258888" y="9446895"/>
            <a:ext cx="4859320" cy="49720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261124" y="9445169"/>
            <a:ext cx="542914" cy="49720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4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200" b="1" kern="1200">
        <a:solidFill>
          <a:schemeClr val="tx1"/>
        </a:solidFill>
        <a:latin typeface="+mn-lt"/>
        <a:ea typeface="+mn-ea"/>
        <a:cs typeface="+mn-cs"/>
      </a:defRPr>
    </a:lvl1pPr>
    <a:lvl2pPr marL="3683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334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87425" indent="-174625" algn="l" defTabSz="987425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93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974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19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012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81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94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59921-4396-445C-AA31-82CF2D9C00B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791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78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26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53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425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495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0CBF3-2A0A-4409-B599-FEFEAF974B88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983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1075"/>
            <a:ext cx="7772400" cy="1470025"/>
          </a:xfrm>
        </p:spPr>
        <p:txBody>
          <a:bodyPr>
            <a:noAutofit/>
          </a:bodyPr>
          <a:lstStyle>
            <a:lvl1pPr algn="l">
              <a:defRPr lang="en-GB" sz="5400" b="1" kern="1200" noProof="0" dirty="0" smtClean="0">
                <a:solidFill>
                  <a:srgbClr val="104F75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6400800" cy="1752600"/>
          </a:xfr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A7D4C73-A17A-4259-B579-4C431FF1D501}" type="datetime1">
              <a:rPr lang="en-GB" smtClean="0"/>
              <a:t>22/06/2021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27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2D93CE-F745-4A12-9916-D933AD7473BE}" type="datetime1">
              <a:rPr lang="en-GB" smtClean="0"/>
              <a:t>22/06/2021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6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5919"/>
            <a:ext cx="7775575" cy="64515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dirty="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2271" y="1187202"/>
            <a:ext cx="5256584" cy="4112369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688" y="5445571"/>
            <a:ext cx="5486400" cy="3596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7D89DF3-9EFD-4662-98A2-CA99288669B7}" type="datetime1">
              <a:rPr lang="en-GB" smtClean="0"/>
              <a:t>22/06/2021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7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DCB1-D3B3-4CE4-A7BD-1421F0CCF70E}" type="datetime1">
              <a:rPr lang="en-GB" smtClean="0"/>
              <a:t>22/06/2021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3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333374"/>
            <a:ext cx="7775575" cy="64770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4212" y="1196976"/>
            <a:ext cx="7775575" cy="4679949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400" b="0" i="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AA5670-5A55-4A90-86F2-33B98AF7086A}" type="datetime1">
              <a:rPr lang="en-GB" smtClean="0"/>
              <a:t>22/06/2021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84212" y="981075"/>
            <a:ext cx="777557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596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1" y="981075"/>
            <a:ext cx="7775575" cy="1253337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109" y="2420888"/>
            <a:ext cx="7775575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36B77D-9774-4689-A2D9-AF3545D4A0BD}" type="datetime1">
              <a:rPr lang="en-GB" smtClean="0"/>
              <a:t>22/06/2021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9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90080D-0AC3-462E-B143-B79CDA66C5D4}" type="datetime1">
              <a:rPr lang="en-GB" smtClean="0"/>
              <a:t>22/06/2021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49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mphasi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96975"/>
            <a:ext cx="3811587" cy="467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39474"/>
            <a:ext cx="3811588" cy="8309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108000" tIns="45720" rIns="91440" bIns="45720" rtlCol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lang="en-US" dirty="0" smtClean="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E96B47-E0D5-4CAF-86EA-B5E1186C2F30}" type="datetime1">
              <a:rPr lang="en-GB" smtClean="0"/>
              <a:t>22/06/2021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80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196975"/>
            <a:ext cx="3813175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1845072"/>
            <a:ext cx="3813175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96975"/>
            <a:ext cx="3814763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45072"/>
            <a:ext cx="3814763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64B58E9-BB80-4632-9875-551FC9D3403D}" type="datetime1">
              <a:rPr lang="en-GB" smtClean="0"/>
              <a:t>22/06/2021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22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752976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752976"/>
          </a:xfrm>
          <a:ln>
            <a:solidFill>
              <a:schemeClr val="tx2"/>
            </a:solidFill>
          </a:ln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67DEBA-20BC-49FD-9805-8D4D27A99BD9}" type="datetime1">
              <a:rPr lang="en-GB" smtClean="0"/>
              <a:t>22/06/2021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2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2F7CB62-DA75-4FBD-A42F-6E8F147046A2}" type="datetime1">
              <a:rPr lang="en-GB" smtClean="0"/>
              <a:t>22/06/2021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90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332656"/>
            <a:ext cx="7775575" cy="648419"/>
          </a:xfrm>
          <a:prstGeom prst="rect">
            <a:avLst/>
          </a:prstGeom>
        </p:spPr>
        <p:txBody>
          <a:bodyPr vert="horz" lIns="0" tIns="45720" rIns="3600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196976"/>
            <a:ext cx="7775575" cy="4679949"/>
          </a:xfrm>
          <a:prstGeom prst="rect">
            <a:avLst/>
          </a:prstGeom>
        </p:spPr>
        <p:txBody>
          <a:bodyPr vert="horz" lIns="3600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4C0A44-E06D-456D-B069-D28C56A76B65}" type="datetime1">
              <a:rPr lang="en-GB" smtClean="0"/>
              <a:t>22/06/2021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Department for Education" title="Logo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6281024"/>
            <a:ext cx="700954" cy="411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684212" y="981075"/>
            <a:ext cx="7775575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34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8" r:id="rId6"/>
    <p:sldLayoutId id="2147483653" r:id="rId7"/>
    <p:sldLayoutId id="2147483659" r:id="rId8"/>
    <p:sldLayoutId id="2147483654" r:id="rId9"/>
    <p:sldLayoutId id="2147483655" r:id="rId10"/>
    <p:sldLayoutId id="214748365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3200" b="1" kern="1200" dirty="0">
          <a:solidFill>
            <a:srgbClr val="00B0F0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2060"/>
        </a:buClr>
        <a:buFont typeface="Wingdings" pitchFamily="2" charset="2"/>
        <a:buChar char="§"/>
        <a:defRPr sz="2000" b="0" kern="1200">
          <a:solidFill>
            <a:srgbClr val="002060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2060"/>
        </a:buClr>
        <a:buFont typeface="Wingdings" pitchFamily="2" charset="2"/>
        <a:buChar char="§"/>
        <a:defRPr sz="1600" b="0" kern="1200">
          <a:solidFill>
            <a:srgbClr val="00206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402" y="1382486"/>
            <a:ext cx="7633648" cy="3198642"/>
          </a:xfrm>
        </p:spPr>
        <p:txBody>
          <a:bodyPr/>
          <a:lstStyle/>
          <a:p>
            <a:br>
              <a:rPr lang="en-GB" sz="4400"/>
            </a:br>
            <a:r>
              <a:rPr lang="en-GB" sz="4400"/>
              <a:t>Early engagement session </a:t>
            </a:r>
            <a:br>
              <a:rPr lang="en-GB" sz="4400"/>
            </a:br>
            <a:br>
              <a:rPr lang="en-GB" sz="4400"/>
            </a:br>
            <a:r>
              <a:rPr lang="en-GB" sz="4400" b="1"/>
              <a:t>Girls Competitive Sport funding</a:t>
            </a:r>
            <a:br>
              <a:rPr lang="en-GB" sz="4400" b="1"/>
            </a:br>
            <a:br>
              <a:rPr lang="en-GB" sz="4400" b="1"/>
            </a:br>
            <a:br>
              <a:rPr lang="en-GB" sz="2100" i="1"/>
            </a:br>
            <a:endParaRPr lang="en-GB" sz="2100" i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402" y="4581128"/>
            <a:ext cx="7920880" cy="432048"/>
          </a:xfrm>
        </p:spPr>
        <p:txBody>
          <a:bodyPr>
            <a:normAutofit fontScale="25000" lnSpcReduction="20000"/>
          </a:bodyPr>
          <a:lstStyle/>
          <a:p>
            <a:r>
              <a:rPr lang="en-GB" sz="8000">
                <a:latin typeface="+mn-lt"/>
              </a:rPr>
              <a:t>We will be with you shortly…</a:t>
            </a:r>
          </a:p>
          <a:p>
            <a:endParaRPr lang="en-GB" sz="8000" b="0">
              <a:latin typeface="+mn-lt"/>
            </a:endParaRPr>
          </a:p>
          <a:p>
            <a:endParaRPr lang="en-GB" sz="8000" b="0">
              <a:latin typeface="+mn-lt"/>
            </a:endParaRPr>
          </a:p>
          <a:p>
            <a:r>
              <a:rPr lang="en-GB" sz="8000" b="0">
                <a:latin typeface="+mn-lt"/>
              </a:rPr>
              <a:t>22 June 2021</a:t>
            </a:r>
            <a:br>
              <a:rPr lang="en-GB"/>
            </a:b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083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757" y="1988840"/>
            <a:ext cx="7633648" cy="2304256"/>
          </a:xfrm>
        </p:spPr>
        <p:txBody>
          <a:bodyPr/>
          <a:lstStyle/>
          <a:p>
            <a:r>
              <a:rPr lang="en-GB" sz="4400" b="1"/>
              <a:t>Commercial overview</a:t>
            </a:r>
            <a:br>
              <a:rPr lang="en-GB" sz="4400" b="1"/>
            </a:br>
            <a:r>
              <a:rPr lang="en-GB" sz="4400" b="1"/>
              <a:t>  </a:t>
            </a:r>
            <a:br>
              <a:rPr lang="en-GB" sz="4400" b="1"/>
            </a:br>
            <a:br>
              <a:rPr lang="en-GB" sz="4400" b="1"/>
            </a:br>
            <a:br>
              <a:rPr lang="en-GB" sz="2100" i="1"/>
            </a:br>
            <a:endParaRPr lang="en-GB" sz="2100" i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17031"/>
            <a:ext cx="7920880" cy="1943540"/>
          </a:xfrm>
        </p:spPr>
        <p:txBody>
          <a:bodyPr>
            <a:normAutofit fontScale="25000" lnSpcReduction="20000"/>
          </a:bodyPr>
          <a:lstStyle/>
          <a:p>
            <a:endParaRPr lang="en-GB" sz="8000" dirty="0">
              <a:latin typeface="+mn-lt"/>
            </a:endParaRPr>
          </a:p>
          <a:p>
            <a:endParaRPr lang="en-GB" sz="8000" dirty="0">
              <a:latin typeface="+mn-lt"/>
            </a:endParaRPr>
          </a:p>
          <a:p>
            <a:endParaRPr lang="en-GB" sz="8000" b="0" dirty="0">
              <a:latin typeface="+mn-lt"/>
            </a:endParaRPr>
          </a:p>
          <a:p>
            <a:endParaRPr lang="en-GB" sz="8000" b="0" dirty="0">
              <a:latin typeface="+mn-lt"/>
            </a:endParaRPr>
          </a:p>
          <a:p>
            <a:r>
              <a:rPr lang="en-GB" sz="8000" b="0" dirty="0">
                <a:latin typeface="+mn-lt"/>
              </a:rPr>
              <a:t>Asad Saeed – Commercial Manager</a:t>
            </a:r>
          </a:p>
          <a:p>
            <a:r>
              <a:rPr lang="en-GB" sz="8000" b="0" dirty="0">
                <a:latin typeface="+mn-lt"/>
              </a:rPr>
              <a:t>Commercial Directorate </a:t>
            </a:r>
            <a:br>
              <a:rPr lang="en-GB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286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74825"/>
            <a:ext cx="7775575" cy="647701"/>
          </a:xfrm>
        </p:spPr>
        <p:txBody>
          <a:bodyPr/>
          <a:lstStyle/>
          <a:p>
            <a:r>
              <a:rPr lang="en-GB"/>
              <a:t>Open Procedure Process and Timeline 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259632" y="2339219"/>
          <a:ext cx="6744046" cy="3537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259632" y="1626752"/>
            <a:ext cx="6744046" cy="354476"/>
            <a:chOff x="0" y="453297"/>
            <a:chExt cx="11520000" cy="384792"/>
          </a:xfrm>
          <a:solidFill>
            <a:schemeClr val="bg1">
              <a:lumMod val="75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0" y="453297"/>
              <a:ext cx="11520000" cy="384792"/>
            </a:xfrm>
            <a:prstGeom prst="rect">
              <a:avLst/>
            </a:prstGeom>
            <a:grpFill/>
          </p:spPr>
          <p:style>
            <a:lnRef idx="2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lnRef>
            <a:fillRef idx="1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849226"/>
                <a:satOff val="-75346"/>
                <a:lumOff val="-76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TextBox 7"/>
            <p:cNvSpPr txBox="1"/>
            <p:nvPr/>
          </p:nvSpPr>
          <p:spPr>
            <a:xfrm>
              <a:off x="0" y="453297"/>
              <a:ext cx="11520000" cy="3847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4676" tIns="13335" rIns="74676" bIns="13335" spcCol="1270" anchor="ctr"/>
            <a:lstStyle/>
            <a:p>
              <a:pPr algn="ctr" defTabSz="466725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050">
                <a:cs typeface="Arial" panose="020B0604020202020204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635896" y="1606226"/>
            <a:ext cx="2041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altLang="en-US" b="1">
                <a:cs typeface="Arial" panose="020B0604020202020204" pitchFamily="34" charset="0"/>
              </a:rPr>
              <a:t>Competition Stages</a:t>
            </a:r>
            <a:endParaRPr lang="en-US" altLang="en-US" b="1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976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89831"/>
            <a:ext cx="7775575" cy="647701"/>
          </a:xfrm>
        </p:spPr>
        <p:txBody>
          <a:bodyPr/>
          <a:lstStyle/>
          <a:p>
            <a:r>
              <a:rPr lang="en-GB"/>
              <a:t>Indicative timeframe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916" y="1593056"/>
            <a:ext cx="5886170" cy="2881533"/>
          </a:xfrm>
        </p:spPr>
        <p:txBody>
          <a:bodyPr>
            <a:normAutofit fontScale="62500" lnSpcReduction="20000"/>
          </a:bodyPr>
          <a:lstStyle/>
          <a:p>
            <a:endParaRPr lang="en-GB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500">
                <a:latin typeface="Arial" panose="020B0604020202020204" pitchFamily="34" charset="0"/>
                <a:cs typeface="Arial" panose="020B0604020202020204" pitchFamily="34" charset="0"/>
              </a:rPr>
              <a:t>Dates will be confirmed on </a:t>
            </a:r>
            <a:r>
              <a:rPr lang="en-GB" altLang="en-US" sz="1500">
                <a:latin typeface="Arial" panose="020B0604020202020204" pitchFamily="34" charset="0"/>
                <a:cs typeface="Arial" panose="020B0604020202020204" pitchFamily="34" charset="0"/>
              </a:rPr>
              <a:t>Jaggaer </a:t>
            </a:r>
            <a:r>
              <a:rPr lang="en-GB" sz="1500">
                <a:latin typeface="Arial" panose="020B0604020202020204" pitchFamily="34" charset="0"/>
                <a:cs typeface="Arial" panose="020B0604020202020204" pitchFamily="34" charset="0"/>
              </a:rPr>
              <a:t>at the start of the competition</a:t>
            </a:r>
          </a:p>
          <a:p>
            <a:pPr marL="0" indent="0">
              <a:buNone/>
            </a:pPr>
            <a:r>
              <a:rPr lang="en-GB" sz="1500">
                <a:latin typeface="Arial" panose="020B0604020202020204" pitchFamily="34" charset="0"/>
                <a:cs typeface="Arial" panose="020B0604020202020204" pitchFamily="34" charset="0"/>
              </a:rPr>
              <a:t>*All activity is subject to approval and funding confirmation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082107"/>
              </p:ext>
            </p:extLst>
          </p:nvPr>
        </p:nvGraphicFramePr>
        <p:xfrm>
          <a:off x="1601671" y="1768008"/>
          <a:ext cx="5940659" cy="2826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830">
                  <a:extLst>
                    <a:ext uri="{9D8B030D-6E8A-4147-A177-3AD203B41FA5}">
                      <a16:colId xmlns:a16="http://schemas.microsoft.com/office/drawing/2014/main" val="2074884452"/>
                    </a:ext>
                  </a:extLst>
                </a:gridCol>
                <a:gridCol w="4439829">
                  <a:extLst>
                    <a:ext uri="{9D8B030D-6E8A-4147-A177-3AD203B41FA5}">
                      <a16:colId xmlns:a16="http://schemas.microsoft.com/office/drawing/2014/main" val="2634720471"/>
                    </a:ext>
                  </a:extLst>
                </a:gridCol>
              </a:tblGrid>
              <a:tr h="362045">
                <a:tc>
                  <a:txBody>
                    <a:bodyPr/>
                    <a:lstStyle/>
                    <a:p>
                      <a:r>
                        <a:rPr lang="en-GB" sz="1500"/>
                        <a:t>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Activity*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518563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June 2021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engagement event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1874086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 June/Early July 2021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Invitation to Tender and formal contract notice published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2291689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 July/Early August 2021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Deadline for receipt of tenders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4138906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Early August 2021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1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Desktop evaluation of providers’ written responses, including moderation &amp; clarification</a:t>
                      </a:r>
                      <a:endParaRPr lang="en-US" sz="11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65358296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Mid August 2021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Internal approvals to award contract/grant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44705080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Mid August 2021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Notification of results and feedback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1124352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 August 2021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 award publication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10365283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 August 2021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 commencement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9704015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959041" y="5607844"/>
            <a:ext cx="3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685800" rtl="0" eaLnBrk="1" latinLnBrk="0" hangingPunct="1"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B98E5A-76C0-453E-B1E0-BC4AB04722D5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0B71B80-B438-4D9A-B7A3-DABDB8C6896F}"/>
              </a:ext>
            </a:extLst>
          </p:cNvPr>
          <p:cNvSpPr txBox="1">
            <a:spLocks/>
          </p:cNvSpPr>
          <p:nvPr/>
        </p:nvSpPr>
        <p:spPr>
          <a:xfrm>
            <a:off x="684214" y="4657364"/>
            <a:ext cx="7839300" cy="647701"/>
          </a:xfrm>
          <a:prstGeom prst="rect">
            <a:avLst/>
          </a:prstGeom>
        </p:spPr>
        <p:txBody>
          <a:bodyPr vert="horz" lIns="0" tIns="45720" rIns="3600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200" b="1" kern="1200">
                <a:solidFill>
                  <a:srgbClr val="00B0F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9C865-13C5-4C56-8DDA-CC89942E13E6}"/>
              </a:ext>
            </a:extLst>
          </p:cNvPr>
          <p:cNvSpPr txBox="1"/>
          <p:nvPr/>
        </p:nvSpPr>
        <p:spPr>
          <a:xfrm>
            <a:off x="1213757" y="4806947"/>
            <a:ext cx="7010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*All activity is subject to approval and funding confirmation</a:t>
            </a:r>
          </a:p>
        </p:txBody>
      </p:sp>
    </p:spTree>
    <p:extLst>
      <p:ext uri="{BB962C8B-B14F-4D97-AF65-F5344CB8AC3E}">
        <p14:creationId xmlns:p14="http://schemas.microsoft.com/office/powerpoint/2010/main" val="2252915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alibri"/>
                <a:cs typeface="Calibri"/>
              </a:rPr>
              <a:t>Next Steps - How to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014438"/>
            <a:ext cx="7775575" cy="4679949"/>
          </a:xfrm>
        </p:spPr>
        <p:txBody>
          <a:bodyPr vert="horz" lIns="36000" tIns="45720" rIns="91440" bIns="45720" rtlCol="0" anchor="t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would really appreciate your feedback on our proposals, particularly on the specific questions and points raised in this presentation.</a:t>
            </a:r>
          </a:p>
          <a:p>
            <a:pPr>
              <a:spcBef>
                <a:spcPct val="0"/>
              </a:spcBef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GB" sz="2000" dirty="0">
                <a:latin typeface="Arial"/>
                <a:cs typeface="Arial"/>
              </a:rPr>
              <a:t>Please provide this feedback and submit any questions (including requests for any other information, that you would require to prepare a bid), using the messaging service within the ESEE notice on the Jaggaer portal, by 28</a:t>
            </a:r>
            <a:r>
              <a:rPr lang="en-GB" sz="2000" baseline="30000" dirty="0">
                <a:latin typeface="Arial"/>
                <a:cs typeface="Arial"/>
              </a:rPr>
              <a:t>th</a:t>
            </a:r>
            <a:r>
              <a:rPr lang="en-GB" sz="2000" dirty="0">
                <a:latin typeface="Arial"/>
                <a:cs typeface="Arial"/>
              </a:rPr>
              <a:t> June 2021.</a:t>
            </a:r>
          </a:p>
          <a:p>
            <a:pPr>
              <a:spcBef>
                <a:spcPct val="0"/>
              </a:spcBef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GB" sz="2000" dirty="0">
                <a:latin typeface="Arial"/>
                <a:cs typeface="Arial"/>
              </a:rPr>
              <a:t>We may hold a further market engagement event and this would be communicated to all who have registered an interest via Jaggaer portal, as well as a further notice being placed in Find a Tender and Contracts Finder. 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220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893" y="2684923"/>
            <a:ext cx="7633648" cy="2304256"/>
          </a:xfrm>
        </p:spPr>
        <p:txBody>
          <a:bodyPr/>
          <a:lstStyle/>
          <a:p>
            <a:r>
              <a:rPr lang="en-GB" sz="4400"/>
              <a:t>Thank you for attending today</a:t>
            </a:r>
            <a:br>
              <a:rPr lang="en-GB" sz="4400" b="1"/>
            </a:br>
            <a:br>
              <a:rPr lang="en-GB" sz="4400"/>
            </a:br>
            <a:br>
              <a:rPr lang="en-GB" sz="4400" b="1"/>
            </a:br>
            <a:r>
              <a:rPr lang="en-GB" sz="4400"/>
              <a:t> </a:t>
            </a:r>
            <a:r>
              <a:rPr lang="en-GB" sz="4400" b="1"/>
              <a:t> </a:t>
            </a:r>
            <a:br>
              <a:rPr lang="en-GB" sz="4400" b="1"/>
            </a:br>
            <a:br>
              <a:rPr lang="en-GB" sz="4400" b="1"/>
            </a:br>
            <a:br>
              <a:rPr lang="en-GB" sz="2100" i="1"/>
            </a:br>
            <a:endParaRPr lang="en-GB" sz="2100" i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920880" cy="1202432"/>
          </a:xfrm>
        </p:spPr>
        <p:txBody>
          <a:bodyPr>
            <a:normAutofit fontScale="32500" lnSpcReduction="20000"/>
          </a:bodyPr>
          <a:lstStyle/>
          <a:p>
            <a:endParaRPr lang="en-GB" sz="8000">
              <a:latin typeface="+mn-lt"/>
            </a:endParaRPr>
          </a:p>
          <a:p>
            <a:endParaRPr lang="en-GB" sz="8000">
              <a:latin typeface="+mn-lt"/>
            </a:endParaRPr>
          </a:p>
          <a:p>
            <a:br>
              <a:rPr lang="en-GB"/>
            </a:b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684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3600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b="1">
                <a:latin typeface="Arial"/>
                <a:cs typeface="Arial"/>
              </a:rPr>
              <a:t>Agenda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Welcome and introductions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Housekeeping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Objectives of the session 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Background 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Proposals 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Commercial overview</a:t>
            </a:r>
          </a:p>
          <a:p>
            <a:pPr>
              <a:buFontTx/>
              <a:buChar char="-"/>
            </a:pPr>
            <a:r>
              <a:rPr lang="en-GB" sz="2000">
                <a:latin typeface="Arial"/>
                <a:cs typeface="Arial"/>
              </a:rPr>
              <a:t>Next steps</a:t>
            </a:r>
          </a:p>
          <a:p>
            <a:pPr marL="0" indent="0">
              <a:buNone/>
            </a:pPr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9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28000" cy="648072"/>
          </a:xfrm>
        </p:spPr>
        <p:txBody>
          <a:bodyPr/>
          <a:lstStyle/>
          <a:p>
            <a:r>
              <a:rPr lang="en-GB" b="1">
                <a:latin typeface="+mj-lt"/>
              </a:rPr>
              <a:t>Housekeeping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843" y="1052736"/>
            <a:ext cx="8352928" cy="5099726"/>
          </a:xfrm>
        </p:spPr>
        <p:txBody>
          <a:bodyPr/>
          <a:lstStyle/>
          <a:p>
            <a:pPr marL="0" indent="0">
              <a:buNone/>
            </a:pPr>
            <a:r>
              <a:rPr lang="en-GB" sz="2000" u="sng">
                <a:latin typeface="Arial" panose="020B0604020202020204" pitchFamily="34" charset="0"/>
                <a:cs typeface="Arial" panose="020B0604020202020204" pitchFamily="34" charset="0"/>
              </a:rPr>
              <a:t>Before the webinar starts</a:t>
            </a:r>
          </a:p>
          <a:p>
            <a:pPr marL="0" indent="0">
              <a:buNone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The host will mute all attendees for the duration of this session.</a:t>
            </a:r>
          </a:p>
          <a:p>
            <a:pPr marL="282575" lvl="3" indent="0">
              <a:buNone/>
            </a:pPr>
            <a:r>
              <a:rPr lang="en-GB" sz="2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Those joining by phone, please mute by pressing *(star) 6</a:t>
            </a:r>
          </a:p>
          <a:p>
            <a:pPr marL="0" lvl="2" indent="-127000">
              <a:buNone/>
            </a:pPr>
            <a:endParaRPr lang="en-GB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-127000">
              <a:buNone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webinar is NOT being recorded-  a copy of webinar slides will be published on Jaggaer.</a:t>
            </a:r>
          </a:p>
          <a:p>
            <a:pPr marL="0" indent="0">
              <a:buNone/>
            </a:pPr>
            <a:endParaRPr lang="en-GB" sz="2000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u="sng">
                <a:latin typeface="Arial" panose="020B0604020202020204" pitchFamily="34" charset="0"/>
                <a:cs typeface="Arial" panose="020B0604020202020204" pitchFamily="34" charset="0"/>
              </a:rPr>
              <a:t>Collecting your feedback</a:t>
            </a:r>
          </a:p>
          <a:p>
            <a:pPr marL="0" indent="0">
              <a:buNone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Please ask any questions, and share your feedback with us, using the Jaggaer messaging service.</a:t>
            </a:r>
          </a:p>
          <a:p>
            <a:pPr marL="0" indent="0">
              <a:buNone/>
            </a:pP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2000" u="sng">
                <a:latin typeface="Arial" panose="020B0604020202020204" pitchFamily="34" charset="0"/>
                <a:cs typeface="Arial" panose="020B0604020202020204" pitchFamily="34" charset="0"/>
              </a:rPr>
              <a:t>Q&amp;As </a:t>
            </a:r>
          </a:p>
          <a:p>
            <a:pPr marL="0" lvl="2" indent="-127000">
              <a:buNone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 to questions will be published on Jaggaer.</a:t>
            </a:r>
          </a:p>
          <a:p>
            <a:pPr marL="0" indent="0">
              <a:buNone/>
            </a:pPr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5" name="Picture 2" descr="Mute someone in a Microsoft Teams Meeting-Sharing Knowledge ...">
            <a:extLst>
              <a:ext uri="{FF2B5EF4-FFF2-40B4-BE49-F238E27FC236}">
                <a16:creationId xmlns:a16="http://schemas.microsoft.com/office/drawing/2014/main" id="{1F97AFA3-AB3C-4C02-9BBB-9D34E36E55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4" t="54562" r="57075" b="12409"/>
          <a:stretch/>
        </p:blipFill>
        <p:spPr bwMode="auto">
          <a:xfrm>
            <a:off x="8170350" y="1489616"/>
            <a:ext cx="709614" cy="68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39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Objectives of this early engagement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484784"/>
            <a:ext cx="7775575" cy="4679949"/>
          </a:xfrm>
        </p:spPr>
        <p:txBody>
          <a:bodyPr vert="horz" lIns="36000" tIns="45720" rIns="91440" bIns="45720" rtlCol="0" anchor="t">
            <a:noAutofit/>
          </a:bodyPr>
          <a:lstStyle/>
          <a:p>
            <a:pPr marL="0" indent="0">
              <a:buNone/>
              <a:defRPr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provide an understanding of:</a:t>
            </a:r>
          </a:p>
          <a:p>
            <a:pPr marL="0" indent="0">
              <a:buNone/>
              <a:defRPr/>
            </a:pPr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>
                <a:latin typeface="Arial"/>
                <a:cs typeface="Arial"/>
              </a:rPr>
              <a:t>The Department’s intent to provide dedicated funding to </a:t>
            </a:r>
            <a:r>
              <a:rPr lang="en-GB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 and increase competitive school sport and sport leadership opportunities for girls</a:t>
            </a:r>
            <a:r>
              <a:rPr lang="en-GB" sz="2000">
                <a:latin typeface="Arial"/>
                <a:cs typeface="Arial"/>
              </a:rPr>
              <a:t>.</a:t>
            </a:r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000">
                <a:latin typeface="Arial"/>
                <a:cs typeface="Arial"/>
              </a:rPr>
              <a:t>To gather feedback on our proposals to help inform our final decisions.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31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656" y="1484784"/>
            <a:ext cx="7633648" cy="2304256"/>
          </a:xfrm>
        </p:spPr>
        <p:txBody>
          <a:bodyPr/>
          <a:lstStyle/>
          <a:p>
            <a:r>
              <a:rPr lang="en-GB" sz="4400" b="1"/>
              <a:t>Background</a:t>
            </a:r>
            <a:br>
              <a:rPr lang="en-GB" sz="4400" b="1"/>
            </a:br>
            <a:r>
              <a:rPr lang="en-GB" sz="4400" b="1"/>
              <a:t>  </a:t>
            </a:r>
            <a:br>
              <a:rPr lang="en-GB" sz="4400" b="1"/>
            </a:br>
            <a:br>
              <a:rPr lang="en-GB" sz="4400" b="1"/>
            </a:br>
            <a:br>
              <a:rPr lang="en-GB" sz="2100" i="1"/>
            </a:br>
            <a:endParaRPr lang="en-GB" sz="2100" i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920880" cy="1202432"/>
          </a:xfrm>
        </p:spPr>
        <p:txBody>
          <a:bodyPr>
            <a:normAutofit fontScale="32500" lnSpcReduction="20000"/>
          </a:bodyPr>
          <a:lstStyle/>
          <a:p>
            <a:endParaRPr lang="en-GB" sz="8000">
              <a:latin typeface="+mn-lt"/>
            </a:endParaRPr>
          </a:p>
          <a:p>
            <a:endParaRPr lang="en-GB" sz="8000">
              <a:latin typeface="+mn-lt"/>
            </a:endParaRPr>
          </a:p>
          <a:p>
            <a:br>
              <a:rPr lang="en-GB"/>
            </a:b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39552" y="4318248"/>
            <a:ext cx="550089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kern="1200" dirty="0">
                <a:solidFill>
                  <a:schemeClr val="tx1"/>
                </a:solidFill>
              </a:rPr>
              <a:t>Laura WALKLETT</a:t>
            </a:r>
          </a:p>
          <a:p>
            <a:endParaRPr lang="en-US" sz="2000" b="1" dirty="0">
              <a:cs typeface="Calibri"/>
            </a:endParaRPr>
          </a:p>
          <a:p>
            <a:r>
              <a:rPr lang="en-US" sz="2000" b="1" kern="1200" dirty="0">
                <a:cs typeface="Calibri"/>
              </a:rPr>
              <a:t>PE, School Sport and Physical Activity Unit</a:t>
            </a:r>
          </a:p>
          <a:p>
            <a:endParaRPr lang="en-US" sz="2000" kern="12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9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07F11-6DAA-4F58-8986-82DCBCA6C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Background to our proposed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D2CB9-A9C9-47C4-80C3-04305DE8B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400176"/>
            <a:ext cx="7775575" cy="4679949"/>
          </a:xfrm>
        </p:spPr>
        <p:txBody>
          <a:bodyPr vert="horz" lIns="36000" tIns="45720" rIns="91440" bIns="45720" rtlCol="0" anchor="t">
            <a:noAutofit/>
          </a:bodyPr>
          <a:lstStyle/>
          <a:p>
            <a:r>
              <a:rPr lang="en-GB" sz="2000">
                <a:solidFill>
                  <a:schemeClr val="tx1"/>
                </a:solidFill>
                <a:latin typeface="+mn-lt"/>
                <a:cs typeface="Calibri"/>
              </a:rPr>
              <a:t>There continues to be a ‘gender gap’ between boys and girls with regards to physical activity levels. </a:t>
            </a:r>
          </a:p>
          <a:p>
            <a:r>
              <a:rPr lang="en-GB" sz="2000">
                <a:solidFill>
                  <a:schemeClr val="tx1"/>
                </a:solidFill>
                <a:latin typeface="+mn-lt"/>
                <a:cs typeface="Calibri"/>
              </a:rPr>
              <a:t>The Department for Education intends to provide up to £392,000 of dedicated funding for financial year 2021-22 to </a:t>
            </a:r>
            <a:r>
              <a:rPr lang="en-GB" sz="200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improve and increase competitive school sport and sport leadership opportunities for girls.</a:t>
            </a:r>
          </a:p>
          <a:p>
            <a:r>
              <a:rPr lang="en-GB" sz="200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Funding at the same level may </a:t>
            </a:r>
            <a:r>
              <a:rPr lang="en-GB" sz="200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be provided for the two following financial years, </a:t>
            </a:r>
            <a:r>
              <a:rPr lang="en-GB" sz="200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subject to agreement of departmental priorities as part of the upcoming Spending Review.</a:t>
            </a:r>
            <a:endParaRPr lang="en-GB" sz="200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endParaRPr lang="en-GB"/>
          </a:p>
          <a:p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DBFC4-499C-4697-BA19-0EA38EE7A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94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07F11-6DAA-4F58-8986-82DCBCA6C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Programme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D2CB9-A9C9-47C4-80C3-04305DE8B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36000" tIns="45720" rIns="91440" bIns="45720" rtlCol="0" anchor="t">
            <a:noAutofit/>
          </a:bodyPr>
          <a:lstStyle/>
          <a:p>
            <a:endParaRPr lang="en-GB"/>
          </a:p>
          <a:p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DBFC4-499C-4697-BA19-0EA38EE7A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1FC5C7-E672-470B-8D7A-54FB9B98CEC5}"/>
              </a:ext>
            </a:extLst>
          </p:cNvPr>
          <p:cNvSpPr txBox="1">
            <a:spLocks/>
          </p:cNvSpPr>
          <p:nvPr/>
        </p:nvSpPr>
        <p:spPr>
          <a:xfrm>
            <a:off x="836612" y="1349376"/>
            <a:ext cx="7775575" cy="4679949"/>
          </a:xfrm>
          <a:prstGeom prst="rect">
            <a:avLst/>
          </a:prstGeom>
        </p:spPr>
        <p:txBody>
          <a:bodyPr vert="horz" lIns="36000" tIns="45720" rIns="91440" bIns="45720" rtlCol="0" anchor="t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400" b="0" i="0" kern="1200" baseline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800" b="0" kern="120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spcAft>
                <a:spcPts val="1200"/>
              </a:spcAft>
              <a:buNone/>
            </a:pP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Department expects that the funded programme of activity will impact on the following: </a:t>
            </a:r>
          </a:p>
          <a:p>
            <a:pPr marL="0" indent="0" hangingPunct="0">
              <a:spcAft>
                <a:spcPts val="1200"/>
              </a:spcAft>
              <a:buNone/>
            </a:pPr>
            <a:endParaRPr lang="en-GB" sz="18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>
              <a:spcAft>
                <a:spcPts val="1200"/>
              </a:spcAft>
            </a:pP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quality and range of competitive school sport and sport volunteering opportunities available to girls.</a:t>
            </a:r>
          </a:p>
          <a:p>
            <a:pPr hangingPunct="0">
              <a:spcAft>
                <a:spcPts val="1200"/>
              </a:spcAft>
            </a:pP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Opportunities for girls to achieve 60 active minutes per day.</a:t>
            </a:r>
            <a:endParaRPr lang="en-GB" sz="180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>
              <a:spcAft>
                <a:spcPts val="1200"/>
              </a:spcAft>
            </a:pP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engagement and participation of girls with competitive school sport and sport volunteering.</a:t>
            </a:r>
          </a:p>
          <a:p>
            <a:pPr hangingPunct="0">
              <a:spcAft>
                <a:spcPts val="1200"/>
              </a:spcAft>
            </a:pP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Character education, such as resilience, leadership and self-belief, for girls through competitive school sport and sport volunteering. </a:t>
            </a:r>
          </a:p>
          <a:p>
            <a:pPr marL="0" indent="0">
              <a:buNone/>
            </a:pPr>
            <a:endParaRPr lang="en-GB" sz="2000">
              <a:solidFill>
                <a:schemeClr val="tx1"/>
              </a:solidFill>
              <a:latin typeface="+mn-lt"/>
              <a:cs typeface="Arial"/>
            </a:endParaRPr>
          </a:p>
          <a:p>
            <a:endParaRPr lang="en-GB" sz="200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20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9555-13CB-42B8-8BBC-81953D5A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Programme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6F5A1-8FE9-4F98-A17B-5046207CA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hangingPunct="0">
              <a:spcAft>
                <a:spcPts val="120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Department envisages </a:t>
            </a:r>
            <a:r>
              <a:rPr lang="en-GB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the programme will meet the following criteria:</a:t>
            </a:r>
          </a:p>
          <a:p>
            <a:pPr hangingPunct="0">
              <a:spcAft>
                <a:spcPts val="1200"/>
              </a:spcAft>
            </a:pPr>
            <a:r>
              <a:rPr lang="en-GB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open to both primary and secondary pupils.</a:t>
            </a:r>
          </a:p>
          <a:p>
            <a:pPr hangingPunct="0">
              <a:spcAft>
                <a:spcPts val="1200"/>
              </a:spcAft>
            </a:pPr>
            <a:r>
              <a:rPr lang="en-GB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wide impact, that would not 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target a specific group of children (</a:t>
            </a:r>
            <a:r>
              <a:rPr lang="en-GB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children in years 6 and 7). </a:t>
            </a: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>
              <a:spcAft>
                <a:spcPts val="120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a national reach, which delivers in a number of locations across England, ensuring relevance to schools across the country.</a:t>
            </a:r>
          </a:p>
          <a:p>
            <a:pPr hangingPunct="0">
              <a:spcAft>
                <a:spcPts val="1200"/>
              </a:spcAft>
            </a:pPr>
            <a:r>
              <a:rPr lang="en-GB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Takes into consideration the effect of COVID on competitive school sport and sport volunteering opportunities for girls.</a:t>
            </a:r>
          </a:p>
          <a:p>
            <a:pPr hangingPunct="0">
              <a:spcAft>
                <a:spcPts val="1200"/>
              </a:spcAft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05293-59C7-4339-97A6-CFCE04BBC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514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78835"/>
            <a:ext cx="7775575" cy="585486"/>
          </a:xfrm>
        </p:spPr>
        <p:txBody>
          <a:bodyPr/>
          <a:lstStyle/>
          <a:p>
            <a:r>
              <a:rPr lang="en-GB" sz="2400">
                <a:latin typeface="Calibri"/>
                <a:cs typeface="Calibri"/>
              </a:rPr>
              <a:t>Views and feedback requested on the following aspects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700" y="1266131"/>
            <a:ext cx="7776864" cy="4500215"/>
          </a:xfrm>
        </p:spPr>
        <p:txBody>
          <a:bodyPr vert="horz" lIns="36000" tIns="45720" rIns="91440" bIns="45720" rtlCol="0" anchor="t">
            <a:noAutofit/>
          </a:bodyPr>
          <a:lstStyle/>
          <a:p>
            <a:r>
              <a:rPr lang="en-GB" sz="1800" b="1">
                <a:solidFill>
                  <a:srgbClr val="000000"/>
                </a:solidFill>
                <a:latin typeface="Arial"/>
                <a:cs typeface="Arial"/>
              </a:rPr>
              <a:t>Level of interest </a:t>
            </a:r>
            <a:r>
              <a:rPr lang="en-GB" sz="1800">
                <a:solidFill>
                  <a:srgbClr val="000000"/>
                </a:solidFill>
                <a:latin typeface="Arial"/>
                <a:cs typeface="Arial"/>
              </a:rPr>
              <a:t>– would organisations be interested in this proposed funding?</a:t>
            </a:r>
          </a:p>
          <a:p>
            <a:r>
              <a:rPr lang="en-GB" sz="1800" b="1">
                <a:solidFill>
                  <a:srgbClr val="000000"/>
                </a:solidFill>
                <a:latin typeface="Arial"/>
                <a:cs typeface="Arial"/>
              </a:rPr>
              <a:t>Length of funding </a:t>
            </a:r>
            <a:r>
              <a:rPr lang="en-GB" sz="1800">
                <a:solidFill>
                  <a:srgbClr val="000000"/>
                </a:solidFill>
                <a:latin typeface="Arial"/>
                <a:cs typeface="Arial"/>
              </a:rPr>
              <a:t>– would a possible 2 or 3 year period of funding be more attractive than funding to the end of the current financial year (NB: any potential funding beyond March 2022 would be </a:t>
            </a:r>
            <a:r>
              <a:rPr lang="en-GB" sz="180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to agreement of departmental priorities as part of the Spending Review)?</a:t>
            </a:r>
            <a:endParaRPr lang="en-GB" sz="180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800" b="1">
                <a:solidFill>
                  <a:srgbClr val="000000"/>
                </a:solidFill>
                <a:latin typeface="Arial"/>
                <a:cs typeface="Arial"/>
              </a:rPr>
              <a:t>Delivery outcomes </a:t>
            </a:r>
            <a:r>
              <a:rPr lang="en-GB" sz="1800">
                <a:solidFill>
                  <a:srgbClr val="000000"/>
                </a:solidFill>
                <a:latin typeface="Arial"/>
                <a:cs typeface="Arial"/>
              </a:rPr>
              <a:t>– how might organisations go about delivering the intended programme impact – what activities would this funding be used for?</a:t>
            </a:r>
          </a:p>
          <a:p>
            <a:r>
              <a:rPr lang="en-GB" sz="1800" b="1">
                <a:solidFill>
                  <a:srgbClr val="000000"/>
                </a:solidFill>
                <a:latin typeface="Arial"/>
                <a:cs typeface="Arial"/>
              </a:rPr>
              <a:t>Funding mechanism </a:t>
            </a:r>
            <a:r>
              <a:rPr lang="en-GB" sz="1800">
                <a:solidFill>
                  <a:srgbClr val="000000"/>
                </a:solidFill>
                <a:latin typeface="Arial"/>
                <a:cs typeface="Arial"/>
              </a:rPr>
              <a:t>– would providing this funding through a contract or grant funding model be more attractive?</a:t>
            </a:r>
          </a:p>
          <a:p>
            <a:pPr marL="0" indent="0">
              <a:buNone/>
            </a:pPr>
            <a:endParaRPr lang="en-GB" sz="180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>
                <a:solidFill>
                  <a:srgbClr val="000000"/>
                </a:solidFill>
                <a:latin typeface="Arial"/>
                <a:cs typeface="Arial"/>
              </a:rPr>
              <a:t>Please feel free to provide feedback on any other aspect of our current thinking not listed above.</a:t>
            </a:r>
          </a:p>
          <a:p>
            <a:endParaRPr lang="en-GB" sz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ctr"/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/>
          </a:p>
          <a:p>
            <a:pPr marL="0" indent="0">
              <a:buNone/>
            </a:pPr>
            <a:endParaRPr lang="en-GB" sz="2000"/>
          </a:p>
          <a:p>
            <a:endParaRPr lang="en-GB" sz="200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33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6D7E1FF0A9574D936F7751DCC0749D" ma:contentTypeVersion="6" ma:contentTypeDescription="Create a new document." ma:contentTypeScope="" ma:versionID="e93dbb5c4570705e93a1de362964e373">
  <xsd:schema xmlns:xsd="http://www.w3.org/2001/XMLSchema" xmlns:xs="http://www.w3.org/2001/XMLSchema" xmlns:p="http://schemas.microsoft.com/office/2006/metadata/properties" xmlns:ns2="ff3fd9dc-9634-472d-8fff-ab581f5c5355" xmlns:ns3="fcdbf77a-a168-4538-a5b5-63755d911c8c" targetNamespace="http://schemas.microsoft.com/office/2006/metadata/properties" ma:root="true" ma:fieldsID="ecc49e72a96681ab9dbf89d5926f01c2" ns2:_="" ns3:_="">
    <xsd:import namespace="ff3fd9dc-9634-472d-8fff-ab581f5c5355"/>
    <xsd:import namespace="fcdbf77a-a168-4538-a5b5-63755d911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fd9dc-9634-472d-8fff-ab581f5c5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dbf77a-a168-4538-a5b5-63755d911c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D3942E-F7FA-4AD8-9A69-5FDFB1F490D1}">
  <ds:schemaRefs>
    <ds:schemaRef ds:uri="fcdbf77a-a168-4538-a5b5-63755d911c8c"/>
    <ds:schemaRef ds:uri="ff3fd9dc-9634-472d-8fff-ab581f5c535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82F2FE-EC39-4194-AE6B-C559F7718688}">
  <ds:schemaRefs>
    <ds:schemaRef ds:uri="fcdbf77a-a168-4538-a5b5-63755d911c8c"/>
    <ds:schemaRef ds:uri="ff3fd9dc-9634-472d-8fff-ab581f5c535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18918D8-6743-472F-9133-546308218B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920</Words>
  <Application>Microsoft Office PowerPoint</Application>
  <PresentationFormat>On-screen Show (4:3)</PresentationFormat>
  <Paragraphs>156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 Early engagement session   Girls Competitive Sport funding   </vt:lpstr>
      <vt:lpstr>Agenda and introductions</vt:lpstr>
      <vt:lpstr>Housekeeping</vt:lpstr>
      <vt:lpstr>Objectives of this early engagement event</vt:lpstr>
      <vt:lpstr>Background      </vt:lpstr>
      <vt:lpstr>Background to our proposed approach</vt:lpstr>
      <vt:lpstr>Programme Impact</vt:lpstr>
      <vt:lpstr>Programme Outline</vt:lpstr>
      <vt:lpstr>Views and feedback requested on the following aspects</vt:lpstr>
      <vt:lpstr>Commercial overview      </vt:lpstr>
      <vt:lpstr>Open Procedure Process and Timeline </vt:lpstr>
      <vt:lpstr>Indicative timeframe</vt:lpstr>
      <vt:lpstr>Next Steps - How to feedback</vt:lpstr>
      <vt:lpstr>Thank you for attending today    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DfE presentation template</dc:title>
  <dc:creator>Publishing.TEAM@education.gsi.gov.uk</dc:creator>
  <cp:lastModifiedBy>SAEED, Asad</cp:lastModifiedBy>
  <cp:revision>2</cp:revision>
  <cp:lastPrinted>2019-02-28T09:45:00Z</cp:lastPrinted>
  <dcterms:created xsi:type="dcterms:W3CDTF">2013-06-06T10:14:36Z</dcterms:created>
  <dcterms:modified xsi:type="dcterms:W3CDTF">2021-06-22T08:44:06Z</dcterms:modified>
  <cp:category>Master-Pres-v1.0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0x010100E86D7E1FF0A9574D936F7751DCC0749D</vt:lpwstr>
  </property>
  <property fmtid="{D5CDD505-2E9C-101B-9397-08002B2CF9AE}" pid="3" name="p1100149a9d0434b89ab9ce9205ff002">
    <vt:lpwstr>NCTL|50b03fc4-9596-44c0-8ddf-78c55856c7ae</vt:lpwstr>
  </property>
  <property fmtid="{D5CDD505-2E9C-101B-9397-08002B2CF9AE}" pid="4" name="o73fcab975b446d4b6f6731859ddf0aa">
    <vt:lpwstr>Official|0884c477-2e62-47ea-b19c-5af6e91124c5</vt:lpwstr>
  </property>
  <property fmtid="{D5CDD505-2E9C-101B-9397-08002B2CF9AE}" pid="5" name="i51aa9d3a7874ea18dac0ec1e3b3362f">
    <vt:lpwstr>NCTL|8a55f59b-7d94-44dd-a344-986d47acf947</vt:lpwstr>
  </property>
  <property fmtid="{D5CDD505-2E9C-101B-9397-08002B2CF9AE}" pid="6" name="_dlc_DocIdItemGuid">
    <vt:lpwstr>299652ce-53c4-4ee3-8857-df45b655b468</vt:lpwstr>
  </property>
  <property fmtid="{D5CDD505-2E9C-101B-9397-08002B2CF9AE}" pid="7" name="DfeOrganisationalUnit">
    <vt:lpwstr>7;#DfE|cc08a6d4-dfde-4d0f-bd85-069ebcef80d5</vt:lpwstr>
  </property>
  <property fmtid="{D5CDD505-2E9C-101B-9397-08002B2CF9AE}" pid="8" name="IWPOrganisationalUnit">
    <vt:lpwstr>2;#NCTL|50b03fc4-9596-44c0-8ddf-78c55856c7ae</vt:lpwstr>
  </property>
  <property fmtid="{D5CDD505-2E9C-101B-9397-08002B2CF9AE}" pid="9" name="IWPOwner">
    <vt:lpwstr>3;#NCTL|8a55f59b-7d94-44dd-a344-986d47acf947</vt:lpwstr>
  </property>
  <property fmtid="{D5CDD505-2E9C-101B-9397-08002B2CF9AE}" pid="10" name="DfeRights:ProtectiveMarking">
    <vt:lpwstr>1;#Official|0884c477-2e62-47ea-b19c-5af6e91124c5</vt:lpwstr>
  </property>
  <property fmtid="{D5CDD505-2E9C-101B-9397-08002B2CF9AE}" pid="11" name="DfeSubject">
    <vt:lpwstr/>
  </property>
  <property fmtid="{D5CDD505-2E9C-101B-9397-08002B2CF9AE}" pid="12" name="IWPRightsProtectiveMarking">
    <vt:lpwstr>1;#Official|0884c477-2e62-47ea-b19c-5af6e91124c5</vt:lpwstr>
  </property>
  <property fmtid="{D5CDD505-2E9C-101B-9397-08002B2CF9AE}" pid="13" name="DfeOwner">
    <vt:lpwstr>4;#DfE|a484111e-5b24-4ad9-9778-c536c8c88985</vt:lpwstr>
  </property>
  <property fmtid="{D5CDD505-2E9C-101B-9397-08002B2CF9AE}" pid="14" name="c02f73938b5741d4934b358b31a1b80f">
    <vt:lpwstr>Official|0884c477-2e62-47ea-b19c-5af6e91124c5</vt:lpwstr>
  </property>
  <property fmtid="{D5CDD505-2E9C-101B-9397-08002B2CF9AE}" pid="15" name="p6919dbb65844893b164c5f63a6f0eeb">
    <vt:lpwstr>DfE|a484111e-5b24-4ad9-9778-c536c8c88985</vt:lpwstr>
  </property>
  <property fmtid="{D5CDD505-2E9C-101B-9397-08002B2CF9AE}" pid="16" name="f6ec388a6d534bab86a259abd1bfa088">
    <vt:lpwstr>DfE|cc08a6d4-dfde-4d0f-bd85-069ebcef80d5</vt:lpwstr>
  </property>
  <property fmtid="{D5CDD505-2E9C-101B-9397-08002B2CF9AE}" pid="17" name="i98b064926ea4fbe8f5b88c394ff652b">
    <vt:lpwstr/>
  </property>
  <property fmtid="{D5CDD505-2E9C-101B-9397-08002B2CF9AE}" pid="18" name="IWPSiteType">
    <vt:lpwstr/>
  </property>
  <property fmtid="{D5CDD505-2E9C-101B-9397-08002B2CF9AE}" pid="19" name="IWPFunction">
    <vt:lpwstr/>
  </property>
  <property fmtid="{D5CDD505-2E9C-101B-9397-08002B2CF9AE}" pid="20" name="IWPSubject">
    <vt:lpwstr/>
  </property>
</Properties>
</file>