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94" r:id="rId4"/>
    <p:sldId id="285" r:id="rId5"/>
    <p:sldId id="290" r:id="rId6"/>
    <p:sldId id="289" r:id="rId7"/>
    <p:sldId id="288" r:id="rId8"/>
    <p:sldId id="298" r:id="rId9"/>
    <p:sldId id="278" r:id="rId10"/>
    <p:sldId id="282" r:id="rId11"/>
    <p:sldId id="297" r:id="rId12"/>
    <p:sldId id="279" r:id="rId13"/>
  </p:sldIdLst>
  <p:sldSz cx="9144000" cy="6858000" type="screen4x3"/>
  <p:notesSz cx="6797675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44"/>
    <a:srgbClr val="00B140"/>
    <a:srgbClr val="00968E"/>
    <a:srgbClr val="006272"/>
    <a:srgbClr val="00A5E1"/>
    <a:srgbClr val="141B4D"/>
    <a:srgbClr val="EF3B24"/>
    <a:srgbClr val="FF750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0199" autoAdjust="0"/>
  </p:normalViewPr>
  <p:slideViewPr>
    <p:cSldViewPr snapToGrid="0" showGuides="1">
      <p:cViewPr varScale="1">
        <p:scale>
          <a:sx n="54" d="100"/>
          <a:sy n="54" d="100"/>
        </p:scale>
        <p:origin x="14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B462-98FC-4072-8633-C50B2CCEC85C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4B86-80E6-4D44-A160-807F12D09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1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22AFE-A276-42FB-A93A-B0F7F521EF17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89CC-6958-4F62-A2B0-6289660D9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8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3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2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5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6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3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3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8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0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2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08000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894000" y="4608000"/>
            <a:ext cx="2250000" cy="22500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894000" y="2305226"/>
            <a:ext cx="2250000" cy="2250000"/>
          </a:xfrm>
          <a:prstGeom prst="rect">
            <a:avLst/>
          </a:prstGeom>
          <a:solidFill>
            <a:srgbClr val="00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00" y="4610452"/>
            <a:ext cx="3600000" cy="5555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125252"/>
            <a:ext cx="3601350" cy="2816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0000"/>
            <a:ext cx="1257333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8172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2088000" cy="43513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4000" y="1620000"/>
            <a:ext cx="5688000" cy="4351338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3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108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835961"/>
            <a:ext cx="1080000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320324" y="2835961"/>
            <a:ext cx="1080000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6012000" y="2835961"/>
            <a:ext cx="1080000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2000" y="4002985"/>
            <a:ext cx="2520000" cy="19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20324" y="4002985"/>
            <a:ext cx="2520000" cy="19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12000" y="4002985"/>
            <a:ext cx="2520000" cy="19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85039" y="3405810"/>
            <a:ext cx="1363610" cy="510554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76714" y="3405810"/>
            <a:ext cx="1363610" cy="510554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7168390" y="3405810"/>
            <a:ext cx="1363610" cy="510554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22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ntro and 6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54010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231791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305588" y="2231791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997600" y="2231791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91969" y="2231791"/>
            <a:ext cx="1636649" cy="180809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000" y="3206359"/>
            <a:ext cx="883351" cy="842178"/>
          </a:xfrm>
        </p:spPr>
        <p:txBody>
          <a:bodyPr anchor="t" anchorCtr="0"/>
          <a:lstStyle>
            <a:lvl1pPr marL="0" indent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612000" y="4166608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3305588" y="4166608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997600" y="4166608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591969" y="4166608"/>
            <a:ext cx="1636649" cy="18432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12000" y="5141177"/>
            <a:ext cx="883351" cy="868682"/>
          </a:xfrm>
        </p:spPr>
        <p:txBody>
          <a:bodyPr anchor="t" anchorCtr="0"/>
          <a:lstStyle>
            <a:lvl1pPr marL="0" indent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284000" y="4166608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3305588" y="5141177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976800" y="4166608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5997600" y="5141177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4284000" y="2231791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3305588" y="3206360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6976800" y="2231791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5997600" y="3206360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19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7918450" cy="4352400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43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791845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3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388800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3225" y="1620000"/>
            <a:ext cx="388800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6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388800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3225" y="1620000"/>
            <a:ext cx="3888000" cy="4351338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59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7918450" cy="21240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2000" y="3855600"/>
            <a:ext cx="7919225" cy="2124000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81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rgbClr val="141B4D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108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835961"/>
            <a:ext cx="7920000" cy="3168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68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rgbClr val="141B4D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2088000" cy="43513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44000" y="1620000"/>
            <a:ext cx="5688000" cy="4351338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9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ix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08000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00" y="4610452"/>
            <a:ext cx="3600000" cy="5555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125252"/>
            <a:ext cx="3601350" cy="2816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0000"/>
            <a:ext cx="1257333" cy="6984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6894000" y="4608000"/>
            <a:ext cx="2250000" cy="225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916" t="-80923" r="-11380" b="-1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6894000" y="2305226"/>
            <a:ext cx="2250000" cy="225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6" b="-497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02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450850"/>
            <a:ext cx="7920000" cy="5519738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 marL="0" indent="0">
              <a:buFontTx/>
              <a:buNone/>
              <a:defRPr sz="2400"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0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10452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09130" y="4610452"/>
            <a:ext cx="2250000" cy="22500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909130" y="2305226"/>
            <a:ext cx="2250000" cy="2250000"/>
          </a:xfrm>
          <a:prstGeom prst="rect">
            <a:avLst/>
          </a:prstGeom>
          <a:solidFill>
            <a:srgbClr val="00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565" y="0"/>
            <a:ext cx="2250000" cy="2250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7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10452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09130" y="4610452"/>
            <a:ext cx="2250000" cy="22500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9144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890226"/>
            <a:ext cx="7920000" cy="1080000"/>
          </a:xfrm>
        </p:spPr>
        <p:txBody>
          <a:bodyPr anchor="ctr" anchorCtr="1"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565" y="0"/>
            <a:ext cx="2250000" cy="2250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4611757"/>
            <a:ext cx="4520870" cy="22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4659130" y="0"/>
            <a:ext cx="4500000" cy="22500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d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08000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00" y="4610452"/>
            <a:ext cx="3600000" cy="5555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125252"/>
            <a:ext cx="3601350" cy="2816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0000"/>
            <a:ext cx="1257333" cy="698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94000" y="2305049"/>
            <a:ext cx="2250000" cy="225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894000" y="4608513"/>
            <a:ext cx="2250000" cy="225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2775" y="3600000"/>
            <a:ext cx="1728000" cy="1728000"/>
          </a:xfrm>
          <a:solidFill>
            <a:srgbClr val="00968E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674800" y="3600000"/>
            <a:ext cx="1728000" cy="1728000"/>
          </a:xfrm>
          <a:solidFill>
            <a:srgbClr val="00B140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41200" y="3600000"/>
            <a:ext cx="1728000" cy="172800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03225" y="3600000"/>
            <a:ext cx="1728000" cy="1728000"/>
          </a:xfrm>
          <a:solidFill>
            <a:srgbClr val="00A5E1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6120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3" hasCustomPrompt="1"/>
          </p:nvPr>
        </p:nvSpPr>
        <p:spPr>
          <a:xfrm>
            <a:off x="26748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 hasCustomPrompt="1"/>
          </p:nvPr>
        </p:nvSpPr>
        <p:spPr>
          <a:xfrm>
            <a:off x="47412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8040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35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7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3886200" cy="435133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20000"/>
            <a:ext cx="3886200" cy="435133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3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 and image/chart/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21240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" y="3856380"/>
            <a:ext cx="7920000" cy="2124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0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108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835961"/>
            <a:ext cx="7920000" cy="3168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  <a:prstGeom prst="rect">
            <a:avLst/>
          </a:prstGeo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81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620000"/>
            <a:ext cx="7920000" cy="4824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2000" y="1382400"/>
            <a:ext cx="7920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594000"/>
            <a:ext cx="540000" cy="2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94" r:id="rId4"/>
    <p:sldLayoutId id="2147483674" r:id="rId5"/>
    <p:sldLayoutId id="2147483676" r:id="rId6"/>
    <p:sldLayoutId id="2147483664" r:id="rId7"/>
    <p:sldLayoutId id="2147483677" r:id="rId8"/>
    <p:sldLayoutId id="2147483678" r:id="rId9"/>
    <p:sldLayoutId id="2147483679" r:id="rId10"/>
    <p:sldLayoutId id="2147483689" r:id="rId11"/>
    <p:sldLayoutId id="2147483690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87" r:id="rId21"/>
    <p:sldLayoutId id="2147483691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portal.orr.gov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Understanding key drivers that impact travel choice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Presented by Andrew Gleeson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47F-EEA1-4197-9ACA-DC0FBE1079DE}" type="datetime3">
              <a:rPr lang="en-US" smtClean="0"/>
              <a:pPr/>
              <a:t>14 August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9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need from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463883"/>
            <a:ext cx="7920000" cy="4824762"/>
          </a:xfrm>
        </p:spPr>
        <p:txBody>
          <a:bodyPr/>
          <a:lstStyle/>
          <a:p>
            <a:pPr lvl="0"/>
            <a:r>
              <a:rPr lang="en-GB" b="1" dirty="0"/>
              <a:t>Technical</a:t>
            </a:r>
            <a:r>
              <a:rPr lang="en-GB" dirty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Are their barriers to achieving the objectives?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Is this the right approach, and can the objective be achieved?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What are the challenges?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What does good look like?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What should the deliverables be?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3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need from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Time</a:t>
            </a:r>
            <a:r>
              <a:rPr lang="en-GB" dirty="0"/>
              <a:t>: Completed by March 2018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Are timescales achievable?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What more could be achieved within a longer time period?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Budget</a:t>
            </a:r>
            <a:r>
              <a:rPr lang="en-GB" dirty="0"/>
              <a:t>: £150k upper limit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Is the budget appropriate?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How might the outputs change with a variation to the budget?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Anything else:</a:t>
            </a:r>
            <a:r>
              <a:rPr lang="en-GB" dirty="0"/>
              <a:t> Is this the right approach, Have we missed something?</a:t>
            </a:r>
          </a:p>
        </p:txBody>
      </p:sp>
    </p:spTree>
    <p:extLst>
      <p:ext uri="{BB962C8B-B14F-4D97-AF65-F5344CB8AC3E}">
        <p14:creationId xmlns:p14="http://schemas.microsoft.com/office/powerpoint/2010/main" val="332339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6360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Who are RSSB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is Research and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are we 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Who are we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9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– Why is predictability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75068-18D8-4DBC-B1D4-11013947C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33" t="59507" r="19643" b="10420"/>
          <a:stretch/>
        </p:blipFill>
        <p:spPr>
          <a:xfrm>
            <a:off x="1677320" y="1444150"/>
            <a:ext cx="5778951" cy="5143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3E0264-65D5-4D33-A039-7087BC7AD6AA}"/>
              </a:ext>
            </a:extLst>
          </p:cNvPr>
          <p:cNvSpPr/>
          <p:nvPr/>
        </p:nvSpPr>
        <p:spPr>
          <a:xfrm>
            <a:off x="2017054" y="2442116"/>
            <a:ext cx="1116439" cy="1037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04F0A-8E8B-4AC4-8CF4-ECB3BA5C300D}"/>
              </a:ext>
            </a:extLst>
          </p:cNvPr>
          <p:cNvSpPr/>
          <p:nvPr/>
        </p:nvSpPr>
        <p:spPr>
          <a:xfrm>
            <a:off x="3473227" y="2442115"/>
            <a:ext cx="2057778" cy="1037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730CD-0C0C-4590-B227-2363357607AE}"/>
              </a:ext>
            </a:extLst>
          </p:cNvPr>
          <p:cNvSpPr/>
          <p:nvPr/>
        </p:nvSpPr>
        <p:spPr>
          <a:xfrm>
            <a:off x="3473227" y="2226525"/>
            <a:ext cx="473586" cy="43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A7615-968C-461E-894F-003D5ED3A2F4}"/>
              </a:ext>
            </a:extLst>
          </p:cNvPr>
          <p:cNvSpPr/>
          <p:nvPr/>
        </p:nvSpPr>
        <p:spPr>
          <a:xfrm>
            <a:off x="5057419" y="2263692"/>
            <a:ext cx="473586" cy="43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68EA9-2369-42D2-947D-9E0225109920}"/>
              </a:ext>
            </a:extLst>
          </p:cNvPr>
          <p:cNvSpPr/>
          <p:nvPr/>
        </p:nvSpPr>
        <p:spPr>
          <a:xfrm>
            <a:off x="5870739" y="2479281"/>
            <a:ext cx="1087621" cy="43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DFFBA-210F-442C-9AA3-16351A2C0158}"/>
              </a:ext>
            </a:extLst>
          </p:cNvPr>
          <p:cNvSpPr/>
          <p:nvPr/>
        </p:nvSpPr>
        <p:spPr>
          <a:xfrm>
            <a:off x="2017054" y="5140705"/>
            <a:ext cx="1556534" cy="88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0283F4-2819-4072-959E-1561B04555B9}"/>
              </a:ext>
            </a:extLst>
          </p:cNvPr>
          <p:cNvSpPr/>
          <p:nvPr/>
        </p:nvSpPr>
        <p:spPr>
          <a:xfrm>
            <a:off x="5401826" y="5047779"/>
            <a:ext cx="1556534" cy="97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23831-FFEC-49CA-8ED3-DAABE8B98CC7}"/>
              </a:ext>
            </a:extLst>
          </p:cNvPr>
          <p:cNvSpPr/>
          <p:nvPr/>
        </p:nvSpPr>
        <p:spPr>
          <a:xfrm>
            <a:off x="3847171" y="4627755"/>
            <a:ext cx="1326995" cy="28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BB6AF-BB80-4902-8A54-1839FEAFAF4D}"/>
              </a:ext>
            </a:extLst>
          </p:cNvPr>
          <p:cNvSpPr/>
          <p:nvPr/>
        </p:nvSpPr>
        <p:spPr>
          <a:xfrm>
            <a:off x="3824209" y="5510238"/>
            <a:ext cx="1349957" cy="34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3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0" y="1620000"/>
            <a:ext cx="891318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unexpected decline in growth in the rail industry (</a:t>
            </a:r>
            <a:r>
              <a:rPr lang="en-GB" dirty="0">
                <a:hlinkClick r:id="rId3"/>
              </a:rPr>
              <a:t>https://dataportal.orr.gov.uk/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2A1EC-99E0-4FF1-87E9-FA115925C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1959112"/>
            <a:ext cx="7639902" cy="46697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E18DDE-29EE-4CC6-9364-72BD84126AC0}"/>
              </a:ext>
            </a:extLst>
          </p:cNvPr>
          <p:cNvCxnSpPr>
            <a:cxnSpLocks/>
          </p:cNvCxnSpPr>
          <p:nvPr/>
        </p:nvCxnSpPr>
        <p:spPr>
          <a:xfrm flipV="1">
            <a:off x="3368235" y="3162216"/>
            <a:ext cx="1063716" cy="977791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CAD3B-7EA9-4A11-A34B-77D29A2EDA68}"/>
              </a:ext>
            </a:extLst>
          </p:cNvPr>
          <p:cNvCxnSpPr>
            <a:cxnSpLocks/>
          </p:cNvCxnSpPr>
          <p:nvPr/>
        </p:nvCxnSpPr>
        <p:spPr>
          <a:xfrm>
            <a:off x="6604986" y="3346882"/>
            <a:ext cx="1290077" cy="990942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8171EE-121E-44F6-A603-228036B9E7A2}"/>
              </a:ext>
            </a:extLst>
          </p:cNvPr>
          <p:cNvSpPr txBox="1"/>
          <p:nvPr/>
        </p:nvSpPr>
        <p:spPr>
          <a:xfrm>
            <a:off x="3244144" y="328177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Then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A2E8C-CECA-4EA8-B9AF-BFA0EC8FDE29}"/>
              </a:ext>
            </a:extLst>
          </p:cNvPr>
          <p:cNvSpPr txBox="1"/>
          <p:nvPr/>
        </p:nvSpPr>
        <p:spPr>
          <a:xfrm>
            <a:off x="7250024" y="3473021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89193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so far –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53454"/>
            <a:ext cx="7920000" cy="4824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accelerated pace of change in society could lead to dramatic changes currently outside of our understanding.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recent desk based research funded by RSSB and carried out by KPMG has identified key trends that could have an impact. </a:t>
            </a:r>
            <a:r>
              <a:rPr lang="en-GB" i="1" dirty="0"/>
              <a:t>Scoping study on future trends that could influence passenger rail demand (2017), KPMG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Identified the need to have a better understanding of: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en-GB" i="1" dirty="0"/>
              <a:t>Potential impacts of the key trends identified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en-GB" i="1" dirty="0"/>
              <a:t>The decisions made by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so far –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41" y="1652513"/>
            <a:ext cx="79200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E82C1-47B1-467F-A727-00EF6FA22721}"/>
              </a:ext>
            </a:extLst>
          </p:cNvPr>
          <p:cNvSpPr/>
          <p:nvPr/>
        </p:nvSpPr>
        <p:spPr>
          <a:xfrm>
            <a:off x="197440" y="3375361"/>
            <a:ext cx="2476294" cy="243220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Socio- demographic structures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DB67DD-9AD4-4A50-AF18-544F14B5BFCD}"/>
              </a:ext>
            </a:extLst>
          </p:cNvPr>
          <p:cNvSpPr/>
          <p:nvPr/>
        </p:nvSpPr>
        <p:spPr>
          <a:xfrm>
            <a:off x="1278150" y="1968801"/>
            <a:ext cx="2476294" cy="2432205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Structure if the economy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37F043-B5B9-42EB-B1AF-1F3EF1B17920}"/>
              </a:ext>
            </a:extLst>
          </p:cNvPr>
          <p:cNvSpPr/>
          <p:nvPr/>
        </p:nvSpPr>
        <p:spPr>
          <a:xfrm>
            <a:off x="2227767" y="3429299"/>
            <a:ext cx="2476294" cy="243220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Alternatives to travel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38C75A-2D9C-4857-B35C-7121F95813E6}"/>
              </a:ext>
            </a:extLst>
          </p:cNvPr>
          <p:cNvSpPr/>
          <p:nvPr/>
        </p:nvSpPr>
        <p:spPr>
          <a:xfrm>
            <a:off x="4622483" y="2021400"/>
            <a:ext cx="2476294" cy="243220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Price, quality and availability of transport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9B26B5-2B05-4182-A2C4-A4FF05B4A035}"/>
              </a:ext>
            </a:extLst>
          </p:cNvPr>
          <p:cNvSpPr/>
          <p:nvPr/>
        </p:nvSpPr>
        <p:spPr>
          <a:xfrm>
            <a:off x="5709444" y="3468979"/>
            <a:ext cx="2476294" cy="243220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Integration between modes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5DF506-3474-4BCF-9FFE-3AE434AC0932}"/>
              </a:ext>
            </a:extLst>
          </p:cNvPr>
          <p:cNvSpPr/>
          <p:nvPr/>
        </p:nvSpPr>
        <p:spPr>
          <a:xfrm>
            <a:off x="6544462" y="2021400"/>
            <a:ext cx="2476294" cy="243220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Policy and regulation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5856C2-0E0F-497B-8593-1B1B83C35E11}"/>
              </a:ext>
            </a:extLst>
          </p:cNvPr>
          <p:cNvSpPr txBox="1"/>
          <p:nvPr/>
        </p:nvSpPr>
        <p:spPr>
          <a:xfrm>
            <a:off x="5952995" y="1599469"/>
            <a:ext cx="265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Transport choices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54FA7-8682-4FAB-B0AD-CD39A8EB0A19}"/>
              </a:ext>
            </a:extLst>
          </p:cNvPr>
          <p:cNvSpPr txBox="1"/>
          <p:nvPr/>
        </p:nvSpPr>
        <p:spPr>
          <a:xfrm>
            <a:off x="1542273" y="1508581"/>
            <a:ext cx="265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Transport needs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6F841-3576-4910-8987-A38AED61E16D}"/>
              </a:ext>
            </a:extLst>
          </p:cNvPr>
          <p:cNvSpPr txBox="1"/>
          <p:nvPr/>
        </p:nvSpPr>
        <p:spPr>
          <a:xfrm>
            <a:off x="2585773" y="2527224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Automation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A2D346-6164-4CD4-98ED-3EA8864DC251}"/>
              </a:ext>
            </a:extLst>
          </p:cNvPr>
          <p:cNvSpPr txBox="1"/>
          <p:nvPr/>
        </p:nvSpPr>
        <p:spPr>
          <a:xfrm>
            <a:off x="2519783" y="3690978"/>
            <a:ext cx="1302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Flexible working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9109E6-41C3-4E7C-A772-F5609A4C8A39}"/>
              </a:ext>
            </a:extLst>
          </p:cNvPr>
          <p:cNvSpPr txBox="1"/>
          <p:nvPr/>
        </p:nvSpPr>
        <p:spPr>
          <a:xfrm>
            <a:off x="1974733" y="2191533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Robotics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70450-3ECE-40B3-93AD-0FD55AF99649}"/>
              </a:ext>
            </a:extLst>
          </p:cNvPr>
          <p:cNvSpPr txBox="1"/>
          <p:nvPr/>
        </p:nvSpPr>
        <p:spPr>
          <a:xfrm>
            <a:off x="1304131" y="3701224"/>
            <a:ext cx="1302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Income distribution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D95BF-FDDA-4DBF-9890-6C476224F86D}"/>
              </a:ext>
            </a:extLst>
          </p:cNvPr>
          <p:cNvSpPr txBox="1"/>
          <p:nvPr/>
        </p:nvSpPr>
        <p:spPr>
          <a:xfrm>
            <a:off x="1373561" y="2552043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Gig economy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42A27-A95C-4458-92F7-849C2CEBCA23}"/>
              </a:ext>
            </a:extLst>
          </p:cNvPr>
          <p:cNvSpPr txBox="1"/>
          <p:nvPr/>
        </p:nvSpPr>
        <p:spPr>
          <a:xfrm>
            <a:off x="408972" y="4948156"/>
            <a:ext cx="11833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Ageing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AEEF37-D261-4C07-A38D-629810C226C9}"/>
              </a:ext>
            </a:extLst>
          </p:cNvPr>
          <p:cNvSpPr txBox="1"/>
          <p:nvPr/>
        </p:nvSpPr>
        <p:spPr>
          <a:xfrm>
            <a:off x="1119845" y="5208494"/>
            <a:ext cx="973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Car ownership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DD497A-6A6D-459E-A06E-2E9BC6C06252}"/>
              </a:ext>
            </a:extLst>
          </p:cNvPr>
          <p:cNvSpPr txBox="1"/>
          <p:nvPr/>
        </p:nvSpPr>
        <p:spPr>
          <a:xfrm>
            <a:off x="272436" y="3859015"/>
            <a:ext cx="12192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Dispersion of personal networks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A68866-2ACF-46A7-8756-E723D83B5612}"/>
              </a:ext>
            </a:extLst>
          </p:cNvPr>
          <p:cNvSpPr txBox="1"/>
          <p:nvPr/>
        </p:nvSpPr>
        <p:spPr>
          <a:xfrm>
            <a:off x="2912016" y="3475634"/>
            <a:ext cx="1156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Online commerce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F4BCBE-87C6-4D5C-91F3-EC7AC873DA8C}"/>
              </a:ext>
            </a:extLst>
          </p:cNvPr>
          <p:cNvSpPr txBox="1"/>
          <p:nvPr/>
        </p:nvSpPr>
        <p:spPr>
          <a:xfrm>
            <a:off x="5054535" y="2317588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Connected vehicles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6713A-9486-4BD7-B0EE-F9888C706CB7}"/>
              </a:ext>
            </a:extLst>
          </p:cNvPr>
          <p:cNvSpPr txBox="1"/>
          <p:nvPr/>
        </p:nvSpPr>
        <p:spPr>
          <a:xfrm>
            <a:off x="7110719" y="2689738"/>
            <a:ext cx="14061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Demand management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CA95D7-19CC-4B00-B84D-08DB64596748}"/>
              </a:ext>
            </a:extLst>
          </p:cNvPr>
          <p:cNvSpPr txBox="1"/>
          <p:nvPr/>
        </p:nvSpPr>
        <p:spPr>
          <a:xfrm>
            <a:off x="5826924" y="5009139"/>
            <a:ext cx="12939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Mobility as a service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643C6D-E6E3-4CE5-8E2D-38E0C59B74B8}"/>
              </a:ext>
            </a:extLst>
          </p:cNvPr>
          <p:cNvSpPr txBox="1"/>
          <p:nvPr/>
        </p:nvSpPr>
        <p:spPr>
          <a:xfrm>
            <a:off x="3292399" y="5136097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Drones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0982F1-8BB9-4C3B-BA20-E1857E546F10}"/>
              </a:ext>
            </a:extLst>
          </p:cNvPr>
          <p:cNvSpPr txBox="1"/>
          <p:nvPr/>
        </p:nvSpPr>
        <p:spPr>
          <a:xfrm>
            <a:off x="3711392" y="4775132"/>
            <a:ext cx="7954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3D printing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13028-C03A-4AE5-9A2C-C1613FC6C30E}"/>
              </a:ext>
            </a:extLst>
          </p:cNvPr>
          <p:cNvSpPr txBox="1"/>
          <p:nvPr/>
        </p:nvSpPr>
        <p:spPr>
          <a:xfrm>
            <a:off x="2654541" y="3946806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Remote working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989747-611C-4F88-9411-B2D56A08A4E7}"/>
              </a:ext>
            </a:extLst>
          </p:cNvPr>
          <p:cNvSpPr txBox="1"/>
          <p:nvPr/>
        </p:nvSpPr>
        <p:spPr>
          <a:xfrm>
            <a:off x="184203" y="4712905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Growing population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1D0262-F671-46EC-A04C-3D7B8AFDD219}"/>
              </a:ext>
            </a:extLst>
          </p:cNvPr>
          <p:cNvSpPr txBox="1"/>
          <p:nvPr/>
        </p:nvSpPr>
        <p:spPr>
          <a:xfrm>
            <a:off x="1633564" y="4618069"/>
            <a:ext cx="886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Urbanisation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4E1280-5B2F-4030-8DD1-37A4B6159DDE}"/>
              </a:ext>
            </a:extLst>
          </p:cNvPr>
          <p:cNvSpPr txBox="1"/>
          <p:nvPr/>
        </p:nvSpPr>
        <p:spPr>
          <a:xfrm>
            <a:off x="5574418" y="2559433"/>
            <a:ext cx="1359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Autonomous vehicles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5926F3-6BF7-4E2C-A80D-25EAA428065F}"/>
              </a:ext>
            </a:extLst>
          </p:cNvPr>
          <p:cNvSpPr txBox="1"/>
          <p:nvPr/>
        </p:nvSpPr>
        <p:spPr>
          <a:xfrm>
            <a:off x="5689835" y="3911457"/>
            <a:ext cx="1128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Sharing economy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F60C5-CA72-4C3C-946C-505C49CCAD83}"/>
              </a:ext>
            </a:extLst>
          </p:cNvPr>
          <p:cNvSpPr txBox="1"/>
          <p:nvPr/>
        </p:nvSpPr>
        <p:spPr>
          <a:xfrm>
            <a:off x="4870727" y="3621694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Digital Railways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BB36CD-E785-4D75-AEAE-602F92281A72}"/>
              </a:ext>
            </a:extLst>
          </p:cNvPr>
          <p:cNvSpPr txBox="1"/>
          <p:nvPr/>
        </p:nvSpPr>
        <p:spPr>
          <a:xfrm>
            <a:off x="4794753" y="2715436"/>
            <a:ext cx="755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Hyperloop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947447-F86A-4871-8947-27DF967E101B}"/>
              </a:ext>
            </a:extLst>
          </p:cNvPr>
          <p:cNvSpPr txBox="1"/>
          <p:nvPr/>
        </p:nvSpPr>
        <p:spPr>
          <a:xfrm>
            <a:off x="6504104" y="2943018"/>
            <a:ext cx="6848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Licensing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4A0C1E-A576-4424-9B87-D31E0947D363}"/>
              </a:ext>
            </a:extLst>
          </p:cNvPr>
          <p:cNvSpPr txBox="1"/>
          <p:nvPr/>
        </p:nvSpPr>
        <p:spPr>
          <a:xfrm>
            <a:off x="6668461" y="4835334"/>
            <a:ext cx="1492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Account based ticketing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14DF86-BB86-416E-BA4B-521B1B97DD31}"/>
              </a:ext>
            </a:extLst>
          </p:cNvPr>
          <p:cNvSpPr txBox="1"/>
          <p:nvPr/>
        </p:nvSpPr>
        <p:spPr>
          <a:xfrm>
            <a:off x="6308365" y="5283586"/>
            <a:ext cx="1555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Personalised information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35CE91-EB48-4294-B347-0A514A58DE5B}"/>
              </a:ext>
            </a:extLst>
          </p:cNvPr>
          <p:cNvSpPr txBox="1"/>
          <p:nvPr/>
        </p:nvSpPr>
        <p:spPr>
          <a:xfrm>
            <a:off x="7782609" y="2339087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Regulation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3FF58F-1246-483B-B34D-6FDCDFFFE7FE}"/>
              </a:ext>
            </a:extLst>
          </p:cNvPr>
          <p:cNvSpPr txBox="1"/>
          <p:nvPr/>
        </p:nvSpPr>
        <p:spPr>
          <a:xfrm>
            <a:off x="7920280" y="3585082"/>
            <a:ext cx="6671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Charging</a:t>
            </a:r>
          </a:p>
        </p:txBody>
      </p:sp>
    </p:spTree>
    <p:extLst>
      <p:ext uri="{BB962C8B-B14F-4D97-AF65-F5344CB8AC3E}">
        <p14:creationId xmlns:p14="http://schemas.microsoft.com/office/powerpoint/2010/main" val="404798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so far -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20000"/>
            <a:ext cx="8675649" cy="496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does a customer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F02BE8-2709-4021-A1E0-206C6AFF8085}"/>
              </a:ext>
            </a:extLst>
          </p:cNvPr>
          <p:cNvGrpSpPr/>
          <p:nvPr/>
        </p:nvGrpSpPr>
        <p:grpSpPr>
          <a:xfrm>
            <a:off x="519230" y="2129712"/>
            <a:ext cx="4052770" cy="3617765"/>
            <a:chOff x="4906538" y="1883980"/>
            <a:chExt cx="4052770" cy="36177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3F12AA-F61C-46DF-B159-CB2A96B85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6538" y="1964649"/>
              <a:ext cx="2329112" cy="147880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F9696CF-D198-44A7-9B44-F10F8E1BE924}"/>
                </a:ext>
              </a:extLst>
            </p:cNvPr>
            <p:cNvGrpSpPr/>
            <p:nvPr/>
          </p:nvGrpSpPr>
          <p:grpSpPr>
            <a:xfrm>
              <a:off x="4939662" y="1883980"/>
              <a:ext cx="4019646" cy="3617765"/>
              <a:chOff x="5009682" y="1911507"/>
              <a:chExt cx="4019646" cy="361776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5BDFEF8-11D9-4D31-97F5-72DC19F8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5660" y="2596552"/>
                <a:ext cx="2329112" cy="147880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1666B51-D431-4BCD-80DB-1B5CBFE2B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4782" y="3311071"/>
                <a:ext cx="2329112" cy="147880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A0548D-34F8-4C8D-A40A-7FD47DA019E3}"/>
                  </a:ext>
                </a:extLst>
              </p:cNvPr>
              <p:cNvSpPr txBox="1"/>
              <p:nvPr/>
            </p:nvSpPr>
            <p:spPr>
              <a:xfrm>
                <a:off x="5009682" y="1911507"/>
                <a:ext cx="915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Advance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98E91B-D4EF-4D74-8749-642909145E8A}"/>
                  </a:ext>
                </a:extLst>
              </p:cNvPr>
              <p:cNvSpPr txBox="1"/>
              <p:nvPr/>
            </p:nvSpPr>
            <p:spPr>
              <a:xfrm>
                <a:off x="5641585" y="2553199"/>
                <a:ext cx="914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Off peak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52BCB7-B69E-4995-95A7-13215D80538C}"/>
                  </a:ext>
                </a:extLst>
              </p:cNvPr>
              <p:cNvSpPr txBox="1"/>
              <p:nvPr/>
            </p:nvSpPr>
            <p:spPr>
              <a:xfrm>
                <a:off x="6243064" y="3262167"/>
                <a:ext cx="9049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Anytime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06254F1-8EAB-4BEA-9C2D-BC1DE431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0216" y="4050471"/>
                <a:ext cx="2329112" cy="147880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AC7C1F-4E1A-4AAE-9AF2-62C626C3C8EE}"/>
                  </a:ext>
                </a:extLst>
              </p:cNvPr>
              <p:cNvSpPr txBox="1"/>
              <p:nvPr/>
            </p:nvSpPr>
            <p:spPr>
              <a:xfrm>
                <a:off x="6827913" y="4007991"/>
                <a:ext cx="7889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Season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A9E23-321A-4DB3-ACC4-A9A660250907}"/>
              </a:ext>
            </a:extLst>
          </p:cNvPr>
          <p:cNvGrpSpPr/>
          <p:nvPr/>
        </p:nvGrpSpPr>
        <p:grpSpPr>
          <a:xfrm>
            <a:off x="4254713" y="2017400"/>
            <a:ext cx="4552164" cy="3637764"/>
            <a:chOff x="586541" y="2285638"/>
            <a:chExt cx="4552164" cy="36377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D5CD9F-7A26-45EA-93D4-97654CECBDB0}"/>
                </a:ext>
              </a:extLst>
            </p:cNvPr>
            <p:cNvSpPr txBox="1"/>
            <p:nvPr/>
          </p:nvSpPr>
          <p:spPr>
            <a:xfrm>
              <a:off x="864000" y="2285638"/>
              <a:ext cx="918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Business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7D583C-2103-4800-9F43-449CFC56F0F2}"/>
                </a:ext>
              </a:extLst>
            </p:cNvPr>
            <p:cNvSpPr txBox="1"/>
            <p:nvPr/>
          </p:nvSpPr>
          <p:spPr>
            <a:xfrm>
              <a:off x="2168462" y="3092890"/>
              <a:ext cx="1092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Commuter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7052CB-50D0-48C2-9221-0AF88D09FE64}"/>
                </a:ext>
              </a:extLst>
            </p:cNvPr>
            <p:cNvSpPr txBox="1"/>
            <p:nvPr/>
          </p:nvSpPr>
          <p:spPr>
            <a:xfrm>
              <a:off x="3550373" y="3800714"/>
              <a:ext cx="789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Leisure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BA8F71-DC44-46EB-8345-B734B4DFE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41" y="2578048"/>
              <a:ext cx="1636280" cy="1859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04987BD-F2C1-4F6F-B288-46C31C4E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344" y="4072300"/>
              <a:ext cx="2005361" cy="185110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C192974-1C70-4BE8-AEDE-FE139AA5D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415"/>
            <a:stretch/>
          </p:blipFill>
          <p:spPr>
            <a:xfrm>
              <a:off x="2066370" y="3362378"/>
              <a:ext cx="1562822" cy="1663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21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817200"/>
          </a:xfrm>
        </p:spPr>
        <p:txBody>
          <a:bodyPr/>
          <a:lstStyle/>
          <a:p>
            <a:r>
              <a:rPr lang="en-GB" dirty="0"/>
              <a:t>Objectives of 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63" y="1597698"/>
            <a:ext cx="8151542" cy="4457414"/>
          </a:xfrm>
        </p:spPr>
        <p:txBody>
          <a:bodyPr/>
          <a:lstStyle/>
          <a:p>
            <a:r>
              <a:rPr lang="en-GB" dirty="0"/>
              <a:t>Ability to predict how key trends impact rail demand in the future</a:t>
            </a:r>
          </a:p>
          <a:p>
            <a:pPr marL="457200" indent="-457200">
              <a:buAutoNum type="arabicPeriod"/>
            </a:pPr>
            <a:endParaRPr lang="en-GB" dirty="0"/>
          </a:p>
          <a:p>
            <a:r>
              <a:rPr lang="en-GB" dirty="0"/>
              <a:t>Have the capability to monitor the development of these trends</a:t>
            </a:r>
          </a:p>
          <a:p>
            <a:endParaRPr lang="en-GB" dirty="0"/>
          </a:p>
          <a:p>
            <a:r>
              <a:rPr lang="en-GB" dirty="0"/>
              <a:t>Understanding different customer’s needs and what drives their behaviour</a:t>
            </a:r>
          </a:p>
          <a:p>
            <a:endParaRPr lang="en-GB" dirty="0"/>
          </a:p>
          <a:p>
            <a:r>
              <a:rPr lang="en-GB" dirty="0"/>
              <a:t>Identifying ways industry can meet these changing needs</a:t>
            </a:r>
          </a:p>
          <a:p>
            <a:endParaRPr lang="en-GB" dirty="0"/>
          </a:p>
          <a:p>
            <a:r>
              <a:rPr lang="en-GB" dirty="0"/>
              <a:t>Promoting ways to encourage growth in existing and potential customers </a:t>
            </a:r>
          </a:p>
        </p:txBody>
      </p:sp>
    </p:spTree>
    <p:extLst>
      <p:ext uri="{BB962C8B-B14F-4D97-AF65-F5344CB8AC3E}">
        <p14:creationId xmlns:p14="http://schemas.microsoft.com/office/powerpoint/2010/main" val="456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72260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resentation titl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resentation titl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Introduction&amp;quot;&quot;/&gt;&lt;property id=&quot;20307&quot; value=&quot;281&quot;/&gt;&lt;/object&gt;&lt;object type=&quot;3&quot; unique_id=&quot;10008&quot;&gt;&lt;property id=&quot;20148&quot; value=&quot;5&quot;/&gt;&lt;property id=&quot;20300&quot; value=&quot;Slide 5 - &amp;quot;Heading with text block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Heading with bulleted text block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Heading with 2 columns of text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Heading, text and image/chart/object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Heading, text and image/chart/object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Heading, text and image/chart/object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Heading, text and image/chart/object&amp;quot;&quot;/&gt;&lt;property id=&quot;20307&quot; value=&quot;283&quot;/&gt;&lt;/object&gt;&lt;object type=&quot;3&quot; unique_id=&quot;10015&quot;&gt;&lt;property id=&quot;20148&quot; value=&quot;5&quot;/&gt;&lt;property id=&quot;20300&quot; value=&quot;Slide 12 - &amp;quot;Heading, small amount of text and table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Heading, small amount of text and table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Heading, intro text and 3 biographies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Heading, intro text and 6 biographies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Heading, subheading and text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Heading, subheading and bulleted text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Heading, subheading and 2 columns of text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Heading, subheading and image/chart/object 1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Heading, subheading and image/chart/object 2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Heading, subheading, text and table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Heading, subheading, text and table&amp;quot;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 - &amp;quot;Divider slide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Thank you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RSSB">
      <a:dk1>
        <a:sysClr val="windowText" lastClr="000000"/>
      </a:dk1>
      <a:lt1>
        <a:sysClr val="window" lastClr="FFFFFF"/>
      </a:lt1>
      <a:dk2>
        <a:srgbClr val="7FC31C"/>
      </a:dk2>
      <a:lt2>
        <a:srgbClr val="00879B"/>
      </a:lt2>
      <a:accent1>
        <a:srgbClr val="005EB8"/>
      </a:accent1>
      <a:accent2>
        <a:srgbClr val="141B4D"/>
      </a:accent2>
      <a:accent3>
        <a:srgbClr val="FF7500"/>
      </a:accent3>
      <a:accent4>
        <a:srgbClr val="5F259F"/>
      </a:accent4>
      <a:accent5>
        <a:srgbClr val="FFD100"/>
      </a:accent5>
      <a:accent6>
        <a:srgbClr val="EF3B24"/>
      </a:accent6>
      <a:hlink>
        <a:srgbClr val="00A5E1"/>
      </a:hlink>
      <a:folHlink>
        <a:srgbClr val="00B140"/>
      </a:folHlink>
    </a:clrScheme>
    <a:fontScheme name="RS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SSB 2015 blank template.potx" id="{6758B034-5FCC-4A41-BEE9-6A79EC3BFCC4}" vid="{0F445788-28B8-4DBA-AED8-407BD2E12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RSSB 2015 blank template</Template>
  <TotalTime>550</TotalTime>
  <Words>418</Words>
  <Application>Microsoft Office PowerPoint</Application>
  <PresentationFormat>On-screen Show (4:3)</PresentationFormat>
  <Paragraphs>112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Understanding key drivers that impact travel choice</vt:lpstr>
      <vt:lpstr>Introduction</vt:lpstr>
      <vt:lpstr>Introduction – Why is predictability important</vt:lpstr>
      <vt:lpstr>Background</vt:lpstr>
      <vt:lpstr>Work so far – Hypothesis</vt:lpstr>
      <vt:lpstr>Work so far – Trends</vt:lpstr>
      <vt:lpstr>Work so far - Customers</vt:lpstr>
      <vt:lpstr>Objectives of our study</vt:lpstr>
      <vt:lpstr>Discussion</vt:lpstr>
      <vt:lpstr>What we need from you</vt:lpstr>
      <vt:lpstr>What we need from you</vt:lpstr>
      <vt:lpstr>Thank you</vt:lpstr>
    </vt:vector>
  </TitlesOfParts>
  <Company>RSSB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Andrew Gleeson</dc:creator>
  <cp:lastModifiedBy>Mary Davies</cp:lastModifiedBy>
  <cp:revision>40</cp:revision>
  <cp:lastPrinted>2017-08-14T09:47:36Z</cp:lastPrinted>
  <dcterms:created xsi:type="dcterms:W3CDTF">2017-08-07T12:41:41Z</dcterms:created>
  <dcterms:modified xsi:type="dcterms:W3CDTF">2017-08-14T09:51:46Z</dcterms:modified>
</cp:coreProperties>
</file>