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75647EF-09C2-4D2E-B70E-802D930B5613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 Brown - UKRI" initials="JBU" lastIdx="5" clrIdx="0">
    <p:extLst>
      <p:ext uri="{19B8F6BF-5375-455C-9EA6-DF929625EA0E}">
        <p15:presenceInfo xmlns:p15="http://schemas.microsoft.com/office/powerpoint/2012/main" userId="S::Jean.Brown@iuk.ukri.org::9a008e2f-abe8-4574-9100-8e3f86c587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B28E18-8EAE-47A6-B66E-97ACF6C1AAA7}" v="2" dt="2022-06-20T13:09:45.2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79437" autoAdjust="0"/>
  </p:normalViewPr>
  <p:slideViewPr>
    <p:cSldViewPr snapToGrid="0">
      <p:cViewPr varScale="1">
        <p:scale>
          <a:sx n="97" d="100"/>
          <a:sy n="97" d="100"/>
        </p:scale>
        <p:origin x="17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ECD36-BA5A-42D2-AA02-C99587ED3B49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15F16-9E9F-4538-81CA-DEDF57AF6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049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cs typeface="Calibri"/>
              </a:rPr>
              <a:t>It would be good to * links to objectives and ** to plan for action. This will tie into and help with the business case as discussed.</a:t>
            </a:r>
          </a:p>
          <a:p>
            <a:r>
              <a:rPr lang="en-GB">
                <a:cs typeface="Calibri"/>
              </a:rPr>
              <a:t> </a:t>
            </a:r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15F16-9E9F-4538-81CA-DEDF57AF61D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94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1FDBA-BFE0-4616-8C11-EB0A80590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F2B3D-4D01-4825-8390-11797DAB3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3A9E7-50E3-4ADB-A296-B9D91C367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C8002-E50C-423F-A8FA-05BE2EB9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0EBD9-2182-4C38-95CB-A11EEBFDD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81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CC433-42D2-414D-BD2D-9599BFD13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FA3F4F-1690-4014-B5FE-EC40C02E1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95379-CBB6-4770-A857-F24DEAD7F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9ECCF-ED25-4EC4-BC18-FEE09621A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E1F8C-4CA6-4986-B478-73ED255CD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47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8D356F-DD9F-4CA5-AA30-4D32E4EA44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96B58-4D5B-407C-A000-95852E781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07EE0-18CC-46BF-9701-8BF02AFEB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371B6-F95E-4B1A-A524-297CB2D48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C516-4CBB-42AE-B62D-75C6CB2CD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62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CAED4-2C8A-4DDA-8970-7BA1035EB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320AA-D07A-47F1-ACF7-D30CFC5D5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37F82-AE1B-4CE1-A40C-8060EE081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F0BCD-E3E3-44B8-AE13-BD261868D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DF9FF-BDA9-4ABF-9668-AADA585FC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25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5712-8E6C-48A3-9615-81AB3716C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1D1AA-1318-4E4C-B1AE-ECC125286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3A9D1-B200-4DF9-BB52-F5F1F72A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ED5F8-B08E-4FAF-99E8-20FB3F052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52CCA-385D-4F69-B1D3-E1F1B5B0D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08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95220-673E-4817-A001-8444DA272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E324A-5C0D-4FDD-974E-82AC7B3FC8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9F2FC-BE67-4103-A6A3-1EFE6972B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97D422-AE75-4448-AA43-8765A45B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EA04F3-FFFF-4800-A1CD-916AF0018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12931-5050-4914-9B39-C4CE7F0FD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92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2DF3D-653A-45E8-9976-34578CB09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11B47-77BC-4FB3-A70C-EB321CB37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C3112A-A614-4AB4-9626-89694CEFA4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63289C-2562-4E96-BF20-35470BD68F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212A67-5652-43ED-A400-44550CF0A4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6BEB1C-1D44-4025-B778-A464E85DA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28B372-DA1C-4899-B771-9C9E554C6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BE54EE-516E-4E7A-8966-D56B94775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01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3FE67-3F78-4F12-BC4F-4FB370526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9D8A7-C30C-4C68-8240-61CAF4C97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762DD2-212E-455B-8FB2-4FAD6F436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8FC350-E758-4A46-A835-F8A69F264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87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2CDBB0-AB6F-4FAC-A9AC-5141D208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604489-E288-4260-9102-5E10E917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98614-D998-4DA8-9A07-CD3048189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76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DFF8B-6328-497F-893B-FDFFBA7E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08271-E38A-4AD5-814A-0ECDC6917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0C4FB-474B-4A78-8896-6B7D2F769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86A812-AD7B-485A-BE3D-39D8B69C6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532ED-268F-4E43-AD29-9B587FFE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D5F02-53C7-4CFB-9D50-3EA685B5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4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72B78-0F09-4F8D-9A88-2E3F043F4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48FE43-0BA7-4069-B7FA-1AD91AAB16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8E4716-C5FA-4278-A62D-32688CEB42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A5E5C-11D3-4340-AC54-716744676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78CC7-D54E-4705-AA50-EFBBE3EB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47A0BD-74E6-4719-973D-C46A89961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67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B798AB-FF08-4F63-9FB3-A72E08F7D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17908-C9F3-4B1E-A2B3-499FD2918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BC19D-7852-43A6-9B39-D6649EAB0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18BBA-C21B-48A4-B272-190567A35F36}" type="datetimeFigureOut">
              <a:rPr lang="en-GB" smtClean="0"/>
              <a:t>20/09/2022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4D5BF-5817-4238-80BF-5D821E286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12874-9445-4F12-8477-1544EB15F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DD775-3D3F-4FD8-9630-77823FBB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60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6229A75-7A8B-478B-B856-7CA8DF7183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915685"/>
              </p:ext>
            </p:extLst>
          </p:nvPr>
        </p:nvGraphicFramePr>
        <p:xfrm>
          <a:off x="-1065068" y="-25977"/>
          <a:ext cx="13257072" cy="6883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4113">
                  <a:extLst>
                    <a:ext uri="{9D8B030D-6E8A-4147-A177-3AD203B41FA5}">
                      <a16:colId xmlns:a16="http://schemas.microsoft.com/office/drawing/2014/main" val="4264870897"/>
                    </a:ext>
                  </a:extLst>
                </a:gridCol>
                <a:gridCol w="1757795">
                  <a:extLst>
                    <a:ext uri="{9D8B030D-6E8A-4147-A177-3AD203B41FA5}">
                      <a16:colId xmlns:a16="http://schemas.microsoft.com/office/drawing/2014/main" val="2196571233"/>
                    </a:ext>
                  </a:extLst>
                </a:gridCol>
                <a:gridCol w="2412754">
                  <a:extLst>
                    <a:ext uri="{9D8B030D-6E8A-4147-A177-3AD203B41FA5}">
                      <a16:colId xmlns:a16="http://schemas.microsoft.com/office/drawing/2014/main" val="1301896499"/>
                    </a:ext>
                  </a:extLst>
                </a:gridCol>
                <a:gridCol w="2164772">
                  <a:extLst>
                    <a:ext uri="{9D8B030D-6E8A-4147-A177-3AD203B41FA5}">
                      <a16:colId xmlns:a16="http://schemas.microsoft.com/office/drawing/2014/main" val="1443525285"/>
                    </a:ext>
                  </a:extLst>
                </a:gridCol>
                <a:gridCol w="1700923">
                  <a:extLst>
                    <a:ext uri="{9D8B030D-6E8A-4147-A177-3AD203B41FA5}">
                      <a16:colId xmlns:a16="http://schemas.microsoft.com/office/drawing/2014/main" val="4101723944"/>
                    </a:ext>
                  </a:extLst>
                </a:gridCol>
                <a:gridCol w="1932848">
                  <a:extLst>
                    <a:ext uri="{9D8B030D-6E8A-4147-A177-3AD203B41FA5}">
                      <a16:colId xmlns:a16="http://schemas.microsoft.com/office/drawing/2014/main" val="1037752027"/>
                    </a:ext>
                  </a:extLst>
                </a:gridCol>
                <a:gridCol w="1893867">
                  <a:extLst>
                    <a:ext uri="{9D8B030D-6E8A-4147-A177-3AD203B41FA5}">
                      <a16:colId xmlns:a16="http://schemas.microsoft.com/office/drawing/2014/main" val="2946782232"/>
                    </a:ext>
                  </a:extLst>
                </a:gridCol>
              </a:tblGrid>
              <a:tr h="312908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Inputs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Activities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Outputs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Outcomes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Impact - Individual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Impact - Business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Impact - National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163095"/>
                  </a:ext>
                </a:extLst>
              </a:tr>
              <a:tr h="2190360">
                <a:tc rowSpan="3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242953"/>
                  </a:ext>
                </a:extLst>
              </a:tr>
              <a:tr h="2190360"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94288"/>
                  </a:ext>
                </a:extLst>
              </a:tr>
              <a:tr h="2190360"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351888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EF6D875-4E4D-47A4-8DEF-1D23EE96DF6B}"/>
              </a:ext>
            </a:extLst>
          </p:cNvPr>
          <p:cNvSpPr/>
          <p:nvPr/>
        </p:nvSpPr>
        <p:spPr>
          <a:xfrm>
            <a:off x="-1001764" y="327065"/>
            <a:ext cx="1292337" cy="194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/>
              <a:t>Women:</a:t>
            </a:r>
            <a:endParaRPr lang="en-US" b="1" dirty="0">
              <a:ea typeface="Calibri"/>
              <a:cs typeface="Calibri"/>
            </a:endParaRPr>
          </a:p>
          <a:p>
            <a:pPr algn="ctr"/>
            <a:r>
              <a:rPr lang="en-GB" sz="1200" dirty="0"/>
              <a:t>Aspiring Women Innovators</a:t>
            </a:r>
            <a:endParaRPr lang="en-GB" dirty="0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3FC0550-D361-473F-B9E6-91B13D164D0C}"/>
              </a:ext>
            </a:extLst>
          </p:cNvPr>
          <p:cNvSpPr/>
          <p:nvPr/>
        </p:nvSpPr>
        <p:spPr>
          <a:xfrm>
            <a:off x="-1036399" y="4720301"/>
            <a:ext cx="1292337" cy="194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Our Partners, enablers: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GB" sz="1200" dirty="0"/>
              <a:t>Innovate UK KTN, Innovate UK EDGE, Catapults, Regional partners, community groups</a:t>
            </a:r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DB2B37CA-44A6-4ED6-8963-324DFAAF9C57}"/>
              </a:ext>
            </a:extLst>
          </p:cNvPr>
          <p:cNvSpPr/>
          <p:nvPr/>
        </p:nvSpPr>
        <p:spPr>
          <a:xfrm>
            <a:off x="439143" y="327065"/>
            <a:ext cx="1597594" cy="194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ea typeface="+mn-lt"/>
                <a:cs typeface="+mn-lt"/>
              </a:rPr>
              <a:t>Innovate UK to conduct campaign to increase awareness and raise aspiration opportunities for Women to access funding and grow their business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6FF7A3DE-086C-4740-B46E-D49C6B39F1FF}"/>
              </a:ext>
            </a:extLst>
          </p:cNvPr>
          <p:cNvSpPr/>
          <p:nvPr/>
        </p:nvSpPr>
        <p:spPr>
          <a:xfrm>
            <a:off x="439142" y="2528012"/>
            <a:ext cx="1597594" cy="194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Innovate UK to target media coverage of diverse Women Innovators 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B5210CE2-5C3B-42D8-A35D-6590B6698A30}"/>
              </a:ext>
            </a:extLst>
          </p:cNvPr>
          <p:cNvSpPr/>
          <p:nvPr/>
        </p:nvSpPr>
        <p:spPr>
          <a:xfrm>
            <a:off x="499756" y="4720301"/>
            <a:ext cx="1597594" cy="194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5720" rIns="36000" bIns="45720" rtlCol="0" anchor="ctr"/>
          <a:lstStyle/>
          <a:p>
            <a:pPr algn="ctr"/>
            <a:r>
              <a:rPr lang="en-GB" sz="1050" dirty="0">
                <a:ea typeface="+mn-lt"/>
                <a:cs typeface="+mn-lt"/>
              </a:rPr>
              <a:t>Innovate UK to run competitions and Provide early-stage grants, living allowance, and innovation and growth support for diverse Women Innovators, including the expectation to participate in outreach/role modelling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B72C15DE-E8CE-4FF4-ACA4-D8F4741A1AF1}"/>
              </a:ext>
            </a:extLst>
          </p:cNvPr>
          <p:cNvSpPr/>
          <p:nvPr/>
        </p:nvSpPr>
        <p:spPr>
          <a:xfrm>
            <a:off x="2149432" y="379020"/>
            <a:ext cx="2162516" cy="976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dirty="0">
                <a:ea typeface="+mn-lt"/>
                <a:cs typeface="+mn-lt"/>
              </a:rPr>
              <a:t>Outreach programme in education and community settings</a:t>
            </a:r>
            <a:endParaRPr lang="en-GB" sz="1050" dirty="0">
              <a:cs typeface="Calibri"/>
            </a:endParaRP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B6421F6D-3755-42E6-92EC-27EF8E7A0B15}"/>
              </a:ext>
            </a:extLst>
          </p:cNvPr>
          <p:cNvSpPr/>
          <p:nvPr/>
        </p:nvSpPr>
        <p:spPr>
          <a:xfrm>
            <a:off x="2179121" y="2549520"/>
            <a:ext cx="2181483" cy="106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ea typeface="+mn-lt"/>
                <a:cs typeface="+mn-lt"/>
              </a:rPr>
              <a:t>Greater participation from potential Women Innovators. Increase in awareness of IUK and the range of support on offer among diverse Women from overlooked communities *</a:t>
            </a:r>
            <a:endParaRPr lang="en-US" sz="1050" dirty="0">
              <a:ea typeface="+mn-lt"/>
              <a:cs typeface="+mn-lt"/>
            </a:endParaRP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FE898BF0-99E5-4F7D-B681-5F12558C9BA7}"/>
              </a:ext>
            </a:extLst>
          </p:cNvPr>
          <p:cNvSpPr/>
          <p:nvPr/>
        </p:nvSpPr>
        <p:spPr>
          <a:xfrm>
            <a:off x="2152318" y="4604373"/>
            <a:ext cx="2395619" cy="10311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/>
              <a:t>Cohort of diverse Women funded  who are at a critical stage with their business, where an award will enable them to take an important step forward to grow their business, their confidence and skills</a:t>
            </a:r>
            <a:endParaRPr lang="en-GB" sz="1050" b="1" dirty="0">
              <a:solidFill>
                <a:srgbClr val="FF0000"/>
              </a:solidFill>
              <a:ea typeface="Calibri"/>
              <a:cs typeface="Calibri"/>
            </a:endParaRPr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B9C09AE9-A625-4D94-B84C-6C95C7999243}"/>
              </a:ext>
            </a:extLst>
          </p:cNvPr>
          <p:cNvSpPr/>
          <p:nvPr/>
        </p:nvSpPr>
        <p:spPr>
          <a:xfrm>
            <a:off x="2182006" y="1380961"/>
            <a:ext cx="2166227" cy="10562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Programme of peer networks, sector networks and online mentoring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7DD8837A-DD18-481F-A2B9-ADA0C0F59481}"/>
              </a:ext>
            </a:extLst>
          </p:cNvPr>
          <p:cNvSpPr/>
          <p:nvPr/>
        </p:nvSpPr>
        <p:spPr>
          <a:xfrm>
            <a:off x="4645657" y="322942"/>
            <a:ext cx="1924165" cy="194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Raising aspiration of diverse Women to realise their potential  as business leaders and role models in the innovation sector.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B8FC74B7-B2C2-4D70-8764-01E66CE5ED73}"/>
              </a:ext>
            </a:extLst>
          </p:cNvPr>
          <p:cNvSpPr/>
          <p:nvPr/>
        </p:nvSpPr>
        <p:spPr>
          <a:xfrm>
            <a:off x="4554942" y="2488016"/>
            <a:ext cx="2087449" cy="10459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ea typeface="+mn-lt"/>
                <a:cs typeface="+mn-lt"/>
              </a:rPr>
              <a:t>More Women have the confidence and ambition and skills to know where to find support and information to become leaders and grow their businesses</a:t>
            </a:r>
            <a:endParaRPr lang="en-US" sz="1050" dirty="0">
              <a:ea typeface="+mn-lt"/>
              <a:cs typeface="+mn-lt"/>
            </a:endParaRPr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238C9E0D-93DD-4A15-9301-202DEE4DDAB3}"/>
              </a:ext>
            </a:extLst>
          </p:cNvPr>
          <p:cNvSpPr/>
          <p:nvPr/>
        </p:nvSpPr>
        <p:spPr>
          <a:xfrm>
            <a:off x="4645657" y="4834519"/>
            <a:ext cx="1661094" cy="1953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5720" rIns="36000" bIns="45720" rtlCol="0" anchor="ctr"/>
          <a:lstStyle/>
          <a:p>
            <a:pPr algn="ctr"/>
            <a:r>
              <a:rPr lang="en-GB" sz="1050" dirty="0">
                <a:ea typeface="+mn-lt"/>
                <a:cs typeface="+mn-lt"/>
              </a:rPr>
              <a:t>Increased experience, business and life skills make more diverse Women Innovators empowered to access funding opportunities and grown their business.</a:t>
            </a:r>
            <a:endParaRPr lang="en-US" dirty="0">
              <a:ea typeface="+mn-lt"/>
              <a:cs typeface="+mn-lt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47B21A3-F0FF-4D61-B0B2-5267A8D80C50}"/>
              </a:ext>
            </a:extLst>
          </p:cNvPr>
          <p:cNvCxnSpPr>
            <a:cxnSpLocks/>
          </p:cNvCxnSpPr>
          <p:nvPr/>
        </p:nvCxnSpPr>
        <p:spPr>
          <a:xfrm>
            <a:off x="5489810" y="2239728"/>
            <a:ext cx="217715" cy="311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542487B-BA3A-4A0F-9367-B798A4DD377F}"/>
              </a:ext>
            </a:extLst>
          </p:cNvPr>
          <p:cNvCxnSpPr>
            <a:cxnSpLocks/>
          </p:cNvCxnSpPr>
          <p:nvPr/>
        </p:nvCxnSpPr>
        <p:spPr>
          <a:xfrm>
            <a:off x="6369739" y="3352519"/>
            <a:ext cx="399143" cy="1228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03AC3D97-FFAC-417B-AF76-4B39A2B63A52}"/>
              </a:ext>
            </a:extLst>
          </p:cNvPr>
          <p:cNvSpPr/>
          <p:nvPr/>
        </p:nvSpPr>
        <p:spPr>
          <a:xfrm>
            <a:off x="10664393" y="413656"/>
            <a:ext cx="1292337" cy="1354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Increased range / diversity / choice in the UK economy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A3F2A90F-0414-4CF0-A524-4D60C9D09A37}"/>
              </a:ext>
            </a:extLst>
          </p:cNvPr>
          <p:cNvSpPr/>
          <p:nvPr/>
        </p:nvSpPr>
        <p:spPr>
          <a:xfrm>
            <a:off x="10664393" y="5388071"/>
            <a:ext cx="1292337" cy="1354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Improved social mobility through wider participation in innovation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CF224133-1DE1-4AB1-9666-5E8E0CC9F806}"/>
              </a:ext>
            </a:extLst>
          </p:cNvPr>
          <p:cNvSpPr/>
          <p:nvPr/>
        </p:nvSpPr>
        <p:spPr>
          <a:xfrm>
            <a:off x="10664393" y="2071794"/>
            <a:ext cx="1292337" cy="1354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Wider diversity in the innovation landscape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74EA1AFB-F891-477B-B459-4406FF8D0058}"/>
              </a:ext>
            </a:extLst>
          </p:cNvPr>
          <p:cNvSpPr/>
          <p:nvPr/>
        </p:nvSpPr>
        <p:spPr>
          <a:xfrm>
            <a:off x="10664393" y="3729932"/>
            <a:ext cx="1292337" cy="1354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dirty="0"/>
              <a:t>Boost /enhance the UK economy 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AE63F10-C8BD-434C-B1A7-D8BBBD5B32AC}"/>
              </a:ext>
            </a:extLst>
          </p:cNvPr>
          <p:cNvCxnSpPr>
            <a:stCxn id="77" idx="2"/>
            <a:endCxn id="79" idx="0"/>
          </p:cNvCxnSpPr>
          <p:nvPr/>
        </p:nvCxnSpPr>
        <p:spPr>
          <a:xfrm>
            <a:off x="11310562" y="1767818"/>
            <a:ext cx="0" cy="303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38CC125-209D-489C-B835-02BF67BD90B9}"/>
              </a:ext>
            </a:extLst>
          </p:cNvPr>
          <p:cNvCxnSpPr>
            <a:cxnSpLocks/>
          </p:cNvCxnSpPr>
          <p:nvPr/>
        </p:nvCxnSpPr>
        <p:spPr>
          <a:xfrm>
            <a:off x="11310561" y="3425956"/>
            <a:ext cx="1" cy="303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6AF1E572-DE61-43EA-984F-2E49C4527AD4}"/>
              </a:ext>
            </a:extLst>
          </p:cNvPr>
          <p:cNvSpPr/>
          <p:nvPr/>
        </p:nvSpPr>
        <p:spPr>
          <a:xfrm rot="16200000">
            <a:off x="5852684" y="1994282"/>
            <a:ext cx="4098746" cy="7222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ea typeface="+mn-lt"/>
                <a:cs typeface="+mn-lt"/>
              </a:rPr>
              <a:t>More diverse Women Innovators (awarded IUK funding).  More Women Innovators who will be inspiring other Women in the UK to be innovators.</a:t>
            </a:r>
            <a:endParaRPr lang="en-US" dirty="0"/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BE804A30-4C66-4A39-9EED-19C21A8F34A3}"/>
              </a:ext>
            </a:extLst>
          </p:cNvPr>
          <p:cNvSpPr/>
          <p:nvPr/>
        </p:nvSpPr>
        <p:spPr>
          <a:xfrm rot="16200000">
            <a:off x="5031805" y="1994285"/>
            <a:ext cx="4098747" cy="72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Increase in numbers of Women Innovators applying to the programme *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5366C976-C814-4848-864E-C3D19723E0B2}"/>
              </a:ext>
            </a:extLst>
          </p:cNvPr>
          <p:cNvSpPr/>
          <p:nvPr/>
        </p:nvSpPr>
        <p:spPr>
          <a:xfrm>
            <a:off x="8704755" y="5430753"/>
            <a:ext cx="1422301" cy="12743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/>
              <a:t>More examples of role models for future Women Innovators</a:t>
            </a:r>
            <a:endParaRPr lang="en-US" dirty="0"/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140EDB81-AD1A-48EC-ADCB-EBA66BA47AC5}"/>
              </a:ext>
            </a:extLst>
          </p:cNvPr>
          <p:cNvSpPr/>
          <p:nvPr/>
        </p:nvSpPr>
        <p:spPr>
          <a:xfrm>
            <a:off x="8719128" y="413656"/>
            <a:ext cx="1375412" cy="1354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Talent and skills gap filled by diverse Women with relevant skills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69930072-92A3-42B4-A97B-D4B69B1767D3}"/>
              </a:ext>
            </a:extLst>
          </p:cNvPr>
          <p:cNvSpPr/>
          <p:nvPr/>
        </p:nvSpPr>
        <p:spPr>
          <a:xfrm>
            <a:off x="8719128" y="2121189"/>
            <a:ext cx="1375412" cy="1354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More businesses /products / services founded by diverse Women Innovators.** </a:t>
            </a: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DC3DFD73-7A2F-47F5-B52E-CB91A4D61096}"/>
              </a:ext>
            </a:extLst>
          </p:cNvPr>
          <p:cNvSpPr/>
          <p:nvPr/>
        </p:nvSpPr>
        <p:spPr>
          <a:xfrm>
            <a:off x="8719128" y="3766218"/>
            <a:ext cx="1375412" cy="1354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ea typeface="+mn-lt"/>
                <a:cs typeface="+mn-lt"/>
              </a:rPr>
              <a:t>More diverse Women Innovators achieve equity investment</a:t>
            </a:r>
          </a:p>
          <a:p>
            <a:pPr algn="ctr"/>
            <a:endParaRPr lang="en-GB" sz="1100" dirty="0">
              <a:ea typeface="Calibri"/>
              <a:cs typeface="Calibri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4993A1E-1CF7-4873-A139-0A3822B01170}"/>
              </a:ext>
            </a:extLst>
          </p:cNvPr>
          <p:cNvCxnSpPr>
            <a:stCxn id="89" idx="2"/>
            <a:endCxn id="91" idx="0"/>
          </p:cNvCxnSpPr>
          <p:nvPr/>
        </p:nvCxnSpPr>
        <p:spPr>
          <a:xfrm>
            <a:off x="9406834" y="3475351"/>
            <a:ext cx="0" cy="290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E078DB7-4D54-4FF4-AEC8-32DA9964840D}"/>
              </a:ext>
            </a:extLst>
          </p:cNvPr>
          <p:cNvCxnSpPr>
            <a:cxnSpLocks/>
          </p:cNvCxnSpPr>
          <p:nvPr/>
        </p:nvCxnSpPr>
        <p:spPr>
          <a:xfrm>
            <a:off x="6963250" y="4314085"/>
            <a:ext cx="455799" cy="393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23601F7-D1BB-4612-8C8B-737C5DEABC67}"/>
              </a:ext>
            </a:extLst>
          </p:cNvPr>
          <p:cNvCxnSpPr>
            <a:cxnSpLocks/>
          </p:cNvCxnSpPr>
          <p:nvPr/>
        </p:nvCxnSpPr>
        <p:spPr>
          <a:xfrm flipH="1">
            <a:off x="7600478" y="4305012"/>
            <a:ext cx="365080" cy="39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7F9398A-EB23-766A-9553-AB28DF26369F}"/>
              </a:ext>
            </a:extLst>
          </p:cNvPr>
          <p:cNvSpPr/>
          <p:nvPr/>
        </p:nvSpPr>
        <p:spPr>
          <a:xfrm>
            <a:off x="2179120" y="3610878"/>
            <a:ext cx="2254054" cy="9077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ea typeface="+mn-lt"/>
                <a:cs typeface="+mn-lt"/>
              </a:rPr>
              <a:t>Reduced regional imbalances that has been observed as the regions will be more engaged in the programme</a:t>
            </a:r>
            <a:endParaRPr lang="en-US" sz="1050">
              <a:ea typeface="Calibri"/>
              <a:cs typeface="Calibri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922C99CE-1B40-18EA-EAC9-048E7BD465B4}"/>
              </a:ext>
            </a:extLst>
          </p:cNvPr>
          <p:cNvSpPr/>
          <p:nvPr/>
        </p:nvSpPr>
        <p:spPr>
          <a:xfrm>
            <a:off x="2179531" y="5660017"/>
            <a:ext cx="2293228" cy="11275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ea typeface="+mn-lt"/>
                <a:cs typeface="+mn-lt"/>
              </a:rPr>
              <a:t>More diverse Women become aware of funding opportunities in the innovation sector and how to access them successfully to take their business to the next stage.</a:t>
            </a:r>
            <a:endParaRPr lang="en-US" sz="1050" dirty="0">
              <a:ea typeface="Calibri"/>
              <a:cs typeface="Calibri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BD59DAD-121D-B32A-56DD-CAE6A0D47B23}"/>
              </a:ext>
            </a:extLst>
          </p:cNvPr>
          <p:cNvSpPr/>
          <p:nvPr/>
        </p:nvSpPr>
        <p:spPr>
          <a:xfrm>
            <a:off x="4527726" y="3612873"/>
            <a:ext cx="2042093" cy="99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ea typeface="+mn-lt"/>
                <a:cs typeface="+mn-lt"/>
              </a:rPr>
              <a:t>Women from overlooked and underrepresented communities are inspired to  role models and business leaders</a:t>
            </a:r>
            <a:r>
              <a:rPr lang="en-GB" sz="1050" dirty="0"/>
              <a:t>*</a:t>
            </a:r>
            <a:endParaRPr lang="en-US" sz="1050" dirty="0">
              <a:ea typeface="Calibri"/>
              <a:cs typeface="Calibri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32D10243-FA78-1562-D039-604210E29A95}"/>
              </a:ext>
            </a:extLst>
          </p:cNvPr>
          <p:cNvSpPr/>
          <p:nvPr/>
        </p:nvSpPr>
        <p:spPr>
          <a:xfrm>
            <a:off x="6674680" y="4771017"/>
            <a:ext cx="1661093" cy="20165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ea typeface="+mn-lt"/>
                <a:cs typeface="+mn-lt"/>
              </a:rPr>
              <a:t>Increase in applications to other mainstream programmes from women innovators and growth in confidence, ambition, competence and skills</a:t>
            </a:r>
            <a:endParaRPr lang="en-US" sz="1050" dirty="0">
              <a:ea typeface="Calibri"/>
              <a:cs typeface="Calibri"/>
            </a:endParaRPr>
          </a:p>
        </p:txBody>
      </p:sp>
      <p:sp>
        <p:nvSpPr>
          <p:cNvPr id="4" name="Arrow: Curved Right 3">
            <a:extLst>
              <a:ext uri="{FF2B5EF4-FFF2-40B4-BE49-F238E27FC236}">
                <a16:creationId xmlns:a16="http://schemas.microsoft.com/office/drawing/2014/main" id="{BC0633F6-7FC5-2B27-CB4A-02600DAF3B4C}"/>
              </a:ext>
            </a:extLst>
          </p:cNvPr>
          <p:cNvSpPr/>
          <p:nvPr/>
        </p:nvSpPr>
        <p:spPr>
          <a:xfrm>
            <a:off x="8370024" y="2358280"/>
            <a:ext cx="344715" cy="3274784"/>
          </a:xfrm>
          <a:prstGeom prst="curved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1EC2ECA1-7AC0-13EC-E6BB-68F59A7077CD}"/>
              </a:ext>
            </a:extLst>
          </p:cNvPr>
          <p:cNvSpPr/>
          <p:nvPr/>
        </p:nvSpPr>
        <p:spPr>
          <a:xfrm>
            <a:off x="-1038050" y="2531421"/>
            <a:ext cx="1292337" cy="194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ea typeface="Calibri"/>
                <a:cs typeface="Calibri"/>
              </a:rPr>
              <a:t>Our Resources:</a:t>
            </a:r>
            <a:endParaRPr lang="en-US" dirty="0"/>
          </a:p>
          <a:p>
            <a:pPr algn="ctr"/>
            <a:r>
              <a:rPr lang="en-GB" sz="1200" dirty="0">
                <a:ea typeface="Calibri"/>
                <a:cs typeface="Calibri"/>
              </a:rPr>
              <a:t>Internal expertise, communication strategy</a:t>
            </a:r>
            <a:endParaRPr lang="en-GB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DAA26E4-7656-4763-D003-B5015540E33E}"/>
              </a:ext>
            </a:extLst>
          </p:cNvPr>
          <p:cNvCxnSpPr/>
          <p:nvPr/>
        </p:nvCxnSpPr>
        <p:spPr>
          <a:xfrm flipH="1" flipV="1">
            <a:off x="5534931" y="4609644"/>
            <a:ext cx="1813" cy="292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A9180F1-ABED-86BF-BAFA-8494FEF0CAD2}"/>
              </a:ext>
            </a:extLst>
          </p:cNvPr>
          <p:cNvCxnSpPr>
            <a:cxnSpLocks/>
          </p:cNvCxnSpPr>
          <p:nvPr/>
        </p:nvCxnSpPr>
        <p:spPr>
          <a:xfrm>
            <a:off x="11310560" y="5086027"/>
            <a:ext cx="1" cy="303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080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FD061918669B4E80956C4D81F9E1C4" ma:contentTypeVersion="5" ma:contentTypeDescription="Create a new document." ma:contentTypeScope="" ma:versionID="56017e20b092943718c42ab6c509eb99">
  <xsd:schema xmlns:xsd="http://www.w3.org/2001/XMLSchema" xmlns:xs="http://www.w3.org/2001/XMLSchema" xmlns:p="http://schemas.microsoft.com/office/2006/metadata/properties" xmlns:ns2="980ac45f-349d-48e4-a6b9-46e652a69e04" xmlns:ns3="d41d9f1e-ba57-464b-b9e5-6ecf60436242" xmlns:ns4="8b7257da-7030-4830-9007-f46739e38a51" targetNamespace="http://schemas.microsoft.com/office/2006/metadata/properties" ma:root="true" ma:fieldsID="740edd39910a668d23f9993f232624ee" ns2:_="" ns3:_="" ns4:_="">
    <xsd:import namespace="980ac45f-349d-48e4-a6b9-46e652a69e04"/>
    <xsd:import namespace="d41d9f1e-ba57-464b-b9e5-6ecf60436242"/>
    <xsd:import namespace="8b7257da-7030-4830-9007-f46739e38a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Context" minOccurs="0"/>
                <xsd:element ref="ns4:Month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0ac45f-349d-48e4-a6b9-46e652a69e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Context" ma:index="20" nillable="true" ma:displayName="Context" ma:description="Describe the document content" ma:format="Dropdown" ma:internalName="Context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d9f1e-ba57-464b-b9e5-6ecf60436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7257da-7030-4830-9007-f46739e38a51" elementFormDefault="qualified">
    <xsd:import namespace="http://schemas.microsoft.com/office/2006/documentManagement/types"/>
    <xsd:import namespace="http://schemas.microsoft.com/office/infopath/2007/PartnerControls"/>
    <xsd:element name="MonthYear" ma:index="21" nillable="true" ma:displayName="Month Year" ma:description="Month and year of Board date " ma:format="Dropdown" ma:internalName="MonthYe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onthYear xmlns="8b7257da-7030-4830-9007-f46739e38a51" xsi:nil="true"/>
    <Context xmlns="980ac45f-349d-48e4-a6b9-46e652a69e0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478F11-C261-488F-9EEA-AAD82D4AEF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0ac45f-349d-48e4-a6b9-46e652a69e04"/>
    <ds:schemaRef ds:uri="d41d9f1e-ba57-464b-b9e5-6ecf60436242"/>
    <ds:schemaRef ds:uri="8b7257da-7030-4830-9007-f46739e38a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33E8D2-3BE3-4759-AE51-0FA759D7BFE2}">
  <ds:schemaRefs>
    <ds:schemaRef ds:uri="http://schemas.microsoft.com/office/2006/metadata/properties"/>
    <ds:schemaRef ds:uri="http://schemas.microsoft.com/office/infopath/2007/PartnerControls"/>
    <ds:schemaRef ds:uri="8b7257da-7030-4830-9007-f46739e38a51"/>
    <ds:schemaRef ds:uri="980ac45f-349d-48e4-a6b9-46e652a69e04"/>
  </ds:schemaRefs>
</ds:datastoreItem>
</file>

<file path=customXml/itemProps3.xml><?xml version="1.0" encoding="utf-8"?>
<ds:datastoreItem xmlns:ds="http://schemas.openxmlformats.org/officeDocument/2006/customXml" ds:itemID="{AC2C9A7D-0F08-47E1-874B-145324C0DA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470</Words>
  <Application>Microsoft Macintosh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Brown - UKRI</dc:creator>
  <cp:lastModifiedBy>Jon Kingsbury</cp:lastModifiedBy>
  <cp:revision>322</cp:revision>
  <dcterms:created xsi:type="dcterms:W3CDTF">2022-05-10T06:37:05Z</dcterms:created>
  <dcterms:modified xsi:type="dcterms:W3CDTF">2022-09-20T08:59:27Z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0x01010013FD061918669B4E80956C4D81F9E1C4</vt:lpwstr>
  </property>
</Properties>
</file>