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4"/>
  </p:sldMasterIdLst>
  <p:notesMasterIdLst>
    <p:notesMasterId r:id="rId22"/>
  </p:notesMasterIdLst>
  <p:handoutMasterIdLst>
    <p:handoutMasterId r:id="rId23"/>
  </p:handoutMasterIdLst>
  <p:sldIdLst>
    <p:sldId id="256" r:id="rId5"/>
    <p:sldId id="297" r:id="rId6"/>
    <p:sldId id="258" r:id="rId7"/>
    <p:sldId id="278" r:id="rId8"/>
    <p:sldId id="279" r:id="rId9"/>
    <p:sldId id="300" r:id="rId10"/>
    <p:sldId id="301" r:id="rId11"/>
    <p:sldId id="260" r:id="rId12"/>
    <p:sldId id="283" r:id="rId13"/>
    <p:sldId id="298" r:id="rId14"/>
    <p:sldId id="262" r:id="rId15"/>
    <p:sldId id="299" r:id="rId16"/>
    <p:sldId id="302" r:id="rId17"/>
    <p:sldId id="303" r:id="rId18"/>
    <p:sldId id="273" r:id="rId19"/>
    <p:sldId id="304" r:id="rId20"/>
    <p:sldId id="305" r:id="rId21"/>
  </p:sldIdLst>
  <p:sldSz cx="9906000" cy="6858000" type="A4"/>
  <p:notesSz cx="6662738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65">
          <p15:clr>
            <a:srgbClr val="A4A3A4"/>
          </p15:clr>
        </p15:guide>
        <p15:guide id="2" pos="3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AAA1"/>
    <a:srgbClr val="28ACE2"/>
    <a:srgbClr val="70C9EC"/>
    <a:srgbClr val="2EE2D5"/>
    <a:srgbClr val="FECC0C"/>
    <a:srgbClr val="2BACE2"/>
    <a:srgbClr val="3D5567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6420" autoAdjust="0"/>
    <p:restoredTop sz="86475" autoAdjust="0"/>
  </p:normalViewPr>
  <p:slideViewPr>
    <p:cSldViewPr snapToGrid="0">
      <p:cViewPr>
        <p:scale>
          <a:sx n="84" d="100"/>
          <a:sy n="84" d="100"/>
        </p:scale>
        <p:origin x="63" y="111"/>
      </p:cViewPr>
      <p:guideLst>
        <p:guide orient="horz" pos="4165"/>
        <p:guide pos="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2916" y="-126"/>
      </p:cViewPr>
      <p:guideLst>
        <p:guide orient="horz" pos="3127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7913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3270" y="1"/>
            <a:ext cx="2887913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3D7A6-057A-2447-B80B-313F5E5EED9C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711"/>
            <a:ext cx="2887913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3270" y="9428711"/>
            <a:ext cx="2887913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BD9E1-1DAC-AE4C-A519-0EE3B8377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933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7913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3270" y="1"/>
            <a:ext cx="2887913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02A90-5813-2A45-ABAF-DC946F06933E}" type="datetimeFigureOut">
              <a:rPr lang="en-US" smtClean="0"/>
              <a:t>6/19/2018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2938" y="744538"/>
            <a:ext cx="537686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5963" y="4715951"/>
            <a:ext cx="5330813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711"/>
            <a:ext cx="2887913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3270" y="9428711"/>
            <a:ext cx="2887913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0D143-8F6E-1E49-A359-EBE3A3DEE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3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0D143-8F6E-1E49-A359-EBE3A3DEE7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46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0D143-8F6E-1E49-A359-EBE3A3DEE78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53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0D143-8F6E-1E49-A359-EBE3A3DEE78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82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0D143-8F6E-1E49-A359-EBE3A3DEE78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5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-cover1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556" y="2655330"/>
            <a:ext cx="8297333" cy="178304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2667" y="4759070"/>
            <a:ext cx="6208889" cy="1097800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147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-cover2.g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8556" y="2655330"/>
            <a:ext cx="8297333" cy="178304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6000">
                <a:solidFill>
                  <a:srgbClr val="2BACE2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2667" y="4759070"/>
            <a:ext cx="6208889" cy="1097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714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221" y="274638"/>
            <a:ext cx="8875890" cy="1143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22" y="1600200"/>
            <a:ext cx="8874478" cy="484857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2482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742" y="274638"/>
            <a:ext cx="8794958" cy="1143000"/>
          </a:xfrm>
        </p:spPr>
        <p:txBody>
          <a:bodyPr/>
          <a:lstStyle>
            <a:lvl1pPr>
              <a:lnSpc>
                <a:spcPts val="4400"/>
              </a:lnSpc>
              <a:defRPr sz="4400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661" y="1569378"/>
            <a:ext cx="4280108" cy="45259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844" y="1600201"/>
            <a:ext cx="4253857" cy="45259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65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0887" y="4800600"/>
            <a:ext cx="59436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0508" y="1524000"/>
            <a:ext cx="5943600" cy="3203573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60887" y="5367338"/>
            <a:ext cx="59436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272727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1729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P-slide.gif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33995" y="387526"/>
            <a:ext cx="850981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6222" y="1713089"/>
            <a:ext cx="8494889" cy="4538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0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99" r:id="rId2"/>
    <p:sldLayoutId id="2147483957" r:id="rId3"/>
    <p:sldLayoutId id="2147483958" r:id="rId4"/>
    <p:sldLayoutId id="2147483960" r:id="rId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lnSpc>
          <a:spcPts val="4400"/>
        </a:lnSpc>
        <a:spcBef>
          <a:spcPct val="0"/>
        </a:spcBef>
        <a:spcAft>
          <a:spcPct val="0"/>
        </a:spcAft>
        <a:defRPr sz="4400" b="1" i="0" kern="1200" baseline="0">
          <a:solidFill>
            <a:srgbClr val="2BACE2"/>
          </a:solidFill>
          <a:latin typeface="Arial"/>
          <a:ea typeface="ＭＳ Ｐゴシック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4B6B"/>
          </a:solidFill>
          <a:latin typeface="Calibri" charset="0"/>
          <a:ea typeface="ＭＳ Ｐゴシック" charset="0"/>
          <a:cs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4B6B"/>
          </a:solidFill>
          <a:latin typeface="Calibri" charset="0"/>
          <a:ea typeface="ＭＳ Ｐゴシック" charset="0"/>
          <a:cs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4B6B"/>
          </a:solidFill>
          <a:latin typeface="Calibri" charset="0"/>
          <a:ea typeface="ＭＳ Ｐゴシック" charset="0"/>
          <a:cs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4B6B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2BACE2"/>
        </a:buClr>
        <a:buFont typeface="Arial"/>
        <a:buChar char="•"/>
        <a:defRPr sz="3200" b="0" i="0" kern="1200">
          <a:solidFill>
            <a:srgbClr val="272727"/>
          </a:solidFill>
          <a:latin typeface="Arial"/>
          <a:ea typeface="ＭＳ Ｐゴシック" charset="0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2BACE2"/>
        </a:buClr>
        <a:buFont typeface="Arial"/>
        <a:buChar char="•"/>
        <a:defRPr sz="2800" b="0" i="0" kern="1200">
          <a:solidFill>
            <a:srgbClr val="272727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BACE2"/>
        </a:buClr>
        <a:buFont typeface="Arial"/>
        <a:buChar char="•"/>
        <a:defRPr sz="2400" b="0" i="0" kern="1200">
          <a:solidFill>
            <a:srgbClr val="272727"/>
          </a:solidFill>
          <a:latin typeface="Arial"/>
          <a:ea typeface="ＭＳ Ｐゴシック" charset="0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BACE2"/>
        </a:buClr>
        <a:buFont typeface="Arial"/>
        <a:buChar char="•"/>
        <a:defRPr sz="2000" b="0" i="0" kern="1200">
          <a:solidFill>
            <a:srgbClr val="272727"/>
          </a:solidFill>
          <a:latin typeface="Arial"/>
          <a:ea typeface="ＭＳ Ｐゴシック" charset="0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BACE2"/>
        </a:buClr>
        <a:buFont typeface="Arial"/>
        <a:buChar char="•"/>
        <a:defRPr sz="2000" b="0" i="0" kern="1200">
          <a:solidFill>
            <a:srgbClr val="272727"/>
          </a:solidFill>
          <a:latin typeface="Arial"/>
          <a:ea typeface="ＭＳ Ｐゴシック" charset="0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procontract.due-north.com/register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925" y="2006744"/>
            <a:ext cx="8085666" cy="1783048"/>
          </a:xfrm>
        </p:spPr>
        <p:txBody>
          <a:bodyPr/>
          <a:lstStyle/>
          <a:p>
            <a:r>
              <a:rPr lang="en-GB" dirty="0" smtClean="0"/>
              <a:t>General practice services for the Dulwich population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2667" y="4690490"/>
            <a:ext cx="6208889" cy="1097800"/>
          </a:xfrm>
        </p:spPr>
        <p:txBody>
          <a:bodyPr/>
          <a:lstStyle/>
          <a:p>
            <a:r>
              <a:rPr lang="en-GB" dirty="0" smtClean="0"/>
              <a:t> 21 June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27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4" y="248054"/>
            <a:ext cx="8875890" cy="1143000"/>
          </a:xfrm>
        </p:spPr>
        <p:txBody>
          <a:bodyPr/>
          <a:lstStyle/>
          <a:p>
            <a:r>
              <a:rPr lang="en-US" dirty="0" smtClean="0"/>
              <a:t>Current Model</a:t>
            </a:r>
            <a:br>
              <a:rPr lang="en-US" dirty="0" smtClean="0"/>
            </a:b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057254"/>
              </p:ext>
            </p:extLst>
          </p:nvPr>
        </p:nvGraphicFramePr>
        <p:xfrm>
          <a:off x="136478" y="943061"/>
          <a:ext cx="9635319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4519"/>
                <a:gridCol w="3343702"/>
                <a:gridCol w="3057098"/>
              </a:tblGrid>
              <a:tr h="39378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Hambleden</a:t>
                      </a:r>
                      <a:r>
                        <a:rPr lang="en-GB" baseline="0" dirty="0" smtClean="0"/>
                        <a:t> Clinic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Melbourne Grove Medical Centre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Extended</a:t>
                      </a:r>
                      <a:r>
                        <a:rPr lang="en-GB" baseline="0" dirty="0" smtClean="0"/>
                        <a:t> Primary Care Service 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Current</a:t>
                      </a:r>
                      <a:r>
                        <a:rPr lang="en-GB" sz="1600" baseline="0" dirty="0" smtClean="0"/>
                        <a:t> site: </a:t>
                      </a:r>
                      <a:r>
                        <a:rPr lang="en-GB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Denmark Hill, SE5 8HL</a:t>
                      </a:r>
                    </a:p>
                    <a:p>
                      <a:r>
                        <a:rPr lang="en-GB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lang="en-GB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proposed the practice will move to the Dulwich Health Centre in 2020</a:t>
                      </a:r>
                      <a:endParaRPr lang="en-GB" sz="1600" dirty="0" smtClean="0"/>
                    </a:p>
                    <a:p>
                      <a:endParaRPr lang="en-GB" sz="16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 member of the GP federation in south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Southwark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– Improving Health Limited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600" dirty="0" smtClean="0">
                          <a:solidFill>
                            <a:schemeClr val="dk1"/>
                          </a:solidFill>
                        </a:rPr>
                        <a:t>5388 registered patients (Q4 17/18)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sz="16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Current provider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= AT Medics 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Current</a:t>
                      </a:r>
                      <a:r>
                        <a:rPr lang="en-GB" sz="1600" baseline="0" dirty="0" smtClean="0"/>
                        <a:t> site: </a:t>
                      </a:r>
                      <a:r>
                        <a:rPr lang="en-GB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Melbourne Grove, East Dulwich, SE22 8QN</a:t>
                      </a:r>
                    </a:p>
                    <a:p>
                      <a:r>
                        <a:rPr lang="en-GB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lang="en-GB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proposed the practice will move to the Dulwich Health Centre in 2020</a:t>
                      </a:r>
                      <a:endParaRPr lang="en-GB" sz="1600" dirty="0" smtClean="0"/>
                    </a:p>
                    <a:p>
                      <a:r>
                        <a:rPr lang="en-GB" sz="1600" dirty="0" smtClean="0"/>
                        <a:t>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 member of the GP federation in south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</a:rPr>
                        <a:t>Southwark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 – Improving Health Limited</a:t>
                      </a:r>
                    </a:p>
                    <a:p>
                      <a:endParaRPr lang="en-GB" sz="1600" dirty="0" smtClean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dk1"/>
                          </a:solidFill>
                        </a:rPr>
                        <a:t>7181 registered patients (Q4 17/18)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Current provider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= Concordia 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Located</a:t>
                      </a:r>
                      <a:r>
                        <a:rPr lang="en-GB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at the Lister Primary Care Centre in Peckham. </a:t>
                      </a:r>
                      <a:r>
                        <a:rPr lang="en-GB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lang="en-GB" sz="16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proposed the practice will move to the Dulwich Health Centre in 2020</a:t>
                      </a:r>
                      <a:endParaRPr lang="en-GB" sz="1600" dirty="0" smtClean="0"/>
                    </a:p>
                    <a:p>
                      <a:endParaRPr lang="en-GB" sz="1600" dirty="0" smtClean="0"/>
                    </a:p>
                    <a:p>
                      <a:r>
                        <a:rPr lang="en-GB" sz="1600" dirty="0" smtClean="0"/>
                        <a:t>Service</a:t>
                      </a:r>
                      <a:r>
                        <a:rPr lang="en-GB" sz="1600" baseline="0" dirty="0" smtClean="0"/>
                        <a:t> provides </a:t>
                      </a:r>
                      <a:r>
                        <a:rPr lang="en-GB" sz="1600" baseline="0" dirty="0" err="1" smtClean="0"/>
                        <a:t>appts</a:t>
                      </a:r>
                      <a:r>
                        <a:rPr lang="en-GB" sz="1600" baseline="0" dirty="0" smtClean="0"/>
                        <a:t> 8am – 8pm, 7 days per week for all patients registered with south Southwark practices (145,000 patients)</a:t>
                      </a:r>
                    </a:p>
                    <a:p>
                      <a:endParaRPr lang="en-GB" sz="1600" baseline="0" dirty="0" smtClean="0">
                        <a:solidFill>
                          <a:schemeClr val="dk1"/>
                        </a:solidFill>
                      </a:endParaRPr>
                    </a:p>
                    <a:p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Current provider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= Improving Health Limited 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91070" y="5567445"/>
            <a:ext cx="9075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Services to Barry House residents are current under review.</a:t>
            </a:r>
          </a:p>
          <a:p>
            <a:r>
              <a:rPr lang="en-GB" dirty="0" smtClean="0"/>
              <a:t>The CCG has historically commissioned 4 GP sessions were provided at Barry House. </a:t>
            </a:r>
          </a:p>
          <a:p>
            <a:r>
              <a:rPr lang="en-GB" dirty="0" smtClean="0"/>
              <a:t>NHS England commissions the Health Inclusion Team to provide health screening.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946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22" y="1477368"/>
            <a:ext cx="8874478" cy="4848578"/>
          </a:xfrm>
        </p:spPr>
        <p:txBody>
          <a:bodyPr/>
          <a:lstStyle/>
          <a:p>
            <a:r>
              <a:rPr lang="en-GB" dirty="0" smtClean="0"/>
              <a:t>Consideration of model to be procured dependent on engagement from providers and patients to be completed by early July</a:t>
            </a:r>
          </a:p>
          <a:p>
            <a:r>
              <a:rPr lang="en-GB" dirty="0" smtClean="0"/>
              <a:t>CCG Governance process July/August</a:t>
            </a:r>
          </a:p>
          <a:p>
            <a:r>
              <a:rPr lang="en-GB" dirty="0" smtClean="0"/>
              <a:t>Procurement start September</a:t>
            </a:r>
          </a:p>
          <a:p>
            <a:r>
              <a:rPr lang="en-GB" dirty="0" smtClean="0"/>
              <a:t>Award contract January 2019</a:t>
            </a:r>
          </a:p>
          <a:p>
            <a:r>
              <a:rPr lang="en-GB" dirty="0" smtClean="0"/>
              <a:t>New contract starts 1 April 2019 in current premises</a:t>
            </a:r>
          </a:p>
          <a:p>
            <a:r>
              <a:rPr lang="en-GB" dirty="0" smtClean="0"/>
              <a:t>Move to new premises spring 2020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6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Questions and Answers on proposal</a:t>
            </a:r>
          </a:p>
          <a:p>
            <a:r>
              <a:rPr lang="en-GB" dirty="0" smtClean="0"/>
              <a:t>Market response to the proposal discussion</a:t>
            </a:r>
          </a:p>
          <a:p>
            <a:pPr lvl="1"/>
            <a:r>
              <a:rPr lang="en-GB" dirty="0" smtClean="0"/>
              <a:t>1 registered list – impact of move from current sites</a:t>
            </a:r>
          </a:p>
          <a:p>
            <a:pPr lvl="1"/>
            <a:r>
              <a:rPr lang="en-GB" dirty="0"/>
              <a:t>Benefits of co-location </a:t>
            </a:r>
            <a:r>
              <a:rPr lang="en-GB" dirty="0" smtClean="0"/>
              <a:t>of contracts</a:t>
            </a:r>
            <a:endParaRPr lang="en-GB" dirty="0"/>
          </a:p>
          <a:p>
            <a:pPr lvl="1"/>
            <a:r>
              <a:rPr lang="en-GB" dirty="0" smtClean="0"/>
              <a:t>Impact of changes to the GP hub for patients and providers</a:t>
            </a:r>
          </a:p>
          <a:p>
            <a:pPr lvl="1"/>
            <a:r>
              <a:rPr lang="en-GB" dirty="0" smtClean="0"/>
              <a:t>1 </a:t>
            </a:r>
            <a:r>
              <a:rPr lang="en-GB" dirty="0"/>
              <a:t>contract or difference approach to service provision</a:t>
            </a:r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12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Procurement Preparation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Register </a:t>
            </a:r>
            <a:r>
              <a:rPr lang="en-GB" b="1" u="sng" dirty="0"/>
              <a:t>now</a:t>
            </a:r>
            <a:r>
              <a:rPr lang="en-GB" dirty="0"/>
              <a:t> on ProContract: </a:t>
            </a:r>
            <a:r>
              <a:rPr lang="en-GB" dirty="0">
                <a:hlinkClick r:id="rId2"/>
              </a:rPr>
              <a:t>https://procontract.due-north.com/register</a:t>
            </a:r>
            <a:r>
              <a:rPr lang="en-GB" dirty="0"/>
              <a:t>;</a:t>
            </a:r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Access the ProContract Help centre for “how to” guides and video tutorials</a:t>
            </a:r>
            <a:r>
              <a:rPr lang="en-GB" dirty="0" smtClean="0"/>
              <a:t>; and</a:t>
            </a:r>
            <a:endParaRPr lang="en-GB" dirty="0"/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Contact the ProContract Help desk if you are unable to resolve a technical problem (t: 01670 597136</a:t>
            </a:r>
            <a:r>
              <a:rPr lang="en-GB" dirty="0" smtClean="0"/>
              <a:t>).</a:t>
            </a:r>
            <a:r>
              <a:rPr lang="en-GB" dirty="0"/>
              <a:t>	</a:t>
            </a:r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230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Procurement Imperatives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Post-publication, read all of the procurement documentation, specifically the Invitation to Tender (ITT) Guidance, Memorandum of Information (MoI) and Draft Contract;</a:t>
            </a:r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Submit Clarification Questions as early as possible in the procurement phase (via ProContract) and note the deadline for receipt; and</a:t>
            </a:r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Submit your ITT response by the stated </a:t>
            </a:r>
            <a:r>
              <a:rPr lang="en-GB" dirty="0" smtClean="0"/>
              <a:t>deadline and in alignment with the ITT Guidance. </a:t>
            </a:r>
            <a:endParaRPr lang="en-GB" dirty="0"/>
          </a:p>
          <a:p>
            <a:pPr marL="215900" lvl="1" indent="0">
              <a:spcBef>
                <a:spcPts val="0"/>
              </a:spcBef>
              <a:buNone/>
            </a:pPr>
            <a:r>
              <a:rPr lang="en-GB" dirty="0"/>
              <a:t>	</a:t>
            </a:r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149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Indicative Timetable </a:t>
            </a:r>
            <a:r>
              <a:rPr lang="en-GB" sz="2000" dirty="0"/>
              <a:t>(</a:t>
            </a:r>
            <a:r>
              <a:rPr lang="en-GB" sz="1400" dirty="0"/>
              <a:t>subject to operational change</a:t>
            </a:r>
            <a:r>
              <a:rPr lang="en-GB" sz="2000" dirty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88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A provisional timeline for the procurement, including key milestones (eg. </a:t>
            </a:r>
            <a:r>
              <a:rPr lang="en-GB" sz="2000" dirty="0" smtClean="0"/>
              <a:t>ITT publication/submission </a:t>
            </a:r>
            <a:r>
              <a:rPr lang="en-GB" sz="2000" dirty="0"/>
              <a:t>date) will be </a:t>
            </a:r>
            <a:r>
              <a:rPr lang="en-GB" sz="2000" dirty="0" smtClean="0"/>
              <a:t>communicated in due course;</a:t>
            </a:r>
          </a:p>
          <a:p>
            <a:pPr marL="5588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5588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 smtClean="0"/>
              <a:t>The key dates are as follows:</a:t>
            </a:r>
          </a:p>
          <a:p>
            <a:pPr marL="5588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10160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 smtClean="0"/>
              <a:t>Contract Award (January 2019)</a:t>
            </a:r>
          </a:p>
          <a:p>
            <a:pPr marL="10160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 smtClean="0"/>
              <a:t>Service Commencement (April 2019)</a:t>
            </a:r>
          </a:p>
          <a:p>
            <a:pPr marL="1016000" lvl="2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 smtClean="0"/>
              <a:t>Service Move (Spring 2020) </a:t>
            </a:r>
            <a:endParaRPr lang="en-GB" sz="2000" dirty="0"/>
          </a:p>
          <a:p>
            <a:pPr marL="5588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5588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dirty="0"/>
              <a:t>To reiterate the key message from the preceding slide, you should use the available </a:t>
            </a:r>
            <a:r>
              <a:rPr lang="en-GB" sz="2000" dirty="0" smtClean="0"/>
              <a:t>time prior to ITT publication </a:t>
            </a:r>
            <a:r>
              <a:rPr lang="en-GB" sz="2000" dirty="0"/>
              <a:t>to register on ProContract and access the guidance available from the Help centre.</a:t>
            </a:r>
          </a:p>
        </p:txBody>
      </p:sp>
    </p:spTree>
    <p:extLst>
      <p:ext uri="{BB962C8B-B14F-4D97-AF65-F5344CB8AC3E}">
        <p14:creationId xmlns:p14="http://schemas.microsoft.com/office/powerpoint/2010/main" val="7371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/>
              <a:t>A </a:t>
            </a:r>
            <a:r>
              <a:rPr lang="en-GB" dirty="0" smtClean="0"/>
              <a:t>copy of this presentation will be posted on Contracts Finder and circulated by email to all attendees;</a:t>
            </a:r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 smtClean="0"/>
              <a:t>ITT publication date will be communicated in advance; and</a:t>
            </a:r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 smtClean="0"/>
              <a:t>Details of a subsequent Bidder Information event will be publicised.</a:t>
            </a:r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74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 smtClean="0"/>
              <a:t>Q &amp;A….</a:t>
            </a:r>
          </a:p>
          <a:p>
            <a:pPr marL="673100" lvl="1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  <a:p>
            <a:pPr marL="215900" lvl="1" indent="0">
              <a:spcBef>
                <a:spcPts val="0"/>
              </a:spcBef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95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Welcome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22" y="1171575"/>
            <a:ext cx="8874478" cy="4848578"/>
          </a:xfrm>
        </p:spPr>
        <p:txBody>
          <a:bodyPr/>
          <a:lstStyle/>
          <a:p>
            <a:r>
              <a:rPr lang="en-US" sz="3600" dirty="0" smtClean="0"/>
              <a:t>Team</a:t>
            </a:r>
            <a:endParaRPr lang="en-US" sz="3600" dirty="0"/>
          </a:p>
          <a:p>
            <a:pPr lvl="1"/>
            <a:r>
              <a:rPr lang="en-US" sz="2400" dirty="0" smtClean="0"/>
              <a:t>Caroline </a:t>
            </a:r>
            <a:r>
              <a:rPr lang="en-US" sz="2400" dirty="0" err="1" smtClean="0"/>
              <a:t>Gilmartin</a:t>
            </a:r>
            <a:r>
              <a:rPr lang="en-US" sz="2400" dirty="0" smtClean="0"/>
              <a:t> – Director of Integrated Commissioning</a:t>
            </a:r>
          </a:p>
          <a:p>
            <a:pPr lvl="1"/>
            <a:r>
              <a:rPr lang="en-US" sz="2400" dirty="0" smtClean="0"/>
              <a:t>Jean Young – Head of Primary Care Commissioning</a:t>
            </a:r>
          </a:p>
          <a:p>
            <a:pPr lvl="1"/>
            <a:r>
              <a:rPr lang="en-US" sz="2400" dirty="0" smtClean="0"/>
              <a:t>Rachel </a:t>
            </a:r>
            <a:r>
              <a:rPr lang="en-US" sz="2400" dirty="0"/>
              <a:t>Doherty - </a:t>
            </a:r>
            <a:r>
              <a:rPr lang="en-GB" sz="2400" dirty="0"/>
              <a:t>Primary Care Commissioning </a:t>
            </a:r>
            <a:r>
              <a:rPr lang="en-GB" sz="2400" dirty="0" smtClean="0"/>
              <a:t>Manager</a:t>
            </a:r>
          </a:p>
          <a:p>
            <a:pPr lvl="1"/>
            <a:r>
              <a:rPr lang="en-GB" sz="2400" dirty="0" smtClean="0"/>
              <a:t>Emily Gibbs – Clinical Lead</a:t>
            </a:r>
            <a:endParaRPr lang="en-US" sz="2400" dirty="0"/>
          </a:p>
          <a:p>
            <a:pPr lvl="1"/>
            <a:r>
              <a:rPr lang="en-GB" sz="2400" dirty="0" smtClean="0"/>
              <a:t>David Mansfield </a:t>
            </a:r>
            <a:r>
              <a:rPr lang="en-US" sz="2400" dirty="0"/>
              <a:t>– </a:t>
            </a:r>
            <a:r>
              <a:rPr lang="en-GB" sz="2400" dirty="0" smtClean="0"/>
              <a:t>Procurement </a:t>
            </a:r>
            <a:r>
              <a:rPr lang="en-GB" sz="2400" dirty="0" smtClean="0"/>
              <a:t>lead</a:t>
            </a:r>
          </a:p>
          <a:p>
            <a:pPr lvl="1"/>
            <a:r>
              <a:rPr lang="en-GB" sz="2400" dirty="0" smtClean="0"/>
              <a:t>SEL PCT TBC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96555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Welcome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22" y="1171575"/>
            <a:ext cx="8874478" cy="4848578"/>
          </a:xfrm>
        </p:spPr>
        <p:txBody>
          <a:bodyPr/>
          <a:lstStyle/>
          <a:p>
            <a:r>
              <a:rPr lang="en-GB" sz="4400" dirty="0"/>
              <a:t>Agenda</a:t>
            </a:r>
          </a:p>
          <a:p>
            <a:pPr marL="857250" lvl="1" indent="-457200"/>
            <a:r>
              <a:rPr lang="en-GB" dirty="0" smtClean="0"/>
              <a:t>Introductions and housekeeping </a:t>
            </a:r>
          </a:p>
          <a:p>
            <a:pPr marL="857250" lvl="1" indent="-457200"/>
            <a:r>
              <a:rPr lang="en-GB" dirty="0" smtClean="0"/>
              <a:t>Background </a:t>
            </a:r>
          </a:p>
          <a:p>
            <a:pPr marL="857250" lvl="1" indent="-457200"/>
            <a:r>
              <a:rPr lang="en-GB" dirty="0" smtClean="0"/>
              <a:t>Proposed Model</a:t>
            </a:r>
          </a:p>
          <a:p>
            <a:pPr marL="857250" lvl="1" indent="-457200"/>
            <a:r>
              <a:rPr lang="en-GB" dirty="0" smtClean="0"/>
              <a:t>Questions </a:t>
            </a:r>
            <a:r>
              <a:rPr lang="en-GB" dirty="0"/>
              <a:t>and Answers</a:t>
            </a:r>
          </a:p>
          <a:p>
            <a:pPr marL="857250" lvl="1" indent="-457200"/>
            <a:r>
              <a:rPr lang="en-GB" dirty="0" smtClean="0"/>
              <a:t>Discussion</a:t>
            </a:r>
            <a:endParaRPr lang="en-GB" dirty="0"/>
          </a:p>
          <a:p>
            <a:pPr marL="857250" lvl="1" indent="-457200"/>
            <a:r>
              <a:rPr lang="en-GB" dirty="0" smtClean="0"/>
              <a:t>Procurement Process and Draft Timeframe</a:t>
            </a:r>
          </a:p>
          <a:p>
            <a:pPr marL="857250" lvl="1" indent="-457200"/>
            <a:r>
              <a:rPr lang="en-GB" dirty="0" smtClean="0"/>
              <a:t>Next </a:t>
            </a:r>
            <a:r>
              <a:rPr lang="en-GB" dirty="0"/>
              <a:t>Steps </a:t>
            </a:r>
            <a:endParaRPr lang="en-GB" dirty="0" smtClean="0"/>
          </a:p>
          <a:p>
            <a:pPr marL="400050" lvl="1" indent="0">
              <a:buNone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72163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Southwark CCG </a:t>
            </a:r>
            <a:endParaRPr lang="en-US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765" y="1293211"/>
            <a:ext cx="7105132" cy="5285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070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Southwark CCG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5683" y="1337734"/>
            <a:ext cx="4476549" cy="4848578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/>
              <a:t>Southwark GP services profile:</a:t>
            </a:r>
          </a:p>
          <a:p>
            <a:r>
              <a:rPr lang="en-GB" sz="2200" b="1" dirty="0"/>
              <a:t>38 GP practice contracts over 41 sites </a:t>
            </a:r>
          </a:p>
          <a:p>
            <a:r>
              <a:rPr lang="en-GB" sz="2200" b="1" dirty="0" smtClean="0"/>
              <a:t>2 APMS contracts expiring in </a:t>
            </a:r>
            <a:r>
              <a:rPr lang="en-GB" sz="2200" b="1" dirty="0"/>
              <a:t>March </a:t>
            </a:r>
            <a:r>
              <a:rPr lang="en-GB" sz="2200" b="1" dirty="0" smtClean="0"/>
              <a:t>2019 in Dulwich</a:t>
            </a:r>
          </a:p>
          <a:p>
            <a:r>
              <a:rPr lang="en-GB" sz="2200" b="1" dirty="0" smtClean="0"/>
              <a:t>Extended </a:t>
            </a:r>
            <a:r>
              <a:rPr lang="en-GB" sz="2200" b="1" dirty="0"/>
              <a:t>Primary Care </a:t>
            </a:r>
            <a:r>
              <a:rPr lang="en-GB" sz="2200" b="1" dirty="0" smtClean="0"/>
              <a:t>Service </a:t>
            </a:r>
            <a:r>
              <a:rPr lang="en-GB" sz="2200" b="1" dirty="0"/>
              <a:t>in </a:t>
            </a:r>
            <a:r>
              <a:rPr lang="en-GB" sz="2200" b="1" dirty="0" smtClean="0"/>
              <a:t>Peckham for south Southwark patients </a:t>
            </a:r>
            <a:endParaRPr lang="en-GB" sz="2200" b="1" dirty="0"/>
          </a:p>
          <a:p>
            <a:r>
              <a:rPr lang="en-GB" sz="2200" b="1" dirty="0" smtClean="0"/>
              <a:t>1 new Dulwich Health Centre with General Practice service space from spring 2020</a:t>
            </a:r>
          </a:p>
          <a:p>
            <a:r>
              <a:rPr lang="en-GB" sz="2200" b="1" dirty="0" smtClean="0"/>
              <a:t>Consideration of other populations needs e.g. Barry House residents</a:t>
            </a:r>
          </a:p>
          <a:p>
            <a:endParaRPr lang="en-GB" sz="1800" b="1" dirty="0" smtClean="0"/>
          </a:p>
          <a:p>
            <a:endParaRPr lang="en-GB" sz="2200" b="1" dirty="0"/>
          </a:p>
          <a:p>
            <a:endParaRPr lang="en-GB" sz="2200" b="1" dirty="0" smtClean="0"/>
          </a:p>
          <a:p>
            <a:endParaRPr lang="en-GB" sz="1600" dirty="0"/>
          </a:p>
          <a:p>
            <a:pPr marL="0" indent="0">
              <a:buNone/>
            </a:pPr>
            <a:endParaRPr lang="en-US" sz="1600" dirty="0" smtClean="0"/>
          </a:p>
          <a:p>
            <a:endParaRPr lang="en-US" sz="16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588" y="1319244"/>
            <a:ext cx="4053061" cy="5062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2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096" y="220047"/>
            <a:ext cx="9235576" cy="1143000"/>
          </a:xfrm>
        </p:spPr>
        <p:txBody>
          <a:bodyPr/>
          <a:lstStyle/>
          <a:p>
            <a:r>
              <a:rPr lang="en-GB" sz="4200" dirty="0" smtClean="0"/>
              <a:t>Southwark Five Year Forward View </a:t>
            </a:r>
            <a:endParaRPr lang="en-GB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9949"/>
            <a:ext cx="9771797" cy="4848578"/>
          </a:xfrm>
        </p:spPr>
        <p:txBody>
          <a:bodyPr/>
          <a:lstStyle/>
          <a:p>
            <a:r>
              <a:rPr lang="en-GB" sz="2000" dirty="0" smtClean="0"/>
              <a:t>The CCG </a:t>
            </a:r>
            <a:r>
              <a:rPr lang="en-GB" sz="2000" dirty="0"/>
              <a:t>and Southwark Council want to enable the best possible health and care outcomes for the people of Southwark as set out in our joint </a:t>
            </a:r>
            <a:r>
              <a:rPr lang="en-GB" sz="2000" b="1" dirty="0"/>
              <a:t>Southwark Five Year Forward View.   </a:t>
            </a:r>
            <a:endParaRPr lang="en-GB" sz="2000" b="1" dirty="0" smtClean="0"/>
          </a:p>
          <a:p>
            <a:pPr marL="457200" lvl="1" indent="0">
              <a:buNone/>
            </a:pPr>
            <a:r>
              <a:rPr lang="en-GB" sz="2000" dirty="0" smtClean="0"/>
              <a:t>Our </a:t>
            </a:r>
            <a:r>
              <a:rPr lang="en-GB" sz="2000" dirty="0"/>
              <a:t>shared vision is for people to stay healthier at home for longer </a:t>
            </a:r>
            <a:r>
              <a:rPr lang="en-GB" sz="2000" dirty="0" smtClean="0"/>
              <a:t>by:</a:t>
            </a:r>
          </a:p>
          <a:p>
            <a:pPr lvl="1"/>
            <a:r>
              <a:rPr lang="en-GB" sz="2000" dirty="0" smtClean="0"/>
              <a:t>supporting </a:t>
            </a:r>
            <a:r>
              <a:rPr lang="en-GB" sz="2000" dirty="0"/>
              <a:t>people to manage their own health and well-being, </a:t>
            </a:r>
            <a:endParaRPr lang="en-GB" sz="2000" dirty="0" smtClean="0"/>
          </a:p>
          <a:p>
            <a:pPr lvl="1"/>
            <a:r>
              <a:rPr lang="en-GB" sz="2000" dirty="0" smtClean="0"/>
              <a:t>doing </a:t>
            </a:r>
            <a:r>
              <a:rPr lang="en-GB" sz="2000" dirty="0"/>
              <a:t>more to prevent ill health and by providing more services in people’s homes and in the community, with less reliance on care homes and hospital based care, </a:t>
            </a:r>
            <a:endParaRPr lang="en-GB" sz="2000" dirty="0" smtClean="0"/>
          </a:p>
          <a:p>
            <a:pPr lvl="1"/>
            <a:r>
              <a:rPr lang="en-GB" sz="2000" dirty="0" smtClean="0"/>
              <a:t>supporting </a:t>
            </a:r>
            <a:r>
              <a:rPr lang="en-GB" sz="2000" dirty="0"/>
              <a:t>people to feel in control of their lives and their care, with the services they receive co-ordinated and planned with them around their individual </a:t>
            </a:r>
            <a:r>
              <a:rPr lang="en-GB" sz="2000" dirty="0" smtClean="0"/>
              <a:t>needs</a:t>
            </a:r>
          </a:p>
          <a:p>
            <a:pPr lvl="1"/>
            <a:r>
              <a:rPr lang="en-GB" sz="2000" dirty="0" smtClean="0"/>
              <a:t>enabling </a:t>
            </a:r>
            <a:r>
              <a:rPr lang="en-GB" sz="2000" dirty="0"/>
              <a:t>stronger, more resilient and resourceful communities.</a:t>
            </a:r>
          </a:p>
          <a:p>
            <a:pPr lvl="0"/>
            <a:r>
              <a:rPr lang="en-GB" sz="2000" dirty="0"/>
              <a:t>Southwark health and care providers have come together in two</a:t>
            </a:r>
            <a:r>
              <a:rPr lang="en-GB" sz="2000" b="1" dirty="0"/>
              <a:t> Local Care Networks </a:t>
            </a:r>
            <a:r>
              <a:rPr lang="en-GB" sz="2000" dirty="0"/>
              <a:t>(covering the north and south of the borough) to work collaboratively to try and address common challenges. GP Federations in Southwark represent general practice on the LCN Boards. </a:t>
            </a:r>
          </a:p>
          <a:p>
            <a:pPr lvl="0"/>
            <a:r>
              <a:rPr lang="en-GB" sz="2200" dirty="0" smtClean="0">
                <a:solidFill>
                  <a:srgbClr val="005EB8"/>
                </a:solidFill>
              </a:rPr>
              <a:t>.</a:t>
            </a:r>
            <a:endParaRPr lang="en-GB" sz="2200" dirty="0">
              <a:solidFill>
                <a:srgbClr val="005EB8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5906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869" y="220047"/>
            <a:ext cx="8875890" cy="1143000"/>
          </a:xfrm>
        </p:spPr>
        <p:txBody>
          <a:bodyPr/>
          <a:lstStyle/>
          <a:p>
            <a:r>
              <a:rPr lang="en-GB" dirty="0" smtClean="0"/>
              <a:t>Primary Care Strategy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21" y="1340893"/>
            <a:ext cx="9553433" cy="4848578"/>
          </a:xfrm>
        </p:spPr>
        <p:txBody>
          <a:bodyPr/>
          <a:lstStyle/>
          <a:p>
            <a:pPr lvl="0"/>
            <a:r>
              <a:rPr lang="en-GB" sz="2400" dirty="0"/>
              <a:t>All </a:t>
            </a:r>
            <a:r>
              <a:rPr lang="en-GB" sz="2400" b="1" dirty="0"/>
              <a:t>Southwark practices are members of our GP federations </a:t>
            </a:r>
            <a:r>
              <a:rPr lang="en-GB" sz="2400" dirty="0"/>
              <a:t>– extended primary care service providers working with local practices; population health management; </a:t>
            </a:r>
            <a:r>
              <a:rPr lang="en-GB" sz="2400" b="1" dirty="0"/>
              <a:t>neighbourhood clusters </a:t>
            </a:r>
            <a:r>
              <a:rPr lang="en-GB" sz="2400" dirty="0"/>
              <a:t>to improve service quality</a:t>
            </a:r>
          </a:p>
          <a:p>
            <a:pPr lvl="0"/>
            <a:r>
              <a:rPr lang="en-GB" sz="2400" dirty="0"/>
              <a:t>Southwark Clinical Effectiveness Approach</a:t>
            </a:r>
          </a:p>
          <a:p>
            <a:pPr lvl="0"/>
            <a:r>
              <a:rPr lang="en-GB" sz="2400" dirty="0"/>
              <a:t>Our commissioning intentions for general practice focus on the three specific areas – Access/ Prevention/ Care Coordination. These are included within the new premium specification 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Combination of </a:t>
            </a:r>
            <a:r>
              <a:rPr lang="en-GB" sz="2400" b="1" dirty="0"/>
              <a:t>individual</a:t>
            </a:r>
            <a:r>
              <a:rPr lang="en-GB" sz="2400" dirty="0"/>
              <a:t> and </a:t>
            </a:r>
            <a:r>
              <a:rPr lang="en-GB" sz="2400" b="1" dirty="0"/>
              <a:t>collective incentives </a:t>
            </a:r>
            <a:r>
              <a:rPr lang="en-GB" sz="2400" dirty="0"/>
              <a:t>to reduce unwarranted variation. </a:t>
            </a:r>
          </a:p>
          <a:p>
            <a:pPr>
              <a:spcAft>
                <a:spcPts val="600"/>
              </a:spcAft>
            </a:pPr>
            <a:r>
              <a:rPr lang="en-GB" sz="2400" dirty="0"/>
              <a:t>A focus on continuous quality improvement to support the sustainability of general practice in Southwark and quality improvement for our patients</a:t>
            </a:r>
          </a:p>
        </p:txBody>
      </p:sp>
    </p:spTree>
    <p:extLst>
      <p:ext uri="{BB962C8B-B14F-4D97-AF65-F5344CB8AC3E}">
        <p14:creationId xmlns:p14="http://schemas.microsoft.com/office/powerpoint/2010/main" val="2757163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 to Requirement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747" y="1352550"/>
            <a:ext cx="8874478" cy="484857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GB" sz="2800" dirty="0"/>
              <a:t>NHS Southwark CCG currently have </a:t>
            </a:r>
            <a:r>
              <a:rPr lang="en-GB" sz="2800" dirty="0" smtClean="0"/>
              <a:t>2 </a:t>
            </a:r>
            <a:r>
              <a:rPr lang="en-GB" sz="2800" dirty="0"/>
              <a:t>separate </a:t>
            </a:r>
            <a:r>
              <a:rPr lang="en-GB" sz="2800" dirty="0" smtClean="0"/>
              <a:t>General Practice Alternative Provider Service (APMS) contracts in Dulwich which will be procured as 1 APMS contract with a merged registration list</a:t>
            </a:r>
          </a:p>
          <a:p>
            <a:r>
              <a:rPr lang="en-GB" sz="2800" dirty="0"/>
              <a:t>Also considering the future of the Extended Primary Care </a:t>
            </a:r>
            <a:r>
              <a:rPr lang="en-GB" sz="2800" dirty="0" smtClean="0"/>
              <a:t>Services (GP hub 7 day a week, 8am – 8pm)</a:t>
            </a:r>
          </a:p>
          <a:p>
            <a:pPr lvl="1"/>
            <a:r>
              <a:rPr lang="en-GB" dirty="0"/>
              <a:t>currently located at Lister Primary Care Centre APMS contract</a:t>
            </a:r>
          </a:p>
          <a:p>
            <a:pPr lvl="1"/>
            <a:r>
              <a:rPr lang="en-GB" dirty="0" smtClean="0"/>
              <a:t>Access for Dulwich patients in new site</a:t>
            </a:r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68053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071" y="493713"/>
            <a:ext cx="8875890" cy="1143000"/>
          </a:xfrm>
        </p:spPr>
        <p:txBody>
          <a:bodyPr/>
          <a:lstStyle/>
          <a:p>
            <a:r>
              <a:rPr lang="en-US" dirty="0" smtClean="0"/>
              <a:t>Current Model</a:t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747" y="1304925"/>
            <a:ext cx="8874478" cy="4848578"/>
          </a:xfrm>
        </p:spPr>
        <p:txBody>
          <a:bodyPr/>
          <a:lstStyle/>
          <a:p>
            <a:pPr lvl="0"/>
            <a:r>
              <a:rPr lang="en-GB" dirty="0"/>
              <a:t>2 GP practice APMS contracts</a:t>
            </a:r>
          </a:p>
          <a:p>
            <a:pPr lvl="1"/>
            <a:r>
              <a:rPr lang="en-GB" sz="3200" dirty="0">
                <a:solidFill>
                  <a:schemeClr val="tx2"/>
                </a:solidFill>
              </a:rPr>
              <a:t>Melbourne Grove Medical Practice</a:t>
            </a:r>
          </a:p>
          <a:p>
            <a:pPr lvl="1"/>
            <a:r>
              <a:rPr lang="en-GB" sz="3200" dirty="0" err="1">
                <a:solidFill>
                  <a:schemeClr val="tx2"/>
                </a:solidFill>
              </a:rPr>
              <a:t>Hambleden</a:t>
            </a:r>
            <a:r>
              <a:rPr lang="en-GB" sz="3200" dirty="0">
                <a:solidFill>
                  <a:schemeClr val="tx2"/>
                </a:solidFill>
              </a:rPr>
              <a:t> </a:t>
            </a:r>
            <a:r>
              <a:rPr lang="en-GB" sz="3200" dirty="0" smtClean="0">
                <a:solidFill>
                  <a:schemeClr val="tx2"/>
                </a:solidFill>
              </a:rPr>
              <a:t>clinic</a:t>
            </a:r>
            <a:endParaRPr lang="en-GB" sz="3200" dirty="0">
              <a:solidFill>
                <a:schemeClr val="tx2"/>
              </a:solidFill>
            </a:endParaRPr>
          </a:p>
          <a:p>
            <a:r>
              <a:rPr lang="en-GB" dirty="0" smtClean="0"/>
              <a:t>1 APMS contract for GP hub 7 days a week, 8am – 8pm GP services – Extended Primary Care Service</a:t>
            </a:r>
          </a:p>
          <a:p>
            <a:r>
              <a:rPr lang="en-GB" dirty="0" smtClean="0"/>
              <a:t>Services for residents of Barry House - under review</a:t>
            </a:r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2676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 PowerPoint template copy">
  <a:themeElements>
    <a:clrScheme name="TH CCG NHS 2">
      <a:dk1>
        <a:srgbClr val="005B9C"/>
      </a:dk1>
      <a:lt1>
        <a:srgbClr val="FFFFFF"/>
      </a:lt1>
      <a:dk2>
        <a:srgbClr val="272727"/>
      </a:dk2>
      <a:lt2>
        <a:srgbClr val="EEECE1"/>
      </a:lt2>
      <a:accent1>
        <a:srgbClr val="007EBA"/>
      </a:accent1>
      <a:accent2>
        <a:srgbClr val="D32C4F"/>
      </a:accent2>
      <a:accent3>
        <a:srgbClr val="0091B3"/>
      </a:accent3>
      <a:accent4>
        <a:srgbClr val="4FA735"/>
      </a:accent4>
      <a:accent5>
        <a:srgbClr val="008341"/>
      </a:accent5>
      <a:accent6>
        <a:srgbClr val="E57E23"/>
      </a:accent6>
      <a:hlink>
        <a:srgbClr val="063773"/>
      </a:hlink>
      <a:folHlink>
        <a:srgbClr val="9C005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79E82298AED941A263253BD65205B4" ma:contentTypeVersion="2" ma:contentTypeDescription="Create a new document." ma:contentTypeScope="" ma:versionID="683029d129ada031374ab71512dcf6ff">
  <xsd:schema xmlns:xsd="http://www.w3.org/2001/XMLSchema" xmlns:xs="http://www.w3.org/2001/XMLSchema" xmlns:p="http://schemas.microsoft.com/office/2006/metadata/properties" xmlns:ns1="http://schemas.microsoft.com/sharepoint/v3" xmlns:ns2="ac7d7694-4dc8-4296-b8f3-082712febb68" targetNamespace="http://schemas.microsoft.com/office/2006/metadata/properties" ma:root="true" ma:fieldsID="bb394bb2272a133b1c7c4b3bc0d0603f" ns1:_="" ns2:_="">
    <xsd:import namespace="http://schemas.microsoft.com/sharepoint/v3"/>
    <xsd:import namespace="ac7d7694-4dc8-4296-b8f3-082712febb6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gri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7d7694-4dc8-4296-b8f3-082712febb68" elementFormDefault="qualified">
    <xsd:import namespace="http://schemas.microsoft.com/office/2006/documentManagement/types"/>
    <xsd:import namespace="http://schemas.microsoft.com/office/infopath/2007/PartnerControls"/>
    <xsd:element name="grip" ma:index="10" nillable="true" ma:displayName="Click for" ma:internalName="grip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grip xmlns="ac7d7694-4dc8-4296-b8f3-082712febb68">Document and letter templates</grip>
  </documentManagement>
</p:properties>
</file>

<file path=customXml/itemProps1.xml><?xml version="1.0" encoding="utf-8"?>
<ds:datastoreItem xmlns:ds="http://schemas.openxmlformats.org/officeDocument/2006/customXml" ds:itemID="{E29404FD-D4C3-4162-BA78-EE05E1074D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7C0935-539D-46F1-B64A-F1A7896899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c7d7694-4dc8-4296-b8f3-082712febb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F6C01F-8DE1-41E8-A081-28B0098E7436}">
  <ds:schemaRefs>
    <ds:schemaRef ds:uri="http://schemas.microsoft.com/sharepoint/v3"/>
    <ds:schemaRef ds:uri="http://purl.org/dc/terms/"/>
    <ds:schemaRef ds:uri="http://schemas.microsoft.com/office/2006/documentManagement/types"/>
    <ds:schemaRef ds:uri="http://purl.org/dc/dcmitype/"/>
    <ds:schemaRef ds:uri="ac7d7694-4dc8-4296-b8f3-082712febb68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 PowerPoint template copy.potx</Template>
  <TotalTime>3224</TotalTime>
  <Words>1065</Words>
  <Application>Microsoft Office PowerPoint</Application>
  <PresentationFormat>A4 Paper (210x297 mm)</PresentationFormat>
  <Paragraphs>149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ＭＳ Ｐゴシック</vt:lpstr>
      <vt:lpstr>Arial</vt:lpstr>
      <vt:lpstr>Calibri</vt:lpstr>
      <vt:lpstr>TH PowerPoint template copy</vt:lpstr>
      <vt:lpstr>General practice services for the Dulwich population</vt:lpstr>
      <vt:lpstr>Welcome</vt:lpstr>
      <vt:lpstr>Welcome</vt:lpstr>
      <vt:lpstr>Introduction to Southwark CCG </vt:lpstr>
      <vt:lpstr>Introduction to Southwark CCG </vt:lpstr>
      <vt:lpstr>Southwark Five Year Forward View </vt:lpstr>
      <vt:lpstr>Primary Care Strategy</vt:lpstr>
      <vt:lpstr>Background to Requirement</vt:lpstr>
      <vt:lpstr>Current Model </vt:lpstr>
      <vt:lpstr>Current Model </vt:lpstr>
      <vt:lpstr>Proposal</vt:lpstr>
      <vt:lpstr>Proposal</vt:lpstr>
      <vt:lpstr>Procurement Preparation</vt:lpstr>
      <vt:lpstr>Procurement Imperatives</vt:lpstr>
      <vt:lpstr>Indicative Timetable (subject to operational change)</vt:lpstr>
      <vt:lpstr>Next Steps</vt:lpstr>
      <vt:lpstr>Close</vt:lpstr>
    </vt:vector>
  </TitlesOfParts>
  <Company>Lekker Design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Sparrow Design</dc:creator>
  <cp:lastModifiedBy>Mansfield, David - Senior Procurement Manager</cp:lastModifiedBy>
  <cp:revision>421</cp:revision>
  <cp:lastPrinted>2017-12-20T15:00:40Z</cp:lastPrinted>
  <dcterms:created xsi:type="dcterms:W3CDTF">2013-03-14T21:23:05Z</dcterms:created>
  <dcterms:modified xsi:type="dcterms:W3CDTF">2018-06-19T09:57:00Z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32d996f6-5004-4234-833f-1f6b1fc86a76</vt:lpwstr>
  </property>
  <property fmtid="{D5CDD505-2E9C-101B-9397-08002B2CF9AE}" pid="3" name="ContentTypeId">
    <vt:lpwstr>0x0101007879E82298AED941A263253BD65205B4</vt:lpwstr>
  </property>
</Properties>
</file>