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36"/>
  </p:notesMasterIdLst>
  <p:sldIdLst>
    <p:sldId id="271" r:id="rId16"/>
    <p:sldId id="272" r:id="rId17"/>
    <p:sldId id="273" r:id="rId18"/>
    <p:sldId id="274" r:id="rId19"/>
    <p:sldId id="278" r:id="rId20"/>
    <p:sldId id="275" r:id="rId21"/>
    <p:sldId id="276" r:id="rId22"/>
    <p:sldId id="284" r:id="rId23"/>
    <p:sldId id="277" r:id="rId24"/>
    <p:sldId id="289" r:id="rId25"/>
    <p:sldId id="283" r:id="rId26"/>
    <p:sldId id="279" r:id="rId27"/>
    <p:sldId id="285" r:id="rId28"/>
    <p:sldId id="290" r:id="rId29"/>
    <p:sldId id="291" r:id="rId30"/>
    <p:sldId id="292" r:id="rId31"/>
    <p:sldId id="293" r:id="rId32"/>
    <p:sldId id="294" r:id="rId33"/>
    <p:sldId id="286"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an Scott" initials="KS" lastIdx="1" clrIdx="0">
    <p:extLst>
      <p:ext uri="{19B8F6BF-5375-455C-9EA6-DF929625EA0E}">
        <p15:presenceInfo xmlns:p15="http://schemas.microsoft.com/office/powerpoint/2012/main" userId="S-1-5-21-2032500944-680512171-4281770524-90524" providerId="AD"/>
      </p:ext>
    </p:extLst>
  </p:cmAuthor>
  <p:cmAuthor id="2" name="Aneta Hutek" initials="AH" lastIdx="1" clrIdx="1">
    <p:extLst>
      <p:ext uri="{19B8F6BF-5375-455C-9EA6-DF929625EA0E}">
        <p15:presenceInfo xmlns:p15="http://schemas.microsoft.com/office/powerpoint/2012/main" userId="S-1-5-21-2032500944-680512171-4281770524-138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1A0"/>
    <a:srgbClr val="4C9789"/>
    <a:srgbClr val="00584A"/>
    <a:srgbClr val="006B6F"/>
    <a:srgbClr val="7D0A1B"/>
    <a:srgbClr val="00A09D"/>
    <a:srgbClr val="469DA0"/>
    <a:srgbClr val="1EA18B"/>
    <a:srgbClr val="1C816F"/>
    <a:srgbClr val="005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86" autoAdjust="0"/>
    <p:restoredTop sz="95878" autoAdjust="0"/>
  </p:normalViewPr>
  <p:slideViewPr>
    <p:cSldViewPr snapToGrid="0">
      <p:cViewPr varScale="1">
        <p:scale>
          <a:sx n="103" d="100"/>
          <a:sy n="103" d="100"/>
        </p:scale>
        <p:origin x="1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E7842-643E-43F4-9088-EE7B9822A2F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1509055-3BC9-48CB-B091-70F7366BE365}">
      <dgm:prSet phldrT="[Text]"/>
      <dgm:spPr>
        <a:solidFill>
          <a:srgbClr val="006B6F"/>
        </a:solidFill>
        <a:ln>
          <a:solidFill>
            <a:schemeClr val="accent4">
              <a:lumMod val="50000"/>
            </a:schemeClr>
          </a:solidFill>
        </a:ln>
      </dgm:spPr>
      <dgm:t>
        <a:bodyPr/>
        <a:lstStyle/>
        <a:p>
          <a:r>
            <a:rPr lang="en-US" dirty="0" smtClean="0"/>
            <a:t>HIV Prevention and Support Framework </a:t>
          </a:r>
          <a:endParaRPr lang="en-US" dirty="0"/>
        </a:p>
      </dgm:t>
    </dgm:pt>
    <dgm:pt modelId="{4D7D1290-95C5-44D0-AE68-CB935D6E9A1E}" type="parTrans" cxnId="{F2B13474-AAA3-4CAC-BFFD-F99791DB1A1F}">
      <dgm:prSet/>
      <dgm:spPr/>
      <dgm:t>
        <a:bodyPr/>
        <a:lstStyle/>
        <a:p>
          <a:endParaRPr lang="en-US"/>
        </a:p>
      </dgm:t>
    </dgm:pt>
    <dgm:pt modelId="{F068455F-2736-4CAD-93CE-EC5F9CDDB132}" type="sibTrans" cxnId="{F2B13474-AAA3-4CAC-BFFD-F99791DB1A1F}">
      <dgm:prSet/>
      <dgm:spPr/>
      <dgm:t>
        <a:bodyPr/>
        <a:lstStyle/>
        <a:p>
          <a:endParaRPr lang="en-US"/>
        </a:p>
      </dgm:t>
    </dgm:pt>
    <dgm:pt modelId="{0722580D-E61F-4743-A8F8-4B12E172C7D5}">
      <dgm:prSet phldrT="[Text]"/>
      <dgm:spPr>
        <a:solidFill>
          <a:schemeClr val="accent4">
            <a:lumMod val="50000"/>
          </a:schemeClr>
        </a:solidFill>
      </dgm:spPr>
      <dgm:t>
        <a:bodyPr/>
        <a:lstStyle/>
        <a:p>
          <a:r>
            <a:rPr lang="en-US" b="1" dirty="0" smtClean="0"/>
            <a:t>LOT 1</a:t>
          </a:r>
          <a:r>
            <a:rPr lang="en-US" dirty="0" smtClean="0"/>
            <a:t>: HIV Prevention and Support for Adults </a:t>
          </a:r>
          <a:endParaRPr lang="en-US" dirty="0"/>
        </a:p>
      </dgm:t>
    </dgm:pt>
    <dgm:pt modelId="{DDD41805-CB9C-45BC-B6E0-DE8472B87B99}" type="parTrans" cxnId="{32EA1B1F-3714-4976-B39F-19BB9DAE6779}">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p>
      </dgm:t>
    </dgm:pt>
    <dgm:pt modelId="{03D058E0-FB11-46CF-8588-C19113487ADF}" type="sibTrans" cxnId="{32EA1B1F-3714-4976-B39F-19BB9DAE6779}">
      <dgm:prSet/>
      <dgm:spPr/>
      <dgm:t>
        <a:bodyPr/>
        <a:lstStyle/>
        <a:p>
          <a:endParaRPr lang="en-US"/>
        </a:p>
      </dgm:t>
    </dgm:pt>
    <dgm:pt modelId="{8F76A036-C14D-4204-9373-729CA73C7FE7}">
      <dgm:prSet phldrT="[Text]"/>
      <dgm:spPr>
        <a:solidFill>
          <a:schemeClr val="accent4">
            <a:lumMod val="75000"/>
          </a:schemeClr>
        </a:solidFill>
        <a:ln>
          <a:solidFill>
            <a:schemeClr val="accent4">
              <a:lumMod val="60000"/>
              <a:lumOff val="40000"/>
            </a:schemeClr>
          </a:solidFill>
        </a:ln>
      </dgm:spPr>
      <dgm:t>
        <a:bodyPr/>
        <a:lstStyle/>
        <a:p>
          <a:r>
            <a:rPr lang="en-US" dirty="0" smtClean="0"/>
            <a:t>Psychological Support</a:t>
          </a:r>
          <a:endParaRPr lang="en-US" dirty="0"/>
        </a:p>
      </dgm:t>
    </dgm:pt>
    <dgm:pt modelId="{E84465E8-7C5E-4299-B6F6-B3522FFA4E90}" type="parTrans" cxnId="{79A7BB5C-BAB2-4CAD-BB1C-664482B2A57B}">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CD053483-EAE3-40FA-9864-D2F9710C74A9}" type="sibTrans" cxnId="{79A7BB5C-BAB2-4CAD-BB1C-664482B2A57B}">
      <dgm:prSet/>
      <dgm:spPr/>
      <dgm:t>
        <a:bodyPr/>
        <a:lstStyle/>
        <a:p>
          <a:endParaRPr lang="en-US"/>
        </a:p>
      </dgm:t>
    </dgm:pt>
    <dgm:pt modelId="{BE9B1B0D-DF15-41C4-BE31-8167F58B48BA}">
      <dgm:prSet phldrT="[Text]"/>
      <dgm:spPr>
        <a:solidFill>
          <a:schemeClr val="accent4">
            <a:lumMod val="75000"/>
          </a:schemeClr>
        </a:solidFill>
        <a:ln>
          <a:solidFill>
            <a:schemeClr val="accent4">
              <a:lumMod val="75000"/>
            </a:schemeClr>
          </a:solidFill>
        </a:ln>
      </dgm:spPr>
      <dgm:t>
        <a:bodyPr/>
        <a:lstStyle/>
        <a:p>
          <a:r>
            <a:rPr lang="en-US" dirty="0" smtClean="0"/>
            <a:t>HIV Prevention, Sexual Health Promotion and Outreach </a:t>
          </a:r>
          <a:endParaRPr lang="en-US" dirty="0"/>
        </a:p>
      </dgm:t>
    </dgm:pt>
    <dgm:pt modelId="{82920FF0-2052-49F4-B83D-DE7207CD186C}" type="parTrans" cxnId="{E489B306-46CF-4394-88E1-2C8206BAEAB7}">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3A6CE23E-C1A2-4B68-826A-F3FB09E22E21}" type="sibTrans" cxnId="{E489B306-46CF-4394-88E1-2C8206BAEAB7}">
      <dgm:prSet/>
      <dgm:spPr/>
      <dgm:t>
        <a:bodyPr/>
        <a:lstStyle/>
        <a:p>
          <a:endParaRPr lang="en-US"/>
        </a:p>
      </dgm:t>
    </dgm:pt>
    <dgm:pt modelId="{F333CD02-5E3B-42C2-804D-95F6F3C6A125}">
      <dgm:prSet phldrT="[Text]"/>
      <dgm:spPr>
        <a:solidFill>
          <a:srgbClr val="7D0A1B"/>
        </a:solidFill>
      </dgm:spPr>
      <dgm:t>
        <a:bodyPr/>
        <a:lstStyle/>
        <a:p>
          <a:r>
            <a:rPr lang="en-US" b="1" dirty="0" smtClean="0"/>
            <a:t>LOT 2</a:t>
          </a:r>
          <a:r>
            <a:rPr lang="en-US" dirty="0" smtClean="0"/>
            <a:t>: HIV Prevention and Support for Children, Young People and Young Families </a:t>
          </a:r>
          <a:endParaRPr lang="en-US" dirty="0"/>
        </a:p>
      </dgm:t>
    </dgm:pt>
    <dgm:pt modelId="{83838849-9107-4A50-A81B-2372A912744B}" type="parTrans" cxnId="{231479B9-ED88-4765-972C-EC263097320F}">
      <dgm:prSet/>
      <dgm:spPr>
        <a:ln w="28575"/>
      </dgm:spPr>
      <dgm:t>
        <a:bodyPr/>
        <a:lstStyle/>
        <a:p>
          <a:endParaRPr lang="en-US"/>
        </a:p>
      </dgm:t>
    </dgm:pt>
    <dgm:pt modelId="{3B18B287-F70D-4711-B94E-68F9874338DF}" type="sibTrans" cxnId="{231479B9-ED88-4765-972C-EC263097320F}">
      <dgm:prSet/>
      <dgm:spPr/>
      <dgm:t>
        <a:bodyPr/>
        <a:lstStyle/>
        <a:p>
          <a:endParaRPr lang="en-US"/>
        </a:p>
      </dgm:t>
    </dgm:pt>
    <dgm:pt modelId="{D684FA55-D2C1-4D45-AA46-68D2399E1648}">
      <dgm:prSet phldrT="[Text]"/>
      <dgm:spPr>
        <a:solidFill>
          <a:schemeClr val="accent2">
            <a:lumMod val="75000"/>
          </a:schemeClr>
        </a:solidFill>
      </dgm:spPr>
      <dgm:t>
        <a:bodyPr/>
        <a:lstStyle/>
        <a:p>
          <a:r>
            <a:rPr lang="en-US" dirty="0" smtClean="0"/>
            <a:t>Locally Targeted and Culturally Sensitive Prevention Activities </a:t>
          </a:r>
          <a:endParaRPr lang="en-US" dirty="0"/>
        </a:p>
      </dgm:t>
    </dgm:pt>
    <dgm:pt modelId="{9E6AC6F7-D2F9-4512-9207-855682667C9A}" type="parTrans" cxnId="{99D74C34-E7C1-469D-86CB-47E22C75DB58}">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D60C4590-161B-42A6-8599-FF8D2CC0A248}" type="sibTrans" cxnId="{99D74C34-E7C1-469D-86CB-47E22C75DB58}">
      <dgm:prSet/>
      <dgm:spPr/>
      <dgm:t>
        <a:bodyPr/>
        <a:lstStyle/>
        <a:p>
          <a:endParaRPr lang="en-US"/>
        </a:p>
      </dgm:t>
    </dgm:pt>
    <dgm:pt modelId="{0AB571CD-1B07-42D9-8AC6-F35DD2DA96F7}">
      <dgm:prSet phldrT="[Text]"/>
      <dgm:spPr>
        <a:solidFill>
          <a:schemeClr val="accent4">
            <a:lumMod val="75000"/>
          </a:schemeClr>
        </a:solidFill>
        <a:ln>
          <a:solidFill>
            <a:schemeClr val="accent4">
              <a:lumMod val="75000"/>
            </a:schemeClr>
          </a:solidFill>
        </a:ln>
      </dgm:spPr>
      <dgm:t>
        <a:bodyPr/>
        <a:lstStyle/>
        <a:p>
          <a:r>
            <a:rPr lang="en-US" dirty="0" smtClean="0"/>
            <a:t>Training, System Leadership and Peer Support </a:t>
          </a:r>
          <a:endParaRPr lang="en-US" dirty="0"/>
        </a:p>
      </dgm:t>
    </dgm:pt>
    <dgm:pt modelId="{CD428C4A-EAB3-43D7-8511-5FE211DA3968}" type="parTrans" cxnId="{D6D29D34-1E21-463A-920A-108EB394F1A8}">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13BE4311-81F8-4699-97FA-096E9D8B9157}" type="sibTrans" cxnId="{D6D29D34-1E21-463A-920A-108EB394F1A8}">
      <dgm:prSet/>
      <dgm:spPr/>
      <dgm:t>
        <a:bodyPr/>
        <a:lstStyle/>
        <a:p>
          <a:endParaRPr lang="en-US"/>
        </a:p>
      </dgm:t>
    </dgm:pt>
    <dgm:pt modelId="{16E7F5C4-289D-407D-A5CF-59EBFE8DA12C}">
      <dgm:prSet phldrT="[Text]"/>
      <dgm:spPr>
        <a:solidFill>
          <a:schemeClr val="accent2">
            <a:lumMod val="75000"/>
          </a:schemeClr>
        </a:solidFill>
      </dgm:spPr>
      <dgm:t>
        <a:bodyPr/>
        <a:lstStyle/>
        <a:p>
          <a:r>
            <a:rPr lang="en-US" dirty="0" smtClean="0"/>
            <a:t>Developing Knowledge and Understanding of HIV through Peer Support </a:t>
          </a:r>
          <a:endParaRPr lang="en-US" dirty="0"/>
        </a:p>
      </dgm:t>
    </dgm:pt>
    <dgm:pt modelId="{B8532193-2BA6-4A52-8DDD-A233A13B4530}" type="parTrans" cxnId="{30811384-5298-4EC4-966F-35FE3A5BA18B}">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F38CB093-1684-4414-A3D3-169372A3A0DE}" type="sibTrans" cxnId="{30811384-5298-4EC4-966F-35FE3A5BA18B}">
      <dgm:prSet/>
      <dgm:spPr/>
      <dgm:t>
        <a:bodyPr/>
        <a:lstStyle/>
        <a:p>
          <a:endParaRPr lang="en-US"/>
        </a:p>
      </dgm:t>
    </dgm:pt>
    <dgm:pt modelId="{8CCC12D1-648D-4A75-85C2-03B7348EEC25}" type="pres">
      <dgm:prSet presAssocID="{00CE7842-643E-43F4-9088-EE7B9822A2F6}" presName="diagram" presStyleCnt="0">
        <dgm:presLayoutVars>
          <dgm:chPref val="1"/>
          <dgm:dir/>
          <dgm:animOne val="branch"/>
          <dgm:animLvl val="lvl"/>
          <dgm:resizeHandles val="exact"/>
        </dgm:presLayoutVars>
      </dgm:prSet>
      <dgm:spPr/>
      <dgm:t>
        <a:bodyPr/>
        <a:lstStyle/>
        <a:p>
          <a:endParaRPr lang="en-US"/>
        </a:p>
      </dgm:t>
    </dgm:pt>
    <dgm:pt modelId="{744515BB-DA3A-44B9-8F85-051B4B4AD444}" type="pres">
      <dgm:prSet presAssocID="{61509055-3BC9-48CB-B091-70F7366BE365}" presName="root1" presStyleCnt="0"/>
      <dgm:spPr/>
    </dgm:pt>
    <dgm:pt modelId="{E62642B8-2842-4BF7-A360-3B27F3EA5BC2}" type="pres">
      <dgm:prSet presAssocID="{61509055-3BC9-48CB-B091-70F7366BE365}" presName="LevelOneTextNode" presStyleLbl="node0" presStyleIdx="0" presStyleCnt="1" custScaleX="152574">
        <dgm:presLayoutVars>
          <dgm:chPref val="3"/>
        </dgm:presLayoutVars>
      </dgm:prSet>
      <dgm:spPr/>
      <dgm:t>
        <a:bodyPr/>
        <a:lstStyle/>
        <a:p>
          <a:endParaRPr lang="en-US"/>
        </a:p>
      </dgm:t>
    </dgm:pt>
    <dgm:pt modelId="{C4BD1572-31E9-4B32-857D-0CCA567419E5}" type="pres">
      <dgm:prSet presAssocID="{61509055-3BC9-48CB-B091-70F7366BE365}" presName="level2hierChild" presStyleCnt="0"/>
      <dgm:spPr/>
    </dgm:pt>
    <dgm:pt modelId="{4EA2692B-A6C3-49B0-8C88-46972889D232}" type="pres">
      <dgm:prSet presAssocID="{DDD41805-CB9C-45BC-B6E0-DE8472B87B99}" presName="conn2-1" presStyleLbl="parChTrans1D2" presStyleIdx="0" presStyleCnt="2"/>
      <dgm:spPr/>
      <dgm:t>
        <a:bodyPr/>
        <a:lstStyle/>
        <a:p>
          <a:endParaRPr lang="en-US"/>
        </a:p>
      </dgm:t>
    </dgm:pt>
    <dgm:pt modelId="{397A3474-0AF5-4308-A74F-0D5E57A7FA92}" type="pres">
      <dgm:prSet presAssocID="{DDD41805-CB9C-45BC-B6E0-DE8472B87B99}" presName="connTx" presStyleLbl="parChTrans1D2" presStyleIdx="0" presStyleCnt="2"/>
      <dgm:spPr/>
      <dgm:t>
        <a:bodyPr/>
        <a:lstStyle/>
        <a:p>
          <a:endParaRPr lang="en-US"/>
        </a:p>
      </dgm:t>
    </dgm:pt>
    <dgm:pt modelId="{EE5D6BF9-C62A-43BB-82E6-DE110B085092}" type="pres">
      <dgm:prSet presAssocID="{0722580D-E61F-4743-A8F8-4B12E172C7D5}" presName="root2" presStyleCnt="0"/>
      <dgm:spPr/>
    </dgm:pt>
    <dgm:pt modelId="{4DCA035C-EF9C-49BA-BA61-6DB492253EC5}" type="pres">
      <dgm:prSet presAssocID="{0722580D-E61F-4743-A8F8-4B12E172C7D5}" presName="LevelTwoTextNode" presStyleLbl="node2" presStyleIdx="0" presStyleCnt="2" custScaleX="139952">
        <dgm:presLayoutVars>
          <dgm:chPref val="3"/>
        </dgm:presLayoutVars>
      </dgm:prSet>
      <dgm:spPr/>
      <dgm:t>
        <a:bodyPr/>
        <a:lstStyle/>
        <a:p>
          <a:endParaRPr lang="en-US"/>
        </a:p>
      </dgm:t>
    </dgm:pt>
    <dgm:pt modelId="{71642486-71DE-41A3-9DB7-2BE3C2A22697}" type="pres">
      <dgm:prSet presAssocID="{0722580D-E61F-4743-A8F8-4B12E172C7D5}" presName="level3hierChild" presStyleCnt="0"/>
      <dgm:spPr/>
    </dgm:pt>
    <dgm:pt modelId="{03719912-5297-4FBE-909A-4E37F5B9E948}" type="pres">
      <dgm:prSet presAssocID="{E84465E8-7C5E-4299-B6F6-B3522FFA4E90}" presName="conn2-1" presStyleLbl="parChTrans1D3" presStyleIdx="0" presStyleCnt="5"/>
      <dgm:spPr/>
      <dgm:t>
        <a:bodyPr/>
        <a:lstStyle/>
        <a:p>
          <a:endParaRPr lang="en-US"/>
        </a:p>
      </dgm:t>
    </dgm:pt>
    <dgm:pt modelId="{16D454B1-2FBB-4C5C-B7CD-CCE20FB784E8}" type="pres">
      <dgm:prSet presAssocID="{E84465E8-7C5E-4299-B6F6-B3522FFA4E90}" presName="connTx" presStyleLbl="parChTrans1D3" presStyleIdx="0" presStyleCnt="5"/>
      <dgm:spPr/>
      <dgm:t>
        <a:bodyPr/>
        <a:lstStyle/>
        <a:p>
          <a:endParaRPr lang="en-US"/>
        </a:p>
      </dgm:t>
    </dgm:pt>
    <dgm:pt modelId="{0E99A4C3-52AC-44E6-A067-40F54BA0F645}" type="pres">
      <dgm:prSet presAssocID="{8F76A036-C14D-4204-9373-729CA73C7FE7}" presName="root2" presStyleCnt="0"/>
      <dgm:spPr/>
    </dgm:pt>
    <dgm:pt modelId="{3A8C911D-CA80-4008-AB6F-EB2F23637E22}" type="pres">
      <dgm:prSet presAssocID="{8F76A036-C14D-4204-9373-729CA73C7FE7}" presName="LevelTwoTextNode" presStyleLbl="node3" presStyleIdx="0" presStyleCnt="5" custScaleX="179396">
        <dgm:presLayoutVars>
          <dgm:chPref val="3"/>
        </dgm:presLayoutVars>
      </dgm:prSet>
      <dgm:spPr/>
      <dgm:t>
        <a:bodyPr/>
        <a:lstStyle/>
        <a:p>
          <a:endParaRPr lang="en-US"/>
        </a:p>
      </dgm:t>
    </dgm:pt>
    <dgm:pt modelId="{528DC7E1-DEA4-4536-A852-C268A862E899}" type="pres">
      <dgm:prSet presAssocID="{8F76A036-C14D-4204-9373-729CA73C7FE7}" presName="level3hierChild" presStyleCnt="0"/>
      <dgm:spPr/>
    </dgm:pt>
    <dgm:pt modelId="{DE7EB7EC-461E-4683-9CD1-4EA620E491F0}" type="pres">
      <dgm:prSet presAssocID="{82920FF0-2052-49F4-B83D-DE7207CD186C}" presName="conn2-1" presStyleLbl="parChTrans1D3" presStyleIdx="1" presStyleCnt="5"/>
      <dgm:spPr/>
      <dgm:t>
        <a:bodyPr/>
        <a:lstStyle/>
        <a:p>
          <a:endParaRPr lang="en-US"/>
        </a:p>
      </dgm:t>
    </dgm:pt>
    <dgm:pt modelId="{32678A68-ADC5-40D8-8A64-7484B2143792}" type="pres">
      <dgm:prSet presAssocID="{82920FF0-2052-49F4-B83D-DE7207CD186C}" presName="connTx" presStyleLbl="parChTrans1D3" presStyleIdx="1" presStyleCnt="5"/>
      <dgm:spPr/>
      <dgm:t>
        <a:bodyPr/>
        <a:lstStyle/>
        <a:p>
          <a:endParaRPr lang="en-US"/>
        </a:p>
      </dgm:t>
    </dgm:pt>
    <dgm:pt modelId="{E4113D48-0752-428C-B63E-8E33ADD5C4E5}" type="pres">
      <dgm:prSet presAssocID="{BE9B1B0D-DF15-41C4-BE31-8167F58B48BA}" presName="root2" presStyleCnt="0"/>
      <dgm:spPr/>
    </dgm:pt>
    <dgm:pt modelId="{4DBEC538-986C-4C96-BA2F-437CFE4F2A6C}" type="pres">
      <dgm:prSet presAssocID="{BE9B1B0D-DF15-41C4-BE31-8167F58B48BA}" presName="LevelTwoTextNode" presStyleLbl="node3" presStyleIdx="1" presStyleCnt="5" custScaleX="182622">
        <dgm:presLayoutVars>
          <dgm:chPref val="3"/>
        </dgm:presLayoutVars>
      </dgm:prSet>
      <dgm:spPr/>
      <dgm:t>
        <a:bodyPr/>
        <a:lstStyle/>
        <a:p>
          <a:endParaRPr lang="en-US"/>
        </a:p>
      </dgm:t>
    </dgm:pt>
    <dgm:pt modelId="{3BDD5730-4684-45F0-B63A-ACB86BDB7543}" type="pres">
      <dgm:prSet presAssocID="{BE9B1B0D-DF15-41C4-BE31-8167F58B48BA}" presName="level3hierChild" presStyleCnt="0"/>
      <dgm:spPr/>
    </dgm:pt>
    <dgm:pt modelId="{C64EC0BA-3174-4CFF-8441-D0F221409B69}" type="pres">
      <dgm:prSet presAssocID="{CD428C4A-EAB3-43D7-8511-5FE211DA3968}" presName="conn2-1" presStyleLbl="parChTrans1D3" presStyleIdx="2" presStyleCnt="5"/>
      <dgm:spPr/>
      <dgm:t>
        <a:bodyPr/>
        <a:lstStyle/>
        <a:p>
          <a:endParaRPr lang="en-US"/>
        </a:p>
      </dgm:t>
    </dgm:pt>
    <dgm:pt modelId="{99A43122-9423-41DC-A5B3-409572DCE28E}" type="pres">
      <dgm:prSet presAssocID="{CD428C4A-EAB3-43D7-8511-5FE211DA3968}" presName="connTx" presStyleLbl="parChTrans1D3" presStyleIdx="2" presStyleCnt="5"/>
      <dgm:spPr/>
      <dgm:t>
        <a:bodyPr/>
        <a:lstStyle/>
        <a:p>
          <a:endParaRPr lang="en-US"/>
        </a:p>
      </dgm:t>
    </dgm:pt>
    <dgm:pt modelId="{32503BA8-1FA4-4265-9468-6651A43D139B}" type="pres">
      <dgm:prSet presAssocID="{0AB571CD-1B07-42D9-8AC6-F35DD2DA96F7}" presName="root2" presStyleCnt="0"/>
      <dgm:spPr/>
    </dgm:pt>
    <dgm:pt modelId="{1C51BADC-4D87-4C3F-8881-134A750AA48D}" type="pres">
      <dgm:prSet presAssocID="{0AB571CD-1B07-42D9-8AC6-F35DD2DA96F7}" presName="LevelTwoTextNode" presStyleLbl="node3" presStyleIdx="2" presStyleCnt="5" custScaleX="183055">
        <dgm:presLayoutVars>
          <dgm:chPref val="3"/>
        </dgm:presLayoutVars>
      </dgm:prSet>
      <dgm:spPr/>
      <dgm:t>
        <a:bodyPr/>
        <a:lstStyle/>
        <a:p>
          <a:endParaRPr lang="en-US"/>
        </a:p>
      </dgm:t>
    </dgm:pt>
    <dgm:pt modelId="{943ADD42-4BAF-49BD-9C71-33215724904A}" type="pres">
      <dgm:prSet presAssocID="{0AB571CD-1B07-42D9-8AC6-F35DD2DA96F7}" presName="level3hierChild" presStyleCnt="0"/>
      <dgm:spPr/>
    </dgm:pt>
    <dgm:pt modelId="{31A22C65-6DF6-4165-846E-528C35387EE9}" type="pres">
      <dgm:prSet presAssocID="{83838849-9107-4A50-A81B-2372A912744B}" presName="conn2-1" presStyleLbl="parChTrans1D2" presStyleIdx="1" presStyleCnt="2"/>
      <dgm:spPr/>
      <dgm:t>
        <a:bodyPr/>
        <a:lstStyle/>
        <a:p>
          <a:endParaRPr lang="en-US"/>
        </a:p>
      </dgm:t>
    </dgm:pt>
    <dgm:pt modelId="{61D92458-C903-4D6D-BC28-BA86CD62917F}" type="pres">
      <dgm:prSet presAssocID="{83838849-9107-4A50-A81B-2372A912744B}" presName="connTx" presStyleLbl="parChTrans1D2" presStyleIdx="1" presStyleCnt="2"/>
      <dgm:spPr/>
      <dgm:t>
        <a:bodyPr/>
        <a:lstStyle/>
        <a:p>
          <a:endParaRPr lang="en-US"/>
        </a:p>
      </dgm:t>
    </dgm:pt>
    <dgm:pt modelId="{3224A53D-1006-4DE9-B8D6-BCE381FBCA95}" type="pres">
      <dgm:prSet presAssocID="{F333CD02-5E3B-42C2-804D-95F6F3C6A125}" presName="root2" presStyleCnt="0"/>
      <dgm:spPr/>
    </dgm:pt>
    <dgm:pt modelId="{375898D7-915D-4721-AE45-1823D1A39D3B}" type="pres">
      <dgm:prSet presAssocID="{F333CD02-5E3B-42C2-804D-95F6F3C6A125}" presName="LevelTwoTextNode" presStyleLbl="node2" presStyleIdx="1" presStyleCnt="2" custScaleX="146043" custScaleY="111837">
        <dgm:presLayoutVars>
          <dgm:chPref val="3"/>
        </dgm:presLayoutVars>
      </dgm:prSet>
      <dgm:spPr/>
      <dgm:t>
        <a:bodyPr/>
        <a:lstStyle/>
        <a:p>
          <a:endParaRPr lang="en-US"/>
        </a:p>
      </dgm:t>
    </dgm:pt>
    <dgm:pt modelId="{DCFCCD12-BDE2-41E4-AA1E-82DA78796EF4}" type="pres">
      <dgm:prSet presAssocID="{F333CD02-5E3B-42C2-804D-95F6F3C6A125}" presName="level3hierChild" presStyleCnt="0"/>
      <dgm:spPr/>
    </dgm:pt>
    <dgm:pt modelId="{025C21F0-1EC8-4E5C-9A42-75C424500B2B}" type="pres">
      <dgm:prSet presAssocID="{9E6AC6F7-D2F9-4512-9207-855682667C9A}" presName="conn2-1" presStyleLbl="parChTrans1D3" presStyleIdx="3" presStyleCnt="5"/>
      <dgm:spPr/>
      <dgm:t>
        <a:bodyPr/>
        <a:lstStyle/>
        <a:p>
          <a:endParaRPr lang="en-US"/>
        </a:p>
      </dgm:t>
    </dgm:pt>
    <dgm:pt modelId="{B4A567AD-3D1B-45D5-8250-2078D457A144}" type="pres">
      <dgm:prSet presAssocID="{9E6AC6F7-D2F9-4512-9207-855682667C9A}" presName="connTx" presStyleLbl="parChTrans1D3" presStyleIdx="3" presStyleCnt="5"/>
      <dgm:spPr/>
      <dgm:t>
        <a:bodyPr/>
        <a:lstStyle/>
        <a:p>
          <a:endParaRPr lang="en-US"/>
        </a:p>
      </dgm:t>
    </dgm:pt>
    <dgm:pt modelId="{3786C294-9DBF-4D05-8A0B-A1DE2778E1DB}" type="pres">
      <dgm:prSet presAssocID="{D684FA55-D2C1-4D45-AA46-68D2399E1648}" presName="root2" presStyleCnt="0"/>
      <dgm:spPr/>
    </dgm:pt>
    <dgm:pt modelId="{C903B679-AF05-44A5-B347-D61D6123D945}" type="pres">
      <dgm:prSet presAssocID="{D684FA55-D2C1-4D45-AA46-68D2399E1648}" presName="LevelTwoTextNode" presStyleLbl="node3" presStyleIdx="3" presStyleCnt="5" custScaleX="178372">
        <dgm:presLayoutVars>
          <dgm:chPref val="3"/>
        </dgm:presLayoutVars>
      </dgm:prSet>
      <dgm:spPr/>
      <dgm:t>
        <a:bodyPr/>
        <a:lstStyle/>
        <a:p>
          <a:endParaRPr lang="en-US"/>
        </a:p>
      </dgm:t>
    </dgm:pt>
    <dgm:pt modelId="{D2537A5D-A06D-4606-A1EB-E134C2AF9967}" type="pres">
      <dgm:prSet presAssocID="{D684FA55-D2C1-4D45-AA46-68D2399E1648}" presName="level3hierChild" presStyleCnt="0"/>
      <dgm:spPr/>
    </dgm:pt>
    <dgm:pt modelId="{FAF4EEFE-0168-45A7-BBB3-52D1C2084B90}" type="pres">
      <dgm:prSet presAssocID="{B8532193-2BA6-4A52-8DDD-A233A13B4530}" presName="conn2-1" presStyleLbl="parChTrans1D3" presStyleIdx="4" presStyleCnt="5"/>
      <dgm:spPr/>
      <dgm:t>
        <a:bodyPr/>
        <a:lstStyle/>
        <a:p>
          <a:endParaRPr lang="en-US"/>
        </a:p>
      </dgm:t>
    </dgm:pt>
    <dgm:pt modelId="{4397F0FA-E10A-4063-8625-3B91431B7091}" type="pres">
      <dgm:prSet presAssocID="{B8532193-2BA6-4A52-8DDD-A233A13B4530}" presName="connTx" presStyleLbl="parChTrans1D3" presStyleIdx="4" presStyleCnt="5"/>
      <dgm:spPr/>
      <dgm:t>
        <a:bodyPr/>
        <a:lstStyle/>
        <a:p>
          <a:endParaRPr lang="en-US"/>
        </a:p>
      </dgm:t>
    </dgm:pt>
    <dgm:pt modelId="{4AA5CB64-629B-4B20-98BD-CB1B294F5D6C}" type="pres">
      <dgm:prSet presAssocID="{16E7F5C4-289D-407D-A5CF-59EBFE8DA12C}" presName="root2" presStyleCnt="0"/>
      <dgm:spPr/>
    </dgm:pt>
    <dgm:pt modelId="{5225C2ED-6E00-4CDD-A1D9-8D41EBFDB7B8}" type="pres">
      <dgm:prSet presAssocID="{16E7F5C4-289D-407D-A5CF-59EBFE8DA12C}" presName="LevelTwoTextNode" presStyleLbl="node3" presStyleIdx="4" presStyleCnt="5" custScaleX="178497">
        <dgm:presLayoutVars>
          <dgm:chPref val="3"/>
        </dgm:presLayoutVars>
      </dgm:prSet>
      <dgm:spPr/>
      <dgm:t>
        <a:bodyPr/>
        <a:lstStyle/>
        <a:p>
          <a:endParaRPr lang="en-US"/>
        </a:p>
      </dgm:t>
    </dgm:pt>
    <dgm:pt modelId="{FA7A5046-2388-4C77-A7AB-A342EFBF6F92}" type="pres">
      <dgm:prSet presAssocID="{16E7F5C4-289D-407D-A5CF-59EBFE8DA12C}" presName="level3hierChild" presStyleCnt="0"/>
      <dgm:spPr/>
    </dgm:pt>
  </dgm:ptLst>
  <dgm:cxnLst>
    <dgm:cxn modelId="{30811384-5298-4EC4-966F-35FE3A5BA18B}" srcId="{F333CD02-5E3B-42C2-804D-95F6F3C6A125}" destId="{16E7F5C4-289D-407D-A5CF-59EBFE8DA12C}" srcOrd="1" destOrd="0" parTransId="{B8532193-2BA6-4A52-8DDD-A233A13B4530}" sibTransId="{F38CB093-1684-4414-A3D3-169372A3A0DE}"/>
    <dgm:cxn modelId="{8A763A0E-020D-4586-BA12-BE093B1AAC2D}" type="presOf" srcId="{B8532193-2BA6-4A52-8DDD-A233A13B4530}" destId="{FAF4EEFE-0168-45A7-BBB3-52D1C2084B90}" srcOrd="0" destOrd="0" presId="urn:microsoft.com/office/officeart/2005/8/layout/hierarchy2"/>
    <dgm:cxn modelId="{31765724-7D98-4DF3-A7DF-C4BBE82C45D0}" type="presOf" srcId="{E84465E8-7C5E-4299-B6F6-B3522FFA4E90}" destId="{03719912-5297-4FBE-909A-4E37F5B9E948}" srcOrd="0" destOrd="0" presId="urn:microsoft.com/office/officeart/2005/8/layout/hierarchy2"/>
    <dgm:cxn modelId="{32073548-878D-4898-963D-EEA1446902F6}" type="presOf" srcId="{82920FF0-2052-49F4-B83D-DE7207CD186C}" destId="{DE7EB7EC-461E-4683-9CD1-4EA620E491F0}" srcOrd="0" destOrd="0" presId="urn:microsoft.com/office/officeart/2005/8/layout/hierarchy2"/>
    <dgm:cxn modelId="{F2B13474-AAA3-4CAC-BFFD-F99791DB1A1F}" srcId="{00CE7842-643E-43F4-9088-EE7B9822A2F6}" destId="{61509055-3BC9-48CB-B091-70F7366BE365}" srcOrd="0" destOrd="0" parTransId="{4D7D1290-95C5-44D0-AE68-CB935D6E9A1E}" sibTransId="{F068455F-2736-4CAD-93CE-EC5F9CDDB132}"/>
    <dgm:cxn modelId="{231479B9-ED88-4765-972C-EC263097320F}" srcId="{61509055-3BC9-48CB-B091-70F7366BE365}" destId="{F333CD02-5E3B-42C2-804D-95F6F3C6A125}" srcOrd="1" destOrd="0" parTransId="{83838849-9107-4A50-A81B-2372A912744B}" sibTransId="{3B18B287-F70D-4711-B94E-68F9874338DF}"/>
    <dgm:cxn modelId="{4BDA0EF0-E308-4FBF-A516-C3ECC80A6CF6}" type="presOf" srcId="{82920FF0-2052-49F4-B83D-DE7207CD186C}" destId="{32678A68-ADC5-40D8-8A64-7484B2143792}" srcOrd="1" destOrd="0" presId="urn:microsoft.com/office/officeart/2005/8/layout/hierarchy2"/>
    <dgm:cxn modelId="{01B7EBB4-9E42-4CFC-8F01-5F6D9BEF223C}" type="presOf" srcId="{B8532193-2BA6-4A52-8DDD-A233A13B4530}" destId="{4397F0FA-E10A-4063-8625-3B91431B7091}" srcOrd="1" destOrd="0" presId="urn:microsoft.com/office/officeart/2005/8/layout/hierarchy2"/>
    <dgm:cxn modelId="{F0C30F90-DD95-4E2B-8BCB-31CEA61547B3}" type="presOf" srcId="{9E6AC6F7-D2F9-4512-9207-855682667C9A}" destId="{B4A567AD-3D1B-45D5-8250-2078D457A144}" srcOrd="1" destOrd="0" presId="urn:microsoft.com/office/officeart/2005/8/layout/hierarchy2"/>
    <dgm:cxn modelId="{79A7BB5C-BAB2-4CAD-BB1C-664482B2A57B}" srcId="{0722580D-E61F-4743-A8F8-4B12E172C7D5}" destId="{8F76A036-C14D-4204-9373-729CA73C7FE7}" srcOrd="0" destOrd="0" parTransId="{E84465E8-7C5E-4299-B6F6-B3522FFA4E90}" sibTransId="{CD053483-EAE3-40FA-9864-D2F9710C74A9}"/>
    <dgm:cxn modelId="{E87D5BB6-8089-4279-AE6A-5120A899F012}" type="presOf" srcId="{8F76A036-C14D-4204-9373-729CA73C7FE7}" destId="{3A8C911D-CA80-4008-AB6F-EB2F23637E22}" srcOrd="0" destOrd="0" presId="urn:microsoft.com/office/officeart/2005/8/layout/hierarchy2"/>
    <dgm:cxn modelId="{4647E955-BB53-49C6-A8FC-C508EF97357F}" type="presOf" srcId="{83838849-9107-4A50-A81B-2372A912744B}" destId="{31A22C65-6DF6-4165-846E-528C35387EE9}" srcOrd="0" destOrd="0" presId="urn:microsoft.com/office/officeart/2005/8/layout/hierarchy2"/>
    <dgm:cxn modelId="{D6D29D34-1E21-463A-920A-108EB394F1A8}" srcId="{0722580D-E61F-4743-A8F8-4B12E172C7D5}" destId="{0AB571CD-1B07-42D9-8AC6-F35DD2DA96F7}" srcOrd="2" destOrd="0" parTransId="{CD428C4A-EAB3-43D7-8511-5FE211DA3968}" sibTransId="{13BE4311-81F8-4699-97FA-096E9D8B9157}"/>
    <dgm:cxn modelId="{32EA1B1F-3714-4976-B39F-19BB9DAE6779}" srcId="{61509055-3BC9-48CB-B091-70F7366BE365}" destId="{0722580D-E61F-4743-A8F8-4B12E172C7D5}" srcOrd="0" destOrd="0" parTransId="{DDD41805-CB9C-45BC-B6E0-DE8472B87B99}" sibTransId="{03D058E0-FB11-46CF-8588-C19113487ADF}"/>
    <dgm:cxn modelId="{AB4EAB46-F28A-463C-AA15-90ABCAF26241}" type="presOf" srcId="{83838849-9107-4A50-A81B-2372A912744B}" destId="{61D92458-C903-4D6D-BC28-BA86CD62917F}" srcOrd="1" destOrd="0" presId="urn:microsoft.com/office/officeart/2005/8/layout/hierarchy2"/>
    <dgm:cxn modelId="{E489B306-46CF-4394-88E1-2C8206BAEAB7}" srcId="{0722580D-E61F-4743-A8F8-4B12E172C7D5}" destId="{BE9B1B0D-DF15-41C4-BE31-8167F58B48BA}" srcOrd="1" destOrd="0" parTransId="{82920FF0-2052-49F4-B83D-DE7207CD186C}" sibTransId="{3A6CE23E-C1A2-4B68-826A-F3FB09E22E21}"/>
    <dgm:cxn modelId="{7D24FCEA-3A33-4A61-A560-36E60A1B631A}" type="presOf" srcId="{61509055-3BC9-48CB-B091-70F7366BE365}" destId="{E62642B8-2842-4BF7-A360-3B27F3EA5BC2}" srcOrd="0" destOrd="0" presId="urn:microsoft.com/office/officeart/2005/8/layout/hierarchy2"/>
    <dgm:cxn modelId="{DEC10094-9AC1-483B-B06E-DC3C045A4B18}" type="presOf" srcId="{DDD41805-CB9C-45BC-B6E0-DE8472B87B99}" destId="{397A3474-0AF5-4308-A74F-0D5E57A7FA92}" srcOrd="1" destOrd="0" presId="urn:microsoft.com/office/officeart/2005/8/layout/hierarchy2"/>
    <dgm:cxn modelId="{88CE3606-3E5E-49E5-8563-412A8C7DEC38}" type="presOf" srcId="{CD428C4A-EAB3-43D7-8511-5FE211DA3968}" destId="{C64EC0BA-3174-4CFF-8441-D0F221409B69}" srcOrd="0" destOrd="0" presId="urn:microsoft.com/office/officeart/2005/8/layout/hierarchy2"/>
    <dgm:cxn modelId="{A8DAEF1D-A872-4F45-8C66-9325D3BC8280}" type="presOf" srcId="{F333CD02-5E3B-42C2-804D-95F6F3C6A125}" destId="{375898D7-915D-4721-AE45-1823D1A39D3B}" srcOrd="0" destOrd="0" presId="urn:microsoft.com/office/officeart/2005/8/layout/hierarchy2"/>
    <dgm:cxn modelId="{AA31CC9A-1F57-4194-9B64-75339916993A}" type="presOf" srcId="{16E7F5C4-289D-407D-A5CF-59EBFE8DA12C}" destId="{5225C2ED-6E00-4CDD-A1D9-8D41EBFDB7B8}" srcOrd="0" destOrd="0" presId="urn:microsoft.com/office/officeart/2005/8/layout/hierarchy2"/>
    <dgm:cxn modelId="{7349760C-BF6D-46D3-82E0-196FE2365665}" type="presOf" srcId="{0722580D-E61F-4743-A8F8-4B12E172C7D5}" destId="{4DCA035C-EF9C-49BA-BA61-6DB492253EC5}" srcOrd="0" destOrd="0" presId="urn:microsoft.com/office/officeart/2005/8/layout/hierarchy2"/>
    <dgm:cxn modelId="{1A31D942-D151-4D05-95BB-1BAB03AFC69B}" type="presOf" srcId="{D684FA55-D2C1-4D45-AA46-68D2399E1648}" destId="{C903B679-AF05-44A5-B347-D61D6123D945}" srcOrd="0" destOrd="0" presId="urn:microsoft.com/office/officeart/2005/8/layout/hierarchy2"/>
    <dgm:cxn modelId="{44AD0EF1-B230-464A-B805-4D32122666F2}" type="presOf" srcId="{0AB571CD-1B07-42D9-8AC6-F35DD2DA96F7}" destId="{1C51BADC-4D87-4C3F-8881-134A750AA48D}" srcOrd="0" destOrd="0" presId="urn:microsoft.com/office/officeart/2005/8/layout/hierarchy2"/>
    <dgm:cxn modelId="{224C8FE2-67C6-49D0-80FB-79EF315A17F3}" type="presOf" srcId="{DDD41805-CB9C-45BC-B6E0-DE8472B87B99}" destId="{4EA2692B-A6C3-49B0-8C88-46972889D232}" srcOrd="0" destOrd="0" presId="urn:microsoft.com/office/officeart/2005/8/layout/hierarchy2"/>
    <dgm:cxn modelId="{8890C489-BE9C-4740-B3E5-AED38146CEFF}" type="presOf" srcId="{CD428C4A-EAB3-43D7-8511-5FE211DA3968}" destId="{99A43122-9423-41DC-A5B3-409572DCE28E}" srcOrd="1" destOrd="0" presId="urn:microsoft.com/office/officeart/2005/8/layout/hierarchy2"/>
    <dgm:cxn modelId="{7BDF46FB-3AA6-4498-B219-D6C4FA741832}" type="presOf" srcId="{E84465E8-7C5E-4299-B6F6-B3522FFA4E90}" destId="{16D454B1-2FBB-4C5C-B7CD-CCE20FB784E8}" srcOrd="1" destOrd="0" presId="urn:microsoft.com/office/officeart/2005/8/layout/hierarchy2"/>
    <dgm:cxn modelId="{99D74C34-E7C1-469D-86CB-47E22C75DB58}" srcId="{F333CD02-5E3B-42C2-804D-95F6F3C6A125}" destId="{D684FA55-D2C1-4D45-AA46-68D2399E1648}" srcOrd="0" destOrd="0" parTransId="{9E6AC6F7-D2F9-4512-9207-855682667C9A}" sibTransId="{D60C4590-161B-42A6-8599-FF8D2CC0A248}"/>
    <dgm:cxn modelId="{DC06ACC6-A539-44EF-BB18-3058C4EAB21D}" type="presOf" srcId="{00CE7842-643E-43F4-9088-EE7B9822A2F6}" destId="{8CCC12D1-648D-4A75-85C2-03B7348EEC25}" srcOrd="0" destOrd="0" presId="urn:microsoft.com/office/officeart/2005/8/layout/hierarchy2"/>
    <dgm:cxn modelId="{E7B3318E-B599-4FFF-81D8-9F179E1F9FB5}" type="presOf" srcId="{9E6AC6F7-D2F9-4512-9207-855682667C9A}" destId="{025C21F0-1EC8-4E5C-9A42-75C424500B2B}" srcOrd="0" destOrd="0" presId="urn:microsoft.com/office/officeart/2005/8/layout/hierarchy2"/>
    <dgm:cxn modelId="{C2263C6D-FB63-402A-8277-AE207117F5E9}" type="presOf" srcId="{BE9B1B0D-DF15-41C4-BE31-8167F58B48BA}" destId="{4DBEC538-986C-4C96-BA2F-437CFE4F2A6C}" srcOrd="0" destOrd="0" presId="urn:microsoft.com/office/officeart/2005/8/layout/hierarchy2"/>
    <dgm:cxn modelId="{ED8B9C3E-4110-4496-AACA-A468BAF733E6}" type="presParOf" srcId="{8CCC12D1-648D-4A75-85C2-03B7348EEC25}" destId="{744515BB-DA3A-44B9-8F85-051B4B4AD444}" srcOrd="0" destOrd="0" presId="urn:microsoft.com/office/officeart/2005/8/layout/hierarchy2"/>
    <dgm:cxn modelId="{BD256585-E1D8-4529-B14D-A911CF3F052B}" type="presParOf" srcId="{744515BB-DA3A-44B9-8F85-051B4B4AD444}" destId="{E62642B8-2842-4BF7-A360-3B27F3EA5BC2}" srcOrd="0" destOrd="0" presId="urn:microsoft.com/office/officeart/2005/8/layout/hierarchy2"/>
    <dgm:cxn modelId="{0B76E6AE-E188-4263-8E62-AB5F03127DA1}" type="presParOf" srcId="{744515BB-DA3A-44B9-8F85-051B4B4AD444}" destId="{C4BD1572-31E9-4B32-857D-0CCA567419E5}" srcOrd="1" destOrd="0" presId="urn:microsoft.com/office/officeart/2005/8/layout/hierarchy2"/>
    <dgm:cxn modelId="{5622F9E8-6BC4-49AE-AAE1-EC7AEEDEBA5F}" type="presParOf" srcId="{C4BD1572-31E9-4B32-857D-0CCA567419E5}" destId="{4EA2692B-A6C3-49B0-8C88-46972889D232}" srcOrd="0" destOrd="0" presId="urn:microsoft.com/office/officeart/2005/8/layout/hierarchy2"/>
    <dgm:cxn modelId="{095124DF-34F3-46BA-BB03-9400234AEB57}" type="presParOf" srcId="{4EA2692B-A6C3-49B0-8C88-46972889D232}" destId="{397A3474-0AF5-4308-A74F-0D5E57A7FA92}" srcOrd="0" destOrd="0" presId="urn:microsoft.com/office/officeart/2005/8/layout/hierarchy2"/>
    <dgm:cxn modelId="{30D8D349-A8BA-4ACC-AE69-13E7C21EB446}" type="presParOf" srcId="{C4BD1572-31E9-4B32-857D-0CCA567419E5}" destId="{EE5D6BF9-C62A-43BB-82E6-DE110B085092}" srcOrd="1" destOrd="0" presId="urn:microsoft.com/office/officeart/2005/8/layout/hierarchy2"/>
    <dgm:cxn modelId="{D9B93896-218C-49B9-BC66-D67B4C9341C7}" type="presParOf" srcId="{EE5D6BF9-C62A-43BB-82E6-DE110B085092}" destId="{4DCA035C-EF9C-49BA-BA61-6DB492253EC5}" srcOrd="0" destOrd="0" presId="urn:microsoft.com/office/officeart/2005/8/layout/hierarchy2"/>
    <dgm:cxn modelId="{1906328D-7653-4B03-B59F-9C9AE1AA828C}" type="presParOf" srcId="{EE5D6BF9-C62A-43BB-82E6-DE110B085092}" destId="{71642486-71DE-41A3-9DB7-2BE3C2A22697}" srcOrd="1" destOrd="0" presId="urn:microsoft.com/office/officeart/2005/8/layout/hierarchy2"/>
    <dgm:cxn modelId="{2E04B91B-F67F-4D9A-98F9-302469175881}" type="presParOf" srcId="{71642486-71DE-41A3-9DB7-2BE3C2A22697}" destId="{03719912-5297-4FBE-909A-4E37F5B9E948}" srcOrd="0" destOrd="0" presId="urn:microsoft.com/office/officeart/2005/8/layout/hierarchy2"/>
    <dgm:cxn modelId="{F5830BA6-CB9E-45D1-8F8A-A64874C3539A}" type="presParOf" srcId="{03719912-5297-4FBE-909A-4E37F5B9E948}" destId="{16D454B1-2FBB-4C5C-B7CD-CCE20FB784E8}" srcOrd="0" destOrd="0" presId="urn:microsoft.com/office/officeart/2005/8/layout/hierarchy2"/>
    <dgm:cxn modelId="{C5152364-F27C-4728-95E9-373BD8E98319}" type="presParOf" srcId="{71642486-71DE-41A3-9DB7-2BE3C2A22697}" destId="{0E99A4C3-52AC-44E6-A067-40F54BA0F645}" srcOrd="1" destOrd="0" presId="urn:microsoft.com/office/officeart/2005/8/layout/hierarchy2"/>
    <dgm:cxn modelId="{40270C91-D5B0-435B-B684-94454B2584B3}" type="presParOf" srcId="{0E99A4C3-52AC-44E6-A067-40F54BA0F645}" destId="{3A8C911D-CA80-4008-AB6F-EB2F23637E22}" srcOrd="0" destOrd="0" presId="urn:microsoft.com/office/officeart/2005/8/layout/hierarchy2"/>
    <dgm:cxn modelId="{C07F3A70-725F-49EC-B62D-469A30C5B8D7}" type="presParOf" srcId="{0E99A4C3-52AC-44E6-A067-40F54BA0F645}" destId="{528DC7E1-DEA4-4536-A852-C268A862E899}" srcOrd="1" destOrd="0" presId="urn:microsoft.com/office/officeart/2005/8/layout/hierarchy2"/>
    <dgm:cxn modelId="{C2CA5180-B605-4AB9-A021-AD03CD346B49}" type="presParOf" srcId="{71642486-71DE-41A3-9DB7-2BE3C2A22697}" destId="{DE7EB7EC-461E-4683-9CD1-4EA620E491F0}" srcOrd="2" destOrd="0" presId="urn:microsoft.com/office/officeart/2005/8/layout/hierarchy2"/>
    <dgm:cxn modelId="{CC23F69E-C9FA-4C89-A73C-60CE6E274FB0}" type="presParOf" srcId="{DE7EB7EC-461E-4683-9CD1-4EA620E491F0}" destId="{32678A68-ADC5-40D8-8A64-7484B2143792}" srcOrd="0" destOrd="0" presId="urn:microsoft.com/office/officeart/2005/8/layout/hierarchy2"/>
    <dgm:cxn modelId="{862F27CE-1022-4280-BFA6-3D3026F6975E}" type="presParOf" srcId="{71642486-71DE-41A3-9DB7-2BE3C2A22697}" destId="{E4113D48-0752-428C-B63E-8E33ADD5C4E5}" srcOrd="3" destOrd="0" presId="urn:microsoft.com/office/officeart/2005/8/layout/hierarchy2"/>
    <dgm:cxn modelId="{2DFE2445-2FD4-4151-AF69-1385518950ED}" type="presParOf" srcId="{E4113D48-0752-428C-B63E-8E33ADD5C4E5}" destId="{4DBEC538-986C-4C96-BA2F-437CFE4F2A6C}" srcOrd="0" destOrd="0" presId="urn:microsoft.com/office/officeart/2005/8/layout/hierarchy2"/>
    <dgm:cxn modelId="{B1573A41-20B8-4EF6-9FC1-1BC20670F6DB}" type="presParOf" srcId="{E4113D48-0752-428C-B63E-8E33ADD5C4E5}" destId="{3BDD5730-4684-45F0-B63A-ACB86BDB7543}" srcOrd="1" destOrd="0" presId="urn:microsoft.com/office/officeart/2005/8/layout/hierarchy2"/>
    <dgm:cxn modelId="{095C6931-56C7-4B5A-BEAE-E19916F7AE60}" type="presParOf" srcId="{71642486-71DE-41A3-9DB7-2BE3C2A22697}" destId="{C64EC0BA-3174-4CFF-8441-D0F221409B69}" srcOrd="4" destOrd="0" presId="urn:microsoft.com/office/officeart/2005/8/layout/hierarchy2"/>
    <dgm:cxn modelId="{5E3F7149-3E5B-42EB-8977-AC7014528944}" type="presParOf" srcId="{C64EC0BA-3174-4CFF-8441-D0F221409B69}" destId="{99A43122-9423-41DC-A5B3-409572DCE28E}" srcOrd="0" destOrd="0" presId="urn:microsoft.com/office/officeart/2005/8/layout/hierarchy2"/>
    <dgm:cxn modelId="{3D794FA0-7675-4C78-B7CC-09325556E3C7}" type="presParOf" srcId="{71642486-71DE-41A3-9DB7-2BE3C2A22697}" destId="{32503BA8-1FA4-4265-9468-6651A43D139B}" srcOrd="5" destOrd="0" presId="urn:microsoft.com/office/officeart/2005/8/layout/hierarchy2"/>
    <dgm:cxn modelId="{2BBA75BE-C1AB-4C9C-8013-24D5A06DC58B}" type="presParOf" srcId="{32503BA8-1FA4-4265-9468-6651A43D139B}" destId="{1C51BADC-4D87-4C3F-8881-134A750AA48D}" srcOrd="0" destOrd="0" presId="urn:microsoft.com/office/officeart/2005/8/layout/hierarchy2"/>
    <dgm:cxn modelId="{0157DB9A-B513-4618-BA27-B7CB27EC9475}" type="presParOf" srcId="{32503BA8-1FA4-4265-9468-6651A43D139B}" destId="{943ADD42-4BAF-49BD-9C71-33215724904A}" srcOrd="1" destOrd="0" presId="urn:microsoft.com/office/officeart/2005/8/layout/hierarchy2"/>
    <dgm:cxn modelId="{42BEB72A-1DEA-461A-A2E3-ADE7FD8F3C57}" type="presParOf" srcId="{C4BD1572-31E9-4B32-857D-0CCA567419E5}" destId="{31A22C65-6DF6-4165-846E-528C35387EE9}" srcOrd="2" destOrd="0" presId="urn:microsoft.com/office/officeart/2005/8/layout/hierarchy2"/>
    <dgm:cxn modelId="{EFC266FC-7FC6-42E4-BAA4-FB40963FD314}" type="presParOf" srcId="{31A22C65-6DF6-4165-846E-528C35387EE9}" destId="{61D92458-C903-4D6D-BC28-BA86CD62917F}" srcOrd="0" destOrd="0" presId="urn:microsoft.com/office/officeart/2005/8/layout/hierarchy2"/>
    <dgm:cxn modelId="{6390C8F3-7897-4B36-AE04-49A650A1BCBD}" type="presParOf" srcId="{C4BD1572-31E9-4B32-857D-0CCA567419E5}" destId="{3224A53D-1006-4DE9-B8D6-BCE381FBCA95}" srcOrd="3" destOrd="0" presId="urn:microsoft.com/office/officeart/2005/8/layout/hierarchy2"/>
    <dgm:cxn modelId="{BD236E98-837A-4DD0-8AB9-C3CB8DF937B1}" type="presParOf" srcId="{3224A53D-1006-4DE9-B8D6-BCE381FBCA95}" destId="{375898D7-915D-4721-AE45-1823D1A39D3B}" srcOrd="0" destOrd="0" presId="urn:microsoft.com/office/officeart/2005/8/layout/hierarchy2"/>
    <dgm:cxn modelId="{FBD90931-B373-48F8-BD2F-11521CF013D1}" type="presParOf" srcId="{3224A53D-1006-4DE9-B8D6-BCE381FBCA95}" destId="{DCFCCD12-BDE2-41E4-AA1E-82DA78796EF4}" srcOrd="1" destOrd="0" presId="urn:microsoft.com/office/officeart/2005/8/layout/hierarchy2"/>
    <dgm:cxn modelId="{D22522C3-90BB-4821-809E-BCCF76AC570C}" type="presParOf" srcId="{DCFCCD12-BDE2-41E4-AA1E-82DA78796EF4}" destId="{025C21F0-1EC8-4E5C-9A42-75C424500B2B}" srcOrd="0" destOrd="0" presId="urn:microsoft.com/office/officeart/2005/8/layout/hierarchy2"/>
    <dgm:cxn modelId="{8FDB9E15-8579-4C42-AFBE-47B260DFD6FE}" type="presParOf" srcId="{025C21F0-1EC8-4E5C-9A42-75C424500B2B}" destId="{B4A567AD-3D1B-45D5-8250-2078D457A144}" srcOrd="0" destOrd="0" presId="urn:microsoft.com/office/officeart/2005/8/layout/hierarchy2"/>
    <dgm:cxn modelId="{60A00A37-8A57-41DC-A3B5-2C25A1C57874}" type="presParOf" srcId="{DCFCCD12-BDE2-41E4-AA1E-82DA78796EF4}" destId="{3786C294-9DBF-4D05-8A0B-A1DE2778E1DB}" srcOrd="1" destOrd="0" presId="urn:microsoft.com/office/officeart/2005/8/layout/hierarchy2"/>
    <dgm:cxn modelId="{4B9AD6DD-273E-47FC-85A2-DD4C8C3B0FFE}" type="presParOf" srcId="{3786C294-9DBF-4D05-8A0B-A1DE2778E1DB}" destId="{C903B679-AF05-44A5-B347-D61D6123D945}" srcOrd="0" destOrd="0" presId="urn:microsoft.com/office/officeart/2005/8/layout/hierarchy2"/>
    <dgm:cxn modelId="{55D2AEF5-E8E8-49E7-872E-82C28C2500E3}" type="presParOf" srcId="{3786C294-9DBF-4D05-8A0B-A1DE2778E1DB}" destId="{D2537A5D-A06D-4606-A1EB-E134C2AF9967}" srcOrd="1" destOrd="0" presId="urn:microsoft.com/office/officeart/2005/8/layout/hierarchy2"/>
    <dgm:cxn modelId="{C9227EED-1965-460D-A4E3-69CDC75073DA}" type="presParOf" srcId="{DCFCCD12-BDE2-41E4-AA1E-82DA78796EF4}" destId="{FAF4EEFE-0168-45A7-BBB3-52D1C2084B90}" srcOrd="2" destOrd="0" presId="urn:microsoft.com/office/officeart/2005/8/layout/hierarchy2"/>
    <dgm:cxn modelId="{35413988-EAC2-4704-91D8-2F2DBCE67E95}" type="presParOf" srcId="{FAF4EEFE-0168-45A7-BBB3-52D1C2084B90}" destId="{4397F0FA-E10A-4063-8625-3B91431B7091}" srcOrd="0" destOrd="0" presId="urn:microsoft.com/office/officeart/2005/8/layout/hierarchy2"/>
    <dgm:cxn modelId="{B376A345-757F-4836-BFD0-FA16227A2497}" type="presParOf" srcId="{DCFCCD12-BDE2-41E4-AA1E-82DA78796EF4}" destId="{4AA5CB64-629B-4B20-98BD-CB1B294F5D6C}" srcOrd="3" destOrd="0" presId="urn:microsoft.com/office/officeart/2005/8/layout/hierarchy2"/>
    <dgm:cxn modelId="{FE4DBD1C-141D-4A56-BDAB-4320C0EB31B5}" type="presParOf" srcId="{4AA5CB64-629B-4B20-98BD-CB1B294F5D6C}" destId="{5225C2ED-6E00-4CDD-A1D9-8D41EBFDB7B8}" srcOrd="0" destOrd="0" presId="urn:microsoft.com/office/officeart/2005/8/layout/hierarchy2"/>
    <dgm:cxn modelId="{CD42D957-242C-4E62-9615-566C61DD78E0}" type="presParOf" srcId="{4AA5CB64-629B-4B20-98BD-CB1B294F5D6C}" destId="{FA7A5046-2388-4C77-A7AB-A342EFBF6F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A2341-85E8-42F6-A7CF-DA69950AA1B1}"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FFAD2784-586D-4422-A9D7-D0C93441ACCA}">
      <dgm:prSet phldrT="[Text]" custT="1"/>
      <dgm:spPr/>
      <dgm:t>
        <a:bodyPr/>
        <a:lstStyle/>
        <a:p>
          <a:endParaRPr lang="en-US" sz="3200" dirty="0" smtClean="0"/>
        </a:p>
        <a:p>
          <a:r>
            <a:rPr lang="en-US" sz="2400" b="1" dirty="0" smtClean="0">
              <a:latin typeface="Arial" panose="020B0604020202020204" pitchFamily="34" charset="0"/>
              <a:cs typeface="Arial" panose="020B0604020202020204" pitchFamily="34" charset="0"/>
            </a:rPr>
            <a:t>LOT 1</a:t>
          </a:r>
        </a:p>
        <a:p>
          <a:r>
            <a:rPr lang="en-US" sz="2400" dirty="0" smtClean="0">
              <a:latin typeface="Arial" panose="020B0604020202020204" pitchFamily="34" charset="0"/>
              <a:cs typeface="Arial" panose="020B0604020202020204" pitchFamily="34" charset="0"/>
            </a:rPr>
            <a:t>Prevention (Adults)</a:t>
          </a:r>
          <a:endParaRPr lang="en-US" sz="2400" dirty="0">
            <a:latin typeface="Arial" panose="020B0604020202020204" pitchFamily="34" charset="0"/>
            <a:cs typeface="Arial" panose="020B0604020202020204" pitchFamily="34" charset="0"/>
          </a:endParaRPr>
        </a:p>
      </dgm:t>
    </dgm:pt>
    <dgm:pt modelId="{2407B401-FE79-48EE-8874-B2E650581AFA}" type="parTrans" cxnId="{DCE5C0E9-7F33-40D8-9593-AAE9C3B85996}">
      <dgm:prSet/>
      <dgm:spPr/>
      <dgm:t>
        <a:bodyPr/>
        <a:lstStyle/>
        <a:p>
          <a:endParaRPr lang="en-US"/>
        </a:p>
      </dgm:t>
    </dgm:pt>
    <dgm:pt modelId="{63EA099C-3C65-4C5F-80BD-6D8E39B2B02C}" type="sibTrans" cxnId="{DCE5C0E9-7F33-40D8-9593-AAE9C3B85996}">
      <dgm:prSet/>
      <dgm:spPr/>
      <dgm:t>
        <a:bodyPr/>
        <a:lstStyle/>
        <a:p>
          <a:endParaRPr lang="en-US"/>
        </a:p>
      </dgm:t>
    </dgm:pt>
    <dgm:pt modelId="{412C7193-95B1-4D58-A7C8-37886DFC972D}">
      <dgm:prSet phldrT="[Text]"/>
      <dgm:spPr/>
      <dgm:t>
        <a:bodyPr/>
        <a:lstStyle/>
        <a:p>
          <a:r>
            <a:rPr lang="en-GB" dirty="0" smtClean="0"/>
            <a:t>Lot 1 can flex to cover all aspects of prevention for HIV, STIs and BBVs. Initial ‘call offs’ will look similar to existing ‘Lot 1’ – i.e. focused mostly around prevention of HIV with some basic, time-limited ‘support’ focused around supporting newly diagnosed patients to access and stay on HIBV meds (U=U)</a:t>
          </a:r>
          <a:endParaRPr lang="en-US" dirty="0"/>
        </a:p>
      </dgm:t>
    </dgm:pt>
    <dgm:pt modelId="{65A7A482-94A0-43FD-AE74-F2F0AC2177AA}" type="parTrans" cxnId="{0A66DEB1-EEF4-47C4-A542-BF78DDE33C31}">
      <dgm:prSet/>
      <dgm:spPr/>
      <dgm:t>
        <a:bodyPr/>
        <a:lstStyle/>
        <a:p>
          <a:endParaRPr lang="en-US"/>
        </a:p>
      </dgm:t>
    </dgm:pt>
    <dgm:pt modelId="{7F038D49-26EA-4E24-B213-B7489F7D0D2C}" type="sibTrans" cxnId="{0A66DEB1-EEF4-47C4-A542-BF78DDE33C31}">
      <dgm:prSet/>
      <dgm:spPr/>
      <dgm:t>
        <a:bodyPr/>
        <a:lstStyle/>
        <a:p>
          <a:endParaRPr lang="en-US"/>
        </a:p>
      </dgm:t>
    </dgm:pt>
    <dgm:pt modelId="{69BF6B5B-D2CA-4F6B-AC17-6302F3DA2DE5}">
      <dgm:prSet phldrT="[Text]" custT="1"/>
      <dgm:spPr/>
      <dgm:t>
        <a:bodyPr/>
        <a:lstStyle/>
        <a:p>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LOT 2</a:t>
          </a:r>
        </a:p>
        <a:p>
          <a:r>
            <a:rPr lang="en-US" sz="2400" dirty="0" smtClean="0">
              <a:latin typeface="Arial" panose="020B0604020202020204" pitchFamily="34" charset="0"/>
              <a:cs typeface="Arial" panose="020B0604020202020204" pitchFamily="34" charset="0"/>
            </a:rPr>
            <a:t>Family Support</a:t>
          </a:r>
          <a:endParaRPr lang="en-US" sz="2400" dirty="0">
            <a:latin typeface="Arial" panose="020B0604020202020204" pitchFamily="34" charset="0"/>
            <a:cs typeface="Arial" panose="020B0604020202020204" pitchFamily="34" charset="0"/>
          </a:endParaRPr>
        </a:p>
      </dgm:t>
    </dgm:pt>
    <dgm:pt modelId="{77A9C35E-7EFB-4624-9354-F25E86E41332}" type="parTrans" cxnId="{E540B3A4-2CB6-4139-A8C2-5BE69DEE1F49}">
      <dgm:prSet/>
      <dgm:spPr/>
      <dgm:t>
        <a:bodyPr/>
        <a:lstStyle/>
        <a:p>
          <a:endParaRPr lang="en-US"/>
        </a:p>
      </dgm:t>
    </dgm:pt>
    <dgm:pt modelId="{A34D9262-B0FF-4B1A-9EE2-6A364B122FB7}" type="sibTrans" cxnId="{E540B3A4-2CB6-4139-A8C2-5BE69DEE1F49}">
      <dgm:prSet/>
      <dgm:spPr/>
      <dgm:t>
        <a:bodyPr/>
        <a:lstStyle/>
        <a:p>
          <a:endParaRPr lang="en-US"/>
        </a:p>
      </dgm:t>
    </dgm:pt>
    <dgm:pt modelId="{D7A0C022-7E4E-4D09-93EE-3CC93DF468A2}">
      <dgm:prSet phldrT="[Text]"/>
      <dgm:spPr/>
      <dgm:t>
        <a:bodyPr/>
        <a:lstStyle/>
        <a:p>
          <a:r>
            <a:rPr lang="en-GB" dirty="0" smtClean="0"/>
            <a:t>Support for Families living with HIV or other BBVs.</a:t>
          </a:r>
          <a:endParaRPr lang="en-US" dirty="0"/>
        </a:p>
      </dgm:t>
    </dgm:pt>
    <dgm:pt modelId="{6E4BA3C4-6701-459A-BB28-48EB5254A1B8}" type="parTrans" cxnId="{9C660C22-FD64-4B00-A087-797233181960}">
      <dgm:prSet/>
      <dgm:spPr/>
      <dgm:t>
        <a:bodyPr/>
        <a:lstStyle/>
        <a:p>
          <a:endParaRPr lang="en-US"/>
        </a:p>
      </dgm:t>
    </dgm:pt>
    <dgm:pt modelId="{15FABBF3-5DA4-4DD2-B350-AC35AB3ED82E}" type="sibTrans" cxnId="{9C660C22-FD64-4B00-A087-797233181960}">
      <dgm:prSet/>
      <dgm:spPr/>
      <dgm:t>
        <a:bodyPr/>
        <a:lstStyle/>
        <a:p>
          <a:endParaRPr lang="en-US"/>
        </a:p>
      </dgm:t>
    </dgm:pt>
    <dgm:pt modelId="{66FFF9AD-F4DC-4799-B55A-C70C90BBCB31}" type="pres">
      <dgm:prSet presAssocID="{5A2A2341-85E8-42F6-A7CF-DA69950AA1B1}" presName="theList" presStyleCnt="0">
        <dgm:presLayoutVars>
          <dgm:dir/>
          <dgm:animLvl val="lvl"/>
          <dgm:resizeHandles val="exact"/>
        </dgm:presLayoutVars>
      </dgm:prSet>
      <dgm:spPr/>
      <dgm:t>
        <a:bodyPr/>
        <a:lstStyle/>
        <a:p>
          <a:endParaRPr lang="en-US"/>
        </a:p>
      </dgm:t>
    </dgm:pt>
    <dgm:pt modelId="{B8EDB434-E335-4CF7-81A7-739147884390}" type="pres">
      <dgm:prSet presAssocID="{FFAD2784-586D-4422-A9D7-D0C93441ACCA}" presName="compNode" presStyleCnt="0"/>
      <dgm:spPr/>
    </dgm:pt>
    <dgm:pt modelId="{7B2E651D-5028-4853-8F49-528D019ACAED}" type="pres">
      <dgm:prSet presAssocID="{FFAD2784-586D-4422-A9D7-D0C93441ACCA}" presName="aNode" presStyleLbl="bgShp" presStyleIdx="0" presStyleCnt="2" custLinFactNeighborX="302" custLinFactNeighborY="-586"/>
      <dgm:spPr/>
      <dgm:t>
        <a:bodyPr/>
        <a:lstStyle/>
        <a:p>
          <a:endParaRPr lang="en-US"/>
        </a:p>
      </dgm:t>
    </dgm:pt>
    <dgm:pt modelId="{731280D8-AA46-4D9B-B0E8-4649B86FC2FD}" type="pres">
      <dgm:prSet presAssocID="{FFAD2784-586D-4422-A9D7-D0C93441ACCA}" presName="textNode" presStyleLbl="bgShp" presStyleIdx="0" presStyleCnt="2"/>
      <dgm:spPr/>
      <dgm:t>
        <a:bodyPr/>
        <a:lstStyle/>
        <a:p>
          <a:endParaRPr lang="en-US"/>
        </a:p>
      </dgm:t>
    </dgm:pt>
    <dgm:pt modelId="{568BD25A-4284-4A36-AD92-54421C851354}" type="pres">
      <dgm:prSet presAssocID="{FFAD2784-586D-4422-A9D7-D0C93441ACCA}" presName="compChildNode" presStyleCnt="0"/>
      <dgm:spPr/>
    </dgm:pt>
    <dgm:pt modelId="{BF03B7FB-FEF6-49D6-BE70-B567DDBFDB3A}" type="pres">
      <dgm:prSet presAssocID="{FFAD2784-586D-4422-A9D7-D0C93441ACCA}" presName="theInnerList" presStyleCnt="0"/>
      <dgm:spPr/>
    </dgm:pt>
    <dgm:pt modelId="{8E731907-BCD1-4963-8E4C-AFC6F610829B}" type="pres">
      <dgm:prSet presAssocID="{412C7193-95B1-4D58-A7C8-37886DFC972D}" presName="childNode" presStyleLbl="node1" presStyleIdx="0" presStyleCnt="2" custScaleX="115693" custScaleY="77786" custLinFactNeighborX="-287" custLinFactNeighborY="8584">
        <dgm:presLayoutVars>
          <dgm:bulletEnabled val="1"/>
        </dgm:presLayoutVars>
      </dgm:prSet>
      <dgm:spPr/>
      <dgm:t>
        <a:bodyPr/>
        <a:lstStyle/>
        <a:p>
          <a:endParaRPr lang="en-US"/>
        </a:p>
      </dgm:t>
    </dgm:pt>
    <dgm:pt modelId="{DC0CA9A4-4BF9-4A66-9282-512734853445}" type="pres">
      <dgm:prSet presAssocID="{FFAD2784-586D-4422-A9D7-D0C93441ACCA}" presName="aSpace" presStyleCnt="0"/>
      <dgm:spPr/>
    </dgm:pt>
    <dgm:pt modelId="{AA07CB9F-5082-475D-8F96-7B19FF206017}" type="pres">
      <dgm:prSet presAssocID="{69BF6B5B-D2CA-4F6B-AC17-6302F3DA2DE5}" presName="compNode" presStyleCnt="0"/>
      <dgm:spPr/>
    </dgm:pt>
    <dgm:pt modelId="{27D543C9-3C61-4348-98E1-F3F80528C46C}" type="pres">
      <dgm:prSet presAssocID="{69BF6B5B-D2CA-4F6B-AC17-6302F3DA2DE5}" presName="aNode" presStyleLbl="bgShp" presStyleIdx="1" presStyleCnt="2" custLinFactNeighborX="567" custLinFactNeighborY="1987"/>
      <dgm:spPr/>
      <dgm:t>
        <a:bodyPr/>
        <a:lstStyle/>
        <a:p>
          <a:endParaRPr lang="en-US"/>
        </a:p>
      </dgm:t>
    </dgm:pt>
    <dgm:pt modelId="{4854BA3E-F01A-4645-BFA7-A2A0BD7184F4}" type="pres">
      <dgm:prSet presAssocID="{69BF6B5B-D2CA-4F6B-AC17-6302F3DA2DE5}" presName="textNode" presStyleLbl="bgShp" presStyleIdx="1" presStyleCnt="2"/>
      <dgm:spPr/>
      <dgm:t>
        <a:bodyPr/>
        <a:lstStyle/>
        <a:p>
          <a:endParaRPr lang="en-US"/>
        </a:p>
      </dgm:t>
    </dgm:pt>
    <dgm:pt modelId="{C76E055B-E06E-4DDA-B8C5-462227041FA7}" type="pres">
      <dgm:prSet presAssocID="{69BF6B5B-D2CA-4F6B-AC17-6302F3DA2DE5}" presName="compChildNode" presStyleCnt="0"/>
      <dgm:spPr/>
    </dgm:pt>
    <dgm:pt modelId="{93595148-2E1A-474A-B8CC-FE649BEAC888}" type="pres">
      <dgm:prSet presAssocID="{69BF6B5B-D2CA-4F6B-AC17-6302F3DA2DE5}" presName="theInnerList" presStyleCnt="0"/>
      <dgm:spPr/>
    </dgm:pt>
    <dgm:pt modelId="{7028C4B8-11D1-4437-B248-B490492BB256}" type="pres">
      <dgm:prSet presAssocID="{D7A0C022-7E4E-4D09-93EE-3CC93DF468A2}" presName="childNode" presStyleLbl="node1" presStyleIdx="1" presStyleCnt="2" custScaleY="54240" custLinFactNeighborX="475" custLinFactNeighborY="-759">
        <dgm:presLayoutVars>
          <dgm:bulletEnabled val="1"/>
        </dgm:presLayoutVars>
      </dgm:prSet>
      <dgm:spPr/>
      <dgm:t>
        <a:bodyPr/>
        <a:lstStyle/>
        <a:p>
          <a:endParaRPr lang="en-US"/>
        </a:p>
      </dgm:t>
    </dgm:pt>
  </dgm:ptLst>
  <dgm:cxnLst>
    <dgm:cxn modelId="{480155B8-EB7E-4FFB-BED2-D6AA910A8004}" type="presOf" srcId="{5A2A2341-85E8-42F6-A7CF-DA69950AA1B1}" destId="{66FFF9AD-F4DC-4799-B55A-C70C90BBCB31}" srcOrd="0" destOrd="0" presId="urn:microsoft.com/office/officeart/2005/8/layout/lProcess2"/>
    <dgm:cxn modelId="{99EB3A43-FB33-468C-9E3F-B1414F9E4497}" type="presOf" srcId="{412C7193-95B1-4D58-A7C8-37886DFC972D}" destId="{8E731907-BCD1-4963-8E4C-AFC6F610829B}" srcOrd="0" destOrd="0" presId="urn:microsoft.com/office/officeart/2005/8/layout/lProcess2"/>
    <dgm:cxn modelId="{FB120211-57EA-4953-A049-75CA471F4B44}" type="presOf" srcId="{69BF6B5B-D2CA-4F6B-AC17-6302F3DA2DE5}" destId="{27D543C9-3C61-4348-98E1-F3F80528C46C}" srcOrd="0" destOrd="0" presId="urn:microsoft.com/office/officeart/2005/8/layout/lProcess2"/>
    <dgm:cxn modelId="{16736EFB-CC1B-4C01-AC8E-A4937D8547B7}" type="presOf" srcId="{FFAD2784-586D-4422-A9D7-D0C93441ACCA}" destId="{7B2E651D-5028-4853-8F49-528D019ACAED}" srcOrd="0" destOrd="0" presId="urn:microsoft.com/office/officeart/2005/8/layout/lProcess2"/>
    <dgm:cxn modelId="{0A66DEB1-EEF4-47C4-A542-BF78DDE33C31}" srcId="{FFAD2784-586D-4422-A9D7-D0C93441ACCA}" destId="{412C7193-95B1-4D58-A7C8-37886DFC972D}" srcOrd="0" destOrd="0" parTransId="{65A7A482-94A0-43FD-AE74-F2F0AC2177AA}" sibTransId="{7F038D49-26EA-4E24-B213-B7489F7D0D2C}"/>
    <dgm:cxn modelId="{B3F6B7BF-3D7C-4B75-ADA6-F17A5281DB83}" type="presOf" srcId="{D7A0C022-7E4E-4D09-93EE-3CC93DF468A2}" destId="{7028C4B8-11D1-4437-B248-B490492BB256}" srcOrd="0" destOrd="0" presId="urn:microsoft.com/office/officeart/2005/8/layout/lProcess2"/>
    <dgm:cxn modelId="{9C660C22-FD64-4B00-A087-797233181960}" srcId="{69BF6B5B-D2CA-4F6B-AC17-6302F3DA2DE5}" destId="{D7A0C022-7E4E-4D09-93EE-3CC93DF468A2}" srcOrd="0" destOrd="0" parTransId="{6E4BA3C4-6701-459A-BB28-48EB5254A1B8}" sibTransId="{15FABBF3-5DA4-4DD2-B350-AC35AB3ED82E}"/>
    <dgm:cxn modelId="{B43F25DB-5DE7-4BA2-A54D-B3955ABFAA18}" type="presOf" srcId="{FFAD2784-586D-4422-A9D7-D0C93441ACCA}" destId="{731280D8-AA46-4D9B-B0E8-4649B86FC2FD}" srcOrd="1" destOrd="0" presId="urn:microsoft.com/office/officeart/2005/8/layout/lProcess2"/>
    <dgm:cxn modelId="{E540B3A4-2CB6-4139-A8C2-5BE69DEE1F49}" srcId="{5A2A2341-85E8-42F6-A7CF-DA69950AA1B1}" destId="{69BF6B5B-D2CA-4F6B-AC17-6302F3DA2DE5}" srcOrd="1" destOrd="0" parTransId="{77A9C35E-7EFB-4624-9354-F25E86E41332}" sibTransId="{A34D9262-B0FF-4B1A-9EE2-6A364B122FB7}"/>
    <dgm:cxn modelId="{DCE5C0E9-7F33-40D8-9593-AAE9C3B85996}" srcId="{5A2A2341-85E8-42F6-A7CF-DA69950AA1B1}" destId="{FFAD2784-586D-4422-A9D7-D0C93441ACCA}" srcOrd="0" destOrd="0" parTransId="{2407B401-FE79-48EE-8874-B2E650581AFA}" sibTransId="{63EA099C-3C65-4C5F-80BD-6D8E39B2B02C}"/>
    <dgm:cxn modelId="{28CE11AE-B023-4820-803F-1548085DDB9E}" type="presOf" srcId="{69BF6B5B-D2CA-4F6B-AC17-6302F3DA2DE5}" destId="{4854BA3E-F01A-4645-BFA7-A2A0BD7184F4}" srcOrd="1" destOrd="0" presId="urn:microsoft.com/office/officeart/2005/8/layout/lProcess2"/>
    <dgm:cxn modelId="{8611A0C4-A341-41A7-9478-A76259ADCB8F}" type="presParOf" srcId="{66FFF9AD-F4DC-4799-B55A-C70C90BBCB31}" destId="{B8EDB434-E335-4CF7-81A7-739147884390}" srcOrd="0" destOrd="0" presId="urn:microsoft.com/office/officeart/2005/8/layout/lProcess2"/>
    <dgm:cxn modelId="{526B68CB-688D-4F61-B44C-131ACBF4E934}" type="presParOf" srcId="{B8EDB434-E335-4CF7-81A7-739147884390}" destId="{7B2E651D-5028-4853-8F49-528D019ACAED}" srcOrd="0" destOrd="0" presId="urn:microsoft.com/office/officeart/2005/8/layout/lProcess2"/>
    <dgm:cxn modelId="{26444E0D-B00F-472F-8CEE-ABC8CE872709}" type="presParOf" srcId="{B8EDB434-E335-4CF7-81A7-739147884390}" destId="{731280D8-AA46-4D9B-B0E8-4649B86FC2FD}" srcOrd="1" destOrd="0" presId="urn:microsoft.com/office/officeart/2005/8/layout/lProcess2"/>
    <dgm:cxn modelId="{2683483E-B0DB-47F0-98A3-BB65A54A467D}" type="presParOf" srcId="{B8EDB434-E335-4CF7-81A7-739147884390}" destId="{568BD25A-4284-4A36-AD92-54421C851354}" srcOrd="2" destOrd="0" presId="urn:microsoft.com/office/officeart/2005/8/layout/lProcess2"/>
    <dgm:cxn modelId="{DFE69B45-95FF-4452-A793-4AFAD8CAA5A6}" type="presParOf" srcId="{568BD25A-4284-4A36-AD92-54421C851354}" destId="{BF03B7FB-FEF6-49D6-BE70-B567DDBFDB3A}" srcOrd="0" destOrd="0" presId="urn:microsoft.com/office/officeart/2005/8/layout/lProcess2"/>
    <dgm:cxn modelId="{A479599D-DDC4-444A-9BCC-E2CB018BFF84}" type="presParOf" srcId="{BF03B7FB-FEF6-49D6-BE70-B567DDBFDB3A}" destId="{8E731907-BCD1-4963-8E4C-AFC6F610829B}" srcOrd="0" destOrd="0" presId="urn:microsoft.com/office/officeart/2005/8/layout/lProcess2"/>
    <dgm:cxn modelId="{F51EDE86-6C14-43E0-831D-4AA9CEB9E9B9}" type="presParOf" srcId="{66FFF9AD-F4DC-4799-B55A-C70C90BBCB31}" destId="{DC0CA9A4-4BF9-4A66-9282-512734853445}" srcOrd="1" destOrd="0" presId="urn:microsoft.com/office/officeart/2005/8/layout/lProcess2"/>
    <dgm:cxn modelId="{310B6D79-2414-4CCD-A367-844D2E6A96ED}" type="presParOf" srcId="{66FFF9AD-F4DC-4799-B55A-C70C90BBCB31}" destId="{AA07CB9F-5082-475D-8F96-7B19FF206017}" srcOrd="2" destOrd="0" presId="urn:microsoft.com/office/officeart/2005/8/layout/lProcess2"/>
    <dgm:cxn modelId="{3FAA3DDA-ACBA-47CF-8C31-1DADE4F6037D}" type="presParOf" srcId="{AA07CB9F-5082-475D-8F96-7B19FF206017}" destId="{27D543C9-3C61-4348-98E1-F3F80528C46C}" srcOrd="0" destOrd="0" presId="urn:microsoft.com/office/officeart/2005/8/layout/lProcess2"/>
    <dgm:cxn modelId="{AEFBBBDB-4A7F-472E-A271-5C0A46061EF1}" type="presParOf" srcId="{AA07CB9F-5082-475D-8F96-7B19FF206017}" destId="{4854BA3E-F01A-4645-BFA7-A2A0BD7184F4}" srcOrd="1" destOrd="0" presId="urn:microsoft.com/office/officeart/2005/8/layout/lProcess2"/>
    <dgm:cxn modelId="{D91EE38E-40A8-48CF-974A-8974CC0CDE12}" type="presParOf" srcId="{AA07CB9F-5082-475D-8F96-7B19FF206017}" destId="{C76E055B-E06E-4DDA-B8C5-462227041FA7}" srcOrd="2" destOrd="0" presId="urn:microsoft.com/office/officeart/2005/8/layout/lProcess2"/>
    <dgm:cxn modelId="{5711FC12-A2D5-4ECC-9B3F-CAAAF562F741}" type="presParOf" srcId="{C76E055B-E06E-4DDA-B8C5-462227041FA7}" destId="{93595148-2E1A-474A-B8CC-FE649BEAC888}" srcOrd="0" destOrd="0" presId="urn:microsoft.com/office/officeart/2005/8/layout/lProcess2"/>
    <dgm:cxn modelId="{455465FD-F414-4DEE-8FD5-E29C62FEB334}" type="presParOf" srcId="{93595148-2E1A-474A-B8CC-FE649BEAC888}" destId="{7028C4B8-11D1-4437-B248-B490492BB25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2A2341-85E8-42F6-A7CF-DA69950AA1B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FAD2784-586D-4422-A9D7-D0C93441ACCA}">
      <dgm:prSet phldrT="[Text]" custT="1"/>
      <dgm:spPr/>
      <dgm:t>
        <a:bodyPr/>
        <a:lstStyle/>
        <a:p>
          <a:pPr lvl="0" defTabSz="1066800">
            <a:lnSpc>
              <a:spcPct val="90000"/>
            </a:lnSpc>
            <a:spcBef>
              <a:spcPct val="0"/>
            </a:spcBef>
            <a:spcAft>
              <a:spcPct val="35000"/>
            </a:spcAft>
          </a:pPr>
          <a:endParaRPr lang="en-US" sz="2400" dirty="0" smtClean="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endParaRPr lang="en-US" sz="2400" dirty="0" smtClean="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endParaRPr lang="en-US" sz="2400" dirty="0" smtClean="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endParaRPr lang="en-US" sz="2400" b="1" dirty="0" smtClean="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US" sz="2400" b="1" dirty="0" smtClean="0">
              <a:latin typeface="Arial" panose="020B0604020202020204" pitchFamily="34" charset="0"/>
              <a:cs typeface="Arial" panose="020B0604020202020204" pitchFamily="34" charset="0"/>
            </a:rPr>
            <a:t>LOT 3</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Connection to Care</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(e.g. ED HIV screening programme)</a:t>
          </a:r>
          <a:endParaRPr lang="en-US" sz="1400" dirty="0" smtClean="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endParaRPr lang="en-US" sz="1600" dirty="0">
            <a:latin typeface="Arial" panose="020B0604020202020204" pitchFamily="34" charset="0"/>
            <a:cs typeface="Arial" panose="020B0604020202020204" pitchFamily="34" charset="0"/>
          </a:endParaRPr>
        </a:p>
      </dgm:t>
    </dgm:pt>
    <dgm:pt modelId="{2407B401-FE79-48EE-8874-B2E650581AFA}" type="parTrans" cxnId="{DCE5C0E9-7F33-40D8-9593-AAE9C3B85996}">
      <dgm:prSet/>
      <dgm:spPr/>
      <dgm:t>
        <a:bodyPr/>
        <a:lstStyle/>
        <a:p>
          <a:endParaRPr lang="en-US"/>
        </a:p>
      </dgm:t>
    </dgm:pt>
    <dgm:pt modelId="{63EA099C-3C65-4C5F-80BD-6D8E39B2B02C}" type="sibTrans" cxnId="{DCE5C0E9-7F33-40D8-9593-AAE9C3B85996}">
      <dgm:prSet/>
      <dgm:spPr/>
      <dgm:t>
        <a:bodyPr/>
        <a:lstStyle/>
        <a:p>
          <a:endParaRPr lang="en-US"/>
        </a:p>
      </dgm:t>
    </dgm:pt>
    <dgm:pt modelId="{69BF6B5B-D2CA-4F6B-AC17-6302F3DA2DE5}">
      <dgm:prSet phldrT="[Text]" custT="1"/>
      <dgm:spPr/>
      <dgm:t>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LOT 4</a:t>
          </a:r>
        </a:p>
        <a:p>
          <a:r>
            <a:rPr lang="en-US" sz="2000" dirty="0" smtClean="0">
              <a:latin typeface="Arial" panose="020B0604020202020204" pitchFamily="34" charset="0"/>
              <a:cs typeface="Arial" panose="020B0604020202020204" pitchFamily="34" charset="0"/>
            </a:rPr>
            <a:t>Specialist HIV Treatment Services Support </a:t>
          </a:r>
          <a:endParaRPr lang="en-US" sz="2000" dirty="0">
            <a:latin typeface="Arial" panose="020B0604020202020204" pitchFamily="34" charset="0"/>
            <a:cs typeface="Arial" panose="020B0604020202020204" pitchFamily="34" charset="0"/>
          </a:endParaRPr>
        </a:p>
      </dgm:t>
    </dgm:pt>
    <dgm:pt modelId="{77A9C35E-7EFB-4624-9354-F25E86E41332}" type="parTrans" cxnId="{E540B3A4-2CB6-4139-A8C2-5BE69DEE1F49}">
      <dgm:prSet/>
      <dgm:spPr/>
      <dgm:t>
        <a:bodyPr/>
        <a:lstStyle/>
        <a:p>
          <a:endParaRPr lang="en-US"/>
        </a:p>
      </dgm:t>
    </dgm:pt>
    <dgm:pt modelId="{A34D9262-B0FF-4B1A-9EE2-6A364B122FB7}" type="sibTrans" cxnId="{E540B3A4-2CB6-4139-A8C2-5BE69DEE1F49}">
      <dgm:prSet/>
      <dgm:spPr/>
      <dgm:t>
        <a:bodyPr/>
        <a:lstStyle/>
        <a:p>
          <a:endParaRPr lang="en-US"/>
        </a:p>
      </dgm:t>
    </dgm:pt>
    <dgm:pt modelId="{44424E38-50A6-4A36-A574-393AB4697E5F}">
      <dgm:prSet phldrT="[Text]" custT="1"/>
      <dgm:spPr/>
      <dgm:t>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LOT 5</a:t>
          </a:r>
        </a:p>
        <a:p>
          <a:r>
            <a:rPr lang="en-US" sz="1800" dirty="0" smtClean="0">
              <a:latin typeface="Arial" panose="020B0604020202020204" pitchFamily="34" charset="0"/>
              <a:cs typeface="Arial" panose="020B0604020202020204" pitchFamily="34" charset="0"/>
            </a:rPr>
            <a:t>Outreach and Communication for BBVs, STIs and/or HIV</a:t>
          </a:r>
        </a:p>
        <a:p>
          <a:r>
            <a:rPr lang="en-US" sz="1400" dirty="0" smtClean="0">
              <a:latin typeface="Arial" panose="020B0604020202020204" pitchFamily="34" charset="0"/>
              <a:cs typeface="Arial" panose="020B0604020202020204" pitchFamily="34" charset="0"/>
            </a:rPr>
            <a:t>(e.g. ‘Find &amp; Treat’ but with potential for more diverse call-offs) </a:t>
          </a:r>
          <a:endParaRPr lang="en-US" sz="1400" dirty="0">
            <a:latin typeface="Arial" panose="020B0604020202020204" pitchFamily="34" charset="0"/>
            <a:cs typeface="Arial" panose="020B0604020202020204" pitchFamily="34" charset="0"/>
          </a:endParaRPr>
        </a:p>
      </dgm:t>
    </dgm:pt>
    <dgm:pt modelId="{CA9CB7B8-37B5-4121-917B-D4FE60E4C7EE}" type="parTrans" cxnId="{F13816CA-C37E-4E35-9312-C0B2476DC84C}">
      <dgm:prSet/>
      <dgm:spPr/>
      <dgm:t>
        <a:bodyPr/>
        <a:lstStyle/>
        <a:p>
          <a:endParaRPr lang="en-US"/>
        </a:p>
      </dgm:t>
    </dgm:pt>
    <dgm:pt modelId="{883F1697-9587-4862-A6A6-0106F69F0E50}" type="sibTrans" cxnId="{F13816CA-C37E-4E35-9312-C0B2476DC84C}">
      <dgm:prSet/>
      <dgm:spPr/>
      <dgm:t>
        <a:bodyPr/>
        <a:lstStyle/>
        <a:p>
          <a:endParaRPr lang="en-US"/>
        </a:p>
      </dgm:t>
    </dgm:pt>
    <dgm:pt modelId="{66FFF9AD-F4DC-4799-B55A-C70C90BBCB31}" type="pres">
      <dgm:prSet presAssocID="{5A2A2341-85E8-42F6-A7CF-DA69950AA1B1}" presName="theList" presStyleCnt="0">
        <dgm:presLayoutVars>
          <dgm:dir/>
          <dgm:animLvl val="lvl"/>
          <dgm:resizeHandles val="exact"/>
        </dgm:presLayoutVars>
      </dgm:prSet>
      <dgm:spPr/>
      <dgm:t>
        <a:bodyPr/>
        <a:lstStyle/>
        <a:p>
          <a:endParaRPr lang="en-US"/>
        </a:p>
      </dgm:t>
    </dgm:pt>
    <dgm:pt modelId="{B8EDB434-E335-4CF7-81A7-739147884390}" type="pres">
      <dgm:prSet presAssocID="{FFAD2784-586D-4422-A9D7-D0C93441ACCA}" presName="compNode" presStyleCnt="0"/>
      <dgm:spPr/>
    </dgm:pt>
    <dgm:pt modelId="{7B2E651D-5028-4853-8F49-528D019ACAED}" type="pres">
      <dgm:prSet presAssocID="{FFAD2784-586D-4422-A9D7-D0C93441ACCA}" presName="aNode" presStyleLbl="bgShp" presStyleIdx="0" presStyleCnt="3" custLinFactNeighborX="-3924"/>
      <dgm:spPr/>
      <dgm:t>
        <a:bodyPr/>
        <a:lstStyle/>
        <a:p>
          <a:endParaRPr lang="en-US"/>
        </a:p>
      </dgm:t>
    </dgm:pt>
    <dgm:pt modelId="{731280D8-AA46-4D9B-B0E8-4649B86FC2FD}" type="pres">
      <dgm:prSet presAssocID="{FFAD2784-586D-4422-A9D7-D0C93441ACCA}" presName="textNode" presStyleLbl="bgShp" presStyleIdx="0" presStyleCnt="3"/>
      <dgm:spPr/>
      <dgm:t>
        <a:bodyPr/>
        <a:lstStyle/>
        <a:p>
          <a:endParaRPr lang="en-US"/>
        </a:p>
      </dgm:t>
    </dgm:pt>
    <dgm:pt modelId="{568BD25A-4284-4A36-AD92-54421C851354}" type="pres">
      <dgm:prSet presAssocID="{FFAD2784-586D-4422-A9D7-D0C93441ACCA}" presName="compChildNode" presStyleCnt="0"/>
      <dgm:spPr/>
    </dgm:pt>
    <dgm:pt modelId="{BF03B7FB-FEF6-49D6-BE70-B567DDBFDB3A}" type="pres">
      <dgm:prSet presAssocID="{FFAD2784-586D-4422-A9D7-D0C93441ACCA}" presName="theInnerList" presStyleCnt="0"/>
      <dgm:spPr/>
    </dgm:pt>
    <dgm:pt modelId="{DC0CA9A4-4BF9-4A66-9282-512734853445}" type="pres">
      <dgm:prSet presAssocID="{FFAD2784-586D-4422-A9D7-D0C93441ACCA}" presName="aSpace" presStyleCnt="0"/>
      <dgm:spPr/>
    </dgm:pt>
    <dgm:pt modelId="{AA07CB9F-5082-475D-8F96-7B19FF206017}" type="pres">
      <dgm:prSet presAssocID="{69BF6B5B-D2CA-4F6B-AC17-6302F3DA2DE5}" presName="compNode" presStyleCnt="0"/>
      <dgm:spPr/>
    </dgm:pt>
    <dgm:pt modelId="{27D543C9-3C61-4348-98E1-F3F80528C46C}" type="pres">
      <dgm:prSet presAssocID="{69BF6B5B-D2CA-4F6B-AC17-6302F3DA2DE5}" presName="aNode" presStyleLbl="bgShp" presStyleIdx="1" presStyleCnt="3" custLinFactNeighborX="567" custLinFactNeighborY="1987"/>
      <dgm:spPr/>
      <dgm:t>
        <a:bodyPr/>
        <a:lstStyle/>
        <a:p>
          <a:endParaRPr lang="en-US"/>
        </a:p>
      </dgm:t>
    </dgm:pt>
    <dgm:pt modelId="{4854BA3E-F01A-4645-BFA7-A2A0BD7184F4}" type="pres">
      <dgm:prSet presAssocID="{69BF6B5B-D2CA-4F6B-AC17-6302F3DA2DE5}" presName="textNode" presStyleLbl="bgShp" presStyleIdx="1" presStyleCnt="3"/>
      <dgm:spPr/>
      <dgm:t>
        <a:bodyPr/>
        <a:lstStyle/>
        <a:p>
          <a:endParaRPr lang="en-US"/>
        </a:p>
      </dgm:t>
    </dgm:pt>
    <dgm:pt modelId="{C76E055B-E06E-4DDA-B8C5-462227041FA7}" type="pres">
      <dgm:prSet presAssocID="{69BF6B5B-D2CA-4F6B-AC17-6302F3DA2DE5}" presName="compChildNode" presStyleCnt="0"/>
      <dgm:spPr/>
    </dgm:pt>
    <dgm:pt modelId="{93595148-2E1A-474A-B8CC-FE649BEAC888}" type="pres">
      <dgm:prSet presAssocID="{69BF6B5B-D2CA-4F6B-AC17-6302F3DA2DE5}" presName="theInnerList" presStyleCnt="0"/>
      <dgm:spPr/>
    </dgm:pt>
    <dgm:pt modelId="{58703613-F2F8-47F8-9A38-BB51B69F54E1}" type="pres">
      <dgm:prSet presAssocID="{69BF6B5B-D2CA-4F6B-AC17-6302F3DA2DE5}" presName="aSpace" presStyleCnt="0"/>
      <dgm:spPr/>
    </dgm:pt>
    <dgm:pt modelId="{4C36AFDD-AC09-4FE9-AF77-FB94A23F380C}" type="pres">
      <dgm:prSet presAssocID="{44424E38-50A6-4A36-A574-393AB4697E5F}" presName="compNode" presStyleCnt="0"/>
      <dgm:spPr/>
    </dgm:pt>
    <dgm:pt modelId="{060AEA5B-E76D-4531-A0D4-367B3D351CA4}" type="pres">
      <dgm:prSet presAssocID="{44424E38-50A6-4A36-A574-393AB4697E5F}" presName="aNode" presStyleLbl="bgShp" presStyleIdx="2" presStyleCnt="3"/>
      <dgm:spPr/>
      <dgm:t>
        <a:bodyPr/>
        <a:lstStyle/>
        <a:p>
          <a:endParaRPr lang="en-US"/>
        </a:p>
      </dgm:t>
    </dgm:pt>
    <dgm:pt modelId="{58E21C3A-6C78-4CF2-A02F-638E73D22F72}" type="pres">
      <dgm:prSet presAssocID="{44424E38-50A6-4A36-A574-393AB4697E5F}" presName="textNode" presStyleLbl="bgShp" presStyleIdx="2" presStyleCnt="3"/>
      <dgm:spPr/>
      <dgm:t>
        <a:bodyPr/>
        <a:lstStyle/>
        <a:p>
          <a:endParaRPr lang="en-US"/>
        </a:p>
      </dgm:t>
    </dgm:pt>
    <dgm:pt modelId="{4F72FAC0-2F89-44F8-99CE-FBFEFCB9CF8D}" type="pres">
      <dgm:prSet presAssocID="{44424E38-50A6-4A36-A574-393AB4697E5F}" presName="compChildNode" presStyleCnt="0"/>
      <dgm:spPr/>
    </dgm:pt>
    <dgm:pt modelId="{7DEBD6D3-7CAA-4051-A690-A0499D892EE6}" type="pres">
      <dgm:prSet presAssocID="{44424E38-50A6-4A36-A574-393AB4697E5F}" presName="theInnerList" presStyleCnt="0"/>
      <dgm:spPr/>
    </dgm:pt>
  </dgm:ptLst>
  <dgm:cxnLst>
    <dgm:cxn modelId="{608E8422-1443-4376-81B9-334696E27C20}" type="presOf" srcId="{44424E38-50A6-4A36-A574-393AB4697E5F}" destId="{58E21C3A-6C78-4CF2-A02F-638E73D22F72}" srcOrd="1" destOrd="0" presId="urn:microsoft.com/office/officeart/2005/8/layout/lProcess2"/>
    <dgm:cxn modelId="{480155B8-EB7E-4FFB-BED2-D6AA910A8004}" type="presOf" srcId="{5A2A2341-85E8-42F6-A7CF-DA69950AA1B1}" destId="{66FFF9AD-F4DC-4799-B55A-C70C90BBCB31}" srcOrd="0" destOrd="0" presId="urn:microsoft.com/office/officeart/2005/8/layout/lProcess2"/>
    <dgm:cxn modelId="{F13816CA-C37E-4E35-9312-C0B2476DC84C}" srcId="{5A2A2341-85E8-42F6-A7CF-DA69950AA1B1}" destId="{44424E38-50A6-4A36-A574-393AB4697E5F}" srcOrd="2" destOrd="0" parTransId="{CA9CB7B8-37B5-4121-917B-D4FE60E4C7EE}" sibTransId="{883F1697-9587-4862-A6A6-0106F69F0E50}"/>
    <dgm:cxn modelId="{FB120211-57EA-4953-A049-75CA471F4B44}" type="presOf" srcId="{69BF6B5B-D2CA-4F6B-AC17-6302F3DA2DE5}" destId="{27D543C9-3C61-4348-98E1-F3F80528C46C}" srcOrd="0" destOrd="0" presId="urn:microsoft.com/office/officeart/2005/8/layout/lProcess2"/>
    <dgm:cxn modelId="{16736EFB-CC1B-4C01-AC8E-A4937D8547B7}" type="presOf" srcId="{FFAD2784-586D-4422-A9D7-D0C93441ACCA}" destId="{7B2E651D-5028-4853-8F49-528D019ACAED}" srcOrd="0" destOrd="0" presId="urn:microsoft.com/office/officeart/2005/8/layout/lProcess2"/>
    <dgm:cxn modelId="{C712B15E-82A1-4082-AD44-4C9EC4BF8816}" type="presOf" srcId="{44424E38-50A6-4A36-A574-393AB4697E5F}" destId="{060AEA5B-E76D-4531-A0D4-367B3D351CA4}" srcOrd="0" destOrd="0" presId="urn:microsoft.com/office/officeart/2005/8/layout/lProcess2"/>
    <dgm:cxn modelId="{B43F25DB-5DE7-4BA2-A54D-B3955ABFAA18}" type="presOf" srcId="{FFAD2784-586D-4422-A9D7-D0C93441ACCA}" destId="{731280D8-AA46-4D9B-B0E8-4649B86FC2FD}" srcOrd="1" destOrd="0" presId="urn:microsoft.com/office/officeart/2005/8/layout/lProcess2"/>
    <dgm:cxn modelId="{E540B3A4-2CB6-4139-A8C2-5BE69DEE1F49}" srcId="{5A2A2341-85E8-42F6-A7CF-DA69950AA1B1}" destId="{69BF6B5B-D2CA-4F6B-AC17-6302F3DA2DE5}" srcOrd="1" destOrd="0" parTransId="{77A9C35E-7EFB-4624-9354-F25E86E41332}" sibTransId="{A34D9262-B0FF-4B1A-9EE2-6A364B122FB7}"/>
    <dgm:cxn modelId="{DCE5C0E9-7F33-40D8-9593-AAE9C3B85996}" srcId="{5A2A2341-85E8-42F6-A7CF-DA69950AA1B1}" destId="{FFAD2784-586D-4422-A9D7-D0C93441ACCA}" srcOrd="0" destOrd="0" parTransId="{2407B401-FE79-48EE-8874-B2E650581AFA}" sibTransId="{63EA099C-3C65-4C5F-80BD-6D8E39B2B02C}"/>
    <dgm:cxn modelId="{28CE11AE-B023-4820-803F-1548085DDB9E}" type="presOf" srcId="{69BF6B5B-D2CA-4F6B-AC17-6302F3DA2DE5}" destId="{4854BA3E-F01A-4645-BFA7-A2A0BD7184F4}" srcOrd="1" destOrd="0" presId="urn:microsoft.com/office/officeart/2005/8/layout/lProcess2"/>
    <dgm:cxn modelId="{8611A0C4-A341-41A7-9478-A76259ADCB8F}" type="presParOf" srcId="{66FFF9AD-F4DC-4799-B55A-C70C90BBCB31}" destId="{B8EDB434-E335-4CF7-81A7-739147884390}" srcOrd="0" destOrd="0" presId="urn:microsoft.com/office/officeart/2005/8/layout/lProcess2"/>
    <dgm:cxn modelId="{526B68CB-688D-4F61-B44C-131ACBF4E934}" type="presParOf" srcId="{B8EDB434-E335-4CF7-81A7-739147884390}" destId="{7B2E651D-5028-4853-8F49-528D019ACAED}" srcOrd="0" destOrd="0" presId="urn:microsoft.com/office/officeart/2005/8/layout/lProcess2"/>
    <dgm:cxn modelId="{26444E0D-B00F-472F-8CEE-ABC8CE872709}" type="presParOf" srcId="{B8EDB434-E335-4CF7-81A7-739147884390}" destId="{731280D8-AA46-4D9B-B0E8-4649B86FC2FD}" srcOrd="1" destOrd="0" presId="urn:microsoft.com/office/officeart/2005/8/layout/lProcess2"/>
    <dgm:cxn modelId="{2683483E-B0DB-47F0-98A3-BB65A54A467D}" type="presParOf" srcId="{B8EDB434-E335-4CF7-81A7-739147884390}" destId="{568BD25A-4284-4A36-AD92-54421C851354}" srcOrd="2" destOrd="0" presId="urn:microsoft.com/office/officeart/2005/8/layout/lProcess2"/>
    <dgm:cxn modelId="{DFE69B45-95FF-4452-A793-4AFAD8CAA5A6}" type="presParOf" srcId="{568BD25A-4284-4A36-AD92-54421C851354}" destId="{BF03B7FB-FEF6-49D6-BE70-B567DDBFDB3A}" srcOrd="0" destOrd="0" presId="urn:microsoft.com/office/officeart/2005/8/layout/lProcess2"/>
    <dgm:cxn modelId="{F51EDE86-6C14-43E0-831D-4AA9CEB9E9B9}" type="presParOf" srcId="{66FFF9AD-F4DC-4799-B55A-C70C90BBCB31}" destId="{DC0CA9A4-4BF9-4A66-9282-512734853445}" srcOrd="1" destOrd="0" presId="urn:microsoft.com/office/officeart/2005/8/layout/lProcess2"/>
    <dgm:cxn modelId="{310B6D79-2414-4CCD-A367-844D2E6A96ED}" type="presParOf" srcId="{66FFF9AD-F4DC-4799-B55A-C70C90BBCB31}" destId="{AA07CB9F-5082-475D-8F96-7B19FF206017}" srcOrd="2" destOrd="0" presId="urn:microsoft.com/office/officeart/2005/8/layout/lProcess2"/>
    <dgm:cxn modelId="{3FAA3DDA-ACBA-47CF-8C31-1DADE4F6037D}" type="presParOf" srcId="{AA07CB9F-5082-475D-8F96-7B19FF206017}" destId="{27D543C9-3C61-4348-98E1-F3F80528C46C}" srcOrd="0" destOrd="0" presId="urn:microsoft.com/office/officeart/2005/8/layout/lProcess2"/>
    <dgm:cxn modelId="{AEFBBBDB-4A7F-472E-A271-5C0A46061EF1}" type="presParOf" srcId="{AA07CB9F-5082-475D-8F96-7B19FF206017}" destId="{4854BA3E-F01A-4645-BFA7-A2A0BD7184F4}" srcOrd="1" destOrd="0" presId="urn:microsoft.com/office/officeart/2005/8/layout/lProcess2"/>
    <dgm:cxn modelId="{D91EE38E-40A8-48CF-974A-8974CC0CDE12}" type="presParOf" srcId="{AA07CB9F-5082-475D-8F96-7B19FF206017}" destId="{C76E055B-E06E-4DDA-B8C5-462227041FA7}" srcOrd="2" destOrd="0" presId="urn:microsoft.com/office/officeart/2005/8/layout/lProcess2"/>
    <dgm:cxn modelId="{5711FC12-A2D5-4ECC-9B3F-CAAAF562F741}" type="presParOf" srcId="{C76E055B-E06E-4DDA-B8C5-462227041FA7}" destId="{93595148-2E1A-474A-B8CC-FE649BEAC888}" srcOrd="0" destOrd="0" presId="urn:microsoft.com/office/officeart/2005/8/layout/lProcess2"/>
    <dgm:cxn modelId="{7A3F74EF-646F-49F6-BDCE-078E6745E072}" type="presParOf" srcId="{66FFF9AD-F4DC-4799-B55A-C70C90BBCB31}" destId="{58703613-F2F8-47F8-9A38-BB51B69F54E1}" srcOrd="3" destOrd="0" presId="urn:microsoft.com/office/officeart/2005/8/layout/lProcess2"/>
    <dgm:cxn modelId="{AF1708C7-0DBB-4881-99CC-A4A8FEA5135D}" type="presParOf" srcId="{66FFF9AD-F4DC-4799-B55A-C70C90BBCB31}" destId="{4C36AFDD-AC09-4FE9-AF77-FB94A23F380C}" srcOrd="4" destOrd="0" presId="urn:microsoft.com/office/officeart/2005/8/layout/lProcess2"/>
    <dgm:cxn modelId="{D72234A6-2CD9-454B-850A-4E230DFB42D9}" type="presParOf" srcId="{4C36AFDD-AC09-4FE9-AF77-FB94A23F380C}" destId="{060AEA5B-E76D-4531-A0D4-367B3D351CA4}" srcOrd="0" destOrd="0" presId="urn:microsoft.com/office/officeart/2005/8/layout/lProcess2"/>
    <dgm:cxn modelId="{508810DB-C81A-42C1-A68F-FBA4F01BB155}" type="presParOf" srcId="{4C36AFDD-AC09-4FE9-AF77-FB94A23F380C}" destId="{58E21C3A-6C78-4CF2-A02F-638E73D22F72}" srcOrd="1" destOrd="0" presId="urn:microsoft.com/office/officeart/2005/8/layout/lProcess2"/>
    <dgm:cxn modelId="{5AF59A98-6718-483E-84E2-D16FAEC2589F}" type="presParOf" srcId="{4C36AFDD-AC09-4FE9-AF77-FB94A23F380C}" destId="{4F72FAC0-2F89-44F8-99CE-FBFEFCB9CF8D}" srcOrd="2" destOrd="0" presId="urn:microsoft.com/office/officeart/2005/8/layout/lProcess2"/>
    <dgm:cxn modelId="{8CA9B338-5113-4030-930D-7AAD1998DDCD}" type="presParOf" srcId="{4F72FAC0-2F89-44F8-99CE-FBFEFCB9CF8D}" destId="{7DEBD6D3-7CAA-4051-A690-A0499D892EE6}"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642B8-2842-4BF7-A360-3B27F3EA5BC2}">
      <dsp:nvSpPr>
        <dsp:cNvPr id="0" name=""/>
        <dsp:cNvSpPr/>
      </dsp:nvSpPr>
      <dsp:spPr>
        <a:xfrm>
          <a:off x="3842" y="2471688"/>
          <a:ext cx="2649512" cy="868271"/>
        </a:xfrm>
        <a:prstGeom prst="roundRect">
          <a:avLst>
            <a:gd name="adj" fmla="val 10000"/>
          </a:avLst>
        </a:prstGeom>
        <a:solidFill>
          <a:srgbClr val="006B6F"/>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HIV Prevention and Support Framework </a:t>
          </a:r>
          <a:endParaRPr lang="en-US" sz="1400" kern="1200" dirty="0"/>
        </a:p>
      </dsp:txBody>
      <dsp:txXfrm>
        <a:off x="29273" y="2497119"/>
        <a:ext cx="2598650" cy="817409"/>
      </dsp:txXfrm>
    </dsp:sp>
    <dsp:sp modelId="{4EA2692B-A6C3-49B0-8C88-46972889D232}">
      <dsp:nvSpPr>
        <dsp:cNvPr id="0" name=""/>
        <dsp:cNvSpPr/>
      </dsp:nvSpPr>
      <dsp:spPr>
        <a:xfrm rot="17916208">
          <a:off x="2275206" y="2254053"/>
          <a:ext cx="1450912" cy="29707"/>
        </a:xfrm>
        <a:custGeom>
          <a:avLst/>
          <a:gdLst/>
          <a:ahLst/>
          <a:cxnLst/>
          <a:rect l="0" t="0" r="0" b="0"/>
          <a:pathLst>
            <a:path>
              <a:moveTo>
                <a:pt x="0" y="14853"/>
              </a:moveTo>
              <a:lnTo>
                <a:pt x="1450912" y="14853"/>
              </a:lnTo>
            </a:path>
          </a:pathLst>
        </a:custGeom>
        <a:noFill/>
        <a:ln w="28575"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64390" y="2232634"/>
        <a:ext cx="72545" cy="72545"/>
      </dsp:txXfrm>
    </dsp:sp>
    <dsp:sp modelId="{4DCA035C-EF9C-49BA-BA61-6DB492253EC5}">
      <dsp:nvSpPr>
        <dsp:cNvPr id="0" name=""/>
        <dsp:cNvSpPr/>
      </dsp:nvSpPr>
      <dsp:spPr>
        <a:xfrm>
          <a:off x="3347971" y="1197854"/>
          <a:ext cx="2430325" cy="868271"/>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LOT 1</a:t>
          </a:r>
          <a:r>
            <a:rPr lang="en-US" sz="1400" kern="1200" dirty="0" smtClean="0"/>
            <a:t>: HIV Prevention and Support for Adults </a:t>
          </a:r>
          <a:endParaRPr lang="en-US" sz="1400" kern="1200" dirty="0"/>
        </a:p>
      </dsp:txBody>
      <dsp:txXfrm>
        <a:off x="3373402" y="1223285"/>
        <a:ext cx="2379463" cy="817409"/>
      </dsp:txXfrm>
    </dsp:sp>
    <dsp:sp modelId="{03719912-5297-4FBE-909A-4E37F5B9E948}">
      <dsp:nvSpPr>
        <dsp:cNvPr id="0" name=""/>
        <dsp:cNvSpPr/>
      </dsp:nvSpPr>
      <dsp:spPr>
        <a:xfrm rot="18289469">
          <a:off x="5517428" y="1117880"/>
          <a:ext cx="1216354" cy="29707"/>
        </a:xfrm>
        <a:custGeom>
          <a:avLst/>
          <a:gdLst/>
          <a:ahLst/>
          <a:cxnLst/>
          <a:rect l="0" t="0" r="0" b="0"/>
          <a:pathLst>
            <a:path>
              <a:moveTo>
                <a:pt x="0" y="14853"/>
              </a:moveTo>
              <a:lnTo>
                <a:pt x="1216354" y="14853"/>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95196" y="1102325"/>
        <a:ext cx="60817" cy="60817"/>
      </dsp:txXfrm>
    </dsp:sp>
    <dsp:sp modelId="{3A8C911D-CA80-4008-AB6F-EB2F23637E22}">
      <dsp:nvSpPr>
        <dsp:cNvPr id="0" name=""/>
        <dsp:cNvSpPr/>
      </dsp:nvSpPr>
      <dsp:spPr>
        <a:xfrm>
          <a:off x="6472913" y="199342"/>
          <a:ext cx="3115287" cy="868271"/>
        </a:xfrm>
        <a:prstGeom prst="roundRect">
          <a:avLst>
            <a:gd name="adj" fmla="val 10000"/>
          </a:avLst>
        </a:prstGeom>
        <a:solidFill>
          <a:schemeClr val="accent4">
            <a:lumMod val="75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Psychological Support</a:t>
          </a:r>
          <a:endParaRPr lang="en-US" sz="1400" kern="1200" dirty="0"/>
        </a:p>
      </dsp:txBody>
      <dsp:txXfrm>
        <a:off x="6498344" y="224773"/>
        <a:ext cx="3064425" cy="817409"/>
      </dsp:txXfrm>
    </dsp:sp>
    <dsp:sp modelId="{DE7EB7EC-461E-4683-9CD1-4EA620E491F0}">
      <dsp:nvSpPr>
        <dsp:cNvPr id="0" name=""/>
        <dsp:cNvSpPr/>
      </dsp:nvSpPr>
      <dsp:spPr>
        <a:xfrm>
          <a:off x="5778297" y="1617136"/>
          <a:ext cx="694616" cy="29707"/>
        </a:xfrm>
        <a:custGeom>
          <a:avLst/>
          <a:gdLst/>
          <a:ahLst/>
          <a:cxnLst/>
          <a:rect l="0" t="0" r="0" b="0"/>
          <a:pathLst>
            <a:path>
              <a:moveTo>
                <a:pt x="0" y="14853"/>
              </a:moveTo>
              <a:lnTo>
                <a:pt x="694616" y="14853"/>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08240" y="1614624"/>
        <a:ext cx="34730" cy="34730"/>
      </dsp:txXfrm>
    </dsp:sp>
    <dsp:sp modelId="{4DBEC538-986C-4C96-BA2F-437CFE4F2A6C}">
      <dsp:nvSpPr>
        <dsp:cNvPr id="0" name=""/>
        <dsp:cNvSpPr/>
      </dsp:nvSpPr>
      <dsp:spPr>
        <a:xfrm>
          <a:off x="6472913" y="1197854"/>
          <a:ext cx="3171308" cy="868271"/>
        </a:xfrm>
        <a:prstGeom prst="roundRect">
          <a:avLst>
            <a:gd name="adj" fmla="val 10000"/>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HIV Prevention, Sexual Health Promotion and Outreach </a:t>
          </a:r>
          <a:endParaRPr lang="en-US" sz="1400" kern="1200" dirty="0"/>
        </a:p>
      </dsp:txBody>
      <dsp:txXfrm>
        <a:off x="6498344" y="1223285"/>
        <a:ext cx="3120446" cy="817409"/>
      </dsp:txXfrm>
    </dsp:sp>
    <dsp:sp modelId="{C64EC0BA-3174-4CFF-8441-D0F221409B69}">
      <dsp:nvSpPr>
        <dsp:cNvPr id="0" name=""/>
        <dsp:cNvSpPr/>
      </dsp:nvSpPr>
      <dsp:spPr>
        <a:xfrm rot="3310531">
          <a:off x="5517428" y="2116392"/>
          <a:ext cx="1216354" cy="29707"/>
        </a:xfrm>
        <a:custGeom>
          <a:avLst/>
          <a:gdLst/>
          <a:ahLst/>
          <a:cxnLst/>
          <a:rect l="0" t="0" r="0" b="0"/>
          <a:pathLst>
            <a:path>
              <a:moveTo>
                <a:pt x="0" y="14853"/>
              </a:moveTo>
              <a:lnTo>
                <a:pt x="1216354" y="14853"/>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95196" y="2100837"/>
        <a:ext cx="60817" cy="60817"/>
      </dsp:txXfrm>
    </dsp:sp>
    <dsp:sp modelId="{1C51BADC-4D87-4C3F-8881-134A750AA48D}">
      <dsp:nvSpPr>
        <dsp:cNvPr id="0" name=""/>
        <dsp:cNvSpPr/>
      </dsp:nvSpPr>
      <dsp:spPr>
        <a:xfrm>
          <a:off x="6472913" y="2196366"/>
          <a:ext cx="3178827" cy="868271"/>
        </a:xfrm>
        <a:prstGeom prst="roundRect">
          <a:avLst>
            <a:gd name="adj" fmla="val 10000"/>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Training, System Leadership and Peer Support </a:t>
          </a:r>
          <a:endParaRPr lang="en-US" sz="1400" kern="1200" dirty="0"/>
        </a:p>
      </dsp:txBody>
      <dsp:txXfrm>
        <a:off x="6498344" y="2221797"/>
        <a:ext cx="3127965" cy="817409"/>
      </dsp:txXfrm>
    </dsp:sp>
    <dsp:sp modelId="{31A22C65-6DF6-4165-846E-528C35387EE9}">
      <dsp:nvSpPr>
        <dsp:cNvPr id="0" name=""/>
        <dsp:cNvSpPr/>
      </dsp:nvSpPr>
      <dsp:spPr>
        <a:xfrm rot="3623636">
          <a:off x="2297657" y="3502193"/>
          <a:ext cx="1406010" cy="29707"/>
        </a:xfrm>
        <a:custGeom>
          <a:avLst/>
          <a:gdLst/>
          <a:ahLst/>
          <a:cxnLst/>
          <a:rect l="0" t="0" r="0" b="0"/>
          <a:pathLst>
            <a:path>
              <a:moveTo>
                <a:pt x="0" y="14853"/>
              </a:moveTo>
              <a:lnTo>
                <a:pt x="1406010" y="14853"/>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65512" y="3481896"/>
        <a:ext cx="70300" cy="70300"/>
      </dsp:txXfrm>
    </dsp:sp>
    <dsp:sp modelId="{375898D7-915D-4721-AE45-1823D1A39D3B}">
      <dsp:nvSpPr>
        <dsp:cNvPr id="0" name=""/>
        <dsp:cNvSpPr/>
      </dsp:nvSpPr>
      <dsp:spPr>
        <a:xfrm>
          <a:off x="3347971" y="3642745"/>
          <a:ext cx="2536098" cy="971048"/>
        </a:xfrm>
        <a:prstGeom prst="roundRect">
          <a:avLst>
            <a:gd name="adj" fmla="val 10000"/>
          </a:avLst>
        </a:prstGeom>
        <a:solidFill>
          <a:srgbClr val="7D0A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LOT 2</a:t>
          </a:r>
          <a:r>
            <a:rPr lang="en-US" sz="1400" kern="1200" dirty="0" smtClean="0"/>
            <a:t>: HIV Prevention and Support for Children, Young People and Young Families </a:t>
          </a:r>
          <a:endParaRPr lang="en-US" sz="1400" kern="1200" dirty="0"/>
        </a:p>
      </dsp:txBody>
      <dsp:txXfrm>
        <a:off x="3376412" y="3671186"/>
        <a:ext cx="2479216" cy="914166"/>
      </dsp:txXfrm>
    </dsp:sp>
    <dsp:sp modelId="{025C21F0-1EC8-4E5C-9A42-75C424500B2B}">
      <dsp:nvSpPr>
        <dsp:cNvPr id="0" name=""/>
        <dsp:cNvSpPr/>
      </dsp:nvSpPr>
      <dsp:spPr>
        <a:xfrm rot="19457599">
          <a:off x="5803666" y="3863788"/>
          <a:ext cx="855423" cy="29707"/>
        </a:xfrm>
        <a:custGeom>
          <a:avLst/>
          <a:gdLst/>
          <a:ahLst/>
          <a:cxnLst/>
          <a:rect l="0" t="0" r="0" b="0"/>
          <a:pathLst>
            <a:path>
              <a:moveTo>
                <a:pt x="0" y="14853"/>
              </a:moveTo>
              <a:lnTo>
                <a:pt x="855423" y="14853"/>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09992" y="3857256"/>
        <a:ext cx="42771" cy="42771"/>
      </dsp:txXfrm>
    </dsp:sp>
    <dsp:sp modelId="{C903B679-AF05-44A5-B347-D61D6123D945}">
      <dsp:nvSpPr>
        <dsp:cNvPr id="0" name=""/>
        <dsp:cNvSpPr/>
      </dsp:nvSpPr>
      <dsp:spPr>
        <a:xfrm>
          <a:off x="6578686" y="3194878"/>
          <a:ext cx="3097505" cy="86827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Locally Targeted and Culturally Sensitive Prevention Activities </a:t>
          </a:r>
          <a:endParaRPr lang="en-US" sz="1400" kern="1200" dirty="0"/>
        </a:p>
      </dsp:txBody>
      <dsp:txXfrm>
        <a:off x="6604117" y="3220309"/>
        <a:ext cx="3046643" cy="817409"/>
      </dsp:txXfrm>
    </dsp:sp>
    <dsp:sp modelId="{FAF4EEFE-0168-45A7-BBB3-52D1C2084B90}">
      <dsp:nvSpPr>
        <dsp:cNvPr id="0" name=""/>
        <dsp:cNvSpPr/>
      </dsp:nvSpPr>
      <dsp:spPr>
        <a:xfrm rot="2142401">
          <a:off x="5803666" y="4363044"/>
          <a:ext cx="855423" cy="29707"/>
        </a:xfrm>
        <a:custGeom>
          <a:avLst/>
          <a:gdLst/>
          <a:ahLst/>
          <a:cxnLst/>
          <a:rect l="0" t="0" r="0" b="0"/>
          <a:pathLst>
            <a:path>
              <a:moveTo>
                <a:pt x="0" y="14853"/>
              </a:moveTo>
              <a:lnTo>
                <a:pt x="855423" y="14853"/>
              </a:lnTo>
            </a:path>
          </a:pathLst>
        </a:custGeom>
        <a:noFill/>
        <a:ln w="12700" cap="flat" cmpd="sng" algn="ctr">
          <a:solidFill>
            <a:schemeClr val="dk1"/>
          </a:solidFill>
          <a:prstDash val="solid"/>
          <a:miter lim="800000"/>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09992" y="4356512"/>
        <a:ext cx="42771" cy="42771"/>
      </dsp:txXfrm>
    </dsp:sp>
    <dsp:sp modelId="{5225C2ED-6E00-4CDD-A1D9-8D41EBFDB7B8}">
      <dsp:nvSpPr>
        <dsp:cNvPr id="0" name=""/>
        <dsp:cNvSpPr/>
      </dsp:nvSpPr>
      <dsp:spPr>
        <a:xfrm>
          <a:off x="6578686" y="4193390"/>
          <a:ext cx="3099675" cy="86827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Developing Knowledge and Understanding of HIV through Peer Support </a:t>
          </a:r>
          <a:endParaRPr lang="en-US" sz="1400" kern="1200" dirty="0"/>
        </a:p>
      </dsp:txBody>
      <dsp:txXfrm>
        <a:off x="6604117" y="4218821"/>
        <a:ext cx="3048813" cy="817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651D-5028-4853-8F49-528D019ACAED}">
      <dsp:nvSpPr>
        <dsp:cNvPr id="0" name=""/>
        <dsp:cNvSpPr/>
      </dsp:nvSpPr>
      <dsp:spPr>
        <a:xfrm>
          <a:off x="9084" y="0"/>
          <a:ext cx="2237760" cy="35919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smtClean="0"/>
        </a:p>
        <a:p>
          <a:pPr lvl="0" algn="ctr" defTabSz="14224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LOT 1</a:t>
          </a:r>
        </a:p>
        <a:p>
          <a:pPr lvl="0" algn="ctr" defTabSz="14224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Prevention (Adults)</a:t>
          </a:r>
          <a:endParaRPr lang="en-US" sz="2400" kern="1200" dirty="0">
            <a:latin typeface="Arial" panose="020B0604020202020204" pitchFamily="34" charset="0"/>
            <a:cs typeface="Arial" panose="020B0604020202020204" pitchFamily="34" charset="0"/>
          </a:endParaRPr>
        </a:p>
      </dsp:txBody>
      <dsp:txXfrm>
        <a:off x="9084" y="0"/>
        <a:ext cx="2237760" cy="1077595"/>
      </dsp:txXfrm>
    </dsp:sp>
    <dsp:sp modelId="{8E731907-BCD1-4963-8E4C-AFC6F610829B}">
      <dsp:nvSpPr>
        <dsp:cNvPr id="0" name=""/>
        <dsp:cNvSpPr/>
      </dsp:nvSpPr>
      <dsp:spPr>
        <a:xfrm>
          <a:off x="80495" y="1537339"/>
          <a:ext cx="2071145" cy="181614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smtClean="0"/>
            <a:t>Lot 1 can flex to cover all aspects of prevention for HIV, STIs and BBVs. Initial ‘call offs’ will look similar to existing ‘Lot 1’ – i.e. focused mostly around prevention of HIV with some basic, time-limited ‘support’ focused around supporting newly diagnosed patients to access and stay on HIBV meds (U=U)</a:t>
          </a:r>
          <a:endParaRPr lang="en-US" sz="1100" kern="1200" dirty="0"/>
        </a:p>
      </dsp:txBody>
      <dsp:txXfrm>
        <a:off x="133688" y="1590532"/>
        <a:ext cx="1964759" cy="1709754"/>
      </dsp:txXfrm>
    </dsp:sp>
    <dsp:sp modelId="{27D543C9-3C61-4348-98E1-F3F80528C46C}">
      <dsp:nvSpPr>
        <dsp:cNvPr id="0" name=""/>
        <dsp:cNvSpPr/>
      </dsp:nvSpPr>
      <dsp:spPr>
        <a:xfrm>
          <a:off x="2410245" y="0"/>
          <a:ext cx="2237760" cy="35919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LOT 2</a:t>
          </a:r>
        </a:p>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Family Support</a:t>
          </a:r>
          <a:endParaRPr lang="en-US" sz="2400" kern="1200" dirty="0">
            <a:latin typeface="Arial" panose="020B0604020202020204" pitchFamily="34" charset="0"/>
            <a:cs typeface="Arial" panose="020B0604020202020204" pitchFamily="34" charset="0"/>
          </a:endParaRPr>
        </a:p>
      </dsp:txBody>
      <dsp:txXfrm>
        <a:off x="2410245" y="0"/>
        <a:ext cx="2237760" cy="1077595"/>
      </dsp:txXfrm>
    </dsp:sp>
    <dsp:sp modelId="{7028C4B8-11D1-4437-B248-B490492BB256}">
      <dsp:nvSpPr>
        <dsp:cNvPr id="0" name=""/>
        <dsp:cNvSpPr/>
      </dsp:nvSpPr>
      <dsp:spPr>
        <a:xfrm>
          <a:off x="2640198" y="1594074"/>
          <a:ext cx="1790208" cy="126639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smtClean="0"/>
            <a:t>Support for Families living with HIV or other BBVs.</a:t>
          </a:r>
          <a:endParaRPr lang="en-US" sz="1100" kern="1200" dirty="0"/>
        </a:p>
      </dsp:txBody>
      <dsp:txXfrm>
        <a:off x="2677289" y="1631165"/>
        <a:ext cx="1716026" cy="1192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651D-5028-4853-8F49-528D019ACAED}">
      <dsp:nvSpPr>
        <dsp:cNvPr id="0" name=""/>
        <dsp:cNvSpPr/>
      </dsp:nvSpPr>
      <dsp:spPr>
        <a:xfrm>
          <a:off x="0" y="0"/>
          <a:ext cx="1976304" cy="2383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400" b="1"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LOT 3</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latin typeface="Arial" panose="020B0604020202020204" pitchFamily="34" charset="0"/>
              <a:cs typeface="Arial" panose="020B0604020202020204" pitchFamily="34" charset="0"/>
            </a:rPr>
            <a:t>Connection to Care</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smtClean="0">
              <a:latin typeface="Arial" panose="020B0604020202020204" pitchFamily="34" charset="0"/>
              <a:cs typeface="Arial" panose="020B0604020202020204" pitchFamily="34" charset="0"/>
            </a:rPr>
            <a:t>(e.g. ED HIV screening programme)</a:t>
          </a:r>
          <a:endParaRPr lang="en-US" sz="1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a:off x="0" y="0"/>
        <a:ext cx="1976304" cy="715149"/>
      </dsp:txXfrm>
    </dsp:sp>
    <dsp:sp modelId="{27D543C9-3C61-4348-98E1-F3F80528C46C}">
      <dsp:nvSpPr>
        <dsp:cNvPr id="0" name=""/>
        <dsp:cNvSpPr/>
      </dsp:nvSpPr>
      <dsp:spPr>
        <a:xfrm>
          <a:off x="2136492" y="0"/>
          <a:ext cx="1976304" cy="2383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LOT 4</a:t>
          </a:r>
        </a:p>
        <a:p>
          <a:pPr lvl="0" algn="ctr" defTabSz="10668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Specialist HIV Treatment Services Support </a:t>
          </a:r>
          <a:endParaRPr lang="en-US" sz="2000" kern="1200" dirty="0">
            <a:latin typeface="Arial" panose="020B0604020202020204" pitchFamily="34" charset="0"/>
            <a:cs typeface="Arial" panose="020B0604020202020204" pitchFamily="34" charset="0"/>
          </a:endParaRPr>
        </a:p>
      </dsp:txBody>
      <dsp:txXfrm>
        <a:off x="2136492" y="0"/>
        <a:ext cx="1976304" cy="715149"/>
      </dsp:txXfrm>
    </dsp:sp>
    <dsp:sp modelId="{060AEA5B-E76D-4531-A0D4-367B3D351CA4}">
      <dsp:nvSpPr>
        <dsp:cNvPr id="0" name=""/>
        <dsp:cNvSpPr/>
      </dsp:nvSpPr>
      <dsp:spPr>
        <a:xfrm>
          <a:off x="4249813" y="0"/>
          <a:ext cx="1976304" cy="2383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LOT 5</a:t>
          </a:r>
        </a:p>
        <a:p>
          <a:pPr lvl="0" algn="ctr" defTabSz="10668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Outreach and Communication for BBVs, STIs and/or HIV</a:t>
          </a:r>
        </a:p>
        <a:p>
          <a:pPr lvl="0" algn="ctr" defTabSz="10668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(e.g. ‘Find &amp; Treat’ but with potential for more diverse call-offs) </a:t>
          </a:r>
          <a:endParaRPr lang="en-US" sz="1400" kern="1200" dirty="0">
            <a:latin typeface="Arial" panose="020B0604020202020204" pitchFamily="34" charset="0"/>
            <a:cs typeface="Arial" panose="020B0604020202020204" pitchFamily="34" charset="0"/>
          </a:endParaRPr>
        </a:p>
      </dsp:txBody>
      <dsp:txXfrm>
        <a:off x="4249813" y="0"/>
        <a:ext cx="1976304" cy="7151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2E6E1-82A7-4044-B844-C4EF71328FD2}"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20C52-1CF6-4B6B-8EE3-D36DE14D60A7}" type="slidenum">
              <a:rPr lang="en-GB" smtClean="0"/>
              <a:t>‹#›</a:t>
            </a:fld>
            <a:endParaRPr lang="en-GB"/>
          </a:p>
        </p:txBody>
      </p:sp>
    </p:spTree>
    <p:extLst>
      <p:ext uri="{BB962C8B-B14F-4D97-AF65-F5344CB8AC3E}">
        <p14:creationId xmlns:p14="http://schemas.microsoft.com/office/powerpoint/2010/main" val="220093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20C52-1CF6-4B6B-8EE3-D36DE14D60A7}" type="slidenum">
              <a:rPr lang="en-GB" smtClean="0"/>
              <a:t>5</a:t>
            </a:fld>
            <a:endParaRPr lang="en-GB"/>
          </a:p>
        </p:txBody>
      </p:sp>
    </p:spTree>
    <p:extLst>
      <p:ext uri="{BB962C8B-B14F-4D97-AF65-F5344CB8AC3E}">
        <p14:creationId xmlns:p14="http://schemas.microsoft.com/office/powerpoint/2010/main" val="130336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10/28/2024</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10/28/2024</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10/28/2024</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10/28/2024</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10/28/2024</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10/28/2024</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10/28/2024</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procurement.support@newham.gov.uk" TargetMode="External"/><Relationship Id="rId2" Type="http://schemas.openxmlformats.org/officeDocument/2006/relationships/hyperlink" Target="https://www.newham.gov.uk/council/procurement-%e2%80%93-buy/2"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323664" y="687906"/>
            <a:ext cx="11611906" cy="5239385"/>
          </a:xfrm>
        </p:spPr>
        <p:txBody>
          <a:bodyPr>
            <a:noAutofit/>
          </a:bodyPr>
          <a:lstStyle/>
          <a:p>
            <a:pPr algn="ct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Framework for Prevention and Support Services related to HIV, STIs and other BBVs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Online Market Engagement Session</a:t>
            </a:r>
            <a:br>
              <a:rPr lang="en-US" sz="3200" dirty="0" smtClean="0"/>
            </a:br>
            <a:r>
              <a:rPr lang="en-US" sz="2400" b="0" dirty="0" smtClean="0"/>
              <a:t/>
            </a:r>
            <a:br>
              <a:rPr lang="en-US" sz="2400" b="0" dirty="0" smtClean="0"/>
            </a:br>
            <a:r>
              <a:rPr lang="en-US" sz="3200" dirty="0" smtClean="0"/>
              <a:t/>
            </a:r>
            <a:br>
              <a:rPr lang="en-US" sz="3200" dirty="0" smtClean="0"/>
            </a:br>
            <a:r>
              <a:rPr lang="en-US" sz="2400" b="0" dirty="0" smtClean="0"/>
              <a:t>10.10.2024 </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2400" b="0" dirty="0"/>
          </a:p>
        </p:txBody>
      </p:sp>
    </p:spTree>
    <p:extLst>
      <p:ext uri="{BB962C8B-B14F-4D97-AF65-F5344CB8AC3E}">
        <p14:creationId xmlns:p14="http://schemas.microsoft.com/office/powerpoint/2010/main" val="397675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192" y="221326"/>
            <a:ext cx="9144000" cy="744585"/>
          </a:xfrm>
        </p:spPr>
        <p:txBody>
          <a:bodyPr/>
          <a:lstStyle/>
          <a:p>
            <a:r>
              <a:rPr lang="en-GB" dirty="0" smtClean="0"/>
              <a:t>New Framework – Key Points</a:t>
            </a:r>
            <a:endParaRPr lang="en-GB" dirty="0"/>
          </a:p>
        </p:txBody>
      </p:sp>
      <p:sp>
        <p:nvSpPr>
          <p:cNvPr id="3" name="TextBox 2"/>
          <p:cNvSpPr txBox="1"/>
          <p:nvPr/>
        </p:nvSpPr>
        <p:spPr>
          <a:xfrm>
            <a:off x="213192" y="1104168"/>
            <a:ext cx="11755120" cy="483209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Four year Framework with option to extend for up to four additional years (maximum eight years in total).</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Open to all LAs and Health Partners across London. Current intention is to allow new registrations onto the Framework twice per year (TBC).</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Timeline presented later but key milestones (TBC) are:</a:t>
            </a:r>
          </a:p>
          <a:p>
            <a:pPr marL="742950" lvl="1" indent="-285750">
              <a:buFontTx/>
              <a:buChar char="-"/>
            </a:pPr>
            <a:r>
              <a:rPr lang="en-GB" sz="1400" dirty="0" smtClean="0">
                <a:latin typeface="Arial" panose="020B0604020202020204" pitchFamily="34" charset="0"/>
                <a:cs typeface="Arial" panose="020B0604020202020204" pitchFamily="34" charset="0"/>
              </a:rPr>
              <a:t>5</a:t>
            </a:r>
            <a:r>
              <a:rPr lang="en-GB" sz="1400" baseline="30000" dirty="0" smtClean="0">
                <a:latin typeface="Arial" panose="020B0604020202020204" pitchFamily="34" charset="0"/>
                <a:cs typeface="Arial" panose="020B0604020202020204" pitchFamily="34" charset="0"/>
              </a:rPr>
              <a:t>th</a:t>
            </a:r>
            <a:r>
              <a:rPr lang="en-GB" sz="1400" dirty="0" smtClean="0">
                <a:latin typeface="Arial" panose="020B0604020202020204" pitchFamily="34" charset="0"/>
                <a:cs typeface="Arial" panose="020B0604020202020204" pitchFamily="34" charset="0"/>
              </a:rPr>
              <a:t> Nov 2024: Framework open for registrations </a:t>
            </a:r>
          </a:p>
          <a:p>
            <a:pPr marL="742950" lvl="1" indent="-285750">
              <a:buFontTx/>
              <a:buChar char="-"/>
            </a:pPr>
            <a:r>
              <a:rPr lang="en-GB" sz="1400" dirty="0" smtClean="0">
                <a:latin typeface="Arial" panose="020B0604020202020204" pitchFamily="34" charset="0"/>
                <a:cs typeface="Arial" panose="020B0604020202020204" pitchFamily="34" charset="0"/>
              </a:rPr>
              <a:t>Jan 2025: First ‘mini competition’ call offs from Lot 1 and Lot 2 (more below)</a:t>
            </a:r>
          </a:p>
          <a:p>
            <a:pPr marL="742950" lvl="1" indent="-285750">
              <a:buFontTx/>
              <a:buChar char="-"/>
            </a:pPr>
            <a:r>
              <a:rPr lang="en-GB" sz="1400" dirty="0" smtClean="0">
                <a:latin typeface="Arial" panose="020B0604020202020204" pitchFamily="34" charset="0"/>
                <a:cs typeface="Arial" panose="020B0604020202020204" pitchFamily="34" charset="0"/>
              </a:rPr>
              <a:t>May 2025: First contracts commence</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No commitments from any LA or Health Partner to use the Framework – it’s there if needed but there is no obligation.</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No guarantees of contracts or opportunities coming through the Framework. Newham Council has made the Framework known to partners across London and will do so again, but we cannot estimate likelihood of uptake from other LAs or Health Partners.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New Framework will have five ‘Lots’ in total: Lots 1 and 2 will broadly reflect the existing arrangements (see next slide). Lots 3 – 5 are new and would be more likely to be commissioned by health partners (e.g. ICBs).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The details of the Framework are still being drafted, but the intention is to word the Framework in such a way as to make it broader in scope than previous Frameworks – i.e. to include wider prevention and support for the full range of STIs and / or BBVs, rather than just HIV.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Each Lot will have a high-level description of the </a:t>
            </a:r>
            <a:r>
              <a:rPr lang="en-GB" sz="1400" i="1" dirty="0" smtClean="0">
                <a:latin typeface="Arial" panose="020B0604020202020204" pitchFamily="34" charset="0"/>
                <a:cs typeface="Arial" panose="020B0604020202020204" pitchFamily="34" charset="0"/>
              </a:rPr>
              <a:t>type</a:t>
            </a:r>
            <a:r>
              <a:rPr lang="en-GB" sz="1400" dirty="0" smtClean="0">
                <a:latin typeface="Arial" panose="020B0604020202020204" pitchFamily="34" charset="0"/>
                <a:cs typeface="Arial" panose="020B0604020202020204" pitchFamily="34" charset="0"/>
              </a:rPr>
              <a:t> of programmes that may be commissioned through it – but the detail for specific services will be articulated in Service Specifications crafted by LAs or health partners (e.g. ICBs) in advance of bespoke ‘mini competitions’ (or ‘call offs’). </a:t>
            </a:r>
          </a:p>
        </p:txBody>
      </p:sp>
    </p:spTree>
    <p:extLst>
      <p:ext uri="{BB962C8B-B14F-4D97-AF65-F5344CB8AC3E}">
        <p14:creationId xmlns:p14="http://schemas.microsoft.com/office/powerpoint/2010/main" val="426493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ctrTitle"/>
          </p:nvPr>
        </p:nvSpPr>
        <p:spPr>
          <a:xfrm>
            <a:off x="217133" y="237326"/>
            <a:ext cx="10045388" cy="744585"/>
          </a:xfrm>
        </p:spPr>
        <p:txBody>
          <a:bodyPr>
            <a:noAutofit/>
          </a:bodyPr>
          <a:lstStyle/>
          <a:p>
            <a:r>
              <a:rPr lang="en-GB" sz="2800" dirty="0" smtClean="0"/>
              <a:t>HIV, STIs and BBV Prevention and Support Framework 2025-2028: Proposed New Framework Structure</a:t>
            </a:r>
            <a:endParaRPr lang="en-GB" sz="2800" dirty="0"/>
          </a:p>
        </p:txBody>
      </p:sp>
      <p:sp>
        <p:nvSpPr>
          <p:cNvPr id="9" name="Rectangle 8"/>
          <p:cNvSpPr/>
          <p:nvPr/>
        </p:nvSpPr>
        <p:spPr>
          <a:xfrm>
            <a:off x="487446" y="1724673"/>
            <a:ext cx="2130111" cy="2092881"/>
          </a:xfrm>
          <a:prstGeom prst="rect">
            <a:avLst/>
          </a:prstGeom>
        </p:spPr>
        <p:txBody>
          <a:bodyPr wrap="square">
            <a:spAutoFit/>
          </a:bodyPr>
          <a:lstStyle/>
          <a:p>
            <a:pPr algn="ctr"/>
            <a:r>
              <a:rPr lang="en-GB" sz="1400" b="1" dirty="0">
                <a:solidFill>
                  <a:schemeClr val="bg1"/>
                </a:solidFill>
                <a:latin typeface="Arial" panose="020B0604020202020204" pitchFamily="34" charset="0"/>
                <a:cs typeface="Arial" panose="020B0604020202020204" pitchFamily="34" charset="0"/>
              </a:rPr>
              <a:t>LOT 1: </a:t>
            </a:r>
            <a:endParaRPr lang="en-GB" sz="1400" b="1" dirty="0" smtClean="0">
              <a:solidFill>
                <a:schemeClr val="bg1"/>
              </a:solidFill>
              <a:latin typeface="Arial" panose="020B0604020202020204" pitchFamily="34" charset="0"/>
              <a:cs typeface="Arial" panose="020B0604020202020204" pitchFamily="34" charset="0"/>
            </a:endParaRPr>
          </a:p>
          <a:p>
            <a:pPr algn="ctr"/>
            <a:r>
              <a:rPr lang="en-GB" sz="1400" b="1" dirty="0" smtClean="0">
                <a:solidFill>
                  <a:schemeClr val="bg1"/>
                </a:solidFill>
                <a:latin typeface="Arial" panose="020B0604020202020204" pitchFamily="34" charset="0"/>
                <a:cs typeface="Arial" panose="020B0604020202020204" pitchFamily="34" charset="0"/>
              </a:rPr>
              <a:t>Prevention </a:t>
            </a:r>
            <a:r>
              <a:rPr lang="en-GB" sz="1400" b="1" dirty="0">
                <a:solidFill>
                  <a:schemeClr val="bg1"/>
                </a:solidFill>
                <a:latin typeface="Arial" panose="020B0604020202020204" pitchFamily="34" charset="0"/>
                <a:cs typeface="Arial" panose="020B0604020202020204" pitchFamily="34" charset="0"/>
              </a:rPr>
              <a:t>(adults)</a:t>
            </a:r>
          </a:p>
          <a:p>
            <a:pPr algn="ctr"/>
            <a:r>
              <a:rPr lang="en-GB" sz="1400" dirty="0">
                <a:solidFill>
                  <a:schemeClr val="bg1"/>
                </a:solidFill>
                <a:latin typeface="Arial" panose="020B0604020202020204" pitchFamily="34" charset="0"/>
                <a:cs typeface="Arial" panose="020B0604020202020204" pitchFamily="34" charset="0"/>
              </a:rPr>
              <a:t>Prevention: with some basic, time-limited ‘support’ focused around supporting newly diagnosed patients to access and stay on HIBV meds (U=U</a:t>
            </a:r>
            <a:r>
              <a:rPr lang="en-GB" dirty="0">
                <a:solidFill>
                  <a:schemeClr val="bg1"/>
                </a:solidFill>
                <a:latin typeface="Arial" panose="020B0604020202020204" pitchFamily="34" charset="0"/>
                <a:cs typeface="Arial" panose="020B0604020202020204" pitchFamily="34" charset="0"/>
              </a:rPr>
              <a:t>)</a:t>
            </a:r>
          </a:p>
        </p:txBody>
      </p:sp>
      <p:sp>
        <p:nvSpPr>
          <p:cNvPr id="10" name="Rectangle 9"/>
          <p:cNvSpPr/>
          <p:nvPr/>
        </p:nvSpPr>
        <p:spPr>
          <a:xfrm>
            <a:off x="2937335" y="1802754"/>
            <a:ext cx="1882896" cy="1754326"/>
          </a:xfrm>
          <a:prstGeom prst="rect">
            <a:avLst/>
          </a:prstGeom>
        </p:spPr>
        <p:txBody>
          <a:bodyPr wrap="square">
            <a:spAutoFit/>
          </a:bodyPr>
          <a:lstStyle/>
          <a:p>
            <a:pPr algn="ctr"/>
            <a:r>
              <a:rPr lang="en-GB" b="1" dirty="0">
                <a:solidFill>
                  <a:schemeClr val="bg1"/>
                </a:solidFill>
              </a:rPr>
              <a:t>LOT 2: </a:t>
            </a:r>
          </a:p>
          <a:p>
            <a:pPr algn="ctr"/>
            <a:r>
              <a:rPr lang="en-GB" b="1" dirty="0">
                <a:solidFill>
                  <a:schemeClr val="bg1"/>
                </a:solidFill>
              </a:rPr>
              <a:t>Family Support</a:t>
            </a:r>
          </a:p>
          <a:p>
            <a:pPr algn="ctr"/>
            <a:endParaRPr lang="en-GB" dirty="0">
              <a:solidFill>
                <a:schemeClr val="bg1"/>
              </a:solidFill>
            </a:endParaRPr>
          </a:p>
          <a:p>
            <a:pPr algn="ctr"/>
            <a:r>
              <a:rPr lang="en-GB" dirty="0">
                <a:solidFill>
                  <a:schemeClr val="bg1"/>
                </a:solidFill>
              </a:rPr>
              <a:t>Support for Families living with HIV</a:t>
            </a:r>
          </a:p>
        </p:txBody>
      </p:sp>
      <p:graphicFrame>
        <p:nvGraphicFramePr>
          <p:cNvPr id="13" name="Diagram 12"/>
          <p:cNvGraphicFramePr/>
          <p:nvPr>
            <p:extLst>
              <p:ext uri="{D42A27DB-BD31-4B8C-83A1-F6EECF244321}">
                <p14:modId xmlns:p14="http://schemas.microsoft.com/office/powerpoint/2010/main" val="2747556569"/>
              </p:ext>
            </p:extLst>
          </p:nvPr>
        </p:nvGraphicFramePr>
        <p:xfrm>
          <a:off x="370724" y="1433724"/>
          <a:ext cx="4648006" cy="3591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traight Connector 13"/>
          <p:cNvCxnSpPr/>
          <p:nvPr/>
        </p:nvCxnSpPr>
        <p:spPr>
          <a:xfrm>
            <a:off x="5357302" y="1079912"/>
            <a:ext cx="0" cy="5200396"/>
          </a:xfrm>
          <a:prstGeom prst="line">
            <a:avLst/>
          </a:prstGeom>
          <a:ln w="22225">
            <a:solidFill>
              <a:schemeClr val="accent1"/>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6" name="Diagram 15"/>
          <p:cNvGraphicFramePr/>
          <p:nvPr>
            <p:extLst>
              <p:ext uri="{D42A27DB-BD31-4B8C-83A1-F6EECF244321}">
                <p14:modId xmlns:p14="http://schemas.microsoft.com/office/powerpoint/2010/main" val="1563823852"/>
              </p:ext>
            </p:extLst>
          </p:nvPr>
        </p:nvGraphicFramePr>
        <p:xfrm>
          <a:off x="5646362" y="2159659"/>
          <a:ext cx="6226878" cy="2383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TextBox 17"/>
          <p:cNvSpPr txBox="1"/>
          <p:nvPr/>
        </p:nvSpPr>
        <p:spPr>
          <a:xfrm>
            <a:off x="740128" y="5435418"/>
            <a:ext cx="3643408" cy="523220"/>
          </a:xfrm>
          <a:prstGeom prst="rect">
            <a:avLst/>
          </a:prstGeom>
          <a:noFill/>
          <a:ln>
            <a:solidFill>
              <a:schemeClr val="accent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Likely commissioned via London Local Authorities </a:t>
            </a:r>
            <a:endParaRPr lang="en-GB" sz="1400" b="1" dirty="0">
              <a:latin typeface="Arial" panose="020B0604020202020204" pitchFamily="34" charset="0"/>
              <a:cs typeface="Arial" panose="020B0604020202020204" pitchFamily="34" charset="0"/>
            </a:endParaRPr>
          </a:p>
        </p:txBody>
      </p:sp>
      <p:sp>
        <p:nvSpPr>
          <p:cNvPr id="19" name="TextBox 18"/>
          <p:cNvSpPr txBox="1"/>
          <p:nvPr/>
        </p:nvSpPr>
        <p:spPr>
          <a:xfrm>
            <a:off x="6938097" y="5389069"/>
            <a:ext cx="3643408" cy="307777"/>
          </a:xfrm>
          <a:prstGeom prst="rect">
            <a:avLst/>
          </a:prstGeom>
          <a:noFill/>
          <a:ln>
            <a:solidFill>
              <a:schemeClr val="accent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Likely commissioned via NHS ICB </a:t>
            </a:r>
            <a:endParaRPr lang="en-GB" sz="1400" b="1" dirty="0">
              <a:latin typeface="Arial" panose="020B0604020202020204" pitchFamily="34" charset="0"/>
              <a:cs typeface="Arial" panose="020B0604020202020204" pitchFamily="34" charset="0"/>
            </a:endParaRPr>
          </a:p>
        </p:txBody>
      </p:sp>
      <p:sp>
        <p:nvSpPr>
          <p:cNvPr id="20" name="TextBox 19"/>
          <p:cNvSpPr txBox="1"/>
          <p:nvPr/>
        </p:nvSpPr>
        <p:spPr>
          <a:xfrm>
            <a:off x="6477582" y="1340189"/>
            <a:ext cx="4861203" cy="646331"/>
          </a:xfrm>
          <a:prstGeom prst="rect">
            <a:avLst/>
          </a:prstGeom>
          <a:noFill/>
        </p:spPr>
        <p:txBody>
          <a:bodyPr wrap="none" rtlCol="0">
            <a:spAutoFit/>
          </a:bodyPr>
          <a:lstStyle/>
          <a:p>
            <a:pPr algn="ctr"/>
            <a:r>
              <a:rPr lang="en-GB" b="1" dirty="0" smtClean="0">
                <a:solidFill>
                  <a:srgbClr val="FF0000"/>
                </a:solidFill>
              </a:rPr>
              <a:t>NEW ADDITIONS TO THE CURRENT FRAMEWORK</a:t>
            </a:r>
          </a:p>
          <a:p>
            <a:pPr algn="ctr"/>
            <a:r>
              <a:rPr lang="en-GB" b="1" dirty="0" smtClean="0">
                <a:solidFill>
                  <a:srgbClr val="FF0000"/>
                </a:solidFill>
              </a:rPr>
              <a:t>STRUCTURE</a:t>
            </a:r>
            <a:endParaRPr lang="en-GB" b="1" dirty="0">
              <a:solidFill>
                <a:srgbClr val="FF0000"/>
              </a:solidFill>
            </a:endParaRPr>
          </a:p>
        </p:txBody>
      </p:sp>
    </p:spTree>
    <p:extLst>
      <p:ext uri="{BB962C8B-B14F-4D97-AF65-F5344CB8AC3E}">
        <p14:creationId xmlns:p14="http://schemas.microsoft.com/office/powerpoint/2010/main" val="4050414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4614" y="0"/>
            <a:ext cx="60773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886551" y="2575956"/>
            <a:ext cx="11611906" cy="744585"/>
          </a:xfrm>
        </p:spPr>
        <p:txBody>
          <a:bodyPr>
            <a:normAutofit/>
          </a:bodyPr>
          <a:lstStyle/>
          <a:p>
            <a:pPr algn="ctr"/>
            <a:r>
              <a:rPr lang="en-GB" dirty="0" smtClean="0"/>
              <a:t>Questions? </a:t>
            </a:r>
            <a:endParaRPr lang="en-GB" dirty="0"/>
          </a:p>
        </p:txBody>
      </p:sp>
      <p:pic>
        <p:nvPicPr>
          <p:cNvPr id="3076" name="Picture 4" descr="Question - Free communication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543" y="682839"/>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647683" y="6126739"/>
            <a:ext cx="3314700" cy="552450"/>
          </a:xfrm>
          <a:prstGeom prst="rect">
            <a:avLst/>
          </a:prstGeom>
        </p:spPr>
      </p:pic>
    </p:spTree>
    <p:extLst>
      <p:ext uri="{BB962C8B-B14F-4D97-AF65-F5344CB8AC3E}">
        <p14:creationId xmlns:p14="http://schemas.microsoft.com/office/powerpoint/2010/main" val="369670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168" y="2829269"/>
            <a:ext cx="11611906" cy="744585"/>
          </a:xfrm>
        </p:spPr>
        <p:txBody>
          <a:bodyPr>
            <a:normAutofit fontScale="90000"/>
          </a:bodyPr>
          <a:lstStyle/>
          <a:p>
            <a:pPr algn="ctr"/>
            <a:r>
              <a:rPr lang="en-GB" dirty="0" smtClean="0"/>
              <a:t>Procurement and Timeline</a:t>
            </a:r>
            <a:br>
              <a:rPr lang="en-GB" dirty="0" smtClean="0"/>
            </a:br>
            <a:r>
              <a:rPr lang="en-GB" dirty="0" smtClean="0"/>
              <a:t/>
            </a:r>
            <a:br>
              <a:rPr lang="en-GB" dirty="0" smtClean="0"/>
            </a:br>
            <a:r>
              <a:rPr lang="en-GB" dirty="0" smtClean="0"/>
              <a:t>HIV &amp; BBV Prevention and Support Framework </a:t>
            </a:r>
            <a:br>
              <a:rPr lang="en-GB" dirty="0" smtClean="0"/>
            </a:br>
            <a:r>
              <a:rPr lang="en-GB" dirty="0" smtClean="0"/>
              <a:t>2025-2028</a:t>
            </a:r>
            <a:endParaRPr lang="en-GB" dirty="0"/>
          </a:p>
        </p:txBody>
      </p:sp>
    </p:spTree>
    <p:extLst>
      <p:ext uri="{BB962C8B-B14F-4D97-AF65-F5344CB8AC3E}">
        <p14:creationId xmlns:p14="http://schemas.microsoft.com/office/powerpoint/2010/main" val="972302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840-3ADF-931A-4D8D-60263E0DD944}"/>
              </a:ext>
            </a:extLst>
          </p:cNvPr>
          <p:cNvSpPr>
            <a:spLocks noGrp="1"/>
          </p:cNvSpPr>
          <p:nvPr>
            <p:ph type="ctrTitle"/>
          </p:nvPr>
        </p:nvSpPr>
        <p:spPr>
          <a:xfrm>
            <a:off x="396071" y="347972"/>
            <a:ext cx="9144000" cy="744585"/>
          </a:xfrm>
        </p:spPr>
        <p:txBody>
          <a:bodyPr/>
          <a:lstStyle/>
          <a:p>
            <a:r>
              <a:rPr lang="en-US" dirty="0" smtClean="0">
                <a:latin typeface="Arial"/>
                <a:cs typeface="Arial"/>
              </a:rPr>
              <a:t>The Procurement</a:t>
            </a:r>
            <a:endParaRPr lang="en-US" dirty="0"/>
          </a:p>
        </p:txBody>
      </p:sp>
      <p:sp>
        <p:nvSpPr>
          <p:cNvPr id="3" name="Rectangle 2"/>
          <p:cNvSpPr/>
          <p:nvPr/>
        </p:nvSpPr>
        <p:spPr>
          <a:xfrm>
            <a:off x="396071" y="1296065"/>
            <a:ext cx="11385873" cy="4308872"/>
          </a:xfrm>
          <a:prstGeom prst="rect">
            <a:avLst/>
          </a:prstGeom>
        </p:spPr>
        <p:txBody>
          <a:bodyPr wrap="square" lIns="91440" tIns="45720" rIns="91440" bIns="45720" anchor="t">
            <a:spAutoFit/>
          </a:bodyPr>
          <a:lstStyle/>
          <a:p>
            <a:r>
              <a:rPr lang="en-GB" sz="2000" dirty="0">
                <a:latin typeface="Arial" panose="020B0604020202020204" pitchFamily="34" charset="0"/>
                <a:ea typeface="Calibri"/>
                <a:cs typeface="Arial" panose="020B0604020202020204" pitchFamily="34" charset="0"/>
              </a:rPr>
              <a:t>The procurement process will be carried out in accordance with </a:t>
            </a:r>
            <a:r>
              <a:rPr lang="en-GB" sz="2000" b="1" dirty="0">
                <a:latin typeface="Arial" panose="020B0604020202020204" pitchFamily="34" charset="0"/>
                <a:ea typeface="Calibri"/>
                <a:cs typeface="Arial" panose="020B0604020202020204" pitchFamily="34" charset="0"/>
              </a:rPr>
              <a:t>The Public Contracts Regulations 2015.</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ea typeface="Calibri"/>
                <a:cs typeface="Arial" panose="020B0604020202020204" pitchFamily="34" charset="0"/>
              </a:rPr>
              <a:t>The </a:t>
            </a:r>
            <a:r>
              <a:rPr lang="en-GB" sz="2000" dirty="0" smtClean="0">
                <a:latin typeface="Arial" panose="020B0604020202020204" pitchFamily="34" charset="0"/>
                <a:ea typeface="Calibri"/>
                <a:cs typeface="Arial" panose="020B0604020202020204" pitchFamily="34" charset="0"/>
              </a:rPr>
              <a:t>Council will </a:t>
            </a:r>
            <a:r>
              <a:rPr lang="en-GB" sz="2000" dirty="0">
                <a:latin typeface="Arial" panose="020B0604020202020204" pitchFamily="34" charset="0"/>
                <a:ea typeface="Calibri"/>
                <a:cs typeface="Arial" panose="020B0604020202020204" pitchFamily="34" charset="0"/>
              </a:rPr>
              <a:t>create a </a:t>
            </a:r>
            <a:r>
              <a:rPr lang="en-GB" sz="2000" dirty="0" smtClean="0">
                <a:latin typeface="Arial" panose="020B0604020202020204" pitchFamily="34" charset="0"/>
                <a:ea typeface="Calibri"/>
                <a:cs typeface="Arial" panose="020B0604020202020204" pitchFamily="34" charset="0"/>
              </a:rPr>
              <a:t>procurement </a:t>
            </a:r>
            <a:r>
              <a:rPr lang="en-GB" sz="2000" dirty="0">
                <a:latin typeface="Arial" panose="020B0604020202020204" pitchFamily="34" charset="0"/>
                <a:ea typeface="Calibri"/>
                <a:cs typeface="Arial" panose="020B0604020202020204" pitchFamily="34" charset="0"/>
              </a:rPr>
              <a:t>process under the </a:t>
            </a:r>
            <a:r>
              <a:rPr lang="en-GB" sz="2000" b="1" dirty="0">
                <a:latin typeface="Arial" panose="020B0604020202020204" pitchFamily="34" charset="0"/>
                <a:ea typeface="Calibri"/>
                <a:cs typeface="Arial" panose="020B0604020202020204" pitchFamily="34" charset="0"/>
              </a:rPr>
              <a:t>Light Touch Regime.</a:t>
            </a:r>
          </a:p>
          <a:p>
            <a:pPr marL="285750" indent="-285750">
              <a:buFont typeface="Arial"/>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ea typeface="Calibri"/>
                <a:cs typeface="Arial" panose="020B0604020202020204" pitchFamily="34" charset="0"/>
              </a:rPr>
              <a:t>The </a:t>
            </a:r>
            <a:r>
              <a:rPr lang="en-GB" sz="2000" dirty="0" smtClean="0">
                <a:latin typeface="Arial" panose="020B0604020202020204" pitchFamily="34" charset="0"/>
                <a:ea typeface="Calibri"/>
                <a:cs typeface="Arial" panose="020B0604020202020204" pitchFamily="34" charset="0"/>
              </a:rPr>
              <a:t>procurement </a:t>
            </a:r>
            <a:r>
              <a:rPr lang="en-GB" sz="2000" dirty="0">
                <a:latin typeface="Arial" panose="020B0604020202020204" pitchFamily="34" charset="0"/>
                <a:ea typeface="Calibri"/>
                <a:cs typeface="Arial" panose="020B0604020202020204" pitchFamily="34" charset="0"/>
              </a:rPr>
              <a:t>will be split into </a:t>
            </a:r>
            <a:r>
              <a:rPr lang="en-GB" sz="2000" b="1" dirty="0" smtClean="0">
                <a:latin typeface="Arial" panose="020B0604020202020204" pitchFamily="34" charset="0"/>
                <a:ea typeface="Calibri"/>
                <a:cs typeface="Arial" panose="020B0604020202020204" pitchFamily="34" charset="0"/>
              </a:rPr>
              <a:t>Lots</a:t>
            </a:r>
            <a:r>
              <a:rPr lang="en-GB" sz="2000" dirty="0" smtClean="0">
                <a:latin typeface="Arial" panose="020B0604020202020204" pitchFamily="34" charset="0"/>
                <a:ea typeface="Calibri"/>
                <a:cs typeface="Arial" panose="020B0604020202020204" pitchFamily="34" charset="0"/>
              </a:rPr>
              <a:t> </a:t>
            </a:r>
            <a:r>
              <a:rPr lang="en-GB" sz="2000" dirty="0">
                <a:latin typeface="Arial" panose="020B0604020202020204" pitchFamily="34" charset="0"/>
                <a:ea typeface="Calibri"/>
                <a:cs typeface="Arial" panose="020B0604020202020204" pitchFamily="34" charset="0"/>
              </a:rPr>
              <a:t>as set out as part of this presentation.</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smtClean="0">
                <a:latin typeface="Arial" panose="020B0604020202020204" pitchFamily="34" charset="0"/>
                <a:ea typeface="Calibri"/>
                <a:cs typeface="Arial" panose="020B0604020202020204" pitchFamily="34" charset="0"/>
              </a:rPr>
              <a:t>Providers can apply for more than 1 lot. </a:t>
            </a:r>
          </a:p>
          <a:p>
            <a:endParaRPr lang="en-GB" sz="2000" dirty="0">
              <a:latin typeface="Arial" panose="020B0604020202020204" pitchFamily="34" charset="0"/>
              <a:ea typeface="Calibri"/>
              <a:cs typeface="Arial" panose="020B0604020202020204" pitchFamily="34" charset="0"/>
            </a:endParaRPr>
          </a:p>
          <a:p>
            <a:r>
              <a:rPr lang="en-GB" sz="2000" dirty="0" smtClean="0">
                <a:latin typeface="Arial" panose="020B0604020202020204" pitchFamily="34" charset="0"/>
                <a:ea typeface="Calibri"/>
                <a:cs typeface="Arial" panose="020B0604020202020204" pitchFamily="34" charset="0"/>
              </a:rPr>
              <a:t>Award onto the Framework will be based on responses to the Selection Questionnaire and Project Specific Questions. </a:t>
            </a:r>
            <a:endParaRPr lang="en-GB" sz="2000" b="1" dirty="0">
              <a:latin typeface="Arial" panose="020B0604020202020204" pitchFamily="34" charset="0"/>
              <a:ea typeface="Calibri"/>
              <a:cs typeface="Arial" panose="020B0604020202020204" pitchFamily="34" charset="0"/>
            </a:endParaRPr>
          </a:p>
          <a:p>
            <a:endParaRPr lang="en-GB" dirty="0">
              <a:ea typeface="Calibri" panose="020F0502020204030204" pitchFamily="34" charset="0"/>
              <a:cs typeface="Calibri"/>
            </a:endParaRPr>
          </a:p>
          <a:p>
            <a:endParaRPr lang="en-GB" b="1" dirty="0">
              <a:solidFill>
                <a:srgbClr val="FF0000"/>
              </a:solidFill>
              <a:ea typeface="Calibri" panose="020F0502020204030204" pitchFamily="34" charset="0"/>
              <a:cs typeface="Calibri"/>
            </a:endParaRPr>
          </a:p>
          <a:p>
            <a:endParaRPr lang="en-GB" dirty="0">
              <a:ea typeface="Calibri" panose="020F0502020204030204" pitchFamily="34" charset="0"/>
              <a:cs typeface="Calibri"/>
            </a:endParaRPr>
          </a:p>
        </p:txBody>
      </p:sp>
    </p:spTree>
    <p:extLst>
      <p:ext uri="{BB962C8B-B14F-4D97-AF65-F5344CB8AC3E}">
        <p14:creationId xmlns:p14="http://schemas.microsoft.com/office/powerpoint/2010/main" val="197331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840-3ADF-931A-4D8D-60263E0DD944}"/>
              </a:ext>
            </a:extLst>
          </p:cNvPr>
          <p:cNvSpPr>
            <a:spLocks noGrp="1"/>
          </p:cNvSpPr>
          <p:nvPr>
            <p:ph type="ctrTitle"/>
          </p:nvPr>
        </p:nvSpPr>
        <p:spPr/>
        <p:txBody>
          <a:bodyPr/>
          <a:lstStyle/>
          <a:p>
            <a:r>
              <a:rPr lang="en-US">
                <a:latin typeface="Arial"/>
                <a:cs typeface="Arial"/>
              </a:rPr>
              <a:t>Procurement Portal</a:t>
            </a:r>
            <a:endParaRPr lang="en-US"/>
          </a:p>
        </p:txBody>
      </p:sp>
      <p:sp>
        <p:nvSpPr>
          <p:cNvPr id="3" name="Rectangle 2"/>
          <p:cNvSpPr/>
          <p:nvPr/>
        </p:nvSpPr>
        <p:spPr>
          <a:xfrm>
            <a:off x="396071" y="1296065"/>
            <a:ext cx="11385873" cy="4739759"/>
          </a:xfrm>
          <a:prstGeom prst="rect">
            <a:avLst/>
          </a:prstGeom>
        </p:spPr>
        <p:txBody>
          <a:bodyPr wrap="square" lIns="91440" tIns="45720" rIns="91440" bIns="45720" anchor="t">
            <a:spAutoFit/>
          </a:bodyPr>
          <a:lstStyle/>
          <a:p>
            <a:r>
              <a:rPr lang="en-GB" dirty="0">
                <a:latin typeface="Arial" panose="020B0604020202020204" pitchFamily="34" charset="0"/>
                <a:ea typeface="Calibri"/>
                <a:cs typeface="Arial" panose="020B0604020202020204" pitchFamily="34" charset="0"/>
              </a:rPr>
              <a:t>The procurement process will be carried out using </a:t>
            </a:r>
            <a:r>
              <a:rPr lang="en-GB" dirty="0" smtClean="0">
                <a:latin typeface="Arial" panose="020B0604020202020204" pitchFamily="34" charset="0"/>
                <a:ea typeface="Calibri"/>
                <a:cs typeface="Arial" panose="020B0604020202020204" pitchFamily="34" charset="0"/>
              </a:rPr>
              <a:t>an e-Procurement </a:t>
            </a:r>
            <a:r>
              <a:rPr lang="en-GB" dirty="0">
                <a:latin typeface="Arial" panose="020B0604020202020204" pitchFamily="34" charset="0"/>
                <a:ea typeface="Calibri"/>
                <a:cs typeface="Arial" panose="020B0604020202020204" pitchFamily="34" charset="0"/>
              </a:rPr>
              <a:t>Portal - </a:t>
            </a:r>
            <a:r>
              <a:rPr lang="en-GB" b="1" dirty="0">
                <a:latin typeface="Arial" panose="020B0604020202020204" pitchFamily="34" charset="0"/>
                <a:ea typeface="Calibri"/>
                <a:cs typeface="Arial" panose="020B0604020202020204" pitchFamily="34" charset="0"/>
              </a:rPr>
              <a:t>Oracle Fusion. </a:t>
            </a:r>
          </a:p>
          <a:p>
            <a:pPr lvl="0">
              <a:spcAft>
                <a:spcPts val="0"/>
              </a:spcAft>
            </a:pPr>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a:cs typeface="Arial" panose="020B0604020202020204" pitchFamily="34" charset="0"/>
              </a:rPr>
              <a:t>Providers </a:t>
            </a:r>
            <a:r>
              <a:rPr lang="en-GB" u="sng" dirty="0">
                <a:latin typeface="Arial" panose="020B0604020202020204" pitchFamily="34" charset="0"/>
                <a:ea typeface="Calibri"/>
                <a:cs typeface="Arial" panose="020B0604020202020204" pitchFamily="34" charset="0"/>
              </a:rPr>
              <a:t>must</a:t>
            </a:r>
            <a:r>
              <a:rPr lang="en-GB" dirty="0">
                <a:latin typeface="Arial" panose="020B0604020202020204" pitchFamily="34" charset="0"/>
                <a:ea typeface="Calibri"/>
                <a:cs typeface="Arial" panose="020B0604020202020204" pitchFamily="34" charset="0"/>
              </a:rPr>
              <a:t> register their company</a:t>
            </a:r>
            <a:r>
              <a:rPr lang="en-GB" b="1" dirty="0">
                <a:latin typeface="Arial" panose="020B0604020202020204" pitchFamily="34" charset="0"/>
                <a:ea typeface="Calibri"/>
                <a:cs typeface="Arial" panose="020B0604020202020204" pitchFamily="34" charset="0"/>
              </a:rPr>
              <a:t> </a:t>
            </a:r>
            <a:r>
              <a:rPr lang="en-GB" dirty="0">
                <a:latin typeface="Arial" panose="020B0604020202020204" pitchFamily="34" charset="0"/>
                <a:ea typeface="Calibri"/>
                <a:cs typeface="Arial" panose="020B0604020202020204" pitchFamily="34" charset="0"/>
              </a:rPr>
              <a:t>to access this opportunity. </a:t>
            </a: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a:cs typeface="Arial" panose="020B0604020202020204" pitchFamily="34" charset="0"/>
              </a:rPr>
              <a:t>Registration is </a:t>
            </a:r>
            <a:r>
              <a:rPr lang="en-GB" dirty="0" smtClean="0">
                <a:latin typeface="Arial" panose="020B0604020202020204" pitchFamily="34" charset="0"/>
                <a:ea typeface="Calibri"/>
                <a:cs typeface="Arial" panose="020B0604020202020204" pitchFamily="34" charset="0"/>
              </a:rPr>
              <a:t>FREE</a:t>
            </a:r>
            <a:r>
              <a:rPr lang="en-GB" b="1" dirty="0" smtClean="0">
                <a:latin typeface="Arial" panose="020B0604020202020204" pitchFamily="34" charset="0"/>
                <a:ea typeface="Calibri"/>
                <a:cs typeface="Arial" panose="020B0604020202020204" pitchFamily="34" charset="0"/>
              </a:rPr>
              <a:t>. </a:t>
            </a:r>
            <a:r>
              <a:rPr lang="en-GB" dirty="0">
                <a:latin typeface="Arial" panose="020B0604020202020204" pitchFamily="34" charset="0"/>
                <a:ea typeface="Calibri"/>
                <a:cs typeface="Arial" panose="020B0604020202020204" pitchFamily="34" charset="0"/>
              </a:rPr>
              <a:t>You will receive log in details once your registration has been accepted.</a:t>
            </a: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a:cs typeface="Arial" panose="020B0604020202020204" pitchFamily="34" charset="0"/>
              </a:rPr>
              <a:t>The link to the portal will be made available to </a:t>
            </a:r>
            <a:r>
              <a:rPr lang="en-GB" dirty="0" smtClean="0">
                <a:latin typeface="Arial" panose="020B0604020202020204" pitchFamily="34" charset="0"/>
                <a:ea typeface="Calibri"/>
                <a:cs typeface="Arial" panose="020B0604020202020204" pitchFamily="34" charset="0"/>
              </a:rPr>
              <a:t>Providers</a:t>
            </a:r>
            <a:r>
              <a:rPr lang="en-GB" dirty="0">
                <a:latin typeface="Arial" panose="020B0604020202020204" pitchFamily="34" charset="0"/>
                <a:ea typeface="Calibri"/>
                <a:cs typeface="Arial" panose="020B0604020202020204" pitchFamily="34" charset="0"/>
              </a:rPr>
              <a:t>. It is also available on the </a:t>
            </a:r>
            <a:r>
              <a:rPr lang="en-GB" dirty="0" smtClean="0">
                <a:latin typeface="Arial" panose="020B0604020202020204" pitchFamily="34" charset="0"/>
                <a:ea typeface="Calibri"/>
                <a:cs typeface="Arial" panose="020B0604020202020204" pitchFamily="34" charset="0"/>
              </a:rPr>
              <a:t>Council’s website. </a:t>
            </a:r>
            <a:r>
              <a:rPr lang="en-GB" dirty="0">
                <a:latin typeface="Arial" panose="020B0604020202020204" pitchFamily="34" charset="0"/>
                <a:ea typeface="Calibri"/>
                <a:cs typeface="Arial" panose="020B0604020202020204" pitchFamily="34" charset="0"/>
              </a:rPr>
              <a:t>There are help guides and videos to support </a:t>
            </a:r>
            <a:r>
              <a:rPr lang="en-GB" dirty="0" smtClean="0">
                <a:latin typeface="Arial" panose="020B0604020202020204" pitchFamily="34" charset="0"/>
                <a:ea typeface="Calibri"/>
                <a:cs typeface="Arial" panose="020B0604020202020204" pitchFamily="34" charset="0"/>
              </a:rPr>
              <a:t>Providers </a:t>
            </a:r>
            <a:r>
              <a:rPr lang="en-GB" dirty="0">
                <a:latin typeface="Arial" panose="020B0604020202020204" pitchFamily="34" charset="0"/>
                <a:ea typeface="Calibri"/>
                <a:cs typeface="Arial" panose="020B0604020202020204" pitchFamily="34" charset="0"/>
              </a:rPr>
              <a:t>with registering and submitting a tender. </a:t>
            </a: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mn-lt"/>
                <a:cs typeface="Arial" panose="020B0604020202020204" pitchFamily="34" charset="0"/>
                <a:hlinkClick r:id="rId2"/>
              </a:rPr>
              <a:t>Procurement – how we buy – Selling to the council – Newham Council</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a:cs typeface="Arial" panose="020B0604020202020204" pitchFamily="34" charset="0"/>
              </a:rPr>
              <a:t>There is a support email inbox that can be used to raise queries and technical issues:</a:t>
            </a:r>
            <a:r>
              <a:rPr lang="en-GB" dirty="0">
                <a:latin typeface="Arial" panose="020B0604020202020204" pitchFamily="34" charset="0"/>
                <a:ea typeface="+mn-lt"/>
                <a:cs typeface="Arial" panose="020B0604020202020204" pitchFamily="34" charset="0"/>
              </a:rPr>
              <a:t>  </a:t>
            </a:r>
            <a:r>
              <a:rPr lang="en-GB" dirty="0">
                <a:latin typeface="Arial" panose="020B0604020202020204" pitchFamily="34" charset="0"/>
                <a:ea typeface="+mn-lt"/>
                <a:cs typeface="Arial" panose="020B0604020202020204" pitchFamily="34" charset="0"/>
                <a:hlinkClick r:id="rId3"/>
              </a:rPr>
              <a:t>procurement.support@newham.gov.uk</a:t>
            </a:r>
            <a:r>
              <a:rPr lang="en-GB" dirty="0">
                <a:latin typeface="Arial" panose="020B0604020202020204" pitchFamily="34" charset="0"/>
                <a:ea typeface="+mn-lt"/>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a:cs typeface="Arial" panose="020B0604020202020204" pitchFamily="34" charset="0"/>
              </a:rPr>
              <a:t>Once a </a:t>
            </a:r>
            <a:r>
              <a:rPr lang="en-GB" dirty="0" smtClean="0">
                <a:latin typeface="Arial" panose="020B0604020202020204" pitchFamily="34" charset="0"/>
                <a:ea typeface="Calibri"/>
                <a:cs typeface="Arial" panose="020B0604020202020204" pitchFamily="34" charset="0"/>
              </a:rPr>
              <a:t>Provider </a:t>
            </a:r>
            <a:r>
              <a:rPr lang="en-GB" dirty="0">
                <a:latin typeface="Arial" panose="020B0604020202020204" pitchFamily="34" charset="0"/>
                <a:ea typeface="Calibri"/>
                <a:cs typeface="Arial" panose="020B0604020202020204" pitchFamily="34" charset="0"/>
              </a:rPr>
              <a:t>has accessed the tender, there may be documents that require downloading and questions to complete online.</a:t>
            </a:r>
            <a:endParaRPr lang="en-GB" dirty="0">
              <a:highlight>
                <a:srgbClr val="FFFF00"/>
              </a:highlight>
              <a:latin typeface="Arial" panose="020B0604020202020204" pitchFamily="34" charset="0"/>
              <a:ea typeface="Calibri"/>
              <a:cs typeface="Arial" panose="020B0604020202020204" pitchFamily="34" charset="0"/>
            </a:endParaRPr>
          </a:p>
          <a:p>
            <a:endParaRPr lang="en-GB" sz="1600" dirty="0">
              <a:ea typeface="Calibri" panose="020F0502020204030204" pitchFamily="34" charset="0"/>
              <a:cs typeface="Calibri"/>
            </a:endParaRPr>
          </a:p>
        </p:txBody>
      </p:sp>
    </p:spTree>
    <p:extLst>
      <p:ext uri="{BB962C8B-B14F-4D97-AF65-F5344CB8AC3E}">
        <p14:creationId xmlns:p14="http://schemas.microsoft.com/office/powerpoint/2010/main" val="67625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840-3ADF-931A-4D8D-60263E0DD944}"/>
              </a:ext>
            </a:extLst>
          </p:cNvPr>
          <p:cNvSpPr>
            <a:spLocks noGrp="1"/>
          </p:cNvSpPr>
          <p:nvPr>
            <p:ph type="ctrTitle"/>
          </p:nvPr>
        </p:nvSpPr>
        <p:spPr/>
        <p:txBody>
          <a:bodyPr/>
          <a:lstStyle/>
          <a:p>
            <a:r>
              <a:rPr lang="en-US">
                <a:latin typeface="Arial"/>
                <a:cs typeface="Arial"/>
              </a:rPr>
              <a:t>Procurement Process</a:t>
            </a:r>
            <a:endParaRPr lang="en-US"/>
          </a:p>
        </p:txBody>
      </p:sp>
      <p:sp>
        <p:nvSpPr>
          <p:cNvPr id="3" name="Rectangle 2"/>
          <p:cNvSpPr/>
          <p:nvPr/>
        </p:nvSpPr>
        <p:spPr>
          <a:xfrm>
            <a:off x="396072" y="1101611"/>
            <a:ext cx="11385873" cy="4708981"/>
          </a:xfrm>
          <a:prstGeom prst="rect">
            <a:avLst/>
          </a:prstGeom>
        </p:spPr>
        <p:txBody>
          <a:bodyPr wrap="square" lIns="91440" tIns="45720" rIns="91440" bIns="45720" anchor="t">
            <a:spAutoFit/>
          </a:bodyPr>
          <a:lstStyle/>
          <a:p>
            <a:endParaRPr lang="en-GB" dirty="0" smtClean="0">
              <a:ea typeface="Calibri"/>
            </a:endParaRPr>
          </a:p>
          <a:p>
            <a:r>
              <a:rPr lang="en-GB" dirty="0" smtClean="0">
                <a:latin typeface="Arial" panose="020B0604020202020204" pitchFamily="34" charset="0"/>
                <a:ea typeface="Calibri"/>
                <a:cs typeface="Arial" panose="020B0604020202020204" pitchFamily="34" charset="0"/>
              </a:rPr>
              <a:t>The </a:t>
            </a:r>
            <a:r>
              <a:rPr lang="en-GB" dirty="0">
                <a:latin typeface="Arial" panose="020B0604020202020204" pitchFamily="34" charset="0"/>
                <a:ea typeface="Calibri"/>
                <a:cs typeface="Arial" panose="020B0604020202020204" pitchFamily="34" charset="0"/>
              </a:rPr>
              <a:t>procurement process will test the </a:t>
            </a:r>
            <a:r>
              <a:rPr lang="en-GB" b="1" dirty="0" smtClean="0">
                <a:latin typeface="Arial" panose="020B0604020202020204" pitchFamily="34" charset="0"/>
                <a:ea typeface="Calibri"/>
                <a:cs typeface="Arial" panose="020B0604020202020204" pitchFamily="34" charset="0"/>
              </a:rPr>
              <a:t>capability </a:t>
            </a:r>
            <a:r>
              <a:rPr lang="en-GB" dirty="0">
                <a:latin typeface="Arial" panose="020B0604020202020204" pitchFamily="34" charset="0"/>
                <a:ea typeface="Calibri"/>
                <a:cs typeface="Arial" panose="020B0604020202020204" pitchFamily="34" charset="0"/>
              </a:rPr>
              <a:t>of potential </a:t>
            </a:r>
            <a:r>
              <a:rPr lang="en-GB" dirty="0" smtClean="0">
                <a:latin typeface="Arial" panose="020B0604020202020204" pitchFamily="34" charset="0"/>
                <a:ea typeface="Calibri"/>
                <a:cs typeface="Arial" panose="020B0604020202020204" pitchFamily="34" charset="0"/>
              </a:rPr>
              <a:t>Providers </a:t>
            </a:r>
            <a:r>
              <a:rPr lang="en-GB" dirty="0">
                <a:latin typeface="Arial" panose="020B0604020202020204" pitchFamily="34" charset="0"/>
                <a:ea typeface="Calibri"/>
                <a:cs typeface="Arial" panose="020B0604020202020204" pitchFamily="34" charset="0"/>
              </a:rPr>
              <a:t>as well as </a:t>
            </a:r>
            <a:r>
              <a:rPr lang="en-GB" b="1" dirty="0">
                <a:latin typeface="Arial" panose="020B0604020202020204" pitchFamily="34" charset="0"/>
                <a:ea typeface="Calibri"/>
                <a:cs typeface="Arial" panose="020B0604020202020204" pitchFamily="34" charset="0"/>
              </a:rPr>
              <a:t>eligibility</a:t>
            </a:r>
            <a:r>
              <a:rPr lang="en-GB" dirty="0">
                <a:latin typeface="Arial" panose="020B0604020202020204" pitchFamily="34" charset="0"/>
                <a:ea typeface="Calibri"/>
                <a:cs typeface="Arial" panose="020B0604020202020204" pitchFamily="34" charset="0"/>
              </a:rPr>
              <a:t> to take part in the procurement. Areas for </a:t>
            </a:r>
            <a:r>
              <a:rPr lang="en-GB" dirty="0" smtClean="0">
                <a:latin typeface="Arial" panose="020B0604020202020204" pitchFamily="34" charset="0"/>
                <a:ea typeface="Calibri"/>
                <a:cs typeface="Arial" panose="020B0604020202020204" pitchFamily="34" charset="0"/>
              </a:rPr>
              <a:t>assessment </a:t>
            </a:r>
            <a:r>
              <a:rPr lang="en-GB" dirty="0">
                <a:latin typeface="Arial" panose="020B0604020202020204" pitchFamily="34" charset="0"/>
                <a:ea typeface="Calibri"/>
                <a:cs typeface="Arial" panose="020B0604020202020204" pitchFamily="34" charset="0"/>
              </a:rPr>
              <a:t>may include but are not limited to the following: </a:t>
            </a: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sz="1600"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ea typeface="Calibri" panose="020F0502020204030204" pitchFamily="34" charset="0"/>
              <a:cs typeface="Arial" panose="020B0604020202020204" pitchFamily="34" charset="0"/>
            </a:endParaRPr>
          </a:p>
          <a:p>
            <a:endParaRPr lang="en-GB" sz="1600" dirty="0">
              <a:ea typeface="Calibri" panose="020F0502020204030204" pitchFamily="34" charset="0"/>
              <a:cs typeface="Calibri"/>
            </a:endParaRPr>
          </a:p>
          <a:p>
            <a:endParaRPr lang="en-GB" sz="1600" dirty="0">
              <a:ea typeface="Calibri" panose="020F0502020204030204" pitchFamily="34" charset="0"/>
              <a:cs typeface="Calibri"/>
            </a:endParaRPr>
          </a:p>
        </p:txBody>
      </p:sp>
      <p:graphicFrame>
        <p:nvGraphicFramePr>
          <p:cNvPr id="9" name="Table 8">
            <a:extLst>
              <a:ext uri="{FF2B5EF4-FFF2-40B4-BE49-F238E27FC236}">
                <a16:creationId xmlns:a16="http://schemas.microsoft.com/office/drawing/2014/main" id="{05A9A9D2-3934-22F3-05F3-A2D0E1D4141A}"/>
              </a:ext>
            </a:extLst>
          </p:cNvPr>
          <p:cNvGraphicFramePr>
            <a:graphicFrameLocks noGrp="1"/>
          </p:cNvGraphicFramePr>
          <p:nvPr>
            <p:extLst>
              <p:ext uri="{D42A27DB-BD31-4B8C-83A1-F6EECF244321}">
                <p14:modId xmlns:p14="http://schemas.microsoft.com/office/powerpoint/2010/main" val="2598529480"/>
              </p:ext>
            </p:extLst>
          </p:nvPr>
        </p:nvGraphicFramePr>
        <p:xfrm>
          <a:off x="766353" y="2438401"/>
          <a:ext cx="9858104" cy="2873826"/>
        </p:xfrm>
        <a:graphic>
          <a:graphicData uri="http://schemas.openxmlformats.org/drawingml/2006/table">
            <a:tbl>
              <a:tblPr firstRow="1" bandRow="1">
                <a:tableStyleId>{073A0DAA-6AF3-43AB-8588-CEC1D06C72B9}</a:tableStyleId>
              </a:tblPr>
              <a:tblGrid>
                <a:gridCol w="4929052">
                  <a:extLst>
                    <a:ext uri="{9D8B030D-6E8A-4147-A177-3AD203B41FA5}">
                      <a16:colId xmlns:a16="http://schemas.microsoft.com/office/drawing/2014/main" val="3931239454"/>
                    </a:ext>
                  </a:extLst>
                </a:gridCol>
                <a:gridCol w="4929052">
                  <a:extLst>
                    <a:ext uri="{9D8B030D-6E8A-4147-A177-3AD203B41FA5}">
                      <a16:colId xmlns:a16="http://schemas.microsoft.com/office/drawing/2014/main" val="1543284875"/>
                    </a:ext>
                  </a:extLst>
                </a:gridCol>
              </a:tblGrid>
              <a:tr h="574766">
                <a:tc>
                  <a:txBody>
                    <a:bodyPr/>
                    <a:lstStyle/>
                    <a:p>
                      <a:pPr marL="0" marR="0" lvl="0" indent="0" algn="l" defTabSz="914400" rtl="0" eaLnBrk="1" latinLnBrk="0" hangingPunct="1">
                        <a:lnSpc>
                          <a:spcPct val="100000"/>
                        </a:lnSpc>
                        <a:spcBef>
                          <a:spcPts val="0"/>
                        </a:spcBef>
                        <a:spcAft>
                          <a:spcPts val="0"/>
                        </a:spcAft>
                        <a:buNone/>
                      </a:pPr>
                      <a:r>
                        <a:rPr lang="en-GB" sz="1800" u="none" strike="noStrike" kern="1200" noProof="0" dirty="0">
                          <a:solidFill>
                            <a:schemeClr val="bg1"/>
                          </a:solidFill>
                          <a:latin typeface="Arial" panose="020B0604020202020204" pitchFamily="34" charset="0"/>
                          <a:cs typeface="Arial" panose="020B0604020202020204" pitchFamily="34" charset="0"/>
                        </a:rPr>
                        <a:t>Sub-contracting/consortia arrangements</a:t>
                      </a:r>
                      <a:endParaRPr lang="en-US" sz="1800" u="none" strike="noStrike" kern="1200" noProof="0" dirty="0">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latinLnBrk="0" hangingPunct="1">
                        <a:lnSpc>
                          <a:spcPct val="100000"/>
                        </a:lnSpc>
                        <a:spcBef>
                          <a:spcPts val="0"/>
                        </a:spcBef>
                        <a:spcAft>
                          <a:spcPts val="0"/>
                        </a:spcAft>
                        <a:buNone/>
                      </a:pPr>
                      <a:r>
                        <a:rPr lang="en-US" sz="1800" u="none" strike="noStrike" kern="1200" dirty="0">
                          <a:solidFill>
                            <a:schemeClr val="bg1"/>
                          </a:solidFill>
                          <a:latin typeface="Arial" panose="020B0604020202020204" pitchFamily="34" charset="0"/>
                          <a:cs typeface="Arial" panose="020B0604020202020204" pitchFamily="34" charset="0"/>
                        </a:rPr>
                        <a:t>Health &amp; Safety</a:t>
                      </a:r>
                    </a:p>
                  </a:txBody>
                  <a:tcPr/>
                </a:tc>
                <a:extLst>
                  <a:ext uri="{0D108BD9-81ED-4DB2-BD59-A6C34878D82A}">
                    <a16:rowId xmlns:a16="http://schemas.microsoft.com/office/drawing/2014/main" val="967208819"/>
                  </a:ext>
                </a:extLst>
              </a:tr>
              <a:tr h="574766">
                <a:tc>
                  <a:txBody>
                    <a:bodyPr/>
                    <a:lstStyle/>
                    <a:p>
                      <a:pPr marL="0" marR="0" lvl="0" indent="0" algn="l">
                        <a:lnSpc>
                          <a:spcPct val="100000"/>
                        </a:lnSpc>
                        <a:spcBef>
                          <a:spcPts val="0"/>
                        </a:spcBef>
                        <a:spcAft>
                          <a:spcPts val="0"/>
                        </a:spcAft>
                        <a:buNone/>
                      </a:pPr>
                      <a:r>
                        <a:rPr lang="en-GB" sz="1800" u="none" strike="noStrike" noProof="0">
                          <a:solidFill>
                            <a:srgbClr val="000000"/>
                          </a:solidFill>
                          <a:latin typeface="Arial" panose="020B0604020202020204" pitchFamily="34" charset="0"/>
                          <a:cs typeface="Arial" panose="020B0604020202020204" pitchFamily="34" charset="0"/>
                        </a:rPr>
                        <a:t>Professional Conduct</a:t>
                      </a:r>
                      <a:endParaRPr lang="en-US" sz="1800" u="none" strike="noStrike" noProof="0">
                        <a:solidFill>
                          <a:srgbClr val="000000"/>
                        </a:solidFill>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Safeguarding</a:t>
                      </a:r>
                    </a:p>
                  </a:txBody>
                  <a:tcPr/>
                </a:tc>
                <a:extLst>
                  <a:ext uri="{0D108BD9-81ED-4DB2-BD59-A6C34878D82A}">
                    <a16:rowId xmlns:a16="http://schemas.microsoft.com/office/drawing/2014/main" val="2284032581"/>
                  </a:ext>
                </a:extLst>
              </a:tr>
              <a:tr h="574766">
                <a:tc>
                  <a:txBody>
                    <a:bodyPr/>
                    <a:lstStyle/>
                    <a:p>
                      <a:pPr marL="0" marR="0" lvl="0" indent="0" algn="l">
                        <a:lnSpc>
                          <a:spcPct val="100000"/>
                        </a:lnSpc>
                        <a:spcBef>
                          <a:spcPts val="0"/>
                        </a:spcBef>
                        <a:spcAft>
                          <a:spcPts val="0"/>
                        </a:spcAft>
                        <a:buNone/>
                      </a:pPr>
                      <a:r>
                        <a:rPr lang="en-GB" sz="1800" u="none" strike="noStrike" noProof="0" dirty="0">
                          <a:solidFill>
                            <a:srgbClr val="000000"/>
                          </a:solidFill>
                          <a:latin typeface="Arial" panose="020B0604020202020204" pitchFamily="34" charset="0"/>
                          <a:cs typeface="Arial" panose="020B0604020202020204" pitchFamily="34" charset="0"/>
                        </a:rPr>
                        <a:t>Insurance</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Quality Assurance</a:t>
                      </a:r>
                    </a:p>
                  </a:txBody>
                  <a:tcPr/>
                </a:tc>
                <a:extLst>
                  <a:ext uri="{0D108BD9-81ED-4DB2-BD59-A6C34878D82A}">
                    <a16:rowId xmlns:a16="http://schemas.microsoft.com/office/drawing/2014/main" val="702097909"/>
                  </a:ext>
                </a:extLst>
              </a:tr>
              <a:tr h="574765">
                <a:tc>
                  <a:txBody>
                    <a:bodyPr/>
                    <a:lstStyle/>
                    <a:p>
                      <a:pPr marL="0" lvl="0" indent="0" algn="l">
                        <a:lnSpc>
                          <a:spcPct val="100000"/>
                        </a:lnSpc>
                        <a:spcBef>
                          <a:spcPts val="0"/>
                        </a:spcBef>
                        <a:spcAft>
                          <a:spcPts val="0"/>
                        </a:spcAft>
                        <a:buNone/>
                      </a:pPr>
                      <a:r>
                        <a:rPr lang="en-GB" sz="1800" u="none" strike="noStrike" noProof="0" dirty="0">
                          <a:solidFill>
                            <a:srgbClr val="000000"/>
                          </a:solidFill>
                          <a:latin typeface="Arial" panose="020B0604020202020204" pitchFamily="34" charset="0"/>
                          <a:cs typeface="Arial" panose="020B0604020202020204" pitchFamily="34" charset="0"/>
                        </a:rPr>
                        <a:t>Environmental</a:t>
                      </a:r>
                    </a:p>
                  </a:txBody>
                  <a:tcPr/>
                </a:tc>
                <a:tc>
                  <a:txBody>
                    <a:bodyPr/>
                    <a:lstStyle/>
                    <a:p>
                      <a:r>
                        <a:rPr lang="en-US" dirty="0">
                          <a:latin typeface="Arial" panose="020B0604020202020204" pitchFamily="34" charset="0"/>
                          <a:cs typeface="Arial" panose="020B0604020202020204" pitchFamily="34" charset="0"/>
                        </a:rPr>
                        <a:t>Equality and Right to Work in the UK</a:t>
                      </a:r>
                    </a:p>
                  </a:txBody>
                  <a:tcPr/>
                </a:tc>
                <a:extLst>
                  <a:ext uri="{0D108BD9-81ED-4DB2-BD59-A6C34878D82A}">
                    <a16:rowId xmlns:a16="http://schemas.microsoft.com/office/drawing/2014/main" val="2009923641"/>
                  </a:ext>
                </a:extLst>
              </a:tr>
              <a:tr h="574763">
                <a:tc>
                  <a:txBody>
                    <a:bodyPr/>
                    <a:lstStyle/>
                    <a:p>
                      <a:pPr marL="0" lvl="0" indent="0" algn="l">
                        <a:lnSpc>
                          <a:spcPct val="100000"/>
                        </a:lnSpc>
                        <a:spcBef>
                          <a:spcPts val="0"/>
                        </a:spcBef>
                        <a:spcAft>
                          <a:spcPts val="0"/>
                        </a:spcAft>
                        <a:buNone/>
                      </a:pPr>
                      <a:r>
                        <a:rPr lang="en-GB" sz="1800" u="none" strike="noStrike" noProof="0" dirty="0">
                          <a:solidFill>
                            <a:srgbClr val="000000"/>
                          </a:solidFill>
                          <a:latin typeface="Arial" panose="020B0604020202020204" pitchFamily="34" charset="0"/>
                          <a:cs typeface="Arial" panose="020B0604020202020204" pitchFamily="34" charset="0"/>
                        </a:rPr>
                        <a:t>Previous Experience</a:t>
                      </a:r>
                    </a:p>
                  </a:txBody>
                  <a:tcPr/>
                </a:tc>
                <a:tc>
                  <a:txBody>
                    <a:bodyPr/>
                    <a:lstStyle/>
                    <a:p>
                      <a:pPr lvl="0">
                        <a:buNone/>
                      </a:pPr>
                      <a:r>
                        <a:rPr lang="en-US" dirty="0">
                          <a:latin typeface="Arial" panose="020B0604020202020204" pitchFamily="34" charset="0"/>
                          <a:cs typeface="Arial" panose="020B0604020202020204" pitchFamily="34" charset="0"/>
                        </a:rPr>
                        <a:t>Business Continuity</a:t>
                      </a:r>
                    </a:p>
                  </a:txBody>
                  <a:tcPr/>
                </a:tc>
                <a:extLst>
                  <a:ext uri="{0D108BD9-81ED-4DB2-BD59-A6C34878D82A}">
                    <a16:rowId xmlns:a16="http://schemas.microsoft.com/office/drawing/2014/main" val="96110490"/>
                  </a:ext>
                </a:extLst>
              </a:tr>
            </a:tbl>
          </a:graphicData>
        </a:graphic>
      </p:graphicFrame>
    </p:spTree>
    <p:extLst>
      <p:ext uri="{BB962C8B-B14F-4D97-AF65-F5344CB8AC3E}">
        <p14:creationId xmlns:p14="http://schemas.microsoft.com/office/powerpoint/2010/main" val="262097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840-3ADF-931A-4D8D-60263E0DD944}"/>
              </a:ext>
            </a:extLst>
          </p:cNvPr>
          <p:cNvSpPr>
            <a:spLocks noGrp="1"/>
          </p:cNvSpPr>
          <p:nvPr>
            <p:ph type="ctrTitle"/>
          </p:nvPr>
        </p:nvSpPr>
        <p:spPr/>
        <p:txBody>
          <a:bodyPr/>
          <a:lstStyle/>
          <a:p>
            <a:r>
              <a:rPr lang="en-US">
                <a:latin typeface="Arial"/>
                <a:cs typeface="Arial"/>
              </a:rPr>
              <a:t>Procurement Process</a:t>
            </a:r>
            <a:endParaRPr lang="en-US"/>
          </a:p>
        </p:txBody>
      </p:sp>
      <p:sp>
        <p:nvSpPr>
          <p:cNvPr id="3" name="Rectangle 2"/>
          <p:cNvSpPr/>
          <p:nvPr/>
        </p:nvSpPr>
        <p:spPr>
          <a:xfrm>
            <a:off x="396072" y="1174239"/>
            <a:ext cx="11395899" cy="3277820"/>
          </a:xfrm>
          <a:prstGeom prst="rect">
            <a:avLst/>
          </a:prstGeom>
        </p:spPr>
        <p:txBody>
          <a:bodyPr wrap="square" lIns="91440" tIns="45720" rIns="91440" bIns="45720" anchor="t">
            <a:spAutoFit/>
          </a:bodyPr>
          <a:lstStyle/>
          <a:p>
            <a:endParaRPr lang="en-GB" sz="1750" b="1" dirty="0">
              <a:solidFill>
                <a:srgbClr val="000000"/>
              </a:solidFill>
              <a:latin typeface="Arial" panose="020B0604020202020204" pitchFamily="34" charset="0"/>
              <a:ea typeface="Calibri" panose="020F0502020204030204"/>
              <a:cs typeface="Arial" panose="020B0604020202020204" pitchFamily="34" charset="0"/>
            </a:endParaRPr>
          </a:p>
          <a:p>
            <a:r>
              <a:rPr lang="en-GB" sz="1750" dirty="0" smtClean="0">
                <a:solidFill>
                  <a:srgbClr val="000000"/>
                </a:solidFill>
                <a:latin typeface="Arial" panose="020B0604020202020204" pitchFamily="34" charset="0"/>
                <a:ea typeface="Calibri"/>
                <a:cs typeface="Arial" panose="020B0604020202020204" pitchFamily="34" charset="0"/>
              </a:rPr>
              <a:t>Following the submissions of tenders, the Council will carry out an evaluation process.</a:t>
            </a:r>
          </a:p>
          <a:p>
            <a:endParaRPr lang="en-GB" sz="1750" dirty="0">
              <a:solidFill>
                <a:srgbClr val="000000"/>
              </a:solidFill>
              <a:latin typeface="Arial" panose="020B0604020202020204" pitchFamily="34" charset="0"/>
              <a:ea typeface="Calibri"/>
              <a:cs typeface="Arial" panose="020B0604020202020204" pitchFamily="34" charset="0"/>
            </a:endParaRPr>
          </a:p>
          <a:p>
            <a:r>
              <a:rPr lang="en-GB" sz="1750" dirty="0" smtClean="0">
                <a:solidFill>
                  <a:srgbClr val="000000"/>
                </a:solidFill>
                <a:latin typeface="Arial" panose="020B0604020202020204" pitchFamily="34" charset="0"/>
                <a:ea typeface="Calibri"/>
                <a:cs typeface="Arial" panose="020B0604020202020204" pitchFamily="34" charset="0"/>
              </a:rPr>
              <a:t>The Council will </a:t>
            </a:r>
            <a:r>
              <a:rPr lang="en-GB" sz="1750" dirty="0">
                <a:solidFill>
                  <a:srgbClr val="000000"/>
                </a:solidFill>
                <a:latin typeface="Arial" panose="020B0604020202020204" pitchFamily="34" charset="0"/>
                <a:ea typeface="Calibri"/>
                <a:cs typeface="Arial" panose="020B0604020202020204" pitchFamily="34" charset="0"/>
              </a:rPr>
              <a:t>provide a recommendation </a:t>
            </a:r>
            <a:r>
              <a:rPr lang="en-GB" sz="1750" dirty="0" smtClean="0">
                <a:solidFill>
                  <a:srgbClr val="000000"/>
                </a:solidFill>
                <a:latin typeface="Arial" panose="020B0604020202020204" pitchFamily="34" charset="0"/>
                <a:ea typeface="Calibri"/>
                <a:cs typeface="Arial" panose="020B0604020202020204" pitchFamily="34" charset="0"/>
              </a:rPr>
              <a:t>and </a:t>
            </a:r>
            <a:r>
              <a:rPr lang="en-GB" sz="1750" dirty="0">
                <a:solidFill>
                  <a:srgbClr val="000000"/>
                </a:solidFill>
                <a:latin typeface="Arial" panose="020B0604020202020204" pitchFamily="34" charset="0"/>
                <a:ea typeface="Calibri"/>
                <a:cs typeface="Arial" panose="020B0604020202020204" pitchFamily="34" charset="0"/>
              </a:rPr>
              <a:t>seek approval to </a:t>
            </a:r>
            <a:r>
              <a:rPr lang="en-GB" sz="1750" dirty="0" smtClean="0">
                <a:solidFill>
                  <a:srgbClr val="000000"/>
                </a:solidFill>
                <a:latin typeface="Arial" panose="020B0604020202020204" pitchFamily="34" charset="0"/>
                <a:ea typeface="Calibri"/>
                <a:cs typeface="Arial" panose="020B0604020202020204" pitchFamily="34" charset="0"/>
              </a:rPr>
              <a:t>admit providers onto the Framework.</a:t>
            </a:r>
            <a:endParaRPr lang="en-GB" sz="1750" dirty="0">
              <a:solidFill>
                <a:srgbClr val="000000"/>
              </a:solidFill>
              <a:latin typeface="Arial" panose="020B0604020202020204" pitchFamily="34" charset="0"/>
              <a:ea typeface="Calibri"/>
              <a:cs typeface="Arial" panose="020B0604020202020204" pitchFamily="34" charset="0"/>
            </a:endParaRPr>
          </a:p>
          <a:p>
            <a:endParaRPr lang="en-GB" sz="175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1750" dirty="0">
                <a:solidFill>
                  <a:srgbClr val="000000"/>
                </a:solidFill>
                <a:latin typeface="Arial" panose="020B0604020202020204" pitchFamily="34" charset="0"/>
                <a:ea typeface="Calibri"/>
                <a:cs typeface="Arial" panose="020B0604020202020204" pitchFamily="34" charset="0"/>
              </a:rPr>
              <a:t>Notification of intention to </a:t>
            </a:r>
            <a:r>
              <a:rPr lang="en-GB" sz="1750" dirty="0" smtClean="0">
                <a:solidFill>
                  <a:srgbClr val="000000"/>
                </a:solidFill>
                <a:latin typeface="Arial" panose="020B0604020202020204" pitchFamily="34" charset="0"/>
                <a:ea typeface="Calibri"/>
                <a:cs typeface="Arial" panose="020B0604020202020204" pitchFamily="34" charset="0"/>
              </a:rPr>
              <a:t>admit and </a:t>
            </a:r>
            <a:r>
              <a:rPr lang="en-GB" sz="1750" dirty="0">
                <a:solidFill>
                  <a:srgbClr val="000000"/>
                </a:solidFill>
                <a:latin typeface="Arial" panose="020B0604020202020204" pitchFamily="34" charset="0"/>
                <a:ea typeface="Calibri"/>
                <a:cs typeface="Arial" panose="020B0604020202020204" pitchFamily="34" charset="0"/>
              </a:rPr>
              <a:t>s</a:t>
            </a:r>
            <a:r>
              <a:rPr lang="en-GB" sz="1750" dirty="0" smtClean="0">
                <a:solidFill>
                  <a:srgbClr val="000000"/>
                </a:solidFill>
                <a:latin typeface="Arial" panose="020B0604020202020204" pitchFamily="34" charset="0"/>
                <a:ea typeface="Calibri"/>
                <a:cs typeface="Arial" panose="020B0604020202020204" pitchFamily="34" charset="0"/>
              </a:rPr>
              <a:t>tandstill period (10 calendar days)</a:t>
            </a:r>
            <a:endParaRPr lang="en-GB" sz="1750" dirty="0">
              <a:solidFill>
                <a:srgbClr val="000000"/>
              </a:solidFill>
              <a:latin typeface="Arial" panose="020B0604020202020204" pitchFamily="34" charset="0"/>
              <a:ea typeface="Calibri"/>
              <a:cs typeface="Arial" panose="020B0604020202020204" pitchFamily="34" charset="0"/>
            </a:endParaRPr>
          </a:p>
          <a:p>
            <a:endParaRPr lang="en-GB" sz="175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1750" dirty="0" smtClean="0">
                <a:solidFill>
                  <a:srgbClr val="000000"/>
                </a:solidFill>
                <a:latin typeface="Arial" panose="020B0604020202020204" pitchFamily="34" charset="0"/>
                <a:ea typeface="Calibri"/>
                <a:cs typeface="Arial" panose="020B0604020202020204" pitchFamily="34" charset="0"/>
              </a:rPr>
              <a:t>Framework </a:t>
            </a:r>
            <a:r>
              <a:rPr lang="en-GB" sz="1750" dirty="0">
                <a:solidFill>
                  <a:srgbClr val="000000"/>
                </a:solidFill>
                <a:latin typeface="Arial" panose="020B0604020202020204" pitchFamily="34" charset="0"/>
                <a:ea typeface="Calibri"/>
                <a:cs typeface="Arial" panose="020B0604020202020204" pitchFamily="34" charset="0"/>
              </a:rPr>
              <a:t>Award and </a:t>
            </a:r>
            <a:r>
              <a:rPr lang="en-GB" sz="1750" dirty="0" smtClean="0">
                <a:solidFill>
                  <a:srgbClr val="000000"/>
                </a:solidFill>
                <a:latin typeface="Arial" panose="020B0604020202020204" pitchFamily="34" charset="0"/>
                <a:ea typeface="Calibri"/>
                <a:cs typeface="Arial" panose="020B0604020202020204" pitchFamily="34" charset="0"/>
              </a:rPr>
              <a:t>signature</a:t>
            </a:r>
          </a:p>
          <a:p>
            <a:endParaRPr lang="en-GB" sz="1750" dirty="0">
              <a:solidFill>
                <a:srgbClr val="000000"/>
              </a:solidFill>
              <a:latin typeface="Arial" panose="020B0604020202020204" pitchFamily="34" charset="0"/>
              <a:ea typeface="Calibri"/>
              <a:cs typeface="Arial" panose="020B0604020202020204" pitchFamily="34" charset="0"/>
            </a:endParaRPr>
          </a:p>
          <a:p>
            <a:r>
              <a:rPr lang="en-GB" sz="1750" dirty="0" smtClean="0">
                <a:solidFill>
                  <a:srgbClr val="000000"/>
                </a:solidFill>
                <a:latin typeface="Arial" panose="020B0604020202020204" pitchFamily="34" charset="0"/>
                <a:ea typeface="Calibri"/>
                <a:cs typeface="Arial" panose="020B0604020202020204" pitchFamily="34" charset="0"/>
              </a:rPr>
              <a:t>Framework open for call – offs </a:t>
            </a:r>
            <a:endParaRPr lang="en-GB" sz="1750" dirty="0">
              <a:solidFill>
                <a:srgbClr val="000000"/>
              </a:solidFill>
              <a:latin typeface="Arial" panose="020B0604020202020204" pitchFamily="34" charset="0"/>
              <a:ea typeface="Calibri"/>
              <a:cs typeface="Arial" panose="020B0604020202020204" pitchFamily="34" charset="0"/>
            </a:endParaRPr>
          </a:p>
          <a:p>
            <a:endParaRPr lang="en-GB" sz="1600" dirty="0">
              <a:solidFill>
                <a:srgbClr val="000000"/>
              </a:solidFill>
              <a:ea typeface="Calibri" panose="020F0502020204030204" pitchFamily="34" charset="0"/>
              <a:cs typeface="Calibri"/>
            </a:endParaRPr>
          </a:p>
          <a:p>
            <a:endParaRPr lang="en-GB" sz="1600" dirty="0">
              <a:ea typeface="Calibri" panose="020F0502020204030204" pitchFamily="34" charset="0"/>
              <a:cs typeface="Calibri"/>
            </a:endParaRPr>
          </a:p>
        </p:txBody>
      </p:sp>
    </p:spTree>
    <p:extLst>
      <p:ext uri="{BB962C8B-B14F-4D97-AF65-F5344CB8AC3E}">
        <p14:creationId xmlns:p14="http://schemas.microsoft.com/office/powerpoint/2010/main" val="1585755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p:txBody>
          <a:bodyPr>
            <a:normAutofit/>
          </a:bodyPr>
          <a:lstStyle/>
          <a:p>
            <a:r>
              <a:rPr lang="en-US"/>
              <a:t>Procurement Timetable</a:t>
            </a:r>
          </a:p>
        </p:txBody>
      </p:sp>
      <p:graphicFrame>
        <p:nvGraphicFramePr>
          <p:cNvPr id="4" name="Table 3"/>
          <p:cNvGraphicFramePr>
            <a:graphicFrameLocks noGrp="1"/>
          </p:cNvGraphicFramePr>
          <p:nvPr>
            <p:extLst>
              <p:ext uri="{D42A27DB-BD31-4B8C-83A1-F6EECF244321}">
                <p14:modId xmlns:p14="http://schemas.microsoft.com/office/powerpoint/2010/main" val="2442363469"/>
              </p:ext>
            </p:extLst>
          </p:nvPr>
        </p:nvGraphicFramePr>
        <p:xfrm>
          <a:off x="499226" y="1206469"/>
          <a:ext cx="8261598" cy="3983840"/>
        </p:xfrm>
        <a:graphic>
          <a:graphicData uri="http://schemas.openxmlformats.org/drawingml/2006/table">
            <a:tbl>
              <a:tblPr firstRow="1" bandRow="1">
                <a:tableStyleId>{073A0DAA-6AF3-43AB-8588-CEC1D06C72B9}</a:tableStyleId>
              </a:tblPr>
              <a:tblGrid>
                <a:gridCol w="6119288">
                  <a:extLst>
                    <a:ext uri="{9D8B030D-6E8A-4147-A177-3AD203B41FA5}">
                      <a16:colId xmlns:a16="http://schemas.microsoft.com/office/drawing/2014/main" val="3109827835"/>
                    </a:ext>
                  </a:extLst>
                </a:gridCol>
                <a:gridCol w="2142310">
                  <a:extLst>
                    <a:ext uri="{9D8B030D-6E8A-4147-A177-3AD203B41FA5}">
                      <a16:colId xmlns:a16="http://schemas.microsoft.com/office/drawing/2014/main" val="2143717677"/>
                    </a:ext>
                  </a:extLst>
                </a:gridCol>
              </a:tblGrid>
              <a:tr h="398384">
                <a:tc>
                  <a:txBody>
                    <a:bodyPr/>
                    <a:lstStyle/>
                    <a:p>
                      <a:pPr algn="ctr"/>
                      <a:r>
                        <a:rPr lang="en-GB" sz="1800" dirty="0">
                          <a:latin typeface="Arial" panose="020B0604020202020204" pitchFamily="34" charset="0"/>
                          <a:cs typeface="Arial" panose="020B0604020202020204" pitchFamily="34" charset="0"/>
                        </a:rPr>
                        <a:t>Task</a:t>
                      </a:r>
                    </a:p>
                  </a:txBody>
                  <a:tcPr/>
                </a:tc>
                <a:tc>
                  <a:txBody>
                    <a:bodyPr/>
                    <a:lstStyle/>
                    <a:p>
                      <a:pPr algn="ctr"/>
                      <a:r>
                        <a:rPr lang="en-GB" sz="1800" dirty="0">
                          <a:latin typeface="Arial" panose="020B0604020202020204" pitchFamily="34" charset="0"/>
                          <a:cs typeface="Arial" panose="020B0604020202020204" pitchFamily="34" charset="0"/>
                        </a:rPr>
                        <a:t>Date/s</a:t>
                      </a:r>
                    </a:p>
                  </a:txBody>
                  <a:tcPr/>
                </a:tc>
                <a:extLst>
                  <a:ext uri="{0D108BD9-81ED-4DB2-BD59-A6C34878D82A}">
                    <a16:rowId xmlns:a16="http://schemas.microsoft.com/office/drawing/2014/main" val="3283607907"/>
                  </a:ext>
                </a:extLst>
              </a:tr>
              <a:tr h="398384">
                <a:tc>
                  <a:txBody>
                    <a:bodyPr/>
                    <a:lstStyle/>
                    <a:p>
                      <a:r>
                        <a:rPr lang="en-GB" sz="1800" dirty="0">
                          <a:latin typeface="Arial" panose="020B0604020202020204" pitchFamily="34" charset="0"/>
                          <a:cs typeface="Arial" panose="020B0604020202020204" pitchFamily="34" charset="0"/>
                        </a:rPr>
                        <a:t>Market Engagement</a:t>
                      </a:r>
                    </a:p>
                  </a:txBody>
                  <a:tcPr/>
                </a:tc>
                <a:tc>
                  <a:txBody>
                    <a:bodyPr/>
                    <a:lstStyle/>
                    <a:p>
                      <a:pPr algn="ctr"/>
                      <a:r>
                        <a:rPr lang="en-GB" sz="1800" dirty="0" smtClean="0">
                          <a:latin typeface="Arial" panose="020B0604020202020204" pitchFamily="34" charset="0"/>
                          <a:cs typeface="Arial" panose="020B0604020202020204" pitchFamily="34" charset="0"/>
                        </a:rPr>
                        <a:t>Oct</a:t>
                      </a:r>
                      <a:r>
                        <a:rPr lang="en-GB" sz="1800" baseline="0" dirty="0" smtClean="0">
                          <a:latin typeface="Arial" panose="020B0604020202020204" pitchFamily="34" charset="0"/>
                          <a:cs typeface="Arial" panose="020B0604020202020204" pitchFamily="34" charset="0"/>
                        </a:rPr>
                        <a:t> 2024</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18589749"/>
                  </a:ext>
                </a:extLst>
              </a:tr>
              <a:tr h="398384">
                <a:tc>
                  <a:txBody>
                    <a:bodyPr/>
                    <a:lstStyle/>
                    <a:p>
                      <a:r>
                        <a:rPr lang="en-GB" sz="1800" dirty="0">
                          <a:latin typeface="Arial" panose="020B0604020202020204" pitchFamily="34" charset="0"/>
                          <a:cs typeface="Arial" panose="020B0604020202020204" pitchFamily="34" charset="0"/>
                        </a:rPr>
                        <a:t>Tender </a:t>
                      </a:r>
                      <a:r>
                        <a:rPr lang="en-GB" sz="1800" dirty="0" smtClean="0">
                          <a:latin typeface="Arial" panose="020B0604020202020204" pitchFamily="34" charset="0"/>
                          <a:cs typeface="Arial" panose="020B0604020202020204" pitchFamily="34" charset="0"/>
                        </a:rPr>
                        <a:t>Opened (Framework</a:t>
                      </a:r>
                      <a:r>
                        <a:rPr lang="en-GB" sz="1800" baseline="0" dirty="0" smtClean="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Registration /</a:t>
                      </a:r>
                      <a:r>
                        <a:rPr lang="en-GB" sz="1800" baseline="0" dirty="0" smtClean="0">
                          <a:latin typeface="Arial" panose="020B0604020202020204" pitchFamily="34" charset="0"/>
                          <a:cs typeface="Arial" panose="020B0604020202020204" pitchFamily="34" charset="0"/>
                        </a:rPr>
                        <a:t> A</a:t>
                      </a:r>
                      <a:r>
                        <a:rPr lang="en-GB" sz="1800" dirty="0" smtClean="0">
                          <a:latin typeface="Arial" panose="020B0604020202020204" pitchFamily="34" charset="0"/>
                          <a:cs typeface="Arial" panose="020B0604020202020204" pitchFamily="34" charset="0"/>
                        </a:rPr>
                        <a:t>dmittance)</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Nov 2024</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9293624"/>
                  </a:ext>
                </a:extLst>
              </a:tr>
              <a:tr h="398384">
                <a:tc>
                  <a:txBody>
                    <a:bodyPr/>
                    <a:lstStyle/>
                    <a:p>
                      <a:r>
                        <a:rPr lang="en-GB" sz="1800" dirty="0">
                          <a:latin typeface="Arial" panose="020B0604020202020204" pitchFamily="34" charset="0"/>
                          <a:cs typeface="Arial" panose="020B0604020202020204" pitchFamily="34" charset="0"/>
                        </a:rPr>
                        <a:t>Clarification Questions </a:t>
                      </a:r>
                      <a:r>
                        <a:rPr lang="en-GB" sz="1800" dirty="0" smtClean="0">
                          <a:latin typeface="Arial" panose="020B0604020202020204" pitchFamily="34" charset="0"/>
                          <a:cs typeface="Arial" panose="020B0604020202020204" pitchFamily="34" charset="0"/>
                        </a:rPr>
                        <a:t>Closes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Nov 2024</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692144"/>
                  </a:ext>
                </a:extLst>
              </a:tr>
              <a:tr h="398384">
                <a:tc>
                  <a:txBody>
                    <a:bodyPr/>
                    <a:lstStyle/>
                    <a:p>
                      <a:r>
                        <a:rPr lang="en-GB" sz="1800" dirty="0">
                          <a:latin typeface="Arial" panose="020B0604020202020204" pitchFamily="34" charset="0"/>
                          <a:cs typeface="Arial" panose="020B0604020202020204" pitchFamily="34" charset="0"/>
                        </a:rPr>
                        <a:t>Tender </a:t>
                      </a:r>
                      <a:r>
                        <a:rPr lang="en-GB" sz="1800" dirty="0" smtClean="0">
                          <a:latin typeface="Arial" panose="020B0604020202020204" pitchFamily="34" charset="0"/>
                          <a:cs typeface="Arial" panose="020B0604020202020204" pitchFamily="34" charset="0"/>
                        </a:rPr>
                        <a:t>Closes (Registration / Admittance to Framework)</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Dec </a:t>
                      </a:r>
                      <a:r>
                        <a:rPr lang="en-GB" sz="1800" dirty="0">
                          <a:latin typeface="Arial" panose="020B0604020202020204" pitchFamily="34" charset="0"/>
                          <a:cs typeface="Arial" panose="020B0604020202020204" pitchFamily="34" charset="0"/>
                        </a:rPr>
                        <a:t>2024</a:t>
                      </a:r>
                    </a:p>
                  </a:txBody>
                  <a:tcPr/>
                </a:tc>
                <a:extLst>
                  <a:ext uri="{0D108BD9-81ED-4DB2-BD59-A6C34878D82A}">
                    <a16:rowId xmlns:a16="http://schemas.microsoft.com/office/drawing/2014/main" val="3154966785"/>
                  </a:ext>
                </a:extLst>
              </a:tr>
              <a:tr h="398384">
                <a:tc>
                  <a:txBody>
                    <a:bodyPr/>
                    <a:lstStyle/>
                    <a:p>
                      <a:r>
                        <a:rPr lang="en-GB" sz="1800" dirty="0">
                          <a:latin typeface="Arial" panose="020B0604020202020204" pitchFamily="34" charset="0"/>
                          <a:cs typeface="Arial" panose="020B0604020202020204" pitchFamily="34" charset="0"/>
                        </a:rPr>
                        <a:t>Compliancy </a:t>
                      </a:r>
                      <a:r>
                        <a:rPr lang="en-GB" sz="1800" dirty="0" smtClean="0">
                          <a:latin typeface="Arial" panose="020B0604020202020204" pitchFamily="34" charset="0"/>
                          <a:cs typeface="Arial" panose="020B0604020202020204" pitchFamily="34" charset="0"/>
                        </a:rPr>
                        <a:t>Check</a:t>
                      </a:r>
                      <a:endParaRPr lang="en-GB" sz="1800" baseline="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Dec 2024</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5415952"/>
                  </a:ext>
                </a:extLst>
              </a:tr>
              <a:tr h="398384">
                <a:tc>
                  <a:txBody>
                    <a:bodyPr/>
                    <a:lstStyle/>
                    <a:p>
                      <a:r>
                        <a:rPr lang="en-GB" sz="1800" dirty="0">
                          <a:latin typeface="Arial" panose="020B0604020202020204" pitchFamily="34" charset="0"/>
                          <a:cs typeface="Arial" panose="020B0604020202020204" pitchFamily="34" charset="0"/>
                        </a:rPr>
                        <a:t>Evaluation by </a:t>
                      </a:r>
                      <a:r>
                        <a:rPr lang="en-GB" sz="1800" dirty="0" smtClean="0">
                          <a:latin typeface="Arial" panose="020B0604020202020204" pitchFamily="34" charset="0"/>
                          <a:cs typeface="Arial" panose="020B0604020202020204" pitchFamily="34" charset="0"/>
                        </a:rPr>
                        <a:t>Panel </a:t>
                      </a:r>
                      <a:r>
                        <a:rPr lang="en-GB" sz="1800" dirty="0">
                          <a:latin typeface="Arial" panose="020B0604020202020204" pitchFamily="34" charset="0"/>
                          <a:cs typeface="Arial" panose="020B0604020202020204" pitchFamily="34" charset="0"/>
                        </a:rPr>
                        <a:t>M</a:t>
                      </a:r>
                      <a:r>
                        <a:rPr lang="en-GB" sz="1800" dirty="0" smtClean="0">
                          <a:latin typeface="Arial" panose="020B0604020202020204" pitchFamily="34" charset="0"/>
                          <a:cs typeface="Arial" panose="020B0604020202020204" pitchFamily="34" charset="0"/>
                        </a:rPr>
                        <a:t>embers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Dec 2024</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0924183"/>
                  </a:ext>
                </a:extLst>
              </a:tr>
              <a:tr h="398384">
                <a:tc>
                  <a:txBody>
                    <a:bodyPr/>
                    <a:lstStyle/>
                    <a:p>
                      <a:r>
                        <a:rPr lang="en-GB" sz="1800" dirty="0">
                          <a:latin typeface="Arial" panose="020B0604020202020204" pitchFamily="34" charset="0"/>
                          <a:cs typeface="Arial" panose="020B0604020202020204" pitchFamily="34" charset="0"/>
                        </a:rPr>
                        <a:t>Recommendation </a:t>
                      </a:r>
                      <a:r>
                        <a:rPr lang="en-GB" sz="1800" dirty="0" smtClean="0">
                          <a:latin typeface="Arial" panose="020B0604020202020204" pitchFamily="34" charset="0"/>
                          <a:cs typeface="Arial" panose="020B0604020202020204" pitchFamily="34" charset="0"/>
                        </a:rPr>
                        <a:t>and </a:t>
                      </a:r>
                      <a:r>
                        <a:rPr lang="en-GB" sz="1800" dirty="0">
                          <a:latin typeface="Arial" panose="020B0604020202020204" pitchFamily="34" charset="0"/>
                          <a:cs typeface="Arial" panose="020B0604020202020204" pitchFamily="34" charset="0"/>
                        </a:rPr>
                        <a:t>Approval </a:t>
                      </a:r>
                      <a:r>
                        <a:rPr lang="en-GB" sz="1800" dirty="0" smtClean="0">
                          <a:latin typeface="Arial" panose="020B0604020202020204" pitchFamily="34" charset="0"/>
                          <a:cs typeface="Arial" panose="020B0604020202020204" pitchFamily="34" charset="0"/>
                        </a:rPr>
                        <a:t>(LBN governance)</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Dec 2024</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6688703"/>
                  </a:ext>
                </a:extLst>
              </a:tr>
              <a:tr h="398384">
                <a:tc>
                  <a:txBody>
                    <a:bodyPr/>
                    <a:lstStyle/>
                    <a:p>
                      <a:r>
                        <a:rPr lang="en-GB" sz="1800" dirty="0">
                          <a:latin typeface="Arial" panose="020B0604020202020204" pitchFamily="34" charset="0"/>
                          <a:cs typeface="Arial" panose="020B0604020202020204" pitchFamily="34" charset="0"/>
                        </a:rPr>
                        <a:t>Notification to </a:t>
                      </a:r>
                      <a:r>
                        <a:rPr lang="en-GB" sz="1800" dirty="0" smtClean="0">
                          <a:latin typeface="Arial" panose="020B0604020202020204" pitchFamily="34" charset="0"/>
                          <a:cs typeface="Arial" panose="020B0604020202020204" pitchFamily="34" charset="0"/>
                        </a:rPr>
                        <a:t>Providers including standstill</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Jan </a:t>
                      </a:r>
                      <a:r>
                        <a:rPr lang="en-GB" sz="1800" dirty="0">
                          <a:latin typeface="Arial" panose="020B0604020202020204" pitchFamily="34" charset="0"/>
                          <a:cs typeface="Arial" panose="020B0604020202020204" pitchFamily="34" charset="0"/>
                        </a:rPr>
                        <a:t>2025</a:t>
                      </a:r>
                    </a:p>
                  </a:txBody>
                  <a:tcPr/>
                </a:tc>
                <a:extLst>
                  <a:ext uri="{0D108BD9-81ED-4DB2-BD59-A6C34878D82A}">
                    <a16:rowId xmlns:a16="http://schemas.microsoft.com/office/drawing/2014/main" val="272497505"/>
                  </a:ext>
                </a:extLst>
              </a:tr>
              <a:tr h="398384">
                <a:tc>
                  <a:txBody>
                    <a:bodyPr/>
                    <a:lstStyle/>
                    <a:p>
                      <a:r>
                        <a:rPr lang="en-GB" sz="1800" dirty="0" smtClean="0">
                          <a:latin typeface="Arial" panose="020B0604020202020204" pitchFamily="34" charset="0"/>
                          <a:cs typeface="Arial" panose="020B0604020202020204" pitchFamily="34" charset="0"/>
                        </a:rPr>
                        <a:t>Framework Open for Call-offs (Mini </a:t>
                      </a:r>
                      <a:r>
                        <a:rPr lang="en-GB" sz="1800" dirty="0" smtClean="0">
                          <a:latin typeface="Arial" panose="020B0604020202020204" pitchFamily="34" charset="0"/>
                          <a:cs typeface="Arial" panose="020B0604020202020204" pitchFamily="34" charset="0"/>
                        </a:rPr>
                        <a:t>Competition)</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smtClean="0">
                          <a:latin typeface="Arial" panose="020B0604020202020204" pitchFamily="34" charset="0"/>
                          <a:cs typeface="Arial" panose="020B0604020202020204" pitchFamily="34" charset="0"/>
                        </a:rPr>
                        <a:t>Jan </a:t>
                      </a:r>
                      <a:r>
                        <a:rPr lang="en-GB" sz="1800" baseline="0" dirty="0" smtClean="0">
                          <a:latin typeface="Arial" panose="020B0604020202020204" pitchFamily="34" charset="0"/>
                          <a:cs typeface="Arial" panose="020B0604020202020204" pitchFamily="34" charset="0"/>
                        </a:rPr>
                        <a:t>2025</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5774889"/>
                  </a:ext>
                </a:extLst>
              </a:tr>
            </a:tbl>
          </a:graphicData>
        </a:graphic>
      </p:graphicFrame>
      <p:sp>
        <p:nvSpPr>
          <p:cNvPr id="3" name="TextBox 2">
            <a:extLst>
              <a:ext uri="{FF2B5EF4-FFF2-40B4-BE49-F238E27FC236}">
                <a16:creationId xmlns:a16="http://schemas.microsoft.com/office/drawing/2014/main" id="{FA2A3E9B-B1C5-A531-6900-31E50AF2655E}"/>
              </a:ext>
            </a:extLst>
          </p:cNvPr>
          <p:cNvSpPr txBox="1"/>
          <p:nvPr/>
        </p:nvSpPr>
        <p:spPr>
          <a:xfrm>
            <a:off x="499226" y="5373890"/>
            <a:ext cx="9240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smtClean="0">
                <a:latin typeface="Arial" panose="020B0604020202020204" pitchFamily="34" charset="0"/>
                <a:cs typeface="Arial" panose="020B0604020202020204" pitchFamily="34" charset="0"/>
              </a:rPr>
              <a:t>The Council </a:t>
            </a:r>
            <a:r>
              <a:rPr lang="en-US" sz="2000" b="1" dirty="0">
                <a:latin typeface="Arial" panose="020B0604020202020204" pitchFamily="34" charset="0"/>
                <a:cs typeface="Arial" panose="020B0604020202020204" pitchFamily="34" charset="0"/>
              </a:rPr>
              <a:t>reserves the right to amend this timetable</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284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4614" y="0"/>
            <a:ext cx="60773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886551" y="2575956"/>
            <a:ext cx="11611906" cy="744585"/>
          </a:xfrm>
        </p:spPr>
        <p:txBody>
          <a:bodyPr>
            <a:normAutofit/>
          </a:bodyPr>
          <a:lstStyle/>
          <a:p>
            <a:pPr algn="ctr"/>
            <a:r>
              <a:rPr lang="en-GB" dirty="0" smtClean="0"/>
              <a:t>Questions? </a:t>
            </a:r>
            <a:endParaRPr lang="en-GB" dirty="0"/>
          </a:p>
        </p:txBody>
      </p:sp>
      <p:pic>
        <p:nvPicPr>
          <p:cNvPr id="3076" name="Picture 4" descr="Question - Free communication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543" y="682839"/>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647683" y="6126739"/>
            <a:ext cx="3314700" cy="552450"/>
          </a:xfrm>
          <a:prstGeom prst="rect">
            <a:avLst/>
          </a:prstGeom>
        </p:spPr>
      </p:pic>
    </p:spTree>
    <p:extLst>
      <p:ext uri="{BB962C8B-B14F-4D97-AF65-F5344CB8AC3E}">
        <p14:creationId xmlns:p14="http://schemas.microsoft.com/office/powerpoint/2010/main" val="3076198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Purpose</a:t>
            </a:r>
            <a:endParaRPr lang="en-GB" dirty="0"/>
          </a:p>
        </p:txBody>
      </p:sp>
      <p:sp>
        <p:nvSpPr>
          <p:cNvPr id="4" name="Rectangle 3"/>
          <p:cNvSpPr/>
          <p:nvPr/>
        </p:nvSpPr>
        <p:spPr>
          <a:xfrm>
            <a:off x="396072" y="1347985"/>
            <a:ext cx="10884243" cy="1738938"/>
          </a:xfrm>
          <a:prstGeom prst="rect">
            <a:avLst/>
          </a:prstGeom>
        </p:spPr>
        <p:txBody>
          <a:bodyPr wrap="square">
            <a:spAutoFit/>
          </a:bodyPr>
          <a:lstStyle/>
          <a:p>
            <a:pPr lvl="0">
              <a:lnSpc>
                <a:spcPct val="107000"/>
              </a:lnSpc>
              <a:spcAft>
                <a:spcPts val="0"/>
              </a:spcAft>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n-GB" sz="2000" dirty="0" smtClean="0">
                <a:latin typeface="Arial" panose="020B0604020202020204" pitchFamily="34" charset="0"/>
                <a:ea typeface="Calibri" panose="020F0502020204030204" pitchFamily="34" charset="0"/>
                <a:cs typeface="Times New Roman" panose="02020603050405020304" pitchFamily="18" charset="0"/>
              </a:rPr>
              <a:t>To </a:t>
            </a:r>
            <a:r>
              <a:rPr lang="en-GB" sz="2000" dirty="0">
                <a:latin typeface="Arial" panose="020B0604020202020204" pitchFamily="34" charset="0"/>
                <a:ea typeface="Calibri" panose="020F0502020204030204" pitchFamily="34" charset="0"/>
                <a:cs typeface="Times New Roman" panose="02020603050405020304" pitchFamily="18" charset="0"/>
              </a:rPr>
              <a:t>enable providers to better understand our commissioning </a:t>
            </a:r>
            <a:r>
              <a:rPr lang="en-GB" sz="2000" dirty="0" smtClean="0">
                <a:latin typeface="Arial" panose="020B0604020202020204" pitchFamily="34" charset="0"/>
                <a:ea typeface="Calibri" panose="020F0502020204030204" pitchFamily="34" charset="0"/>
                <a:cs typeface="Times New Roman" panose="02020603050405020304" pitchFamily="18" charset="0"/>
              </a:rPr>
              <a:t>intentions</a:t>
            </a:r>
          </a:p>
          <a:p>
            <a:pPr marL="285750" lvl="0" indent="-285750">
              <a:lnSpc>
                <a:spcPct val="107000"/>
              </a:lnSpc>
              <a:spcAft>
                <a:spcPts val="0"/>
              </a:spcAft>
              <a:buFont typeface="Arial" panose="020B0604020202020204" pitchFamily="34" charset="0"/>
              <a:buChar char="•"/>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n-GB" sz="2000" dirty="0" smtClean="0">
                <a:latin typeface="Arial" panose="020B0604020202020204" pitchFamily="34" charset="0"/>
                <a:ea typeface="Calibri" panose="020F0502020204030204" pitchFamily="34" charset="0"/>
                <a:cs typeface="Times New Roman" panose="02020603050405020304" pitchFamily="18" charset="0"/>
              </a:rPr>
              <a:t>For providers to offer feedback and/or ask questions.</a:t>
            </a:r>
          </a:p>
          <a:p>
            <a:pPr marL="285750" lvl="0" indent="-285750">
              <a:lnSpc>
                <a:spcPct val="107000"/>
              </a:lnSpc>
              <a:spcAft>
                <a:spcPts val="0"/>
              </a:spcAft>
              <a:buFont typeface="Arial" panose="020B0604020202020204" pitchFamily="34" charset="0"/>
              <a:buChar char="•"/>
            </a:pPr>
            <a:endParaRPr lang="en-GB"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142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9805" y="5062445"/>
            <a:ext cx="11611906" cy="744585"/>
          </a:xfrm>
        </p:spPr>
        <p:txBody>
          <a:bodyPr>
            <a:normAutofit fontScale="90000"/>
          </a:bodyPr>
          <a:lstStyle/>
          <a:p>
            <a:pPr>
              <a:lnSpc>
                <a:spcPct val="150000"/>
              </a:lnSpc>
            </a:pP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2200" dirty="0" smtClean="0"/>
              <a:t>Contact Details: </a:t>
            </a:r>
            <a:r>
              <a:rPr lang="en-GB" sz="2200" dirty="0"/>
              <a:t/>
            </a:r>
            <a:br>
              <a:rPr lang="en-GB" sz="2200" dirty="0"/>
            </a:br>
            <a:r>
              <a:rPr lang="en-GB" sz="2200" dirty="0" smtClean="0"/>
              <a:t>Aneta J Hutek – Aneta.Hutek@newham.gov.uk</a:t>
            </a:r>
            <a:br>
              <a:rPr lang="en-GB" sz="2200" dirty="0" smtClean="0"/>
            </a:br>
            <a:r>
              <a:rPr lang="en-GB" sz="2200" dirty="0" smtClean="0"/>
              <a:t>Kieran Scott – Kieran.Scott@newham.gov.uk</a:t>
            </a:r>
            <a:endParaRPr lang="en-GB" sz="2200" dirty="0"/>
          </a:p>
        </p:txBody>
      </p:sp>
      <p:sp>
        <p:nvSpPr>
          <p:cNvPr id="3" name="TextBox 2"/>
          <p:cNvSpPr txBox="1"/>
          <p:nvPr/>
        </p:nvSpPr>
        <p:spPr>
          <a:xfrm>
            <a:off x="3741362" y="1870681"/>
            <a:ext cx="4519507" cy="923330"/>
          </a:xfrm>
          <a:prstGeom prst="rect">
            <a:avLst/>
          </a:prstGeom>
          <a:noFill/>
        </p:spPr>
        <p:txBody>
          <a:bodyPr wrap="none" rtlCol="0">
            <a:spAutoFit/>
          </a:bodyPr>
          <a:lstStyle/>
          <a:p>
            <a:r>
              <a:rPr lang="en-GB" sz="5400" b="1" dirty="0" smtClean="0">
                <a:solidFill>
                  <a:schemeClr val="bg1"/>
                </a:solidFill>
                <a:latin typeface="Arial" panose="020B0604020202020204" pitchFamily="34" charset="0"/>
                <a:cs typeface="Arial" panose="020B0604020202020204" pitchFamily="34" charset="0"/>
              </a:rPr>
              <a:t>THANK YOU!</a:t>
            </a:r>
            <a:endParaRPr lang="en-GB"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70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72" y="125903"/>
            <a:ext cx="9144000" cy="744585"/>
          </a:xfrm>
        </p:spPr>
        <p:txBody>
          <a:bodyPr/>
          <a:lstStyle/>
          <a:p>
            <a:r>
              <a:rPr lang="en-GB" dirty="0" smtClean="0"/>
              <a:t>Agenda</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052600194"/>
              </p:ext>
            </p:extLst>
          </p:nvPr>
        </p:nvGraphicFramePr>
        <p:xfrm>
          <a:off x="307583" y="1107439"/>
          <a:ext cx="11569457" cy="5399968"/>
        </p:xfrm>
        <a:graphic>
          <a:graphicData uri="http://schemas.openxmlformats.org/drawingml/2006/table">
            <a:tbl>
              <a:tblPr firstRow="1" bandRow="1">
                <a:tableStyleId>{0505E3EF-67EA-436B-97B2-0124C06EBD24}</a:tableStyleId>
              </a:tblPr>
              <a:tblGrid>
                <a:gridCol w="7161110">
                  <a:extLst>
                    <a:ext uri="{9D8B030D-6E8A-4147-A177-3AD203B41FA5}">
                      <a16:colId xmlns:a16="http://schemas.microsoft.com/office/drawing/2014/main" val="1938059876"/>
                    </a:ext>
                  </a:extLst>
                </a:gridCol>
                <a:gridCol w="4408347">
                  <a:extLst>
                    <a:ext uri="{9D8B030D-6E8A-4147-A177-3AD203B41FA5}">
                      <a16:colId xmlns:a16="http://schemas.microsoft.com/office/drawing/2014/main" val="1073912066"/>
                    </a:ext>
                  </a:extLst>
                </a:gridCol>
              </a:tblGrid>
              <a:tr h="551144">
                <a:tc>
                  <a:txBody>
                    <a:bodyPr/>
                    <a:lstStyle/>
                    <a:p>
                      <a:pPr algn="ctr"/>
                      <a:r>
                        <a:rPr lang="en-GB" dirty="0" smtClean="0">
                          <a:solidFill>
                            <a:schemeClr val="bg1"/>
                          </a:solidFill>
                          <a:latin typeface="Arial" panose="020B0604020202020204" pitchFamily="34" charset="0"/>
                          <a:cs typeface="Arial" panose="020B0604020202020204" pitchFamily="34" charset="0"/>
                        </a:rPr>
                        <a:t>Agenda Item</a:t>
                      </a:r>
                      <a:endParaRPr lang="en-GB" dirty="0">
                        <a:solidFill>
                          <a:schemeClr val="bg1"/>
                        </a:solidFill>
                        <a:latin typeface="Arial" panose="020B0604020202020204" pitchFamily="34" charset="0"/>
                        <a:cs typeface="Arial" panose="020B0604020202020204" pitchFamily="34" charset="0"/>
                      </a:endParaRPr>
                    </a:p>
                  </a:txBody>
                  <a:tcPr>
                    <a:solidFill>
                      <a:srgbClr val="3DA1A0"/>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Presenter </a:t>
                      </a:r>
                      <a:endParaRPr lang="en-GB" dirty="0">
                        <a:solidFill>
                          <a:schemeClr val="bg1"/>
                        </a:solidFill>
                        <a:latin typeface="Arial" panose="020B0604020202020204" pitchFamily="34" charset="0"/>
                        <a:cs typeface="Arial" panose="020B0604020202020204" pitchFamily="34" charset="0"/>
                      </a:endParaRPr>
                    </a:p>
                  </a:txBody>
                  <a:tcPr>
                    <a:solidFill>
                      <a:srgbClr val="3DA1A0"/>
                    </a:solidFill>
                  </a:tcPr>
                </a:tc>
                <a:extLst>
                  <a:ext uri="{0D108BD9-81ED-4DB2-BD59-A6C34878D82A}">
                    <a16:rowId xmlns:a16="http://schemas.microsoft.com/office/drawing/2014/main" val="3827038186"/>
                  </a:ext>
                </a:extLst>
              </a:tr>
              <a:tr h="625715">
                <a:tc>
                  <a:txBody>
                    <a:bodyPr/>
                    <a:lstStyle/>
                    <a:p>
                      <a:r>
                        <a:rPr lang="en-GB" dirty="0" smtClean="0">
                          <a:latin typeface="Arial" panose="020B0604020202020204" pitchFamily="34" charset="0"/>
                          <a:cs typeface="Arial" panose="020B0604020202020204" pitchFamily="34" charset="0"/>
                        </a:rPr>
                        <a:t>Welcome</a:t>
                      </a:r>
                      <a:r>
                        <a:rPr lang="en-GB" baseline="0" dirty="0" smtClean="0">
                          <a:latin typeface="Arial" panose="020B0604020202020204" pitchFamily="34" charset="0"/>
                          <a:cs typeface="Arial" panose="020B0604020202020204" pitchFamily="34" charset="0"/>
                        </a:rPr>
                        <a:t> and Introductions </a:t>
                      </a:r>
                      <a:endParaRPr lang="en-GB"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Aneta Hutek</a:t>
                      </a:r>
                    </a:p>
                    <a:p>
                      <a:r>
                        <a:rPr lang="en-GB" dirty="0" smtClean="0">
                          <a:latin typeface="Arial" panose="020B0604020202020204" pitchFamily="34" charset="0"/>
                          <a:cs typeface="Arial" panose="020B0604020202020204" pitchFamily="34" charset="0"/>
                        </a:rPr>
                        <a:t>Commissioner</a:t>
                      </a:r>
                      <a:r>
                        <a:rPr lang="en-GB" baseline="0" dirty="0" smtClean="0">
                          <a:latin typeface="Arial" panose="020B0604020202020204" pitchFamily="34" charset="0"/>
                          <a:cs typeface="Arial" panose="020B0604020202020204" pitchFamily="34" charset="0"/>
                        </a:rPr>
                        <a:t> (LBN)</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2457011"/>
                  </a:ext>
                </a:extLst>
              </a:tr>
              <a:tr h="893879">
                <a:tc>
                  <a:txBody>
                    <a:bodyPr/>
                    <a:lstStyle/>
                    <a:p>
                      <a:r>
                        <a:rPr lang="en-GB" dirty="0" smtClean="0">
                          <a:latin typeface="Arial" panose="020B0604020202020204" pitchFamily="34" charset="0"/>
                          <a:cs typeface="Arial" panose="020B0604020202020204" pitchFamily="34" charset="0"/>
                        </a:rPr>
                        <a:t>Overview of existing Framework</a:t>
                      </a:r>
                      <a:r>
                        <a:rPr lang="en-GB" baseline="0" dirty="0" smtClean="0">
                          <a:latin typeface="Arial" panose="020B0604020202020204" pitchFamily="34" charset="0"/>
                          <a:cs typeface="Arial" panose="020B0604020202020204" pitchFamily="34" charset="0"/>
                        </a:rPr>
                        <a:t> Arrangements </a:t>
                      </a:r>
                      <a:endParaRPr lang="en-GB"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Aneta Hutek</a:t>
                      </a:r>
                    </a:p>
                    <a:p>
                      <a:r>
                        <a:rPr lang="en-GB" dirty="0" smtClean="0">
                          <a:latin typeface="Arial" panose="020B0604020202020204" pitchFamily="34" charset="0"/>
                          <a:cs typeface="Arial" panose="020B0604020202020204" pitchFamily="34" charset="0"/>
                        </a:rPr>
                        <a:t>Commissioner</a:t>
                      </a:r>
                      <a:r>
                        <a:rPr lang="en-GB" baseline="0" dirty="0" smtClean="0">
                          <a:latin typeface="Arial" panose="020B0604020202020204" pitchFamily="34" charset="0"/>
                          <a:cs typeface="Arial" panose="020B0604020202020204" pitchFamily="34" charset="0"/>
                        </a:rPr>
                        <a:t> (LBN)</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9481610"/>
                  </a:ext>
                </a:extLst>
              </a:tr>
              <a:tr h="1430207">
                <a:tc>
                  <a:txBody>
                    <a:bodyPr/>
                    <a:lstStyle/>
                    <a:p>
                      <a:r>
                        <a:rPr lang="en-GB" sz="1800" kern="1200" dirty="0" smtClean="0">
                          <a:solidFill>
                            <a:schemeClr val="dk1"/>
                          </a:solidFill>
                          <a:effectLst/>
                          <a:latin typeface="Arial" panose="020B0604020202020204" pitchFamily="34" charset="0"/>
                          <a:ea typeface="+mn-ea"/>
                          <a:cs typeface="Arial" panose="020B0604020202020204" pitchFamily="34" charset="0"/>
                        </a:rPr>
                        <a:t>Proposed new HIV,</a:t>
                      </a:r>
                      <a:r>
                        <a:rPr lang="en-GB" sz="1800" kern="1200" baseline="0" dirty="0" smtClean="0">
                          <a:solidFill>
                            <a:schemeClr val="dk1"/>
                          </a:solidFill>
                          <a:effectLst/>
                          <a:latin typeface="Arial" panose="020B0604020202020204" pitchFamily="34" charset="0"/>
                          <a:ea typeface="+mn-ea"/>
                          <a:cs typeface="Arial" panose="020B0604020202020204" pitchFamily="34" charset="0"/>
                        </a:rPr>
                        <a:t> STI and</a:t>
                      </a:r>
                      <a:r>
                        <a:rPr lang="en-GB" sz="1800" kern="1200" dirty="0" smtClean="0">
                          <a:solidFill>
                            <a:schemeClr val="dk1"/>
                          </a:solidFill>
                          <a:effectLst/>
                          <a:latin typeface="Arial" panose="020B0604020202020204" pitchFamily="34" charset="0"/>
                          <a:ea typeface="+mn-ea"/>
                          <a:cs typeface="Arial" panose="020B0604020202020204" pitchFamily="34" charset="0"/>
                        </a:rPr>
                        <a:t> BBV Prevention and Support Framework</a:t>
                      </a:r>
                    </a:p>
                    <a:p>
                      <a:pPr marL="285750" lvl="0" indent="-285750">
                        <a:buFont typeface="Arial" panose="020B0604020202020204" pitchFamily="34" charset="0"/>
                        <a:buChar char="•"/>
                      </a:pPr>
                      <a:r>
                        <a:rPr lang="en-GB" sz="1800" kern="1200" dirty="0" smtClean="0">
                          <a:solidFill>
                            <a:schemeClr val="dk1"/>
                          </a:solidFill>
                          <a:effectLst/>
                          <a:latin typeface="Arial" panose="020B0604020202020204" pitchFamily="34" charset="0"/>
                          <a:ea typeface="+mn-ea"/>
                          <a:cs typeface="Arial" panose="020B0604020202020204" pitchFamily="34" charset="0"/>
                        </a:rPr>
                        <a:t>Collaboration with London Local Authorities and Health Partners</a:t>
                      </a:r>
                    </a:p>
                    <a:p>
                      <a:pPr marL="285750" lvl="0" indent="-285750">
                        <a:buFont typeface="Arial" panose="020B0604020202020204" pitchFamily="34" charset="0"/>
                        <a:buChar char="•"/>
                      </a:pPr>
                      <a:r>
                        <a:rPr lang="en-GB" sz="1800" kern="1200" dirty="0" smtClean="0">
                          <a:solidFill>
                            <a:schemeClr val="dk1"/>
                          </a:solidFill>
                          <a:effectLst/>
                          <a:latin typeface="Arial" panose="020B0604020202020204" pitchFamily="34" charset="0"/>
                          <a:ea typeface="+mn-ea"/>
                          <a:cs typeface="Arial" panose="020B0604020202020204" pitchFamily="34" charset="0"/>
                        </a:rPr>
                        <a:t>Scope </a:t>
                      </a:r>
                    </a:p>
                    <a:p>
                      <a:pPr marL="285750" lvl="0" indent="-285750">
                        <a:buFont typeface="Arial" panose="020B0604020202020204" pitchFamily="34" charset="0"/>
                        <a:buChar char="•"/>
                      </a:pPr>
                      <a:r>
                        <a:rPr lang="en-GB" sz="1800" kern="1200" dirty="0" smtClean="0">
                          <a:solidFill>
                            <a:schemeClr val="dk1"/>
                          </a:solidFill>
                          <a:effectLst/>
                          <a:latin typeface="Arial" panose="020B0604020202020204" pitchFamily="34" charset="0"/>
                          <a:ea typeface="+mn-ea"/>
                          <a:cs typeface="Arial" panose="020B0604020202020204" pitchFamily="34" charset="0"/>
                        </a:rPr>
                        <a:t>Proposed Lots </a:t>
                      </a:r>
                      <a:endParaRPr lang="en-GB"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Aneta Hutek</a:t>
                      </a:r>
                    </a:p>
                    <a:p>
                      <a:r>
                        <a:rPr lang="en-GB" dirty="0" smtClean="0">
                          <a:latin typeface="Arial" panose="020B0604020202020204" pitchFamily="34" charset="0"/>
                          <a:cs typeface="Arial" panose="020B0604020202020204" pitchFamily="34" charset="0"/>
                        </a:rPr>
                        <a:t>Commissioner</a:t>
                      </a:r>
                      <a:r>
                        <a:rPr lang="en-GB" baseline="0" dirty="0" smtClean="0">
                          <a:latin typeface="Arial" panose="020B0604020202020204" pitchFamily="34" charset="0"/>
                          <a:cs typeface="Arial" panose="020B0604020202020204" pitchFamily="34" charset="0"/>
                        </a:rPr>
                        <a:t> (LBN)</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8200279"/>
                  </a:ext>
                </a:extLst>
              </a:tr>
              <a:tr h="551144">
                <a:tc>
                  <a:txBody>
                    <a:bodyPr/>
                    <a:lstStyle/>
                    <a:p>
                      <a:r>
                        <a:rPr lang="en-GB" b="1" dirty="0" smtClean="0">
                          <a:latin typeface="Arial" panose="020B0604020202020204" pitchFamily="34" charset="0"/>
                          <a:cs typeface="Arial" panose="020B0604020202020204" pitchFamily="34" charset="0"/>
                        </a:rPr>
                        <a:t>Questions </a:t>
                      </a:r>
                      <a:endParaRPr lang="en-GB" b="1"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All </a:t>
                      </a:r>
                      <a:endParaRPr lang="en-GB"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6076457"/>
                  </a:ext>
                </a:extLst>
              </a:tr>
              <a:tr h="625715">
                <a:tc>
                  <a:txBody>
                    <a:bodyPr/>
                    <a:lstStyle/>
                    <a:p>
                      <a:r>
                        <a:rPr lang="en-GB" dirty="0" smtClean="0">
                          <a:latin typeface="Arial" panose="020B0604020202020204" pitchFamily="34" charset="0"/>
                          <a:cs typeface="Arial" panose="020B0604020202020204" pitchFamily="34" charset="0"/>
                        </a:rPr>
                        <a:t>Procurement and Timeline</a:t>
                      </a:r>
                      <a:endParaRPr lang="en-GB"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Stacey</a:t>
                      </a:r>
                      <a:r>
                        <a:rPr lang="en-GB" b="1" baseline="0" dirty="0" smtClean="0">
                          <a:latin typeface="Arial" panose="020B0604020202020204" pitchFamily="34" charset="0"/>
                          <a:cs typeface="Arial" panose="020B0604020202020204" pitchFamily="34" charset="0"/>
                        </a:rPr>
                        <a:t> Sangha</a:t>
                      </a:r>
                    </a:p>
                    <a:p>
                      <a:r>
                        <a:rPr lang="en-GB" sz="1800" b="0" kern="1200" dirty="0" smtClean="0">
                          <a:solidFill>
                            <a:schemeClr val="dk1"/>
                          </a:solidFill>
                          <a:effectLst/>
                          <a:latin typeface="Arial" panose="020B0604020202020204" pitchFamily="34" charset="0"/>
                          <a:ea typeface="+mn-ea"/>
                          <a:cs typeface="Arial" panose="020B0604020202020204" pitchFamily="34" charset="0"/>
                        </a:rPr>
                        <a:t>Senior Procurement Specialist (LBN) </a:t>
                      </a:r>
                      <a:endParaRPr lang="en-GB"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2066765"/>
                  </a:ext>
                </a:extLst>
              </a:tr>
              <a:tr h="625715">
                <a:tc>
                  <a:txBody>
                    <a:bodyPr/>
                    <a:lstStyle/>
                    <a:p>
                      <a:r>
                        <a:rPr lang="en-GB" b="1" dirty="0" smtClean="0">
                          <a:latin typeface="Arial" panose="020B0604020202020204" pitchFamily="34" charset="0"/>
                          <a:cs typeface="Arial" panose="020B0604020202020204" pitchFamily="34" charset="0"/>
                        </a:rPr>
                        <a:t>Questions </a:t>
                      </a:r>
                      <a:endParaRPr lang="en-GB" b="1"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All </a:t>
                      </a:r>
                    </a:p>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5914287"/>
                  </a:ext>
                </a:extLst>
              </a:tr>
            </a:tbl>
          </a:graphicData>
        </a:graphic>
      </p:graphicFrame>
    </p:spTree>
    <p:extLst>
      <p:ext uri="{BB962C8B-B14F-4D97-AF65-F5344CB8AC3E}">
        <p14:creationId xmlns:p14="http://schemas.microsoft.com/office/powerpoint/2010/main" val="242290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88730" y="1044147"/>
            <a:ext cx="6015720" cy="5424440"/>
            <a:chOff x="2866060" y="315099"/>
            <a:chExt cx="6015720" cy="5424440"/>
          </a:xfrm>
        </p:grpSpPr>
        <p:pic>
          <p:nvPicPr>
            <p:cNvPr id="2052" name="Picture 4" descr="Thick Circle Scribble PNG &amp; SVG Design For T-Shirt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312898" y="315099"/>
              <a:ext cx="5250077" cy="5424440"/>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Manual Input 17"/>
            <p:cNvSpPr/>
            <p:nvPr/>
          </p:nvSpPr>
          <p:spPr>
            <a:xfrm>
              <a:off x="2866060" y="3145989"/>
              <a:ext cx="2431546" cy="1767016"/>
            </a:xfrm>
            <a:prstGeom prst="flowChartManualInput">
              <a:avLst/>
            </a:prstGeom>
            <a:solidFill>
              <a:srgbClr val="00A09D"/>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Manual Input 19"/>
            <p:cNvSpPr/>
            <p:nvPr/>
          </p:nvSpPr>
          <p:spPr>
            <a:xfrm rot="10800000">
              <a:off x="2994092" y="1192081"/>
              <a:ext cx="2431546" cy="1767016"/>
            </a:xfrm>
            <a:prstGeom prst="flowChartManualInput">
              <a:avLst/>
            </a:prstGeom>
            <a:solidFill>
              <a:srgbClr val="00A09D"/>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289634" y="3609021"/>
              <a:ext cx="2007972" cy="923330"/>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Share one thing about your current role </a:t>
              </a:r>
              <a:endParaRPr lang="en-GB"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402758" y="1528457"/>
              <a:ext cx="2118484" cy="646331"/>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What is your name? </a:t>
              </a:r>
              <a:endParaRPr lang="en-GB" dirty="0">
                <a:solidFill>
                  <a:schemeClr val="bg1"/>
                </a:solidFill>
                <a:latin typeface="Arial" panose="020B0604020202020204" pitchFamily="34" charset="0"/>
                <a:cs typeface="Arial" panose="020B0604020202020204" pitchFamily="34" charset="0"/>
              </a:endParaRPr>
            </a:p>
          </p:txBody>
        </p:sp>
        <p:sp>
          <p:nvSpPr>
            <p:cNvPr id="22" name="Flowchart: Manual Input 21"/>
            <p:cNvSpPr/>
            <p:nvPr/>
          </p:nvSpPr>
          <p:spPr>
            <a:xfrm>
              <a:off x="6450234" y="868915"/>
              <a:ext cx="2431546" cy="1767016"/>
            </a:xfrm>
            <a:prstGeom prst="flowChartManualInput">
              <a:avLst/>
            </a:prstGeom>
            <a:solidFill>
              <a:srgbClr val="00A09D"/>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676088" y="1528457"/>
              <a:ext cx="2118484" cy="646331"/>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What organisation do you represent?</a:t>
              </a:r>
              <a:endParaRPr lang="en-GB" dirty="0">
                <a:solidFill>
                  <a:schemeClr val="bg1"/>
                </a:solidFill>
                <a:latin typeface="Arial" panose="020B0604020202020204" pitchFamily="34" charset="0"/>
                <a:cs typeface="Arial" panose="020B0604020202020204" pitchFamily="34" charset="0"/>
              </a:endParaRPr>
            </a:p>
          </p:txBody>
        </p:sp>
        <p:sp>
          <p:nvSpPr>
            <p:cNvPr id="24" name="Flowchart: Manual Input 23"/>
            <p:cNvSpPr/>
            <p:nvPr/>
          </p:nvSpPr>
          <p:spPr>
            <a:xfrm rot="10800000">
              <a:off x="6247709" y="3182799"/>
              <a:ext cx="2431546" cy="1767016"/>
            </a:xfrm>
            <a:prstGeom prst="flowChartManualInput">
              <a:avLst/>
            </a:prstGeom>
            <a:solidFill>
              <a:srgbClr val="00A09D"/>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450234" y="3462534"/>
              <a:ext cx="2118484" cy="923330"/>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What do you hope to get out of today’s session?</a:t>
              </a:r>
              <a:endParaRPr lang="en-GB" dirty="0">
                <a:solidFill>
                  <a:schemeClr val="bg1"/>
                </a:solidFill>
                <a:latin typeface="Arial" panose="020B0604020202020204" pitchFamily="34" charset="0"/>
                <a:cs typeface="Arial" panose="020B0604020202020204" pitchFamily="34" charset="0"/>
              </a:endParaRPr>
            </a:p>
          </p:txBody>
        </p:sp>
      </p:grpSp>
      <p:sp>
        <p:nvSpPr>
          <p:cNvPr id="28" name="Title 1"/>
          <p:cNvSpPr>
            <a:spLocks noGrp="1"/>
          </p:cNvSpPr>
          <p:nvPr>
            <p:ph type="ctrTitle"/>
          </p:nvPr>
        </p:nvSpPr>
        <p:spPr>
          <a:xfrm>
            <a:off x="396072" y="278303"/>
            <a:ext cx="9144000" cy="744585"/>
          </a:xfrm>
        </p:spPr>
        <p:txBody>
          <a:bodyPr/>
          <a:lstStyle/>
          <a:p>
            <a:r>
              <a:rPr lang="en-GB" dirty="0" smtClean="0"/>
              <a:t>Introductions </a:t>
            </a:r>
            <a:endParaRPr lang="en-GB" dirty="0"/>
          </a:p>
        </p:txBody>
      </p:sp>
    </p:spTree>
    <p:extLst>
      <p:ext uri="{BB962C8B-B14F-4D97-AF65-F5344CB8AC3E}">
        <p14:creationId xmlns:p14="http://schemas.microsoft.com/office/powerpoint/2010/main" val="3442118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323664" y="576146"/>
            <a:ext cx="11611906" cy="5239385"/>
          </a:xfrm>
        </p:spPr>
        <p:txBody>
          <a:bodyPr>
            <a:noAutofit/>
          </a:bodyPr>
          <a:lstStyle/>
          <a:p>
            <a:pPr algn="ctr"/>
            <a:r>
              <a:rPr lang="en-US" sz="3200" dirty="0" smtClean="0"/>
              <a:t/>
            </a:r>
            <a:br>
              <a:rPr lang="en-US" sz="3200" dirty="0" smtClean="0"/>
            </a:br>
            <a:r>
              <a:rPr lang="en-US" sz="3200" dirty="0" smtClean="0"/>
              <a:t>The Current HIV Prevention and Support Framework</a:t>
            </a:r>
            <a:br>
              <a:rPr lang="en-US" sz="3200" dirty="0" smtClean="0"/>
            </a:br>
            <a:r>
              <a:rPr lang="en-US" sz="2400" b="0" dirty="0" smtClean="0"/>
              <a:t/>
            </a:r>
            <a:br>
              <a:rPr lang="en-US" sz="2400" b="0" dirty="0" smtClean="0"/>
            </a:br>
            <a:r>
              <a:rPr lang="en-US" sz="3200" dirty="0" smtClean="0"/>
              <a:t/>
            </a:r>
            <a:br>
              <a:rPr lang="en-US" sz="3200" dirty="0" smtClean="0"/>
            </a:br>
            <a:r>
              <a:rPr lang="en-US" sz="2400" b="0" dirty="0" smtClean="0"/>
              <a:t> </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2400" b="0" dirty="0"/>
          </a:p>
        </p:txBody>
      </p:sp>
    </p:spTree>
    <p:extLst>
      <p:ext uri="{BB962C8B-B14F-4D97-AF65-F5344CB8AC3E}">
        <p14:creationId xmlns:p14="http://schemas.microsoft.com/office/powerpoint/2010/main" val="46915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71" y="123567"/>
            <a:ext cx="10224561" cy="744585"/>
          </a:xfrm>
        </p:spPr>
        <p:txBody>
          <a:bodyPr>
            <a:normAutofit/>
          </a:bodyPr>
          <a:lstStyle/>
          <a:p>
            <a:r>
              <a:rPr lang="en-GB" sz="3200" dirty="0" smtClean="0"/>
              <a:t>Overview of current Framework Arrangements</a:t>
            </a:r>
            <a:endParaRPr lang="en-GB" sz="3200" dirty="0"/>
          </a:p>
        </p:txBody>
      </p:sp>
      <p:sp>
        <p:nvSpPr>
          <p:cNvPr id="4" name="TextBox 3"/>
          <p:cNvSpPr txBox="1"/>
          <p:nvPr/>
        </p:nvSpPr>
        <p:spPr>
          <a:xfrm>
            <a:off x="167471" y="1183112"/>
            <a:ext cx="11944866" cy="4874155"/>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current HIV Prevention and Support Framework was established in March 2021 and is due to expire in April 2025</a:t>
            </a:r>
          </a:p>
          <a:p>
            <a:pPr>
              <a:lnSpc>
                <a:spcPct val="114000"/>
              </a:lnSpc>
            </a:pPr>
            <a:endParaRPr lang="en-GB" sz="1600" dirty="0" smtClean="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It was set up by London Borough of Newham (LBN) as the lead authority for the North East London Shared Commissioning Service for Sexual Health. The ‘Shared Service’ caters for the Local Authorities of Newham, Tower Hamlets, Waltham Forest, Redbridge, Barking &amp; Dagenham and Havering. We work closely with City &amp; Hackney.</a:t>
            </a:r>
          </a:p>
          <a:p>
            <a:pPr marL="285750" indent="-285750">
              <a:lnSpc>
                <a:spcPct val="114000"/>
              </a:lnSpc>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key aims of the current framework are:</a:t>
            </a:r>
          </a:p>
          <a:p>
            <a:pPr marL="285750" indent="-285750">
              <a:lnSpc>
                <a:spcPct val="114000"/>
              </a:lnSpc>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800100" lvl="1" indent="-342900">
              <a:lnSpc>
                <a:spcPct val="120000"/>
              </a:lnSpc>
              <a:buFont typeface="Wingdings" panose="05000000000000000000" pitchFamily="2" charset="2"/>
              <a:buChar char="v"/>
            </a:pPr>
            <a:r>
              <a:rPr lang="en-GB" sz="1400" b="1" dirty="0">
                <a:latin typeface="Arial" panose="020B0604020202020204" pitchFamily="34" charset="0"/>
                <a:ea typeface="Calibri" panose="020F0502020204030204" pitchFamily="34" charset="0"/>
                <a:cs typeface="Arial" panose="020B0604020202020204" pitchFamily="34" charset="0"/>
              </a:rPr>
              <a:t>Improved access to HIV prevention and wellbeing services for </a:t>
            </a:r>
            <a:r>
              <a:rPr lang="en-GB" sz="1400" b="1" dirty="0" smtClean="0">
                <a:latin typeface="Arial" panose="020B0604020202020204" pitchFamily="34" charset="0"/>
                <a:ea typeface="Calibri" panose="020F0502020204030204" pitchFamily="34" charset="0"/>
                <a:cs typeface="Arial" panose="020B0604020202020204" pitchFamily="34" charset="0"/>
              </a:rPr>
              <a:t>under-served </a:t>
            </a:r>
            <a:r>
              <a:rPr lang="en-GB" sz="1400" b="1" dirty="0">
                <a:latin typeface="Arial" panose="020B0604020202020204" pitchFamily="34" charset="0"/>
                <a:ea typeface="Calibri" panose="020F0502020204030204" pitchFamily="34" charset="0"/>
                <a:cs typeface="Arial" panose="020B0604020202020204" pitchFamily="34" charset="0"/>
              </a:rPr>
              <a:t>populations</a:t>
            </a:r>
            <a:r>
              <a:rPr lang="en-GB" sz="1400" dirty="0">
                <a:latin typeface="Arial" panose="020B0604020202020204" pitchFamily="34" charset="0"/>
                <a:ea typeface="Calibri" panose="020F0502020204030204" pitchFamily="34" charset="0"/>
                <a:cs typeface="Arial" panose="020B0604020202020204" pitchFamily="34" charset="0"/>
              </a:rPr>
              <a:t>; including but not limited to Black, Asian and Minority Ethnic </a:t>
            </a:r>
            <a:r>
              <a:rPr lang="en-GB" sz="1400" dirty="0" smtClean="0">
                <a:latin typeface="Arial" panose="020B0604020202020204" pitchFamily="34" charset="0"/>
                <a:ea typeface="Calibri" panose="020F0502020204030204" pitchFamily="34" charset="0"/>
                <a:cs typeface="Arial" panose="020B0604020202020204" pitchFamily="34" charset="0"/>
              </a:rPr>
              <a:t>residents</a:t>
            </a:r>
            <a:r>
              <a:rPr lang="en-GB" sz="1400" dirty="0">
                <a:latin typeface="Arial" panose="020B0604020202020204" pitchFamily="34" charset="0"/>
                <a:ea typeface="Calibri" panose="020F0502020204030204" pitchFamily="34" charset="0"/>
                <a:cs typeface="Arial" panose="020B0604020202020204" pitchFamily="34" charset="0"/>
              </a:rPr>
              <a:t>, heterosexual people, low income residents and/or those in receipt of benefits as well as ‘high risk’ and/or vulnerable groups. </a:t>
            </a: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20000"/>
              </a:lnSpc>
              <a:buFont typeface="Wingdings" panose="05000000000000000000" pitchFamily="2" charset="2"/>
              <a:buChar char="v"/>
            </a:pPr>
            <a:r>
              <a:rPr lang="en-GB" sz="1400" b="1" dirty="0">
                <a:latin typeface="Arial" panose="020B0604020202020204" pitchFamily="34" charset="0"/>
                <a:ea typeface="Calibri" panose="020F0502020204030204" pitchFamily="34" charset="0"/>
                <a:cs typeface="Arial" panose="020B0604020202020204" pitchFamily="34" charset="0"/>
              </a:rPr>
              <a:t>A flexible and targeted HIV prevention offer </a:t>
            </a:r>
            <a:r>
              <a:rPr lang="en-GB" sz="1400" dirty="0">
                <a:latin typeface="Arial" panose="020B0604020202020204" pitchFamily="34" charset="0"/>
                <a:ea typeface="Calibri" panose="020F0502020204030204" pitchFamily="34" charset="0"/>
                <a:cs typeface="Arial" panose="020B0604020202020204" pitchFamily="34" charset="0"/>
              </a:rPr>
              <a:t>directed towards the groups with highest </a:t>
            </a:r>
            <a:r>
              <a:rPr lang="en-GB" sz="1400" dirty="0" smtClean="0">
                <a:latin typeface="Arial" panose="020B0604020202020204" pitchFamily="34" charset="0"/>
                <a:ea typeface="Calibri" panose="020F0502020204030204" pitchFamily="34" charset="0"/>
                <a:cs typeface="Arial" panose="020B0604020202020204" pitchFamily="34" charset="0"/>
              </a:rPr>
              <a:t>need</a:t>
            </a:r>
          </a:p>
          <a:p>
            <a:pPr marL="800100" lvl="1" indent="-342900">
              <a:lnSpc>
                <a:spcPct val="120000"/>
              </a:lnSpc>
              <a:buFont typeface="Wingdings" panose="05000000000000000000" pitchFamily="2" charset="2"/>
              <a:buChar char="v"/>
            </a:pPr>
            <a:r>
              <a:rPr lang="en-GB" sz="1400" b="1" dirty="0">
                <a:latin typeface="Arial" panose="020B0604020202020204" pitchFamily="34" charset="0"/>
                <a:ea typeface="Calibri" panose="020F0502020204030204" pitchFamily="34" charset="0"/>
                <a:cs typeface="Arial" panose="020B0604020202020204" pitchFamily="34" charset="0"/>
              </a:rPr>
              <a:t>A collaborative approach between commissioners and providers </a:t>
            </a:r>
            <a:r>
              <a:rPr lang="en-GB" sz="1400" dirty="0">
                <a:latin typeface="Arial" panose="020B0604020202020204" pitchFamily="34" charset="0"/>
                <a:ea typeface="Calibri" panose="020F0502020204030204" pitchFamily="34" charset="0"/>
                <a:cs typeface="Arial" panose="020B0604020202020204" pitchFamily="34" charset="0"/>
              </a:rPr>
              <a:t>to deliver a consistently high standard of service and contract management, with services co-located and co-commissioned where required</a:t>
            </a:r>
            <a:r>
              <a:rPr lang="en-GB" sz="1400" dirty="0" smtClean="0">
                <a:latin typeface="Arial" panose="020B0604020202020204" pitchFamily="34" charset="0"/>
                <a:ea typeface="Calibri" panose="020F0502020204030204" pitchFamily="34" charset="0"/>
                <a:cs typeface="Arial" panose="020B0604020202020204" pitchFamily="34" charset="0"/>
              </a:rPr>
              <a:t>.</a:t>
            </a:r>
            <a:endParaRPr lang="en-GB" sz="1400" dirty="0">
              <a:latin typeface="Arial" panose="020B0604020202020204" pitchFamily="34" charset="0"/>
              <a:ea typeface="Calibri" panose="020F0502020204030204" pitchFamily="34" charset="0"/>
              <a:cs typeface="Arial" panose="020B0604020202020204" pitchFamily="34" charset="0"/>
            </a:endParaRPr>
          </a:p>
          <a:p>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Times New Roman" panose="02020603050405020304" pitchFamily="18" charset="0"/>
              </a:rPr>
              <a:t>Currently the Framework is used in Newham, Tower Hamlets, Waltham Forest and City and Hackney </a:t>
            </a:r>
          </a:p>
          <a:p>
            <a:endParaRPr lang="en-GB" sz="1600" dirty="0">
              <a:latin typeface="Arial" panose="020B0604020202020204" pitchFamily="34" charset="0"/>
              <a:ea typeface="Calibri" panose="020F0502020204030204" pitchFamily="34" charset="0"/>
              <a:cs typeface="Times New Roman" panose="02020603050405020304" pitchFamily="18" charset="0"/>
            </a:endParaRPr>
          </a:p>
          <a:p>
            <a:r>
              <a:rPr lang="en-GB" sz="1600" dirty="0" smtClean="0"/>
              <a:t> </a:t>
            </a:r>
            <a:endParaRPr lang="en-GB" sz="1600" dirty="0"/>
          </a:p>
        </p:txBody>
      </p:sp>
    </p:spTree>
    <p:extLst>
      <p:ext uri="{BB962C8B-B14F-4D97-AF65-F5344CB8AC3E}">
        <p14:creationId xmlns:p14="http://schemas.microsoft.com/office/powerpoint/2010/main" val="219264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044" y="0"/>
            <a:ext cx="10224561" cy="744585"/>
          </a:xfrm>
        </p:spPr>
        <p:txBody>
          <a:bodyPr>
            <a:normAutofit/>
          </a:bodyPr>
          <a:lstStyle/>
          <a:p>
            <a:r>
              <a:rPr lang="en-GB" sz="3200" dirty="0" smtClean="0"/>
              <a:t>Overview of current Framework Arrangements</a:t>
            </a:r>
            <a:endParaRPr lang="en-GB" sz="3200" dirty="0"/>
          </a:p>
        </p:txBody>
      </p:sp>
      <p:graphicFrame>
        <p:nvGraphicFramePr>
          <p:cNvPr id="5" name="Diagram 4"/>
          <p:cNvGraphicFramePr/>
          <p:nvPr>
            <p:extLst>
              <p:ext uri="{D42A27DB-BD31-4B8C-83A1-F6EECF244321}">
                <p14:modId xmlns:p14="http://schemas.microsoft.com/office/powerpoint/2010/main" val="2516785153"/>
              </p:ext>
            </p:extLst>
          </p:nvPr>
        </p:nvGraphicFramePr>
        <p:xfrm>
          <a:off x="1222633" y="917375"/>
          <a:ext cx="9682205" cy="5261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03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168" y="2829269"/>
            <a:ext cx="11611906" cy="744585"/>
          </a:xfrm>
        </p:spPr>
        <p:txBody>
          <a:bodyPr>
            <a:normAutofit fontScale="90000"/>
          </a:bodyPr>
          <a:lstStyle/>
          <a:p>
            <a:pPr algn="ctr"/>
            <a:r>
              <a:rPr lang="en-GB" dirty="0" smtClean="0"/>
              <a:t>The proposed </a:t>
            </a:r>
            <a:r>
              <a:rPr lang="en-GB" i="1" dirty="0" smtClean="0"/>
              <a:t>NEW</a:t>
            </a:r>
            <a:r>
              <a:rPr lang="en-GB" dirty="0" smtClean="0"/>
              <a:t> </a:t>
            </a:r>
            <a:br>
              <a:rPr lang="en-GB" dirty="0" smtClean="0"/>
            </a:br>
            <a:r>
              <a:rPr lang="en-GB" dirty="0" smtClean="0"/>
              <a:t>HIV &amp; BBV Prevention and Support Framework </a:t>
            </a:r>
            <a:br>
              <a:rPr lang="en-GB" dirty="0" smtClean="0"/>
            </a:br>
            <a:r>
              <a:rPr lang="en-GB" dirty="0" smtClean="0"/>
              <a:t>2025-2029</a:t>
            </a:r>
            <a:endParaRPr lang="en-GB" dirty="0"/>
          </a:p>
        </p:txBody>
      </p:sp>
    </p:spTree>
    <p:extLst>
      <p:ext uri="{BB962C8B-B14F-4D97-AF65-F5344CB8AC3E}">
        <p14:creationId xmlns:p14="http://schemas.microsoft.com/office/powerpoint/2010/main" val="379932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55" y="236564"/>
            <a:ext cx="10150421" cy="744585"/>
          </a:xfrm>
        </p:spPr>
        <p:txBody>
          <a:bodyPr>
            <a:normAutofit fontScale="90000"/>
          </a:bodyPr>
          <a:lstStyle/>
          <a:p>
            <a:r>
              <a:rPr lang="en-GB" dirty="0" smtClean="0"/>
              <a:t>The rationale for Framework continuation… </a:t>
            </a:r>
            <a:endParaRPr lang="en-GB" dirty="0"/>
          </a:p>
        </p:txBody>
      </p:sp>
      <p:sp>
        <p:nvSpPr>
          <p:cNvPr id="3" name="Rectangle 2"/>
          <p:cNvSpPr/>
          <p:nvPr/>
        </p:nvSpPr>
        <p:spPr>
          <a:xfrm>
            <a:off x="375919" y="1215088"/>
            <a:ext cx="11218699" cy="4555093"/>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need for </a:t>
            </a:r>
            <a:r>
              <a:rPr lang="en-GB" dirty="0" smtClean="0">
                <a:latin typeface="Arial" panose="020B0604020202020204" pitchFamily="34" charset="0"/>
                <a:cs typeface="Arial" panose="020B0604020202020204" pitchFamily="34" charset="0"/>
              </a:rPr>
              <a:t>bespoke HIV </a:t>
            </a:r>
            <a:r>
              <a:rPr lang="en-GB" dirty="0">
                <a:latin typeface="Arial" panose="020B0604020202020204" pitchFamily="34" charset="0"/>
                <a:cs typeface="Arial" panose="020B0604020202020204" pitchFamily="34" charset="0"/>
              </a:rPr>
              <a:t>services remains clear: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b="1" dirty="0">
                <a:latin typeface="Arial" panose="020B0604020202020204" pitchFamily="34" charset="0"/>
                <a:cs typeface="Arial" panose="020B0604020202020204" pitchFamily="34" charset="0"/>
              </a:rPr>
              <a:t>New cases of HIV are rising </a:t>
            </a:r>
            <a:r>
              <a:rPr lang="en-GB" dirty="0">
                <a:latin typeface="Arial" panose="020B0604020202020204" pitchFamily="34" charset="0"/>
                <a:cs typeface="Arial" panose="020B0604020202020204" pitchFamily="34" charset="0"/>
              </a:rPr>
              <a:t>for the first time since 2018 </a:t>
            </a:r>
            <a:r>
              <a:rPr lang="en-GB" dirty="0" smtClean="0">
                <a:latin typeface="Arial" panose="020B0604020202020204" pitchFamily="34" charset="0"/>
                <a:cs typeface="Arial" panose="020B0604020202020204" pitchFamily="34" charset="0"/>
              </a:rPr>
              <a:t>(especially among Black African and Heterosexual populations) and</a:t>
            </a:r>
            <a:r>
              <a:rPr lang="en-GB" dirty="0">
                <a:latin typeface="Arial" panose="020B0604020202020204" pitchFamily="34" charset="0"/>
                <a:cs typeface="Arial" panose="020B0604020202020204" pitchFamily="34" charset="0"/>
              </a:rPr>
              <a:t>, importantly, with </a:t>
            </a:r>
            <a:r>
              <a:rPr lang="en-GB" dirty="0" smtClean="0">
                <a:latin typeface="Arial" panose="020B0604020202020204" pitchFamily="34" charset="0"/>
                <a:cs typeface="Arial" panose="020B0604020202020204" pitchFamily="34" charset="0"/>
              </a:rPr>
              <a:t>the introduction of ED </a:t>
            </a:r>
            <a:r>
              <a:rPr lang="en-GB" dirty="0">
                <a:latin typeface="Arial" panose="020B0604020202020204" pitchFamily="34" charset="0"/>
                <a:cs typeface="Arial" panose="020B0604020202020204" pitchFamily="34" charset="0"/>
              </a:rPr>
              <a:t>Opt Out </a:t>
            </a:r>
            <a:r>
              <a:rPr lang="en-GB" dirty="0" smtClean="0">
                <a:latin typeface="Arial" panose="020B0604020202020204" pitchFamily="34" charset="0"/>
                <a:cs typeface="Arial" panose="020B0604020202020204" pitchFamily="34" charset="0"/>
              </a:rPr>
              <a:t>testing </a:t>
            </a:r>
            <a:r>
              <a:rPr lang="en-GB" dirty="0">
                <a:latin typeface="Arial" panose="020B0604020202020204" pitchFamily="34" charset="0"/>
                <a:cs typeface="Arial" panose="020B0604020202020204" pitchFamily="34" charset="0"/>
              </a:rPr>
              <a:t>in </a:t>
            </a:r>
            <a:r>
              <a:rPr lang="en-GB" dirty="0" smtClean="0">
                <a:latin typeface="Arial" panose="020B0604020202020204" pitchFamily="34" charset="0"/>
                <a:cs typeface="Arial" panose="020B0604020202020204" pitchFamily="34" charset="0"/>
              </a:rPr>
              <a:t>2022 it’s likely </a:t>
            </a:r>
            <a:r>
              <a:rPr lang="en-GB" dirty="0">
                <a:latin typeface="Arial" panose="020B0604020202020204" pitchFamily="34" charset="0"/>
                <a:cs typeface="Arial" panose="020B0604020202020204" pitchFamily="34" charset="0"/>
              </a:rPr>
              <a:t>we </a:t>
            </a:r>
            <a:r>
              <a:rPr lang="en-GB" dirty="0" smtClean="0">
                <a:latin typeface="Arial" panose="020B0604020202020204" pitchFamily="34" charset="0"/>
                <a:cs typeface="Arial" panose="020B0604020202020204" pitchFamily="34" charset="0"/>
              </a:rPr>
              <a:t>will see further increases.</a:t>
            </a: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Proportion of residents diagnosed with HIV at a late stage remains </a:t>
            </a:r>
            <a:r>
              <a:rPr lang="en-GB" dirty="0" smtClean="0">
                <a:latin typeface="Arial" panose="020B0604020202020204" pitchFamily="34" charset="0"/>
                <a:cs typeface="Arial" panose="020B0604020202020204" pitchFamily="34" charset="0"/>
              </a:rPr>
              <a:t>high (especially </a:t>
            </a:r>
            <a:r>
              <a:rPr lang="en-GB" dirty="0">
                <a:latin typeface="Arial" panose="020B0604020202020204" pitchFamily="34" charset="0"/>
                <a:cs typeface="Arial" panose="020B0604020202020204" pitchFamily="34" charset="0"/>
              </a:rPr>
              <a:t>among Black </a:t>
            </a:r>
            <a:r>
              <a:rPr lang="en-GB" dirty="0" smtClean="0">
                <a:latin typeface="Arial" panose="020B0604020202020204" pitchFamily="34" charset="0"/>
                <a:cs typeface="Arial" panose="020B0604020202020204" pitchFamily="34" charset="0"/>
              </a:rPr>
              <a:t>African and heterosexual </a:t>
            </a:r>
            <a:r>
              <a:rPr lang="en-GB" dirty="0">
                <a:latin typeface="Arial" panose="020B0604020202020204" pitchFamily="34" charset="0"/>
                <a:cs typeface="Arial" panose="020B0604020202020204" pitchFamily="34" charset="0"/>
              </a:rPr>
              <a:t>residents) – </a:t>
            </a:r>
            <a:r>
              <a:rPr lang="en-GB" b="1" dirty="0" smtClean="0">
                <a:latin typeface="Arial" panose="020B0604020202020204" pitchFamily="34" charset="0"/>
                <a:cs typeface="Arial" panose="020B0604020202020204" pitchFamily="34" charset="0"/>
              </a:rPr>
              <a:t>resulting in greater health inequalities. </a:t>
            </a: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b="1" dirty="0">
                <a:latin typeface="Arial" panose="020B0604020202020204" pitchFamily="34" charset="0"/>
                <a:cs typeface="Arial" panose="020B0604020202020204" pitchFamily="34" charset="0"/>
              </a:rPr>
              <a:t>The HIV testing coverage in London varies by ethnic </a:t>
            </a:r>
            <a:r>
              <a:rPr lang="en-GB" b="1" dirty="0" smtClean="0">
                <a:latin typeface="Arial" panose="020B0604020202020204" pitchFamily="34" charset="0"/>
                <a:cs typeface="Arial" panose="020B0604020202020204" pitchFamily="34" charset="0"/>
              </a:rPr>
              <a:t>background</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GBMSM are more likely to be aware of / engaged with SRH services and get screened, Black African and heterosexual populations less so. </a:t>
            </a:r>
            <a:endParaRPr lang="en-GB"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b="1" dirty="0" smtClean="0">
                <a:latin typeface="Arial" panose="020B0604020202020204" pitchFamily="34" charset="0"/>
                <a:cs typeface="Arial" panose="020B0604020202020204" pitchFamily="34" charset="0"/>
              </a:rPr>
              <a:t>Complexity </a:t>
            </a:r>
            <a:r>
              <a:rPr lang="en-GB" b="1" dirty="0">
                <a:latin typeface="Arial" panose="020B0604020202020204" pitchFamily="34" charset="0"/>
                <a:cs typeface="Arial" panose="020B0604020202020204" pitchFamily="34" charset="0"/>
              </a:rPr>
              <a:t>of HIV support needs is increasing </a:t>
            </a:r>
            <a:r>
              <a:rPr lang="en-GB" dirty="0">
                <a:latin typeface="Arial" panose="020B0604020202020204" pitchFamily="34" charset="0"/>
                <a:cs typeface="Arial" panose="020B0604020202020204" pitchFamily="34" charset="0"/>
              </a:rPr>
              <a:t>as People Living with HIV (PLWHIV) become older, poorer and develop additional </a:t>
            </a:r>
            <a:r>
              <a:rPr lang="en-GB" dirty="0" smtClean="0">
                <a:latin typeface="Arial" panose="020B0604020202020204" pitchFamily="34" charset="0"/>
                <a:cs typeface="Arial" panose="020B0604020202020204" pitchFamily="34" charset="0"/>
              </a:rPr>
              <a:t>co-morbidities</a:t>
            </a:r>
            <a:endParaRPr lang="en-GB" sz="2000" dirty="0"/>
          </a:p>
          <a:p>
            <a:pPr marL="342900" indent="-3429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658701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581B3163B4FD429D0FCB6ABDBAA027" ma:contentTypeVersion="6" ma:contentTypeDescription="Create a new document." ma:contentTypeScope="" ma:versionID="3512faea0f57519f45dd9fc63504bd07">
  <xsd:schema xmlns:xsd="http://www.w3.org/2001/XMLSchema" xmlns:xs="http://www.w3.org/2001/XMLSchema" xmlns:p="http://schemas.microsoft.com/office/2006/metadata/properties" xmlns:ns1="http://schemas.microsoft.com/sharepoint/v3" xmlns:ns2="883090c1-7056-4966-9be4-04304ac48642" targetNamespace="http://schemas.microsoft.com/office/2006/metadata/properties" ma:root="true" ma:fieldsID="d96d196146d29e6d7ee83e57febf1e34" ns1:_="" ns2:_="">
    <xsd:import namespace="http://schemas.microsoft.com/sharepoint/v3"/>
    <xsd:import namespace="883090c1-7056-4966-9be4-04304ac4864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3090c1-7056-4966-9be4-04304ac4864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2.xml><?xml version="1.0" encoding="utf-8"?>
<ds:datastoreItem xmlns:ds="http://schemas.openxmlformats.org/officeDocument/2006/customXml" ds:itemID="{73810998-6392-44FC-83CF-92D55A5F6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3090c1-7056-4966-9be4-04304ac486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D02317-CF5E-42A8-B3B9-6A2C8BE8E29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83090c1-7056-4966-9be4-04304ac48642"/>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3506</TotalTime>
  <Words>1568</Words>
  <Application>Microsoft Office PowerPoint</Application>
  <PresentationFormat>Widescreen</PresentationFormat>
  <Paragraphs>215</Paragraphs>
  <Slides>20</Slides>
  <Notes>1</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20</vt:i4>
      </vt:variant>
    </vt:vector>
  </HeadingPairs>
  <TitlesOfParts>
    <vt:vector size="37" baseType="lpstr">
      <vt:lpstr>Arial</vt:lpstr>
      <vt:lpstr>Calibri</vt:lpstr>
      <vt:lpstr>Calibri Light</vt:lpstr>
      <vt:lpstr>Times New Roman</vt:lpstr>
      <vt:lpstr>Wingdings</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   Framework for Prevention and Support Services related to HIV, STIs and other BBVs   Online Market Engagement Session   10.10.2024    </vt:lpstr>
      <vt:lpstr>Purpose</vt:lpstr>
      <vt:lpstr>Agenda</vt:lpstr>
      <vt:lpstr>Introductions </vt:lpstr>
      <vt:lpstr> The Current HIV Prevention and Support Framework       </vt:lpstr>
      <vt:lpstr>Overview of current Framework Arrangements</vt:lpstr>
      <vt:lpstr>Overview of current Framework Arrangements</vt:lpstr>
      <vt:lpstr>The proposed NEW  HIV &amp; BBV Prevention and Support Framework  2025-2029</vt:lpstr>
      <vt:lpstr>The rationale for Framework continuation… </vt:lpstr>
      <vt:lpstr>New Framework – Key Points</vt:lpstr>
      <vt:lpstr>HIV, STIs and BBV Prevention and Support Framework 2025-2028: Proposed New Framework Structure</vt:lpstr>
      <vt:lpstr>Questions? </vt:lpstr>
      <vt:lpstr>Procurement and Timeline  HIV &amp; BBV Prevention and Support Framework  2025-2028</vt:lpstr>
      <vt:lpstr>The Procurement</vt:lpstr>
      <vt:lpstr>Procurement Portal</vt:lpstr>
      <vt:lpstr>Procurement Process</vt:lpstr>
      <vt:lpstr>Procurement Process</vt:lpstr>
      <vt:lpstr>Procurement Timetable</vt:lpstr>
      <vt:lpstr>Questions? </vt:lpstr>
      <vt:lpstr>    Contact Details:  Aneta J Hutek – Aneta.Hutek@newham.gov.uk Kieran Scott – Kieran.Scott@newham.gov.uk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Aneta Hutek</cp:lastModifiedBy>
  <cp:revision>98</cp:revision>
  <dcterms:created xsi:type="dcterms:W3CDTF">2023-10-09T13:23:20Z</dcterms:created>
  <dcterms:modified xsi:type="dcterms:W3CDTF">2024-10-28T15:07:05Z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0x010100F0581B3163B4FD429D0FCB6ABDBAA027</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