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61" r:id="rId3"/>
    <p:sldId id="263" r:id="rId4"/>
    <p:sldId id="257" r:id="rId5"/>
    <p:sldId id="258" r:id="rId6"/>
    <p:sldId id="259" r:id="rId7"/>
    <p:sldId id="260" r:id="rId8"/>
    <p:sldId id="262" r:id="rId9"/>
    <p:sldId id="265" r:id="rId10"/>
    <p:sldId id="264"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ola" initials="N" lastIdx="0" clrIdx="0">
    <p:extLst>
      <p:ext uri="{19B8F6BF-5375-455C-9EA6-DF929625EA0E}">
        <p15:presenceInfo xmlns:p15="http://schemas.microsoft.com/office/powerpoint/2012/main" userId="Nicol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99" autoAdjust="0"/>
    <p:restoredTop sz="94660"/>
  </p:normalViewPr>
  <p:slideViewPr>
    <p:cSldViewPr>
      <p:cViewPr varScale="1">
        <p:scale>
          <a:sx n="86" d="100"/>
          <a:sy n="86" d="100"/>
        </p:scale>
        <p:origin x="366"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9C1419D4-7BE8-402C-A8FF-84C7D7260359}" type="datetimeFigureOut">
              <a:rPr lang="en-GB" smtClean="0"/>
              <a:t>19/12/2019</a:t>
            </a:fld>
            <a:endParaRPr lang="en-GB"/>
          </a:p>
        </p:txBody>
      </p:sp>
      <p:sp>
        <p:nvSpPr>
          <p:cNvPr id="8" name="Slide Number Placeholder 7"/>
          <p:cNvSpPr>
            <a:spLocks noGrp="1"/>
          </p:cNvSpPr>
          <p:nvPr>
            <p:ph type="sldNum" sz="quarter" idx="11"/>
          </p:nvPr>
        </p:nvSpPr>
        <p:spPr/>
        <p:txBody>
          <a:bodyPr/>
          <a:lstStyle/>
          <a:p>
            <a:fld id="{68A969C4-5C08-4036-9AA0-7885B1A9C046}" type="slidenum">
              <a:rPr lang="en-GB" smtClean="0"/>
              <a:t>‹#›</a:t>
            </a:fld>
            <a:endParaRPr lang="en-GB"/>
          </a:p>
        </p:txBody>
      </p:sp>
      <p:sp>
        <p:nvSpPr>
          <p:cNvPr id="9" name="Footer Placeholder 8"/>
          <p:cNvSpPr>
            <a:spLocks noGrp="1"/>
          </p:cNvSpPr>
          <p:nvPr>
            <p:ph type="ftr" sz="quarter" idx="12"/>
          </p:nvPr>
        </p:nvSpPr>
        <p:spPr/>
        <p:txBody>
          <a:bodyPr/>
          <a:lstStyle/>
          <a:p>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C1419D4-7BE8-402C-A8FF-84C7D7260359}" type="datetimeFigureOut">
              <a:rPr lang="en-GB" smtClean="0"/>
              <a:t>19/12/2019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A969C4-5C08-4036-9AA0-7885B1A9C046}"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C1419D4-7BE8-402C-A8FF-84C7D7260359}" type="datetimeFigureOut">
              <a:rPr lang="en-GB" smtClean="0"/>
              <a:t>19/12/2019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A969C4-5C08-4036-9AA0-7885B1A9C046}"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1419D4-7BE8-402C-A8FF-84C7D7260359}" type="datetimeFigureOut">
              <a:rPr lang="en-GB" smtClean="0"/>
              <a:t>19/12/2019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A969C4-5C08-4036-9AA0-7885B1A9C046}"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1419D4-7BE8-402C-A8FF-84C7D7260359}" type="datetimeFigureOut">
              <a:rPr lang="en-GB" smtClean="0"/>
              <a:t>19/12/2019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A969C4-5C08-4036-9AA0-7885B1A9C046}" type="slidenum">
              <a:rPr lang="en-GB" smtClean="0"/>
              <a:t>‹#›</a:t>
            </a:fld>
            <a:endParaRPr lang="en-GB"/>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C1419D4-7BE8-402C-A8FF-84C7D7260359}" type="datetimeFigureOut">
              <a:rPr lang="en-GB" smtClean="0"/>
              <a:t>19/12/2019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A969C4-5C08-4036-9AA0-7885B1A9C046}" type="slidenum">
              <a:rPr lang="en-GB" smtClean="0"/>
              <a:t>‹#›</a:t>
            </a:fld>
            <a:endParaRPr lang="en-GB"/>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9C1419D4-7BE8-402C-A8FF-84C7D7260359}" type="datetimeFigureOut">
              <a:rPr lang="en-GB" smtClean="0"/>
              <a:t>19/12/2019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8A969C4-5C08-4036-9AA0-7885B1A9C046}" type="slidenum">
              <a:rPr lang="en-GB" smtClean="0"/>
              <a:t>‹#›</a:t>
            </a:fld>
            <a:endParaRPr lang="en-GB"/>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C1419D4-7BE8-402C-A8FF-84C7D7260359}" type="datetimeFigureOut">
              <a:rPr lang="en-GB" smtClean="0"/>
              <a:t>19/12/2019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8A969C4-5C08-4036-9AA0-7885B1A9C046}"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1419D4-7BE8-402C-A8FF-84C7D7260359}" type="datetimeFigureOut">
              <a:rPr lang="en-GB" smtClean="0"/>
              <a:t>19/12/2019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8A969C4-5C08-4036-9AA0-7885B1A9C046}"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1419D4-7BE8-402C-A8FF-84C7D7260359}" type="datetimeFigureOut">
              <a:rPr lang="en-GB" smtClean="0"/>
              <a:t>19/12/2019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A969C4-5C08-4036-9AA0-7885B1A9C046}"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1419D4-7BE8-402C-A8FF-84C7D7260359}" type="datetimeFigureOut">
              <a:rPr lang="en-GB" smtClean="0"/>
              <a:t>19/12/2019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A969C4-5C08-4036-9AA0-7885B1A9C046}"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9C1419D4-7BE8-402C-A8FF-84C7D7260359}" type="datetimeFigureOut">
              <a:rPr lang="en-GB" smtClean="0"/>
              <a:t>19/12/2019</a:t>
            </a:fld>
            <a:endParaRPr lang="en-GB"/>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GB"/>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68A969C4-5C08-4036-9AA0-7885B1A9C046}" type="slidenum">
              <a:rPr lang="en-GB" smtClean="0"/>
              <a:t>‹#›</a:t>
            </a:fld>
            <a:endParaRPr lang="en-GB"/>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scst.org.uk/resources/SCST_ECG_Recording_Guidelines_20171.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18267"/>
            <a:ext cx="7772400" cy="2746837"/>
          </a:xfrm>
        </p:spPr>
        <p:txBody>
          <a:bodyPr>
            <a:normAutofit fontScale="90000"/>
          </a:bodyPr>
          <a:lstStyle/>
          <a:p>
            <a:r>
              <a:rPr lang="en-GB" sz="3100" b="1" dirty="0">
                <a:latin typeface="+mj-lt"/>
              </a:rPr>
              <a:t/>
            </a:r>
            <a:br>
              <a:rPr lang="en-GB" sz="3100" b="1" dirty="0">
                <a:latin typeface="+mj-lt"/>
              </a:rPr>
            </a:br>
            <a:r>
              <a:rPr lang="en-GB" sz="4000" b="1" dirty="0">
                <a:latin typeface="+mj-lt"/>
              </a:rPr>
              <a:t>Procurement of a 12-lead Electrocardiography (ECG) Interpretation and Reporting Service</a:t>
            </a:r>
            <a:r>
              <a:rPr lang="en-GB" sz="4000" dirty="0">
                <a:latin typeface="+mj-lt"/>
              </a:rPr>
              <a:t/>
            </a:r>
            <a:br>
              <a:rPr lang="en-GB" sz="4000" dirty="0">
                <a:latin typeface="+mj-lt"/>
              </a:rPr>
            </a:br>
            <a:endParaRPr lang="en-GB" sz="4000" dirty="0">
              <a:latin typeface="+mj-lt"/>
            </a:endParaRPr>
          </a:p>
        </p:txBody>
      </p:sp>
      <p:pic>
        <p:nvPicPr>
          <p:cNvPr id="4" name="Picture 3" descr="Merton CCG colour v2.JPG"/>
          <p:cNvPicPr/>
          <p:nvPr/>
        </p:nvPicPr>
        <p:blipFill>
          <a:blip r:embed="rId2"/>
          <a:srcRect/>
          <a:stretch>
            <a:fillRect/>
          </a:stretch>
        </p:blipFill>
        <p:spPr>
          <a:xfrm>
            <a:off x="539552" y="692696"/>
            <a:ext cx="2381250" cy="637540"/>
          </a:xfrm>
          <a:prstGeom prst="rect">
            <a:avLst/>
          </a:prstGeom>
          <a:noFill/>
          <a:ln>
            <a:noFill/>
            <a:prstDash/>
          </a:ln>
        </p:spPr>
      </p:pic>
      <p:pic>
        <p:nvPicPr>
          <p:cNvPr id="5" name="Picture 4"/>
          <p:cNvPicPr/>
          <p:nvPr/>
        </p:nvPicPr>
        <p:blipFill>
          <a:blip r:embed="rId3"/>
          <a:srcRect/>
          <a:stretch>
            <a:fillRect/>
          </a:stretch>
        </p:blipFill>
        <p:spPr>
          <a:xfrm>
            <a:off x="5868144" y="616496"/>
            <a:ext cx="2211070" cy="637540"/>
          </a:xfrm>
          <a:prstGeom prst="rect">
            <a:avLst/>
          </a:prstGeom>
          <a:noFill/>
          <a:ln>
            <a:noFill/>
            <a:prstDash/>
          </a:ln>
        </p:spPr>
      </p:pic>
      <p:sp>
        <p:nvSpPr>
          <p:cNvPr id="6" name="Subtitle 5"/>
          <p:cNvSpPr>
            <a:spLocks noGrp="1"/>
          </p:cNvSpPr>
          <p:nvPr>
            <p:ph type="subTitle" idx="1"/>
          </p:nvPr>
        </p:nvSpPr>
        <p:spPr>
          <a:xfrm>
            <a:off x="1371600" y="3933056"/>
            <a:ext cx="6400800" cy="1296144"/>
          </a:xfrm>
        </p:spPr>
        <p:txBody>
          <a:bodyPr>
            <a:normAutofit/>
          </a:bodyPr>
          <a:lstStyle/>
          <a:p>
            <a:r>
              <a:rPr lang="en-GB" sz="3600" dirty="0">
                <a:solidFill>
                  <a:schemeClr val="accent2"/>
                </a:solidFill>
              </a:rPr>
              <a:t>Memorandum of Information</a:t>
            </a:r>
          </a:p>
        </p:txBody>
      </p:sp>
      <p:sp>
        <p:nvSpPr>
          <p:cNvPr id="7" name="Subtitle 5"/>
          <p:cNvSpPr txBox="1">
            <a:spLocks/>
          </p:cNvSpPr>
          <p:nvPr/>
        </p:nvSpPr>
        <p:spPr>
          <a:xfrm>
            <a:off x="683568" y="5589240"/>
            <a:ext cx="7704856" cy="86409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400" kern="1200">
                <a:solidFill>
                  <a:schemeClr val="tx1">
                    <a:tint val="75000"/>
                  </a:schemeClr>
                </a:solidFill>
                <a:latin typeface="+mj-lt"/>
                <a:ea typeface="+mn-ea"/>
                <a:cs typeface="+mn-cs"/>
              </a:defRPr>
            </a:lvl1pPr>
            <a:lvl2pPr marL="457200" indent="0" algn="ctr" defTabSz="914400" rtl="0" eaLnBrk="1" latinLnBrk="0" hangingPunct="1">
              <a:spcBef>
                <a:spcPct val="20000"/>
              </a:spcBef>
              <a:buFont typeface="Courier New" pitchFamily="49" charset="0"/>
              <a:buNone/>
              <a:defRPr sz="1600" kern="1200">
                <a:solidFill>
                  <a:schemeClr val="tx1">
                    <a:tint val="75000"/>
                  </a:schemeClr>
                </a:solidFill>
                <a:latin typeface="+mj-lt"/>
                <a:ea typeface="+mn-ea"/>
                <a:cs typeface="+mn-cs"/>
              </a:defRPr>
            </a:lvl2pPr>
            <a:lvl3pPr marL="914400" indent="0" algn="ctr" defTabSz="914400" rtl="0" eaLnBrk="1" latinLnBrk="0" hangingPunct="1">
              <a:spcBef>
                <a:spcPct val="20000"/>
              </a:spcBef>
              <a:buFont typeface="Arial" pitchFamily="34" charset="0"/>
              <a:buNone/>
              <a:defRPr sz="1600" kern="1200">
                <a:solidFill>
                  <a:schemeClr val="tx1">
                    <a:tint val="75000"/>
                  </a:schemeClr>
                </a:solidFill>
                <a:latin typeface="+mj-lt"/>
                <a:ea typeface="+mn-ea"/>
                <a:cs typeface="+mn-cs"/>
              </a:defRPr>
            </a:lvl3pPr>
            <a:lvl4pPr marL="1371600" indent="0" algn="ctr" defTabSz="914400" rtl="0" eaLnBrk="1" latinLnBrk="0" hangingPunct="1">
              <a:spcBef>
                <a:spcPct val="20000"/>
              </a:spcBef>
              <a:buFont typeface="Courier New" pitchFamily="49" charset="0"/>
              <a:buNone/>
              <a:defRPr sz="1600" kern="1200">
                <a:solidFill>
                  <a:schemeClr val="tx1">
                    <a:tint val="75000"/>
                  </a:schemeClr>
                </a:solidFill>
                <a:latin typeface="+mj-lt"/>
                <a:ea typeface="+mn-ea"/>
                <a:cs typeface="+mn-cs"/>
              </a:defRPr>
            </a:lvl4pPr>
            <a:lvl5pPr marL="1828800" indent="0" algn="ctr" defTabSz="914400" rtl="0" eaLnBrk="1" latinLnBrk="0" hangingPunct="1">
              <a:spcBef>
                <a:spcPct val="20000"/>
              </a:spcBef>
              <a:buFont typeface="Arial" pitchFamily="34" charset="0"/>
              <a:buNone/>
              <a:defRPr sz="1600" kern="1200">
                <a:solidFill>
                  <a:schemeClr val="tx1">
                    <a:tint val="75000"/>
                  </a:schemeClr>
                </a:solidFill>
                <a:latin typeface="+mj-lt"/>
                <a:ea typeface="+mn-ea"/>
                <a:cs typeface="+mn-cs"/>
              </a:defRPr>
            </a:lvl5pPr>
            <a:lvl6pPr marL="2286000" indent="0" algn="ctr" defTabSz="914400" rtl="0" eaLnBrk="1" latinLnBrk="0" hangingPunct="1">
              <a:spcBef>
                <a:spcPct val="20000"/>
              </a:spcBef>
              <a:buFont typeface="Courier New" pitchFamily="49" charset="0"/>
              <a:buNone/>
              <a:defRPr sz="1600" kern="1200">
                <a:solidFill>
                  <a:schemeClr val="tx1">
                    <a:tint val="75000"/>
                  </a:schemeClr>
                </a:solidFill>
                <a:latin typeface="+mj-lt"/>
                <a:ea typeface="+mn-ea"/>
                <a:cs typeface="+mn-cs"/>
              </a:defRPr>
            </a:lvl6pPr>
            <a:lvl7pPr marL="2743200" indent="0" algn="ctr" defTabSz="914400" rtl="0" eaLnBrk="1" latinLnBrk="0" hangingPunct="1">
              <a:spcBef>
                <a:spcPct val="20000"/>
              </a:spcBef>
              <a:buFont typeface="Arial" pitchFamily="34" charset="0"/>
              <a:buNone/>
              <a:defRPr sz="1600" kern="1200">
                <a:solidFill>
                  <a:schemeClr val="tx1">
                    <a:tint val="75000"/>
                  </a:schemeClr>
                </a:solidFill>
                <a:latin typeface="+mj-lt"/>
                <a:ea typeface="+mn-ea"/>
                <a:cs typeface="+mn-cs"/>
              </a:defRPr>
            </a:lvl7pPr>
            <a:lvl8pPr marL="3200400" indent="0" algn="ctr" defTabSz="914400" rtl="0" eaLnBrk="1" latinLnBrk="0" hangingPunct="1">
              <a:spcBef>
                <a:spcPct val="20000"/>
              </a:spcBef>
              <a:buFont typeface="Courier New" pitchFamily="49" charset="0"/>
              <a:buNone/>
              <a:defRPr sz="1600" kern="1200">
                <a:solidFill>
                  <a:schemeClr val="tx1">
                    <a:tint val="75000"/>
                  </a:schemeClr>
                </a:solidFill>
                <a:latin typeface="+mj-lt"/>
                <a:ea typeface="+mn-ea"/>
                <a:cs typeface="+mn-cs"/>
              </a:defRPr>
            </a:lvl8pPr>
            <a:lvl9pPr marL="3657600" indent="0" algn="ctr" defTabSz="914400" rtl="0" eaLnBrk="1" latinLnBrk="0" hangingPunct="1">
              <a:spcBef>
                <a:spcPct val="20000"/>
              </a:spcBef>
              <a:buFont typeface="Arial" pitchFamily="34" charset="0"/>
              <a:buNone/>
              <a:defRPr sz="1600" kern="1200">
                <a:solidFill>
                  <a:schemeClr val="tx1">
                    <a:tint val="75000"/>
                  </a:schemeClr>
                </a:solidFill>
                <a:latin typeface="+mj-lt"/>
                <a:ea typeface="+mn-ea"/>
                <a:cs typeface="+mn-cs"/>
              </a:defRPr>
            </a:lvl9pPr>
          </a:lstStyle>
          <a:p>
            <a:r>
              <a:rPr lang="en-GB" sz="1600" dirty="0">
                <a:solidFill>
                  <a:schemeClr val="accent2"/>
                </a:solidFill>
              </a:rPr>
              <a:t>Version:  v0.2  (17 December 2019)</a:t>
            </a:r>
          </a:p>
        </p:txBody>
      </p:sp>
    </p:spTree>
    <p:extLst>
      <p:ext uri="{BB962C8B-B14F-4D97-AF65-F5344CB8AC3E}">
        <p14:creationId xmlns:p14="http://schemas.microsoft.com/office/powerpoint/2010/main" val="3151206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24744"/>
          </a:xfrm>
        </p:spPr>
        <p:txBody>
          <a:bodyPr/>
          <a:lstStyle/>
          <a:p>
            <a:r>
              <a:rPr lang="en-GB" sz="4400" dirty="0">
                <a:latin typeface="+mj-lt"/>
              </a:rPr>
              <a:t>Current/Proposed Activity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39711739"/>
              </p:ext>
            </p:extLst>
          </p:nvPr>
        </p:nvGraphicFramePr>
        <p:xfrm>
          <a:off x="611560" y="1772815"/>
          <a:ext cx="8064896" cy="4536505"/>
        </p:xfrm>
        <a:graphic>
          <a:graphicData uri="http://schemas.openxmlformats.org/drawingml/2006/table">
            <a:tbl>
              <a:tblPr firstRow="1" firstCol="1" bandRow="1">
                <a:tableStyleId>{5C22544A-7EE6-4342-B048-85BDC9FD1C3A}</a:tableStyleId>
              </a:tblPr>
              <a:tblGrid>
                <a:gridCol w="3686435">
                  <a:extLst>
                    <a:ext uri="{9D8B030D-6E8A-4147-A177-3AD203B41FA5}">
                      <a16:colId xmlns:a16="http://schemas.microsoft.com/office/drawing/2014/main" xmlns="" val="20000"/>
                    </a:ext>
                  </a:extLst>
                </a:gridCol>
                <a:gridCol w="1481040">
                  <a:extLst>
                    <a:ext uri="{9D8B030D-6E8A-4147-A177-3AD203B41FA5}">
                      <a16:colId xmlns:a16="http://schemas.microsoft.com/office/drawing/2014/main" xmlns="" val="20001"/>
                    </a:ext>
                  </a:extLst>
                </a:gridCol>
                <a:gridCol w="1481040">
                  <a:extLst>
                    <a:ext uri="{9D8B030D-6E8A-4147-A177-3AD203B41FA5}">
                      <a16:colId xmlns:a16="http://schemas.microsoft.com/office/drawing/2014/main" xmlns="" val="20002"/>
                    </a:ext>
                  </a:extLst>
                </a:gridCol>
                <a:gridCol w="1416381">
                  <a:extLst>
                    <a:ext uri="{9D8B030D-6E8A-4147-A177-3AD203B41FA5}">
                      <a16:colId xmlns:a16="http://schemas.microsoft.com/office/drawing/2014/main" xmlns="" val="20003"/>
                    </a:ext>
                  </a:extLst>
                </a:gridCol>
              </a:tblGrid>
              <a:tr h="717621">
                <a:tc>
                  <a:txBody>
                    <a:bodyPr/>
                    <a:lstStyle/>
                    <a:p>
                      <a:pPr>
                        <a:lnSpc>
                          <a:spcPct val="115000"/>
                        </a:lnSpc>
                        <a:spcAft>
                          <a:spcPts val="600"/>
                        </a:spcAft>
                      </a:pPr>
                      <a:r>
                        <a:rPr lang="en-GB" sz="1100" dirty="0">
                          <a:effectLst/>
                        </a:rPr>
                        <a:t> </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600"/>
                        </a:spcAft>
                      </a:pPr>
                      <a:r>
                        <a:rPr lang="en-GB" sz="1100">
                          <a:effectLst/>
                        </a:rPr>
                        <a:t>Contract Year 1 (2020/21)</a:t>
                      </a:r>
                      <a:endParaRPr lang="en-GB" sz="1100">
                        <a:effectLst/>
                        <a:latin typeface="Calibri"/>
                        <a:ea typeface="Calibri"/>
                        <a:cs typeface="Times New Roman"/>
                      </a:endParaRPr>
                    </a:p>
                  </a:txBody>
                  <a:tcPr marL="68580" marR="68580" marT="0" marB="0" anchor="ctr"/>
                </a:tc>
                <a:tc>
                  <a:txBody>
                    <a:bodyPr/>
                    <a:lstStyle/>
                    <a:p>
                      <a:pPr algn="ctr">
                        <a:lnSpc>
                          <a:spcPct val="115000"/>
                        </a:lnSpc>
                        <a:spcAft>
                          <a:spcPts val="600"/>
                        </a:spcAft>
                      </a:pPr>
                      <a:r>
                        <a:rPr lang="en-GB" sz="1100">
                          <a:effectLst/>
                        </a:rPr>
                        <a:t>Contract Year 2 (2021/22)</a:t>
                      </a:r>
                      <a:endParaRPr lang="en-GB" sz="1100">
                        <a:effectLst/>
                        <a:latin typeface="Calibri"/>
                        <a:ea typeface="Calibri"/>
                        <a:cs typeface="Times New Roman"/>
                      </a:endParaRPr>
                    </a:p>
                  </a:txBody>
                  <a:tcPr marL="68580" marR="68580" marT="0" marB="0" anchor="ctr"/>
                </a:tc>
                <a:tc>
                  <a:txBody>
                    <a:bodyPr/>
                    <a:lstStyle/>
                    <a:p>
                      <a:pPr algn="ctr">
                        <a:lnSpc>
                          <a:spcPct val="115000"/>
                        </a:lnSpc>
                        <a:spcAft>
                          <a:spcPts val="600"/>
                        </a:spcAft>
                      </a:pPr>
                      <a:r>
                        <a:rPr lang="en-GB" sz="1100">
                          <a:effectLst/>
                        </a:rPr>
                        <a:t>Contract Year 3 (2022/23)</a:t>
                      </a:r>
                      <a:endParaRPr lang="en-GB" sz="1100">
                        <a:effectLst/>
                        <a:latin typeface="Calibri"/>
                        <a:ea typeface="Calibri"/>
                        <a:cs typeface="Times New Roman"/>
                      </a:endParaRPr>
                    </a:p>
                  </a:txBody>
                  <a:tcPr marL="68580" marR="68580" marT="0" marB="0" anchor="ctr"/>
                </a:tc>
                <a:extLst>
                  <a:ext uri="{0D108BD9-81ED-4DB2-BD59-A6C34878D82A}">
                    <a16:rowId xmlns:a16="http://schemas.microsoft.com/office/drawing/2014/main" xmlns="" val="10000"/>
                  </a:ext>
                </a:extLst>
              </a:tr>
              <a:tr h="358811">
                <a:tc>
                  <a:txBody>
                    <a:bodyPr/>
                    <a:lstStyle/>
                    <a:p>
                      <a:pPr>
                        <a:lnSpc>
                          <a:spcPct val="115000"/>
                        </a:lnSpc>
                        <a:spcAft>
                          <a:spcPts val="600"/>
                        </a:spcAft>
                      </a:pPr>
                      <a:r>
                        <a:rPr lang="en-GB" sz="1100" dirty="0">
                          <a:effectLst/>
                        </a:rPr>
                        <a:t>Participating number of GP Practices - Merton</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600"/>
                        </a:spcAft>
                      </a:pPr>
                      <a:r>
                        <a:rPr lang="en-GB" sz="1100" dirty="0">
                          <a:effectLst/>
                        </a:rPr>
                        <a:t>22 </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600"/>
                        </a:spcAft>
                      </a:pPr>
                      <a:r>
                        <a:rPr lang="en-GB" sz="1100" dirty="0">
                          <a:effectLst/>
                        </a:rPr>
                        <a:t> 22</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600"/>
                        </a:spcAft>
                      </a:pPr>
                      <a:r>
                        <a:rPr lang="en-GB" sz="1100" dirty="0">
                          <a:effectLst/>
                        </a:rPr>
                        <a:t>22 </a:t>
                      </a:r>
                      <a:endParaRPr lang="en-GB" sz="1100" dirty="0">
                        <a:effectLst/>
                        <a:latin typeface="Calibri"/>
                        <a:ea typeface="Calibri"/>
                        <a:cs typeface="Times New Roman"/>
                      </a:endParaRPr>
                    </a:p>
                  </a:txBody>
                  <a:tcPr marL="68580" marR="68580" marT="0" marB="0"/>
                </a:tc>
                <a:extLst>
                  <a:ext uri="{0D108BD9-81ED-4DB2-BD59-A6C34878D82A}">
                    <a16:rowId xmlns:a16="http://schemas.microsoft.com/office/drawing/2014/main" xmlns="" val="10001"/>
                  </a:ext>
                </a:extLst>
              </a:tr>
              <a:tr h="358811">
                <a:tc>
                  <a:txBody>
                    <a:bodyPr/>
                    <a:lstStyle/>
                    <a:p>
                      <a:pPr>
                        <a:lnSpc>
                          <a:spcPct val="115000"/>
                        </a:lnSpc>
                        <a:spcAft>
                          <a:spcPts val="600"/>
                        </a:spcAft>
                      </a:pPr>
                      <a:r>
                        <a:rPr lang="en-GB" sz="1100" dirty="0">
                          <a:effectLst/>
                        </a:rPr>
                        <a:t>Participating number of GP Practices – Wandsworth</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600"/>
                        </a:spcAft>
                      </a:pPr>
                      <a:r>
                        <a:rPr lang="en-GB" sz="1100" dirty="0">
                          <a:effectLst/>
                        </a:rPr>
                        <a:t> 40</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600"/>
                        </a:spcAft>
                      </a:pPr>
                      <a:r>
                        <a:rPr lang="en-GB" sz="1100" dirty="0">
                          <a:effectLst/>
                        </a:rPr>
                        <a:t> 40</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600"/>
                        </a:spcAft>
                      </a:pPr>
                      <a:r>
                        <a:rPr lang="en-GB" sz="1100" dirty="0">
                          <a:effectLst/>
                        </a:rPr>
                        <a:t>40 </a:t>
                      </a:r>
                      <a:endParaRPr lang="en-GB" sz="1100" dirty="0">
                        <a:effectLst/>
                        <a:latin typeface="Calibri"/>
                        <a:ea typeface="Calibri"/>
                        <a:cs typeface="Times New Roman"/>
                      </a:endParaRPr>
                    </a:p>
                  </a:txBody>
                  <a:tcPr marL="68580" marR="68580" marT="0" marB="0"/>
                </a:tc>
                <a:extLst>
                  <a:ext uri="{0D108BD9-81ED-4DB2-BD59-A6C34878D82A}">
                    <a16:rowId xmlns:a16="http://schemas.microsoft.com/office/drawing/2014/main" xmlns="" val="10002"/>
                  </a:ext>
                </a:extLst>
              </a:tr>
              <a:tr h="589587">
                <a:tc>
                  <a:txBody>
                    <a:bodyPr/>
                    <a:lstStyle/>
                    <a:p>
                      <a:pPr>
                        <a:lnSpc>
                          <a:spcPct val="115000"/>
                        </a:lnSpc>
                        <a:spcAft>
                          <a:spcPts val="600"/>
                        </a:spcAft>
                      </a:pPr>
                      <a:r>
                        <a:rPr lang="en-GB" sz="1100">
                          <a:effectLst/>
                        </a:rPr>
                        <a:t>Expected number of ECG machines - Merton</a:t>
                      </a:r>
                      <a:endParaRPr lang="en-GB" sz="1100">
                        <a:effectLst/>
                        <a:latin typeface="Calibri"/>
                        <a:ea typeface="Calibri"/>
                        <a:cs typeface="Times New Roman"/>
                      </a:endParaRPr>
                    </a:p>
                  </a:txBody>
                  <a:tcPr marL="68580" marR="68580" marT="0" marB="0"/>
                </a:tc>
                <a:tc>
                  <a:txBody>
                    <a:bodyPr/>
                    <a:lstStyle/>
                    <a:p>
                      <a:pPr algn="ctr">
                        <a:lnSpc>
                          <a:spcPct val="115000"/>
                        </a:lnSpc>
                        <a:spcAft>
                          <a:spcPts val="600"/>
                        </a:spcAft>
                      </a:pPr>
                      <a:r>
                        <a:rPr lang="en-GB" sz="1100" dirty="0">
                          <a:effectLst/>
                        </a:rPr>
                        <a:t> 22</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600"/>
                        </a:spcAft>
                      </a:pPr>
                      <a:r>
                        <a:rPr lang="en-GB" sz="1100" dirty="0">
                          <a:effectLst/>
                        </a:rPr>
                        <a:t> 22</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600"/>
                        </a:spcAft>
                      </a:pPr>
                      <a:r>
                        <a:rPr lang="en-GB" sz="1100" dirty="0">
                          <a:effectLst/>
                        </a:rPr>
                        <a:t>22 </a:t>
                      </a:r>
                      <a:endParaRPr lang="en-GB" sz="1100" dirty="0">
                        <a:effectLst/>
                        <a:latin typeface="Calibri"/>
                        <a:ea typeface="Calibri"/>
                        <a:cs typeface="Times New Roman"/>
                      </a:endParaRPr>
                    </a:p>
                  </a:txBody>
                  <a:tcPr marL="68580" marR="68580" marT="0" marB="0"/>
                </a:tc>
                <a:extLst>
                  <a:ext uri="{0D108BD9-81ED-4DB2-BD59-A6C34878D82A}">
                    <a16:rowId xmlns:a16="http://schemas.microsoft.com/office/drawing/2014/main" xmlns="" val="10003"/>
                  </a:ext>
                </a:extLst>
              </a:tr>
              <a:tr h="358811">
                <a:tc>
                  <a:txBody>
                    <a:bodyPr/>
                    <a:lstStyle/>
                    <a:p>
                      <a:pPr>
                        <a:lnSpc>
                          <a:spcPct val="115000"/>
                        </a:lnSpc>
                        <a:spcAft>
                          <a:spcPts val="600"/>
                        </a:spcAft>
                      </a:pPr>
                      <a:r>
                        <a:rPr lang="en-GB" sz="1100">
                          <a:effectLst/>
                        </a:rPr>
                        <a:t>Expected number of ECG machines - Wandsworth</a:t>
                      </a:r>
                      <a:endParaRPr lang="en-GB" sz="1100">
                        <a:effectLst/>
                        <a:latin typeface="Calibri"/>
                        <a:ea typeface="Calibri"/>
                        <a:cs typeface="Times New Roman"/>
                      </a:endParaRPr>
                    </a:p>
                  </a:txBody>
                  <a:tcPr marL="68580" marR="68580" marT="0" marB="0"/>
                </a:tc>
                <a:tc>
                  <a:txBody>
                    <a:bodyPr/>
                    <a:lstStyle/>
                    <a:p>
                      <a:pPr algn="ctr">
                        <a:lnSpc>
                          <a:spcPct val="115000"/>
                        </a:lnSpc>
                        <a:spcAft>
                          <a:spcPts val="600"/>
                        </a:spcAft>
                      </a:pPr>
                      <a:r>
                        <a:rPr lang="en-GB" sz="1100" dirty="0">
                          <a:effectLst/>
                        </a:rPr>
                        <a:t> N/A</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600"/>
                        </a:spcAft>
                      </a:pPr>
                      <a:r>
                        <a:rPr lang="en-GB" sz="1100" dirty="0">
                          <a:effectLst/>
                        </a:rPr>
                        <a:t> N/A</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600"/>
                        </a:spcAft>
                      </a:pPr>
                      <a:r>
                        <a:rPr lang="en-GB" sz="1100" dirty="0">
                          <a:effectLst/>
                        </a:rPr>
                        <a:t>N/A </a:t>
                      </a:r>
                      <a:endParaRPr lang="en-GB" sz="1100" dirty="0">
                        <a:effectLst/>
                        <a:latin typeface="Calibri"/>
                        <a:ea typeface="Calibri"/>
                        <a:cs typeface="Times New Roman"/>
                      </a:endParaRPr>
                    </a:p>
                  </a:txBody>
                  <a:tcPr marL="68580" marR="68580" marT="0" marB="0"/>
                </a:tc>
                <a:extLst>
                  <a:ext uri="{0D108BD9-81ED-4DB2-BD59-A6C34878D82A}">
                    <a16:rowId xmlns:a16="http://schemas.microsoft.com/office/drawing/2014/main" xmlns="" val="10004"/>
                  </a:ext>
                </a:extLst>
              </a:tr>
              <a:tr h="358811">
                <a:tc>
                  <a:txBody>
                    <a:bodyPr/>
                    <a:lstStyle/>
                    <a:p>
                      <a:pPr>
                        <a:lnSpc>
                          <a:spcPct val="115000"/>
                        </a:lnSpc>
                        <a:spcAft>
                          <a:spcPts val="600"/>
                        </a:spcAft>
                      </a:pPr>
                      <a:r>
                        <a:rPr lang="en-GB" sz="1100">
                          <a:effectLst/>
                        </a:rPr>
                        <a:t>Registered population – Merton</a:t>
                      </a:r>
                      <a:endParaRPr lang="en-GB" sz="1100">
                        <a:effectLst/>
                        <a:latin typeface="Calibri"/>
                        <a:ea typeface="Calibri"/>
                        <a:cs typeface="Times New Roman"/>
                      </a:endParaRPr>
                    </a:p>
                  </a:txBody>
                  <a:tcPr marL="68580" marR="68580" marT="0" marB="0"/>
                </a:tc>
                <a:tc>
                  <a:txBody>
                    <a:bodyPr/>
                    <a:lstStyle/>
                    <a:p>
                      <a:pPr algn="ctr">
                        <a:lnSpc>
                          <a:spcPct val="115000"/>
                        </a:lnSpc>
                        <a:spcAft>
                          <a:spcPts val="600"/>
                        </a:spcAft>
                      </a:pPr>
                      <a:r>
                        <a:rPr lang="en-GB" sz="1100" dirty="0">
                          <a:effectLst/>
                        </a:rPr>
                        <a:t> 223,000</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600"/>
                        </a:spcAft>
                      </a:pPr>
                      <a:r>
                        <a:rPr lang="en-GB" sz="1100" dirty="0">
                          <a:effectLst/>
                        </a:rPr>
                        <a:t> -</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600"/>
                        </a:spcAft>
                      </a:pPr>
                      <a:r>
                        <a:rPr lang="en-GB" sz="1100" dirty="0">
                          <a:effectLst/>
                        </a:rPr>
                        <a:t>- </a:t>
                      </a:r>
                      <a:endParaRPr lang="en-GB" sz="1100" dirty="0">
                        <a:effectLst/>
                        <a:latin typeface="Calibri"/>
                        <a:ea typeface="Calibri"/>
                        <a:cs typeface="Times New Roman"/>
                      </a:endParaRPr>
                    </a:p>
                  </a:txBody>
                  <a:tcPr marL="68580" marR="68580" marT="0" marB="0"/>
                </a:tc>
                <a:extLst>
                  <a:ext uri="{0D108BD9-81ED-4DB2-BD59-A6C34878D82A}">
                    <a16:rowId xmlns:a16="http://schemas.microsoft.com/office/drawing/2014/main" xmlns="" val="10005"/>
                  </a:ext>
                </a:extLst>
              </a:tr>
              <a:tr h="358811">
                <a:tc>
                  <a:txBody>
                    <a:bodyPr/>
                    <a:lstStyle/>
                    <a:p>
                      <a:pPr>
                        <a:lnSpc>
                          <a:spcPct val="115000"/>
                        </a:lnSpc>
                        <a:spcAft>
                          <a:spcPts val="600"/>
                        </a:spcAft>
                      </a:pPr>
                      <a:r>
                        <a:rPr lang="en-GB" sz="1100">
                          <a:effectLst/>
                        </a:rPr>
                        <a:t>Registered population - Wandsworth</a:t>
                      </a:r>
                      <a:endParaRPr lang="en-GB" sz="1100">
                        <a:effectLst/>
                        <a:latin typeface="Calibri"/>
                        <a:ea typeface="Calibri"/>
                        <a:cs typeface="Times New Roman"/>
                      </a:endParaRPr>
                    </a:p>
                  </a:txBody>
                  <a:tcPr marL="68580" marR="68580" marT="0" marB="0"/>
                </a:tc>
                <a:tc>
                  <a:txBody>
                    <a:bodyPr/>
                    <a:lstStyle/>
                    <a:p>
                      <a:pPr algn="ctr">
                        <a:lnSpc>
                          <a:spcPct val="115000"/>
                        </a:lnSpc>
                        <a:spcAft>
                          <a:spcPts val="600"/>
                        </a:spcAft>
                      </a:pPr>
                      <a:r>
                        <a:rPr lang="en-GB" sz="1100" dirty="0">
                          <a:effectLst/>
                        </a:rPr>
                        <a:t> 410,000</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600"/>
                        </a:spcAft>
                      </a:pPr>
                      <a:r>
                        <a:rPr lang="en-GB" sz="1100" dirty="0">
                          <a:effectLst/>
                        </a:rPr>
                        <a:t> -</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600"/>
                        </a:spcAft>
                      </a:pPr>
                      <a:r>
                        <a:rPr lang="en-GB" sz="1100" dirty="0">
                          <a:effectLst/>
                        </a:rPr>
                        <a:t>- </a:t>
                      </a:r>
                      <a:endParaRPr lang="en-GB" sz="1100" dirty="0">
                        <a:effectLst/>
                        <a:latin typeface="Calibri"/>
                        <a:ea typeface="Calibri"/>
                        <a:cs typeface="Times New Roman"/>
                      </a:endParaRPr>
                    </a:p>
                  </a:txBody>
                  <a:tcPr marL="68580" marR="68580" marT="0" marB="0"/>
                </a:tc>
                <a:extLst>
                  <a:ext uri="{0D108BD9-81ED-4DB2-BD59-A6C34878D82A}">
                    <a16:rowId xmlns:a16="http://schemas.microsoft.com/office/drawing/2014/main" xmlns="" val="10006"/>
                  </a:ext>
                </a:extLst>
              </a:tr>
              <a:tr h="717621">
                <a:tc>
                  <a:txBody>
                    <a:bodyPr/>
                    <a:lstStyle/>
                    <a:p>
                      <a:pPr>
                        <a:lnSpc>
                          <a:spcPct val="115000"/>
                        </a:lnSpc>
                        <a:spcAft>
                          <a:spcPts val="600"/>
                        </a:spcAft>
                      </a:pPr>
                      <a:r>
                        <a:rPr lang="en-GB" sz="1100">
                          <a:effectLst/>
                        </a:rPr>
                        <a:t>Expected core activity for ECG testing and reporting – Merton</a:t>
                      </a:r>
                      <a:endParaRPr lang="en-GB" sz="1100">
                        <a:effectLst/>
                        <a:latin typeface="Calibri"/>
                        <a:ea typeface="Calibri"/>
                        <a:cs typeface="Times New Roman"/>
                      </a:endParaRPr>
                    </a:p>
                  </a:txBody>
                  <a:tcPr marL="68580" marR="68580" marT="0" marB="0"/>
                </a:tc>
                <a:tc>
                  <a:txBody>
                    <a:bodyPr/>
                    <a:lstStyle/>
                    <a:p>
                      <a:pPr algn="ctr">
                        <a:lnSpc>
                          <a:spcPct val="115000"/>
                        </a:lnSpc>
                        <a:spcAft>
                          <a:spcPts val="600"/>
                        </a:spcAft>
                      </a:pPr>
                      <a:r>
                        <a:rPr lang="en-GB" sz="1100" dirty="0">
                          <a:effectLst/>
                        </a:rPr>
                        <a:t> 4,291</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600"/>
                        </a:spcAft>
                      </a:pPr>
                      <a:r>
                        <a:rPr lang="en-GB" sz="1100" dirty="0">
                          <a:effectLst/>
                        </a:rPr>
                        <a:t> 4,394</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600"/>
                        </a:spcAft>
                      </a:pPr>
                      <a:r>
                        <a:rPr lang="en-GB" sz="1100" dirty="0">
                          <a:effectLst/>
                        </a:rPr>
                        <a:t> 4,449</a:t>
                      </a:r>
                      <a:endParaRPr lang="en-GB" sz="1100" dirty="0">
                        <a:effectLst/>
                        <a:latin typeface="Calibri"/>
                        <a:ea typeface="Calibri"/>
                        <a:cs typeface="Times New Roman"/>
                      </a:endParaRPr>
                    </a:p>
                  </a:txBody>
                  <a:tcPr marL="68580" marR="68580" marT="0" marB="0"/>
                </a:tc>
                <a:extLst>
                  <a:ext uri="{0D108BD9-81ED-4DB2-BD59-A6C34878D82A}">
                    <a16:rowId xmlns:a16="http://schemas.microsoft.com/office/drawing/2014/main" xmlns="" val="10007"/>
                  </a:ext>
                </a:extLst>
              </a:tr>
              <a:tr h="717621">
                <a:tc>
                  <a:txBody>
                    <a:bodyPr/>
                    <a:lstStyle/>
                    <a:p>
                      <a:pPr>
                        <a:lnSpc>
                          <a:spcPct val="115000"/>
                        </a:lnSpc>
                        <a:spcAft>
                          <a:spcPts val="600"/>
                        </a:spcAft>
                      </a:pPr>
                      <a:r>
                        <a:rPr lang="en-GB" sz="1100">
                          <a:effectLst/>
                        </a:rPr>
                        <a:t>Core activity for ECG testing and reporting – Wandsworth</a:t>
                      </a:r>
                      <a:endParaRPr lang="en-GB" sz="1100">
                        <a:effectLst/>
                        <a:latin typeface="Calibri"/>
                        <a:ea typeface="Calibri"/>
                        <a:cs typeface="Times New Roman"/>
                      </a:endParaRPr>
                    </a:p>
                  </a:txBody>
                  <a:tcPr marL="68580" marR="68580" marT="0" marB="0"/>
                </a:tc>
                <a:tc>
                  <a:txBody>
                    <a:bodyPr/>
                    <a:lstStyle/>
                    <a:p>
                      <a:pPr algn="ctr">
                        <a:lnSpc>
                          <a:spcPct val="115000"/>
                        </a:lnSpc>
                        <a:spcAft>
                          <a:spcPts val="600"/>
                        </a:spcAft>
                      </a:pPr>
                      <a:r>
                        <a:rPr lang="en-GB" sz="1100" dirty="0">
                          <a:effectLst/>
                        </a:rPr>
                        <a:t> 496</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600"/>
                        </a:spcAft>
                      </a:pPr>
                      <a:r>
                        <a:rPr lang="en-GB" sz="1100" dirty="0">
                          <a:effectLst/>
                        </a:rPr>
                        <a:t>510 </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600"/>
                        </a:spcAft>
                      </a:pPr>
                      <a:r>
                        <a:rPr lang="en-GB" sz="1100" dirty="0">
                          <a:effectLst/>
                        </a:rPr>
                        <a:t>524 </a:t>
                      </a:r>
                      <a:endParaRPr lang="en-GB" sz="1100" dirty="0">
                        <a:effectLst/>
                        <a:latin typeface="Calibri"/>
                        <a:ea typeface="Calibri"/>
                        <a:cs typeface="Times New Roman"/>
                      </a:endParaRPr>
                    </a:p>
                  </a:txBody>
                  <a:tcPr marL="68580" marR="68580" marT="0" marB="0"/>
                </a:tc>
                <a:extLst>
                  <a:ext uri="{0D108BD9-81ED-4DB2-BD59-A6C34878D82A}">
                    <a16:rowId xmlns:a16="http://schemas.microsoft.com/office/drawing/2014/main" xmlns="" val="10008"/>
                  </a:ext>
                </a:extLst>
              </a:tr>
            </a:tbl>
          </a:graphicData>
        </a:graphic>
      </p:graphicFrame>
    </p:spTree>
    <p:extLst>
      <p:ext uri="{BB962C8B-B14F-4D97-AF65-F5344CB8AC3E}">
        <p14:creationId xmlns:p14="http://schemas.microsoft.com/office/powerpoint/2010/main" val="899960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864096"/>
          </a:xfrm>
        </p:spPr>
        <p:txBody>
          <a:bodyPr/>
          <a:lstStyle/>
          <a:p>
            <a:r>
              <a:rPr lang="en-US" sz="4400" b="1" dirty="0">
                <a:effectLst/>
                <a:latin typeface="+mj-lt"/>
              </a:rPr>
              <a:t/>
            </a:r>
            <a:br>
              <a:rPr lang="en-US" sz="4400" b="1" dirty="0">
                <a:effectLst/>
                <a:latin typeface="+mj-lt"/>
              </a:rPr>
            </a:br>
            <a:r>
              <a:rPr lang="en-US" sz="4400" b="1" dirty="0">
                <a:effectLst/>
                <a:latin typeface="+mj-lt"/>
              </a:rPr>
              <a:t/>
            </a:r>
            <a:br>
              <a:rPr lang="en-US" sz="4400" b="1" dirty="0">
                <a:effectLst/>
                <a:latin typeface="+mj-lt"/>
              </a:rPr>
            </a:br>
            <a:r>
              <a:rPr lang="en-US" sz="3600" b="1" dirty="0">
                <a:effectLst/>
                <a:latin typeface="+mj-lt"/>
              </a:rPr>
              <a:t>Timelines</a:t>
            </a:r>
            <a:endParaRPr lang="en-GB" sz="3600" dirty="0">
              <a:latin typeface="+mj-lt"/>
            </a:endParaRPr>
          </a:p>
        </p:txBody>
      </p:sp>
      <p:sp>
        <p:nvSpPr>
          <p:cNvPr id="3" name="Content Placeholder 2"/>
          <p:cNvSpPr>
            <a:spLocks noGrp="1"/>
          </p:cNvSpPr>
          <p:nvPr>
            <p:ph idx="1"/>
          </p:nvPr>
        </p:nvSpPr>
        <p:spPr>
          <a:xfrm>
            <a:off x="251520" y="1196752"/>
            <a:ext cx="8640960" cy="4824536"/>
          </a:xfrm>
        </p:spPr>
        <p:txBody>
          <a:bodyPr>
            <a:normAutofit fontScale="55000" lnSpcReduction="20000"/>
          </a:bodyPr>
          <a:lstStyle/>
          <a:p>
            <a:pPr marL="0" indent="0">
              <a:buNone/>
            </a:pPr>
            <a:r>
              <a:rPr lang="en-US" sz="2500" b="1" u="sng" dirty="0">
                <a:solidFill>
                  <a:schemeClr val="accent2"/>
                </a:solidFill>
              </a:rPr>
              <a:t>Market engagement:</a:t>
            </a:r>
            <a:endParaRPr lang="en-GB" sz="2500" dirty="0"/>
          </a:p>
          <a:p>
            <a:pPr algn="just"/>
            <a:r>
              <a:rPr lang="en-GB" sz="2500" dirty="0"/>
              <a:t>Appropriately experienced providers of ECG equipment and able to offer an interpretation and reporting service invited to consider and feedback to the CCGs regarding the proposed service</a:t>
            </a:r>
          </a:p>
          <a:p>
            <a:pPr marL="0" indent="0" algn="just">
              <a:buNone/>
            </a:pPr>
            <a:r>
              <a:rPr lang="en-GB" sz="2500" dirty="0"/>
              <a:t>	- December 2019 / January 2020</a:t>
            </a:r>
          </a:p>
          <a:p>
            <a:pPr marL="0" indent="0">
              <a:buNone/>
            </a:pPr>
            <a:endParaRPr lang="en-US" sz="2500" dirty="0"/>
          </a:p>
          <a:p>
            <a:pPr marL="0" indent="0">
              <a:buNone/>
            </a:pPr>
            <a:r>
              <a:rPr lang="en-US" sz="2500" b="1" u="sng" dirty="0" err="1">
                <a:solidFill>
                  <a:schemeClr val="accent2"/>
                </a:solidFill>
              </a:rPr>
              <a:t>Finalisation</a:t>
            </a:r>
            <a:r>
              <a:rPr lang="en-US" sz="2500" b="1" u="sng" dirty="0">
                <a:solidFill>
                  <a:schemeClr val="accent2"/>
                </a:solidFill>
              </a:rPr>
              <a:t> of CCG requirements:</a:t>
            </a:r>
            <a:endParaRPr lang="en-GB" sz="2500" dirty="0"/>
          </a:p>
          <a:p>
            <a:pPr algn="just"/>
            <a:r>
              <a:rPr lang="en-GB" sz="2500" dirty="0"/>
              <a:t>CCGs finalise service specification and commercial approach to new service contract</a:t>
            </a:r>
          </a:p>
          <a:p>
            <a:pPr marL="0" indent="0" algn="just">
              <a:buNone/>
            </a:pPr>
            <a:r>
              <a:rPr lang="en-GB" sz="2500" dirty="0"/>
              <a:t>	- January / February 2020</a:t>
            </a:r>
          </a:p>
          <a:p>
            <a:pPr marL="0" indent="0">
              <a:buNone/>
            </a:pPr>
            <a:endParaRPr lang="en-GB" sz="2500" dirty="0"/>
          </a:p>
          <a:p>
            <a:pPr marL="0" indent="0">
              <a:buNone/>
            </a:pPr>
            <a:r>
              <a:rPr lang="en-US" sz="2500" b="1" u="sng" dirty="0">
                <a:solidFill>
                  <a:schemeClr val="accent2"/>
                </a:solidFill>
              </a:rPr>
              <a:t>Procurement to award contract:</a:t>
            </a:r>
            <a:endParaRPr lang="en-GB" sz="2500" dirty="0"/>
          </a:p>
          <a:p>
            <a:pPr algn="just"/>
            <a:r>
              <a:rPr lang="en-GB" sz="2500" dirty="0"/>
              <a:t>A process to select the most capable and value for money provider takes place (procurement)</a:t>
            </a:r>
          </a:p>
          <a:p>
            <a:pPr marL="0" indent="0" algn="just">
              <a:buNone/>
            </a:pPr>
            <a:r>
              <a:rPr lang="en-GB" sz="2500" dirty="0"/>
              <a:t>	- February / March 2020</a:t>
            </a:r>
          </a:p>
          <a:p>
            <a:pPr marL="0" indent="0">
              <a:buNone/>
            </a:pPr>
            <a:endParaRPr lang="en-GB" sz="2500" dirty="0"/>
          </a:p>
          <a:p>
            <a:pPr marL="0" indent="0">
              <a:buNone/>
            </a:pPr>
            <a:r>
              <a:rPr lang="en-US" sz="2500" b="1" u="sng" dirty="0">
                <a:solidFill>
                  <a:schemeClr val="accent2"/>
                </a:solidFill>
              </a:rPr>
              <a:t>Contract award &amp; </a:t>
            </a:r>
            <a:r>
              <a:rPr lang="en-US" sz="2500" b="1" u="sng" dirty="0" err="1">
                <a:solidFill>
                  <a:schemeClr val="accent2"/>
                </a:solidFill>
              </a:rPr>
              <a:t>mobilisation</a:t>
            </a:r>
            <a:r>
              <a:rPr lang="en-US" sz="2500" b="1" u="sng" dirty="0">
                <a:solidFill>
                  <a:schemeClr val="accent2"/>
                </a:solidFill>
              </a:rPr>
              <a:t>:</a:t>
            </a:r>
            <a:endParaRPr lang="en-GB" sz="2500" dirty="0"/>
          </a:p>
          <a:p>
            <a:pPr algn="just"/>
            <a:r>
              <a:rPr lang="en-GB" sz="2500" dirty="0"/>
              <a:t>A contract is awarded and mobilisation takes place to prepare for service commencement</a:t>
            </a:r>
          </a:p>
          <a:p>
            <a:pPr marL="0" indent="0" algn="just">
              <a:buNone/>
            </a:pPr>
            <a:r>
              <a:rPr lang="en-GB" sz="2500" dirty="0"/>
              <a:t>	- April through June 2020 (up to 3 months)</a:t>
            </a:r>
          </a:p>
          <a:p>
            <a:pPr marL="0" indent="0" algn="just">
              <a:buNone/>
            </a:pPr>
            <a:endParaRPr lang="en-GB" sz="2500" dirty="0"/>
          </a:p>
          <a:p>
            <a:pPr marL="0" indent="0">
              <a:buNone/>
            </a:pPr>
            <a:r>
              <a:rPr lang="en-US" sz="2500" b="1" u="sng" dirty="0">
                <a:solidFill>
                  <a:schemeClr val="accent2"/>
                </a:solidFill>
              </a:rPr>
              <a:t>Service commencement</a:t>
            </a:r>
            <a:endParaRPr lang="en-GB" sz="2500" dirty="0"/>
          </a:p>
          <a:p>
            <a:pPr algn="just"/>
            <a:r>
              <a:rPr lang="en-GB" sz="2500" dirty="0"/>
              <a:t>Commencement of the new service to Merton and Wandsworth GP practices</a:t>
            </a:r>
          </a:p>
          <a:p>
            <a:pPr marL="0" indent="0" algn="just">
              <a:buNone/>
            </a:pPr>
            <a:r>
              <a:rPr lang="en-GB" sz="2500" dirty="0"/>
              <a:t>	- July2020</a:t>
            </a:r>
          </a:p>
          <a:p>
            <a:endParaRPr lang="en-GB" dirty="0"/>
          </a:p>
        </p:txBody>
      </p:sp>
    </p:spTree>
    <p:extLst>
      <p:ext uri="{BB962C8B-B14F-4D97-AF65-F5344CB8AC3E}">
        <p14:creationId xmlns:p14="http://schemas.microsoft.com/office/powerpoint/2010/main" val="922001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latin typeface="+mj-lt"/>
              </a:rPr>
              <a:t>Aims and Objectives of Proposed Service</a:t>
            </a:r>
            <a:endParaRPr lang="en-GB" sz="4400" dirty="0">
              <a:latin typeface="+mj-lt"/>
            </a:endParaRPr>
          </a:p>
        </p:txBody>
      </p:sp>
      <p:sp>
        <p:nvSpPr>
          <p:cNvPr id="3" name="Content Placeholder 2"/>
          <p:cNvSpPr>
            <a:spLocks noGrp="1"/>
          </p:cNvSpPr>
          <p:nvPr>
            <p:ph idx="1"/>
          </p:nvPr>
        </p:nvSpPr>
        <p:spPr/>
        <p:txBody>
          <a:bodyPr>
            <a:normAutofit/>
          </a:bodyPr>
          <a:lstStyle/>
          <a:p>
            <a:r>
              <a:rPr lang="en-US" b="1" dirty="0">
                <a:solidFill>
                  <a:schemeClr val="accent2"/>
                </a:solidFill>
              </a:rPr>
              <a:t>The service aims to</a:t>
            </a:r>
            <a:r>
              <a:rPr lang="en-US" b="1" dirty="0" smtClean="0">
                <a:solidFill>
                  <a:schemeClr val="accent2"/>
                </a:solidFill>
              </a:rPr>
              <a:t>:</a:t>
            </a:r>
          </a:p>
          <a:p>
            <a:pPr lvl="0" fontAlgn="base"/>
            <a:r>
              <a:rPr lang="en-GB" dirty="0"/>
              <a:t>Support and assist GPs in making appropriate diagnosis and timely decisions in the treatment of cardiac conditions in primary care settings. </a:t>
            </a:r>
          </a:p>
          <a:p>
            <a:pPr lvl="0" fontAlgn="base"/>
            <a:r>
              <a:rPr lang="en-GB" dirty="0"/>
              <a:t>Assist GPs in managing patients in a primary care setting and avoiding unnecessary referrals</a:t>
            </a:r>
          </a:p>
          <a:p>
            <a:pPr lvl="0" fontAlgn="base"/>
            <a:r>
              <a:rPr lang="en-GB" dirty="0"/>
              <a:t>Support the improved detection of atrial fibrillation in primary care. </a:t>
            </a:r>
          </a:p>
          <a:p>
            <a:endParaRPr lang="en-GB" b="1" dirty="0">
              <a:solidFill>
                <a:schemeClr val="accent2"/>
              </a:solidFill>
            </a:endParaRPr>
          </a:p>
        </p:txBody>
      </p:sp>
    </p:spTree>
    <p:extLst>
      <p:ext uri="{BB962C8B-B14F-4D97-AF65-F5344CB8AC3E}">
        <p14:creationId xmlns:p14="http://schemas.microsoft.com/office/powerpoint/2010/main" val="1731873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mj-lt"/>
              </a:rPr>
              <a:t>Local Defined Outcomes</a:t>
            </a:r>
          </a:p>
        </p:txBody>
      </p:sp>
      <p:sp>
        <p:nvSpPr>
          <p:cNvPr id="3" name="Content Placeholder 2"/>
          <p:cNvSpPr>
            <a:spLocks noGrp="1"/>
          </p:cNvSpPr>
          <p:nvPr>
            <p:ph idx="1"/>
          </p:nvPr>
        </p:nvSpPr>
        <p:spPr/>
        <p:txBody>
          <a:bodyPr>
            <a:normAutofit/>
          </a:bodyPr>
          <a:lstStyle/>
          <a:p>
            <a:pPr lvl="0" fontAlgn="base"/>
            <a:endParaRPr lang="en-GB" dirty="0"/>
          </a:p>
          <a:p>
            <a:pPr lvl="0" algn="just" fontAlgn="base"/>
            <a:r>
              <a:rPr lang="en-GB" dirty="0"/>
              <a:t>To support delivery of a viable and timely primary care service to reduce the number of patients referred to secondary care for ECGs </a:t>
            </a:r>
          </a:p>
          <a:p>
            <a:pPr lvl="0" algn="just" fontAlgn="base"/>
            <a:r>
              <a:rPr lang="en-GB" dirty="0"/>
              <a:t>To support the delivery of comprehensive, equitable and convenient care (right place, right time) </a:t>
            </a:r>
          </a:p>
          <a:p>
            <a:pPr marL="0" indent="0">
              <a:buNone/>
            </a:pPr>
            <a:endParaRPr lang="en-GB" dirty="0"/>
          </a:p>
        </p:txBody>
      </p:sp>
    </p:spTree>
    <p:extLst>
      <p:ext uri="{BB962C8B-B14F-4D97-AF65-F5344CB8AC3E}">
        <p14:creationId xmlns:p14="http://schemas.microsoft.com/office/powerpoint/2010/main" val="456977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r>
              <a:rPr lang="en-GB" sz="5400" b="1" dirty="0">
                <a:latin typeface="+mj-lt"/>
              </a:rPr>
              <a:t/>
            </a:r>
            <a:br>
              <a:rPr lang="en-GB" sz="5400" b="1" dirty="0">
                <a:latin typeface="+mj-lt"/>
              </a:rPr>
            </a:br>
            <a:r>
              <a:rPr lang="en-GB" sz="4400" b="1" dirty="0">
                <a:latin typeface="+mj-lt"/>
              </a:rPr>
              <a:t>National Context</a:t>
            </a:r>
            <a:r>
              <a:rPr lang="en-GB" sz="4400" dirty="0">
                <a:latin typeface="+mj-lt"/>
              </a:rPr>
              <a:t/>
            </a:r>
            <a:br>
              <a:rPr lang="en-GB" sz="4400" dirty="0">
                <a:latin typeface="+mj-lt"/>
              </a:rPr>
            </a:br>
            <a:endParaRPr lang="en-GB" sz="4400" dirty="0">
              <a:latin typeface="+mj-lt"/>
            </a:endParaRPr>
          </a:p>
        </p:txBody>
      </p:sp>
      <p:sp>
        <p:nvSpPr>
          <p:cNvPr id="3" name="Content Placeholder 2"/>
          <p:cNvSpPr>
            <a:spLocks noGrp="1"/>
          </p:cNvSpPr>
          <p:nvPr>
            <p:ph idx="1"/>
          </p:nvPr>
        </p:nvSpPr>
        <p:spPr>
          <a:xfrm>
            <a:off x="457200" y="1340768"/>
            <a:ext cx="8229600" cy="4785395"/>
          </a:xfrm>
        </p:spPr>
        <p:txBody>
          <a:bodyPr>
            <a:normAutofit fontScale="77500" lnSpcReduction="20000"/>
          </a:bodyPr>
          <a:lstStyle/>
          <a:p>
            <a:pPr algn="just"/>
            <a:r>
              <a:rPr lang="en-US" sz="2000" dirty="0"/>
              <a:t>The 12-lead ECG is a non-invasive tool in the management of confirmed or suspected cardiovascular diseases which involves correctly placing 12 adhesive electrode leads on the patient’s chest and limbs and recording the results for interpretation. It can be performed safely by healthcare professionals with appropriate training.</a:t>
            </a:r>
          </a:p>
          <a:p>
            <a:pPr marL="0" indent="0">
              <a:buNone/>
            </a:pPr>
            <a:endParaRPr lang="en-US" sz="2000" dirty="0"/>
          </a:p>
          <a:p>
            <a:pPr algn="just"/>
            <a:r>
              <a:rPr lang="en-US" sz="2000" dirty="0"/>
              <a:t>Atrial Fibrillation (AF) is the most commonly sustained adult cardiac arrhythmia. There </a:t>
            </a:r>
            <a:r>
              <a:rPr lang="en-US" sz="2000" dirty="0" smtClean="0"/>
              <a:t>are</a:t>
            </a:r>
            <a:r>
              <a:rPr lang="en-US" sz="2000" dirty="0" smtClean="0"/>
              <a:t> </a:t>
            </a:r>
            <a:r>
              <a:rPr lang="en-US" sz="2000" dirty="0"/>
              <a:t>currently over 1 million people diagnosed with AF in the UK, with many more (25-30%) who are thought to have the condition without it being diagnosed yet. </a:t>
            </a:r>
          </a:p>
          <a:p>
            <a:pPr marL="0" indent="0">
              <a:buNone/>
            </a:pPr>
            <a:endParaRPr lang="en-US" sz="2000" dirty="0"/>
          </a:p>
          <a:p>
            <a:pPr algn="just"/>
            <a:r>
              <a:rPr lang="en-US" sz="2000" dirty="0"/>
              <a:t>NICE guidelines for the management of Atrial fibrillation (CG180) advises that manual pulse palpation must be performed to assess the presence of an irregular pulse that may indicate underlying atrial fibrillation in people presenting with any of the following: </a:t>
            </a:r>
          </a:p>
          <a:p>
            <a:pPr marL="0" indent="0" algn="just">
              <a:buNone/>
            </a:pPr>
            <a:endParaRPr lang="en-GB" sz="2000" dirty="0"/>
          </a:p>
          <a:p>
            <a:pPr lvl="1"/>
            <a:r>
              <a:rPr lang="en-GB" sz="2100" dirty="0"/>
              <a:t>breathlessness/dyspnoea </a:t>
            </a:r>
          </a:p>
          <a:p>
            <a:pPr lvl="1"/>
            <a:r>
              <a:rPr lang="en-GB" sz="2100" dirty="0"/>
              <a:t>palpitations </a:t>
            </a:r>
          </a:p>
          <a:p>
            <a:pPr lvl="1"/>
            <a:r>
              <a:rPr lang="en-GB" sz="2100" dirty="0"/>
              <a:t>syncope/dizziness </a:t>
            </a:r>
          </a:p>
          <a:p>
            <a:pPr lvl="1"/>
            <a:r>
              <a:rPr lang="en-GB" sz="2100" dirty="0"/>
              <a:t>chest discomfort </a:t>
            </a:r>
          </a:p>
          <a:p>
            <a:pPr lvl="1"/>
            <a:r>
              <a:rPr lang="en-GB" sz="2100" dirty="0"/>
              <a:t>stroke/transient ischaemic attack </a:t>
            </a:r>
          </a:p>
          <a:p>
            <a:endParaRPr lang="en-GB" sz="2000" dirty="0"/>
          </a:p>
        </p:txBody>
      </p:sp>
    </p:spTree>
    <p:extLst>
      <p:ext uri="{BB962C8B-B14F-4D97-AF65-F5344CB8AC3E}">
        <p14:creationId xmlns:p14="http://schemas.microsoft.com/office/powerpoint/2010/main" val="2991877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Local Context</a:t>
            </a:r>
          </a:p>
        </p:txBody>
      </p:sp>
      <p:sp>
        <p:nvSpPr>
          <p:cNvPr id="3" name="Content Placeholder 2"/>
          <p:cNvSpPr>
            <a:spLocks noGrp="1"/>
          </p:cNvSpPr>
          <p:nvPr>
            <p:ph idx="1"/>
          </p:nvPr>
        </p:nvSpPr>
        <p:spPr/>
        <p:txBody>
          <a:bodyPr>
            <a:normAutofit fontScale="92500" lnSpcReduction="20000"/>
          </a:bodyPr>
          <a:lstStyle/>
          <a:p>
            <a:pPr algn="just"/>
            <a:r>
              <a:rPr lang="en-US" sz="1600" dirty="0"/>
              <a:t>A locally commissioned service to support the provision of electrocardiograms within primary care will deliver improved outcomes for the patient population. It further supports the three pillars of atrial fibrillation management, DECTECT, PROTECT &amp; PERFECT which the CCG is committed to improve. </a:t>
            </a:r>
          </a:p>
          <a:p>
            <a:pPr marL="0" indent="0" algn="just">
              <a:buNone/>
            </a:pPr>
            <a:endParaRPr lang="en-GB" sz="1600" dirty="0"/>
          </a:p>
          <a:p>
            <a:pPr algn="just"/>
            <a:r>
              <a:rPr lang="en-US" sz="1600" dirty="0"/>
              <a:t>The proposed service will deliver care, provide early reassurance to patients in GP Practices, provide early identification of rhythm abnormalities and ensure there is avoidance of unnecessary referrals to secondary care. This approach is in line with the current CCGs commissioning intentions to provide better access to services including care closer to home, earlier diagnosis, avoidance of unnecessary hospital attendance and integrated care.  </a:t>
            </a:r>
          </a:p>
          <a:p>
            <a:endParaRPr lang="en-GB" sz="1600" dirty="0"/>
          </a:p>
          <a:p>
            <a:pPr algn="just"/>
            <a:r>
              <a:rPr lang="en-US" sz="1600" dirty="0"/>
              <a:t>GP Practices will offer standardised and clinically effective primary care ECG service to their registered population which complies with the standards set out by the Clinical Guidelines by Consensus – Recording a standard 12-lead electrocardiogram (British Cardiovascular Society) .  </a:t>
            </a:r>
          </a:p>
          <a:p>
            <a:endParaRPr lang="en-GB" sz="1600" dirty="0"/>
          </a:p>
          <a:p>
            <a:pPr algn="just"/>
            <a:r>
              <a:rPr lang="en-US" sz="1600" dirty="0"/>
              <a:t>It is expected that in almost all cases, ECGs will be provided within a practice or domiciliary setting (wherever the Practice supports patients)</a:t>
            </a:r>
          </a:p>
          <a:p>
            <a:endParaRPr lang="en-GB" sz="1600" dirty="0"/>
          </a:p>
          <a:p>
            <a:r>
              <a:rPr lang="en-GB" sz="1600" dirty="0">
                <a:hlinkClick r:id="rId2"/>
              </a:rPr>
              <a:t>http://www.scst.org.uk/resources/SCST_ECG_Recording_Guidelines_20171.pdf</a:t>
            </a:r>
            <a:endParaRPr lang="en-GB" sz="1600" dirty="0"/>
          </a:p>
          <a:p>
            <a:endParaRPr lang="en-GB" sz="1600" dirty="0"/>
          </a:p>
          <a:p>
            <a:endParaRPr lang="en-GB" sz="1600" dirty="0"/>
          </a:p>
        </p:txBody>
      </p:sp>
    </p:spTree>
    <p:extLst>
      <p:ext uri="{BB962C8B-B14F-4D97-AF65-F5344CB8AC3E}">
        <p14:creationId xmlns:p14="http://schemas.microsoft.com/office/powerpoint/2010/main" val="136798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400" dirty="0">
                <a:latin typeface="+mj-lt"/>
              </a:rPr>
              <a:t>Current Local Arrangements: NHS Merton CCG</a:t>
            </a:r>
          </a:p>
        </p:txBody>
      </p:sp>
      <p:sp>
        <p:nvSpPr>
          <p:cNvPr id="3" name="Content Placeholder 2"/>
          <p:cNvSpPr>
            <a:spLocks noGrp="1"/>
          </p:cNvSpPr>
          <p:nvPr>
            <p:ph idx="1"/>
          </p:nvPr>
        </p:nvSpPr>
        <p:spPr/>
        <p:txBody>
          <a:bodyPr>
            <a:normAutofit fontScale="85000" lnSpcReduction="20000"/>
          </a:bodyPr>
          <a:lstStyle/>
          <a:p>
            <a:r>
              <a:rPr lang="en-US" b="1" u="sng" dirty="0">
                <a:solidFill>
                  <a:schemeClr val="accent2"/>
                </a:solidFill>
              </a:rPr>
              <a:t>NHS Merton CCG:</a:t>
            </a:r>
          </a:p>
          <a:p>
            <a:endParaRPr lang="en-GB" dirty="0"/>
          </a:p>
          <a:p>
            <a:pPr algn="just"/>
            <a:r>
              <a:rPr lang="en-US" dirty="0"/>
              <a:t>There are 22 GP practices in Merton CCG covering a registered population of 223,000 (March 2019).  There are 6 Primary Care Networks (PCNs) in Merton. </a:t>
            </a:r>
            <a:endParaRPr lang="en-GB" dirty="0"/>
          </a:p>
          <a:p>
            <a:pPr algn="just"/>
            <a:endParaRPr lang="en-GB" dirty="0"/>
          </a:p>
          <a:p>
            <a:pPr algn="just"/>
            <a:r>
              <a:rPr lang="en-US" dirty="0"/>
              <a:t>In Merton, majority of GP practices currently refer their patients to either St Georges Hospital for ECG test and interpretation service or to Epsom and St Hellier Hospital which only offers ECG test service. Approximately 8 GP practices in the East of Merton currently use a cloud-based ECG test and interpretation service provided by a private company.  </a:t>
            </a:r>
            <a:endParaRPr lang="en-GB" dirty="0"/>
          </a:p>
          <a:p>
            <a:pPr algn="just"/>
            <a:endParaRPr lang="en-GB" dirty="0"/>
          </a:p>
          <a:p>
            <a:pPr algn="just"/>
            <a:r>
              <a:rPr lang="en-US" dirty="0"/>
              <a:t>In 2018/19, approximately 4,192 ECG tests were carried out in Merton by all providers.  </a:t>
            </a:r>
            <a:endParaRPr lang="en-GB" dirty="0"/>
          </a:p>
          <a:p>
            <a:endParaRPr lang="en-GB" dirty="0"/>
          </a:p>
        </p:txBody>
      </p:sp>
    </p:spTree>
    <p:extLst>
      <p:ext uri="{BB962C8B-B14F-4D97-AF65-F5344CB8AC3E}">
        <p14:creationId xmlns:p14="http://schemas.microsoft.com/office/powerpoint/2010/main" val="35516912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136904" cy="1600200"/>
          </a:xfrm>
        </p:spPr>
        <p:txBody>
          <a:bodyPr/>
          <a:lstStyle/>
          <a:p>
            <a:r>
              <a:rPr lang="en-GB" sz="4400" dirty="0">
                <a:latin typeface="+mj-lt"/>
              </a:rPr>
              <a:t>Current Local Arrangements: NHS Wandsworth CCG</a:t>
            </a:r>
          </a:p>
        </p:txBody>
      </p:sp>
      <p:sp>
        <p:nvSpPr>
          <p:cNvPr id="3" name="Content Placeholder 2"/>
          <p:cNvSpPr>
            <a:spLocks noGrp="1"/>
          </p:cNvSpPr>
          <p:nvPr>
            <p:ph idx="1"/>
          </p:nvPr>
        </p:nvSpPr>
        <p:spPr>
          <a:xfrm>
            <a:off x="179512" y="1600200"/>
            <a:ext cx="8640960" cy="4525963"/>
          </a:xfrm>
        </p:spPr>
        <p:txBody>
          <a:bodyPr>
            <a:normAutofit fontScale="70000" lnSpcReduction="20000"/>
          </a:bodyPr>
          <a:lstStyle/>
          <a:p>
            <a:r>
              <a:rPr lang="en-US" b="1" u="sng" dirty="0">
                <a:solidFill>
                  <a:schemeClr val="accent2"/>
                </a:solidFill>
              </a:rPr>
              <a:t>NHS Wandsworth CCG:</a:t>
            </a:r>
          </a:p>
          <a:p>
            <a:pPr marL="0" indent="0">
              <a:buNone/>
            </a:pPr>
            <a:endParaRPr lang="en-GB" dirty="0"/>
          </a:p>
          <a:p>
            <a:pPr algn="just"/>
            <a:r>
              <a:rPr lang="en-US" dirty="0"/>
              <a:t>There are 40 GP practices in Wandsworth CCG covering a registered population of 410,000 (March 2019).  There are 9 Primary Care Networks (PCNs) in Wandsworth. </a:t>
            </a:r>
            <a:endParaRPr lang="en-GB" dirty="0"/>
          </a:p>
          <a:p>
            <a:pPr algn="just"/>
            <a:endParaRPr lang="en-GB" dirty="0"/>
          </a:p>
          <a:p>
            <a:pPr algn="just"/>
            <a:r>
              <a:rPr lang="en-US" dirty="0"/>
              <a:t>Since April 2016, GP practices in Wandsworth offer ECG tests in primary care settings. Practices currently have their own ECG equipment to perform ECG tests for their registered population. The current service model allows GPs to </a:t>
            </a:r>
            <a:r>
              <a:rPr lang="en-US" dirty="0" smtClean="0"/>
              <a:t>Self-report ECGs, utilizing machine-reporting where available. GPs then decide </a:t>
            </a:r>
            <a:r>
              <a:rPr lang="en-US" dirty="0"/>
              <a:t>whether an expert analysis is required. </a:t>
            </a:r>
          </a:p>
          <a:p>
            <a:pPr algn="just"/>
            <a:endParaRPr lang="en-US" dirty="0"/>
          </a:p>
          <a:p>
            <a:pPr algn="just"/>
            <a:r>
              <a:rPr lang="en-US" dirty="0"/>
              <a:t>In a situation where an expert analysis is required, the ECG tracing is uploaded into the Cardioview system and the tracing is emailed to Wandsworth Reporting Service provided by St Georges Hospital for interpretation. </a:t>
            </a:r>
          </a:p>
          <a:p>
            <a:pPr marL="0" indent="0" algn="just">
              <a:buNone/>
            </a:pPr>
            <a:endParaRPr lang="en-GB" dirty="0"/>
          </a:p>
          <a:p>
            <a:pPr algn="just"/>
            <a:r>
              <a:rPr lang="en-US" dirty="0"/>
              <a:t>In 2018/19, approximately 6,619 ECG tests were undertaken in primary care and 625 were sent to St Georges Hospital for expert analysis. </a:t>
            </a:r>
            <a:endParaRPr lang="en-GB" dirty="0"/>
          </a:p>
          <a:p>
            <a:endParaRPr lang="en-GB" dirty="0"/>
          </a:p>
        </p:txBody>
      </p:sp>
    </p:spTree>
    <p:extLst>
      <p:ext uri="{BB962C8B-B14F-4D97-AF65-F5344CB8AC3E}">
        <p14:creationId xmlns:p14="http://schemas.microsoft.com/office/powerpoint/2010/main" val="41974565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6752"/>
          </a:xfrm>
        </p:spPr>
        <p:txBody>
          <a:bodyPr/>
          <a:lstStyle/>
          <a:p>
            <a:r>
              <a:rPr lang="en-US" sz="4400" b="1" dirty="0">
                <a:effectLst/>
                <a:latin typeface="+mj-lt"/>
              </a:rPr>
              <a:t>Equipment</a:t>
            </a:r>
            <a:r>
              <a:rPr lang="en-US" sz="4400" dirty="0">
                <a:effectLst/>
                <a:latin typeface="+mj-lt"/>
              </a:rPr>
              <a:t> </a:t>
            </a:r>
            <a:endParaRPr lang="en-GB" sz="4400" dirty="0">
              <a:latin typeface="+mj-lt"/>
            </a:endParaRPr>
          </a:p>
        </p:txBody>
      </p:sp>
      <p:sp>
        <p:nvSpPr>
          <p:cNvPr id="3" name="Content Placeholder 2"/>
          <p:cNvSpPr>
            <a:spLocks noGrp="1"/>
          </p:cNvSpPr>
          <p:nvPr>
            <p:ph idx="1"/>
          </p:nvPr>
        </p:nvSpPr>
        <p:spPr/>
        <p:txBody>
          <a:bodyPr>
            <a:normAutofit fontScale="62500" lnSpcReduction="20000"/>
          </a:bodyPr>
          <a:lstStyle/>
          <a:p>
            <a:endParaRPr lang="en-GB" u="sng" dirty="0"/>
          </a:p>
          <a:p>
            <a:pPr marL="0" indent="0">
              <a:buNone/>
            </a:pPr>
            <a:r>
              <a:rPr lang="en-GB" b="1" u="sng" dirty="0">
                <a:solidFill>
                  <a:schemeClr val="accent2"/>
                </a:solidFill>
              </a:rPr>
              <a:t>Installation, Testing and Calibration</a:t>
            </a:r>
            <a:r>
              <a:rPr lang="en-GB" b="1" dirty="0">
                <a:solidFill>
                  <a:schemeClr val="accent2"/>
                </a:solidFill>
              </a:rPr>
              <a:t> :</a:t>
            </a:r>
          </a:p>
          <a:p>
            <a:pPr algn="just"/>
            <a:r>
              <a:rPr lang="en-GB" dirty="0"/>
              <a:t>The Provider will be responsible for supplying all necessary equipment to deliver the service, installation of the equipment and testing of its functionality, including during the mobilisation period prior to service commencement. To the GP practices the Provider’s equipment and software must be totally compatible and integrate seamlessly with the GPs IT practice systems (currently EMIS and Vision) and meet NHS IT standards. </a:t>
            </a:r>
          </a:p>
          <a:p>
            <a:pPr algn="just"/>
            <a:endParaRPr lang="en-GB" dirty="0"/>
          </a:p>
          <a:p>
            <a:pPr marL="0" lvl="0" indent="0">
              <a:buNone/>
            </a:pPr>
            <a:r>
              <a:rPr lang="en-GB" b="1" u="sng" dirty="0">
                <a:solidFill>
                  <a:schemeClr val="accent2"/>
                </a:solidFill>
              </a:rPr>
              <a:t>Consumables </a:t>
            </a:r>
            <a:r>
              <a:rPr lang="en-GB" b="1" dirty="0">
                <a:solidFill>
                  <a:schemeClr val="accent2"/>
                </a:solidFill>
              </a:rPr>
              <a:t>:</a:t>
            </a:r>
          </a:p>
          <a:p>
            <a:pPr lvl="0" algn="just"/>
            <a:r>
              <a:rPr lang="en-GB" dirty="0"/>
              <a:t>Where the Provider is responsible for supplying ECG equipment, this will include the provision of all necessary consumables including patches and leads to the GP practices. The Provider must arrange for timely stock replenishment and delivery of consumables enable GP practices to the ECG equipment with patients. The Provider should also offer a quick reference list for Health Carers and Nurses to check the required consumables needed for each ECG setup.   </a:t>
            </a:r>
          </a:p>
          <a:p>
            <a:endParaRPr lang="en-GB" dirty="0"/>
          </a:p>
          <a:p>
            <a:pPr marL="0" lvl="0" indent="0">
              <a:buNone/>
            </a:pPr>
            <a:r>
              <a:rPr lang="en-GB" b="1" u="sng" dirty="0">
                <a:solidFill>
                  <a:schemeClr val="accent2"/>
                </a:solidFill>
              </a:rPr>
              <a:t>Equipment Maintenance</a:t>
            </a:r>
            <a:r>
              <a:rPr lang="en-GB" b="1" dirty="0">
                <a:solidFill>
                  <a:schemeClr val="accent2"/>
                </a:solidFill>
              </a:rPr>
              <a:t> :</a:t>
            </a:r>
          </a:p>
          <a:p>
            <a:pPr lvl="0" algn="just"/>
            <a:r>
              <a:rPr lang="en-GB" dirty="0"/>
              <a:t>The Provider shall make adequate arrangements for a repair/replace facility for all devices, enabling any equipment problems to be resolved speedily, within at least 48 hours by repairing or replacing the equipment, and/or possibly ensuring GP practices have spare equipment. </a:t>
            </a:r>
          </a:p>
          <a:p>
            <a:pPr algn="just"/>
            <a:endParaRPr lang="en-GB" dirty="0"/>
          </a:p>
        </p:txBody>
      </p:sp>
    </p:spTree>
    <p:extLst>
      <p:ext uri="{BB962C8B-B14F-4D97-AF65-F5344CB8AC3E}">
        <p14:creationId xmlns:p14="http://schemas.microsoft.com/office/powerpoint/2010/main" val="2901335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1008112"/>
          </a:xfrm>
        </p:spPr>
        <p:txBody>
          <a:bodyPr/>
          <a:lstStyle/>
          <a:p>
            <a:pPr>
              <a:lnSpc>
                <a:spcPts val="3700"/>
              </a:lnSpc>
            </a:pPr>
            <a:r>
              <a:rPr lang="en-US" sz="4400" b="1" dirty="0">
                <a:effectLst/>
                <a:latin typeface="+mj-lt"/>
              </a:rPr>
              <a:t/>
            </a:r>
            <a:br>
              <a:rPr lang="en-US" sz="4400" b="1" dirty="0">
                <a:effectLst/>
                <a:latin typeface="+mj-lt"/>
              </a:rPr>
            </a:br>
            <a:r>
              <a:rPr lang="en-US" sz="4400" b="1" dirty="0">
                <a:effectLst/>
                <a:latin typeface="+mj-lt"/>
              </a:rPr>
              <a:t/>
            </a:r>
            <a:br>
              <a:rPr lang="en-US" sz="4400" b="1" dirty="0">
                <a:effectLst/>
                <a:latin typeface="+mj-lt"/>
              </a:rPr>
            </a:br>
            <a:r>
              <a:rPr lang="en-US" sz="4400" b="1" dirty="0">
                <a:effectLst/>
                <a:latin typeface="+mj-lt"/>
              </a:rPr>
              <a:t/>
            </a:r>
            <a:br>
              <a:rPr lang="en-US" sz="4400" b="1" dirty="0">
                <a:effectLst/>
                <a:latin typeface="+mj-lt"/>
              </a:rPr>
            </a:br>
            <a:r>
              <a:rPr lang="en-US" sz="4400" b="1" dirty="0">
                <a:effectLst/>
                <a:latin typeface="+mj-lt"/>
              </a:rPr>
              <a:t/>
            </a:r>
            <a:br>
              <a:rPr lang="en-US" sz="4400" b="1" dirty="0">
                <a:effectLst/>
                <a:latin typeface="+mj-lt"/>
              </a:rPr>
            </a:br>
            <a:r>
              <a:rPr lang="en-US" sz="3600" b="1" dirty="0">
                <a:effectLst/>
                <a:latin typeface="+mj-lt"/>
              </a:rPr>
              <a:t>Proposed Service Description/Care Pathway</a:t>
            </a:r>
            <a:endParaRPr lang="en-GB" sz="3600" dirty="0">
              <a:latin typeface="+mj-lt"/>
            </a:endParaRPr>
          </a:p>
        </p:txBody>
      </p:sp>
      <p:sp>
        <p:nvSpPr>
          <p:cNvPr id="3" name="Content Placeholder 2"/>
          <p:cNvSpPr>
            <a:spLocks noGrp="1"/>
          </p:cNvSpPr>
          <p:nvPr>
            <p:ph idx="1"/>
          </p:nvPr>
        </p:nvSpPr>
        <p:spPr/>
        <p:txBody>
          <a:bodyPr>
            <a:normAutofit fontScale="62500" lnSpcReduction="20000"/>
          </a:bodyPr>
          <a:lstStyle/>
          <a:p>
            <a:pPr marL="0" indent="0">
              <a:buNone/>
            </a:pPr>
            <a:r>
              <a:rPr lang="en-US" b="1" u="sng" dirty="0">
                <a:solidFill>
                  <a:schemeClr val="accent2"/>
                </a:solidFill>
              </a:rPr>
              <a:t>ECG Test:</a:t>
            </a:r>
          </a:p>
          <a:p>
            <a:pPr marL="0" indent="0">
              <a:buNone/>
            </a:pPr>
            <a:endParaRPr lang="en-GB" dirty="0"/>
          </a:p>
          <a:p>
            <a:pPr algn="just"/>
            <a:r>
              <a:rPr lang="en-US" dirty="0"/>
              <a:t>The ECG diagnostic service provider will provide training to practice staff in the use of ECG equipment, consumables and transmitting of ECG traces to the Provider. The GP practice staff will be responsible for setting up ECG sensors, taking measurements and transmitting measurements to the ECG service provider. </a:t>
            </a:r>
            <a:endParaRPr lang="en-GB" dirty="0"/>
          </a:p>
          <a:p>
            <a:endParaRPr lang="en-US" dirty="0"/>
          </a:p>
          <a:p>
            <a:pPr marL="0" indent="0">
              <a:buNone/>
            </a:pPr>
            <a:endParaRPr lang="en-US" dirty="0"/>
          </a:p>
          <a:p>
            <a:pPr marL="0" indent="0">
              <a:buNone/>
            </a:pPr>
            <a:r>
              <a:rPr lang="en-US" b="1" u="sng" dirty="0">
                <a:solidFill>
                  <a:schemeClr val="accent2"/>
                </a:solidFill>
              </a:rPr>
              <a:t>ECG Interpretation &amp; Reporting Service:</a:t>
            </a:r>
          </a:p>
          <a:p>
            <a:pPr marL="0" indent="0">
              <a:buNone/>
            </a:pPr>
            <a:endParaRPr lang="en-GB" dirty="0"/>
          </a:p>
          <a:p>
            <a:pPr algn="just"/>
            <a:r>
              <a:rPr lang="en-US" dirty="0"/>
              <a:t>The ECG diagnostic service provider will interpret ECG traces transmitted by GP practices to the provider and send a risk rated diagnostic report with interpretative comments back to the referring GP practice. It is envisioned that red flag alerts will be used for clinically urgent cases. ECG interpretations will be for adult patients only. The electronic report must be compatible with GPs clinical IT systems ( EMIS or Vision)  to allow for efficient integration into the patients record. The interpretations are to be made by a registered clinicians (cardiac physiologist) with expertise in ECG interpretation. </a:t>
            </a:r>
            <a:endParaRPr lang="en-GB" dirty="0"/>
          </a:p>
          <a:p>
            <a:pPr algn="just"/>
            <a:endParaRPr lang="en-GB" dirty="0"/>
          </a:p>
          <a:p>
            <a:pPr marL="0" indent="0">
              <a:buNone/>
            </a:pPr>
            <a:endParaRPr lang="en-GB" dirty="0"/>
          </a:p>
          <a:p>
            <a:endParaRPr lang="en-GB" dirty="0"/>
          </a:p>
        </p:txBody>
      </p:sp>
    </p:spTree>
    <p:extLst>
      <p:ext uri="{BB962C8B-B14F-4D97-AF65-F5344CB8AC3E}">
        <p14:creationId xmlns:p14="http://schemas.microsoft.com/office/powerpoint/2010/main" val="11998709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205</TotalTime>
  <Words>1199</Words>
  <Application>Microsoft Office PowerPoint</Application>
  <PresentationFormat>On-screen Show (4:3)</PresentationFormat>
  <Paragraphs>129</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Century Gothic</vt:lpstr>
      <vt:lpstr>Courier New</vt:lpstr>
      <vt:lpstr>Palatino Linotype</vt:lpstr>
      <vt:lpstr>Times New Roman</vt:lpstr>
      <vt:lpstr>Executive</vt:lpstr>
      <vt:lpstr> Procurement of a 12-lead Electrocardiography (ECG) Interpretation and Reporting Service </vt:lpstr>
      <vt:lpstr>Aims and Objectives of Proposed Service</vt:lpstr>
      <vt:lpstr>Local Defined Outcomes</vt:lpstr>
      <vt:lpstr> National Context </vt:lpstr>
      <vt:lpstr>Local Context</vt:lpstr>
      <vt:lpstr>Current Local Arrangements: NHS Merton CCG</vt:lpstr>
      <vt:lpstr>Current Local Arrangements: NHS Wandsworth CCG</vt:lpstr>
      <vt:lpstr>Equipment </vt:lpstr>
      <vt:lpstr>    Proposed Service Description/Care Pathway</vt:lpstr>
      <vt:lpstr>Current/Proposed Activity </vt:lpstr>
      <vt:lpstr>  Timelines</vt:lpstr>
    </vt:vector>
  </TitlesOfParts>
  <Company>NHS Shared Business Services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Procurement of a 12-lead Electrocardiography (ECG) monitoring and reporting service</dc:title>
  <dc:creator>Susan Shaw</dc:creator>
  <cp:lastModifiedBy>Nicola</cp:lastModifiedBy>
  <cp:revision>16</cp:revision>
  <dcterms:created xsi:type="dcterms:W3CDTF">2019-11-11T10:40:35Z</dcterms:created>
  <dcterms:modified xsi:type="dcterms:W3CDTF">2019-12-19T14:47:12Z</dcterms:modified>
</cp:coreProperties>
</file>