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sldIdLst>
    <p:sldId id="266" r:id="rId5"/>
    <p:sldId id="273" r:id="rId6"/>
    <p:sldId id="275" r:id="rId7"/>
    <p:sldId id="278" r:id="rId8"/>
    <p:sldId id="279" r:id="rId9"/>
    <p:sldId id="276" r:id="rId10"/>
    <p:sldId id="27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EE5115-3D52-C64B-A168-CACD8FC75852}">
          <p14:sldIdLst/>
        </p14:section>
        <p14:section name="Sutton" id="{800EC2E3-0D27-2C41-9424-7DF1CE9F445D}">
          <p14:sldIdLst>
            <p14:sldId id="266"/>
            <p14:sldId id="273"/>
            <p14:sldId id="275"/>
            <p14:sldId id="278"/>
            <p14:sldId id="279"/>
            <p14:sldId id="276"/>
            <p14:sldId id="27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Pettifer (NHS South West London CCG)" initials="JP(SWLC" lastIdx="5" clrIdx="0">
    <p:extLst>
      <p:ext uri="{19B8F6BF-5375-455C-9EA6-DF929625EA0E}">
        <p15:presenceInfo xmlns:p15="http://schemas.microsoft.com/office/powerpoint/2012/main" userId="S::Jane.Pettifer@swlondon.nhs.uk::4037db1c-0d51-40d1-b5ff-dd63be9d6d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69309-ECB3-4E9D-91F1-A95DC518C0BC}" v="4" dt="2021-12-06T15:57:5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94694"/>
  </p:normalViewPr>
  <p:slideViewPr>
    <p:cSldViewPr snapToGrid="0" snapToObjects="1">
      <p:cViewPr varScale="1">
        <p:scale>
          <a:sx n="138" d="100"/>
          <a:sy n="138" d="100"/>
        </p:scale>
        <p:origin x="92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921B2-444B-CB40-88BB-257829147F7F}"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7A22C-C70D-6042-94F8-5FE63D65C480}" type="slidenum">
              <a:rPr lang="en-US" smtClean="0"/>
              <a:t>‹#›</a:t>
            </a:fld>
            <a:endParaRPr lang="en-US"/>
          </a:p>
        </p:txBody>
      </p:sp>
    </p:spTree>
    <p:extLst>
      <p:ext uri="{BB962C8B-B14F-4D97-AF65-F5344CB8AC3E}">
        <p14:creationId xmlns:p14="http://schemas.microsoft.com/office/powerpoint/2010/main" val="62134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 V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871411" y="1142990"/>
            <a:ext cx="5058508" cy="2123954"/>
          </a:xfrm>
        </p:spPr>
        <p:txBody>
          <a:bodyPr anchor="b" anchorCtr="0">
            <a:noAutofit/>
          </a:bodyPr>
          <a:lstStyle>
            <a:lvl1pPr algn="l">
              <a:defRPr sz="4000"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71411" y="3500793"/>
            <a:ext cx="3964354" cy="435209"/>
          </a:xfrm>
          <a:solidFill>
            <a:srgbClr val="003087"/>
          </a:solidFill>
        </p:spPr>
        <p:txBody>
          <a:bodyPr wrap="square" lIns="108000" tIns="50400" rIns="108000" bIns="50400">
            <a:sp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9" name="Rectangle 8"/>
          <p:cNvSpPr/>
          <p:nvPr userDrawn="1"/>
        </p:nvSpPr>
        <p:spPr>
          <a:xfrm>
            <a:off x="871410" y="4660634"/>
            <a:ext cx="6094051" cy="174407"/>
          </a:xfrm>
          <a:prstGeom prst="rect">
            <a:avLst/>
          </a:prstGeom>
        </p:spPr>
        <p:txBody>
          <a:bodyPr wrap="square" lIns="0" tIns="0" rIns="0" bIns="0">
            <a:spAutoFit/>
          </a:bodyPr>
          <a:lstStyle/>
          <a:p>
            <a:pPr rtl="0"/>
            <a:r>
              <a:rPr lang="en-US" sz="1700" b="0" i="0" u="none" strike="noStrike" kern="1200" baseline="30000" dirty="0">
                <a:solidFill>
                  <a:srgbClr val="FFFFFF"/>
                </a:solidFill>
                <a:latin typeface="+mn-lt"/>
                <a:ea typeface="+mn-ea"/>
                <a:cs typeface="+mn-cs"/>
              </a:rPr>
              <a:t>Bringing together Croydon, Kingston, Merton, Richmond, Sutton and </a:t>
            </a:r>
            <a:r>
              <a:rPr lang="en-US" sz="1700" b="0" i="0" u="none" strike="noStrike" kern="1200" baseline="30000" dirty="0" err="1">
                <a:solidFill>
                  <a:srgbClr val="FFFFFF"/>
                </a:solidFill>
                <a:latin typeface="+mn-lt"/>
                <a:ea typeface="+mn-ea"/>
                <a:cs typeface="+mn-cs"/>
              </a:rPr>
              <a:t>Wandsworth</a:t>
            </a:r>
            <a:endParaRPr lang="en-US" sz="1700" b="0" i="0" u="none" strike="noStrike" kern="1200" baseline="30000" dirty="0">
              <a:solidFill>
                <a:srgbClr val="FFFFFF"/>
              </a:solidFill>
              <a:latin typeface="+mn-lt"/>
              <a:ea typeface="+mn-ea"/>
              <a:cs typeface="+mn-cs"/>
            </a:endParaRPr>
          </a:p>
        </p:txBody>
      </p:sp>
    </p:spTree>
    <p:extLst>
      <p:ext uri="{BB962C8B-B14F-4D97-AF65-F5344CB8AC3E}">
        <p14:creationId xmlns:p14="http://schemas.microsoft.com/office/powerpoint/2010/main" val="97769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003087"/>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4567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a:extLst>
              <a:ext uri="{FF2B5EF4-FFF2-40B4-BE49-F238E27FC236}">
                <a16:creationId xmlns:a16="http://schemas.microsoft.com/office/drawing/2014/main" id="{549986B9-1A5F-BA41-B3E3-9C0B06B756DF}"/>
              </a:ext>
            </a:extLst>
          </p:cNvPr>
          <p:cNvSpPr txBox="1"/>
          <p:nvPr userDrawn="1"/>
        </p:nvSpPr>
        <p:spPr>
          <a:xfrm>
            <a:off x="8686798" y="4866501"/>
            <a:ext cx="457202" cy="276999"/>
          </a:xfrm>
          <a:prstGeom prst="rect">
            <a:avLst/>
          </a:prstGeom>
          <a:noFill/>
        </p:spPr>
        <p:txBody>
          <a:bodyPr wrap="square" rtlCol="0">
            <a:spAutoFit/>
          </a:bodyPr>
          <a:lstStyle/>
          <a:p>
            <a:pPr algn="r"/>
            <a:fld id="{246B88A0-38B0-B149-869F-0D32C701A505}" type="slidenum">
              <a:rPr lang="en-US" sz="1200" smtClean="0">
                <a:solidFill>
                  <a:schemeClr val="tx1">
                    <a:lumMod val="50000"/>
                    <a:lumOff val="50000"/>
                  </a:schemeClr>
                </a:solidFill>
              </a:rPr>
              <a:t>‹#›</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119237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00902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id="{4361324E-65DB-1C48-8CB0-2E06AF86BC95}"/>
              </a:ext>
            </a:extLst>
          </p:cNvPr>
          <p:cNvSpPr txBox="1"/>
          <p:nvPr userDrawn="1"/>
        </p:nvSpPr>
        <p:spPr>
          <a:xfrm>
            <a:off x="8686798" y="4866501"/>
            <a:ext cx="457202" cy="276999"/>
          </a:xfrm>
          <a:prstGeom prst="rect">
            <a:avLst/>
          </a:prstGeom>
          <a:noFill/>
        </p:spPr>
        <p:txBody>
          <a:bodyPr wrap="square" rtlCol="0">
            <a:spAutoFit/>
          </a:bodyPr>
          <a:lstStyle/>
          <a:p>
            <a:pPr algn="r"/>
            <a:fld id="{246B88A0-38B0-B149-869F-0D32C701A505}" type="slidenum">
              <a:rPr lang="en-US" sz="1200" smtClean="0">
                <a:solidFill>
                  <a:schemeClr val="tx1">
                    <a:lumMod val="50000"/>
                    <a:lumOff val="50000"/>
                  </a:schemeClr>
                </a:solidFill>
              </a:rPr>
              <a:t>‹#›</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1354181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0915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id="{8D6B6F7C-D3B1-0B4E-A791-F5A9A8B70047}"/>
              </a:ext>
            </a:extLst>
          </p:cNvPr>
          <p:cNvSpPr txBox="1"/>
          <p:nvPr userDrawn="1"/>
        </p:nvSpPr>
        <p:spPr>
          <a:xfrm>
            <a:off x="8686798" y="4866501"/>
            <a:ext cx="457202" cy="276999"/>
          </a:xfrm>
          <a:prstGeom prst="rect">
            <a:avLst/>
          </a:prstGeom>
          <a:noFill/>
        </p:spPr>
        <p:txBody>
          <a:bodyPr wrap="square" rtlCol="0">
            <a:spAutoFit/>
          </a:bodyPr>
          <a:lstStyle/>
          <a:p>
            <a:pPr algn="r"/>
            <a:fld id="{246B88A0-38B0-B149-869F-0D32C701A505}" type="slidenum">
              <a:rPr lang="en-US" sz="1200" smtClean="0">
                <a:solidFill>
                  <a:schemeClr val="tx1">
                    <a:lumMod val="50000"/>
                    <a:lumOff val="50000"/>
                  </a:schemeClr>
                </a:solidFill>
              </a:rPr>
              <a:t>‹#›</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122453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732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387229" y="1378806"/>
            <a:ext cx="3536463" cy="3222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87462" y="1378806"/>
            <a:ext cx="3499338" cy="3222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669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5080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id="{5DEA6B0A-20D0-2541-A268-ED3F34D3472A}"/>
              </a:ext>
            </a:extLst>
          </p:cNvPr>
          <p:cNvSpPr txBox="1"/>
          <p:nvPr userDrawn="1"/>
        </p:nvSpPr>
        <p:spPr>
          <a:xfrm>
            <a:off x="8686798" y="4866501"/>
            <a:ext cx="457202" cy="276999"/>
          </a:xfrm>
          <a:prstGeom prst="rect">
            <a:avLst/>
          </a:prstGeom>
          <a:noFill/>
        </p:spPr>
        <p:txBody>
          <a:bodyPr wrap="square" rtlCol="0">
            <a:spAutoFit/>
          </a:bodyPr>
          <a:lstStyle/>
          <a:p>
            <a:pPr algn="r"/>
            <a:fld id="{246B88A0-38B0-B149-869F-0D32C701A505}" type="slidenum">
              <a:rPr lang="en-US" sz="1200" smtClean="0">
                <a:solidFill>
                  <a:schemeClr val="tx1">
                    <a:lumMod val="50000"/>
                    <a:lumOff val="50000"/>
                  </a:schemeClr>
                </a:solidFill>
              </a:rPr>
              <a:t>‹#›</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20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4441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a:extLst>
              <a:ext uri="{FF2B5EF4-FFF2-40B4-BE49-F238E27FC236}">
                <a16:creationId xmlns:a16="http://schemas.microsoft.com/office/drawing/2014/main" id="{00590E3F-090A-F543-AC60-D3C707472A9B}"/>
              </a:ext>
            </a:extLst>
          </p:cNvPr>
          <p:cNvSpPr txBox="1"/>
          <p:nvPr userDrawn="1"/>
        </p:nvSpPr>
        <p:spPr>
          <a:xfrm>
            <a:off x="8686798" y="4866501"/>
            <a:ext cx="457202" cy="276999"/>
          </a:xfrm>
          <a:prstGeom prst="rect">
            <a:avLst/>
          </a:prstGeom>
          <a:noFill/>
        </p:spPr>
        <p:txBody>
          <a:bodyPr wrap="square" rtlCol="0">
            <a:spAutoFit/>
          </a:bodyPr>
          <a:lstStyle/>
          <a:p>
            <a:pPr algn="r"/>
            <a:fld id="{246B88A0-38B0-B149-869F-0D32C701A505}" type="slidenum">
              <a:rPr lang="en-US" sz="1200" smtClean="0">
                <a:solidFill>
                  <a:schemeClr val="tx1">
                    <a:lumMod val="50000"/>
                    <a:lumOff val="50000"/>
                  </a:schemeClr>
                </a:solidFill>
              </a:rPr>
              <a:t>‹#›</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248486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06788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id="{809F77D5-EC4D-AB42-BF72-634257F7D3A8}"/>
              </a:ext>
            </a:extLst>
          </p:cNvPr>
          <p:cNvSpPr txBox="1"/>
          <p:nvPr userDrawn="1"/>
        </p:nvSpPr>
        <p:spPr>
          <a:xfrm>
            <a:off x="8686798" y="4866501"/>
            <a:ext cx="457202" cy="276999"/>
          </a:xfrm>
          <a:prstGeom prst="rect">
            <a:avLst/>
          </a:prstGeom>
          <a:noFill/>
        </p:spPr>
        <p:txBody>
          <a:bodyPr wrap="square" rtlCol="0">
            <a:spAutoFit/>
          </a:bodyPr>
          <a:lstStyle/>
          <a:p>
            <a:pPr algn="r"/>
            <a:fld id="{246B88A0-38B0-B149-869F-0D32C701A505}" type="slidenum">
              <a:rPr lang="en-US" sz="1200" smtClean="0">
                <a:solidFill>
                  <a:schemeClr val="tx1">
                    <a:lumMod val="50000"/>
                    <a:lumOff val="50000"/>
                  </a:schemeClr>
                </a:solidFill>
              </a:rPr>
              <a:t>‹#›</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26748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Placeholder 1"/>
          <p:cNvSpPr>
            <a:spLocks noGrp="1"/>
          </p:cNvSpPr>
          <p:nvPr>
            <p:ph type="title"/>
          </p:nvPr>
        </p:nvSpPr>
        <p:spPr>
          <a:xfrm>
            <a:off x="1387230" y="205979"/>
            <a:ext cx="7299570" cy="85725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87230" y="1268534"/>
            <a:ext cx="7299569"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p:cNvCxnSpPr/>
          <p:nvPr userDrawn="1"/>
        </p:nvCxnSpPr>
        <p:spPr>
          <a:xfrm>
            <a:off x="1387230" y="1063229"/>
            <a:ext cx="7299569" cy="0"/>
          </a:xfrm>
          <a:prstGeom prst="line">
            <a:avLst/>
          </a:prstGeom>
          <a:ln w="6350" cmpd="sng">
            <a:solidFill>
              <a:srgbClr val="003087"/>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CC39C0C-8FF9-8046-B78F-3C71F18C2A76}"/>
              </a:ext>
            </a:extLst>
          </p:cNvPr>
          <p:cNvSpPr txBox="1"/>
          <p:nvPr userDrawn="1"/>
        </p:nvSpPr>
        <p:spPr>
          <a:xfrm>
            <a:off x="8686798" y="4866501"/>
            <a:ext cx="457202" cy="276999"/>
          </a:xfrm>
          <a:prstGeom prst="rect">
            <a:avLst/>
          </a:prstGeom>
          <a:noFill/>
        </p:spPr>
        <p:txBody>
          <a:bodyPr wrap="square" rtlCol="0">
            <a:spAutoFit/>
          </a:bodyPr>
          <a:lstStyle/>
          <a:p>
            <a:pPr algn="r"/>
            <a:fld id="{246B88A0-38B0-B149-869F-0D32C701A505}" type="slidenum">
              <a:rPr lang="en-US" sz="1200" smtClean="0">
                <a:solidFill>
                  <a:schemeClr val="tx1">
                    <a:lumMod val="50000"/>
                    <a:lumOff val="50000"/>
                  </a:schemeClr>
                </a:solidFill>
              </a:rPr>
              <a:t>‹#›</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402419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hdr="0" ftr="0" dt="0"/>
  <p:txStyles>
    <p:titleStyle>
      <a:lvl1pPr algn="l" defTabSz="457200" rtl="0" eaLnBrk="1" latinLnBrk="0" hangingPunct="1">
        <a:spcBef>
          <a:spcPct val="0"/>
        </a:spcBef>
        <a:buNone/>
        <a:defRPr sz="4000" b="1" kern="1200">
          <a:solidFill>
            <a:srgbClr val="003087"/>
          </a:solidFill>
          <a:latin typeface="+mj-lt"/>
          <a:ea typeface="+mj-ea"/>
          <a:cs typeface="+mj-cs"/>
        </a:defRPr>
      </a:lvl1pPr>
    </p:titleStyle>
    <p:bodyStyle>
      <a:lvl1pPr marL="342900" indent="-342900" algn="l" defTabSz="457200" rtl="0" eaLnBrk="1" latinLnBrk="0" hangingPunct="1">
        <a:lnSpc>
          <a:spcPct val="110000"/>
        </a:lnSpc>
        <a:spcBef>
          <a:spcPct val="20000"/>
        </a:spcBef>
        <a:spcAft>
          <a:spcPts val="600"/>
        </a:spcAft>
        <a:buClr>
          <a:schemeClr val="tx2"/>
        </a:buClr>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spcAft>
          <a:spcPts val="600"/>
        </a:spcAft>
        <a:buClr>
          <a:schemeClr val="tx2"/>
        </a:buClr>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spcAft>
          <a:spcPts val="600"/>
        </a:spcAft>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spcAft>
          <a:spcPts val="600"/>
        </a:spcAft>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spcAft>
          <a:spcPts val="6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Word_Document.docx"/><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 V4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p:txBody>
          <a:bodyPr/>
          <a:lstStyle/>
          <a:p>
            <a:r>
              <a:rPr lang="en-US" sz="3200" dirty="0"/>
              <a:t>Intermediate Care Beds Procurement Overview</a:t>
            </a:r>
          </a:p>
        </p:txBody>
      </p:sp>
      <p:sp>
        <p:nvSpPr>
          <p:cNvPr id="3" name="Subtitle 2"/>
          <p:cNvSpPr>
            <a:spLocks noGrp="1"/>
          </p:cNvSpPr>
          <p:nvPr>
            <p:ph type="subTitle" idx="1"/>
          </p:nvPr>
        </p:nvSpPr>
        <p:spPr>
          <a:xfrm>
            <a:off x="2346570" y="3415552"/>
            <a:ext cx="5361354" cy="414114"/>
          </a:xfrm>
        </p:spPr>
        <p:txBody>
          <a:bodyPr vert="horz" wrap="square" lIns="108000" tIns="50400" rIns="108000" bIns="50400" rtlCol="0" anchor="t">
            <a:spAutoFit/>
          </a:bodyPr>
          <a:lstStyle/>
          <a:p>
            <a:r>
              <a:rPr lang="en-US" dirty="0"/>
              <a:t>January 2021</a:t>
            </a:r>
          </a:p>
        </p:txBody>
      </p:sp>
    </p:spTree>
    <p:extLst>
      <p:ext uri="{BB962C8B-B14F-4D97-AF65-F5344CB8AC3E}">
        <p14:creationId xmlns:p14="http://schemas.microsoft.com/office/powerpoint/2010/main" val="28919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87C7-07B9-4AC9-865F-E660D6180F53}"/>
              </a:ext>
            </a:extLst>
          </p:cNvPr>
          <p:cNvSpPr>
            <a:spLocks noGrp="1"/>
          </p:cNvSpPr>
          <p:nvPr>
            <p:ph type="title"/>
          </p:nvPr>
        </p:nvSpPr>
        <p:spPr>
          <a:xfrm>
            <a:off x="1199848" y="205979"/>
            <a:ext cx="7486952" cy="631011"/>
          </a:xfrm>
        </p:spPr>
        <p:txBody>
          <a:bodyPr>
            <a:normAutofit/>
          </a:bodyPr>
          <a:lstStyle/>
          <a:p>
            <a:r>
              <a:rPr lang="en-GB" sz="2200" dirty="0"/>
              <a:t>Context</a:t>
            </a:r>
          </a:p>
        </p:txBody>
      </p:sp>
      <p:pic>
        <p:nvPicPr>
          <p:cNvPr id="6" name="Picture 2">
            <a:extLst>
              <a:ext uri="{FF2B5EF4-FFF2-40B4-BE49-F238E27FC236}">
                <a16:creationId xmlns:a16="http://schemas.microsoft.com/office/drawing/2014/main" id="{98CEF0D8-E723-4C4F-ABD0-8C9AC56A3AC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615" t="14808" r="12214" b="12149"/>
          <a:stretch/>
        </p:blipFill>
        <p:spPr bwMode="auto">
          <a:xfrm>
            <a:off x="5153438" y="795131"/>
            <a:ext cx="3990561" cy="329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24C757F9-8B78-4164-84CF-C64FB8CF83D8}"/>
              </a:ext>
            </a:extLst>
          </p:cNvPr>
          <p:cNvSpPr txBox="1"/>
          <p:nvPr/>
        </p:nvSpPr>
        <p:spPr>
          <a:xfrm>
            <a:off x="1033670" y="874643"/>
            <a:ext cx="4184372" cy="3857466"/>
          </a:xfrm>
          <a:prstGeom prst="rect">
            <a:avLst/>
          </a:prstGeom>
          <a:noFill/>
        </p:spPr>
        <p:txBody>
          <a:bodyPr wrap="square" lIns="91440" tIns="45720" rIns="91440" bIns="45720" anchor="t">
            <a:spAutoFit/>
          </a:bodyPr>
          <a:lstStyle/>
          <a:p>
            <a:pPr marL="179070" indent="-179070">
              <a:spcAft>
                <a:spcPts val="400"/>
              </a:spcAft>
              <a:buClr>
                <a:schemeClr val="tx2"/>
              </a:buClr>
              <a:buFont typeface="Arial"/>
              <a:buChar char="•"/>
            </a:pPr>
            <a:r>
              <a:rPr lang="en-GB" sz="1200" dirty="0"/>
              <a:t>Patients leaving hospital after a period of ill-health, sometimes need some time to build up their strength and rehabilitate with the help of therapists and special equipment to get back to their abilities before hospital or to reach a new baseline.  Care homes are uniquely placed and experienced to provide nursing and care to support patients to continue their rehabilitation journey.</a:t>
            </a:r>
            <a:endParaRPr lang="en-GB" sz="1200" dirty="0">
              <a:cs typeface="Arial"/>
            </a:endParaRPr>
          </a:p>
          <a:p>
            <a:pPr marL="179070" indent="-179070">
              <a:spcAft>
                <a:spcPts val="400"/>
              </a:spcAft>
              <a:buClr>
                <a:schemeClr val="tx2"/>
              </a:buClr>
              <a:buFont typeface="Arial"/>
              <a:buChar char="•"/>
            </a:pPr>
            <a:endParaRPr lang="en-GB" sz="1200" dirty="0">
              <a:ea typeface="+mn-lt"/>
              <a:cs typeface="+mn-lt"/>
            </a:endParaRPr>
          </a:p>
          <a:p>
            <a:pPr marL="179070" indent="-179070">
              <a:spcAft>
                <a:spcPts val="400"/>
              </a:spcAft>
              <a:buClr>
                <a:schemeClr val="tx2"/>
              </a:buClr>
              <a:buFont typeface="Arial"/>
              <a:buChar char="•"/>
            </a:pPr>
            <a:r>
              <a:rPr lang="en-GB" sz="1200" dirty="0">
                <a:ea typeface="+mn-lt"/>
                <a:cs typeface="+mn-lt"/>
              </a:rPr>
              <a:t>Sutton recognises the </a:t>
            </a:r>
            <a:r>
              <a:rPr lang="en-GB" sz="1200" dirty="0">
                <a:cs typeface="Arial"/>
              </a:rPr>
              <a:t>important input of the care home staff in delivering patient rehabilitation and working as part of a multi-disciplinary team with therapists from Sutton Health and Care Community Services and our local GP practices. </a:t>
            </a:r>
          </a:p>
          <a:p>
            <a:pPr marL="179070" indent="-179070">
              <a:spcAft>
                <a:spcPts val="400"/>
              </a:spcAft>
              <a:buClr>
                <a:schemeClr val="tx2"/>
              </a:buClr>
              <a:buFont typeface="Arial"/>
              <a:buChar char="•"/>
            </a:pPr>
            <a:endParaRPr lang="en-GB" sz="1200" dirty="0">
              <a:cs typeface="Arial"/>
            </a:endParaRPr>
          </a:p>
          <a:p>
            <a:pPr marL="179070" indent="-179070">
              <a:spcAft>
                <a:spcPts val="400"/>
              </a:spcAft>
              <a:buClr>
                <a:schemeClr val="tx2"/>
              </a:buClr>
              <a:buFont typeface="Arial"/>
              <a:buChar char="•"/>
            </a:pPr>
            <a:r>
              <a:rPr lang="en-GB" sz="1200" dirty="0"/>
              <a:t> Sutton implemented the integrated discharge to assess pathway (Home First+) in 2020 and National Guidance - Bed Based Rehab is Pathway 2 which asks for beds to be available locally to support discharge from hospital.</a:t>
            </a:r>
            <a:endParaRPr lang="en-GB" sz="1200" dirty="0">
              <a:cs typeface="Arial"/>
            </a:endParaRPr>
          </a:p>
          <a:p>
            <a:pPr marL="179070" indent="-179070">
              <a:spcAft>
                <a:spcPts val="400"/>
              </a:spcAft>
              <a:buClr>
                <a:schemeClr val="tx2"/>
              </a:buClr>
              <a:buFont typeface="Arial"/>
              <a:buChar char="•"/>
            </a:pPr>
            <a:endParaRPr lang="en-GB" sz="1200" dirty="0">
              <a:cs typeface="Arial"/>
            </a:endParaRPr>
          </a:p>
        </p:txBody>
      </p:sp>
    </p:spTree>
    <p:extLst>
      <p:ext uri="{BB962C8B-B14F-4D97-AF65-F5344CB8AC3E}">
        <p14:creationId xmlns:p14="http://schemas.microsoft.com/office/powerpoint/2010/main" val="323942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8248" y="126466"/>
            <a:ext cx="7799262" cy="857250"/>
          </a:xfrm>
        </p:spPr>
        <p:txBody>
          <a:bodyPr>
            <a:noAutofit/>
          </a:bodyPr>
          <a:lstStyle/>
          <a:p>
            <a:r>
              <a:rPr lang="en-GB" sz="2200" dirty="0"/>
              <a:t>Contract Core Needs</a:t>
            </a:r>
          </a:p>
        </p:txBody>
      </p:sp>
      <p:sp>
        <p:nvSpPr>
          <p:cNvPr id="5" name="Content Placeholder 4"/>
          <p:cNvSpPr>
            <a:spLocks noGrp="1"/>
          </p:cNvSpPr>
          <p:nvPr>
            <p:ph idx="1"/>
          </p:nvPr>
        </p:nvSpPr>
        <p:spPr>
          <a:xfrm>
            <a:off x="1335314" y="904724"/>
            <a:ext cx="7351485" cy="3986589"/>
          </a:xfrm>
        </p:spPr>
        <p:txBody>
          <a:bodyPr vert="horz" lIns="91440" tIns="45720" rIns="91440" bIns="45720" rtlCol="0" anchor="t">
            <a:normAutofit fontScale="85000" lnSpcReduction="10000"/>
          </a:bodyPr>
          <a:lstStyle/>
          <a:p>
            <a:pPr>
              <a:spcBef>
                <a:spcPts val="600"/>
              </a:spcBef>
              <a:spcAft>
                <a:spcPts val="400"/>
              </a:spcAft>
            </a:pPr>
            <a:r>
              <a:rPr lang="en-GB" sz="1400" dirty="0"/>
              <a:t>The service will receive referrals from Sutton Health and Care Home First+ team to prevent hospital admission and support discharge from hospital with timely access to a care home bed between the hours 08:00 – 20:00, 7 days a week.</a:t>
            </a:r>
            <a:endParaRPr lang="en-GB" sz="1400" dirty="0">
              <a:cs typeface="Arial"/>
            </a:endParaRPr>
          </a:p>
          <a:p>
            <a:pPr>
              <a:spcBef>
                <a:spcPts val="600"/>
              </a:spcBef>
              <a:spcAft>
                <a:spcPts val="400"/>
              </a:spcAft>
            </a:pPr>
            <a:r>
              <a:rPr lang="en-GB" sz="1400" dirty="0">
                <a:cs typeface="Arial"/>
              </a:rPr>
              <a:t>The care home may be expected to receive up to three patients per day.</a:t>
            </a:r>
          </a:p>
          <a:p>
            <a:pPr>
              <a:spcBef>
                <a:spcPts val="600"/>
              </a:spcBef>
              <a:spcAft>
                <a:spcPts val="400"/>
              </a:spcAft>
            </a:pPr>
            <a:r>
              <a:rPr lang="en-GB" sz="1400" dirty="0"/>
              <a:t>The care home will be </a:t>
            </a:r>
            <a:r>
              <a:rPr lang="en-GB" sz="1400" dirty="0">
                <a:effectLst/>
                <a:latin typeface="Arial"/>
                <a:ea typeface="Times New Roman" panose="02020603050405020304" pitchFamily="18" charset="0"/>
                <a:cs typeface="Arial"/>
              </a:rPr>
              <a:t>part of a Multi-Disciplinary Team (MDT) providing comprehensive support to patients with dedicated input from therapists, carers, registered nurses and GPs and care home staff will be encouraged to learn skills from the </a:t>
            </a:r>
            <a:r>
              <a:rPr lang="en-GB" sz="1400" dirty="0">
                <a:latin typeface="Arial"/>
                <a:ea typeface="Times New Roman" panose="02020603050405020304" pitchFamily="18" charset="0"/>
                <a:cs typeface="Arial"/>
              </a:rPr>
              <a:t>therapists to support ongoing rehabilitation.</a:t>
            </a:r>
            <a:endParaRPr lang="en-GB" sz="1400" dirty="0">
              <a:effectLst/>
              <a:latin typeface="Arial"/>
              <a:ea typeface="Times New Roman" panose="02020603050405020304" pitchFamily="18" charset="0"/>
              <a:cs typeface="Arial"/>
            </a:endParaRPr>
          </a:p>
          <a:p>
            <a:pPr>
              <a:spcBef>
                <a:spcPts val="600"/>
              </a:spcBef>
              <a:spcAft>
                <a:spcPts val="400"/>
              </a:spcAft>
            </a:pPr>
            <a:r>
              <a:rPr lang="en-GB" sz="1400" dirty="0">
                <a:latin typeface="Arial"/>
                <a:ea typeface="Times New Roman" panose="02020603050405020304" pitchFamily="18" charset="0"/>
                <a:cs typeface="Arial"/>
              </a:rPr>
              <a:t>The value of the contract will be £2.67m over five years.</a:t>
            </a:r>
          </a:p>
          <a:p>
            <a:pPr>
              <a:spcBef>
                <a:spcPts val="600"/>
              </a:spcBef>
              <a:spcAft>
                <a:spcPts val="400"/>
              </a:spcAft>
            </a:pPr>
            <a:r>
              <a:rPr lang="en-GB" sz="1400" dirty="0">
                <a:effectLst/>
                <a:latin typeface="Arial"/>
                <a:ea typeface="Times New Roman" panose="02020603050405020304" pitchFamily="18" charset="0"/>
                <a:cs typeface="Arial"/>
              </a:rPr>
              <a:t>Maximising independence to </a:t>
            </a:r>
            <a:r>
              <a:rPr lang="en-GB" sz="1400" dirty="0">
                <a:latin typeface="Arial"/>
                <a:ea typeface="Times New Roman" panose="02020603050405020304" pitchFamily="18" charset="0"/>
                <a:cs typeface="Arial"/>
              </a:rPr>
              <a:t>support patients to return to their own homes, wherever possible. </a:t>
            </a:r>
            <a:endParaRPr lang="en-GB" sz="1400" dirty="0">
              <a:effectLst/>
              <a:latin typeface="Arial" panose="020B0604020202020204" pitchFamily="34" charset="0"/>
              <a:ea typeface="Times New Roman" panose="02020603050405020304" pitchFamily="18" charset="0"/>
              <a:cs typeface="Arial"/>
            </a:endParaRPr>
          </a:p>
          <a:p>
            <a:pPr>
              <a:spcBef>
                <a:spcPts val="0"/>
              </a:spcBef>
              <a:spcAft>
                <a:spcPts val="400"/>
              </a:spcAft>
            </a:pPr>
            <a:r>
              <a:rPr lang="en-US" sz="1400" dirty="0"/>
              <a:t>11 beds in one location is the preferred model as therapy resources can be shared in the location and the staff will benefit from the opportunity to work as an MDT. </a:t>
            </a:r>
            <a:endParaRPr lang="en-US" sz="1400" dirty="0">
              <a:cs typeface="Arial"/>
            </a:endParaRPr>
          </a:p>
          <a:p>
            <a:pPr>
              <a:spcBef>
                <a:spcPts val="0"/>
              </a:spcBef>
              <a:spcAft>
                <a:spcPts val="400"/>
              </a:spcAft>
            </a:pPr>
            <a:r>
              <a:rPr lang="en-US" sz="1400" dirty="0" err="1"/>
              <a:t>Utilisation</a:t>
            </a:r>
            <a:r>
              <a:rPr lang="en-US" sz="1400" dirty="0"/>
              <a:t> (in bed nights) is expected to be at 80% or above. </a:t>
            </a:r>
          </a:p>
          <a:p>
            <a:pPr>
              <a:spcBef>
                <a:spcPts val="0"/>
              </a:spcBef>
              <a:spcAft>
                <a:spcPts val="400"/>
              </a:spcAft>
            </a:pPr>
            <a:r>
              <a:rPr lang="en-US" sz="1400" dirty="0">
                <a:cs typeface="Arial"/>
              </a:rPr>
              <a:t>Length of stay is a maximum of six weeks but the majority of patients stay two to three weeks.</a:t>
            </a:r>
          </a:p>
          <a:p>
            <a:pPr>
              <a:spcBef>
                <a:spcPts val="0"/>
              </a:spcBef>
              <a:spcAft>
                <a:spcPts val="400"/>
              </a:spcAft>
            </a:pPr>
            <a:r>
              <a:rPr lang="en-US" sz="1400" dirty="0">
                <a:cs typeface="Arial"/>
              </a:rPr>
              <a:t>Demand is likely to increase over Winter months, i.e. October to March.</a:t>
            </a:r>
          </a:p>
          <a:p>
            <a:pPr>
              <a:spcBef>
                <a:spcPts val="0"/>
              </a:spcBef>
              <a:spcAft>
                <a:spcPts val="400"/>
              </a:spcAft>
            </a:pPr>
            <a:r>
              <a:rPr lang="en-US" sz="1400" dirty="0">
                <a:cs typeface="Arial"/>
              </a:rPr>
              <a:t>Service Specification, KPI Reporting Requirements and Quality Dashboard embedded below.</a:t>
            </a:r>
          </a:p>
          <a:p>
            <a:endParaRPr lang="en-US" sz="1400" dirty="0">
              <a:cs typeface="Arial"/>
            </a:endParaRPr>
          </a:p>
        </p:txBody>
      </p:sp>
    </p:spTree>
    <p:extLst>
      <p:ext uri="{BB962C8B-B14F-4D97-AF65-F5344CB8AC3E}">
        <p14:creationId xmlns:p14="http://schemas.microsoft.com/office/powerpoint/2010/main" val="120502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8248" y="126466"/>
            <a:ext cx="7799262" cy="857250"/>
          </a:xfrm>
        </p:spPr>
        <p:txBody>
          <a:bodyPr>
            <a:noAutofit/>
          </a:bodyPr>
          <a:lstStyle/>
          <a:p>
            <a:r>
              <a:rPr lang="en-GB" sz="2200" dirty="0"/>
              <a:t>Facilities Core Needs from Provider: Personal Accommodation</a:t>
            </a:r>
          </a:p>
        </p:txBody>
      </p:sp>
      <p:sp>
        <p:nvSpPr>
          <p:cNvPr id="5" name="Content Placeholder 4"/>
          <p:cNvSpPr>
            <a:spLocks noGrp="1"/>
          </p:cNvSpPr>
          <p:nvPr>
            <p:ph idx="1"/>
          </p:nvPr>
        </p:nvSpPr>
        <p:spPr>
          <a:xfrm>
            <a:off x="1322136" y="1035678"/>
            <a:ext cx="7351485" cy="3986589"/>
          </a:xfrm>
        </p:spPr>
        <p:txBody>
          <a:bodyPr vert="horz" lIns="91440" tIns="45720" rIns="91440" bIns="45720" rtlCol="0" anchor="t">
            <a:normAutofit lnSpcReduction="10000"/>
          </a:bodyPr>
          <a:lstStyle/>
          <a:p>
            <a:pPr marL="0" indent="0">
              <a:buNone/>
            </a:pPr>
            <a:r>
              <a:rPr lang="en-GB" sz="1400" dirty="0">
                <a:ea typeface="+mn-lt"/>
                <a:cs typeface="+mn-lt"/>
              </a:rPr>
              <a:t>The Provider will provide: </a:t>
            </a:r>
            <a:endParaRPr lang="en-US" sz="1400" dirty="0">
              <a:ea typeface="+mn-lt"/>
              <a:cs typeface="+mn-lt"/>
            </a:endParaRPr>
          </a:p>
          <a:p>
            <a:r>
              <a:rPr lang="en-GB" sz="1400" dirty="0">
                <a:ea typeface="+mn-lt"/>
                <a:cs typeface="+mn-lt"/>
              </a:rPr>
              <a:t>Single rooms with </a:t>
            </a:r>
            <a:r>
              <a:rPr lang="en-GB" sz="1400" dirty="0" err="1">
                <a:ea typeface="+mn-lt"/>
                <a:cs typeface="+mn-lt"/>
              </a:rPr>
              <a:t>en</a:t>
            </a:r>
            <a:r>
              <a:rPr lang="en-GB" sz="1400" dirty="0">
                <a:ea typeface="+mn-lt"/>
                <a:cs typeface="+mn-lt"/>
              </a:rPr>
              <a:t>-suite. </a:t>
            </a:r>
            <a:endParaRPr lang="en-US" sz="1400" dirty="0">
              <a:ea typeface="+mn-lt"/>
              <a:cs typeface="+mn-lt"/>
            </a:endParaRPr>
          </a:p>
          <a:p>
            <a:r>
              <a:rPr lang="en-GB" sz="1400" dirty="0">
                <a:ea typeface="+mn-lt"/>
                <a:cs typeface="+mn-lt"/>
              </a:rPr>
              <a:t>Each room to have enough space to manoeuvre a sara steady, walker (therapies equipment).</a:t>
            </a:r>
            <a:endParaRPr lang="en-US" sz="1400" dirty="0">
              <a:ea typeface="+mn-lt"/>
              <a:cs typeface="+mn-lt"/>
            </a:endParaRPr>
          </a:p>
          <a:p>
            <a:r>
              <a:rPr lang="en-GB" sz="1400" dirty="0">
                <a:ea typeface="+mn-lt"/>
                <a:cs typeface="+mn-lt"/>
              </a:rPr>
              <a:t>Access to a hoist </a:t>
            </a:r>
            <a:endParaRPr lang="en-US" sz="1400" dirty="0">
              <a:ea typeface="+mn-lt"/>
              <a:cs typeface="+mn-lt"/>
            </a:endParaRPr>
          </a:p>
          <a:p>
            <a:r>
              <a:rPr lang="en-GB" sz="1400" dirty="0">
                <a:ea typeface="+mn-lt"/>
                <a:cs typeface="+mn-lt"/>
              </a:rPr>
              <a:t>Disabled accessible rooms with </a:t>
            </a:r>
            <a:r>
              <a:rPr lang="en-GB" sz="1400" dirty="0" err="1">
                <a:ea typeface="+mn-lt"/>
                <a:cs typeface="+mn-lt"/>
              </a:rPr>
              <a:t>en</a:t>
            </a:r>
            <a:r>
              <a:rPr lang="en-GB" sz="1400" dirty="0">
                <a:ea typeface="+mn-lt"/>
                <a:cs typeface="+mn-lt"/>
              </a:rPr>
              <a:t>-suite disabled facilities for bathing and showering would be considered ‘gold standard’ </a:t>
            </a:r>
            <a:endParaRPr lang="en-US" sz="1400" dirty="0">
              <a:ea typeface="+mn-lt"/>
              <a:cs typeface="+mn-lt"/>
            </a:endParaRPr>
          </a:p>
          <a:p>
            <a:r>
              <a:rPr lang="en-GB" sz="1400" dirty="0">
                <a:ea typeface="+mn-lt"/>
                <a:cs typeface="+mn-lt"/>
              </a:rPr>
              <a:t>Call alarm system to enable Service Users to get help </a:t>
            </a:r>
            <a:endParaRPr lang="en-US" sz="1400" dirty="0">
              <a:ea typeface="+mn-lt"/>
              <a:cs typeface="+mn-lt"/>
            </a:endParaRPr>
          </a:p>
          <a:p>
            <a:r>
              <a:rPr lang="en-GB" sz="1400" dirty="0">
                <a:ea typeface="+mn-lt"/>
                <a:cs typeface="+mn-lt"/>
              </a:rPr>
              <a:t>Have furniture and fittings appropriate for Service Users including those with physical disabilities </a:t>
            </a:r>
            <a:endParaRPr lang="en-US" sz="1400" dirty="0">
              <a:ea typeface="+mn-lt"/>
              <a:cs typeface="+mn-lt"/>
            </a:endParaRPr>
          </a:p>
          <a:p>
            <a:r>
              <a:rPr lang="en-GB" sz="1400" dirty="0">
                <a:ea typeface="+mn-lt"/>
                <a:cs typeface="+mn-lt"/>
              </a:rPr>
              <a:t>Lockable cabinet for self-medication </a:t>
            </a:r>
            <a:endParaRPr lang="en-US" sz="1400" dirty="0">
              <a:ea typeface="+mn-lt"/>
              <a:cs typeface="+mn-lt"/>
            </a:endParaRPr>
          </a:p>
          <a:p>
            <a:r>
              <a:rPr lang="en-GB" sz="1400" dirty="0">
                <a:ea typeface="+mn-lt"/>
                <a:cs typeface="+mn-lt"/>
              </a:rPr>
              <a:t>Allow the</a:t>
            </a:r>
            <a:r>
              <a:rPr lang="en-GB" sz="1400" b="1" dirty="0">
                <a:ea typeface="+mn-lt"/>
                <a:cs typeface="+mn-lt"/>
              </a:rPr>
              <a:t> </a:t>
            </a:r>
            <a:r>
              <a:rPr lang="en-GB" sz="1400" dirty="0">
                <a:ea typeface="+mn-lt"/>
                <a:cs typeface="+mn-lt"/>
              </a:rPr>
              <a:t>Service Users to have access to their room at any time and as often as they wish</a:t>
            </a:r>
            <a:endParaRPr lang="en-US" sz="1400" dirty="0">
              <a:ea typeface="+mn-lt"/>
              <a:cs typeface="+mn-lt"/>
            </a:endParaRPr>
          </a:p>
        </p:txBody>
      </p:sp>
    </p:spTree>
    <p:extLst>
      <p:ext uri="{BB962C8B-B14F-4D97-AF65-F5344CB8AC3E}">
        <p14:creationId xmlns:p14="http://schemas.microsoft.com/office/powerpoint/2010/main" val="16871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8248" y="126466"/>
            <a:ext cx="7799262" cy="857250"/>
          </a:xfrm>
        </p:spPr>
        <p:txBody>
          <a:bodyPr>
            <a:noAutofit/>
          </a:bodyPr>
          <a:lstStyle/>
          <a:p>
            <a:r>
              <a:rPr lang="en-GB" sz="2200" dirty="0"/>
              <a:t>Facilities Core Needs from Provider: Therapy Spaces</a:t>
            </a:r>
          </a:p>
        </p:txBody>
      </p:sp>
      <p:sp>
        <p:nvSpPr>
          <p:cNvPr id="5" name="Content Placeholder 4"/>
          <p:cNvSpPr>
            <a:spLocks noGrp="1"/>
          </p:cNvSpPr>
          <p:nvPr>
            <p:ph idx="1"/>
          </p:nvPr>
        </p:nvSpPr>
        <p:spPr>
          <a:xfrm>
            <a:off x="1090386" y="710823"/>
            <a:ext cx="7596413" cy="4180490"/>
          </a:xfrm>
        </p:spPr>
        <p:txBody>
          <a:bodyPr vert="horz" lIns="91440" tIns="45720" rIns="91440" bIns="45720" rtlCol="0" anchor="t">
            <a:noAutofit/>
          </a:bodyPr>
          <a:lstStyle/>
          <a:p>
            <a:r>
              <a:rPr lang="en-GB" sz="1100" dirty="0">
                <a:ea typeface="+mn-lt"/>
                <a:cs typeface="+mn-lt"/>
              </a:rPr>
              <a:t>Physiotherapy area ideally 5m x 5m in size to be on same floor as service users’ rooms</a:t>
            </a:r>
            <a:endParaRPr lang="en-US" sz="1100">
              <a:ea typeface="+mn-lt"/>
              <a:cs typeface="+mn-lt"/>
            </a:endParaRPr>
          </a:p>
          <a:p>
            <a:r>
              <a:rPr lang="en-GB" sz="1100" dirty="0">
                <a:ea typeface="+mn-lt"/>
                <a:cs typeface="+mn-lt"/>
              </a:rPr>
              <a:t>Equipment; parallel bars, small staircase, plinth, pedals, lower limb equipment, wall bars for upper limb exercises. This equipment is provided by Sutton Health and Care. Rails on corridor walls may be used as an alternative to parallel bars and this will be provided by the Provider.</a:t>
            </a:r>
            <a:endParaRPr lang="en-US" sz="1100">
              <a:ea typeface="+mn-lt"/>
              <a:cs typeface="+mn-lt"/>
            </a:endParaRPr>
          </a:p>
          <a:p>
            <a:r>
              <a:rPr lang="en-GB" sz="1100" dirty="0">
                <a:ea typeface="+mn-lt"/>
                <a:cs typeface="+mn-lt"/>
              </a:rPr>
              <a:t>Dining room on the same floor as the service users’ rooms that service users are encouraged to walk to and have meals in. </a:t>
            </a:r>
            <a:endParaRPr lang="en-US" sz="1100">
              <a:ea typeface="+mn-lt"/>
              <a:cs typeface="+mn-lt"/>
            </a:endParaRPr>
          </a:p>
          <a:p>
            <a:r>
              <a:rPr lang="en-GB" sz="1100" dirty="0">
                <a:ea typeface="+mn-lt"/>
                <a:cs typeface="+mn-lt"/>
              </a:rPr>
              <a:t>Therapy workstation for administrative work including updating records and telephone calls. Must include a chair and a desk.</a:t>
            </a:r>
            <a:endParaRPr lang="en-US" sz="1100">
              <a:ea typeface="+mn-lt"/>
              <a:cs typeface="+mn-lt"/>
            </a:endParaRPr>
          </a:p>
          <a:p>
            <a:r>
              <a:rPr lang="en-GB" sz="1100" dirty="0">
                <a:ea typeface="+mn-lt"/>
                <a:cs typeface="+mn-lt"/>
              </a:rPr>
              <a:t>Private space for weekly multi-disciplinary team meetings </a:t>
            </a:r>
            <a:endParaRPr lang="en-US" sz="1100">
              <a:ea typeface="+mn-lt"/>
              <a:cs typeface="+mn-lt"/>
            </a:endParaRPr>
          </a:p>
          <a:p>
            <a:r>
              <a:rPr lang="en-GB" sz="1100" dirty="0">
                <a:ea typeface="+mn-lt"/>
                <a:cs typeface="+mn-lt"/>
              </a:rPr>
              <a:t>Occupational Therapy space with kitchen dedicated for patients to complete OT assessments (i.e. not a staff room) including the following equipment supplied by the Provider:</a:t>
            </a:r>
            <a:endParaRPr lang="en-US" sz="1100">
              <a:ea typeface="+mn-lt"/>
              <a:cs typeface="+mn-lt"/>
            </a:endParaRPr>
          </a:p>
          <a:p>
            <a:pPr lvl="1">
              <a:lnSpc>
                <a:spcPct val="100000"/>
              </a:lnSpc>
              <a:spcBef>
                <a:spcPts val="0"/>
              </a:spcBef>
              <a:spcAft>
                <a:spcPts val="0"/>
              </a:spcAft>
            </a:pPr>
            <a:r>
              <a:rPr lang="en-GB" sz="1100" dirty="0">
                <a:ea typeface="+mn-lt"/>
                <a:cs typeface="+mn-lt"/>
              </a:rPr>
              <a:t>Worktop for food preparation</a:t>
            </a:r>
            <a:endParaRPr lang="en-US" sz="1100">
              <a:ea typeface="+mn-lt"/>
              <a:cs typeface="+mn-lt"/>
            </a:endParaRPr>
          </a:p>
          <a:p>
            <a:pPr lvl="1">
              <a:lnSpc>
                <a:spcPct val="100000"/>
              </a:lnSpc>
              <a:spcBef>
                <a:spcPts val="0"/>
              </a:spcBef>
              <a:spcAft>
                <a:spcPts val="0"/>
              </a:spcAft>
            </a:pPr>
            <a:r>
              <a:rPr lang="en-GB" sz="1100" dirty="0">
                <a:ea typeface="+mn-lt"/>
                <a:cs typeface="+mn-lt"/>
              </a:rPr>
              <a:t>Microwave</a:t>
            </a:r>
            <a:endParaRPr lang="en-US" sz="1100">
              <a:ea typeface="+mn-lt"/>
              <a:cs typeface="+mn-lt"/>
            </a:endParaRPr>
          </a:p>
          <a:p>
            <a:pPr lvl="1">
              <a:lnSpc>
                <a:spcPct val="100000"/>
              </a:lnSpc>
              <a:spcBef>
                <a:spcPts val="0"/>
              </a:spcBef>
              <a:spcAft>
                <a:spcPts val="0"/>
              </a:spcAft>
            </a:pPr>
            <a:r>
              <a:rPr lang="en-GB" sz="1100" dirty="0">
                <a:ea typeface="+mn-lt"/>
                <a:cs typeface="+mn-lt"/>
              </a:rPr>
              <a:t>Kettle</a:t>
            </a:r>
            <a:endParaRPr lang="en-US" sz="1100">
              <a:ea typeface="+mn-lt"/>
              <a:cs typeface="+mn-lt"/>
            </a:endParaRPr>
          </a:p>
          <a:p>
            <a:pPr lvl="1">
              <a:lnSpc>
                <a:spcPct val="100000"/>
              </a:lnSpc>
              <a:spcBef>
                <a:spcPts val="0"/>
              </a:spcBef>
              <a:spcAft>
                <a:spcPts val="0"/>
              </a:spcAft>
            </a:pPr>
            <a:r>
              <a:rPr lang="en-GB" sz="1100" dirty="0">
                <a:ea typeface="+mn-lt"/>
                <a:cs typeface="+mn-lt"/>
              </a:rPr>
              <a:t>Cutlery/crockery</a:t>
            </a:r>
            <a:endParaRPr lang="en-US" sz="1100">
              <a:ea typeface="+mn-lt"/>
              <a:cs typeface="+mn-lt"/>
            </a:endParaRPr>
          </a:p>
          <a:p>
            <a:pPr lvl="1">
              <a:lnSpc>
                <a:spcPct val="100000"/>
              </a:lnSpc>
              <a:spcBef>
                <a:spcPts val="0"/>
              </a:spcBef>
              <a:spcAft>
                <a:spcPts val="0"/>
              </a:spcAft>
            </a:pPr>
            <a:r>
              <a:rPr lang="en-GB" sz="1100" dirty="0">
                <a:ea typeface="+mn-lt"/>
                <a:cs typeface="+mn-lt"/>
              </a:rPr>
              <a:t>Tray</a:t>
            </a:r>
            <a:endParaRPr lang="en-US" sz="1100">
              <a:ea typeface="+mn-lt"/>
              <a:cs typeface="+mn-lt"/>
            </a:endParaRPr>
          </a:p>
          <a:p>
            <a:pPr lvl="1">
              <a:lnSpc>
                <a:spcPct val="100000"/>
              </a:lnSpc>
              <a:spcBef>
                <a:spcPts val="0"/>
              </a:spcBef>
              <a:spcAft>
                <a:spcPts val="0"/>
              </a:spcAft>
            </a:pPr>
            <a:r>
              <a:rPr lang="en-GB" sz="1100" dirty="0">
                <a:ea typeface="+mn-lt"/>
                <a:cs typeface="+mn-lt"/>
              </a:rPr>
              <a:t>Kitchen trolley</a:t>
            </a:r>
            <a:endParaRPr lang="en-US" sz="1100">
              <a:ea typeface="+mn-lt"/>
              <a:cs typeface="+mn-lt"/>
            </a:endParaRPr>
          </a:p>
          <a:p>
            <a:pPr lvl="1">
              <a:lnSpc>
                <a:spcPct val="100000"/>
              </a:lnSpc>
              <a:spcBef>
                <a:spcPts val="0"/>
              </a:spcBef>
              <a:spcAft>
                <a:spcPts val="0"/>
              </a:spcAft>
            </a:pPr>
            <a:r>
              <a:rPr lang="en-GB" sz="1100" dirty="0">
                <a:ea typeface="+mn-lt"/>
                <a:cs typeface="+mn-lt"/>
              </a:rPr>
              <a:t>Table and chairs (for a minimum of 4 people)</a:t>
            </a:r>
            <a:endParaRPr lang="en-US" sz="1100">
              <a:ea typeface="+mn-lt"/>
              <a:cs typeface="+mn-lt"/>
            </a:endParaRPr>
          </a:p>
          <a:p>
            <a:pPr lvl="1">
              <a:lnSpc>
                <a:spcPct val="100000"/>
              </a:lnSpc>
              <a:spcBef>
                <a:spcPts val="0"/>
              </a:spcBef>
              <a:spcAft>
                <a:spcPts val="0"/>
              </a:spcAft>
            </a:pPr>
            <a:r>
              <a:rPr lang="en-GB" sz="1100" dirty="0">
                <a:ea typeface="+mn-lt"/>
                <a:cs typeface="+mn-lt"/>
              </a:rPr>
              <a:t>Fridge</a:t>
            </a:r>
          </a:p>
        </p:txBody>
      </p:sp>
    </p:spTree>
    <p:extLst>
      <p:ext uri="{BB962C8B-B14F-4D97-AF65-F5344CB8AC3E}">
        <p14:creationId xmlns:p14="http://schemas.microsoft.com/office/powerpoint/2010/main" val="35920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F819-BDDD-4D2D-9C1F-A2B87622F08D}"/>
              </a:ext>
            </a:extLst>
          </p:cNvPr>
          <p:cNvSpPr>
            <a:spLocks noGrp="1"/>
          </p:cNvSpPr>
          <p:nvPr>
            <p:ph type="title"/>
          </p:nvPr>
        </p:nvSpPr>
        <p:spPr>
          <a:xfrm>
            <a:off x="1387230" y="205979"/>
            <a:ext cx="7299570" cy="776154"/>
          </a:xfrm>
        </p:spPr>
        <p:txBody>
          <a:bodyPr vert="horz" lIns="0" tIns="0" rIns="0" bIns="0" rtlCol="0" anchor="t">
            <a:normAutofit/>
          </a:bodyPr>
          <a:lstStyle/>
          <a:p>
            <a:r>
              <a:rPr lang="en-GB" sz="2200" dirty="0"/>
              <a:t>Current Indicative Timeline</a:t>
            </a:r>
          </a:p>
        </p:txBody>
      </p:sp>
      <p:sp>
        <p:nvSpPr>
          <p:cNvPr id="3" name="Content Placeholder 2">
            <a:extLst>
              <a:ext uri="{FF2B5EF4-FFF2-40B4-BE49-F238E27FC236}">
                <a16:creationId xmlns:a16="http://schemas.microsoft.com/office/drawing/2014/main" id="{88F63C40-5EAF-4B4C-BEBE-05380785F848}"/>
              </a:ext>
            </a:extLst>
          </p:cNvPr>
          <p:cNvSpPr>
            <a:spLocks noGrp="1"/>
          </p:cNvSpPr>
          <p:nvPr>
            <p:ph idx="1"/>
          </p:nvPr>
        </p:nvSpPr>
        <p:spPr>
          <a:xfrm>
            <a:off x="1387230" y="895048"/>
            <a:ext cx="7299569" cy="3767958"/>
          </a:xfrm>
        </p:spPr>
        <p:txBody>
          <a:bodyPr vert="horz" lIns="91440" tIns="45720" rIns="91440" bIns="45720" rtlCol="0" anchor="t">
            <a:noAutofit/>
          </a:bodyPr>
          <a:lstStyle/>
          <a:p>
            <a:pPr>
              <a:lnSpc>
                <a:spcPct val="130000"/>
              </a:lnSpc>
              <a:spcBef>
                <a:spcPts val="0"/>
              </a:spcBef>
            </a:pPr>
            <a:endParaRPr lang="en-GB" sz="1400" dirty="0">
              <a:cs typeface="Arial"/>
            </a:endParaRPr>
          </a:p>
          <a:p>
            <a:pPr>
              <a:lnSpc>
                <a:spcPct val="130000"/>
              </a:lnSpc>
              <a:spcBef>
                <a:spcPts val="0"/>
              </a:spcBef>
            </a:pPr>
            <a:endParaRPr lang="en-GB" sz="1400" dirty="0"/>
          </a:p>
        </p:txBody>
      </p:sp>
      <p:graphicFrame>
        <p:nvGraphicFramePr>
          <p:cNvPr id="5" name="Table 4">
            <a:extLst>
              <a:ext uri="{FF2B5EF4-FFF2-40B4-BE49-F238E27FC236}">
                <a16:creationId xmlns:a16="http://schemas.microsoft.com/office/drawing/2014/main" id="{6189854E-D3E1-413B-83C4-D07E158D78EB}"/>
              </a:ext>
            </a:extLst>
          </p:cNvPr>
          <p:cNvGraphicFramePr>
            <a:graphicFrameLocks noGrp="1"/>
          </p:cNvGraphicFramePr>
          <p:nvPr>
            <p:extLst>
              <p:ext uri="{D42A27DB-BD31-4B8C-83A1-F6EECF244321}">
                <p14:modId xmlns:p14="http://schemas.microsoft.com/office/powerpoint/2010/main" val="2212220266"/>
              </p:ext>
            </p:extLst>
          </p:nvPr>
        </p:nvGraphicFramePr>
        <p:xfrm>
          <a:off x="1161288" y="756000"/>
          <a:ext cx="7848493" cy="3477169"/>
        </p:xfrm>
        <a:graphic>
          <a:graphicData uri="http://schemas.openxmlformats.org/drawingml/2006/table">
            <a:tbl>
              <a:tblPr firstRow="1" firstCol="1" bandRow="1">
                <a:tableStyleId>{5C22544A-7EE6-4342-B048-85BDC9FD1C3A}</a:tableStyleId>
              </a:tblPr>
              <a:tblGrid>
                <a:gridCol w="5473426">
                  <a:extLst>
                    <a:ext uri="{9D8B030D-6E8A-4147-A177-3AD203B41FA5}">
                      <a16:colId xmlns:a16="http://schemas.microsoft.com/office/drawing/2014/main" val="1932278350"/>
                    </a:ext>
                  </a:extLst>
                </a:gridCol>
                <a:gridCol w="2375067">
                  <a:extLst>
                    <a:ext uri="{9D8B030D-6E8A-4147-A177-3AD203B41FA5}">
                      <a16:colId xmlns:a16="http://schemas.microsoft.com/office/drawing/2014/main" val="3073774196"/>
                    </a:ext>
                  </a:extLst>
                </a:gridCol>
              </a:tblGrid>
              <a:tr h="253304">
                <a:tc>
                  <a:txBody>
                    <a:bodyPr/>
                    <a:lstStyle/>
                    <a:p>
                      <a:r>
                        <a:rPr lang="en-GB" sz="1000" dirty="0">
                          <a:effectLst/>
                        </a:rPr>
                        <a:t>Activity / Milestone</a:t>
                      </a:r>
                    </a:p>
                  </a:txBody>
                  <a:tcPr marL="68580" marR="68580" marT="0" marB="0"/>
                </a:tc>
                <a:tc>
                  <a:txBody>
                    <a:bodyPr/>
                    <a:lstStyle/>
                    <a:p>
                      <a:r>
                        <a:rPr lang="en-GB" sz="1000" dirty="0">
                          <a:effectLst/>
                        </a:rPr>
                        <a:t>When</a:t>
                      </a:r>
                    </a:p>
                  </a:txBody>
                  <a:tcPr marL="68580" marR="68580" marT="0" marB="0"/>
                </a:tc>
                <a:extLst>
                  <a:ext uri="{0D108BD9-81ED-4DB2-BD59-A6C34878D82A}">
                    <a16:rowId xmlns:a16="http://schemas.microsoft.com/office/drawing/2014/main" val="1012150051"/>
                  </a:ext>
                </a:extLst>
              </a:tr>
              <a:tr h="586840">
                <a:tc>
                  <a:txBody>
                    <a:bodyPr/>
                    <a:lstStyle/>
                    <a:p>
                      <a:r>
                        <a:rPr lang="en-GB" sz="1000" b="0" dirty="0">
                          <a:effectLst/>
                        </a:rPr>
                        <a:t>Invitation for providers to express potential interest</a:t>
                      </a:r>
                    </a:p>
                  </a:txBody>
                  <a:tcPr marL="68580" marR="68580" marT="0" marB="0" anchor="ctr"/>
                </a:tc>
                <a:tc>
                  <a:txBody>
                    <a:bodyPr/>
                    <a:lstStyle/>
                    <a:p>
                      <a:r>
                        <a:rPr lang="en-GB" sz="1000" dirty="0">
                          <a:effectLst/>
                        </a:rPr>
                        <a:t>January 2022</a:t>
                      </a:r>
                    </a:p>
                  </a:txBody>
                  <a:tcPr marL="68580" marR="68580" marT="0" marB="0" anchor="ctr"/>
                </a:tc>
                <a:extLst>
                  <a:ext uri="{0D108BD9-81ED-4DB2-BD59-A6C34878D82A}">
                    <a16:rowId xmlns:a16="http://schemas.microsoft.com/office/drawing/2014/main" val="2052335773"/>
                  </a:ext>
                </a:extLst>
              </a:tr>
              <a:tr h="579625">
                <a:tc>
                  <a:txBody>
                    <a:bodyPr/>
                    <a:lstStyle/>
                    <a:p>
                      <a:pPr lvl="0">
                        <a:buNone/>
                      </a:pPr>
                      <a:r>
                        <a:rPr lang="en-GB" sz="1000" b="0" i="0" u="none" strike="noStrike" noProof="0" dirty="0">
                          <a:effectLst/>
                          <a:latin typeface="Arial"/>
                        </a:rPr>
                        <a:t>CCG considers interest received from providers – with possible follow-up engagement discussions with interested providers</a:t>
                      </a:r>
                      <a:endParaRPr lang="en-US" b="0" dirty="0"/>
                    </a:p>
                  </a:txBody>
                  <a:tcPr marL="68580" marR="68580" marT="0" marB="0" anchor="ctr"/>
                </a:tc>
                <a:tc>
                  <a:txBody>
                    <a:bodyPr/>
                    <a:lstStyle/>
                    <a:p>
                      <a:pPr lvl="0">
                        <a:buNone/>
                      </a:pPr>
                      <a:r>
                        <a:rPr lang="en-GB" sz="1000" dirty="0">
                          <a:effectLst/>
                        </a:rPr>
                        <a:t>January 2022</a:t>
                      </a:r>
                    </a:p>
                  </a:txBody>
                  <a:tcPr marL="68580" marR="68580" marT="0" marB="0" anchor="ctr"/>
                </a:tc>
                <a:extLst>
                  <a:ext uri="{0D108BD9-81ED-4DB2-BD59-A6C34878D82A}">
                    <a16:rowId xmlns:a16="http://schemas.microsoft.com/office/drawing/2014/main" val="2099541521"/>
                  </a:ext>
                </a:extLst>
              </a:tr>
              <a:tr h="448056">
                <a:tc>
                  <a:txBody>
                    <a:bodyPr/>
                    <a:lstStyle/>
                    <a:p>
                      <a:r>
                        <a:rPr lang="en-GB" sz="1000" b="0" dirty="0">
                          <a:effectLst/>
                        </a:rPr>
                        <a:t>CCG finalises its commissioning intentions and readiness for a procurement process</a:t>
                      </a:r>
                    </a:p>
                  </a:txBody>
                  <a:tcPr marL="68580" marR="68580" marT="0" marB="0" anchor="ctr"/>
                </a:tc>
                <a:tc>
                  <a:txBody>
                    <a:bodyPr/>
                    <a:lstStyle/>
                    <a:p>
                      <a:r>
                        <a:rPr lang="en-GB" sz="1000" dirty="0">
                          <a:effectLst/>
                        </a:rPr>
                        <a:t>February 2022</a:t>
                      </a:r>
                    </a:p>
                  </a:txBody>
                  <a:tcPr marL="68580" marR="68580" marT="0" marB="0" anchor="ctr"/>
                </a:tc>
                <a:extLst>
                  <a:ext uri="{0D108BD9-81ED-4DB2-BD59-A6C34878D82A}">
                    <a16:rowId xmlns:a16="http://schemas.microsoft.com/office/drawing/2014/main" val="978916456"/>
                  </a:ext>
                </a:extLst>
              </a:tr>
              <a:tr h="368480">
                <a:tc>
                  <a:txBody>
                    <a:bodyPr/>
                    <a:lstStyle/>
                    <a:p>
                      <a:r>
                        <a:rPr lang="en-GB" sz="1000" b="0" dirty="0">
                          <a:effectLst/>
                        </a:rPr>
                        <a:t>Procurement process to award a new contract for Intermediate Care Beds in Sutton</a:t>
                      </a:r>
                      <a:endParaRPr lang="en-US" dirty="0"/>
                    </a:p>
                  </a:txBody>
                  <a:tcPr marL="68580" marR="68580" marT="0" marB="0" anchor="ctr"/>
                </a:tc>
                <a:tc>
                  <a:txBody>
                    <a:bodyPr/>
                    <a:lstStyle/>
                    <a:p>
                      <a:r>
                        <a:rPr lang="en-GB" sz="1000" dirty="0">
                          <a:effectLst/>
                        </a:rPr>
                        <a:t>Mid-March through April 2022</a:t>
                      </a:r>
                    </a:p>
                  </a:txBody>
                  <a:tcPr marL="68580" marR="68580" marT="0" marB="0" anchor="ctr"/>
                </a:tc>
                <a:extLst>
                  <a:ext uri="{0D108BD9-81ED-4DB2-BD59-A6C34878D82A}">
                    <a16:rowId xmlns:a16="http://schemas.microsoft.com/office/drawing/2014/main" val="2521849561"/>
                  </a:ext>
                </a:extLst>
              </a:tr>
              <a:tr h="408760">
                <a:tc>
                  <a:txBody>
                    <a:bodyPr/>
                    <a:lstStyle/>
                    <a:p>
                      <a:r>
                        <a:rPr lang="en-GB" sz="1000" b="0" dirty="0">
                          <a:effectLst/>
                        </a:rPr>
                        <a:t>CCG awards new contract</a:t>
                      </a:r>
                    </a:p>
                  </a:txBody>
                  <a:tcPr marL="68580" marR="68580" marT="0" marB="0" anchor="ctr"/>
                </a:tc>
                <a:tc>
                  <a:txBody>
                    <a:bodyPr/>
                    <a:lstStyle/>
                    <a:p>
                      <a:r>
                        <a:rPr lang="en-GB" sz="1000" dirty="0">
                          <a:effectLst/>
                        </a:rPr>
                        <a:t>Mid-May 2022</a:t>
                      </a:r>
                    </a:p>
                  </a:txBody>
                  <a:tcPr marL="68580" marR="68580" marT="0" marB="0" anchor="ctr"/>
                </a:tc>
                <a:extLst>
                  <a:ext uri="{0D108BD9-81ED-4DB2-BD59-A6C34878D82A}">
                    <a16:rowId xmlns:a16="http://schemas.microsoft.com/office/drawing/2014/main" val="2772817932"/>
                  </a:ext>
                </a:extLst>
              </a:tr>
              <a:tr h="393192">
                <a:tc>
                  <a:txBody>
                    <a:bodyPr/>
                    <a:lstStyle/>
                    <a:p>
                      <a:r>
                        <a:rPr lang="en-GB" sz="1000" b="0" dirty="0">
                          <a:effectLst/>
                        </a:rPr>
                        <a:t>Contract established</a:t>
                      </a:r>
                    </a:p>
                  </a:txBody>
                  <a:tcPr marL="68580" marR="68580" marT="0" marB="0" anchor="ctr"/>
                </a:tc>
                <a:tc>
                  <a:txBody>
                    <a:bodyPr/>
                    <a:lstStyle/>
                    <a:p>
                      <a:r>
                        <a:rPr lang="en-GB" sz="1000" dirty="0">
                          <a:effectLst/>
                        </a:rPr>
                        <a:t>Early June 2022</a:t>
                      </a:r>
                    </a:p>
                  </a:txBody>
                  <a:tcPr marL="68580" marR="68580" marT="0" marB="0" anchor="ctr"/>
                </a:tc>
                <a:extLst>
                  <a:ext uri="{0D108BD9-81ED-4DB2-BD59-A6C34878D82A}">
                    <a16:rowId xmlns:a16="http://schemas.microsoft.com/office/drawing/2014/main" val="1490025381"/>
                  </a:ext>
                </a:extLst>
              </a:tr>
              <a:tr h="438912">
                <a:tc>
                  <a:txBody>
                    <a:bodyPr/>
                    <a:lstStyle/>
                    <a:p>
                      <a:r>
                        <a:rPr lang="en-GB" sz="1000" b="0" dirty="0">
                          <a:effectLst/>
                        </a:rPr>
                        <a:t>Mobilisation / Service commences</a:t>
                      </a:r>
                    </a:p>
                  </a:txBody>
                  <a:tcPr marL="68580" marR="68580" marT="0" marB="0" anchor="ctr"/>
                </a:tc>
                <a:tc>
                  <a:txBody>
                    <a:bodyPr/>
                    <a:lstStyle/>
                    <a:p>
                      <a:r>
                        <a:rPr lang="en-GB" sz="1000" dirty="0">
                          <a:effectLst/>
                        </a:rPr>
                        <a:t>June / July/ August 2022</a:t>
                      </a:r>
                    </a:p>
                  </a:txBody>
                  <a:tcPr marL="68580" marR="68580" marT="0" marB="0" anchor="ctr"/>
                </a:tc>
                <a:extLst>
                  <a:ext uri="{0D108BD9-81ED-4DB2-BD59-A6C34878D82A}">
                    <a16:rowId xmlns:a16="http://schemas.microsoft.com/office/drawing/2014/main" val="206522830"/>
                  </a:ext>
                </a:extLst>
              </a:tr>
            </a:tbl>
          </a:graphicData>
        </a:graphic>
      </p:graphicFrame>
    </p:spTree>
    <p:extLst>
      <p:ext uri="{BB962C8B-B14F-4D97-AF65-F5344CB8AC3E}">
        <p14:creationId xmlns:p14="http://schemas.microsoft.com/office/powerpoint/2010/main" val="106058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F819-BDDD-4D2D-9C1F-A2B87622F08D}"/>
              </a:ext>
            </a:extLst>
          </p:cNvPr>
          <p:cNvSpPr>
            <a:spLocks noGrp="1"/>
          </p:cNvSpPr>
          <p:nvPr>
            <p:ph type="title"/>
          </p:nvPr>
        </p:nvSpPr>
        <p:spPr>
          <a:xfrm>
            <a:off x="1387230" y="205979"/>
            <a:ext cx="7299570" cy="776154"/>
          </a:xfrm>
        </p:spPr>
        <p:txBody>
          <a:bodyPr>
            <a:normAutofit/>
          </a:bodyPr>
          <a:lstStyle/>
          <a:p>
            <a:r>
              <a:rPr lang="en-GB" sz="2200" dirty="0"/>
              <a:t>Embedded Documents </a:t>
            </a:r>
          </a:p>
        </p:txBody>
      </p:sp>
      <p:sp>
        <p:nvSpPr>
          <p:cNvPr id="3" name="Content Placeholder 2">
            <a:extLst>
              <a:ext uri="{FF2B5EF4-FFF2-40B4-BE49-F238E27FC236}">
                <a16:creationId xmlns:a16="http://schemas.microsoft.com/office/drawing/2014/main" id="{88F63C40-5EAF-4B4C-BEBE-05380785F848}"/>
              </a:ext>
            </a:extLst>
          </p:cNvPr>
          <p:cNvSpPr>
            <a:spLocks noGrp="1"/>
          </p:cNvSpPr>
          <p:nvPr>
            <p:ph idx="1"/>
          </p:nvPr>
        </p:nvSpPr>
        <p:spPr>
          <a:xfrm>
            <a:off x="1387230" y="895048"/>
            <a:ext cx="7299569" cy="3767958"/>
          </a:xfrm>
        </p:spPr>
        <p:txBody>
          <a:bodyPr vert="horz" lIns="91440" tIns="45720" rIns="91440" bIns="45720" rtlCol="0" anchor="t">
            <a:noAutofit/>
          </a:bodyPr>
          <a:lstStyle/>
          <a:p>
            <a:pPr>
              <a:lnSpc>
                <a:spcPct val="130000"/>
              </a:lnSpc>
              <a:spcBef>
                <a:spcPts val="0"/>
              </a:spcBef>
            </a:pPr>
            <a:endParaRPr lang="en-GB" sz="1400" dirty="0">
              <a:cs typeface="Arial"/>
            </a:endParaRPr>
          </a:p>
          <a:p>
            <a:pPr>
              <a:lnSpc>
                <a:spcPct val="130000"/>
              </a:lnSpc>
              <a:spcBef>
                <a:spcPts val="0"/>
              </a:spcBef>
            </a:pPr>
            <a:endParaRPr lang="en-GB" sz="1400" dirty="0"/>
          </a:p>
        </p:txBody>
      </p:sp>
      <p:graphicFrame>
        <p:nvGraphicFramePr>
          <p:cNvPr id="4" name="Object 3">
            <a:extLst>
              <a:ext uri="{FF2B5EF4-FFF2-40B4-BE49-F238E27FC236}">
                <a16:creationId xmlns:a16="http://schemas.microsoft.com/office/drawing/2014/main" id="{320476C2-A0F3-44C9-92AC-214F81548E42}"/>
              </a:ext>
            </a:extLst>
          </p:cNvPr>
          <p:cNvGraphicFramePr>
            <a:graphicFrameLocks noChangeAspect="1"/>
          </p:cNvGraphicFramePr>
          <p:nvPr>
            <p:extLst>
              <p:ext uri="{D42A27DB-BD31-4B8C-83A1-F6EECF244321}">
                <p14:modId xmlns:p14="http://schemas.microsoft.com/office/powerpoint/2010/main" val="735400071"/>
              </p:ext>
            </p:extLst>
          </p:nvPr>
        </p:nvGraphicFramePr>
        <p:xfrm>
          <a:off x="1517650" y="1476375"/>
          <a:ext cx="654050" cy="577850"/>
        </p:xfrm>
        <a:graphic>
          <a:graphicData uri="http://schemas.openxmlformats.org/presentationml/2006/ole">
            <mc:AlternateContent xmlns:mc="http://schemas.openxmlformats.org/markup-compatibility/2006">
              <mc:Choice xmlns:v="urn:schemas-microsoft-com:vml" Requires="v">
                <p:oleObj spid="_x0000_s1030" name="Worksheet" showAsIcon="1" r:id="rId3" imgW="654840" imgH="577440" progId="Excel.Sheet.12">
                  <p:embed/>
                </p:oleObj>
              </mc:Choice>
              <mc:Fallback>
                <p:oleObj name="Worksheet" showAsIcon="1" r:id="rId3" imgW="654840" imgH="577440" progId="Excel.Sheet.12">
                  <p:embed/>
                  <p:pic>
                    <p:nvPicPr>
                      <p:cNvPr id="4" name="Object 3">
                        <a:extLst>
                          <a:ext uri="{FF2B5EF4-FFF2-40B4-BE49-F238E27FC236}">
                            <a16:creationId xmlns:a16="http://schemas.microsoft.com/office/drawing/2014/main" id="{320476C2-A0F3-44C9-92AC-214F81548E42}"/>
                          </a:ext>
                        </a:extLst>
                      </p:cNvPr>
                      <p:cNvPicPr/>
                      <p:nvPr/>
                    </p:nvPicPr>
                    <p:blipFill>
                      <a:blip r:embed="rId4"/>
                      <a:stretch>
                        <a:fillRect/>
                      </a:stretch>
                    </p:blipFill>
                    <p:spPr>
                      <a:xfrm>
                        <a:off x="1517650" y="1476375"/>
                        <a:ext cx="654050" cy="5778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F135701-3BB9-491F-BA35-3489AE12EB51}"/>
              </a:ext>
            </a:extLst>
          </p:cNvPr>
          <p:cNvGraphicFramePr>
            <a:graphicFrameLocks noChangeAspect="1"/>
          </p:cNvGraphicFramePr>
          <p:nvPr>
            <p:extLst>
              <p:ext uri="{D42A27DB-BD31-4B8C-83A1-F6EECF244321}">
                <p14:modId xmlns:p14="http://schemas.microsoft.com/office/powerpoint/2010/main" val="2767925554"/>
              </p:ext>
            </p:extLst>
          </p:nvPr>
        </p:nvGraphicFramePr>
        <p:xfrm>
          <a:off x="2432050" y="1476375"/>
          <a:ext cx="654050" cy="577850"/>
        </p:xfrm>
        <a:graphic>
          <a:graphicData uri="http://schemas.openxmlformats.org/presentationml/2006/ole">
            <mc:AlternateContent xmlns:mc="http://schemas.openxmlformats.org/markup-compatibility/2006">
              <mc:Choice xmlns:v="urn:schemas-microsoft-com:vml" Requires="v">
                <p:oleObj spid="_x0000_s1031" name="Document" showAsIcon="1" r:id="rId5" imgW="654840" imgH="577440" progId="Word.Document.12">
                  <p:embed/>
                </p:oleObj>
              </mc:Choice>
              <mc:Fallback>
                <p:oleObj name="Document" showAsIcon="1" r:id="rId5" imgW="654840" imgH="577440" progId="Word.Document.12">
                  <p:embed/>
                  <p:pic>
                    <p:nvPicPr>
                      <p:cNvPr id="5" name="Object 4">
                        <a:extLst>
                          <a:ext uri="{FF2B5EF4-FFF2-40B4-BE49-F238E27FC236}">
                            <a16:creationId xmlns:a16="http://schemas.microsoft.com/office/drawing/2014/main" id="{6F135701-3BB9-491F-BA35-3489AE12EB51}"/>
                          </a:ext>
                        </a:extLst>
                      </p:cNvPr>
                      <p:cNvPicPr/>
                      <p:nvPr/>
                    </p:nvPicPr>
                    <p:blipFill>
                      <a:blip r:embed="rId6"/>
                      <a:stretch>
                        <a:fillRect/>
                      </a:stretch>
                    </p:blipFill>
                    <p:spPr>
                      <a:xfrm>
                        <a:off x="2432050" y="1476375"/>
                        <a:ext cx="654050" cy="577850"/>
                      </a:xfrm>
                      <a:prstGeom prst="rect">
                        <a:avLst/>
                      </a:prstGeom>
                    </p:spPr>
                  </p:pic>
                </p:oleObj>
              </mc:Fallback>
            </mc:AlternateContent>
          </a:graphicData>
        </a:graphic>
      </p:graphicFrame>
    </p:spTree>
    <p:extLst>
      <p:ext uri="{BB962C8B-B14F-4D97-AF65-F5344CB8AC3E}">
        <p14:creationId xmlns:p14="http://schemas.microsoft.com/office/powerpoint/2010/main" val="696089175"/>
      </p:ext>
    </p:extLst>
  </p:cSld>
  <p:clrMapOvr>
    <a:masterClrMapping/>
  </p:clrMapOvr>
</p:sld>
</file>

<file path=ppt/theme/theme1.xml><?xml version="1.0" encoding="utf-8"?>
<a:theme xmlns:a="http://schemas.openxmlformats.org/drawingml/2006/main" name="Office Theme">
  <a:themeElements>
    <a:clrScheme name="SWL">
      <a:dk1>
        <a:sysClr val="windowText" lastClr="000000"/>
      </a:dk1>
      <a:lt1>
        <a:sysClr val="window" lastClr="FFFFFF"/>
      </a:lt1>
      <a:dk2>
        <a:srgbClr val="005EB8"/>
      </a:dk2>
      <a:lt2>
        <a:srgbClr val="E8EDEE"/>
      </a:lt2>
      <a:accent1>
        <a:srgbClr val="41B6E6"/>
      </a:accent1>
      <a:accent2>
        <a:srgbClr val="AE2573"/>
      </a:accent2>
      <a:accent3>
        <a:srgbClr val="78BE20"/>
      </a:accent3>
      <a:accent4>
        <a:srgbClr val="330072"/>
      </a:accent4>
      <a:accent5>
        <a:srgbClr val="00A499"/>
      </a:accent5>
      <a:accent6>
        <a:srgbClr val="FFB81C"/>
      </a:accent6>
      <a:hlink>
        <a:srgbClr val="005EB8"/>
      </a:hlink>
      <a:folHlink>
        <a:srgbClr val="AE25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70825202786140955021986EC60C08" ma:contentTypeVersion="6" ma:contentTypeDescription="Create a new document." ma:contentTypeScope="" ma:versionID="fde0d2a59e3f96cf4ba511300662e8a9">
  <xsd:schema xmlns:xsd="http://www.w3.org/2001/XMLSchema" xmlns:xs="http://www.w3.org/2001/XMLSchema" xmlns:p="http://schemas.microsoft.com/office/2006/metadata/properties" xmlns:ns2="8411548b-6387-40f5-8a2f-981688507d85" xmlns:ns3="2e1833e2-dca4-4722-8813-92edb9687fc5" targetNamespace="http://schemas.microsoft.com/office/2006/metadata/properties" ma:root="true" ma:fieldsID="5ebd92140a348b4387c5a3a1a997703a" ns2:_="" ns3:_="">
    <xsd:import namespace="8411548b-6387-40f5-8a2f-981688507d85"/>
    <xsd:import namespace="2e1833e2-dca4-4722-8813-92edb9687f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1548b-6387-40f5-8a2f-981688507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1833e2-dca4-4722-8813-92edb9687f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e1833e2-dca4-4722-8813-92edb9687fc5">
      <UserInfo>
        <DisplayName>Sharron Bawden (NHS South West London CCG)</DisplayName>
        <AccountId>15</AccountId>
        <AccountType/>
      </UserInfo>
    </SharedWithUsers>
  </documentManagement>
</p:properties>
</file>

<file path=customXml/itemProps1.xml><?xml version="1.0" encoding="utf-8"?>
<ds:datastoreItem xmlns:ds="http://schemas.openxmlformats.org/officeDocument/2006/customXml" ds:itemID="{12118E52-B990-4480-87A8-BF9239100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1548b-6387-40f5-8a2f-981688507d85"/>
    <ds:schemaRef ds:uri="2e1833e2-dca4-4722-8813-92edb9687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B6B534-EFE7-4D61-A253-317A409B2212}">
  <ds:schemaRefs>
    <ds:schemaRef ds:uri="http://schemas.microsoft.com/sharepoint/v3/contenttype/forms"/>
  </ds:schemaRefs>
</ds:datastoreItem>
</file>

<file path=customXml/itemProps3.xml><?xml version="1.0" encoding="utf-8"?>
<ds:datastoreItem xmlns:ds="http://schemas.openxmlformats.org/officeDocument/2006/customXml" ds:itemID="{B43A2BEB-1E9A-4C96-9E97-B52E74115B55}">
  <ds:schemaRefs>
    <ds:schemaRef ds:uri="2e1833e2-dca4-4722-8813-92edb9687fc5"/>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 ds:uri="8411548b-6387-40f5-8a2f-981688507d8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12414</TotalTime>
  <Words>759</Words>
  <Application>Microsoft Office PowerPoint</Application>
  <PresentationFormat>On-screen Show (16:9)</PresentationFormat>
  <Paragraphs>62</Paragraphs>
  <Slides>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2" baseType="lpstr">
      <vt:lpstr>Arial</vt:lpstr>
      <vt:lpstr>Calibri</vt:lpstr>
      <vt:lpstr>Office Theme</vt:lpstr>
      <vt:lpstr>Worksheet</vt:lpstr>
      <vt:lpstr>Document</vt:lpstr>
      <vt:lpstr>Intermediate Care Beds Procurement Overview</vt:lpstr>
      <vt:lpstr>Context</vt:lpstr>
      <vt:lpstr>Contract Core Needs</vt:lpstr>
      <vt:lpstr>Facilities Core Needs from Provider: Personal Accommodation</vt:lpstr>
      <vt:lpstr>Facilities Core Needs from Provider: Therapy Spaces</vt:lpstr>
      <vt:lpstr>Current Indicative Timeline</vt:lpstr>
      <vt:lpstr>Embedded Documents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Jackson</dc:creator>
  <cp:lastModifiedBy>BROWNLOW, David (NHS SHARED BUSINESS SERVICES (SALFORD))</cp:lastModifiedBy>
  <cp:revision>216</cp:revision>
  <dcterms:created xsi:type="dcterms:W3CDTF">2020-03-17T11:59:40Z</dcterms:created>
  <dcterms:modified xsi:type="dcterms:W3CDTF">2022-01-04T13:04:43Z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0x0101009570825202786140955021986EC60C08</vt:lpwstr>
  </property>
</Properties>
</file>