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54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04/10/2018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1542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04/10/2018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438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04/10/2018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19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04/10/2018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7462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04/10/2018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4393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04/10/2018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78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04/10/2018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464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04/10/2018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933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04/10/2018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6197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04/10/2018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318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04/10/2018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327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22934-08F9-4115-89F4-ED00F3DA2FDA}" type="datetimeFigureOut">
              <a:rPr lang="en-GB" smtClean="0"/>
              <a:t>04/10/2018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935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mtClean="0"/>
              <a:t>Appendix </a:t>
            </a:r>
            <a:r>
              <a:rPr lang="en-GB" smtClean="0"/>
              <a:t>7:  </a:t>
            </a:r>
            <a:r>
              <a:rPr lang="en-GB" smtClean="0"/>
              <a:t>Scenario 2</a:t>
            </a:r>
            <a:br>
              <a:rPr lang="en-GB" smtClean="0"/>
            </a:br>
            <a:r>
              <a:rPr lang="en-GB" dirty="0" smtClean="0"/>
              <a:t>South Bank Coke Ovens (SBCO)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Decontamination Project </a:t>
            </a:r>
          </a:p>
          <a:p>
            <a:r>
              <a:rPr lang="en-GB" dirty="0" smtClean="0">
                <a:solidFill>
                  <a:schemeClr val="tx1"/>
                </a:solidFill>
              </a:rPr>
              <a:t>By Products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580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1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10" y="1314517"/>
            <a:ext cx="7099201" cy="53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412064" y="18008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707243" y="816524"/>
            <a:ext cx="37719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Base of  Primary Coke Oven Gas Cooler</a:t>
            </a:r>
            <a:endParaRPr lang="en-GB" sz="16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53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989" y="1225049"/>
            <a:ext cx="5828899" cy="5349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679208" y="799156"/>
            <a:ext cx="33204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Secondary Coke Oven Gas Cooler</a:t>
            </a:r>
            <a:endParaRPr lang="en-GB" sz="16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52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376969" y="790530"/>
            <a:ext cx="23865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Naphthalene Washers</a:t>
            </a:r>
            <a:endParaRPr lang="en-GB" sz="1600" b="1" dirty="0">
              <a:latin typeface="Calibri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38" y="1220005"/>
            <a:ext cx="8226613" cy="5431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42013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218595" y="773278"/>
            <a:ext cx="26307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Benzole Distillation Plant</a:t>
            </a:r>
            <a:endParaRPr lang="en-GB" sz="1600" b="1" dirty="0">
              <a:latin typeface="Calibri" pitchFamily="34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7988866" cy="5105549"/>
          </a:xfrm>
          <a:prstGeom prst="rect">
            <a:avLst/>
          </a:prstGeom>
        </p:spPr>
      </p:pic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7145195" y="5254361"/>
            <a:ext cx="8178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Oil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 smtClean="0">
                <a:solidFill>
                  <a:schemeClr val="bg1"/>
                </a:solidFill>
              </a:rPr>
              <a:t>regenerator</a:t>
            </a:r>
            <a:endParaRPr lang="en-GB" altLang="en-US" sz="1000" b="1" dirty="0">
              <a:solidFill>
                <a:schemeClr val="bg1"/>
              </a:solidFill>
            </a:endParaRP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4211962" y="5057785"/>
            <a:ext cx="8899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Benzole Rich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Oil </a:t>
            </a:r>
            <a:r>
              <a:rPr lang="en-GB" altLang="en-US" sz="1000" b="1" dirty="0" smtClean="0">
                <a:solidFill>
                  <a:schemeClr val="bg1"/>
                </a:solidFill>
              </a:rPr>
              <a:t>Heaters</a:t>
            </a:r>
            <a:endParaRPr lang="en-GB" altLang="en-US" sz="1000" b="1" dirty="0">
              <a:solidFill>
                <a:schemeClr val="bg1"/>
              </a:solidFill>
            </a:endParaRP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1147400" y="1977825"/>
            <a:ext cx="119135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/>
              <a:t>East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/>
              <a:t>Distillation column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/>
              <a:t>(Still)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03225" y="5454387"/>
            <a:ext cx="13398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 smtClean="0">
                <a:solidFill>
                  <a:schemeClr val="bg1"/>
                </a:solidFill>
              </a:rPr>
              <a:t>Reclaim </a:t>
            </a:r>
            <a:r>
              <a:rPr lang="en-GB" altLang="en-US" sz="1000" b="1" dirty="0">
                <a:solidFill>
                  <a:schemeClr val="bg1"/>
                </a:solidFill>
              </a:rPr>
              <a:t>oil </a:t>
            </a:r>
            <a:r>
              <a:rPr lang="en-GB" altLang="en-US" sz="1000" b="1" dirty="0" smtClean="0">
                <a:solidFill>
                  <a:schemeClr val="bg1"/>
                </a:solidFill>
              </a:rPr>
              <a:t>tank</a:t>
            </a:r>
            <a:endParaRPr lang="en-GB" altLang="en-US" sz="1000" b="1" dirty="0">
              <a:solidFill>
                <a:schemeClr val="bg1"/>
              </a:solidFill>
            </a:endParaRP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6693632" y="1695532"/>
            <a:ext cx="119135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West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Distillation column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(Still)</a:t>
            </a:r>
          </a:p>
        </p:txBody>
      </p: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5673866" y="4619361"/>
            <a:ext cx="19078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 smtClean="0">
                <a:solidFill>
                  <a:schemeClr val="bg1"/>
                </a:solidFill>
              </a:rPr>
              <a:t>Oil </a:t>
            </a:r>
            <a:r>
              <a:rPr lang="en-GB" altLang="en-US" sz="1000" b="1" dirty="0">
                <a:solidFill>
                  <a:schemeClr val="bg1"/>
                </a:solidFill>
              </a:rPr>
              <a:t>to Oil heaters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Crude Benzole /Water separator</a:t>
            </a:r>
          </a:p>
        </p:txBody>
      </p:sp>
      <p:sp>
        <p:nvSpPr>
          <p:cNvPr id="16" name="TextBox 17"/>
          <p:cNvSpPr txBox="1">
            <a:spLocks noChangeArrowheads="1"/>
          </p:cNvSpPr>
          <p:nvPr/>
        </p:nvSpPr>
        <p:spPr bwMode="auto">
          <a:xfrm>
            <a:off x="3245475" y="3212976"/>
            <a:ext cx="15023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 smtClean="0">
                <a:solidFill>
                  <a:schemeClr val="bg1"/>
                </a:solidFill>
              </a:rPr>
              <a:t>Oil </a:t>
            </a:r>
            <a:r>
              <a:rPr lang="en-GB" altLang="en-US" sz="1000" b="1" dirty="0">
                <a:solidFill>
                  <a:schemeClr val="bg1"/>
                </a:solidFill>
              </a:rPr>
              <a:t>to Oil Vapour Coolers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Distillation columns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Depghlegmator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Condensers</a:t>
            </a:r>
          </a:p>
        </p:txBody>
      </p:sp>
    </p:spTree>
    <p:extLst>
      <p:ext uri="{BB962C8B-B14F-4D97-AF65-F5344CB8AC3E}">
        <p14:creationId xmlns:p14="http://schemas.microsoft.com/office/powerpoint/2010/main" val="1068194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28019"/>
            <a:ext cx="7164288" cy="537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45103" y="842286"/>
            <a:ext cx="4706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Primary COG Cooler Shell/Tube Heat Exchangers  </a:t>
            </a:r>
            <a:endParaRPr lang="en-GB" sz="1600" b="1" dirty="0">
              <a:latin typeface="Calibri" pitchFamily="34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26603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3"/>
            <a:ext cx="7308304" cy="5481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45103" y="842286"/>
            <a:ext cx="4706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Primary COG Cooler Shell/Tube Heat Exchangers  </a:t>
            </a:r>
            <a:endParaRPr lang="en-GB" sz="1600" b="1" dirty="0">
              <a:latin typeface="Calibri" pitchFamily="34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43149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803985" y="873547"/>
            <a:ext cx="28834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Coal Tar &amp; Nh3 Liquor Tanks</a:t>
            </a:r>
            <a:endParaRPr lang="en-GB" sz="1600" b="1" dirty="0">
              <a:latin typeface="Calibri" pitchFamily="34" charset="0"/>
            </a:endParaRPr>
          </a:p>
        </p:txBody>
      </p:sp>
      <p:pic>
        <p:nvPicPr>
          <p:cNvPr id="9" name="Picture 2" descr="S:\Site Closure\Project BMW\RISK MATRIX MASTER\PROJECTS\New folder\IMG_11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595" y="1419125"/>
            <a:ext cx="6876256" cy="515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88292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448022" y="873547"/>
            <a:ext cx="21682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Heavy Fuel Oil Tank</a:t>
            </a:r>
            <a:endParaRPr lang="en-GB" sz="1600" b="1" dirty="0">
              <a:latin typeface="Calibri" pitchFamily="34" charset="0"/>
            </a:endParaRPr>
          </a:p>
        </p:txBody>
      </p:sp>
      <p:pic>
        <p:nvPicPr>
          <p:cNvPr id="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105" y="1268760"/>
            <a:ext cx="4197214" cy="547260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50845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373110" y="873547"/>
            <a:ext cx="21741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Crude Benzole Tank</a:t>
            </a:r>
            <a:endParaRPr lang="en-GB" sz="1600" b="1" dirty="0">
              <a:latin typeface="Calibri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112" y="1340934"/>
            <a:ext cx="3818181" cy="523865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78673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00639"/>
            <a:ext cx="5904656" cy="53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556918" y="873547"/>
            <a:ext cx="21741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Crude Benzole Tank</a:t>
            </a:r>
            <a:endParaRPr lang="en-GB" sz="1600" b="1" dirty="0">
              <a:latin typeface="Calibri" pitchFamily="34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33191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956530"/>
              </p:ext>
            </p:extLst>
          </p:nvPr>
        </p:nvGraphicFramePr>
        <p:xfrm>
          <a:off x="536418" y="1280123"/>
          <a:ext cx="8172000" cy="1118158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00"/>
                <a:gridCol w="1512000"/>
                <a:gridCol w="684000"/>
                <a:gridCol w="972000"/>
                <a:gridCol w="1476000"/>
                <a:gridCol w="1296000"/>
                <a:gridCol w="1872000"/>
              </a:tblGrid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Plant item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Dwg No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Dimensions (m)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Substance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Estimated Residue [t]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Substance Locale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Primary Cooler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10493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3.8 dia x 24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6 + 6 + 6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Base,  Middle &amp; Top stage + 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Exhausters x 2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CO6233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 dia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1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Casing &amp; Turbo blades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Secondary Cooler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9098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 dia x 21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 + 6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Top stage + 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Primary Naphtha plant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</a:t>
                      </a:r>
                      <a:r>
                        <a:rPr lang="en-GB" sz="1100" dirty="0" smtClean="0">
                          <a:effectLst/>
                          <a:latin typeface="+mn-lt"/>
                        </a:rPr>
                        <a:t>N/A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5 small vessels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Primary NH</a:t>
                      </a:r>
                      <a:r>
                        <a:rPr lang="en-GB" sz="1100" baseline="30000" dirty="0">
                          <a:effectLst/>
                          <a:latin typeface="+mn-lt"/>
                        </a:rPr>
                        <a:t>3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11568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3.5 dia x 30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6 + 6 + 6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Base,  Middle &amp; Top stage 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Secondary NH</a:t>
                      </a:r>
                      <a:r>
                        <a:rPr lang="en-GB" sz="1100" baseline="30000" dirty="0">
                          <a:effectLst/>
                          <a:latin typeface="+mn-lt"/>
                        </a:rPr>
                        <a:t>3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5036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4.87 dia x 42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6 + 6 + 6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Base,  Middle &amp; Top stage 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1 NH</a:t>
                      </a:r>
                      <a:r>
                        <a:rPr lang="en-GB" sz="1100" baseline="30000" dirty="0">
                          <a:effectLst/>
                          <a:latin typeface="+mn-lt"/>
                        </a:rPr>
                        <a:t>3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4349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4.87 dia x 42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6 + 6 + 6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Base,  Middle &amp; Top stage 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2 NH</a:t>
                      </a:r>
                      <a:r>
                        <a:rPr lang="en-GB" sz="1100" baseline="30000" dirty="0">
                          <a:effectLst/>
                          <a:latin typeface="+mn-lt"/>
                        </a:rPr>
                        <a:t>3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4349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4.87 dia x 42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6 + 6 + 6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Base,  Middle &amp; Top stage 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3 NH</a:t>
                      </a:r>
                      <a:r>
                        <a:rPr lang="en-GB" sz="1100" baseline="30000" dirty="0">
                          <a:effectLst/>
                          <a:latin typeface="+mn-lt"/>
                        </a:rPr>
                        <a:t>3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4349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4.87 dia x 42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6 + 6 + 6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Base,  Middle &amp; Top stage 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1 Benzole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5035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4.57 dia x 38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15 + 207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Base,  26 stages + 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shell residue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2 Benzole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5035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4.57 dia x 38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15 + 207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Base,  26 stages + 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shell residue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3 Benzole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5039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4.57 dia x 38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15 + 207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Base,  26 stages + 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shell residue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1 Final Naph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295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11 x 2.75  x 5.4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41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2 Final Naph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295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11 x 2.75  x 5.4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41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3 Final Naph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295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11 x 2.75  x 5.4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41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1 Tar decanter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11571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4.5 x 3.3 x 15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25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Base, 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+ </a:t>
                      </a:r>
                      <a:r>
                        <a:rPr lang="en-GB" sz="1100" dirty="0" smtClean="0">
                          <a:effectLst/>
                          <a:latin typeface="+mn-lt"/>
                        </a:rPr>
                        <a:t>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2 Tar decanter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11571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4.5 x 3.3 x 15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 pump tank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11564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2 dia x 6.5 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20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Base, 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+ </a:t>
                      </a:r>
                      <a:r>
                        <a:rPr lang="en-GB" sz="1100" dirty="0" smtClean="0">
                          <a:effectLst/>
                          <a:latin typeface="+mn-lt"/>
                        </a:rPr>
                        <a:t>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1 Liquor pump tank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11565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 dia x 4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Clean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Base,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2 Liquor pump tank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11565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 dia x 4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14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Base,+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North Tar storage tank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11782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 dia x 12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 cone 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+ </a:t>
                      </a:r>
                      <a:r>
                        <a:rPr lang="en-GB" sz="1100" dirty="0" smtClean="0">
                          <a:effectLst/>
                          <a:latin typeface="+mn-lt"/>
                        </a:rPr>
                        <a:t>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South Tar storage tank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11782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 dia x 12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 cone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Virgin liquor tank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11588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10 dia x 10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10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 cone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North 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Weak Liq </a:t>
                      </a:r>
                      <a:r>
                        <a:rPr lang="en-GB" sz="1100" dirty="0" smtClean="0">
                          <a:effectLst/>
                          <a:latin typeface="+mn-lt"/>
                        </a:rPr>
                        <a:t>tank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N/A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2.6 dia x 9.5 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Ind </a:t>
                      </a:r>
                      <a:r>
                        <a:rPr lang="en-GB" sz="1100" dirty="0" smtClean="0">
                          <a:effectLst/>
                          <a:latin typeface="+mn-lt"/>
                        </a:rPr>
                        <a:t>water silt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1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South 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Weak Liq </a:t>
                      </a:r>
                      <a:r>
                        <a:rPr lang="en-GB" sz="1100" dirty="0" smtClean="0">
                          <a:effectLst/>
                          <a:latin typeface="+mn-lt"/>
                        </a:rPr>
                        <a:t>tank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N/A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2.6 dia x 9.5 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Ind </a:t>
                      </a:r>
                      <a:r>
                        <a:rPr lang="en-GB" sz="1100" dirty="0" smtClean="0">
                          <a:effectLst/>
                          <a:latin typeface="+mn-lt"/>
                        </a:rPr>
                        <a:t>water silt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1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Effluent storage tank No 1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11830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11 dia x 12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105 [liq] +  27 [Tar]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 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+ </a:t>
                      </a:r>
                      <a:r>
                        <a:rPr lang="en-GB" sz="1100" dirty="0" smtClean="0">
                          <a:effectLst/>
                          <a:latin typeface="+mn-lt"/>
                        </a:rPr>
                        <a:t>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Effluent storage tank No 2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11733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11 dia x 12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105 [liq] +  29 [Tar]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 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+ </a:t>
                      </a:r>
                      <a:r>
                        <a:rPr lang="en-GB" sz="1100" dirty="0" smtClean="0">
                          <a:effectLst/>
                          <a:latin typeface="+mn-lt"/>
                        </a:rPr>
                        <a:t>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Effluent storage tank No 3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11830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11 dia x 12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105 [liq] +  62 [Tar]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 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+ </a:t>
                      </a:r>
                      <a:r>
                        <a:rPr lang="en-GB" sz="1100" dirty="0" smtClean="0">
                          <a:effectLst/>
                          <a:latin typeface="+mn-lt"/>
                        </a:rPr>
                        <a:t>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Effluent storage tank No 4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11830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11 dia x 12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114 [liq] + 105 [Tar]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 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+ </a:t>
                      </a:r>
                      <a:r>
                        <a:rPr lang="en-GB" sz="1100" dirty="0" smtClean="0">
                          <a:effectLst/>
                          <a:latin typeface="+mn-lt"/>
                        </a:rPr>
                        <a:t>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  <p:sp>
        <p:nvSpPr>
          <p:cNvPr id="2" name="Rectangle 1"/>
          <p:cNvSpPr/>
          <p:nvPr/>
        </p:nvSpPr>
        <p:spPr>
          <a:xfrm>
            <a:off x="2287289" y="798612"/>
            <a:ext cx="4580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Details &amp; contents of Vessels, Tanks, &amp; Sumps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214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10" y="1282151"/>
            <a:ext cx="8352928" cy="5400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85636" y="861059"/>
            <a:ext cx="28834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Coal Tar &amp; Nh3 Liquor Tanks</a:t>
            </a:r>
            <a:endParaRPr lang="en-GB" sz="1600" b="1" dirty="0">
              <a:latin typeface="Calibri" pitchFamily="34" charset="0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97391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88" y="1173501"/>
            <a:ext cx="7428317" cy="557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082006" y="800678"/>
            <a:ext cx="28834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Coal Tar &amp; Nh3 Liquor Tanks</a:t>
            </a:r>
            <a:endParaRPr lang="en-GB" sz="1600" b="1" dirty="0">
              <a:latin typeface="Calibri" pitchFamily="34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65228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10" y="1196753"/>
            <a:ext cx="7293309" cy="5469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682152" y="800678"/>
            <a:ext cx="2016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Nh3 Liquor Tanks</a:t>
            </a:r>
            <a:endParaRPr lang="en-GB" sz="1600" b="1" dirty="0">
              <a:latin typeface="Calibri" pitchFamily="34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53842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48323"/>
            <a:ext cx="7200800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419872" y="800678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Benzole Plant Make Tanks</a:t>
            </a:r>
            <a:endParaRPr lang="en-GB" sz="1600" b="1" dirty="0">
              <a:latin typeface="Calibri" pitchFamily="34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6307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80" y="1236883"/>
            <a:ext cx="7356309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945564" y="800678"/>
            <a:ext cx="357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Benzole Plant Secondary Water  Tank</a:t>
            </a:r>
            <a:endParaRPr lang="en-GB" sz="1600" b="1" dirty="0">
              <a:latin typeface="Calibri" pitchFamily="34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30664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714119" y="764704"/>
            <a:ext cx="19361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Tar Decant Tanks</a:t>
            </a:r>
            <a:endParaRPr lang="en-GB" sz="1600" b="1" dirty="0">
              <a:latin typeface="Calibri" pitchFamily="34" charset="0"/>
            </a:endParaRPr>
          </a:p>
        </p:txBody>
      </p:sp>
      <p:pic>
        <p:nvPicPr>
          <p:cNvPr id="12" name="Picture 2" descr="S:\Site Closure\Project BMW\RISK MATRIX MASTER\PROJECTS\New folder\IMG_11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4" y="1077192"/>
            <a:ext cx="7565157" cy="567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42537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1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6929338" cy="5196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785613" y="764704"/>
            <a:ext cx="17333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Tar Make Tank</a:t>
            </a:r>
            <a:endParaRPr lang="en-GB" sz="1600" b="1" dirty="0">
              <a:latin typeface="Calibri" pitchFamily="34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09116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1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093" y="1143605"/>
            <a:ext cx="7284300" cy="546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644092" y="764704"/>
            <a:ext cx="18523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Nh3 liquor Tank</a:t>
            </a:r>
            <a:endParaRPr lang="en-GB" sz="1600" b="1" dirty="0">
              <a:latin typeface="Calibri" pitchFamily="34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57049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915" y="1223577"/>
            <a:ext cx="6868464" cy="5137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408922" y="764704"/>
            <a:ext cx="26004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Gas Holder Sealant Tanks</a:t>
            </a:r>
            <a:endParaRPr lang="en-GB" sz="1600" b="1" dirty="0">
              <a:latin typeface="Calibri" pitchFamily="34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87743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6" y="1196752"/>
            <a:ext cx="6972267" cy="52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960006" y="764704"/>
            <a:ext cx="14275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Diesel Oil Tank</a:t>
            </a:r>
            <a:endParaRPr lang="en-GB" sz="1600" b="1" dirty="0">
              <a:latin typeface="Calibri" pitchFamily="34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528834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337937"/>
              </p:ext>
            </p:extLst>
          </p:nvPr>
        </p:nvGraphicFramePr>
        <p:xfrm>
          <a:off x="430243" y="1350068"/>
          <a:ext cx="7884000" cy="7711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00"/>
                <a:gridCol w="1800000"/>
                <a:gridCol w="684000"/>
                <a:gridCol w="972000"/>
                <a:gridCol w="1476000"/>
                <a:gridCol w="1296000"/>
                <a:gridCol w="1296000"/>
              </a:tblGrid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Plant item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Dwg No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Dimensions (m)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Substance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Estimated Residue [t]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Substance Locale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NWL effluent surge </a:t>
                      </a:r>
                      <a:r>
                        <a:rPr lang="en-GB" sz="1100" dirty="0">
                          <a:effectLst/>
                        </a:rPr>
                        <a:t>vessel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2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.25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</a:rPr>
                        <a:t>Base + shell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“L” Tar </a:t>
                      </a:r>
                      <a:r>
                        <a:rPr lang="en-GB" sz="1100" dirty="0">
                          <a:effectLst/>
                        </a:rPr>
                        <a:t>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11 dia x 12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248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“M” Tar </a:t>
                      </a:r>
                      <a:r>
                        <a:rPr lang="en-GB" sz="1100" dirty="0">
                          <a:effectLst/>
                        </a:rPr>
                        <a:t>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11 dia x 12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251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“N” Tar </a:t>
                      </a:r>
                      <a:r>
                        <a:rPr lang="en-GB" sz="1100" dirty="0">
                          <a:effectLst/>
                        </a:rPr>
                        <a:t>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11 dia x 12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10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Base cone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storage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 10996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 dia x 9.4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Benzole </a:t>
                      </a:r>
                      <a:r>
                        <a:rPr lang="en-GB" sz="1100" dirty="0">
                          <a:effectLst/>
                        </a:rPr>
                        <a:t>sludge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Bz distillation still [west]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CO10348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1.5 dia x 9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make tank </a:t>
                      </a:r>
                      <a:r>
                        <a:rPr lang="en-GB" sz="1100" dirty="0" smtClean="0">
                          <a:effectLst/>
                        </a:rPr>
                        <a:t>North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 3562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2.75 dia x 6.1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11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make tank </a:t>
                      </a:r>
                      <a:r>
                        <a:rPr lang="en-GB" sz="1100" dirty="0" smtClean="0">
                          <a:effectLst/>
                        </a:rPr>
                        <a:t>South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 3562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2.75 dia x 6.1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Bz/Water separator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A95893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5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.25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phlegm oil/water separator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 6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.25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</a:t>
                      </a:r>
                      <a:r>
                        <a:rPr lang="en-GB" sz="1100" dirty="0" smtClean="0">
                          <a:effectLst/>
                        </a:rPr>
                        <a:t>primary </a:t>
                      </a:r>
                      <a:r>
                        <a:rPr lang="en-GB" sz="1100" dirty="0">
                          <a:effectLst/>
                        </a:rPr>
                        <a:t>foul water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A116907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2.7 dia x 3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1.5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</a:t>
                      </a:r>
                      <a:r>
                        <a:rPr lang="en-GB" sz="1100" dirty="0" smtClean="0">
                          <a:effectLst/>
                        </a:rPr>
                        <a:t>secondary foul </a:t>
                      </a:r>
                      <a:r>
                        <a:rPr lang="en-GB" sz="1100" dirty="0">
                          <a:effectLst/>
                        </a:rPr>
                        <a:t>water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CO11556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 dia x 6.5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.75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oil buffer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 dia x 5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reclaim oil tank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 dia x 5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1.5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make tanks Annulus pot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2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Mineral Oil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.25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East Debenzolised oil tank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CO4533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2.7 dia x 9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36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West Debenzolised oil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CO4533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2.7 dia x 9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36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Rich Oil heater </a:t>
                      </a:r>
                      <a:r>
                        <a:rPr lang="en-GB" sz="1100" dirty="0" smtClean="0">
                          <a:effectLst/>
                        </a:rPr>
                        <a:t>No 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CO4088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6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.5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Rich Oil heater </a:t>
                      </a:r>
                      <a:r>
                        <a:rPr lang="en-GB" sz="1100" dirty="0" smtClean="0">
                          <a:effectLst/>
                        </a:rPr>
                        <a:t>No 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CO4088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6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.5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</a:t>
                      </a:r>
                      <a:r>
                        <a:rPr lang="en-GB" sz="1100" dirty="0" smtClean="0">
                          <a:effectLst/>
                        </a:rPr>
                        <a:t>Oil/Oil </a:t>
                      </a:r>
                      <a:r>
                        <a:rPr lang="en-GB" sz="1100" dirty="0">
                          <a:effectLst/>
                        </a:rPr>
                        <a:t>heat </a:t>
                      </a:r>
                      <a:r>
                        <a:rPr lang="en-GB" sz="1100" dirty="0" smtClean="0">
                          <a:effectLst/>
                        </a:rPr>
                        <a:t>exchrs </a:t>
                      </a:r>
                      <a:r>
                        <a:rPr lang="en-GB" sz="1100" dirty="0">
                          <a:effectLst/>
                        </a:rPr>
                        <a:t>x 13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CO4077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0.23 dia x 5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2.6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Shell &amp; Tube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</a:t>
                      </a:r>
                      <a:r>
                        <a:rPr lang="en-GB" sz="1100" dirty="0" smtClean="0">
                          <a:effectLst/>
                        </a:rPr>
                        <a:t>Oil/Vapour </a:t>
                      </a:r>
                      <a:r>
                        <a:rPr lang="en-GB" sz="1100" dirty="0">
                          <a:effectLst/>
                        </a:rPr>
                        <a:t>heat </a:t>
                      </a:r>
                      <a:r>
                        <a:rPr lang="en-GB" sz="1100" dirty="0" smtClean="0">
                          <a:effectLst/>
                        </a:rPr>
                        <a:t>exchrs </a:t>
                      </a:r>
                      <a:r>
                        <a:rPr lang="en-GB" sz="1100" dirty="0">
                          <a:effectLst/>
                        </a:rPr>
                        <a:t>x 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CO3554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0.7 dia x 3.5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.4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Shell &amp; Tube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Dephlegmator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CO3554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0.7 dia x 3.5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.2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Shell &amp; Tube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condensers x 2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CO3554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0.7 dia x 3.5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.4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Shell &amp; Tube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regen vessel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0.7 dia x 3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oil plate coolers x 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2 H x .3 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Plates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spiral oil cooler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1 dia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 </a:t>
                      </a:r>
                      <a:r>
                        <a:rPr lang="en-GB" sz="1100" dirty="0" smtClean="0">
                          <a:effectLst/>
                        </a:rPr>
                        <a:t>Shell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</a:t>
                      </a:r>
                      <a:r>
                        <a:rPr lang="en-GB" sz="1100" dirty="0" smtClean="0">
                          <a:effectLst/>
                        </a:rPr>
                        <a:t>storage tank drain pot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1 dia x 2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.25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Coal oiling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2.6 dia x 7.7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Processed Fuel Oil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.25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Boiler plant HFO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 dia x 10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Heavy Fuel Oil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43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  <p:sp>
        <p:nvSpPr>
          <p:cNvPr id="3" name="Rectangle 2"/>
          <p:cNvSpPr/>
          <p:nvPr/>
        </p:nvSpPr>
        <p:spPr>
          <a:xfrm>
            <a:off x="2281728" y="836712"/>
            <a:ext cx="4580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Details &amp; contents of Vessels, Tanks, &amp; Sumps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0364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080656" y="704270"/>
            <a:ext cx="48899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Coke Oven Gas cleaning by product recovery sumps</a:t>
            </a:r>
            <a:endParaRPr lang="en-GB" sz="1600" b="1" dirty="0">
              <a:latin typeface="Calibri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1" y="1196753"/>
            <a:ext cx="4552950" cy="2414721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19"/>
          <a:stretch/>
        </p:blipFill>
        <p:spPr bwMode="auto">
          <a:xfrm>
            <a:off x="4764904" y="1196752"/>
            <a:ext cx="4247183" cy="241472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S:\Operations\Engineering\SBCO Project\0 STSC\ch2m\The secondary sump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8" r="14892" b="12142"/>
          <a:stretch/>
        </p:blipFill>
        <p:spPr bwMode="auto">
          <a:xfrm>
            <a:off x="2361753" y="3717033"/>
            <a:ext cx="4687838" cy="2893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975436" y="3140968"/>
            <a:ext cx="1885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solidFill>
                  <a:schemeClr val="bg1"/>
                </a:solidFill>
                <a:latin typeface="Calibri" pitchFamily="34" charset="0"/>
              </a:rPr>
              <a:t>Debenzolised Oil Pit</a:t>
            </a:r>
            <a:endParaRPr lang="en-GB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34518" y="5949280"/>
            <a:ext cx="15871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solidFill>
                  <a:schemeClr val="bg1"/>
                </a:solidFill>
                <a:latin typeface="Calibri" pitchFamily="34" charset="0"/>
              </a:rPr>
              <a:t>Low Level ponds</a:t>
            </a:r>
            <a:endParaRPr lang="en-GB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41712" y="3121096"/>
            <a:ext cx="1174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solidFill>
                  <a:schemeClr val="bg1"/>
                </a:solidFill>
                <a:latin typeface="Calibri" pitchFamily="34" charset="0"/>
              </a:rPr>
              <a:t> Effluent Pit</a:t>
            </a:r>
            <a:endParaRPr lang="en-GB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671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7"/>
            <a:ext cx="7344816" cy="550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00611" y="3637766"/>
            <a:ext cx="1885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solidFill>
                  <a:schemeClr val="bg1"/>
                </a:solidFill>
                <a:latin typeface="Calibri" pitchFamily="34" charset="0"/>
              </a:rPr>
              <a:t>Debenzolised Oil Pit</a:t>
            </a:r>
            <a:endParaRPr lang="en-GB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6" name="Picture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014120" y="704270"/>
            <a:ext cx="48899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Coke Oven Gas cleaning by product recovery sumps</a:t>
            </a:r>
            <a:endParaRPr lang="en-GB" sz="1600" b="1" dirty="0">
              <a:latin typeface="Calibri" pitchFamily="34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80318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813456"/>
              </p:ext>
            </p:extLst>
          </p:nvPr>
        </p:nvGraphicFramePr>
        <p:xfrm>
          <a:off x="270811" y="1268760"/>
          <a:ext cx="8064000" cy="75186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00"/>
                <a:gridCol w="1800000"/>
                <a:gridCol w="684000"/>
                <a:gridCol w="972000"/>
                <a:gridCol w="1656000"/>
                <a:gridCol w="1296000"/>
                <a:gridCol w="1296000"/>
              </a:tblGrid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Plant item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Dwg No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Dimensions (m)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Substance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Estimated Residue [t]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Substance Locale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Boiler plant Hot well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 x 2 x 4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Industrial </a:t>
                      </a:r>
                      <a:r>
                        <a:rPr lang="en-GB" sz="1100" dirty="0" smtClean="0">
                          <a:effectLst/>
                        </a:rPr>
                        <a:t>water silt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1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</a:rPr>
                        <a:t>Base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Boiler plant Blow Down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 x 2 x 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Industrial water silt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</a:rPr>
                        <a:t>Base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Gas holder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 10176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41 dia x 74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Gasholder sealant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</a:rPr>
                        <a:t>Solids removed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</a:rPr>
                        <a:t>Piston 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Gasholder oil storage tanks x 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2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Gasholder sealant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</a:rPr>
                        <a:t>Solids removed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</a:rPr>
                        <a:t>Base 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Gasholder oil pump tanks x 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x 1 x 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Gasholder sealant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</a:rPr>
                        <a:t>Solids removed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</a:rPr>
                        <a:t>Base 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Wagon shop diesel 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 dia x 4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Diesel oil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</a:rPr>
                        <a:t>Solids removed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Silicate tank East battery square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 dia x 4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Sodium Silicate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14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</a:t>
                      </a:r>
                      <a:r>
                        <a:rPr lang="en-GB" sz="1100" dirty="0">
                          <a:effectLst/>
                        </a:rPr>
                        <a:t>+ shell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plant firefighting water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11 dia x 12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Industrial </a:t>
                      </a:r>
                      <a:r>
                        <a:rPr lang="en-GB" sz="1100" dirty="0" smtClean="0">
                          <a:effectLst/>
                        </a:rPr>
                        <a:t>water silt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Bunker hydrant water tank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 x 3 x 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Industrial </a:t>
                      </a:r>
                      <a:r>
                        <a:rPr lang="en-GB" sz="1100" dirty="0" smtClean="0">
                          <a:effectLst/>
                        </a:rPr>
                        <a:t>water silt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12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Neckar 1</a:t>
                      </a:r>
                      <a:r>
                        <a:rPr lang="en-GB" sz="1100" baseline="30000" dirty="0">
                          <a:effectLst/>
                        </a:rPr>
                        <a:t>o</a:t>
                      </a:r>
                      <a:r>
                        <a:rPr lang="en-GB" sz="1100" dirty="0">
                          <a:effectLst/>
                        </a:rPr>
                        <a:t> water filter vessel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 dia x 2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Industrial </a:t>
                      </a:r>
                      <a:r>
                        <a:rPr lang="en-GB" sz="1100" dirty="0" smtClean="0">
                          <a:effectLst/>
                        </a:rPr>
                        <a:t>water silt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Simons quencher header 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 dia x 2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Industrial </a:t>
                      </a:r>
                      <a:r>
                        <a:rPr lang="en-GB" sz="1100" dirty="0" smtClean="0">
                          <a:effectLst/>
                        </a:rPr>
                        <a:t>water silt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Exhauster bearings oil tanks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x 1 x 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Mineral lube oil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COG main condensate </a:t>
                      </a:r>
                      <a:r>
                        <a:rPr lang="en-GB" sz="1100" dirty="0" smtClean="0">
                          <a:effectLst/>
                        </a:rPr>
                        <a:t>pots x 15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</a:t>
                      </a:r>
                      <a:r>
                        <a:rPr lang="en-GB" sz="1100" dirty="0" smtClean="0">
                          <a:effectLst/>
                        </a:rPr>
                        <a:t>1 </a:t>
                      </a:r>
                      <a:r>
                        <a:rPr lang="en-GB" sz="1100" dirty="0">
                          <a:effectLst/>
                        </a:rPr>
                        <a:t>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3.5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</a:t>
                      </a:r>
                      <a:r>
                        <a:rPr lang="en-GB" sz="1100" dirty="0">
                          <a:effectLst/>
                        </a:rPr>
                        <a:t>+ shell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Primary heat exchangers x 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1.5 dia x9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Shell &amp; Tubes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</a:t>
                      </a:r>
                      <a:r>
                        <a:rPr lang="en-GB" sz="1100" baseline="30000" dirty="0">
                          <a:effectLst/>
                        </a:rPr>
                        <a:t>0</a:t>
                      </a:r>
                      <a:r>
                        <a:rPr lang="en-GB" sz="1100" dirty="0">
                          <a:effectLst/>
                        </a:rPr>
                        <a:t> cooler heat exchanger x 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1.5 dia x 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Shell &amp; Tubes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East Low Level Pond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 4264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12 x 3.6 x </a:t>
                      </a:r>
                      <a:r>
                        <a:rPr lang="en-GB" sz="1100" dirty="0" smtClean="0">
                          <a:effectLst/>
                        </a:rPr>
                        <a:t>2.6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112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Walls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West Low Level Pond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 4264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12 x 3.6 x </a:t>
                      </a:r>
                      <a:r>
                        <a:rPr lang="en-GB" sz="1100" dirty="0" smtClean="0">
                          <a:effectLst/>
                        </a:rPr>
                        <a:t>2.6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112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Walls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Benzole plant drains pit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7.5 x 21 x  </a:t>
                      </a:r>
                      <a:r>
                        <a:rPr lang="en-GB" sz="1100" dirty="0" smtClean="0">
                          <a:effectLst/>
                        </a:rPr>
                        <a:t>1.4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Oil/Bz/lNh3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221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</a:t>
                      </a:r>
                      <a:r>
                        <a:rPr lang="en-GB" sz="1100" dirty="0">
                          <a:effectLst/>
                        </a:rPr>
                        <a:t>+ </a:t>
                      </a:r>
                      <a:r>
                        <a:rPr lang="en-GB" sz="1100" dirty="0" smtClean="0">
                          <a:effectLst/>
                        </a:rPr>
                        <a:t>wall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Debenzolised oil tank pit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9 x 12 x </a:t>
                      </a:r>
                      <a:r>
                        <a:rPr lang="en-GB" sz="1100" dirty="0" smtClean="0">
                          <a:effectLst/>
                        </a:rPr>
                        <a:t>1.2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130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</a:t>
                      </a:r>
                      <a:r>
                        <a:rPr lang="en-GB" sz="1100" dirty="0">
                          <a:effectLst/>
                        </a:rPr>
                        <a:t>+ 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Blow down pit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3.6 x 8 x </a:t>
                      </a:r>
                      <a:r>
                        <a:rPr lang="en-GB" sz="1100" dirty="0" smtClean="0">
                          <a:effectLst/>
                        </a:rPr>
                        <a:t>2.5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72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</a:t>
                      </a:r>
                      <a:r>
                        <a:rPr lang="en-GB" sz="1100" dirty="0">
                          <a:effectLst/>
                        </a:rPr>
                        <a:t>+ 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Primary Naphtha Pit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11 x  8 x 2.5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220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</a:t>
                      </a:r>
                      <a:r>
                        <a:rPr lang="en-GB" sz="1100" dirty="0">
                          <a:effectLst/>
                        </a:rPr>
                        <a:t>+ 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Effluent Pit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CO5287A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11 x  8 x 2.5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220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</a:t>
                      </a:r>
                      <a:r>
                        <a:rPr lang="en-GB" sz="1100" dirty="0">
                          <a:effectLst/>
                        </a:rPr>
                        <a:t>+ 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Tar pump house sump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3 x 2 x 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12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</a:t>
                      </a:r>
                      <a:r>
                        <a:rPr lang="en-GB" sz="1100" dirty="0">
                          <a:effectLst/>
                        </a:rPr>
                        <a:t>+ 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COG Booster drain pit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 x </a:t>
                      </a:r>
                      <a:r>
                        <a:rPr lang="en-GB" sz="1100" dirty="0" smtClean="0">
                          <a:effectLst/>
                        </a:rPr>
                        <a:t>2  </a:t>
                      </a:r>
                      <a:r>
                        <a:rPr lang="en-GB" sz="1100" dirty="0">
                          <a:effectLst/>
                        </a:rPr>
                        <a:t>x 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Nh3 Liquor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wall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Primary cooler sump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 x 2 x </a:t>
                      </a:r>
                      <a:r>
                        <a:rPr lang="en-GB" sz="1100" dirty="0" smtClean="0">
                          <a:effectLst/>
                        </a:rPr>
                        <a:t>1.1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</a:t>
                      </a:r>
                      <a:r>
                        <a:rPr lang="en-GB" sz="1100" dirty="0">
                          <a:effectLst/>
                        </a:rPr>
                        <a:t>+ 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East interceptor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4.7 x 2 x </a:t>
                      </a:r>
                      <a:r>
                        <a:rPr lang="en-GB" sz="1100" dirty="0" smtClean="0">
                          <a:effectLst/>
                        </a:rPr>
                        <a:t> 2.7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25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+ </a:t>
                      </a:r>
                      <a:r>
                        <a:rPr lang="en-GB" sz="1100" dirty="0">
                          <a:effectLst/>
                        </a:rPr>
                        <a:t>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West interceptor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 x 2 x </a:t>
                      </a:r>
                      <a:r>
                        <a:rPr lang="en-GB" sz="1100" dirty="0" smtClean="0">
                          <a:effectLst/>
                        </a:rPr>
                        <a:t>1.4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17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</a:t>
                      </a:r>
                      <a:r>
                        <a:rPr lang="en-GB" sz="1100" dirty="0">
                          <a:effectLst/>
                        </a:rPr>
                        <a:t>+ 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Ex &amp; 2</a:t>
                      </a:r>
                      <a:r>
                        <a:rPr lang="en-GB" sz="1100" baseline="30000" dirty="0">
                          <a:effectLst/>
                        </a:rPr>
                        <a:t>0</a:t>
                      </a:r>
                      <a:r>
                        <a:rPr lang="en-GB" sz="1100" dirty="0">
                          <a:effectLst/>
                        </a:rPr>
                        <a:t> cooler drains tanks x 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1 x 1 x 1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</a:t>
                      </a:r>
                      <a:r>
                        <a:rPr lang="en-GB" sz="1100" dirty="0">
                          <a:effectLst/>
                        </a:rPr>
                        <a:t>+ </a:t>
                      </a:r>
                      <a:r>
                        <a:rPr lang="en-GB" sz="1100" dirty="0" smtClean="0">
                          <a:effectLst/>
                        </a:rPr>
                        <a:t>shell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Nh</a:t>
                      </a:r>
                      <a:r>
                        <a:rPr lang="en-GB" sz="1100" baseline="30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washer water heater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1.5 dia x 6 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Industrial water silt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Cleaned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</a:rPr>
                        <a:t>Base + shell residue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  <p:sp>
        <p:nvSpPr>
          <p:cNvPr id="3" name="Rectangle 2"/>
          <p:cNvSpPr/>
          <p:nvPr/>
        </p:nvSpPr>
        <p:spPr>
          <a:xfrm>
            <a:off x="2300406" y="798612"/>
            <a:ext cx="4580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Details &amp; contents of Vessels, Tanks, &amp; Sumps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416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5708251"/>
              </p:ext>
            </p:extLst>
          </p:nvPr>
        </p:nvGraphicFramePr>
        <p:xfrm>
          <a:off x="283726" y="1378817"/>
          <a:ext cx="8244000" cy="21206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00"/>
                <a:gridCol w="1836000"/>
                <a:gridCol w="720000"/>
                <a:gridCol w="972000"/>
                <a:gridCol w="1656000"/>
                <a:gridCol w="1404000"/>
                <a:gridCol w="1296000"/>
              </a:tblGrid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No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Plant item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Dwg No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Dimensions (m)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Substance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Estimated Residue [t]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Substance Locale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BOC N2 cryogen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 dia x 7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Liquid </a:t>
                      </a:r>
                      <a:r>
                        <a:rPr lang="en-GB" sz="1100" dirty="0" smtClean="0">
                          <a:effectLst/>
                        </a:rPr>
                        <a:t>Nitrogen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Cleaned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</a:rPr>
                        <a:t>Base + shell residue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BOC N2 cryogen vaporisers x 3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x 3 x 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Liquid </a:t>
                      </a:r>
                      <a:r>
                        <a:rPr lang="en-GB" sz="1100" dirty="0" smtClean="0">
                          <a:effectLst/>
                        </a:rPr>
                        <a:t>Nitrogen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Cleaned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</a:rPr>
                        <a:t>Base + shell residue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90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BOC N2 cryogen condensers  x 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 dia x 3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Liquid </a:t>
                      </a:r>
                      <a:r>
                        <a:rPr lang="en-GB" sz="1100" dirty="0" smtClean="0">
                          <a:effectLst/>
                        </a:rPr>
                        <a:t>Nitrogen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Cleaned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</a:rPr>
                        <a:t>Base + shell residue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91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Plant air receivers x 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3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Air /Water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Cleaned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</a:rPr>
                        <a:t>Base + shell residue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92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Plant Air dryers  x 3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3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Air/water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Cleaned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</a:rPr>
                        <a:t>Base + shell residue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6944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/>
                        <a:t>93</a:t>
                      </a:r>
                      <a:endParaRPr lang="en-GB" sz="110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Gullies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r>
                        <a:rPr lang="en-GB" sz="1100" dirty="0" smtClean="0">
                          <a:effectLst/>
                        </a:rPr>
                        <a:t>X- 88627a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375 solids  + 1125 liquor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effectLst/>
                        </a:rPr>
                        <a:t>Base </a:t>
                      </a:r>
                      <a:r>
                        <a:rPr lang="en-GB" sz="1100" dirty="0">
                          <a:effectLst/>
                        </a:rPr>
                        <a:t>+ 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  <p:sp>
        <p:nvSpPr>
          <p:cNvPr id="2" name="Rectangle 1"/>
          <p:cNvSpPr/>
          <p:nvPr/>
        </p:nvSpPr>
        <p:spPr>
          <a:xfrm>
            <a:off x="2115454" y="836712"/>
            <a:ext cx="4580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Details &amp; contents of Vessels, Tanks, &amp; Sumps 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2990869" y="2856705"/>
            <a:ext cx="28297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Gullies estimate based on: </a:t>
            </a:r>
          </a:p>
          <a:p>
            <a:pPr algn="ctr"/>
            <a:r>
              <a:rPr lang="en-GB" sz="1200" dirty="0" smtClean="0"/>
              <a:t>2000m L x 1m W x 0.75m D = 1500m3</a:t>
            </a:r>
          </a:p>
          <a:p>
            <a:pPr algn="ctr"/>
            <a:r>
              <a:rPr lang="en-GB" sz="1200" dirty="0" smtClean="0"/>
              <a:t>Split : 25% Residue + 75</a:t>
            </a:r>
            <a:r>
              <a:rPr lang="en-GB" sz="1200" dirty="0"/>
              <a:t>% </a:t>
            </a:r>
            <a:r>
              <a:rPr lang="en-GB" sz="1200" dirty="0" smtClean="0"/>
              <a:t> Liquor</a:t>
            </a:r>
            <a:endParaRPr lang="en-GB" sz="12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213551"/>
              </p:ext>
            </p:extLst>
          </p:nvPr>
        </p:nvGraphicFramePr>
        <p:xfrm>
          <a:off x="2749542" y="3793881"/>
          <a:ext cx="3312368" cy="27944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8785"/>
                <a:gridCol w="1783583"/>
              </a:tblGrid>
              <a:tr h="5329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Item  no.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Estimated Residue [t]</a:t>
                      </a: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69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1 - 29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1,669</a:t>
                      </a:r>
                      <a:endParaRPr lang="en-GB" sz="12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69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30 - 56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628</a:t>
                      </a:r>
                      <a:endParaRPr lang="en-GB" sz="12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69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57 - 82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1,203</a:t>
                      </a:r>
                      <a:endParaRPr lang="en-GB" sz="12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69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83 - 92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58</a:t>
                      </a:r>
                      <a:endParaRPr lang="en-GB" sz="12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69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93 [Gullies]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375</a:t>
                      </a:r>
                      <a:endParaRPr lang="en-GB" sz="12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69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Coal Tar Mix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5,250</a:t>
                      </a:r>
                      <a:endParaRPr lang="en-GB" sz="1200" b="1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TOTAL</a:t>
                      </a:r>
                      <a:endParaRPr lang="en-GB" sz="12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9,183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6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499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768835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13"/>
          <p:cNvGrpSpPr>
            <a:grpSpLocks/>
          </p:cNvGrpSpPr>
          <p:nvPr/>
        </p:nvGrpSpPr>
        <p:grpSpPr bwMode="auto">
          <a:xfrm>
            <a:off x="15692" y="811965"/>
            <a:ext cx="9109102" cy="6054163"/>
            <a:chOff x="28799" y="243830"/>
            <a:chExt cx="9108504" cy="6397206"/>
          </a:xfrm>
        </p:grpSpPr>
        <p:pic>
          <p:nvPicPr>
            <p:cNvPr id="15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8"/>
            <a:stretch>
              <a:fillRect/>
            </a:stretch>
          </p:blipFill>
          <p:spPr bwMode="auto">
            <a:xfrm>
              <a:off x="28799" y="243830"/>
              <a:ext cx="9108504" cy="6397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0" name="TextBox 48"/>
            <p:cNvSpPr txBox="1">
              <a:spLocks noChangeArrowheads="1"/>
            </p:cNvSpPr>
            <p:nvPr/>
          </p:nvSpPr>
          <p:spPr bwMode="auto">
            <a:xfrm>
              <a:off x="2804734" y="3007588"/>
              <a:ext cx="45719" cy="260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14205" y="3193730"/>
            <a:ext cx="936475" cy="370508"/>
            <a:chOff x="683568" y="3076597"/>
            <a:chExt cx="936475" cy="370508"/>
          </a:xfrm>
        </p:grpSpPr>
        <p:sp>
          <p:nvSpPr>
            <p:cNvPr id="5" name="Rectangle 4"/>
            <p:cNvSpPr/>
            <p:nvPr/>
          </p:nvSpPr>
          <p:spPr>
            <a:xfrm>
              <a:off x="690461" y="3076597"/>
              <a:ext cx="922688" cy="37050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83568" y="3077185"/>
              <a:ext cx="9364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900" b="1" dirty="0" smtClean="0">
                  <a:solidFill>
                    <a:srgbClr val="FF0000"/>
                  </a:solidFill>
                </a:rPr>
                <a:t>Benzole Plant</a:t>
              </a:r>
            </a:p>
            <a:p>
              <a:pPr algn="ctr"/>
              <a:r>
                <a:rPr lang="en-GB" sz="900" b="1" dirty="0" smtClean="0">
                  <a:solidFill>
                    <a:srgbClr val="FF0000"/>
                  </a:solidFill>
                </a:rPr>
                <a:t>Items  35-55 inc</a:t>
              </a:r>
              <a:endParaRPr lang="en-GB" sz="9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491880" y="4080292"/>
            <a:ext cx="242374" cy="230832"/>
            <a:chOff x="6053890" y="3609491"/>
            <a:chExt cx="242374" cy="230832"/>
          </a:xfrm>
        </p:grpSpPr>
        <p:sp>
          <p:nvSpPr>
            <p:cNvPr id="24" name="Oval 23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1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096212" y="3978617"/>
            <a:ext cx="242374" cy="230832"/>
            <a:chOff x="6053890" y="3609491"/>
            <a:chExt cx="242374" cy="230832"/>
          </a:xfrm>
        </p:grpSpPr>
        <p:sp>
          <p:nvSpPr>
            <p:cNvPr id="167" name="Oval 166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2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3176516" y="3794205"/>
            <a:ext cx="242374" cy="230832"/>
            <a:chOff x="6053890" y="3609491"/>
            <a:chExt cx="242374" cy="230832"/>
          </a:xfrm>
        </p:grpSpPr>
        <p:sp>
          <p:nvSpPr>
            <p:cNvPr id="170" name="Oval 169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3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2984359" y="3635021"/>
            <a:ext cx="242374" cy="230832"/>
            <a:chOff x="6053890" y="3609491"/>
            <a:chExt cx="242374" cy="230832"/>
          </a:xfrm>
        </p:grpSpPr>
        <p:sp>
          <p:nvSpPr>
            <p:cNvPr id="173" name="Oval 172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4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2788982" y="3571811"/>
            <a:ext cx="242374" cy="230832"/>
            <a:chOff x="6053890" y="3609491"/>
            <a:chExt cx="242374" cy="230832"/>
          </a:xfrm>
        </p:grpSpPr>
        <p:sp>
          <p:nvSpPr>
            <p:cNvPr id="176" name="Oval 175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5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2917157" y="3789351"/>
            <a:ext cx="242374" cy="230832"/>
            <a:chOff x="6053890" y="3609491"/>
            <a:chExt cx="242374" cy="230832"/>
          </a:xfrm>
        </p:grpSpPr>
        <p:sp>
          <p:nvSpPr>
            <p:cNvPr id="179" name="Oval 178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6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2783247" y="3750437"/>
            <a:ext cx="242374" cy="230832"/>
            <a:chOff x="6053890" y="3609491"/>
            <a:chExt cx="242374" cy="230832"/>
          </a:xfrm>
        </p:grpSpPr>
        <p:sp>
          <p:nvSpPr>
            <p:cNvPr id="182" name="Oval 181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7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2661337" y="3755240"/>
            <a:ext cx="242374" cy="230832"/>
            <a:chOff x="6053890" y="3609491"/>
            <a:chExt cx="242374" cy="230832"/>
          </a:xfrm>
        </p:grpSpPr>
        <p:sp>
          <p:nvSpPr>
            <p:cNvPr id="185" name="Oval 184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8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2759503" y="3849511"/>
            <a:ext cx="242374" cy="230832"/>
            <a:chOff x="6053890" y="3609491"/>
            <a:chExt cx="242374" cy="230832"/>
          </a:xfrm>
        </p:grpSpPr>
        <p:sp>
          <p:nvSpPr>
            <p:cNvPr id="188" name="Oval 187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9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591408" y="4052665"/>
            <a:ext cx="300082" cy="230832"/>
            <a:chOff x="6539982" y="3707852"/>
            <a:chExt cx="300082" cy="230832"/>
          </a:xfrm>
        </p:grpSpPr>
        <p:sp>
          <p:nvSpPr>
            <p:cNvPr id="28" name="Oval 27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11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2410434" y="3964927"/>
            <a:ext cx="300082" cy="230832"/>
            <a:chOff x="6539982" y="3707852"/>
            <a:chExt cx="300082" cy="230832"/>
          </a:xfrm>
        </p:grpSpPr>
        <p:sp>
          <p:nvSpPr>
            <p:cNvPr id="203" name="Oval 202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10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2847493" y="4107921"/>
            <a:ext cx="300082" cy="230832"/>
            <a:chOff x="6539982" y="3707852"/>
            <a:chExt cx="300082" cy="230832"/>
          </a:xfrm>
        </p:grpSpPr>
        <p:sp>
          <p:nvSpPr>
            <p:cNvPr id="206" name="Oval 205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13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2410434" y="4135599"/>
            <a:ext cx="300082" cy="230832"/>
            <a:chOff x="6539982" y="3707852"/>
            <a:chExt cx="300082" cy="230832"/>
          </a:xfrm>
        </p:grpSpPr>
        <p:sp>
          <p:nvSpPr>
            <p:cNvPr id="209" name="Oval 208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0" name="TextBox 209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12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2888303" y="4223337"/>
            <a:ext cx="300082" cy="230832"/>
            <a:chOff x="6539982" y="3707852"/>
            <a:chExt cx="300082" cy="230832"/>
          </a:xfrm>
        </p:grpSpPr>
        <p:sp>
          <p:nvSpPr>
            <p:cNvPr id="212" name="Oval 211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14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2697452" y="4255819"/>
            <a:ext cx="300082" cy="230832"/>
            <a:chOff x="6539982" y="3707852"/>
            <a:chExt cx="300082" cy="230832"/>
          </a:xfrm>
        </p:grpSpPr>
        <p:sp>
          <p:nvSpPr>
            <p:cNvPr id="215" name="Oval 214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6" name="TextBox 215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15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3974709" y="4531623"/>
            <a:ext cx="300082" cy="230832"/>
            <a:chOff x="6539982" y="3707852"/>
            <a:chExt cx="300082" cy="230832"/>
          </a:xfrm>
        </p:grpSpPr>
        <p:sp>
          <p:nvSpPr>
            <p:cNvPr id="218" name="Oval 217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9" name="TextBox 218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17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4127324" y="4653689"/>
            <a:ext cx="300082" cy="230832"/>
            <a:chOff x="6539982" y="3707852"/>
            <a:chExt cx="300082" cy="230832"/>
          </a:xfrm>
        </p:grpSpPr>
        <p:sp>
          <p:nvSpPr>
            <p:cNvPr id="221" name="Oval 220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2" name="TextBox 221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16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3869271" y="4371235"/>
            <a:ext cx="300082" cy="230832"/>
            <a:chOff x="6539982" y="3707852"/>
            <a:chExt cx="300082" cy="230832"/>
          </a:xfrm>
        </p:grpSpPr>
        <p:sp>
          <p:nvSpPr>
            <p:cNvPr id="224" name="Oval 223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18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6" name="Group 225"/>
          <p:cNvGrpSpPr/>
          <p:nvPr/>
        </p:nvGrpSpPr>
        <p:grpSpPr>
          <a:xfrm>
            <a:off x="3146356" y="4643923"/>
            <a:ext cx="300082" cy="230832"/>
            <a:chOff x="6539982" y="3707852"/>
            <a:chExt cx="300082" cy="230832"/>
          </a:xfrm>
        </p:grpSpPr>
        <p:sp>
          <p:nvSpPr>
            <p:cNvPr id="227" name="Oval 226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8" name="TextBox 227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21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9" name="Group 228"/>
          <p:cNvGrpSpPr/>
          <p:nvPr/>
        </p:nvGrpSpPr>
        <p:grpSpPr>
          <a:xfrm>
            <a:off x="3734254" y="4519871"/>
            <a:ext cx="300082" cy="230832"/>
            <a:chOff x="6539982" y="3707852"/>
            <a:chExt cx="300082" cy="230832"/>
          </a:xfrm>
        </p:grpSpPr>
        <p:sp>
          <p:nvSpPr>
            <p:cNvPr id="230" name="Oval 229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1" name="TextBox 230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20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3674627" y="4371235"/>
            <a:ext cx="300082" cy="230832"/>
            <a:chOff x="6539982" y="3707852"/>
            <a:chExt cx="300082" cy="230832"/>
          </a:xfrm>
        </p:grpSpPr>
        <p:sp>
          <p:nvSpPr>
            <p:cNvPr id="233" name="Oval 232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4" name="TextBox 233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19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3246166" y="4924259"/>
            <a:ext cx="300082" cy="230832"/>
            <a:chOff x="6539982" y="3707852"/>
            <a:chExt cx="300082" cy="230832"/>
          </a:xfrm>
        </p:grpSpPr>
        <p:sp>
          <p:nvSpPr>
            <p:cNvPr id="236" name="Oval 235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7" name="TextBox 23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23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3121912" y="4797527"/>
            <a:ext cx="300082" cy="230832"/>
            <a:chOff x="6539982" y="3707852"/>
            <a:chExt cx="300082" cy="230832"/>
          </a:xfrm>
        </p:grpSpPr>
        <p:sp>
          <p:nvSpPr>
            <p:cNvPr id="239" name="Oval 238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0" name="TextBox 239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22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1" name="Group 240"/>
          <p:cNvGrpSpPr/>
          <p:nvPr/>
        </p:nvGrpSpPr>
        <p:grpSpPr>
          <a:xfrm>
            <a:off x="3131840" y="3504031"/>
            <a:ext cx="300082" cy="230832"/>
            <a:chOff x="6539982" y="3707852"/>
            <a:chExt cx="300082" cy="230832"/>
          </a:xfrm>
        </p:grpSpPr>
        <p:sp>
          <p:nvSpPr>
            <p:cNvPr id="242" name="Oval 241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25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3181019" y="3620495"/>
            <a:ext cx="300082" cy="230832"/>
            <a:chOff x="6539982" y="3707852"/>
            <a:chExt cx="300082" cy="230832"/>
          </a:xfrm>
        </p:grpSpPr>
        <p:sp>
          <p:nvSpPr>
            <p:cNvPr id="245" name="Oval 244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6" name="TextBox 245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24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1816542" y="1708051"/>
            <a:ext cx="300082" cy="230832"/>
            <a:chOff x="6539982" y="3707852"/>
            <a:chExt cx="300082" cy="230832"/>
          </a:xfrm>
        </p:grpSpPr>
        <p:sp>
          <p:nvSpPr>
            <p:cNvPr id="248" name="Oval 247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9" name="TextBox 248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26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1924554" y="1911205"/>
            <a:ext cx="300082" cy="230832"/>
            <a:chOff x="6539982" y="3707852"/>
            <a:chExt cx="300082" cy="230832"/>
          </a:xfrm>
        </p:grpSpPr>
        <p:sp>
          <p:nvSpPr>
            <p:cNvPr id="251" name="Oval 250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2" name="TextBox 251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27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2074595" y="2026621"/>
            <a:ext cx="300082" cy="230832"/>
            <a:chOff x="6539982" y="3707852"/>
            <a:chExt cx="300082" cy="230832"/>
          </a:xfrm>
        </p:grpSpPr>
        <p:sp>
          <p:nvSpPr>
            <p:cNvPr id="254" name="Oval 253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5" name="TextBox 254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28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6" name="Group 255"/>
          <p:cNvGrpSpPr/>
          <p:nvPr/>
        </p:nvGrpSpPr>
        <p:grpSpPr>
          <a:xfrm>
            <a:off x="2281940" y="1918403"/>
            <a:ext cx="300082" cy="230832"/>
            <a:chOff x="6539982" y="3707852"/>
            <a:chExt cx="300082" cy="230832"/>
          </a:xfrm>
        </p:grpSpPr>
        <p:sp>
          <p:nvSpPr>
            <p:cNvPr id="257" name="Oval 256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8" name="TextBox 257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29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59" name="Group 258"/>
          <p:cNvGrpSpPr/>
          <p:nvPr/>
        </p:nvGrpSpPr>
        <p:grpSpPr>
          <a:xfrm>
            <a:off x="2239911" y="2223433"/>
            <a:ext cx="300082" cy="230832"/>
            <a:chOff x="6539982" y="3707852"/>
            <a:chExt cx="300082" cy="230832"/>
          </a:xfrm>
        </p:grpSpPr>
        <p:sp>
          <p:nvSpPr>
            <p:cNvPr id="260" name="Oval 259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1" name="TextBox 260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30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2178704" y="1742687"/>
            <a:ext cx="300082" cy="230832"/>
            <a:chOff x="6539982" y="3707852"/>
            <a:chExt cx="300082" cy="230832"/>
          </a:xfrm>
        </p:grpSpPr>
        <p:sp>
          <p:nvSpPr>
            <p:cNvPr id="263" name="Oval 262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4" name="TextBox 263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31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5" name="Group 264"/>
          <p:cNvGrpSpPr/>
          <p:nvPr/>
        </p:nvGrpSpPr>
        <p:grpSpPr>
          <a:xfrm>
            <a:off x="2140528" y="1589043"/>
            <a:ext cx="300082" cy="230832"/>
            <a:chOff x="6539982" y="3707852"/>
            <a:chExt cx="300082" cy="230832"/>
          </a:xfrm>
        </p:grpSpPr>
        <p:sp>
          <p:nvSpPr>
            <p:cNvPr id="266" name="Oval 265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7" name="TextBox 26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32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8" name="Group 267"/>
          <p:cNvGrpSpPr/>
          <p:nvPr/>
        </p:nvGrpSpPr>
        <p:grpSpPr>
          <a:xfrm>
            <a:off x="3004200" y="4549803"/>
            <a:ext cx="300082" cy="230832"/>
            <a:chOff x="6539982" y="3707852"/>
            <a:chExt cx="300082" cy="230832"/>
          </a:xfrm>
        </p:grpSpPr>
        <p:sp>
          <p:nvSpPr>
            <p:cNvPr id="269" name="Oval 268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0" name="TextBox 269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33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1" name="Group 270"/>
          <p:cNvGrpSpPr/>
          <p:nvPr/>
        </p:nvGrpSpPr>
        <p:grpSpPr>
          <a:xfrm>
            <a:off x="1560445" y="1242015"/>
            <a:ext cx="300082" cy="230832"/>
            <a:chOff x="6539982" y="3707852"/>
            <a:chExt cx="300082" cy="230832"/>
          </a:xfrm>
        </p:grpSpPr>
        <p:sp>
          <p:nvSpPr>
            <p:cNvPr id="272" name="Oval 271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3" name="TextBox 272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56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4" name="Group 273"/>
          <p:cNvGrpSpPr/>
          <p:nvPr/>
        </p:nvGrpSpPr>
        <p:grpSpPr>
          <a:xfrm>
            <a:off x="1729430" y="1359135"/>
            <a:ext cx="300082" cy="230832"/>
            <a:chOff x="6539982" y="3707852"/>
            <a:chExt cx="300082" cy="230832"/>
          </a:xfrm>
        </p:grpSpPr>
        <p:sp>
          <p:nvSpPr>
            <p:cNvPr id="275" name="Oval 274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6" name="TextBox 275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34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7" name="Group 276"/>
          <p:cNvGrpSpPr/>
          <p:nvPr/>
        </p:nvGrpSpPr>
        <p:grpSpPr>
          <a:xfrm>
            <a:off x="4565033" y="4687195"/>
            <a:ext cx="300082" cy="230832"/>
            <a:chOff x="6539982" y="3707852"/>
            <a:chExt cx="300082" cy="230832"/>
          </a:xfrm>
        </p:grpSpPr>
        <p:sp>
          <p:nvSpPr>
            <p:cNvPr id="278" name="Oval 277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9" name="TextBox 278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57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0" name="Group 279"/>
          <p:cNvGrpSpPr/>
          <p:nvPr/>
        </p:nvGrpSpPr>
        <p:grpSpPr>
          <a:xfrm>
            <a:off x="3898861" y="3844659"/>
            <a:ext cx="300082" cy="230832"/>
            <a:chOff x="6539982" y="3707852"/>
            <a:chExt cx="300082" cy="230832"/>
          </a:xfrm>
        </p:grpSpPr>
        <p:sp>
          <p:nvSpPr>
            <p:cNvPr id="281" name="Oval 280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2" name="TextBox 281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58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3" name="Group 282"/>
          <p:cNvGrpSpPr/>
          <p:nvPr/>
        </p:nvGrpSpPr>
        <p:grpSpPr>
          <a:xfrm>
            <a:off x="3734254" y="3620495"/>
            <a:ext cx="300082" cy="230832"/>
            <a:chOff x="6539982" y="3707852"/>
            <a:chExt cx="300082" cy="230832"/>
          </a:xfrm>
        </p:grpSpPr>
        <p:sp>
          <p:nvSpPr>
            <p:cNvPr id="284" name="Oval 283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5" name="TextBox 284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60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6" name="Group 285"/>
          <p:cNvGrpSpPr/>
          <p:nvPr/>
        </p:nvGrpSpPr>
        <p:grpSpPr>
          <a:xfrm>
            <a:off x="3504219" y="3904767"/>
            <a:ext cx="300082" cy="230832"/>
            <a:chOff x="6539982" y="3707852"/>
            <a:chExt cx="300082" cy="230832"/>
          </a:xfrm>
        </p:grpSpPr>
        <p:sp>
          <p:nvSpPr>
            <p:cNvPr id="287" name="Oval 286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8" name="TextBox 287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59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2070692" y="4195759"/>
            <a:ext cx="300082" cy="230832"/>
            <a:chOff x="6539982" y="3707852"/>
            <a:chExt cx="300082" cy="230832"/>
          </a:xfrm>
        </p:grpSpPr>
        <p:sp>
          <p:nvSpPr>
            <p:cNvPr id="290" name="Oval 289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1" name="TextBox 290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61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2" name="Group 291"/>
          <p:cNvGrpSpPr/>
          <p:nvPr/>
        </p:nvGrpSpPr>
        <p:grpSpPr>
          <a:xfrm>
            <a:off x="2048049" y="3901067"/>
            <a:ext cx="300082" cy="230832"/>
            <a:chOff x="6539982" y="3707852"/>
            <a:chExt cx="300082" cy="230832"/>
          </a:xfrm>
        </p:grpSpPr>
        <p:sp>
          <p:nvSpPr>
            <p:cNvPr id="293" name="Oval 292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4" name="TextBox 293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62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5" name="Group 294"/>
          <p:cNvGrpSpPr/>
          <p:nvPr/>
        </p:nvGrpSpPr>
        <p:grpSpPr>
          <a:xfrm>
            <a:off x="2448171" y="4462065"/>
            <a:ext cx="300082" cy="230832"/>
            <a:chOff x="6539982" y="3707852"/>
            <a:chExt cx="300082" cy="230832"/>
          </a:xfrm>
        </p:grpSpPr>
        <p:sp>
          <p:nvSpPr>
            <p:cNvPr id="296" name="Oval 295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7" name="TextBox 29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63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8" name="Group 297"/>
          <p:cNvGrpSpPr/>
          <p:nvPr/>
        </p:nvGrpSpPr>
        <p:grpSpPr>
          <a:xfrm>
            <a:off x="2095629" y="3701615"/>
            <a:ext cx="300082" cy="230832"/>
            <a:chOff x="6539982" y="3707852"/>
            <a:chExt cx="300082" cy="230832"/>
          </a:xfrm>
        </p:grpSpPr>
        <p:sp>
          <p:nvSpPr>
            <p:cNvPr id="299" name="Oval 298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0" name="TextBox 299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64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1" name="Group 300"/>
          <p:cNvGrpSpPr/>
          <p:nvPr/>
        </p:nvGrpSpPr>
        <p:grpSpPr>
          <a:xfrm>
            <a:off x="7141437" y="4929649"/>
            <a:ext cx="300082" cy="230832"/>
            <a:chOff x="6539982" y="3707852"/>
            <a:chExt cx="300082" cy="230832"/>
          </a:xfrm>
        </p:grpSpPr>
        <p:sp>
          <p:nvSpPr>
            <p:cNvPr id="302" name="Oval 301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5" name="TextBox 304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65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7" name="Group 306"/>
          <p:cNvGrpSpPr/>
          <p:nvPr/>
        </p:nvGrpSpPr>
        <p:grpSpPr>
          <a:xfrm>
            <a:off x="2156061" y="3448824"/>
            <a:ext cx="300082" cy="230832"/>
            <a:chOff x="6539982" y="3707852"/>
            <a:chExt cx="300082" cy="230832"/>
          </a:xfrm>
        </p:grpSpPr>
        <p:sp>
          <p:nvSpPr>
            <p:cNvPr id="308" name="Oval 307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9" name="TextBox 308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66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0" name="Group 309"/>
          <p:cNvGrpSpPr/>
          <p:nvPr/>
        </p:nvGrpSpPr>
        <p:grpSpPr>
          <a:xfrm>
            <a:off x="2345966" y="2572147"/>
            <a:ext cx="300082" cy="230832"/>
            <a:chOff x="6539982" y="3707852"/>
            <a:chExt cx="300082" cy="230832"/>
          </a:xfrm>
        </p:grpSpPr>
        <p:sp>
          <p:nvSpPr>
            <p:cNvPr id="311" name="Oval 310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2" name="TextBox 311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67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3" name="Group 312"/>
          <p:cNvGrpSpPr/>
          <p:nvPr/>
        </p:nvGrpSpPr>
        <p:grpSpPr>
          <a:xfrm>
            <a:off x="2633437" y="2544469"/>
            <a:ext cx="300082" cy="230832"/>
            <a:chOff x="6539982" y="3707852"/>
            <a:chExt cx="300082" cy="230832"/>
          </a:xfrm>
        </p:grpSpPr>
        <p:sp>
          <p:nvSpPr>
            <p:cNvPr id="314" name="Oval 313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5" name="TextBox 314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68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6" name="Group 315"/>
          <p:cNvGrpSpPr/>
          <p:nvPr/>
        </p:nvGrpSpPr>
        <p:grpSpPr>
          <a:xfrm>
            <a:off x="5436096" y="5452467"/>
            <a:ext cx="300082" cy="230832"/>
            <a:chOff x="6539982" y="3707852"/>
            <a:chExt cx="300082" cy="230832"/>
          </a:xfrm>
        </p:grpSpPr>
        <p:sp>
          <p:nvSpPr>
            <p:cNvPr id="317" name="Oval 316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8" name="TextBox 317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69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9" name="Group 318"/>
          <p:cNvGrpSpPr/>
          <p:nvPr/>
        </p:nvGrpSpPr>
        <p:grpSpPr>
          <a:xfrm>
            <a:off x="3213493" y="4030828"/>
            <a:ext cx="300082" cy="230832"/>
            <a:chOff x="6539982" y="3707852"/>
            <a:chExt cx="300082" cy="230832"/>
          </a:xfrm>
        </p:grpSpPr>
        <p:sp>
          <p:nvSpPr>
            <p:cNvPr id="320" name="Oval 319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2" name="TextBox 321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70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325" name="Straight Arrow Connector 324"/>
          <p:cNvCxnSpPr/>
          <p:nvPr/>
        </p:nvCxnSpPr>
        <p:spPr>
          <a:xfrm>
            <a:off x="1753968" y="3371389"/>
            <a:ext cx="849475" cy="0"/>
          </a:xfrm>
          <a:prstGeom prst="straightConnector1">
            <a:avLst/>
          </a:prstGeom>
          <a:ln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9" name="Group 328"/>
          <p:cNvGrpSpPr/>
          <p:nvPr/>
        </p:nvGrpSpPr>
        <p:grpSpPr>
          <a:xfrm>
            <a:off x="5004048" y="5011997"/>
            <a:ext cx="300082" cy="230832"/>
            <a:chOff x="6539982" y="3707852"/>
            <a:chExt cx="300082" cy="230832"/>
          </a:xfrm>
        </p:grpSpPr>
        <p:sp>
          <p:nvSpPr>
            <p:cNvPr id="330" name="Oval 329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1" name="TextBox 330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71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2" name="Group 331"/>
          <p:cNvGrpSpPr/>
          <p:nvPr/>
        </p:nvGrpSpPr>
        <p:grpSpPr>
          <a:xfrm>
            <a:off x="3640808" y="4118567"/>
            <a:ext cx="300082" cy="230832"/>
            <a:chOff x="6539982" y="3707852"/>
            <a:chExt cx="300082" cy="230832"/>
          </a:xfrm>
        </p:grpSpPr>
        <p:sp>
          <p:nvSpPr>
            <p:cNvPr id="333" name="Oval 332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4" name="TextBox 333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72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5" name="Group 334"/>
          <p:cNvGrpSpPr/>
          <p:nvPr/>
        </p:nvGrpSpPr>
        <p:grpSpPr>
          <a:xfrm>
            <a:off x="3314374" y="3860877"/>
            <a:ext cx="300082" cy="230832"/>
            <a:chOff x="6539982" y="3707852"/>
            <a:chExt cx="300082" cy="230832"/>
          </a:xfrm>
        </p:grpSpPr>
        <p:sp>
          <p:nvSpPr>
            <p:cNvPr id="336" name="Oval 335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7" name="TextBox 33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73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38" name="Group 337"/>
          <p:cNvGrpSpPr/>
          <p:nvPr/>
        </p:nvGrpSpPr>
        <p:grpSpPr>
          <a:xfrm>
            <a:off x="3376715" y="4406615"/>
            <a:ext cx="300082" cy="230832"/>
            <a:chOff x="6539982" y="3707852"/>
            <a:chExt cx="300082" cy="230832"/>
          </a:xfrm>
        </p:grpSpPr>
        <p:sp>
          <p:nvSpPr>
            <p:cNvPr id="342" name="Oval 341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3" name="TextBox 342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74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4" name="Group 343"/>
          <p:cNvGrpSpPr/>
          <p:nvPr/>
        </p:nvGrpSpPr>
        <p:grpSpPr>
          <a:xfrm>
            <a:off x="3185332" y="4422857"/>
            <a:ext cx="300082" cy="230832"/>
            <a:chOff x="6539982" y="3707852"/>
            <a:chExt cx="300082" cy="230832"/>
          </a:xfrm>
        </p:grpSpPr>
        <p:sp>
          <p:nvSpPr>
            <p:cNvPr id="345" name="Oval 344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6" name="TextBox 345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75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7" name="Group 346"/>
          <p:cNvGrpSpPr/>
          <p:nvPr/>
        </p:nvGrpSpPr>
        <p:grpSpPr>
          <a:xfrm>
            <a:off x="2539993" y="3140557"/>
            <a:ext cx="300082" cy="230832"/>
            <a:chOff x="6539982" y="3707852"/>
            <a:chExt cx="300082" cy="230832"/>
          </a:xfrm>
        </p:grpSpPr>
        <p:sp>
          <p:nvSpPr>
            <p:cNvPr id="366" name="Oval 365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7" name="TextBox 36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76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8" name="Group 367"/>
          <p:cNvGrpSpPr/>
          <p:nvPr/>
        </p:nvGrpSpPr>
        <p:grpSpPr>
          <a:xfrm>
            <a:off x="2922258" y="3909351"/>
            <a:ext cx="300082" cy="230832"/>
            <a:chOff x="6539982" y="3707852"/>
            <a:chExt cx="300082" cy="230832"/>
          </a:xfrm>
        </p:grpSpPr>
        <p:sp>
          <p:nvSpPr>
            <p:cNvPr id="372" name="Oval 371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3" name="TextBox 372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77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74" name="Group 373"/>
          <p:cNvGrpSpPr/>
          <p:nvPr/>
        </p:nvGrpSpPr>
        <p:grpSpPr>
          <a:xfrm>
            <a:off x="2175309" y="2814796"/>
            <a:ext cx="300082" cy="230832"/>
            <a:chOff x="6539982" y="3707852"/>
            <a:chExt cx="300082" cy="230832"/>
          </a:xfrm>
        </p:grpSpPr>
        <p:sp>
          <p:nvSpPr>
            <p:cNvPr id="378" name="Oval 377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9" name="TextBox 378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78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0" name="Group 379"/>
          <p:cNvGrpSpPr/>
          <p:nvPr/>
        </p:nvGrpSpPr>
        <p:grpSpPr>
          <a:xfrm>
            <a:off x="2328745" y="3041164"/>
            <a:ext cx="300082" cy="230832"/>
            <a:chOff x="6539982" y="3707852"/>
            <a:chExt cx="300082" cy="230832"/>
          </a:xfrm>
        </p:grpSpPr>
        <p:sp>
          <p:nvSpPr>
            <p:cNvPr id="381" name="Oval 380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2" name="TextBox 381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80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3" name="Group 382"/>
          <p:cNvGrpSpPr/>
          <p:nvPr/>
        </p:nvGrpSpPr>
        <p:grpSpPr>
          <a:xfrm>
            <a:off x="3030978" y="3742403"/>
            <a:ext cx="300082" cy="230832"/>
            <a:chOff x="6539982" y="3707852"/>
            <a:chExt cx="300082" cy="230832"/>
          </a:xfrm>
        </p:grpSpPr>
        <p:sp>
          <p:nvSpPr>
            <p:cNvPr id="384" name="Oval 383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5" name="TextBox 384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79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6" name="Group 385"/>
          <p:cNvGrpSpPr/>
          <p:nvPr/>
        </p:nvGrpSpPr>
        <p:grpSpPr>
          <a:xfrm>
            <a:off x="1981858" y="1441103"/>
            <a:ext cx="300082" cy="230832"/>
            <a:chOff x="6539982" y="3707852"/>
            <a:chExt cx="300082" cy="230832"/>
          </a:xfrm>
        </p:grpSpPr>
        <p:sp>
          <p:nvSpPr>
            <p:cNvPr id="387" name="Oval 386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8" name="TextBox 387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81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89" name="Group 388"/>
          <p:cNvGrpSpPr/>
          <p:nvPr/>
        </p:nvGrpSpPr>
        <p:grpSpPr>
          <a:xfrm>
            <a:off x="3063944" y="4131899"/>
            <a:ext cx="300082" cy="230832"/>
            <a:chOff x="6539982" y="3707852"/>
            <a:chExt cx="300082" cy="230832"/>
          </a:xfrm>
        </p:grpSpPr>
        <p:sp>
          <p:nvSpPr>
            <p:cNvPr id="390" name="Oval 389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1" name="TextBox 390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82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2" name="Group 391"/>
          <p:cNvGrpSpPr/>
          <p:nvPr/>
        </p:nvGrpSpPr>
        <p:grpSpPr>
          <a:xfrm>
            <a:off x="3504219" y="4233983"/>
            <a:ext cx="300082" cy="230832"/>
            <a:chOff x="6539982" y="3707852"/>
            <a:chExt cx="300082" cy="230832"/>
          </a:xfrm>
        </p:grpSpPr>
        <p:sp>
          <p:nvSpPr>
            <p:cNvPr id="393" name="Oval 392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4" name="TextBox 393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83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5" name="Group 394"/>
          <p:cNvGrpSpPr/>
          <p:nvPr/>
        </p:nvGrpSpPr>
        <p:grpSpPr>
          <a:xfrm>
            <a:off x="2969062" y="3396719"/>
            <a:ext cx="300082" cy="230832"/>
            <a:chOff x="6539982" y="3707852"/>
            <a:chExt cx="300082" cy="230832"/>
          </a:xfrm>
        </p:grpSpPr>
        <p:sp>
          <p:nvSpPr>
            <p:cNvPr id="396" name="Oval 395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7" name="TextBox 39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84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8" name="Group 397"/>
          <p:cNvGrpSpPr/>
          <p:nvPr/>
        </p:nvGrpSpPr>
        <p:grpSpPr>
          <a:xfrm>
            <a:off x="2448171" y="3729196"/>
            <a:ext cx="300082" cy="230832"/>
            <a:chOff x="6539982" y="3707852"/>
            <a:chExt cx="300082" cy="230832"/>
          </a:xfrm>
        </p:grpSpPr>
        <p:sp>
          <p:nvSpPr>
            <p:cNvPr id="399" name="Oval 398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0" name="TextBox 399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85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1" name="Group 400"/>
          <p:cNvGrpSpPr/>
          <p:nvPr/>
        </p:nvGrpSpPr>
        <p:grpSpPr>
          <a:xfrm>
            <a:off x="3445783" y="3742403"/>
            <a:ext cx="300082" cy="230832"/>
            <a:chOff x="6539982" y="3707852"/>
            <a:chExt cx="300082" cy="230832"/>
          </a:xfrm>
        </p:grpSpPr>
        <p:sp>
          <p:nvSpPr>
            <p:cNvPr id="417" name="Oval 416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8" name="TextBox 417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86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2" name="Group 421"/>
          <p:cNvGrpSpPr/>
          <p:nvPr/>
        </p:nvGrpSpPr>
        <p:grpSpPr>
          <a:xfrm>
            <a:off x="2746147" y="3963497"/>
            <a:ext cx="300082" cy="230832"/>
            <a:chOff x="6539982" y="3707852"/>
            <a:chExt cx="300082" cy="230832"/>
          </a:xfrm>
        </p:grpSpPr>
        <p:sp>
          <p:nvSpPr>
            <p:cNvPr id="424" name="Oval 423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5" name="TextBox 424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87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6" name="Group 425"/>
          <p:cNvGrpSpPr/>
          <p:nvPr/>
        </p:nvGrpSpPr>
        <p:grpSpPr>
          <a:xfrm>
            <a:off x="3382755" y="3586199"/>
            <a:ext cx="300082" cy="230832"/>
            <a:chOff x="6539982" y="3707852"/>
            <a:chExt cx="300082" cy="230832"/>
          </a:xfrm>
        </p:grpSpPr>
        <p:sp>
          <p:nvSpPr>
            <p:cNvPr id="427" name="Oval 426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8" name="TextBox 427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88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0" name="Group 429"/>
          <p:cNvGrpSpPr/>
          <p:nvPr/>
        </p:nvGrpSpPr>
        <p:grpSpPr>
          <a:xfrm>
            <a:off x="4366327" y="5000681"/>
            <a:ext cx="300082" cy="230832"/>
            <a:chOff x="6539982" y="3707852"/>
            <a:chExt cx="300082" cy="230832"/>
          </a:xfrm>
        </p:grpSpPr>
        <p:sp>
          <p:nvSpPr>
            <p:cNvPr id="431" name="Oval 430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2" name="TextBox 431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89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3" name="Group 432"/>
          <p:cNvGrpSpPr/>
          <p:nvPr/>
        </p:nvGrpSpPr>
        <p:grpSpPr>
          <a:xfrm>
            <a:off x="4211940" y="5088419"/>
            <a:ext cx="300082" cy="230832"/>
            <a:chOff x="6539982" y="3707852"/>
            <a:chExt cx="300082" cy="230832"/>
          </a:xfrm>
        </p:grpSpPr>
        <p:sp>
          <p:nvSpPr>
            <p:cNvPr id="434" name="Oval 433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5" name="TextBox 434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90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6" name="Group 435"/>
          <p:cNvGrpSpPr/>
          <p:nvPr/>
        </p:nvGrpSpPr>
        <p:grpSpPr>
          <a:xfrm>
            <a:off x="4193151" y="4914743"/>
            <a:ext cx="300082" cy="230832"/>
            <a:chOff x="6539982" y="3707852"/>
            <a:chExt cx="300082" cy="230832"/>
          </a:xfrm>
        </p:grpSpPr>
        <p:sp>
          <p:nvSpPr>
            <p:cNvPr id="437" name="Oval 436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8" name="TextBox 437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91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9" name="Group 438"/>
          <p:cNvGrpSpPr/>
          <p:nvPr/>
        </p:nvGrpSpPr>
        <p:grpSpPr>
          <a:xfrm>
            <a:off x="3321965" y="4148229"/>
            <a:ext cx="300082" cy="230832"/>
            <a:chOff x="6539982" y="3707852"/>
            <a:chExt cx="300082" cy="230832"/>
          </a:xfrm>
        </p:grpSpPr>
        <p:sp>
          <p:nvSpPr>
            <p:cNvPr id="440" name="Oval 439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1" name="TextBox 440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92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2" name="Group 441"/>
          <p:cNvGrpSpPr/>
          <p:nvPr/>
        </p:nvGrpSpPr>
        <p:grpSpPr>
          <a:xfrm>
            <a:off x="3199794" y="4235967"/>
            <a:ext cx="300082" cy="230832"/>
            <a:chOff x="6539982" y="3707852"/>
            <a:chExt cx="300082" cy="230832"/>
          </a:xfrm>
        </p:grpSpPr>
        <p:sp>
          <p:nvSpPr>
            <p:cNvPr id="443" name="Oval 442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4" name="TextBox 443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93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04" name="TextBox 303"/>
          <p:cNvSpPr txBox="1"/>
          <p:nvPr/>
        </p:nvSpPr>
        <p:spPr>
          <a:xfrm>
            <a:off x="2618814" y="916650"/>
            <a:ext cx="39028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solidFill>
                  <a:schemeClr val="bg1"/>
                </a:solidFill>
                <a:latin typeface="Calibri" pitchFamily="34" charset="0"/>
              </a:rPr>
              <a:t>Location of Process  Vessels, Tanks &amp; Sumps</a:t>
            </a:r>
            <a:endParaRPr lang="en-GB" sz="16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306" name="Group 305"/>
          <p:cNvGrpSpPr/>
          <p:nvPr/>
        </p:nvGrpSpPr>
        <p:grpSpPr>
          <a:xfrm>
            <a:off x="7291478" y="4613039"/>
            <a:ext cx="300082" cy="230832"/>
            <a:chOff x="6539982" y="3707852"/>
            <a:chExt cx="300082" cy="230832"/>
          </a:xfrm>
        </p:grpSpPr>
        <p:sp>
          <p:nvSpPr>
            <p:cNvPr id="321" name="Oval 320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3" name="TextBox 322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71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4" name="Group 323"/>
          <p:cNvGrpSpPr/>
          <p:nvPr/>
        </p:nvGrpSpPr>
        <p:grpSpPr>
          <a:xfrm>
            <a:off x="5952846" y="4813008"/>
            <a:ext cx="300082" cy="230832"/>
            <a:chOff x="6539982" y="3707852"/>
            <a:chExt cx="300082" cy="230832"/>
          </a:xfrm>
        </p:grpSpPr>
        <p:sp>
          <p:nvSpPr>
            <p:cNvPr id="326" name="Oval 325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7" name="TextBox 32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71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8" name="Group 327"/>
          <p:cNvGrpSpPr/>
          <p:nvPr/>
        </p:nvGrpSpPr>
        <p:grpSpPr>
          <a:xfrm>
            <a:off x="4641368" y="5030159"/>
            <a:ext cx="300082" cy="230832"/>
            <a:chOff x="6539982" y="3707852"/>
            <a:chExt cx="300082" cy="230832"/>
          </a:xfrm>
        </p:grpSpPr>
        <p:sp>
          <p:nvSpPr>
            <p:cNvPr id="339" name="Oval 338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0" name="TextBox 339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71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1" name="Group 340"/>
          <p:cNvGrpSpPr/>
          <p:nvPr/>
        </p:nvGrpSpPr>
        <p:grpSpPr>
          <a:xfrm>
            <a:off x="5394067" y="4957328"/>
            <a:ext cx="300082" cy="230832"/>
            <a:chOff x="6539982" y="3707852"/>
            <a:chExt cx="300082" cy="230832"/>
          </a:xfrm>
        </p:grpSpPr>
        <p:sp>
          <p:nvSpPr>
            <p:cNvPr id="348" name="Oval 347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9" name="TextBox 348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 smtClean="0">
                  <a:solidFill>
                    <a:schemeClr val="bg1"/>
                  </a:solidFill>
                </a:rPr>
                <a:t>71</a:t>
              </a:r>
              <a:endParaRPr lang="en-GB" sz="9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50" name="TextBox 4"/>
          <p:cNvSpPr txBox="1">
            <a:spLocks noChangeArrowheads="1"/>
          </p:cNvSpPr>
          <p:nvPr/>
        </p:nvSpPr>
        <p:spPr bwMode="auto">
          <a:xfrm>
            <a:off x="1389099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79831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74" y="1084581"/>
            <a:ext cx="8796655" cy="5730875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5" name="Picture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27453" y="704270"/>
            <a:ext cx="49355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Coke Oven Gas cleaning by product recovery vessels</a:t>
            </a:r>
            <a:endParaRPr lang="en-GB" sz="1600" b="1" dirty="0">
              <a:latin typeface="Calibri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390855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28393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491293" y="1042824"/>
            <a:ext cx="6486017" cy="5200651"/>
            <a:chOff x="0" y="0"/>
            <a:chExt cx="3571875" cy="47625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71875" cy="47625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</p:pic>
        <p:sp>
          <p:nvSpPr>
            <p:cNvPr id="7" name="Rectangle 6"/>
            <p:cNvSpPr/>
            <p:nvPr/>
          </p:nvSpPr>
          <p:spPr>
            <a:xfrm>
              <a:off x="1404494" y="4210518"/>
              <a:ext cx="726150" cy="319932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</a:pPr>
              <a:r>
                <a:rPr lang="en-US" sz="1100" b="1" dirty="0" smtClean="0">
                  <a:effectLst/>
                  <a:ea typeface="Times New Roman"/>
                  <a:cs typeface="Times New Roman"/>
                </a:rPr>
                <a:t>  Benzole washers</a:t>
              </a:r>
              <a:endParaRPr lang="en-GB" sz="1100" b="1" dirty="0">
                <a:effectLst/>
                <a:ea typeface="Times New Roman"/>
                <a:cs typeface="Times New Roman"/>
              </a:endParaRPr>
            </a:p>
          </p:txBody>
        </p:sp>
      </p:grpSp>
      <p:pic>
        <p:nvPicPr>
          <p:cNvPr id="9" name="Picture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256398" y="704270"/>
            <a:ext cx="49355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Coke Oven Gas cleaning by product recovery vessels</a:t>
            </a:r>
            <a:endParaRPr lang="en-GB" sz="1600" b="1" dirty="0">
              <a:latin typeface="Calibri" pitchFamily="34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1138828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178123" y="6331422"/>
            <a:ext cx="7045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 i="1" dirty="0" smtClean="0">
                <a:solidFill>
                  <a:srgbClr val="FF0000"/>
                </a:solidFill>
              </a:rPr>
              <a:t>### Due to the Occupational health risks associated with cleaning out Benzole washers, would recommend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 i="1" dirty="0" smtClean="0">
                <a:solidFill>
                  <a:srgbClr val="FF0000"/>
                </a:solidFill>
              </a:rPr>
              <a:t>they are laid down on the floor and cold cut into smaller sections prior to cleaning ###</a:t>
            </a:r>
            <a:endParaRPr lang="en-US" altLang="en-US" sz="12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984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14"/>
          <a:stretch>
            <a:fillRect/>
          </a:stretch>
        </p:blipFill>
        <p:spPr bwMode="auto">
          <a:xfrm>
            <a:off x="1244966" y="1271715"/>
            <a:ext cx="6188940" cy="5415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 smtClean="0"/>
              <a:t>SBCO By-product Recovery Plant Decontamination Project</a:t>
            </a:r>
            <a:endParaRPr lang="en-GB" altLang="en-US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788501" y="790530"/>
            <a:ext cx="31018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 smtClean="0">
                <a:latin typeface="Calibri" pitchFamily="34" charset="0"/>
              </a:rPr>
              <a:t>       Primary Coke Oven Gas Cooler</a:t>
            </a:r>
            <a:endParaRPr lang="en-GB" sz="1600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89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2350</Words>
  <Application>Microsoft Office PowerPoint</Application>
  <PresentationFormat>On-screen Show (4:3)</PresentationFormat>
  <Paragraphs>863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Arial</vt:lpstr>
      <vt:lpstr>Calibri</vt:lpstr>
      <vt:lpstr>Times New Roman</vt:lpstr>
      <vt:lpstr>Office Theme</vt:lpstr>
      <vt:lpstr>Appendix 7:  Scenario 2 South Bank Coke Ovens (SBCO)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South Bank Coke Ovens (SBCO)</dc:title>
  <dc:creator>Nigel Beard</dc:creator>
  <cp:lastModifiedBy>Philip Spooner (UK SBS)</cp:lastModifiedBy>
  <cp:revision>5</cp:revision>
  <dcterms:created xsi:type="dcterms:W3CDTF">2018-09-03T13:25:09Z</dcterms:created>
  <dcterms:modified xsi:type="dcterms:W3CDTF">2018-10-04T07:36:19Z</dcterms:modified>
</cp:coreProperties>
</file>