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9.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84" r:id="rId1"/>
    <p:sldMasterId id="2147483702" r:id="rId2"/>
    <p:sldMasterId id="2147483720" r:id="rId3"/>
    <p:sldMasterId id="2147483738" r:id="rId4"/>
    <p:sldMasterId id="2147483774" r:id="rId5"/>
    <p:sldMasterId id="2147483792" r:id="rId6"/>
    <p:sldMasterId id="2147483864" r:id="rId7"/>
    <p:sldMasterId id="2147483965" r:id="rId8"/>
    <p:sldMasterId id="2147483985" r:id="rId9"/>
    <p:sldMasterId id="2147484004" r:id="rId10"/>
  </p:sldMasterIdLst>
  <p:notesMasterIdLst>
    <p:notesMasterId r:id="rId31"/>
  </p:notesMasterIdLst>
  <p:handoutMasterIdLst>
    <p:handoutMasterId r:id="rId32"/>
  </p:handoutMasterIdLst>
  <p:sldIdLst>
    <p:sldId id="546" r:id="rId11"/>
    <p:sldId id="548" r:id="rId12"/>
    <p:sldId id="549" r:id="rId13"/>
    <p:sldId id="550" r:id="rId14"/>
    <p:sldId id="552" r:id="rId15"/>
    <p:sldId id="573" r:id="rId16"/>
    <p:sldId id="554" r:id="rId17"/>
    <p:sldId id="564" r:id="rId18"/>
    <p:sldId id="567" r:id="rId19"/>
    <p:sldId id="570" r:id="rId20"/>
    <p:sldId id="513" r:id="rId21"/>
    <p:sldId id="498" r:id="rId22"/>
    <p:sldId id="516" r:id="rId23"/>
    <p:sldId id="553" r:id="rId24"/>
    <p:sldId id="521" r:id="rId25"/>
    <p:sldId id="524" r:id="rId26"/>
    <p:sldId id="557" r:id="rId27"/>
    <p:sldId id="527" r:id="rId28"/>
    <p:sldId id="528" r:id="rId29"/>
    <p:sldId id="561" r:id="rId30"/>
  </p:sldIdLst>
  <p:sldSz cx="9144000" cy="6858000" type="screen4x3"/>
  <p:notesSz cx="6797675" cy="9926638"/>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521415D9-36F7-43E2-AB2F-B90AF26B5E84}">
      <p14:sectionLst xmlns:p14="http://schemas.microsoft.com/office/powerpoint/2010/main">
        <p14:section name="Provider Analysis" id="{EB2F1B99-2524-498C-ACDA-42525F9EC90E}">
          <p14:sldIdLst>
            <p14:sldId id="546"/>
            <p14:sldId id="548"/>
            <p14:sldId id="549"/>
            <p14:sldId id="550"/>
            <p14:sldId id="552"/>
            <p14:sldId id="573"/>
            <p14:sldId id="554"/>
            <p14:sldId id="564"/>
            <p14:sldId id="567"/>
            <p14:sldId id="570"/>
            <p14:sldId id="513"/>
            <p14:sldId id="498"/>
            <p14:sldId id="516"/>
            <p14:sldId id="553"/>
            <p14:sldId id="521"/>
            <p14:sldId id="524"/>
            <p14:sldId id="557"/>
            <p14:sldId id="527"/>
            <p14:sldId id="528"/>
            <p14:sldId id="56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D2D6E5"/>
    <a:srgbClr val="7185BB"/>
    <a:srgbClr val="EAECF2"/>
    <a:srgbClr val="0000FF"/>
    <a:srgbClr val="FF99FF"/>
    <a:srgbClr val="A4048D"/>
    <a:srgbClr val="CCCCFF"/>
    <a:srgbClr val="33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1" autoAdjust="0"/>
    <p:restoredTop sz="95590" autoAdjust="0"/>
  </p:normalViewPr>
  <p:slideViewPr>
    <p:cSldViewPr snapToGrid="0">
      <p:cViewPr varScale="1">
        <p:scale>
          <a:sx n="84" d="100"/>
          <a:sy n="84" d="100"/>
        </p:scale>
        <p:origin x="-576" y="-78"/>
      </p:cViewPr>
      <p:guideLst>
        <p:guide orient="horz" pos="2160"/>
        <p:guide pos="2880"/>
      </p:guideLst>
    </p:cSldViewPr>
  </p:slideViewPr>
  <p:outlineViewPr>
    <p:cViewPr>
      <p:scale>
        <a:sx n="33" d="100"/>
        <a:sy n="33" d="100"/>
      </p:scale>
      <p:origin x="0" y="-44400"/>
    </p:cViewPr>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78" d="100"/>
          <a:sy n="78" d="100"/>
        </p:scale>
        <p:origin x="-336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Local Authorities</c:v>
                </c:pt>
              </c:strCache>
            </c:strRef>
          </c:tx>
          <c:marker>
            <c:symbol val="square"/>
            <c:size val="7"/>
          </c:marker>
          <c:cat>
            <c:strRef>
              <c:f>Sheet1!$A$2:$A$4</c:f>
              <c:strCache>
                <c:ptCount val="3"/>
                <c:pt idx="0">
                  <c:v>2012/13</c:v>
                </c:pt>
                <c:pt idx="1">
                  <c:v>2013/14</c:v>
                </c:pt>
                <c:pt idx="2">
                  <c:v>2014/15</c:v>
                </c:pt>
              </c:strCache>
            </c:strRef>
          </c:cat>
          <c:val>
            <c:numRef>
              <c:f>Sheet1!$B$2:$B$4</c:f>
              <c:numCache>
                <c:formatCode>#,##0</c:formatCode>
                <c:ptCount val="3"/>
                <c:pt idx="0">
                  <c:v>84990</c:v>
                </c:pt>
                <c:pt idx="1">
                  <c:v>86830</c:v>
                </c:pt>
                <c:pt idx="2">
                  <c:v>80940</c:v>
                </c:pt>
              </c:numCache>
            </c:numRef>
          </c:val>
          <c:smooth val="0"/>
          <c:extLst xmlns:c16r2="http://schemas.microsoft.com/office/drawing/2015/06/chart">
            <c:ext xmlns:c16="http://schemas.microsoft.com/office/drawing/2014/chart" uri="{C3380CC4-5D6E-409C-BE32-E72D297353CC}">
              <c16:uniqueId val="{00000000-9EC1-4E4D-9430-7A04A74EF372}"/>
            </c:ext>
          </c:extLst>
        </c:ser>
        <c:ser>
          <c:idx val="1"/>
          <c:order val="1"/>
          <c:tx>
            <c:strRef>
              <c:f>Sheet1!$C$1</c:f>
              <c:strCache>
                <c:ptCount val="1"/>
                <c:pt idx="0">
                  <c:v>SDIs</c:v>
                </c:pt>
              </c:strCache>
            </c:strRef>
          </c:tx>
          <c:marker>
            <c:symbol val="square"/>
            <c:size val="7"/>
          </c:marker>
          <c:cat>
            <c:strRef>
              <c:f>Sheet1!$A$2:$A$4</c:f>
              <c:strCache>
                <c:ptCount val="3"/>
                <c:pt idx="0">
                  <c:v>2012/13</c:v>
                </c:pt>
                <c:pt idx="1">
                  <c:v>2013/14</c:v>
                </c:pt>
                <c:pt idx="2">
                  <c:v>2014/15</c:v>
                </c:pt>
              </c:strCache>
            </c:strRef>
          </c:cat>
          <c:val>
            <c:numRef>
              <c:f>Sheet1!$C$2:$C$4</c:f>
              <c:numCache>
                <c:formatCode>#,##0</c:formatCode>
                <c:ptCount val="3"/>
                <c:pt idx="0">
                  <c:v>11650</c:v>
                </c:pt>
                <c:pt idx="1">
                  <c:v>12280</c:v>
                </c:pt>
                <c:pt idx="2">
                  <c:v>12230</c:v>
                </c:pt>
              </c:numCache>
            </c:numRef>
          </c:val>
          <c:smooth val="0"/>
          <c:extLst xmlns:c16r2="http://schemas.microsoft.com/office/drawing/2015/06/chart">
            <c:ext xmlns:c16="http://schemas.microsoft.com/office/drawing/2014/chart" uri="{C3380CC4-5D6E-409C-BE32-E72D297353CC}">
              <c16:uniqueId val="{00000001-9EC1-4E4D-9430-7A04A74EF372}"/>
            </c:ext>
          </c:extLst>
        </c:ser>
        <c:ser>
          <c:idx val="2"/>
          <c:order val="2"/>
          <c:tx>
            <c:strRef>
              <c:f>Sheet1!$D$1</c:f>
              <c:strCache>
                <c:ptCount val="1"/>
                <c:pt idx="0">
                  <c:v>Other London ACL Providers</c:v>
                </c:pt>
              </c:strCache>
            </c:strRef>
          </c:tx>
          <c:marker>
            <c:symbol val="square"/>
            <c:size val="7"/>
          </c:marker>
          <c:cat>
            <c:strRef>
              <c:f>Sheet1!$A$2:$A$4</c:f>
              <c:strCache>
                <c:ptCount val="3"/>
                <c:pt idx="0">
                  <c:v>2012/13</c:v>
                </c:pt>
                <c:pt idx="1">
                  <c:v>2013/14</c:v>
                </c:pt>
                <c:pt idx="2">
                  <c:v>2014/15</c:v>
                </c:pt>
              </c:strCache>
            </c:strRef>
          </c:cat>
          <c:val>
            <c:numRef>
              <c:f>Sheet1!$D$2:$D$4</c:f>
              <c:numCache>
                <c:formatCode>#,##0</c:formatCode>
                <c:ptCount val="3"/>
                <c:pt idx="0">
                  <c:v>3810</c:v>
                </c:pt>
                <c:pt idx="1">
                  <c:v>4200</c:v>
                </c:pt>
                <c:pt idx="2">
                  <c:v>2420</c:v>
                </c:pt>
              </c:numCache>
            </c:numRef>
          </c:val>
          <c:smooth val="0"/>
          <c:extLst xmlns:c16r2="http://schemas.microsoft.com/office/drawing/2015/06/chart">
            <c:ext xmlns:c16="http://schemas.microsoft.com/office/drawing/2014/chart" uri="{C3380CC4-5D6E-409C-BE32-E72D297353CC}">
              <c16:uniqueId val="{00000002-9EC1-4E4D-9430-7A04A74EF372}"/>
            </c:ext>
          </c:extLst>
        </c:ser>
        <c:dLbls>
          <c:showLegendKey val="0"/>
          <c:showVal val="0"/>
          <c:showCatName val="0"/>
          <c:showSerName val="0"/>
          <c:showPercent val="0"/>
          <c:showBubbleSize val="0"/>
        </c:dLbls>
        <c:marker val="1"/>
        <c:smooth val="0"/>
        <c:axId val="119173120"/>
        <c:axId val="119174656"/>
      </c:lineChart>
      <c:catAx>
        <c:axId val="119173120"/>
        <c:scaling>
          <c:orientation val="minMax"/>
        </c:scaling>
        <c:delete val="0"/>
        <c:axPos val="b"/>
        <c:numFmt formatCode="General" sourceLinked="1"/>
        <c:majorTickMark val="out"/>
        <c:minorTickMark val="none"/>
        <c:tickLblPos val="nextTo"/>
        <c:txPr>
          <a:bodyPr/>
          <a:lstStyle/>
          <a:p>
            <a:pPr>
              <a:defRPr sz="1400"/>
            </a:pPr>
            <a:endParaRPr lang="en-US"/>
          </a:p>
        </c:txPr>
        <c:crossAx val="119174656"/>
        <c:crosses val="autoZero"/>
        <c:auto val="1"/>
        <c:lblAlgn val="ctr"/>
        <c:lblOffset val="100"/>
        <c:noMultiLvlLbl val="0"/>
      </c:catAx>
      <c:valAx>
        <c:axId val="119174656"/>
        <c:scaling>
          <c:orientation val="minMax"/>
          <c:min val="0"/>
        </c:scaling>
        <c:delete val="0"/>
        <c:axPos val="l"/>
        <c:majorGridlines/>
        <c:numFmt formatCode="#,##0" sourceLinked="0"/>
        <c:majorTickMark val="out"/>
        <c:minorTickMark val="none"/>
        <c:tickLblPos val="nextTo"/>
        <c:txPr>
          <a:bodyPr/>
          <a:lstStyle/>
          <a:p>
            <a:pPr>
              <a:defRPr sz="1400"/>
            </a:pPr>
            <a:endParaRPr lang="en-US"/>
          </a:p>
        </c:txPr>
        <c:crossAx val="119173120"/>
        <c:crosses val="autoZero"/>
        <c:crossBetween val="between"/>
      </c:valAx>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Learners</c:v>
                </c:pt>
              </c:strCache>
            </c:strRef>
          </c:tx>
          <c:spPr>
            <a:solidFill>
              <a:schemeClr val="accent1"/>
            </a:solidFill>
            <a:ln>
              <a:noFill/>
            </a:ln>
            <a:effectLst/>
          </c:spPr>
          <c:invertIfNegative val="0"/>
          <c:cat>
            <c:strRef>
              <c:f>Sheet1!$A$2:$A$17</c:f>
              <c:strCache>
                <c:ptCount val="16"/>
                <c:pt idx="0">
                  <c:v>Health, Public Services and Care</c:v>
                </c:pt>
                <c:pt idx="1">
                  <c:v>Science and Mathematics</c:v>
                </c:pt>
                <c:pt idx="2">
                  <c:v>Agriculture, Horticulture and Animal Care</c:v>
                </c:pt>
                <c:pt idx="3">
                  <c:v>Engineering and Manufacturing Technologies</c:v>
                </c:pt>
                <c:pt idx="4">
                  <c:v>Construction, Planning and the Built Environment</c:v>
                </c:pt>
                <c:pt idx="5">
                  <c:v>Information and Communication Technology</c:v>
                </c:pt>
                <c:pt idx="6">
                  <c:v>Retail and Commercial Enterprise</c:v>
                </c:pt>
                <c:pt idx="7">
                  <c:v>Leisure, Travel and Tourism</c:v>
                </c:pt>
                <c:pt idx="8">
                  <c:v>Arts, Media and Publishing</c:v>
                </c:pt>
                <c:pt idx="9">
                  <c:v>History, Philosophy and Theology</c:v>
                </c:pt>
                <c:pt idx="10">
                  <c:v>Social Sciences</c:v>
                </c:pt>
                <c:pt idx="11">
                  <c:v>Languages, Literature and Culture</c:v>
                </c:pt>
                <c:pt idx="12">
                  <c:v>Education and Training</c:v>
                </c:pt>
                <c:pt idx="13">
                  <c:v>Preparation for Life and Work</c:v>
                </c:pt>
                <c:pt idx="14">
                  <c:v>Business, Administration and Law</c:v>
                </c:pt>
                <c:pt idx="15">
                  <c:v>Not Applicable</c:v>
                </c:pt>
              </c:strCache>
            </c:strRef>
          </c:cat>
          <c:val>
            <c:numRef>
              <c:f>Sheet1!$B$2:$B$17</c:f>
              <c:numCache>
                <c:formatCode>#,##0</c:formatCode>
                <c:ptCount val="16"/>
                <c:pt idx="0">
                  <c:v>6550</c:v>
                </c:pt>
                <c:pt idx="1">
                  <c:v>610</c:v>
                </c:pt>
                <c:pt idx="2">
                  <c:v>1520</c:v>
                </c:pt>
                <c:pt idx="3">
                  <c:v>400</c:v>
                </c:pt>
                <c:pt idx="4">
                  <c:v>510</c:v>
                </c:pt>
                <c:pt idx="5">
                  <c:v>8860</c:v>
                </c:pt>
                <c:pt idx="6">
                  <c:v>4890</c:v>
                </c:pt>
                <c:pt idx="7">
                  <c:v>8570</c:v>
                </c:pt>
                <c:pt idx="8">
                  <c:v>32530</c:v>
                </c:pt>
                <c:pt idx="9">
                  <c:v>1530</c:v>
                </c:pt>
                <c:pt idx="10">
                  <c:v>300</c:v>
                </c:pt>
                <c:pt idx="11">
                  <c:v>11230</c:v>
                </c:pt>
                <c:pt idx="12">
                  <c:v>620</c:v>
                </c:pt>
                <c:pt idx="13">
                  <c:v>14000</c:v>
                </c:pt>
                <c:pt idx="14">
                  <c:v>1730</c:v>
                </c:pt>
                <c:pt idx="15">
                  <c:v>9390</c:v>
                </c:pt>
              </c:numCache>
            </c:numRef>
          </c:val>
          <c:extLst xmlns:c16r2="http://schemas.microsoft.com/office/drawing/2015/06/chart">
            <c:ext xmlns:c16="http://schemas.microsoft.com/office/drawing/2014/chart" uri="{C3380CC4-5D6E-409C-BE32-E72D297353CC}">
              <c16:uniqueId val="{00000000-09D4-4700-B363-84265EB7F372}"/>
            </c:ext>
          </c:extLst>
        </c:ser>
        <c:dLbls>
          <c:showLegendKey val="0"/>
          <c:showVal val="0"/>
          <c:showCatName val="0"/>
          <c:showSerName val="0"/>
          <c:showPercent val="0"/>
          <c:showBubbleSize val="0"/>
        </c:dLbls>
        <c:gapWidth val="60"/>
        <c:axId val="123681024"/>
        <c:axId val="123707392"/>
      </c:barChart>
      <c:catAx>
        <c:axId val="123681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707392"/>
        <c:crosses val="autoZero"/>
        <c:auto val="1"/>
        <c:lblAlgn val="ctr"/>
        <c:lblOffset val="100"/>
        <c:noMultiLvlLbl val="0"/>
      </c:catAx>
      <c:valAx>
        <c:axId val="12370739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681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Unknown</c:v>
                </c:pt>
              </c:strCache>
            </c:strRef>
          </c:tx>
          <c:spPr>
            <a:solidFill>
              <a:schemeClr val="accent1"/>
            </a:solidFill>
            <a:ln>
              <a:noFill/>
            </a:ln>
            <a:effectLst/>
          </c:spPr>
          <c:invertIfNegative val="0"/>
          <c:cat>
            <c:strRef>
              <c:f>Sheet1!$A$2:$A$17</c:f>
              <c:strCache>
                <c:ptCount val="16"/>
                <c:pt idx="0">
                  <c:v>Health, Public Services and Care</c:v>
                </c:pt>
                <c:pt idx="1">
                  <c:v>Science and Mathematics</c:v>
                </c:pt>
                <c:pt idx="2">
                  <c:v>Agriculture, Horticulture and Animal Care</c:v>
                </c:pt>
                <c:pt idx="3">
                  <c:v>Engineering and Manufacturing Technologies</c:v>
                </c:pt>
                <c:pt idx="4">
                  <c:v>Construction, Planning and the Built Environment</c:v>
                </c:pt>
                <c:pt idx="5">
                  <c:v>Information and Communication Technology</c:v>
                </c:pt>
                <c:pt idx="6">
                  <c:v>Retail and Commercial Enterprise</c:v>
                </c:pt>
                <c:pt idx="7">
                  <c:v>Leisure, Travel and Tourism</c:v>
                </c:pt>
                <c:pt idx="8">
                  <c:v>Arts, Media and Publishing</c:v>
                </c:pt>
                <c:pt idx="9">
                  <c:v>History, Philosophy and Theology</c:v>
                </c:pt>
                <c:pt idx="10">
                  <c:v>Social Sciences</c:v>
                </c:pt>
                <c:pt idx="11">
                  <c:v>Languages, Literature and Culture</c:v>
                </c:pt>
                <c:pt idx="12">
                  <c:v>Education and Training</c:v>
                </c:pt>
                <c:pt idx="13">
                  <c:v>Preparation for Life and Work</c:v>
                </c:pt>
                <c:pt idx="14">
                  <c:v>Business, Administration and Law</c:v>
                </c:pt>
                <c:pt idx="15">
                  <c:v>Not Applicable</c:v>
                </c:pt>
              </c:strCache>
            </c:strRef>
          </c:cat>
          <c:val>
            <c:numRef>
              <c:f>Sheet1!$B$2:$B$17</c:f>
              <c:numCache>
                <c:formatCode>0%</c:formatCode>
                <c:ptCount val="16"/>
                <c:pt idx="0">
                  <c:v>8.5483132346206685E-3</c:v>
                </c:pt>
                <c:pt idx="1">
                  <c:v>3.2573289902280132E-3</c:v>
                </c:pt>
                <c:pt idx="2">
                  <c:v>3.2981530343007917E-3</c:v>
                </c:pt>
                <c:pt idx="3">
                  <c:v>0</c:v>
                </c:pt>
                <c:pt idx="4">
                  <c:v>1.9646365422396855E-3</c:v>
                </c:pt>
                <c:pt idx="5">
                  <c:v>2.8203971119133576E-3</c:v>
                </c:pt>
                <c:pt idx="6">
                  <c:v>4.0908161178155044E-4</c:v>
                </c:pt>
                <c:pt idx="7">
                  <c:v>1.7511090357226243E-3</c:v>
                </c:pt>
                <c:pt idx="8">
                  <c:v>2.4284528603485908E-3</c:v>
                </c:pt>
                <c:pt idx="9">
                  <c:v>2.6092628832354858E-3</c:v>
                </c:pt>
                <c:pt idx="10">
                  <c:v>0</c:v>
                </c:pt>
                <c:pt idx="11">
                  <c:v>6.2344139650872816E-4</c:v>
                </c:pt>
                <c:pt idx="12">
                  <c:v>0</c:v>
                </c:pt>
                <c:pt idx="13">
                  <c:v>4.0714285714285713E-3</c:v>
                </c:pt>
                <c:pt idx="14">
                  <c:v>1.7301038062283738E-3</c:v>
                </c:pt>
                <c:pt idx="15">
                  <c:v>2.3436667731969747E-3</c:v>
                </c:pt>
              </c:numCache>
            </c:numRef>
          </c:val>
          <c:extLst xmlns:c16r2="http://schemas.microsoft.com/office/drawing/2015/06/chart">
            <c:ext xmlns:c16="http://schemas.microsoft.com/office/drawing/2014/chart" uri="{C3380CC4-5D6E-409C-BE32-E72D297353CC}">
              <c16:uniqueId val="{00000000-B920-4A30-872F-C5A62A2143B0}"/>
            </c:ext>
          </c:extLst>
        </c:ser>
        <c:ser>
          <c:idx val="1"/>
          <c:order val="1"/>
          <c:tx>
            <c:strRef>
              <c:f>Sheet1!$C$1</c:f>
              <c:strCache>
                <c:ptCount val="1"/>
                <c:pt idx="0">
                  <c:v>Under 40</c:v>
                </c:pt>
              </c:strCache>
            </c:strRef>
          </c:tx>
          <c:spPr>
            <a:solidFill>
              <a:schemeClr val="accent2"/>
            </a:solidFill>
            <a:ln>
              <a:noFill/>
            </a:ln>
            <a:effectLst/>
          </c:spPr>
          <c:invertIfNegative val="0"/>
          <c:cat>
            <c:strRef>
              <c:f>Sheet1!$A$2:$A$17</c:f>
              <c:strCache>
                <c:ptCount val="16"/>
                <c:pt idx="0">
                  <c:v>Health, Public Services and Care</c:v>
                </c:pt>
                <c:pt idx="1">
                  <c:v>Science and Mathematics</c:v>
                </c:pt>
                <c:pt idx="2">
                  <c:v>Agriculture, Horticulture and Animal Care</c:v>
                </c:pt>
                <c:pt idx="3">
                  <c:v>Engineering and Manufacturing Technologies</c:v>
                </c:pt>
                <c:pt idx="4">
                  <c:v>Construction, Planning and the Built Environment</c:v>
                </c:pt>
                <c:pt idx="5">
                  <c:v>Information and Communication Technology</c:v>
                </c:pt>
                <c:pt idx="6">
                  <c:v>Retail and Commercial Enterprise</c:v>
                </c:pt>
                <c:pt idx="7">
                  <c:v>Leisure, Travel and Tourism</c:v>
                </c:pt>
                <c:pt idx="8">
                  <c:v>Arts, Media and Publishing</c:v>
                </c:pt>
                <c:pt idx="9">
                  <c:v>History, Philosophy and Theology</c:v>
                </c:pt>
                <c:pt idx="10">
                  <c:v>Social Sciences</c:v>
                </c:pt>
                <c:pt idx="11">
                  <c:v>Languages, Literature and Culture</c:v>
                </c:pt>
                <c:pt idx="12">
                  <c:v>Education and Training</c:v>
                </c:pt>
                <c:pt idx="13">
                  <c:v>Preparation for Life and Work</c:v>
                </c:pt>
                <c:pt idx="14">
                  <c:v>Business, Administration and Law</c:v>
                </c:pt>
                <c:pt idx="15">
                  <c:v>Not Applicable</c:v>
                </c:pt>
              </c:strCache>
            </c:strRef>
          </c:cat>
          <c:val>
            <c:numRef>
              <c:f>Sheet1!$C$2:$C$17</c:f>
              <c:numCache>
                <c:formatCode>0%</c:formatCode>
                <c:ptCount val="16"/>
                <c:pt idx="0">
                  <c:v>0.62036330331247136</c:v>
                </c:pt>
                <c:pt idx="1">
                  <c:v>0.48859934853420195</c:v>
                </c:pt>
                <c:pt idx="2">
                  <c:v>0.39313984168865435</c:v>
                </c:pt>
                <c:pt idx="3">
                  <c:v>0.44556962025316454</c:v>
                </c:pt>
                <c:pt idx="4">
                  <c:v>0.55402750491159136</c:v>
                </c:pt>
                <c:pt idx="5">
                  <c:v>0.25823555956678701</c:v>
                </c:pt>
                <c:pt idx="6">
                  <c:v>0.51442012681529969</c:v>
                </c:pt>
                <c:pt idx="7">
                  <c:v>0.23453187018445015</c:v>
                </c:pt>
                <c:pt idx="8">
                  <c:v>0.36789523838799915</c:v>
                </c:pt>
                <c:pt idx="9">
                  <c:v>0.17025440313111545</c:v>
                </c:pt>
                <c:pt idx="10">
                  <c:v>0.62372881355932208</c:v>
                </c:pt>
                <c:pt idx="11">
                  <c:v>0.38635553972212328</c:v>
                </c:pt>
                <c:pt idx="12">
                  <c:v>0.46849757673667203</c:v>
                </c:pt>
                <c:pt idx="13">
                  <c:v>0.58199999999999996</c:v>
                </c:pt>
                <c:pt idx="14">
                  <c:v>0.53344867358708192</c:v>
                </c:pt>
                <c:pt idx="15">
                  <c:v>0.62245658889954192</c:v>
                </c:pt>
              </c:numCache>
            </c:numRef>
          </c:val>
          <c:extLst xmlns:c16r2="http://schemas.microsoft.com/office/drawing/2015/06/chart">
            <c:ext xmlns:c16="http://schemas.microsoft.com/office/drawing/2014/chart" uri="{C3380CC4-5D6E-409C-BE32-E72D297353CC}">
              <c16:uniqueId val="{00000001-B920-4A30-872F-C5A62A2143B0}"/>
            </c:ext>
          </c:extLst>
        </c:ser>
        <c:ser>
          <c:idx val="2"/>
          <c:order val="2"/>
          <c:tx>
            <c:strRef>
              <c:f>Sheet1!$D$1</c:f>
              <c:strCache>
                <c:ptCount val="1"/>
                <c:pt idx="0">
                  <c:v>40+</c:v>
                </c:pt>
              </c:strCache>
            </c:strRef>
          </c:tx>
          <c:spPr>
            <a:solidFill>
              <a:schemeClr val="accent3"/>
            </a:solidFill>
            <a:ln>
              <a:noFill/>
            </a:ln>
            <a:effectLst/>
          </c:spPr>
          <c:invertIfNegative val="0"/>
          <c:cat>
            <c:strRef>
              <c:f>Sheet1!$A$2:$A$17</c:f>
              <c:strCache>
                <c:ptCount val="16"/>
                <c:pt idx="0">
                  <c:v>Health, Public Services and Care</c:v>
                </c:pt>
                <c:pt idx="1">
                  <c:v>Science and Mathematics</c:v>
                </c:pt>
                <c:pt idx="2">
                  <c:v>Agriculture, Horticulture and Animal Care</c:v>
                </c:pt>
                <c:pt idx="3">
                  <c:v>Engineering and Manufacturing Technologies</c:v>
                </c:pt>
                <c:pt idx="4">
                  <c:v>Construction, Planning and the Built Environment</c:v>
                </c:pt>
                <c:pt idx="5">
                  <c:v>Information and Communication Technology</c:v>
                </c:pt>
                <c:pt idx="6">
                  <c:v>Retail and Commercial Enterprise</c:v>
                </c:pt>
                <c:pt idx="7">
                  <c:v>Leisure, Travel and Tourism</c:v>
                </c:pt>
                <c:pt idx="8">
                  <c:v>Arts, Media and Publishing</c:v>
                </c:pt>
                <c:pt idx="9">
                  <c:v>History, Philosophy and Theology</c:v>
                </c:pt>
                <c:pt idx="10">
                  <c:v>Social Sciences</c:v>
                </c:pt>
                <c:pt idx="11">
                  <c:v>Languages, Literature and Culture</c:v>
                </c:pt>
                <c:pt idx="12">
                  <c:v>Education and Training</c:v>
                </c:pt>
                <c:pt idx="13">
                  <c:v>Preparation for Life and Work</c:v>
                </c:pt>
                <c:pt idx="14">
                  <c:v>Business, Administration and Law</c:v>
                </c:pt>
                <c:pt idx="15">
                  <c:v>Not Applicable</c:v>
                </c:pt>
              </c:strCache>
            </c:strRef>
          </c:cat>
          <c:val>
            <c:numRef>
              <c:f>Sheet1!$D$2:$D$17</c:f>
              <c:numCache>
                <c:formatCode>0%</c:formatCode>
                <c:ptCount val="16"/>
                <c:pt idx="0">
                  <c:v>0.37108838345290796</c:v>
                </c:pt>
                <c:pt idx="1">
                  <c:v>0.50814332247557004</c:v>
                </c:pt>
                <c:pt idx="2">
                  <c:v>0.60356200527704484</c:v>
                </c:pt>
                <c:pt idx="3">
                  <c:v>0.5544303797468354</c:v>
                </c:pt>
                <c:pt idx="4">
                  <c:v>0.44400785854616898</c:v>
                </c:pt>
                <c:pt idx="5">
                  <c:v>0.73894404332129959</c:v>
                </c:pt>
                <c:pt idx="6">
                  <c:v>0.48517079157291881</c:v>
                </c:pt>
                <c:pt idx="7">
                  <c:v>0.76371702077982717</c:v>
                </c:pt>
                <c:pt idx="8">
                  <c:v>0.62967630875165226</c:v>
                </c:pt>
                <c:pt idx="9">
                  <c:v>0.82713633398564901</c:v>
                </c:pt>
                <c:pt idx="10">
                  <c:v>0.37627118644067797</c:v>
                </c:pt>
                <c:pt idx="11">
                  <c:v>0.61302101888136806</c:v>
                </c:pt>
                <c:pt idx="12">
                  <c:v>0.53150242326332797</c:v>
                </c:pt>
                <c:pt idx="13">
                  <c:v>0.41392857142857142</c:v>
                </c:pt>
                <c:pt idx="14">
                  <c:v>0.46482122260668973</c:v>
                </c:pt>
                <c:pt idx="15">
                  <c:v>0.37519974432726111</c:v>
                </c:pt>
              </c:numCache>
            </c:numRef>
          </c:val>
          <c:extLst xmlns:c16r2="http://schemas.microsoft.com/office/drawing/2015/06/chart">
            <c:ext xmlns:c16="http://schemas.microsoft.com/office/drawing/2014/chart" uri="{C3380CC4-5D6E-409C-BE32-E72D297353CC}">
              <c16:uniqueId val="{00000002-B920-4A30-872F-C5A62A2143B0}"/>
            </c:ext>
          </c:extLst>
        </c:ser>
        <c:dLbls>
          <c:showLegendKey val="0"/>
          <c:showVal val="0"/>
          <c:showCatName val="0"/>
          <c:showSerName val="0"/>
          <c:showPercent val="0"/>
          <c:showBubbleSize val="0"/>
        </c:dLbls>
        <c:gapWidth val="60"/>
        <c:overlap val="100"/>
        <c:axId val="123801600"/>
        <c:axId val="123803136"/>
      </c:barChart>
      <c:catAx>
        <c:axId val="123801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803136"/>
        <c:crosses val="autoZero"/>
        <c:auto val="1"/>
        <c:lblAlgn val="ctr"/>
        <c:lblOffset val="100"/>
        <c:noMultiLvlLbl val="0"/>
      </c:catAx>
      <c:valAx>
        <c:axId val="12380313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801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cat>
            <c:strRef>
              <c:f>Sheet1!$A$2:$A$7</c:f>
              <c:strCache>
                <c:ptCount val="6"/>
                <c:pt idx="0">
                  <c:v>Entry Level</c:v>
                </c:pt>
                <c:pt idx="1">
                  <c:v>Level 1</c:v>
                </c:pt>
                <c:pt idx="2">
                  <c:v>Level 2</c:v>
                </c:pt>
                <c:pt idx="3">
                  <c:v>*Level 3</c:v>
                </c:pt>
                <c:pt idx="4">
                  <c:v>Level 4+</c:v>
                </c:pt>
                <c:pt idx="5">
                  <c:v>Other</c:v>
                </c:pt>
              </c:strCache>
            </c:strRef>
          </c:cat>
          <c:val>
            <c:numRef>
              <c:f>Sheet1!$B$2:$B$7</c:f>
              <c:numCache>
                <c:formatCode>General</c:formatCode>
                <c:ptCount val="6"/>
                <c:pt idx="0">
                  <c:v>8430</c:v>
                </c:pt>
                <c:pt idx="1">
                  <c:v>800</c:v>
                </c:pt>
                <c:pt idx="2">
                  <c:v>350</c:v>
                </c:pt>
                <c:pt idx="3">
                  <c:v>0</c:v>
                </c:pt>
                <c:pt idx="4">
                  <c:v>0</c:v>
                </c:pt>
                <c:pt idx="5">
                  <c:v>86010</c:v>
                </c:pt>
              </c:numCache>
            </c:numRef>
          </c:val>
          <c:extLst xmlns:c16r2="http://schemas.microsoft.com/office/drawing/2015/06/chart">
            <c:ext xmlns:c16="http://schemas.microsoft.com/office/drawing/2014/chart" uri="{C3380CC4-5D6E-409C-BE32-E72D297353CC}">
              <c16:uniqueId val="{00000000-D951-45B6-AF3F-CF62A878904A}"/>
            </c:ext>
          </c:extLst>
        </c:ser>
        <c:dLbls>
          <c:showLegendKey val="0"/>
          <c:showVal val="0"/>
          <c:showCatName val="0"/>
          <c:showSerName val="0"/>
          <c:showPercent val="0"/>
          <c:showBubbleSize val="0"/>
        </c:dLbls>
        <c:gapWidth val="50"/>
        <c:axId val="123920384"/>
        <c:axId val="123921920"/>
      </c:barChart>
      <c:catAx>
        <c:axId val="123920384"/>
        <c:scaling>
          <c:orientation val="maxMin"/>
        </c:scaling>
        <c:delete val="0"/>
        <c:axPos val="l"/>
        <c:numFmt formatCode="General" sourceLinked="1"/>
        <c:majorTickMark val="out"/>
        <c:minorTickMark val="none"/>
        <c:tickLblPos val="nextTo"/>
        <c:txPr>
          <a:bodyPr/>
          <a:lstStyle/>
          <a:p>
            <a:pPr>
              <a:defRPr sz="1400"/>
            </a:pPr>
            <a:endParaRPr lang="en-US"/>
          </a:p>
        </c:txPr>
        <c:crossAx val="123921920"/>
        <c:crosses val="autoZero"/>
        <c:auto val="1"/>
        <c:lblAlgn val="ctr"/>
        <c:lblOffset val="100"/>
        <c:noMultiLvlLbl val="0"/>
      </c:catAx>
      <c:valAx>
        <c:axId val="123921920"/>
        <c:scaling>
          <c:orientation val="minMax"/>
          <c:min val="0"/>
        </c:scaling>
        <c:delete val="0"/>
        <c:axPos val="b"/>
        <c:majorGridlines/>
        <c:numFmt formatCode="#,##0" sourceLinked="0"/>
        <c:majorTickMark val="out"/>
        <c:minorTickMark val="none"/>
        <c:tickLblPos val="nextTo"/>
        <c:txPr>
          <a:bodyPr/>
          <a:lstStyle/>
          <a:p>
            <a:pPr>
              <a:defRPr sz="1400"/>
            </a:pPr>
            <a:endParaRPr lang="en-US"/>
          </a:p>
        </c:txPr>
        <c:crossAx val="123920384"/>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Learners</c:v>
                </c:pt>
              </c:strCache>
            </c:strRef>
          </c:tx>
          <c:invertIfNegative val="0"/>
          <c:cat>
            <c:strRef>
              <c:f>Sheet1!$A$2:$A$10</c:f>
              <c:strCache>
                <c:ptCount val="9"/>
                <c:pt idx="0">
                  <c:v>Under 20</c:v>
                </c:pt>
                <c:pt idx="1">
                  <c:v>20 - 24</c:v>
                </c:pt>
                <c:pt idx="2">
                  <c:v>25 - 29</c:v>
                </c:pt>
                <c:pt idx="3">
                  <c:v>30 - 39</c:v>
                </c:pt>
                <c:pt idx="4">
                  <c:v>40 - 49</c:v>
                </c:pt>
                <c:pt idx="5">
                  <c:v>50 - 59</c:v>
                </c:pt>
                <c:pt idx="6">
                  <c:v>60 - 69</c:v>
                </c:pt>
                <c:pt idx="7">
                  <c:v>70+</c:v>
                </c:pt>
                <c:pt idx="8">
                  <c:v>Unknown</c:v>
                </c:pt>
              </c:strCache>
            </c:strRef>
          </c:cat>
          <c:val>
            <c:numRef>
              <c:f>Sheet1!$B$2:$B$10</c:f>
              <c:numCache>
                <c:formatCode>General</c:formatCode>
                <c:ptCount val="9"/>
                <c:pt idx="0" formatCode="#,##0">
                  <c:v>980</c:v>
                </c:pt>
                <c:pt idx="1">
                  <c:v>4600</c:v>
                </c:pt>
                <c:pt idx="2">
                  <c:v>10030</c:v>
                </c:pt>
                <c:pt idx="3">
                  <c:v>25350</c:v>
                </c:pt>
                <c:pt idx="4">
                  <c:v>18880</c:v>
                </c:pt>
                <c:pt idx="5">
                  <c:v>14100</c:v>
                </c:pt>
                <c:pt idx="6">
                  <c:v>12870</c:v>
                </c:pt>
                <c:pt idx="7">
                  <c:v>8490</c:v>
                </c:pt>
                <c:pt idx="8">
                  <c:v>270</c:v>
                </c:pt>
              </c:numCache>
            </c:numRef>
          </c:val>
          <c:extLst xmlns:c16r2="http://schemas.microsoft.com/office/drawing/2015/06/chart">
            <c:ext xmlns:c16="http://schemas.microsoft.com/office/drawing/2014/chart" uri="{C3380CC4-5D6E-409C-BE32-E72D297353CC}">
              <c16:uniqueId val="{00000000-D951-45B6-AF3F-CF62A878904A}"/>
            </c:ext>
          </c:extLst>
        </c:ser>
        <c:dLbls>
          <c:showLegendKey val="0"/>
          <c:showVal val="0"/>
          <c:showCatName val="0"/>
          <c:showSerName val="0"/>
          <c:showPercent val="0"/>
          <c:showBubbleSize val="0"/>
        </c:dLbls>
        <c:gapWidth val="50"/>
        <c:axId val="124493184"/>
        <c:axId val="124495360"/>
      </c:barChart>
      <c:lineChart>
        <c:grouping val="standard"/>
        <c:varyColors val="0"/>
        <c:ser>
          <c:idx val="1"/>
          <c:order val="1"/>
          <c:tx>
            <c:strRef>
              <c:f>Sheet1!$C$1</c:f>
              <c:strCache>
                <c:ptCount val="1"/>
                <c:pt idx="0">
                  <c:v>Population Profile</c:v>
                </c:pt>
              </c:strCache>
            </c:strRef>
          </c:tx>
          <c:marker>
            <c:symbol val="square"/>
            <c:size val="7"/>
            <c:spPr>
              <a:solidFill>
                <a:schemeClr val="accent2"/>
              </a:solidFill>
            </c:spPr>
          </c:marker>
          <c:cat>
            <c:strRef>
              <c:f>Sheet1!$A$2:$A$10</c:f>
              <c:strCache>
                <c:ptCount val="9"/>
                <c:pt idx="0">
                  <c:v>Under 20</c:v>
                </c:pt>
                <c:pt idx="1">
                  <c:v>20 - 24</c:v>
                </c:pt>
                <c:pt idx="2">
                  <c:v>25 - 29</c:v>
                </c:pt>
                <c:pt idx="3">
                  <c:v>30 - 39</c:v>
                </c:pt>
                <c:pt idx="4">
                  <c:v>40 - 49</c:v>
                </c:pt>
                <c:pt idx="5">
                  <c:v>50 - 59</c:v>
                </c:pt>
                <c:pt idx="6">
                  <c:v>60 - 69</c:v>
                </c:pt>
                <c:pt idx="7">
                  <c:v>70+</c:v>
                </c:pt>
                <c:pt idx="8">
                  <c:v>Unknown</c:v>
                </c:pt>
              </c:strCache>
            </c:strRef>
          </c:cat>
          <c:val>
            <c:numRef>
              <c:f>Sheet1!$C$2:$C$10</c:f>
              <c:numCache>
                <c:formatCode>0.00%</c:formatCode>
                <c:ptCount val="9"/>
                <c:pt idx="0">
                  <c:v>5.5E-2</c:v>
                </c:pt>
                <c:pt idx="1">
                  <c:v>8.5000000000000006E-2</c:v>
                </c:pt>
                <c:pt idx="2">
                  <c:v>0.123</c:v>
                </c:pt>
                <c:pt idx="3">
                  <c:v>0.23</c:v>
                </c:pt>
                <c:pt idx="4">
                  <c:v>0.17699999999999999</c:v>
                </c:pt>
                <c:pt idx="5">
                  <c:v>0.13700000000000001</c:v>
                </c:pt>
                <c:pt idx="6">
                  <c:v>9.4E-2</c:v>
                </c:pt>
                <c:pt idx="7">
                  <c:v>0.1</c:v>
                </c:pt>
              </c:numCache>
            </c:numRef>
          </c:val>
          <c:smooth val="0"/>
          <c:extLst xmlns:c16r2="http://schemas.microsoft.com/office/drawing/2015/06/chart">
            <c:ext xmlns:c16="http://schemas.microsoft.com/office/drawing/2014/chart" uri="{C3380CC4-5D6E-409C-BE32-E72D297353CC}">
              <c16:uniqueId val="{00000000-1BA7-464F-8D77-4538168CE5AF}"/>
            </c:ext>
          </c:extLst>
        </c:ser>
        <c:dLbls>
          <c:showLegendKey val="0"/>
          <c:showVal val="0"/>
          <c:showCatName val="0"/>
          <c:showSerName val="0"/>
          <c:showPercent val="0"/>
          <c:showBubbleSize val="0"/>
        </c:dLbls>
        <c:marker val="1"/>
        <c:smooth val="0"/>
        <c:axId val="124510976"/>
        <c:axId val="124496896"/>
      </c:lineChart>
      <c:catAx>
        <c:axId val="124493184"/>
        <c:scaling>
          <c:orientation val="minMax"/>
        </c:scaling>
        <c:delete val="0"/>
        <c:axPos val="b"/>
        <c:numFmt formatCode="General" sourceLinked="1"/>
        <c:majorTickMark val="out"/>
        <c:minorTickMark val="none"/>
        <c:tickLblPos val="nextTo"/>
        <c:txPr>
          <a:bodyPr/>
          <a:lstStyle/>
          <a:p>
            <a:pPr>
              <a:defRPr sz="1400"/>
            </a:pPr>
            <a:endParaRPr lang="en-US"/>
          </a:p>
        </c:txPr>
        <c:crossAx val="124495360"/>
        <c:crosses val="autoZero"/>
        <c:auto val="1"/>
        <c:lblAlgn val="ctr"/>
        <c:lblOffset val="100"/>
        <c:noMultiLvlLbl val="0"/>
      </c:catAx>
      <c:valAx>
        <c:axId val="124495360"/>
        <c:scaling>
          <c:orientation val="minMax"/>
          <c:min val="0"/>
        </c:scaling>
        <c:delete val="0"/>
        <c:axPos val="l"/>
        <c:majorGridlines/>
        <c:numFmt formatCode="#,##0" sourceLinked="0"/>
        <c:majorTickMark val="out"/>
        <c:minorTickMark val="none"/>
        <c:tickLblPos val="nextTo"/>
        <c:txPr>
          <a:bodyPr/>
          <a:lstStyle/>
          <a:p>
            <a:pPr>
              <a:defRPr sz="1400"/>
            </a:pPr>
            <a:endParaRPr lang="en-US"/>
          </a:p>
        </c:txPr>
        <c:crossAx val="124493184"/>
        <c:crosses val="autoZero"/>
        <c:crossBetween val="between"/>
      </c:valAx>
      <c:valAx>
        <c:axId val="124496896"/>
        <c:scaling>
          <c:orientation val="minMax"/>
        </c:scaling>
        <c:delete val="0"/>
        <c:axPos val="r"/>
        <c:numFmt formatCode="0%" sourceLinked="0"/>
        <c:majorTickMark val="out"/>
        <c:minorTickMark val="none"/>
        <c:tickLblPos val="nextTo"/>
        <c:txPr>
          <a:bodyPr/>
          <a:lstStyle/>
          <a:p>
            <a:pPr algn="ctr">
              <a:defRPr lang="en-GB" sz="1400" b="0" i="0" u="none" strike="noStrike" kern="1200" baseline="0">
                <a:solidFill>
                  <a:schemeClr val="tx1"/>
                </a:solidFill>
                <a:latin typeface="+mn-lt"/>
                <a:ea typeface="+mn-ea"/>
                <a:cs typeface="+mn-cs"/>
              </a:defRPr>
            </a:pPr>
            <a:endParaRPr lang="en-US"/>
          </a:p>
        </c:txPr>
        <c:crossAx val="124510976"/>
        <c:crosses val="max"/>
        <c:crossBetween val="between"/>
      </c:valAx>
      <c:catAx>
        <c:axId val="124510976"/>
        <c:scaling>
          <c:orientation val="minMax"/>
        </c:scaling>
        <c:delete val="1"/>
        <c:axPos val="b"/>
        <c:numFmt formatCode="General" sourceLinked="1"/>
        <c:majorTickMark val="out"/>
        <c:minorTickMark val="none"/>
        <c:tickLblPos val="nextTo"/>
        <c:crossAx val="124496896"/>
        <c:crosses val="autoZero"/>
        <c:auto val="1"/>
        <c:lblAlgn val="ctr"/>
        <c:lblOffset val="100"/>
        <c:noMultiLvlLbl val="0"/>
      </c:cat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Learners</c:v>
                </c:pt>
              </c:strCache>
            </c:strRef>
          </c:tx>
          <c:spPr>
            <a:solidFill>
              <a:schemeClr val="accent1"/>
            </a:solidFill>
            <a:ln>
              <a:noFill/>
            </a:ln>
            <a:effectLst/>
          </c:spPr>
          <c:invertIfNegative val="0"/>
          <c:cat>
            <c:strRef>
              <c:f>Sheet1!$A$2:$A$11</c:f>
              <c:strCache>
                <c:ptCount val="10"/>
                <c:pt idx="0">
                  <c:v>Band 1 - Most Deprived</c:v>
                </c:pt>
                <c:pt idx="1">
                  <c:v>Band 2</c:v>
                </c:pt>
                <c:pt idx="2">
                  <c:v>Band 3</c:v>
                </c:pt>
                <c:pt idx="3">
                  <c:v>Band 4</c:v>
                </c:pt>
                <c:pt idx="4">
                  <c:v>Band 5</c:v>
                </c:pt>
                <c:pt idx="5">
                  <c:v>Band 6</c:v>
                </c:pt>
                <c:pt idx="6">
                  <c:v>Band 7</c:v>
                </c:pt>
                <c:pt idx="7">
                  <c:v>Band 8</c:v>
                </c:pt>
                <c:pt idx="8">
                  <c:v>Band 9</c:v>
                </c:pt>
                <c:pt idx="9">
                  <c:v>Band 10 - Least Deprived</c:v>
                </c:pt>
              </c:strCache>
            </c:strRef>
          </c:cat>
          <c:val>
            <c:numRef>
              <c:f>Sheet1!$B$2:$B$11</c:f>
              <c:numCache>
                <c:formatCode>#,##0</c:formatCode>
                <c:ptCount val="10"/>
                <c:pt idx="0">
                  <c:v>11260</c:v>
                </c:pt>
                <c:pt idx="1">
                  <c:v>10070</c:v>
                </c:pt>
                <c:pt idx="2">
                  <c:v>9910</c:v>
                </c:pt>
                <c:pt idx="3">
                  <c:v>10240</c:v>
                </c:pt>
                <c:pt idx="4">
                  <c:v>9770</c:v>
                </c:pt>
                <c:pt idx="5">
                  <c:v>9370</c:v>
                </c:pt>
                <c:pt idx="6">
                  <c:v>8680</c:v>
                </c:pt>
                <c:pt idx="7">
                  <c:v>8730</c:v>
                </c:pt>
                <c:pt idx="8">
                  <c:v>8480</c:v>
                </c:pt>
                <c:pt idx="9">
                  <c:v>9070</c:v>
                </c:pt>
              </c:numCache>
            </c:numRef>
          </c:val>
          <c:extLst xmlns:c16r2="http://schemas.microsoft.com/office/drawing/2015/06/chart">
            <c:ext xmlns:c16="http://schemas.microsoft.com/office/drawing/2014/chart" uri="{C3380CC4-5D6E-409C-BE32-E72D297353CC}">
              <c16:uniqueId val="{00000000-3134-430A-9059-472E0DD736D3}"/>
            </c:ext>
          </c:extLst>
        </c:ser>
        <c:dLbls>
          <c:showLegendKey val="0"/>
          <c:showVal val="0"/>
          <c:showCatName val="0"/>
          <c:showSerName val="0"/>
          <c:showPercent val="0"/>
          <c:showBubbleSize val="0"/>
        </c:dLbls>
        <c:gapWidth val="60"/>
        <c:axId val="124523264"/>
        <c:axId val="124524800"/>
      </c:barChart>
      <c:catAx>
        <c:axId val="124523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524800"/>
        <c:crosses val="autoZero"/>
        <c:auto val="1"/>
        <c:lblAlgn val="ctr"/>
        <c:lblOffset val="100"/>
        <c:noMultiLvlLbl val="0"/>
      </c:catAx>
      <c:valAx>
        <c:axId val="1245248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523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0"/>
            <a:ext cx="2945659" cy="496332"/>
          </a:xfrm>
          <a:prstGeom prst="rect">
            <a:avLst/>
          </a:prstGeom>
        </p:spPr>
        <p:txBody>
          <a:bodyPr vert="horz"/>
          <a:lstStyle/>
          <a:p>
            <a:endParaRPr lang="en-US" dirty="0"/>
          </a:p>
        </p:txBody>
      </p:sp>
      <p:sp>
        <p:nvSpPr>
          <p:cNvPr id="3" name="Rectangle 3"/>
          <p:cNvSpPr>
            <a:spLocks noGrp="1"/>
          </p:cNvSpPr>
          <p:nvPr>
            <p:ph type="dt" sz="quarter" idx="1"/>
          </p:nvPr>
        </p:nvSpPr>
        <p:spPr>
          <a:xfrm>
            <a:off x="3850445" y="0"/>
            <a:ext cx="2945659" cy="496332"/>
          </a:xfrm>
          <a:prstGeom prst="rect">
            <a:avLst/>
          </a:prstGeom>
        </p:spPr>
        <p:txBody>
          <a:bodyPr vert="horz"/>
          <a:lstStyle/>
          <a:p>
            <a:fld id="{31555DB1-8736-42A3-B48D-2B08FB93332A}" type="datetimeFigureOut">
              <a:rPr lang="en-US" smtClean="0"/>
              <a:pPr/>
              <a:t>5/25/2017</a:t>
            </a:fld>
            <a:endParaRPr lang="en-US" dirty="0"/>
          </a:p>
        </p:txBody>
      </p:sp>
      <p:sp>
        <p:nvSpPr>
          <p:cNvPr id="4" name="Rectangle 4"/>
          <p:cNvSpPr>
            <a:spLocks noGrp="1"/>
          </p:cNvSpPr>
          <p:nvPr>
            <p:ph type="ftr" sz="quarter" idx="2"/>
          </p:nvPr>
        </p:nvSpPr>
        <p:spPr>
          <a:xfrm>
            <a:off x="2" y="9428584"/>
            <a:ext cx="2945659" cy="496332"/>
          </a:xfrm>
          <a:prstGeom prst="rect">
            <a:avLst/>
          </a:prstGeom>
        </p:spPr>
        <p:txBody>
          <a:bodyPr vert="horz"/>
          <a:lstStyle/>
          <a:p>
            <a:endParaRPr lang="en-US" dirty="0"/>
          </a:p>
        </p:txBody>
      </p:sp>
      <p:sp>
        <p:nvSpPr>
          <p:cNvPr id="5" name="Rectangle 5"/>
          <p:cNvSpPr>
            <a:spLocks noGrp="1"/>
          </p:cNvSpPr>
          <p:nvPr>
            <p:ph type="sldNum" sz="quarter" idx="3"/>
          </p:nvPr>
        </p:nvSpPr>
        <p:spPr>
          <a:xfrm>
            <a:off x="3850445" y="9428584"/>
            <a:ext cx="2945659" cy="496332"/>
          </a:xfrm>
          <a:prstGeom prst="rect">
            <a:avLst/>
          </a:prstGeom>
        </p:spPr>
        <p:txBody>
          <a:bodyPr vert="horz"/>
          <a:lstStyle/>
          <a:p>
            <a:fld id="{5400D380-E0D7-4EB1-B91E-BFCC7DA7F29D}" type="slidenum">
              <a:rPr lang="en-US" smtClean="0"/>
              <a:pPr/>
              <a:t>‹#›</a:t>
            </a:fld>
            <a:endParaRPr lang="en-US" dirty="0"/>
          </a:p>
        </p:txBody>
      </p:sp>
    </p:spTree>
    <p:extLst>
      <p:ext uri="{BB962C8B-B14F-4D97-AF65-F5344CB8AC3E}">
        <p14:creationId xmlns:p14="http://schemas.microsoft.com/office/powerpoint/2010/main" val="207551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0"/>
            <a:ext cx="2945659" cy="496332"/>
          </a:xfrm>
          <a:prstGeom prst="rect">
            <a:avLst/>
          </a:prstGeom>
        </p:spPr>
        <p:txBody>
          <a:bodyPr vert="horz"/>
          <a:lstStyle/>
          <a:p>
            <a:endParaRPr lang="en-US" dirty="0"/>
          </a:p>
        </p:txBody>
      </p:sp>
      <p:sp>
        <p:nvSpPr>
          <p:cNvPr id="3" name="Rectangle 3"/>
          <p:cNvSpPr>
            <a:spLocks noGrp="1"/>
          </p:cNvSpPr>
          <p:nvPr>
            <p:ph type="dt" idx="1"/>
          </p:nvPr>
        </p:nvSpPr>
        <p:spPr>
          <a:xfrm>
            <a:off x="3850445" y="0"/>
            <a:ext cx="2945659" cy="496332"/>
          </a:xfrm>
          <a:prstGeom prst="rect">
            <a:avLst/>
          </a:prstGeom>
        </p:spPr>
        <p:txBody>
          <a:bodyPr vert="horz"/>
          <a:lstStyle/>
          <a:p>
            <a:fld id="{0BDB199F-A56C-4049-BA04-1447030960FF}" type="datetimeFigureOut">
              <a:rPr lang="en-US" smtClean="0"/>
              <a:pPr/>
              <a:t>5/25/2017</a:t>
            </a:fld>
            <a:endParaRPr lang="en-US" dirty="0"/>
          </a:p>
        </p:txBody>
      </p:sp>
      <p:sp>
        <p:nvSpPr>
          <p:cNvPr id="4" name="Rectangle 4"/>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anchor="ctr"/>
          <a:lstStyle/>
          <a:p>
            <a:endParaRPr lang="en-US" dirty="0"/>
          </a:p>
        </p:txBody>
      </p:sp>
      <p:sp>
        <p:nvSpPr>
          <p:cNvPr id="5" name="Rectangle 5"/>
          <p:cNvSpPr>
            <a:spLocks noGrp="1"/>
          </p:cNvSpPr>
          <p:nvPr>
            <p:ph type="body" sz="quarter" idx="3"/>
          </p:nvPr>
        </p:nvSpPr>
        <p:spPr>
          <a:xfrm>
            <a:off x="679768" y="4715155"/>
            <a:ext cx="5438140" cy="4466987"/>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2" y="9428584"/>
            <a:ext cx="2945659" cy="496332"/>
          </a:xfrm>
          <a:prstGeom prst="rect">
            <a:avLst/>
          </a:prstGeom>
        </p:spPr>
        <p:txBody>
          <a:bodyPr vert="horz"/>
          <a:lstStyle/>
          <a:p>
            <a:endParaRPr lang="en-US" dirty="0"/>
          </a:p>
        </p:txBody>
      </p:sp>
      <p:sp>
        <p:nvSpPr>
          <p:cNvPr id="7" name="Rectangle 7"/>
          <p:cNvSpPr>
            <a:spLocks noGrp="1"/>
          </p:cNvSpPr>
          <p:nvPr>
            <p:ph type="sldNum" sz="quarter" idx="5"/>
          </p:nvPr>
        </p:nvSpPr>
        <p:spPr>
          <a:xfrm>
            <a:off x="3850445" y="9428584"/>
            <a:ext cx="2945659" cy="496332"/>
          </a:xfrm>
          <a:prstGeom prst="rect">
            <a:avLst/>
          </a:prstGeom>
        </p:spPr>
        <p:txBody>
          <a:bodyPr vert="horz"/>
          <a:lstStyle/>
          <a:p>
            <a:fld id="{B3A019F3-8596-4028-9847-CBD3A185B07A}" type="slidenum">
              <a:rPr lang="en-US" smtClean="0"/>
              <a:pPr/>
              <a:t>‹#›</a:t>
            </a:fld>
            <a:endParaRPr lang="en-US" dirty="0"/>
          </a:p>
        </p:txBody>
      </p:sp>
    </p:spTree>
    <p:extLst>
      <p:ext uri="{BB962C8B-B14F-4D97-AF65-F5344CB8AC3E}">
        <p14:creationId xmlns:p14="http://schemas.microsoft.com/office/powerpoint/2010/main" val="114255369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1</a:t>
            </a:fld>
            <a:endParaRPr lang="en-US" dirty="0"/>
          </a:p>
        </p:txBody>
      </p:sp>
    </p:spTree>
    <p:extLst>
      <p:ext uri="{BB962C8B-B14F-4D97-AF65-F5344CB8AC3E}">
        <p14:creationId xmlns:p14="http://schemas.microsoft.com/office/powerpoint/2010/main" val="344304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1" name="TextBox 10"/>
          <p:cNvSpPr txBox="1"/>
          <p:nvPr userDrawn="1"/>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Tree>
    <p:extLst>
      <p:ext uri="{BB962C8B-B14F-4D97-AF65-F5344CB8AC3E}">
        <p14:creationId xmlns:p14="http://schemas.microsoft.com/office/powerpoint/2010/main" val="238563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rgbClr val="9933FF"/>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8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0470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5206729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4459242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chemeClr val="accent5">
              <a:lumMod val="40000"/>
              <a:lumOff val="60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ysClr val="windowText" lastClr="000000"/>
                </a:solidFill>
              </a:defRPr>
            </a:lvl1pPr>
            <a:extLst/>
          </a:lstStyle>
          <a:p>
            <a:r>
              <a:rPr lang="en-US" dirty="0"/>
              <a:t>Click to edit Master title style</a:t>
            </a:r>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6"/>
          <p:cNvSpPr txBox="1">
            <a:spLocks/>
          </p:cNvSpPr>
          <p:nvPr userDrawn="1"/>
        </p:nvSpPr>
        <p:spPr>
          <a:xfrm>
            <a:off x="107503" y="6466748"/>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Page </a:t>
            </a:r>
            <a:fld id="{EDF994BE-56D8-4090-807E-4F902DE14D88}" type="slidenum">
              <a:rPr lang="en-US" smtClean="0"/>
              <a:pPr/>
              <a:t>‹#›</a:t>
            </a:fld>
            <a:endParaRPr lang="en-US" dirty="0"/>
          </a:p>
          <a:p>
            <a:r>
              <a:rPr lang="en-US" dirty="0"/>
              <a:t>Produced</a:t>
            </a:r>
            <a:r>
              <a:rPr lang="en-US" baseline="0" dirty="0"/>
              <a:t> by: RCU Limited</a:t>
            </a:r>
            <a:endParaRPr lang="en-US" dirty="0"/>
          </a:p>
        </p:txBody>
      </p:sp>
    </p:spTree>
    <p:extLst>
      <p:ext uri="{BB962C8B-B14F-4D97-AF65-F5344CB8AC3E}">
        <p14:creationId xmlns:p14="http://schemas.microsoft.com/office/powerpoint/2010/main" val="42095951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8418856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248978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6316935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3646559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8076156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1207085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47832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2-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48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48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41405126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6031241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8709346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0961006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2254936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10010483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33633983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3-Up: 1 Top, 1 Middle,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599"/>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24048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2633472"/>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
        <p:nvSpPr>
          <p:cNvPr id="12" name="Rectangle 8"/>
          <p:cNvSpPr>
            <a:spLocks noGrp="1"/>
          </p:cNvSpPr>
          <p:nvPr>
            <p:ph type="body" sz="quarter" idx="25" hasCustomPrompt="1"/>
          </p:nvPr>
        </p:nvSpPr>
        <p:spPr>
          <a:xfrm>
            <a:off x="311277" y="4433697"/>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4" name="Rectangle 11"/>
          <p:cNvSpPr>
            <a:spLocks noGrp="1"/>
          </p:cNvSpPr>
          <p:nvPr>
            <p:ph sz="quarter" idx="26"/>
          </p:nvPr>
        </p:nvSpPr>
        <p:spPr>
          <a:xfrm>
            <a:off x="311277" y="4662297"/>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6604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4769016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3300341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5" name="Rectangle 14"/>
          <p:cNvSpPr/>
          <p:nvPr userDrawn="1"/>
        </p:nvSpPr>
        <p:spPr>
          <a:xfrm>
            <a:off x="2138" y="549472"/>
            <a:ext cx="9144000" cy="609600"/>
          </a:xfrm>
          <a:prstGeom prst="rect">
            <a:avLst/>
          </a:prstGeom>
          <a:solidFill>
            <a:schemeClr val="accent5"/>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6"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8"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6"/>
          <p:cNvSpPr txBox="1">
            <a:spLocks/>
          </p:cNvSpPr>
          <p:nvPr userDrawn="1"/>
        </p:nvSpPr>
        <p:spPr>
          <a:xfrm>
            <a:off x="107503" y="6466748"/>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Page </a:t>
            </a:r>
            <a:fld id="{EDF994BE-56D8-4090-807E-4F902DE14D88}" type="slidenum">
              <a:rPr lang="en-US" smtClean="0"/>
              <a:pPr/>
              <a:t>‹#›</a:t>
            </a:fld>
            <a:endParaRPr lang="en-US" dirty="0"/>
          </a:p>
          <a:p>
            <a:r>
              <a:rPr lang="en-US" dirty="0"/>
              <a:t>Produced</a:t>
            </a:r>
            <a:r>
              <a:rPr lang="en-US" baseline="0" dirty="0"/>
              <a:t> by: RCU Limited</a:t>
            </a:r>
            <a:endParaRPr lang="en-US" dirty="0"/>
          </a:p>
        </p:txBody>
      </p:sp>
      <p:pic>
        <p:nvPicPr>
          <p:cNvPr id="9" name="Picture 3" descr="The Education and Training Foundati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68236" y="6256888"/>
            <a:ext cx="1325667" cy="60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6728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0015943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88238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2238986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3690431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1191374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474104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22824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9063328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7619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575935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0101945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395095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36571705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2-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48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48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9919718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6261718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6417171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rgbClr val="CCCCFF"/>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tx1"/>
                </a:solidFill>
              </a:defRPr>
            </a:lvl1pPr>
            <a:extLst/>
          </a:lstStyle>
          <a:p>
            <a:r>
              <a:rPr lang="en-US" dirty="0"/>
              <a:t>Click to edit Master title style</a:t>
            </a:r>
          </a:p>
        </p:txBody>
      </p:sp>
      <p:sp>
        <p:nvSpPr>
          <p:cNvPr id="17" name="Rectangle 11"/>
          <p:cNvSpPr>
            <a:spLocks noGrp="1"/>
          </p:cNvSpPr>
          <p:nvPr>
            <p:ph sz="quarter" idx="15"/>
          </p:nvPr>
        </p:nvSpPr>
        <p:spPr>
          <a:xfrm>
            <a:off x="2138" y="2636912"/>
            <a:ext cx="914186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3" descr="The Education and Training Foundati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68236" y="6256888"/>
            <a:ext cx="1325667" cy="60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4207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9034638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7656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7546361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4181774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4677218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9975912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6367869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8070887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7144615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3856202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950724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834144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
        <p:nvSpPr>
          <p:cNvPr id="46" name="TextBox 45"/>
          <p:cNvSpPr txBox="1"/>
          <p:nvPr userDrawn="1"/>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tx1"/>
              </a:solidFill>
            </a:endParaRPr>
          </a:p>
        </p:txBody>
      </p:sp>
    </p:spTree>
    <p:extLst>
      <p:ext uri="{BB962C8B-B14F-4D97-AF65-F5344CB8AC3E}">
        <p14:creationId xmlns:p14="http://schemas.microsoft.com/office/powerpoint/2010/main" val="28836374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2-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48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48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599827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
        <p:nvSpPr>
          <p:cNvPr id="35" name="TextBox 34"/>
          <p:cNvSpPr txBox="1"/>
          <p:nvPr userDrawn="1"/>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Tree>
    <p:extLst>
      <p:ext uri="{BB962C8B-B14F-4D97-AF65-F5344CB8AC3E}">
        <p14:creationId xmlns:p14="http://schemas.microsoft.com/office/powerpoint/2010/main" val="2249772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chemeClr val="tx2"/>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6"/>
          <p:cNvSpPr txBox="1">
            <a:spLocks/>
          </p:cNvSpPr>
          <p:nvPr userDrawn="1"/>
        </p:nvSpPr>
        <p:spPr>
          <a:xfrm>
            <a:off x="107503" y="6466748"/>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Page </a:t>
            </a:r>
            <a:fld id="{EDF994BE-56D8-4090-807E-4F902DE14D88}" type="slidenum">
              <a:rPr lang="en-US" smtClean="0"/>
              <a:pPr/>
              <a:t>‹#›</a:t>
            </a:fld>
            <a:endParaRPr lang="en-US" dirty="0"/>
          </a:p>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8"/>
          <p:cNvSpPr>
            <a:spLocks noGrp="1"/>
          </p:cNvSpPr>
          <p:nvPr>
            <p:ph type="body" sz="quarter" idx="16" hasCustomPrompt="1"/>
          </p:nvPr>
        </p:nvSpPr>
        <p:spPr>
          <a:xfrm>
            <a:off x="301752" y="33192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8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453032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3-Up: 1 Top, 1 Middle,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599"/>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24048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2633472"/>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
        <p:nvSpPr>
          <p:cNvPr id="12" name="Rectangle 8"/>
          <p:cNvSpPr>
            <a:spLocks noGrp="1"/>
          </p:cNvSpPr>
          <p:nvPr>
            <p:ph type="body" sz="quarter" idx="25" hasCustomPrompt="1"/>
          </p:nvPr>
        </p:nvSpPr>
        <p:spPr>
          <a:xfrm>
            <a:off x="311277" y="4433697"/>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4" name="Rectangle 11"/>
          <p:cNvSpPr>
            <a:spLocks noGrp="1"/>
          </p:cNvSpPr>
          <p:nvPr>
            <p:ph sz="quarter" idx="26"/>
          </p:nvPr>
        </p:nvSpPr>
        <p:spPr>
          <a:xfrm>
            <a:off x="311277" y="4662297"/>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83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5" name="Rectangle 14"/>
          <p:cNvSpPr/>
          <p:nvPr userDrawn="1"/>
        </p:nvSpPr>
        <p:spPr>
          <a:xfrm>
            <a:off x="2138" y="549472"/>
            <a:ext cx="9144000" cy="609600"/>
          </a:xfrm>
          <a:prstGeom prst="rect">
            <a:avLst/>
          </a:prstGeom>
          <a:solidFill>
            <a:schemeClr val="accent2"/>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6"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8"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9"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3-Up: 1 Top, 1 Middle,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599"/>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24048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2633472"/>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
        <p:nvSpPr>
          <p:cNvPr id="12" name="Rectangle 8"/>
          <p:cNvSpPr>
            <a:spLocks noGrp="1"/>
          </p:cNvSpPr>
          <p:nvPr>
            <p:ph type="body" sz="quarter" idx="25" hasCustomPrompt="1"/>
          </p:nvPr>
        </p:nvSpPr>
        <p:spPr>
          <a:xfrm>
            <a:off x="311277" y="4433697"/>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4" name="Rectangle 11"/>
          <p:cNvSpPr>
            <a:spLocks noGrp="1"/>
          </p:cNvSpPr>
          <p:nvPr>
            <p:ph sz="quarter" idx="26"/>
          </p:nvPr>
        </p:nvSpPr>
        <p:spPr>
          <a:xfrm>
            <a:off x="311277" y="4662297"/>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928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rgbClr val="FFFF00"/>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ysClr val="windowText" lastClr="000000"/>
                </a:solidFill>
              </a:defRPr>
            </a:lvl1pPr>
            <a:extLst/>
          </a:lstStyle>
          <a:p>
            <a:r>
              <a:rPr lang="en-US" dirty="0"/>
              <a:t>Click to edit Master title style</a:t>
            </a:r>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2-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8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644211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chemeClr val="accent4"/>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8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535242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rgbClr val="A4048D"/>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8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6818523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theme" Target="../theme/theme10.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heme" Target="../theme/theme5.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heme" Target="../theme/theme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theme" Target="../theme/theme7.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theme" Target="../theme/theme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theme" Target="../theme/theme9.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956" r:id="rId11"/>
    <p:sldLayoutId id="2147483695" r:id="rId12"/>
    <p:sldLayoutId id="2147483696" r:id="rId13"/>
    <p:sldLayoutId id="2147483697" r:id="rId14"/>
    <p:sldLayoutId id="2147483699" r:id="rId15"/>
    <p:sldLayoutId id="2147483700" r:id="rId16"/>
    <p:sldLayoutId id="2147483701"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CCCCFF"/>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dirty="0"/>
              <a:t>Click to edit Master title style</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390613556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9" r:id="rId14"/>
    <p:sldLayoutId id="2147484020" r:id="rId15"/>
    <p:sldLayoutId id="2147484021" r:id="rId16"/>
    <p:sldLayoutId id="2147484022" r:id="rId17"/>
  </p:sldLayoutIdLst>
  <p:hf sldNum="0" hdr="0" ftr="0" dt="0"/>
  <p:txStyles>
    <p:titleStyle>
      <a:lvl1pPr algn="l" rtl="0" eaLnBrk="1" latinLnBrk="0" hangingPunct="1">
        <a:spcBef>
          <a:spcPct val="0"/>
        </a:spcBef>
        <a:buNone/>
        <a:defRPr sz="2400" cap="small" spc="0" baseline="0">
          <a:solidFill>
            <a:schemeClr val="tx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6" name="Rectangle 6"/>
          <p:cNvSpPr txBox="1">
            <a:spLocks/>
          </p:cNvSpPr>
          <p:nvPr/>
        </p:nvSpPr>
        <p:spPr>
          <a:xfrm>
            <a:off x="107503" y="6552208"/>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962" r:id="rId11"/>
    <p:sldLayoutId id="2147483957" r:id="rId12"/>
    <p:sldLayoutId id="2147483713" r:id="rId13"/>
    <p:sldLayoutId id="2147483714" r:id="rId14"/>
    <p:sldLayoutId id="2147483715" r:id="rId15"/>
    <p:sldLayoutId id="2147483717" r:id="rId16"/>
    <p:sldLayoutId id="2147483718" r:id="rId17"/>
    <p:sldLayoutId id="2147483719" r:id="rId18"/>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6"/>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5" r:id="rId14"/>
    <p:sldLayoutId id="2147483736" r:id="rId15"/>
    <p:sldLayoutId id="2147483737" r:id="rId16"/>
    <p:sldLayoutId id="2147483964"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FFFF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dirty="0"/>
              <a:t>Click to edit Master title style</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tx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960" r:id="rId11"/>
    <p:sldLayoutId id="2147483749" r:id="rId12"/>
    <p:sldLayoutId id="2147483750" r:id="rId13"/>
    <p:sldLayoutId id="2147483751" r:id="rId14"/>
    <p:sldLayoutId id="2147483753" r:id="rId15"/>
    <p:sldLayoutId id="2147483754" r:id="rId16"/>
    <p:sldLayoutId id="2147483755" r:id="rId17"/>
  </p:sldLayoutIdLst>
  <p:hf sldNum="0" hdr="0" ftr="0" dt="0"/>
  <p:txStyles>
    <p:titleStyle>
      <a:lvl1pPr algn="l" rtl="0" eaLnBrk="1" latinLnBrk="0" hangingPunct="1">
        <a:spcBef>
          <a:spcPct val="0"/>
        </a:spcBef>
        <a:buNone/>
        <a:defRPr sz="2400" cap="small" spc="0" baseline="0">
          <a:solidFill>
            <a:schemeClr val="tx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959" r:id="rId11"/>
    <p:sldLayoutId id="2147483785" r:id="rId12"/>
    <p:sldLayoutId id="2147483786" r:id="rId13"/>
    <p:sldLayoutId id="2147483787" r:id="rId14"/>
    <p:sldLayoutId id="2147483789" r:id="rId15"/>
    <p:sldLayoutId id="2147483790" r:id="rId16"/>
    <p:sldLayoutId id="2147483791"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A4048D"/>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958" r:id="rId11"/>
    <p:sldLayoutId id="2147483803" r:id="rId12"/>
    <p:sldLayoutId id="2147483804" r:id="rId13"/>
    <p:sldLayoutId id="2147483805" r:id="rId14"/>
    <p:sldLayoutId id="2147483807" r:id="rId15"/>
    <p:sldLayoutId id="2147483808" r:id="rId16"/>
    <p:sldLayoutId id="2147483809"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9933FF"/>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9" r:id="rId14"/>
    <p:sldLayoutId id="2147483880" r:id="rId15"/>
    <p:sldLayoutId id="2147483881" r:id="rId16"/>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5">
              <a:lumMod val="40000"/>
              <a:lumOff val="6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6171948"/>
          </a:xfrm>
          <a:prstGeom prst="rect">
            <a:avLst/>
          </a:prstGeom>
        </p:spPr>
        <p:txBody>
          <a:bodyPr vert="vert" anchor="ctr">
            <a:normAutofit/>
          </a:bodyPr>
          <a:lstStyle/>
          <a:p>
            <a:r>
              <a:rPr lang="en-US" dirty="0"/>
              <a:t>Click to edit Master title style</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
        <p:nvSpPr>
          <p:cNvPr id="15" name="TextBox 14"/>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tx1"/>
              </a:solidFill>
            </a:endParaRPr>
          </a:p>
        </p:txBody>
      </p:sp>
    </p:spTree>
    <p:extLst>
      <p:ext uri="{BB962C8B-B14F-4D97-AF65-F5344CB8AC3E}">
        <p14:creationId xmlns:p14="http://schemas.microsoft.com/office/powerpoint/2010/main" val="39306084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83" r:id="rId11"/>
    <p:sldLayoutId id="2147483976" r:id="rId12"/>
    <p:sldLayoutId id="2147483977" r:id="rId13"/>
    <p:sldLayoutId id="2147483978" r:id="rId14"/>
    <p:sldLayoutId id="2147483980" r:id="rId15"/>
    <p:sldLayoutId id="2147483981" r:id="rId16"/>
    <p:sldLayoutId id="2147483982" r:id="rId17"/>
    <p:sldLayoutId id="2147483984" r:id="rId18"/>
  </p:sldLayoutIdLst>
  <p:hf sldNum="0" hdr="0" ftr="0" dt="0"/>
  <p:txStyles>
    <p:titleStyle>
      <a:lvl1pPr algn="l" rtl="0" eaLnBrk="1" latinLnBrk="0" hangingPunct="1">
        <a:spcBef>
          <a:spcPct val="0"/>
        </a:spcBef>
        <a:buNone/>
        <a:defRPr sz="2400" cap="small" spc="0" baseline="0">
          <a:solidFill>
            <a:sysClr val="windowText" lastClr="000000"/>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
        <p:nvSpPr>
          <p:cNvPr id="16" name="TextBox 15"/>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Tree>
    <p:extLst>
      <p:ext uri="{BB962C8B-B14F-4D97-AF65-F5344CB8AC3E}">
        <p14:creationId xmlns:p14="http://schemas.microsoft.com/office/powerpoint/2010/main" val="2197881903"/>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4000" r:id="rId14"/>
    <p:sldLayoutId id="2147484001" r:id="rId15"/>
    <p:sldLayoutId id="2147484002" r:id="rId16"/>
    <p:sldLayoutId id="2147484003"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228600" y="3998259"/>
            <a:ext cx="8915400" cy="533400"/>
          </a:xfrm>
        </p:spPr>
        <p:txBody>
          <a:bodyPr>
            <a:normAutofit/>
          </a:bodyPr>
          <a:lstStyle/>
          <a:p>
            <a:r>
              <a:rPr lang="en-US" dirty="0"/>
              <a:t>London ACL </a:t>
            </a:r>
            <a:r>
              <a:rPr lang="en-US" dirty="0" err="1"/>
              <a:t>RevieW</a:t>
            </a:r>
            <a:r>
              <a:rPr lang="en-US" dirty="0"/>
              <a:t> – PART ONE: Pan-London</a:t>
            </a:r>
          </a:p>
        </p:txBody>
      </p:sp>
      <p:sp>
        <p:nvSpPr>
          <p:cNvPr id="3" name="Rectangle 3"/>
          <p:cNvSpPr>
            <a:spLocks noGrp="1"/>
          </p:cNvSpPr>
          <p:nvPr>
            <p:ph type="subTitle" idx="1"/>
          </p:nvPr>
        </p:nvSpPr>
        <p:spPr>
          <a:xfrm>
            <a:off x="219635" y="4786795"/>
            <a:ext cx="6934200" cy="739112"/>
          </a:xfrm>
        </p:spPr>
        <p:txBody>
          <a:bodyPr>
            <a:normAutofit fontScale="92500" lnSpcReduction="20000"/>
          </a:bodyPr>
          <a:lstStyle/>
          <a:p>
            <a:r>
              <a:rPr lang="en-US" sz="1600"/>
              <a:t>Produced by: RCU Limited</a:t>
            </a:r>
          </a:p>
          <a:p>
            <a:r>
              <a:rPr lang="en-US" sz="1600"/>
              <a:t>June 2016</a:t>
            </a:r>
          </a:p>
          <a:p>
            <a:r>
              <a:rPr lang="en-US" sz="1600"/>
              <a:t>Version 1.0</a:t>
            </a:r>
            <a:endParaRPr lang="en-US" sz="1600" dirty="0"/>
          </a:p>
        </p:txBody>
      </p:sp>
      <p:pic>
        <p:nvPicPr>
          <p:cNvPr id="4" name="Picture 3"/>
          <p:cNvPicPr>
            <a:picLocks noChangeAspect="1"/>
          </p:cNvPicPr>
          <p:nvPr/>
        </p:nvPicPr>
        <p:blipFill>
          <a:blip r:embed="rId3" cstate="print"/>
          <a:stretch>
            <a:fillRect/>
          </a:stretch>
        </p:blipFill>
        <p:spPr>
          <a:xfrm>
            <a:off x="5142365" y="5433719"/>
            <a:ext cx="1925229" cy="644040"/>
          </a:xfrm>
          <a:prstGeom prst="rect">
            <a:avLst/>
          </a:prstGeom>
        </p:spPr>
      </p:pic>
      <p:pic>
        <p:nvPicPr>
          <p:cNvPr id="5" name="Picture 4" descr="RCU Logo Grey.png"/>
          <p:cNvPicPr>
            <a:picLocks noChangeAspect="1"/>
          </p:cNvPicPr>
          <p:nvPr/>
        </p:nvPicPr>
        <p:blipFill>
          <a:blip r:embed="rId4" cstate="print"/>
          <a:stretch>
            <a:fillRect/>
          </a:stretch>
        </p:blipFill>
        <p:spPr>
          <a:xfrm>
            <a:off x="7281086" y="5424605"/>
            <a:ext cx="1353820" cy="662269"/>
          </a:xfrm>
          <a:prstGeom prst="rect">
            <a:avLst/>
          </a:prstGeom>
        </p:spPr>
      </p:pic>
    </p:spTree>
    <p:extLst>
      <p:ext uri="{BB962C8B-B14F-4D97-AF65-F5344CB8AC3E}">
        <p14:creationId xmlns:p14="http://schemas.microsoft.com/office/powerpoint/2010/main" val="146085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London ACL Provider – Community Learning Funded Learners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6483698" cy="369332"/>
          </a:xfrm>
          <a:prstGeom prst="rect">
            <a:avLst/>
          </a:prstGeom>
          <a:noFill/>
        </p:spPr>
        <p:txBody>
          <a:bodyPr wrap="none" rtlCol="0">
            <a:spAutoFit/>
          </a:bodyPr>
          <a:lstStyle/>
          <a:p>
            <a:r>
              <a:rPr lang="en-GB" dirty="0"/>
              <a:t>Other London ACL Provider – Community Learning Funded Learners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6" name="Content Placeholder 5"/>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35285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a:t>
            </a:r>
            <a:r>
              <a:rPr lang="en-GB" sz="1800" dirty="0"/>
              <a:t>LEARNER</a:t>
            </a:r>
            <a:r>
              <a:rPr lang="en-GB" sz="2000" dirty="0"/>
              <a:t> Trends)</a:t>
            </a:r>
          </a:p>
        </p:txBody>
      </p:sp>
      <p:sp>
        <p:nvSpPr>
          <p:cNvPr id="5" name="Text Placeholder 4"/>
          <p:cNvSpPr>
            <a:spLocks noGrp="1"/>
          </p:cNvSpPr>
          <p:nvPr>
            <p:ph type="body" sz="quarter" idx="13"/>
          </p:nvPr>
        </p:nvSpPr>
        <p:spPr/>
        <p:txBody>
          <a:bodyPr>
            <a:normAutofit fontScale="92500" lnSpcReduction="10000"/>
          </a:bodyPr>
          <a:lstStyle/>
          <a:p>
            <a:r>
              <a:rPr lang="en-GB" dirty="0"/>
              <a:t>Community Learning Funded Learners</a:t>
            </a:r>
          </a:p>
        </p:txBody>
      </p:sp>
      <p:sp>
        <p:nvSpPr>
          <p:cNvPr id="7" name="Text Placeholder 6"/>
          <p:cNvSpPr>
            <a:spLocks noGrp="1"/>
          </p:cNvSpPr>
          <p:nvPr>
            <p:ph type="body" sz="quarter" idx="16"/>
          </p:nvPr>
        </p:nvSpPr>
        <p:spPr/>
        <p:txBody>
          <a:bodyPr>
            <a:normAutofit fontScale="92500" lnSpcReduction="10000"/>
          </a:bodyPr>
          <a:lstStyle/>
          <a:p>
            <a:r>
              <a:rPr lang="en-GB" dirty="0"/>
              <a:t>Community Learning Funded Learners</a:t>
            </a:r>
          </a:p>
        </p:txBody>
      </p:sp>
      <p:sp>
        <p:nvSpPr>
          <p:cNvPr id="8" name="TextBox 7"/>
          <p:cNvSpPr txBox="1"/>
          <p:nvPr/>
        </p:nvSpPr>
        <p:spPr>
          <a:xfrm>
            <a:off x="316862" y="3"/>
            <a:ext cx="5490157" cy="369332"/>
          </a:xfrm>
          <a:prstGeom prst="rect">
            <a:avLst/>
          </a:prstGeom>
          <a:noFill/>
        </p:spPr>
        <p:txBody>
          <a:bodyPr wrap="none" rtlCol="0">
            <a:spAutoFit/>
          </a:bodyPr>
          <a:lstStyle/>
          <a:p>
            <a:r>
              <a:rPr lang="en-GB" dirty="0"/>
              <a:t>Learner Trends – Community Learning Funded Learners</a:t>
            </a:r>
          </a:p>
        </p:txBody>
      </p:sp>
      <p:sp>
        <p:nvSpPr>
          <p:cNvPr id="10" name="TextBox 9"/>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2012/13 (R14), 2013/14 (R14), 2014/15 (R14)</a:t>
            </a:r>
          </a:p>
        </p:txBody>
      </p:sp>
      <p:graphicFrame>
        <p:nvGraphicFramePr>
          <p:cNvPr id="11" name="Content Placeholder 8"/>
          <p:cNvGraphicFramePr>
            <a:graphicFrameLocks noGrp="1"/>
          </p:cNvGraphicFramePr>
          <p:nvPr>
            <p:ph sz="quarter" idx="15"/>
            <p:extLst>
              <p:ext uri="{D42A27DB-BD31-4B8C-83A1-F6EECF244321}">
                <p14:modId xmlns:p14="http://schemas.microsoft.com/office/powerpoint/2010/main" val="2576787127"/>
              </p:ext>
            </p:extLst>
          </p:nvPr>
        </p:nvGraphicFramePr>
        <p:xfrm>
          <a:off x="301624" y="635001"/>
          <a:ext cx="8078528" cy="2222502"/>
        </p:xfrm>
        <a:graphic>
          <a:graphicData uri="http://schemas.openxmlformats.org/drawingml/2006/table">
            <a:tbl>
              <a:tblPr firstRow="1" bandRow="1">
                <a:tableStyleId>{5C22544A-7EE6-4342-B048-85BDC9FD1C3A}</a:tableStyleId>
              </a:tblPr>
              <a:tblGrid>
                <a:gridCol w="2019632">
                  <a:extLst>
                    <a:ext uri="{9D8B030D-6E8A-4147-A177-3AD203B41FA5}">
                      <a16:colId xmlns="" xmlns:a16="http://schemas.microsoft.com/office/drawing/2014/main" val="20000"/>
                    </a:ext>
                  </a:extLst>
                </a:gridCol>
                <a:gridCol w="2019632">
                  <a:extLst>
                    <a:ext uri="{9D8B030D-6E8A-4147-A177-3AD203B41FA5}">
                      <a16:colId xmlns="" xmlns:a16="http://schemas.microsoft.com/office/drawing/2014/main" val="20001"/>
                    </a:ext>
                  </a:extLst>
                </a:gridCol>
                <a:gridCol w="2019632">
                  <a:extLst>
                    <a:ext uri="{9D8B030D-6E8A-4147-A177-3AD203B41FA5}">
                      <a16:colId xmlns="" xmlns:a16="http://schemas.microsoft.com/office/drawing/2014/main" val="3880695482"/>
                    </a:ext>
                  </a:extLst>
                </a:gridCol>
                <a:gridCol w="2019632">
                  <a:extLst>
                    <a:ext uri="{9D8B030D-6E8A-4147-A177-3AD203B41FA5}">
                      <a16:colId xmlns="" xmlns:a16="http://schemas.microsoft.com/office/drawing/2014/main" val="1292371257"/>
                    </a:ext>
                  </a:extLst>
                </a:gridCol>
              </a:tblGrid>
              <a:tr h="370417">
                <a:tc>
                  <a:txBody>
                    <a:bodyPr/>
                    <a:lstStyle/>
                    <a:p>
                      <a:endParaRPr lang="en-GB" dirty="0"/>
                    </a:p>
                  </a:txBody>
                  <a:tcPr anchor="ctr"/>
                </a:tc>
                <a:tc>
                  <a:txBody>
                    <a:bodyPr/>
                    <a:lstStyle/>
                    <a:p>
                      <a:pPr algn="ctr"/>
                      <a:r>
                        <a:rPr lang="en-GB" sz="1100" dirty="0"/>
                        <a:t>Local Authorities</a:t>
                      </a:r>
                    </a:p>
                  </a:txBody>
                  <a:tcPr anchor="ctr"/>
                </a:tc>
                <a:tc>
                  <a:txBody>
                    <a:bodyPr/>
                    <a:lstStyle/>
                    <a:p>
                      <a:pPr algn="ctr"/>
                      <a:r>
                        <a:rPr lang="en-GB" sz="1100" dirty="0"/>
                        <a:t>SDIs</a:t>
                      </a:r>
                    </a:p>
                  </a:txBody>
                  <a:tcPr anchor="ctr"/>
                </a:tc>
                <a:tc>
                  <a:txBody>
                    <a:bodyPr/>
                    <a:lstStyle/>
                    <a:p>
                      <a:pPr algn="ctr"/>
                      <a:r>
                        <a:rPr lang="en-GB" sz="1100" dirty="0"/>
                        <a:t>Other London ACL Providers</a:t>
                      </a:r>
                    </a:p>
                  </a:txBody>
                  <a:tcPr anchor="ctr"/>
                </a:tc>
                <a:extLst>
                  <a:ext uri="{0D108BD9-81ED-4DB2-BD59-A6C34878D82A}">
                    <a16:rowId xmlns="" xmlns:a16="http://schemas.microsoft.com/office/drawing/2014/main" val="10000"/>
                  </a:ext>
                </a:extLst>
              </a:tr>
              <a:tr h="370417">
                <a:tc>
                  <a:txBody>
                    <a:bodyPr/>
                    <a:lstStyle/>
                    <a:p>
                      <a:r>
                        <a:rPr lang="en-GB" sz="1100" dirty="0"/>
                        <a:t>2012/13</a:t>
                      </a:r>
                    </a:p>
                  </a:txBody>
                  <a:tcPr anchor="ctr"/>
                </a:tc>
                <a:tc>
                  <a:txBody>
                    <a:bodyPr/>
                    <a:lstStyle/>
                    <a:p>
                      <a:pPr algn="ctr" fontAlgn="ctr"/>
                      <a:r>
                        <a:rPr lang="en-GB" sz="1100" b="0" i="0" u="none" strike="noStrike">
                          <a:solidFill>
                            <a:srgbClr val="000000"/>
                          </a:solidFill>
                          <a:effectLst/>
                          <a:latin typeface="Calibri" panose="020F0502020204030204" pitchFamily="34" charset="0"/>
                        </a:rPr>
                        <a:t>84,990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11,650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3,810</a:t>
                      </a:r>
                    </a:p>
                  </a:txBody>
                  <a:tcPr marL="9525" marR="9525" marT="9525" marB="0" anchor="ctr"/>
                </a:tc>
                <a:extLst>
                  <a:ext uri="{0D108BD9-81ED-4DB2-BD59-A6C34878D82A}">
                    <a16:rowId xmlns="" xmlns:a16="http://schemas.microsoft.com/office/drawing/2014/main" val="10001"/>
                  </a:ext>
                </a:extLst>
              </a:tr>
              <a:tr h="370417">
                <a:tc>
                  <a:txBody>
                    <a:bodyPr/>
                    <a:lstStyle/>
                    <a:p>
                      <a:r>
                        <a:rPr lang="en-GB" sz="1100" dirty="0"/>
                        <a:t>2013/14</a:t>
                      </a:r>
                    </a:p>
                  </a:txBody>
                  <a:tcPr anchor="ctr"/>
                </a:tc>
                <a:tc>
                  <a:txBody>
                    <a:bodyPr/>
                    <a:lstStyle/>
                    <a:p>
                      <a:pPr algn="ctr" fontAlgn="ctr"/>
                      <a:r>
                        <a:rPr lang="en-GB" sz="1100" b="0" i="0" u="none" strike="noStrike">
                          <a:solidFill>
                            <a:srgbClr val="000000"/>
                          </a:solidFill>
                          <a:effectLst/>
                          <a:latin typeface="Calibri" panose="020F0502020204030204" pitchFamily="34" charset="0"/>
                        </a:rPr>
                        <a:t>86,830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12,280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4,200</a:t>
                      </a:r>
                    </a:p>
                  </a:txBody>
                  <a:tcPr marL="9525" marR="9525" marT="9525" marB="0" anchor="ctr"/>
                </a:tc>
                <a:extLst>
                  <a:ext uri="{0D108BD9-81ED-4DB2-BD59-A6C34878D82A}">
                    <a16:rowId xmlns="" xmlns:a16="http://schemas.microsoft.com/office/drawing/2014/main" val="10002"/>
                  </a:ext>
                </a:extLst>
              </a:tr>
              <a:tr h="370417">
                <a:tc>
                  <a:txBody>
                    <a:bodyPr/>
                    <a:lstStyle/>
                    <a:p>
                      <a:r>
                        <a:rPr lang="en-GB" sz="1100" dirty="0"/>
                        <a:t>2014/15</a:t>
                      </a:r>
                    </a:p>
                  </a:txBody>
                  <a:tcPr anchor="ctr"/>
                </a:tc>
                <a:tc>
                  <a:txBody>
                    <a:bodyPr/>
                    <a:lstStyle/>
                    <a:p>
                      <a:pPr algn="ctr" fontAlgn="ctr"/>
                      <a:r>
                        <a:rPr lang="en-GB" sz="1100" b="0" i="0" u="none" strike="noStrike">
                          <a:solidFill>
                            <a:srgbClr val="000000"/>
                          </a:solidFill>
                          <a:effectLst/>
                          <a:latin typeface="Calibri" panose="020F0502020204030204" pitchFamily="34" charset="0"/>
                        </a:rPr>
                        <a:t>80,940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12,230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2,420</a:t>
                      </a:r>
                    </a:p>
                  </a:txBody>
                  <a:tcPr marL="9525" marR="9525" marT="9525" marB="0" anchor="ctr"/>
                </a:tc>
                <a:extLst>
                  <a:ext uri="{0D108BD9-81ED-4DB2-BD59-A6C34878D82A}">
                    <a16:rowId xmlns="" xmlns:a16="http://schemas.microsoft.com/office/drawing/2014/main" val="10003"/>
                  </a:ext>
                </a:extLst>
              </a:tr>
              <a:tr h="370417">
                <a:tc>
                  <a:txBody>
                    <a:bodyPr/>
                    <a:lstStyle/>
                    <a:p>
                      <a:r>
                        <a:rPr lang="en-GB" sz="1100" dirty="0"/>
                        <a:t>Change (Numbers)</a:t>
                      </a:r>
                    </a:p>
                  </a:txBody>
                  <a:tcPr anchor="ctr"/>
                </a:tc>
                <a:tc>
                  <a:txBody>
                    <a:bodyPr/>
                    <a:lstStyle/>
                    <a:p>
                      <a:pPr algn="ctr" fontAlgn="ctr"/>
                      <a:r>
                        <a:rPr lang="en-GB" sz="1100" b="0" i="0" u="none" strike="noStrike">
                          <a:solidFill>
                            <a:srgbClr val="000000"/>
                          </a:solidFill>
                          <a:effectLst/>
                          <a:latin typeface="Calibri" panose="020F0502020204030204" pitchFamily="34" charset="0"/>
                        </a:rPr>
                        <a:t>-4,060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580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-1,390</a:t>
                      </a:r>
                    </a:p>
                  </a:txBody>
                  <a:tcPr marL="9525" marR="9525" marT="9525" marB="0" anchor="ctr"/>
                </a:tc>
                <a:extLst>
                  <a:ext uri="{0D108BD9-81ED-4DB2-BD59-A6C34878D82A}">
                    <a16:rowId xmlns="" xmlns:a16="http://schemas.microsoft.com/office/drawing/2014/main" val="10004"/>
                  </a:ext>
                </a:extLst>
              </a:tr>
              <a:tr h="370417">
                <a:tc>
                  <a:txBody>
                    <a:bodyPr/>
                    <a:lstStyle/>
                    <a:p>
                      <a:r>
                        <a:rPr lang="en-GB" sz="1100" dirty="0"/>
                        <a:t>Change (%)</a:t>
                      </a:r>
                    </a:p>
                  </a:txBody>
                  <a:tcPr anchor="ctr"/>
                </a:tc>
                <a:tc>
                  <a:txBody>
                    <a:bodyPr/>
                    <a:lstStyle/>
                    <a:p>
                      <a:pPr algn="ctr" fontAlgn="ctr"/>
                      <a:r>
                        <a:rPr lang="en-GB" sz="11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-36.5%</a:t>
                      </a:r>
                    </a:p>
                  </a:txBody>
                  <a:tcPr marL="9525" marR="9525" marT="9525" marB="0" anchor="ctr"/>
                </a:tc>
                <a:extLst>
                  <a:ext uri="{0D108BD9-81ED-4DB2-BD59-A6C34878D82A}">
                    <a16:rowId xmlns="" xmlns:a16="http://schemas.microsoft.com/office/drawing/2014/main" val="10005"/>
                  </a:ext>
                </a:extLst>
              </a:tr>
            </a:tbl>
          </a:graphicData>
        </a:graphic>
      </p:graphicFrame>
      <p:graphicFrame>
        <p:nvGraphicFramePr>
          <p:cNvPr id="13" name="Content Placeholder 9"/>
          <p:cNvGraphicFramePr>
            <a:graphicFrameLocks noGrp="1"/>
          </p:cNvGraphicFramePr>
          <p:nvPr>
            <p:ph sz="quarter" idx="17"/>
            <p:extLst>
              <p:ext uri="{D42A27DB-BD31-4B8C-83A1-F6EECF244321}">
                <p14:modId xmlns:p14="http://schemas.microsoft.com/office/powerpoint/2010/main" val="1069162382"/>
              </p:ext>
            </p:extLst>
          </p:nvPr>
        </p:nvGraphicFramePr>
        <p:xfrm>
          <a:off x="301625" y="3548063"/>
          <a:ext cx="8078788" cy="2706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565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(Subject Area)</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Community Learning Funded Learners</a:t>
            </a:r>
          </a:p>
        </p:txBody>
      </p:sp>
      <p:graphicFrame>
        <p:nvGraphicFramePr>
          <p:cNvPr id="12" name="Content Placeholder 17"/>
          <p:cNvGraphicFramePr>
            <a:graphicFrameLocks noGrp="1"/>
          </p:cNvGraphicFramePr>
          <p:nvPr>
            <p:ph sz="quarter" idx="15"/>
            <p:extLst>
              <p:ext uri="{D42A27DB-BD31-4B8C-83A1-F6EECF244321}">
                <p14:modId xmlns:p14="http://schemas.microsoft.com/office/powerpoint/2010/main" val="3229515827"/>
              </p:ext>
            </p:extLst>
          </p:nvPr>
        </p:nvGraphicFramePr>
        <p:xfrm>
          <a:off x="304800" y="609596"/>
          <a:ext cx="8072845" cy="5579856"/>
        </p:xfrm>
        <a:graphic>
          <a:graphicData uri="http://schemas.openxmlformats.org/drawingml/2006/table">
            <a:tbl>
              <a:tblPr firstRow="1" bandRow="1">
                <a:tableStyleId>{B301B821-A1FF-4177-AEE7-76D212191A09}</a:tableStyleId>
              </a:tblPr>
              <a:tblGrid>
                <a:gridCol w="2967316">
                  <a:extLst>
                    <a:ext uri="{9D8B030D-6E8A-4147-A177-3AD203B41FA5}">
                      <a16:colId xmlns="" xmlns:a16="http://schemas.microsoft.com/office/drawing/2014/main" val="20000"/>
                    </a:ext>
                  </a:extLst>
                </a:gridCol>
                <a:gridCol w="916377">
                  <a:extLst>
                    <a:ext uri="{9D8B030D-6E8A-4147-A177-3AD203B41FA5}">
                      <a16:colId xmlns="" xmlns:a16="http://schemas.microsoft.com/office/drawing/2014/main" val="20001"/>
                    </a:ext>
                  </a:extLst>
                </a:gridCol>
                <a:gridCol w="785466">
                  <a:extLst>
                    <a:ext uri="{9D8B030D-6E8A-4147-A177-3AD203B41FA5}">
                      <a16:colId xmlns="" xmlns:a16="http://schemas.microsoft.com/office/drawing/2014/main" val="20002"/>
                    </a:ext>
                  </a:extLst>
                </a:gridCol>
                <a:gridCol w="916377">
                  <a:extLst>
                    <a:ext uri="{9D8B030D-6E8A-4147-A177-3AD203B41FA5}">
                      <a16:colId xmlns="" xmlns:a16="http://schemas.microsoft.com/office/drawing/2014/main" val="3691461950"/>
                    </a:ext>
                  </a:extLst>
                </a:gridCol>
                <a:gridCol w="785466">
                  <a:extLst>
                    <a:ext uri="{9D8B030D-6E8A-4147-A177-3AD203B41FA5}">
                      <a16:colId xmlns="" xmlns:a16="http://schemas.microsoft.com/office/drawing/2014/main" val="941689656"/>
                    </a:ext>
                  </a:extLst>
                </a:gridCol>
                <a:gridCol w="916377">
                  <a:extLst>
                    <a:ext uri="{9D8B030D-6E8A-4147-A177-3AD203B41FA5}">
                      <a16:colId xmlns="" xmlns:a16="http://schemas.microsoft.com/office/drawing/2014/main" val="571721482"/>
                    </a:ext>
                  </a:extLst>
                </a:gridCol>
                <a:gridCol w="785466">
                  <a:extLst>
                    <a:ext uri="{9D8B030D-6E8A-4147-A177-3AD203B41FA5}">
                      <a16:colId xmlns="" xmlns:a16="http://schemas.microsoft.com/office/drawing/2014/main" val="1704535237"/>
                    </a:ext>
                  </a:extLst>
                </a:gridCol>
              </a:tblGrid>
              <a:tr h="424002">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54401">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rPr>
                        <a:t>Learners</a:t>
                      </a: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extLst>
                  <a:ext uri="{0D108BD9-81ED-4DB2-BD59-A6C34878D82A}">
                    <a16:rowId xmlns="" xmlns:a16="http://schemas.microsoft.com/office/drawing/2014/main" val="10001"/>
                  </a:ext>
                </a:extLst>
              </a:tr>
              <a:tr h="303021">
                <a:tc>
                  <a:txBody>
                    <a:bodyPr/>
                    <a:lstStyle/>
                    <a:p>
                      <a:pPr algn="l"/>
                      <a:r>
                        <a:rPr lang="en-GB" sz="1100" dirty="0"/>
                        <a:t>Health, Public Services and Care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5,820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180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23%</a:t>
                      </a:r>
                    </a:p>
                  </a:txBody>
                  <a:tcPr marL="9525" marR="9525" marT="9525" marB="0" anchor="ctr"/>
                </a:tc>
                <a:extLst>
                  <a:ext uri="{0D108BD9-81ED-4DB2-BD59-A6C34878D82A}">
                    <a16:rowId xmlns="" xmlns:a16="http://schemas.microsoft.com/office/drawing/2014/main" val="10002"/>
                  </a:ext>
                </a:extLst>
              </a:tr>
              <a:tr h="303021">
                <a:tc>
                  <a:txBody>
                    <a:bodyPr/>
                    <a:lstStyle/>
                    <a:p>
                      <a:pPr algn="l"/>
                      <a:r>
                        <a:rPr lang="en-GB" sz="1100" dirty="0"/>
                        <a:t>Science and Mathematics</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567412368"/>
                  </a:ext>
                </a:extLst>
              </a:tr>
              <a:tr h="303021">
                <a:tc>
                  <a:txBody>
                    <a:bodyPr/>
                    <a:lstStyle/>
                    <a:p>
                      <a:pPr algn="l"/>
                      <a:r>
                        <a:rPr lang="en-GB" sz="1100" dirty="0"/>
                        <a:t>Agriculture, Horticulture &amp; Animal Care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1,520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859824081"/>
                  </a:ext>
                </a:extLst>
              </a:tr>
              <a:tr h="303021">
                <a:tc>
                  <a:txBody>
                    <a:bodyPr/>
                    <a:lstStyle/>
                    <a:p>
                      <a:pPr algn="l"/>
                      <a:r>
                        <a:rPr lang="en-GB" sz="1100" dirty="0"/>
                        <a:t>Engineering &amp; Manufacturing Tech.</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extLst>
                  <a:ext uri="{0D108BD9-81ED-4DB2-BD59-A6C34878D82A}">
                    <a16:rowId xmlns="" xmlns:a16="http://schemas.microsoft.com/office/drawing/2014/main" val="10015"/>
                  </a:ext>
                </a:extLst>
              </a:tr>
              <a:tr h="303021">
                <a:tc>
                  <a:txBody>
                    <a:bodyPr/>
                    <a:lstStyle/>
                    <a:p>
                      <a:pPr algn="l"/>
                      <a:r>
                        <a:rPr lang="en-GB" sz="1100" dirty="0"/>
                        <a:t>Construction, Planning &amp; Built Environ.</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16"/>
                  </a:ext>
                </a:extLst>
              </a:tr>
              <a:tr h="303021">
                <a:tc>
                  <a:txBody>
                    <a:bodyPr/>
                    <a:lstStyle/>
                    <a:p>
                      <a:pPr algn="l"/>
                      <a:r>
                        <a:rPr lang="en-GB" sz="1100" dirty="0"/>
                        <a:t>Information &amp; Communication Tech.</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dirty="0">
                          <a:solidFill>
                            <a:srgbClr val="000000"/>
                          </a:solidFill>
                          <a:effectLst/>
                          <a:latin typeface="Calibri" panose="020F0502020204030204" pitchFamily="34" charset="0"/>
                        </a:rPr>
                        <a:t>7,470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860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22%</a:t>
                      </a:r>
                    </a:p>
                  </a:txBody>
                  <a:tcPr marL="9525" marR="9525" marT="9525" marB="0" anchor="ctr"/>
                </a:tc>
                <a:extLst>
                  <a:ext uri="{0D108BD9-81ED-4DB2-BD59-A6C34878D82A}">
                    <a16:rowId xmlns="" xmlns:a16="http://schemas.microsoft.com/office/drawing/2014/main" val="10003"/>
                  </a:ext>
                </a:extLst>
              </a:tr>
              <a:tr h="303021">
                <a:tc>
                  <a:txBody>
                    <a:bodyPr/>
                    <a:lstStyle/>
                    <a:p>
                      <a:pPr algn="l"/>
                      <a:r>
                        <a:rPr lang="en-GB" sz="1100"/>
                        <a:t>Retail and Commercial Enterprise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4,800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 xmlns:a16="http://schemas.microsoft.com/office/drawing/2014/main" val="10004"/>
                  </a:ext>
                </a:extLst>
              </a:tr>
              <a:tr h="303021">
                <a:tc>
                  <a:txBody>
                    <a:bodyPr/>
                    <a:lstStyle/>
                    <a:p>
                      <a:pPr algn="l"/>
                      <a:r>
                        <a:rPr lang="en-GB" sz="1100"/>
                        <a:t>Leisure, Travel and Tourism</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7,780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720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 xmlns:a16="http://schemas.microsoft.com/office/drawing/2014/main" val="10005"/>
                  </a:ext>
                </a:extLst>
              </a:tr>
              <a:tr h="303021">
                <a:tc>
                  <a:txBody>
                    <a:bodyPr/>
                    <a:lstStyle/>
                    <a:p>
                      <a:pPr algn="l"/>
                      <a:r>
                        <a:rPr lang="en-GB" sz="1100"/>
                        <a:t>Arts, Media and Publishing</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26,780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5,200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23%</a:t>
                      </a:r>
                    </a:p>
                  </a:txBody>
                  <a:tcPr marL="9525" marR="9525" marT="9525" marB="0" anchor="ctr"/>
                </a:tc>
                <a:extLst>
                  <a:ext uri="{0D108BD9-81ED-4DB2-BD59-A6C34878D82A}">
                    <a16:rowId xmlns="" xmlns:a16="http://schemas.microsoft.com/office/drawing/2014/main" val="10006"/>
                  </a:ext>
                </a:extLst>
              </a:tr>
              <a:tr h="303021">
                <a:tc>
                  <a:txBody>
                    <a:bodyPr/>
                    <a:lstStyle/>
                    <a:p>
                      <a:pPr algn="l"/>
                      <a:r>
                        <a:rPr lang="en-GB" sz="1100"/>
                        <a:t>History, Philosophy and Theology</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7"/>
                  </a:ext>
                </a:extLst>
              </a:tr>
              <a:tr h="303021">
                <a:tc>
                  <a:txBody>
                    <a:bodyPr/>
                    <a:lstStyle/>
                    <a:p>
                      <a:pPr algn="l"/>
                      <a:r>
                        <a:rPr lang="en-GB" sz="1100"/>
                        <a:t>Social Sciences</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extLst>
                  <a:ext uri="{0D108BD9-81ED-4DB2-BD59-A6C34878D82A}">
                    <a16:rowId xmlns="" xmlns:a16="http://schemas.microsoft.com/office/drawing/2014/main" val="10008"/>
                  </a:ext>
                </a:extLst>
              </a:tr>
              <a:tr h="303021">
                <a:tc>
                  <a:txBody>
                    <a:bodyPr/>
                    <a:lstStyle/>
                    <a:p>
                      <a:pPr algn="l"/>
                      <a:r>
                        <a:rPr lang="en-GB" sz="1100"/>
                        <a:t>Languages, Literature and Culture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7,080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4,110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 xmlns:a16="http://schemas.microsoft.com/office/drawing/2014/main" val="10009"/>
                  </a:ext>
                </a:extLst>
              </a:tr>
              <a:tr h="303021">
                <a:tc>
                  <a:txBody>
                    <a:bodyPr/>
                    <a:lstStyle/>
                    <a:p>
                      <a:pPr algn="l"/>
                      <a:r>
                        <a:rPr lang="en-GB" sz="1100"/>
                        <a:t>Education and Training</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extLst>
                  <a:ext uri="{0D108BD9-81ED-4DB2-BD59-A6C34878D82A}">
                    <a16:rowId xmlns="" xmlns:a16="http://schemas.microsoft.com/office/drawing/2014/main" val="10010"/>
                  </a:ext>
                </a:extLst>
              </a:tr>
              <a:tr h="303021">
                <a:tc>
                  <a:txBody>
                    <a:bodyPr/>
                    <a:lstStyle/>
                    <a:p>
                      <a:pPr algn="l"/>
                      <a:r>
                        <a:rPr lang="en-GB" sz="1100" dirty="0"/>
                        <a:t>Preparation for Life and Work</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13,030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750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31%</a:t>
                      </a:r>
                    </a:p>
                  </a:txBody>
                  <a:tcPr marL="9525" marR="9525" marT="9525" marB="0" anchor="ctr"/>
                </a:tc>
                <a:extLst>
                  <a:ext uri="{0D108BD9-81ED-4DB2-BD59-A6C34878D82A}">
                    <a16:rowId xmlns="" xmlns:a16="http://schemas.microsoft.com/office/drawing/2014/main" val="10011"/>
                  </a:ext>
                </a:extLst>
              </a:tr>
              <a:tr h="303021">
                <a:tc>
                  <a:txBody>
                    <a:bodyPr/>
                    <a:lstStyle/>
                    <a:p>
                      <a:pPr algn="l"/>
                      <a:r>
                        <a:rPr lang="en-GB" sz="1100" dirty="0"/>
                        <a:t>Business, Administration and Law</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1,680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 xmlns:a16="http://schemas.microsoft.com/office/drawing/2014/main" val="10012"/>
                  </a:ext>
                </a:extLst>
              </a:tr>
              <a:tr h="303021">
                <a:tc>
                  <a:txBody>
                    <a:bodyPr/>
                    <a:lstStyle/>
                    <a:p>
                      <a:pPr algn="l"/>
                      <a:r>
                        <a:rPr lang="en-GB" sz="1100" dirty="0"/>
                        <a:t>Not Applicable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9,390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13"/>
                  </a:ext>
                </a:extLst>
              </a:tr>
            </a:tbl>
          </a:graphicData>
        </a:graphic>
      </p:graphicFrame>
      <p:sp>
        <p:nvSpPr>
          <p:cNvPr id="5" name="TextBox 4"/>
          <p:cNvSpPr txBox="1"/>
          <p:nvPr/>
        </p:nvSpPr>
        <p:spPr>
          <a:xfrm>
            <a:off x="316862" y="3"/>
            <a:ext cx="5164619" cy="369332"/>
          </a:xfrm>
          <a:prstGeom prst="rect">
            <a:avLst/>
          </a:prstGeom>
          <a:noFill/>
        </p:spPr>
        <p:txBody>
          <a:bodyPr wrap="none" rtlCol="0">
            <a:spAutoFit/>
          </a:bodyPr>
          <a:lstStyle/>
          <a:p>
            <a:r>
              <a:rPr lang="en-GB" dirty="0"/>
              <a:t>Subject Area – Community Learning Funded Learners</a:t>
            </a:r>
          </a:p>
        </p:txBody>
      </p:sp>
      <p:sp>
        <p:nvSpPr>
          <p:cNvPr id="6" name="TextBox 5"/>
          <p:cNvSpPr txBox="1"/>
          <p:nvPr/>
        </p:nvSpPr>
        <p:spPr>
          <a:xfrm>
            <a:off x="300446" y="6210248"/>
            <a:ext cx="8060784" cy="400110"/>
          </a:xfrm>
          <a:prstGeom prst="rect">
            <a:avLst/>
          </a:prstGeom>
          <a:noFill/>
        </p:spPr>
        <p:txBody>
          <a:bodyPr wrap="square" rtlCol="0">
            <a:spAutoFit/>
          </a:bodyPr>
          <a:lstStyle/>
          <a:p>
            <a:r>
              <a:rPr lang="en-GB" sz="1000" dirty="0"/>
              <a:t>Note: Percentage refer to percentages of all learners within the funding stream that are taking at least one qualification within this subject.  Since learners may be taking several qualifications in different subjects, for example A-Levels, percentages may not add up to 100%.</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spTree>
    <p:extLst>
      <p:ext uri="{BB962C8B-B14F-4D97-AF65-F5344CB8AC3E}">
        <p14:creationId xmlns:p14="http://schemas.microsoft.com/office/powerpoint/2010/main" val="379289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(Subject Area)</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Community Learning Funded Learners</a:t>
            </a:r>
          </a:p>
        </p:txBody>
      </p:sp>
      <p:sp>
        <p:nvSpPr>
          <p:cNvPr id="5" name="TextBox 4"/>
          <p:cNvSpPr txBox="1"/>
          <p:nvPr/>
        </p:nvSpPr>
        <p:spPr>
          <a:xfrm>
            <a:off x="316862" y="3"/>
            <a:ext cx="5275227" cy="369332"/>
          </a:xfrm>
          <a:prstGeom prst="rect">
            <a:avLst/>
          </a:prstGeom>
          <a:noFill/>
        </p:spPr>
        <p:txBody>
          <a:bodyPr wrap="none" rtlCol="0">
            <a:spAutoFit/>
          </a:bodyPr>
          <a:lstStyle/>
          <a:p>
            <a:r>
              <a:rPr lang="en-GB" dirty="0"/>
              <a:t>Subject Area – Community Learning Funded Learners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graphicFrame>
        <p:nvGraphicFramePr>
          <p:cNvPr id="11" name="Content Placeholder 10"/>
          <p:cNvGraphicFramePr>
            <a:graphicFrameLocks noGrp="1"/>
          </p:cNvGraphicFramePr>
          <p:nvPr>
            <p:ph sz="quarter" idx="15"/>
            <p:extLst>
              <p:ext uri="{D42A27DB-BD31-4B8C-83A1-F6EECF244321}">
                <p14:modId xmlns:p14="http://schemas.microsoft.com/office/powerpoint/2010/main" val="321686736"/>
              </p:ext>
            </p:extLst>
          </p:nvPr>
        </p:nvGraphicFramePr>
        <p:xfrm>
          <a:off x="304800" y="609599"/>
          <a:ext cx="8077200" cy="5920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642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(Subject Area)</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Community Learning Funded Learners</a:t>
            </a:r>
          </a:p>
        </p:txBody>
      </p:sp>
      <p:sp>
        <p:nvSpPr>
          <p:cNvPr id="5" name="TextBox 4"/>
          <p:cNvSpPr txBox="1"/>
          <p:nvPr/>
        </p:nvSpPr>
        <p:spPr>
          <a:xfrm>
            <a:off x="316862" y="3"/>
            <a:ext cx="5275227" cy="369332"/>
          </a:xfrm>
          <a:prstGeom prst="rect">
            <a:avLst/>
          </a:prstGeom>
          <a:noFill/>
        </p:spPr>
        <p:txBody>
          <a:bodyPr wrap="none" rtlCol="0">
            <a:spAutoFit/>
          </a:bodyPr>
          <a:lstStyle/>
          <a:p>
            <a:r>
              <a:rPr lang="en-GB" dirty="0"/>
              <a:t>Subject Area – Community Learning Funded Learners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graphicFrame>
        <p:nvGraphicFramePr>
          <p:cNvPr id="11" name="Content Placeholder 10"/>
          <p:cNvGraphicFramePr>
            <a:graphicFrameLocks noGrp="1"/>
          </p:cNvGraphicFramePr>
          <p:nvPr>
            <p:ph sz="quarter" idx="15"/>
            <p:extLst>
              <p:ext uri="{D42A27DB-BD31-4B8C-83A1-F6EECF244321}">
                <p14:modId xmlns:p14="http://schemas.microsoft.com/office/powerpoint/2010/main" val="1040820424"/>
              </p:ext>
            </p:extLst>
          </p:nvPr>
        </p:nvGraphicFramePr>
        <p:xfrm>
          <a:off x="304800" y="609599"/>
          <a:ext cx="8077200" cy="5920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907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0" y="381000"/>
            <a:ext cx="533400" cy="6477000"/>
          </a:xfrm>
        </p:spPr>
        <p:txBody>
          <a:bodyPr>
            <a:normAutofit fontScale="90000"/>
          </a:bodyPr>
          <a:lstStyle/>
          <a:p>
            <a:r>
              <a:rPr lang="en-GB" dirty="0"/>
              <a:t>Pan-London Analysis </a:t>
            </a:r>
            <a:r>
              <a:rPr lang="en-GB" sz="2000" dirty="0"/>
              <a:t>(Level)</a:t>
            </a:r>
          </a:p>
        </p:txBody>
      </p:sp>
      <p:sp>
        <p:nvSpPr>
          <p:cNvPr id="3" name="Text Placeholder 2"/>
          <p:cNvSpPr>
            <a:spLocks noGrp="1"/>
          </p:cNvSpPr>
          <p:nvPr>
            <p:ph type="body" sz="quarter" idx="13"/>
          </p:nvPr>
        </p:nvSpPr>
        <p:spPr/>
        <p:txBody>
          <a:bodyPr>
            <a:normAutofit fontScale="92500" lnSpcReduction="10000"/>
          </a:bodyPr>
          <a:lstStyle/>
          <a:p>
            <a:r>
              <a:rPr lang="en-GB" dirty="0"/>
              <a:t>Community Learning Funded Learners</a:t>
            </a:r>
          </a:p>
        </p:txBody>
      </p:sp>
      <p:sp>
        <p:nvSpPr>
          <p:cNvPr id="4" name="Text Placeholder 3"/>
          <p:cNvSpPr>
            <a:spLocks noGrp="1"/>
          </p:cNvSpPr>
          <p:nvPr>
            <p:ph type="body" sz="quarter" idx="16"/>
          </p:nvPr>
        </p:nvSpPr>
        <p:spPr>
          <a:xfrm>
            <a:off x="301752" y="3482232"/>
            <a:ext cx="8078400" cy="228600"/>
          </a:xfrm>
        </p:spPr>
        <p:txBody>
          <a:bodyPr>
            <a:normAutofit fontScale="92500" lnSpcReduction="10000"/>
          </a:bodyPr>
          <a:lstStyle/>
          <a:p>
            <a:r>
              <a:rPr lang="en-GB" dirty="0"/>
              <a:t>Community Learning Funded Learners by Highest NVQ Level</a:t>
            </a:r>
          </a:p>
          <a:p>
            <a:endParaRPr lang="en-GB" dirty="0"/>
          </a:p>
        </p:txBody>
      </p:sp>
      <p:sp>
        <p:nvSpPr>
          <p:cNvPr id="13" name="TextBox 12"/>
          <p:cNvSpPr txBox="1"/>
          <p:nvPr/>
        </p:nvSpPr>
        <p:spPr>
          <a:xfrm>
            <a:off x="316862" y="3"/>
            <a:ext cx="6884513" cy="369332"/>
          </a:xfrm>
          <a:prstGeom prst="rect">
            <a:avLst/>
          </a:prstGeom>
          <a:noFill/>
        </p:spPr>
        <p:txBody>
          <a:bodyPr wrap="none" rtlCol="0">
            <a:spAutoFit/>
          </a:bodyPr>
          <a:lstStyle/>
          <a:p>
            <a:r>
              <a:rPr lang="en-GB" dirty="0"/>
              <a:t>Community Learning Funded Learners – Overall and Highest NVQ Level</a:t>
            </a:r>
          </a:p>
        </p:txBody>
      </p:sp>
      <p:graphicFrame>
        <p:nvGraphicFramePr>
          <p:cNvPr id="10" name="Content Placeholder 17"/>
          <p:cNvGraphicFramePr>
            <a:graphicFrameLocks noGrp="1"/>
          </p:cNvGraphicFramePr>
          <p:nvPr>
            <p:ph sz="quarter" idx="17"/>
            <p:extLst>
              <p:ext uri="{D42A27DB-BD31-4B8C-83A1-F6EECF244321}">
                <p14:modId xmlns:p14="http://schemas.microsoft.com/office/powerpoint/2010/main" val="2829288633"/>
              </p:ext>
            </p:extLst>
          </p:nvPr>
        </p:nvGraphicFramePr>
        <p:xfrm>
          <a:off x="310093" y="3711023"/>
          <a:ext cx="8065555" cy="2566840"/>
        </p:xfrm>
        <a:graphic>
          <a:graphicData uri="http://schemas.openxmlformats.org/drawingml/2006/table">
            <a:tbl>
              <a:tblPr firstRow="1" bandRow="1">
                <a:tableStyleId>{B301B821-A1FF-4177-AEE7-76D212191A09}</a:tableStyleId>
              </a:tblPr>
              <a:tblGrid>
                <a:gridCol w="2481709">
                  <a:extLst>
                    <a:ext uri="{9D8B030D-6E8A-4147-A177-3AD203B41FA5}">
                      <a16:colId xmlns="" xmlns:a16="http://schemas.microsoft.com/office/drawing/2014/main" val="20000"/>
                    </a:ext>
                  </a:extLst>
                </a:gridCol>
                <a:gridCol w="930641">
                  <a:extLst>
                    <a:ext uri="{9D8B030D-6E8A-4147-A177-3AD203B41FA5}">
                      <a16:colId xmlns="" xmlns:a16="http://schemas.microsoft.com/office/drawing/2014/main" val="20001"/>
                    </a:ext>
                  </a:extLst>
                </a:gridCol>
                <a:gridCol w="930641">
                  <a:extLst>
                    <a:ext uri="{9D8B030D-6E8A-4147-A177-3AD203B41FA5}">
                      <a16:colId xmlns="" xmlns:a16="http://schemas.microsoft.com/office/drawing/2014/main" val="20002"/>
                    </a:ext>
                  </a:extLst>
                </a:gridCol>
                <a:gridCol w="930641">
                  <a:extLst>
                    <a:ext uri="{9D8B030D-6E8A-4147-A177-3AD203B41FA5}">
                      <a16:colId xmlns="" xmlns:a16="http://schemas.microsoft.com/office/drawing/2014/main" val="2243429438"/>
                    </a:ext>
                  </a:extLst>
                </a:gridCol>
                <a:gridCol w="930641">
                  <a:extLst>
                    <a:ext uri="{9D8B030D-6E8A-4147-A177-3AD203B41FA5}">
                      <a16:colId xmlns="" xmlns:a16="http://schemas.microsoft.com/office/drawing/2014/main" val="1271746478"/>
                    </a:ext>
                  </a:extLst>
                </a:gridCol>
                <a:gridCol w="930641">
                  <a:extLst>
                    <a:ext uri="{9D8B030D-6E8A-4147-A177-3AD203B41FA5}">
                      <a16:colId xmlns="" xmlns:a16="http://schemas.microsoft.com/office/drawing/2014/main" val="2742023767"/>
                    </a:ext>
                  </a:extLst>
                </a:gridCol>
                <a:gridCol w="930641">
                  <a:extLst>
                    <a:ext uri="{9D8B030D-6E8A-4147-A177-3AD203B41FA5}">
                      <a16:colId xmlns="" xmlns:a16="http://schemas.microsoft.com/office/drawing/2014/main" val="3733274269"/>
                    </a:ext>
                  </a:extLst>
                </a:gridCol>
              </a:tblGrid>
              <a:tr h="468000">
                <a:tc>
                  <a:txBody>
                    <a:bodyPr/>
                    <a:lstStyle/>
                    <a:p>
                      <a:endParaRPr lang="en-GB" sz="1200" dirty="0">
                        <a:latin typeface="+mn-lt"/>
                      </a:endParaRPr>
                    </a:p>
                  </a:txBody>
                  <a:tcPr marL="91548" marR="91548"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370840">
                <a:tc>
                  <a:txBody>
                    <a:bodyPr/>
                    <a:lstStyle/>
                    <a:p>
                      <a:endParaRPr lang="en-GB" sz="1200" dirty="0">
                        <a:latin typeface="+mn-lt"/>
                      </a:endParaRPr>
                    </a:p>
                  </a:txBody>
                  <a:tcPr marL="91548" marR="91548"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latin typeface="+mn-lt"/>
                        </a:rPr>
                        <a:t>Learners</a:t>
                      </a:r>
                    </a:p>
                  </a:txBody>
                  <a:tcPr marL="91548" marR="91548"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latin typeface="+mn-lt"/>
                        </a:rPr>
                        <a:t>%</a:t>
                      </a:r>
                    </a:p>
                  </a:txBody>
                  <a:tcPr marL="91548" marR="91548" anchor="ctr">
                    <a:solidFill>
                      <a:schemeClr val="accent1"/>
                    </a:solidFill>
                  </a:tcPr>
                </a:tc>
                <a:tc>
                  <a:txBody>
                    <a:bodyPr/>
                    <a:lstStyle/>
                    <a:p>
                      <a:pPr algn="ctr"/>
                      <a:r>
                        <a:rPr lang="en-GB" sz="1200" b="1" dirty="0">
                          <a:solidFill>
                            <a:schemeClr val="bg1"/>
                          </a:solidFill>
                          <a:latin typeface="+mn-lt"/>
                        </a:rPr>
                        <a:t>Learners</a:t>
                      </a:r>
                    </a:p>
                  </a:txBody>
                  <a:tcPr marL="91548" marR="91548" anchor="ctr">
                    <a:solidFill>
                      <a:schemeClr val="accent1"/>
                    </a:solidFill>
                  </a:tcPr>
                </a:tc>
                <a:tc>
                  <a:txBody>
                    <a:bodyPr/>
                    <a:lstStyle/>
                    <a:p>
                      <a:pPr algn="ctr"/>
                      <a:r>
                        <a:rPr lang="en-GB" sz="1200" b="1" dirty="0">
                          <a:solidFill>
                            <a:schemeClr val="bg1"/>
                          </a:solidFill>
                          <a:latin typeface="+mn-lt"/>
                        </a:rPr>
                        <a:t>%</a:t>
                      </a:r>
                    </a:p>
                  </a:txBody>
                  <a:tcPr marL="91548" marR="91548" anchor="ctr">
                    <a:solidFill>
                      <a:schemeClr val="accent1"/>
                    </a:solidFill>
                  </a:tcPr>
                </a:tc>
                <a:tc>
                  <a:txBody>
                    <a:bodyPr/>
                    <a:lstStyle/>
                    <a:p>
                      <a:pPr algn="ctr"/>
                      <a:r>
                        <a:rPr lang="en-GB" sz="1200" b="1" dirty="0">
                          <a:solidFill>
                            <a:schemeClr val="bg1"/>
                          </a:solidFill>
                          <a:latin typeface="+mn-lt"/>
                        </a:rPr>
                        <a:t>Learners</a:t>
                      </a:r>
                    </a:p>
                  </a:txBody>
                  <a:tcPr marL="91548" marR="91548" anchor="ctr">
                    <a:solidFill>
                      <a:schemeClr val="accent1"/>
                    </a:solidFill>
                  </a:tcPr>
                </a:tc>
                <a:tc>
                  <a:txBody>
                    <a:bodyPr/>
                    <a:lstStyle/>
                    <a:p>
                      <a:pPr algn="ctr"/>
                      <a:r>
                        <a:rPr lang="en-GB" sz="1200" b="1" dirty="0">
                          <a:solidFill>
                            <a:schemeClr val="bg1"/>
                          </a:solidFill>
                          <a:latin typeface="+mn-lt"/>
                        </a:rPr>
                        <a:t>%</a:t>
                      </a:r>
                    </a:p>
                  </a:txBody>
                  <a:tcPr marL="91548" marR="91548" anchor="ctr">
                    <a:solidFill>
                      <a:schemeClr val="accent1"/>
                    </a:solidFill>
                  </a:tcPr>
                </a:tc>
                <a:extLst>
                  <a:ext uri="{0D108BD9-81ED-4DB2-BD59-A6C34878D82A}">
                    <a16:rowId xmlns="" xmlns:a16="http://schemas.microsoft.com/office/drawing/2014/main" val="10001"/>
                  </a:ext>
                </a:extLst>
              </a:tr>
              <a:tr h="288000">
                <a:tc>
                  <a:txBody>
                    <a:bodyPr/>
                    <a:lstStyle/>
                    <a:p>
                      <a:pPr algn="l"/>
                      <a:r>
                        <a:rPr lang="en-GB" sz="1100" dirty="0"/>
                        <a:t>Entry Level</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8,430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2"/>
                  </a:ext>
                </a:extLst>
              </a:tr>
              <a:tr h="288000">
                <a:tc>
                  <a:txBody>
                    <a:bodyPr/>
                    <a:lstStyle/>
                    <a:p>
                      <a:pPr algn="l"/>
                      <a:r>
                        <a:rPr lang="en-GB" sz="1100" dirty="0"/>
                        <a:t>Level 1</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extLst>
                  <a:ext uri="{0D108BD9-81ED-4DB2-BD59-A6C34878D82A}">
                    <a16:rowId xmlns="" xmlns:a16="http://schemas.microsoft.com/office/drawing/2014/main" val="10007"/>
                  </a:ext>
                </a:extLst>
              </a:tr>
              <a:tr h="288000">
                <a:tc>
                  <a:txBody>
                    <a:bodyPr/>
                    <a:lstStyle/>
                    <a:p>
                      <a:pPr algn="l"/>
                      <a:r>
                        <a:rPr lang="en-GB" sz="1100" dirty="0"/>
                        <a:t>Level 2</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3"/>
                  </a:ext>
                </a:extLst>
              </a:tr>
              <a:tr h="288000">
                <a:tc>
                  <a:txBody>
                    <a:bodyPr/>
                    <a:lstStyle/>
                    <a:p>
                      <a:pPr algn="l"/>
                      <a:r>
                        <a:rPr lang="en-GB" sz="1100" dirty="0"/>
                        <a:t>Level 3</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4"/>
                  </a:ext>
                </a:extLst>
              </a:tr>
              <a:tr h="288000">
                <a:tc>
                  <a:txBody>
                    <a:bodyPr/>
                    <a:lstStyle/>
                    <a:p>
                      <a:pPr algn="l"/>
                      <a:r>
                        <a:rPr lang="en-GB" sz="1100" dirty="0"/>
                        <a:t>Level 4+</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a:r>
                        <a:rPr lang="en-GB" sz="1100" dirty="0"/>
                        <a:t>0</a:t>
                      </a:r>
                    </a:p>
                  </a:txBody>
                  <a:tcPr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5"/>
                  </a:ext>
                </a:extLst>
              </a:tr>
              <a:tr h="288000">
                <a:tc>
                  <a:txBody>
                    <a:bodyPr/>
                    <a:lstStyle/>
                    <a:p>
                      <a:pPr algn="l"/>
                      <a:r>
                        <a:rPr lang="en-GB" sz="1100" dirty="0"/>
                        <a:t>Other</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71,360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12,230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2,420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 xmlns:a16="http://schemas.microsoft.com/office/drawing/2014/main" val="10006"/>
                  </a:ext>
                </a:extLst>
              </a:tr>
            </a:tbl>
          </a:graphicData>
        </a:graphic>
      </p:graphicFrame>
      <p:sp>
        <p:nvSpPr>
          <p:cNvPr id="9" name="TextBox 8"/>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graphicFrame>
        <p:nvGraphicFramePr>
          <p:cNvPr id="12" name="Content Placeholder 8"/>
          <p:cNvGraphicFramePr>
            <a:graphicFrameLocks noGrp="1"/>
          </p:cNvGraphicFramePr>
          <p:nvPr>
            <p:ph sz="quarter" idx="15"/>
            <p:extLst>
              <p:ext uri="{D42A27DB-BD31-4B8C-83A1-F6EECF244321}">
                <p14:modId xmlns:p14="http://schemas.microsoft.com/office/powerpoint/2010/main" val="2327023771"/>
              </p:ext>
            </p:extLst>
          </p:nvPr>
        </p:nvGraphicFramePr>
        <p:xfrm>
          <a:off x="301625" y="609600"/>
          <a:ext cx="8074025" cy="2706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31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Pan-London Analysis </a:t>
            </a:r>
            <a:r>
              <a:rPr lang="en-GB" sz="2000" dirty="0"/>
              <a:t>(Ageband)</a:t>
            </a:r>
          </a:p>
        </p:txBody>
      </p:sp>
      <p:sp>
        <p:nvSpPr>
          <p:cNvPr id="3" name="Text Placeholder 2"/>
          <p:cNvSpPr>
            <a:spLocks noGrp="1"/>
          </p:cNvSpPr>
          <p:nvPr>
            <p:ph type="body" sz="quarter" idx="13"/>
          </p:nvPr>
        </p:nvSpPr>
        <p:spPr/>
        <p:txBody>
          <a:bodyPr>
            <a:normAutofit fontScale="92500" lnSpcReduction="10000"/>
          </a:bodyPr>
          <a:lstStyle/>
          <a:p>
            <a:r>
              <a:rPr lang="en-GB" dirty="0"/>
              <a:t>Community Learning Funded Learners</a:t>
            </a:r>
          </a:p>
        </p:txBody>
      </p:sp>
      <p:graphicFrame>
        <p:nvGraphicFramePr>
          <p:cNvPr id="11" name="Content Placeholder 17"/>
          <p:cNvGraphicFramePr>
            <a:graphicFrameLocks noGrp="1"/>
          </p:cNvGraphicFramePr>
          <p:nvPr>
            <p:ph sz="quarter" idx="15"/>
            <p:extLst>
              <p:ext uri="{D42A27DB-BD31-4B8C-83A1-F6EECF244321}">
                <p14:modId xmlns:p14="http://schemas.microsoft.com/office/powerpoint/2010/main" val="225107969"/>
              </p:ext>
            </p:extLst>
          </p:nvPr>
        </p:nvGraphicFramePr>
        <p:xfrm>
          <a:off x="304800" y="609600"/>
          <a:ext cx="8076667" cy="3971520"/>
        </p:xfrm>
        <a:graphic>
          <a:graphicData uri="http://schemas.openxmlformats.org/drawingml/2006/table">
            <a:tbl>
              <a:tblPr firstRow="1" bandRow="1">
                <a:tableStyleId>{B301B821-A1FF-4177-AEE7-76D212191A09}</a:tableStyleId>
              </a:tblPr>
              <a:tblGrid>
                <a:gridCol w="2485129">
                  <a:extLst>
                    <a:ext uri="{9D8B030D-6E8A-4147-A177-3AD203B41FA5}">
                      <a16:colId xmlns="" xmlns:a16="http://schemas.microsoft.com/office/drawing/2014/main" val="20000"/>
                    </a:ext>
                  </a:extLst>
                </a:gridCol>
                <a:gridCol w="931923">
                  <a:extLst>
                    <a:ext uri="{9D8B030D-6E8A-4147-A177-3AD203B41FA5}">
                      <a16:colId xmlns="" xmlns:a16="http://schemas.microsoft.com/office/drawing/2014/main" val="20001"/>
                    </a:ext>
                  </a:extLst>
                </a:gridCol>
                <a:gridCol w="931923">
                  <a:extLst>
                    <a:ext uri="{9D8B030D-6E8A-4147-A177-3AD203B41FA5}">
                      <a16:colId xmlns="" xmlns:a16="http://schemas.microsoft.com/office/drawing/2014/main" val="20002"/>
                    </a:ext>
                  </a:extLst>
                </a:gridCol>
                <a:gridCol w="931923">
                  <a:extLst>
                    <a:ext uri="{9D8B030D-6E8A-4147-A177-3AD203B41FA5}">
                      <a16:colId xmlns="" xmlns:a16="http://schemas.microsoft.com/office/drawing/2014/main" val="2243429438"/>
                    </a:ext>
                  </a:extLst>
                </a:gridCol>
                <a:gridCol w="931923">
                  <a:extLst>
                    <a:ext uri="{9D8B030D-6E8A-4147-A177-3AD203B41FA5}">
                      <a16:colId xmlns="" xmlns:a16="http://schemas.microsoft.com/office/drawing/2014/main" val="1271746478"/>
                    </a:ext>
                  </a:extLst>
                </a:gridCol>
                <a:gridCol w="931923">
                  <a:extLst>
                    <a:ext uri="{9D8B030D-6E8A-4147-A177-3AD203B41FA5}">
                      <a16:colId xmlns="" xmlns:a16="http://schemas.microsoft.com/office/drawing/2014/main" val="2742023767"/>
                    </a:ext>
                  </a:extLst>
                </a:gridCol>
                <a:gridCol w="931923">
                  <a:extLst>
                    <a:ext uri="{9D8B030D-6E8A-4147-A177-3AD203B41FA5}">
                      <a16:colId xmlns="" xmlns:a16="http://schemas.microsoft.com/office/drawing/2014/main" val="3733274269"/>
                    </a:ext>
                  </a:extLst>
                </a:gridCol>
              </a:tblGrid>
              <a:tr h="268700">
                <a:tc>
                  <a:txBody>
                    <a:bodyPr/>
                    <a:lstStyle/>
                    <a:p>
                      <a:endParaRPr lang="en-GB" sz="1200" dirty="0">
                        <a:latin typeface="+mn-lt"/>
                      </a:endParaRPr>
                    </a:p>
                  </a:txBody>
                  <a:tcPr marL="91602" marR="91602"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marL="91494" marR="9149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marL="91494" marR="9149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marL="91494" marR="9149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07966">
                <a:tc>
                  <a:txBody>
                    <a:bodyPr/>
                    <a:lstStyle/>
                    <a:p>
                      <a:endParaRPr lang="en-GB" sz="1200" dirty="0">
                        <a:latin typeface="+mn-lt"/>
                      </a:endParaRPr>
                    </a:p>
                  </a:txBody>
                  <a:tcPr marL="91602" marR="91602"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latin typeface="+mn-lt"/>
                        </a:rPr>
                        <a:t>Learners</a:t>
                      </a:r>
                    </a:p>
                  </a:txBody>
                  <a:tcPr marL="91602" marR="91602"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latin typeface="+mn-lt"/>
                        </a:rPr>
                        <a:t>%</a:t>
                      </a:r>
                    </a:p>
                  </a:txBody>
                  <a:tcPr marL="91602" marR="91602" anchor="ctr">
                    <a:solidFill>
                      <a:schemeClr val="accent1"/>
                    </a:solidFill>
                  </a:tcPr>
                </a:tc>
                <a:tc>
                  <a:txBody>
                    <a:bodyPr/>
                    <a:lstStyle/>
                    <a:p>
                      <a:pPr algn="ctr"/>
                      <a:r>
                        <a:rPr lang="en-GB" sz="1200" b="1" dirty="0">
                          <a:solidFill>
                            <a:schemeClr val="bg1"/>
                          </a:solidFill>
                          <a:latin typeface="+mn-lt"/>
                        </a:rPr>
                        <a:t>Learners</a:t>
                      </a:r>
                    </a:p>
                  </a:txBody>
                  <a:tcPr marL="91602" marR="91602" anchor="ctr">
                    <a:solidFill>
                      <a:schemeClr val="accent1"/>
                    </a:solidFill>
                  </a:tcPr>
                </a:tc>
                <a:tc>
                  <a:txBody>
                    <a:bodyPr/>
                    <a:lstStyle/>
                    <a:p>
                      <a:pPr algn="ctr"/>
                      <a:r>
                        <a:rPr lang="en-GB" sz="1200" b="1" dirty="0">
                          <a:solidFill>
                            <a:schemeClr val="bg1"/>
                          </a:solidFill>
                          <a:latin typeface="+mn-lt"/>
                        </a:rPr>
                        <a:t>%</a:t>
                      </a:r>
                    </a:p>
                  </a:txBody>
                  <a:tcPr marL="91602" marR="91602" anchor="ctr">
                    <a:solidFill>
                      <a:schemeClr val="accent1"/>
                    </a:solidFill>
                  </a:tcPr>
                </a:tc>
                <a:tc>
                  <a:txBody>
                    <a:bodyPr/>
                    <a:lstStyle/>
                    <a:p>
                      <a:pPr algn="ctr"/>
                      <a:r>
                        <a:rPr lang="en-GB" sz="1200" b="1" dirty="0">
                          <a:solidFill>
                            <a:schemeClr val="bg1"/>
                          </a:solidFill>
                          <a:latin typeface="+mn-lt"/>
                        </a:rPr>
                        <a:t>Learners</a:t>
                      </a:r>
                    </a:p>
                  </a:txBody>
                  <a:tcPr marL="91602" marR="91602" anchor="ctr">
                    <a:solidFill>
                      <a:schemeClr val="accent1"/>
                    </a:solidFill>
                  </a:tcPr>
                </a:tc>
                <a:tc>
                  <a:txBody>
                    <a:bodyPr/>
                    <a:lstStyle/>
                    <a:p>
                      <a:pPr algn="ctr"/>
                      <a:r>
                        <a:rPr lang="en-GB" sz="1200" b="1" dirty="0">
                          <a:solidFill>
                            <a:schemeClr val="bg1"/>
                          </a:solidFill>
                          <a:latin typeface="+mn-lt"/>
                        </a:rPr>
                        <a:t>%</a:t>
                      </a:r>
                    </a:p>
                  </a:txBody>
                  <a:tcPr marL="91602" marR="91602" anchor="ctr">
                    <a:solidFill>
                      <a:schemeClr val="accent1"/>
                    </a:solidFill>
                  </a:tcPr>
                </a:tc>
                <a:extLst>
                  <a:ext uri="{0D108BD9-81ED-4DB2-BD59-A6C34878D82A}">
                    <a16:rowId xmlns="" xmlns:a16="http://schemas.microsoft.com/office/drawing/2014/main" val="10001"/>
                  </a:ext>
                </a:extLst>
              </a:tr>
              <a:tr h="360000">
                <a:tc>
                  <a:txBody>
                    <a:bodyPr/>
                    <a:lstStyle/>
                    <a:p>
                      <a:pPr algn="l"/>
                      <a:r>
                        <a:rPr lang="en-GB" sz="1100" dirty="0"/>
                        <a:t>Under 20</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910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40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30</a:t>
                      </a:r>
                    </a:p>
                  </a:txBody>
                  <a:tcPr marL="9531" marR="9531" marT="9525" marB="0" anchor="ct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31" marR="9531" marT="9525" marB="0" anchor="ctr"/>
                </a:tc>
                <a:extLst>
                  <a:ext uri="{0D108BD9-81ED-4DB2-BD59-A6C34878D82A}">
                    <a16:rowId xmlns="" xmlns:a16="http://schemas.microsoft.com/office/drawing/2014/main" val="10002"/>
                  </a:ext>
                </a:extLst>
              </a:tr>
              <a:tr h="360000">
                <a:tc>
                  <a:txBody>
                    <a:bodyPr/>
                    <a:lstStyle/>
                    <a:p>
                      <a:pPr algn="l"/>
                      <a:r>
                        <a:rPr lang="en-GB" sz="1100" dirty="0"/>
                        <a:t>20 - 24</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4,030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470</a:t>
                      </a:r>
                    </a:p>
                  </a:txBody>
                  <a:tcPr marL="9531" marR="9531" marT="9525" marB="0" anchor="ctr"/>
                </a:tc>
                <a:tc>
                  <a:txBody>
                    <a:bodyPr/>
                    <a:lstStyle/>
                    <a:p>
                      <a:pPr algn="ctr" fontAlgn="ctr"/>
                      <a:r>
                        <a:rPr lang="en-GB" sz="1100" b="0" i="0" u="none" strike="noStrike" dirty="0">
                          <a:solidFill>
                            <a:srgbClr val="000000"/>
                          </a:solidFill>
                          <a:effectLst/>
                          <a:latin typeface="Calibri" panose="020F0502020204030204" pitchFamily="34" charset="0"/>
                        </a:rPr>
                        <a:t>4%</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110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4%</a:t>
                      </a:r>
                    </a:p>
                  </a:txBody>
                  <a:tcPr marL="9531" marR="9531" marT="9525" marB="0" anchor="ctr"/>
                </a:tc>
                <a:extLst>
                  <a:ext uri="{0D108BD9-81ED-4DB2-BD59-A6C34878D82A}">
                    <a16:rowId xmlns="" xmlns:a16="http://schemas.microsoft.com/office/drawing/2014/main" val="10007"/>
                  </a:ext>
                </a:extLst>
              </a:tr>
              <a:tr h="360000">
                <a:tc>
                  <a:txBody>
                    <a:bodyPr/>
                    <a:lstStyle/>
                    <a:p>
                      <a:pPr algn="l"/>
                      <a:r>
                        <a:rPr lang="en-GB" sz="1100" dirty="0"/>
                        <a:t>25 - 29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8,670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dirty="0">
                          <a:solidFill>
                            <a:srgbClr val="000000"/>
                          </a:solidFill>
                          <a:effectLst/>
                          <a:latin typeface="Calibri" panose="020F0502020204030204" pitchFamily="34" charset="0"/>
                        </a:rPr>
                        <a:t>11%</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1,140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9%</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220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9%</a:t>
                      </a:r>
                    </a:p>
                  </a:txBody>
                  <a:tcPr marL="9531" marR="9531" marT="9525" marB="0" anchor="ctr"/>
                </a:tc>
                <a:extLst>
                  <a:ext uri="{0D108BD9-81ED-4DB2-BD59-A6C34878D82A}">
                    <a16:rowId xmlns="" xmlns:a16="http://schemas.microsoft.com/office/drawing/2014/main" val="10003"/>
                  </a:ext>
                </a:extLst>
              </a:tr>
              <a:tr h="360000">
                <a:tc>
                  <a:txBody>
                    <a:bodyPr/>
                    <a:lstStyle/>
                    <a:p>
                      <a:pPr algn="l"/>
                      <a:r>
                        <a:rPr lang="en-GB" sz="1100" dirty="0"/>
                        <a:t>30 - 39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22,290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28%</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2,400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670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27%</a:t>
                      </a:r>
                    </a:p>
                  </a:txBody>
                  <a:tcPr marL="9531" marR="9531" marT="9525" marB="0" anchor="ctr"/>
                </a:tc>
                <a:extLst>
                  <a:ext uri="{0D108BD9-81ED-4DB2-BD59-A6C34878D82A}">
                    <a16:rowId xmlns="" xmlns:a16="http://schemas.microsoft.com/office/drawing/2014/main" val="10004"/>
                  </a:ext>
                </a:extLst>
              </a:tr>
              <a:tr h="360000">
                <a:tc>
                  <a:txBody>
                    <a:bodyPr/>
                    <a:lstStyle/>
                    <a:p>
                      <a:pPr algn="l"/>
                      <a:r>
                        <a:rPr lang="en-GB" sz="1100" dirty="0"/>
                        <a:t>40 - 49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16,350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1,990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16%</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550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23%</a:t>
                      </a:r>
                    </a:p>
                  </a:txBody>
                  <a:tcPr marL="9531" marR="9531" marT="9525" marB="0" anchor="ctr"/>
                </a:tc>
                <a:extLst>
                  <a:ext uri="{0D108BD9-81ED-4DB2-BD59-A6C34878D82A}">
                    <a16:rowId xmlns="" xmlns:a16="http://schemas.microsoft.com/office/drawing/2014/main" val="10008"/>
                  </a:ext>
                </a:extLst>
              </a:tr>
              <a:tr h="360000">
                <a:tc>
                  <a:txBody>
                    <a:bodyPr/>
                    <a:lstStyle/>
                    <a:p>
                      <a:pPr algn="l"/>
                      <a:r>
                        <a:rPr lang="en-GB" sz="1100" dirty="0"/>
                        <a:t>50 - 59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dirty="0">
                          <a:solidFill>
                            <a:srgbClr val="000000"/>
                          </a:solidFill>
                          <a:effectLst/>
                          <a:latin typeface="Calibri" panose="020F0502020204030204" pitchFamily="34" charset="0"/>
                        </a:rPr>
                        <a:t>11,860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1,870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360</a:t>
                      </a:r>
                    </a:p>
                  </a:txBody>
                  <a:tcPr marL="9531" marR="9531" marT="9525" marB="0" anchor="ct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9531" marR="9531" marT="9525" marB="0" anchor="ctr"/>
                </a:tc>
                <a:extLst>
                  <a:ext uri="{0D108BD9-81ED-4DB2-BD59-A6C34878D82A}">
                    <a16:rowId xmlns="" xmlns:a16="http://schemas.microsoft.com/office/drawing/2014/main" val="10009"/>
                  </a:ext>
                </a:extLst>
              </a:tr>
              <a:tr h="360000">
                <a:tc>
                  <a:txBody>
                    <a:bodyPr/>
                    <a:lstStyle/>
                    <a:p>
                      <a:pPr algn="l"/>
                      <a:r>
                        <a:rPr lang="en-GB" sz="1100" dirty="0"/>
                        <a:t>60 - 69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9,950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12%</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2,640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22%</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290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12%</a:t>
                      </a:r>
                    </a:p>
                  </a:txBody>
                  <a:tcPr marL="9531" marR="9531" marT="9525" marB="0" anchor="ctr"/>
                </a:tc>
                <a:extLst>
                  <a:ext uri="{0D108BD9-81ED-4DB2-BD59-A6C34878D82A}">
                    <a16:rowId xmlns="" xmlns:a16="http://schemas.microsoft.com/office/drawing/2014/main" val="10010"/>
                  </a:ext>
                </a:extLst>
              </a:tr>
              <a:tr h="360000">
                <a:tc>
                  <a:txBody>
                    <a:bodyPr/>
                    <a:lstStyle/>
                    <a:p>
                      <a:pPr algn="l"/>
                      <a:r>
                        <a:rPr lang="en-GB" sz="1100" dirty="0"/>
                        <a:t>70+</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6,610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8%</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1,690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14%</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200</a:t>
                      </a:r>
                    </a:p>
                  </a:txBody>
                  <a:tcPr marL="9531" marR="9531" marT="9525" marB="0" anchor="ctr"/>
                </a:tc>
                <a:tc>
                  <a:txBody>
                    <a:bodyPr/>
                    <a:lstStyle/>
                    <a:p>
                      <a:pPr algn="ctr" fontAlgn="ctr"/>
                      <a:r>
                        <a:rPr lang="en-GB" sz="1100" b="0" i="0" u="none" strike="noStrike" dirty="0">
                          <a:solidFill>
                            <a:srgbClr val="000000"/>
                          </a:solidFill>
                          <a:effectLst/>
                          <a:latin typeface="Calibri" panose="020F0502020204030204" pitchFamily="34" charset="0"/>
                        </a:rPr>
                        <a:t>8%</a:t>
                      </a:r>
                    </a:p>
                  </a:txBody>
                  <a:tcPr marL="9531" marR="9531" marT="9525" marB="0" anchor="ctr"/>
                </a:tc>
                <a:extLst>
                  <a:ext uri="{0D108BD9-81ED-4DB2-BD59-A6C34878D82A}">
                    <a16:rowId xmlns="" xmlns:a16="http://schemas.microsoft.com/office/drawing/2014/main" val="10005"/>
                  </a:ext>
                </a:extLst>
              </a:tr>
              <a:tr h="360000">
                <a:tc>
                  <a:txBody>
                    <a:bodyPr/>
                    <a:lstStyle/>
                    <a:p>
                      <a:pPr algn="l"/>
                      <a:r>
                        <a:rPr lang="en-GB" sz="1100" dirty="0"/>
                        <a:t>Unknown</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270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31" marR="9531" marT="9525" marB="0" anchor="ctr"/>
                </a:tc>
                <a:extLst>
                  <a:ext uri="{0D108BD9-81ED-4DB2-BD59-A6C34878D82A}">
                    <a16:rowId xmlns="" xmlns:a16="http://schemas.microsoft.com/office/drawing/2014/main" val="10006"/>
                  </a:ext>
                </a:extLst>
              </a:tr>
            </a:tbl>
          </a:graphicData>
        </a:graphic>
      </p:graphicFrame>
      <p:sp>
        <p:nvSpPr>
          <p:cNvPr id="13" name="TextBox 12"/>
          <p:cNvSpPr txBox="1"/>
          <p:nvPr/>
        </p:nvSpPr>
        <p:spPr>
          <a:xfrm>
            <a:off x="316862" y="3"/>
            <a:ext cx="4865947" cy="369332"/>
          </a:xfrm>
          <a:prstGeom prst="rect">
            <a:avLst/>
          </a:prstGeom>
          <a:noFill/>
        </p:spPr>
        <p:txBody>
          <a:bodyPr wrap="none" rtlCol="0">
            <a:spAutoFit/>
          </a:bodyPr>
          <a:lstStyle/>
          <a:p>
            <a:r>
              <a:rPr lang="en-GB" dirty="0"/>
              <a:t>Community Learning Funded Learners – Age Band</a:t>
            </a:r>
          </a:p>
        </p:txBody>
      </p:sp>
      <p:sp>
        <p:nvSpPr>
          <p:cNvPr id="9" name="TextBox 8"/>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spTree>
    <p:extLst>
      <p:ext uri="{BB962C8B-B14F-4D97-AF65-F5344CB8AC3E}">
        <p14:creationId xmlns:p14="http://schemas.microsoft.com/office/powerpoint/2010/main" val="20752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Pan-London Analysis </a:t>
            </a:r>
            <a:r>
              <a:rPr lang="en-GB" sz="2000" dirty="0"/>
              <a:t>(Ageband)</a:t>
            </a:r>
          </a:p>
        </p:txBody>
      </p:sp>
      <p:sp>
        <p:nvSpPr>
          <p:cNvPr id="3" name="Text Placeholder 2"/>
          <p:cNvSpPr>
            <a:spLocks noGrp="1"/>
          </p:cNvSpPr>
          <p:nvPr>
            <p:ph type="body" sz="quarter" idx="13"/>
          </p:nvPr>
        </p:nvSpPr>
        <p:spPr/>
        <p:txBody>
          <a:bodyPr>
            <a:normAutofit fontScale="92500" lnSpcReduction="10000"/>
          </a:bodyPr>
          <a:lstStyle/>
          <a:p>
            <a:r>
              <a:rPr lang="en-GB" dirty="0"/>
              <a:t>Community Learning Funded Learners</a:t>
            </a:r>
          </a:p>
        </p:txBody>
      </p:sp>
      <p:graphicFrame>
        <p:nvGraphicFramePr>
          <p:cNvPr id="12" name="Content Placeholder 8"/>
          <p:cNvGraphicFramePr>
            <a:graphicFrameLocks noGrp="1"/>
          </p:cNvGraphicFramePr>
          <p:nvPr>
            <p:ph sz="quarter" idx="15"/>
            <p:extLst>
              <p:ext uri="{D42A27DB-BD31-4B8C-83A1-F6EECF244321}">
                <p14:modId xmlns:p14="http://schemas.microsoft.com/office/powerpoint/2010/main" val="2810924843"/>
              </p:ext>
            </p:extLst>
          </p:nvPr>
        </p:nvGraphicFramePr>
        <p:xfrm>
          <a:off x="304800" y="609600"/>
          <a:ext cx="80772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16862" y="3"/>
            <a:ext cx="4865947" cy="369332"/>
          </a:xfrm>
          <a:prstGeom prst="rect">
            <a:avLst/>
          </a:prstGeom>
          <a:noFill/>
        </p:spPr>
        <p:txBody>
          <a:bodyPr wrap="none" rtlCol="0">
            <a:spAutoFit/>
          </a:bodyPr>
          <a:lstStyle/>
          <a:p>
            <a:r>
              <a:rPr lang="en-GB" dirty="0"/>
              <a:t>Community Learning Funded Learners – Age Band</a:t>
            </a:r>
          </a:p>
        </p:txBody>
      </p:sp>
      <p:sp>
        <p:nvSpPr>
          <p:cNvPr id="9" name="TextBox 8"/>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spTree>
    <p:extLst>
      <p:ext uri="{BB962C8B-B14F-4D97-AF65-F5344CB8AC3E}">
        <p14:creationId xmlns:p14="http://schemas.microsoft.com/office/powerpoint/2010/main" val="385429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(Deprivation)</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Community Learning Funded Learners</a:t>
            </a:r>
          </a:p>
        </p:txBody>
      </p:sp>
      <p:graphicFrame>
        <p:nvGraphicFramePr>
          <p:cNvPr id="12" name="Content Placeholder 17"/>
          <p:cNvGraphicFramePr>
            <a:graphicFrameLocks noGrp="1"/>
          </p:cNvGraphicFramePr>
          <p:nvPr>
            <p:ph sz="quarter" idx="15"/>
            <p:extLst>
              <p:ext uri="{D42A27DB-BD31-4B8C-83A1-F6EECF244321}">
                <p14:modId xmlns:p14="http://schemas.microsoft.com/office/powerpoint/2010/main" val="1527932776"/>
              </p:ext>
            </p:extLst>
          </p:nvPr>
        </p:nvGraphicFramePr>
        <p:xfrm>
          <a:off x="304800" y="609599"/>
          <a:ext cx="8072845" cy="5938985"/>
        </p:xfrm>
        <a:graphic>
          <a:graphicData uri="http://schemas.openxmlformats.org/drawingml/2006/table">
            <a:tbl>
              <a:tblPr firstRow="1" bandRow="1">
                <a:tableStyleId>{B301B821-A1FF-4177-AEE7-76D212191A09}</a:tableStyleId>
              </a:tblPr>
              <a:tblGrid>
                <a:gridCol w="2967316">
                  <a:extLst>
                    <a:ext uri="{9D8B030D-6E8A-4147-A177-3AD203B41FA5}">
                      <a16:colId xmlns="" xmlns:a16="http://schemas.microsoft.com/office/drawing/2014/main" val="20000"/>
                    </a:ext>
                  </a:extLst>
                </a:gridCol>
                <a:gridCol w="916377">
                  <a:extLst>
                    <a:ext uri="{9D8B030D-6E8A-4147-A177-3AD203B41FA5}">
                      <a16:colId xmlns="" xmlns:a16="http://schemas.microsoft.com/office/drawing/2014/main" val="20001"/>
                    </a:ext>
                  </a:extLst>
                </a:gridCol>
                <a:gridCol w="785466">
                  <a:extLst>
                    <a:ext uri="{9D8B030D-6E8A-4147-A177-3AD203B41FA5}">
                      <a16:colId xmlns="" xmlns:a16="http://schemas.microsoft.com/office/drawing/2014/main" val="20002"/>
                    </a:ext>
                  </a:extLst>
                </a:gridCol>
                <a:gridCol w="916377">
                  <a:extLst>
                    <a:ext uri="{9D8B030D-6E8A-4147-A177-3AD203B41FA5}">
                      <a16:colId xmlns="" xmlns:a16="http://schemas.microsoft.com/office/drawing/2014/main" val="3691461950"/>
                    </a:ext>
                  </a:extLst>
                </a:gridCol>
                <a:gridCol w="785466">
                  <a:extLst>
                    <a:ext uri="{9D8B030D-6E8A-4147-A177-3AD203B41FA5}">
                      <a16:colId xmlns="" xmlns:a16="http://schemas.microsoft.com/office/drawing/2014/main" val="941689656"/>
                    </a:ext>
                  </a:extLst>
                </a:gridCol>
                <a:gridCol w="916377">
                  <a:extLst>
                    <a:ext uri="{9D8B030D-6E8A-4147-A177-3AD203B41FA5}">
                      <a16:colId xmlns="" xmlns:a16="http://schemas.microsoft.com/office/drawing/2014/main" val="571721482"/>
                    </a:ext>
                  </a:extLst>
                </a:gridCol>
                <a:gridCol w="785466">
                  <a:extLst>
                    <a:ext uri="{9D8B030D-6E8A-4147-A177-3AD203B41FA5}">
                      <a16:colId xmlns="" xmlns:a16="http://schemas.microsoft.com/office/drawing/2014/main" val="1704535237"/>
                    </a:ext>
                  </a:extLst>
                </a:gridCol>
              </a:tblGrid>
              <a:tr h="489578">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316747">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rPr>
                        <a:t>Learners</a:t>
                      </a: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extLst>
                  <a:ext uri="{0D108BD9-81ED-4DB2-BD59-A6C34878D82A}">
                    <a16:rowId xmlns="" xmlns:a16="http://schemas.microsoft.com/office/drawing/2014/main" val="10001"/>
                  </a:ext>
                </a:extLst>
              </a:tr>
              <a:tr h="513266">
                <a:tc>
                  <a:txBody>
                    <a:bodyPr/>
                    <a:lstStyle/>
                    <a:p>
                      <a:pPr algn="l"/>
                      <a:r>
                        <a:rPr lang="en-GB" sz="1100" dirty="0"/>
                        <a:t>Band 1 – Most Deprived</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10,180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960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 xmlns:a16="http://schemas.microsoft.com/office/drawing/2014/main" val="567412368"/>
                  </a:ext>
                </a:extLst>
              </a:tr>
              <a:tr h="513266">
                <a:tc>
                  <a:txBody>
                    <a:bodyPr/>
                    <a:lstStyle/>
                    <a:p>
                      <a:pPr algn="l"/>
                      <a:r>
                        <a:rPr lang="en-GB" sz="1100" dirty="0"/>
                        <a:t>Band 2</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8,750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1,130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 xmlns:a16="http://schemas.microsoft.com/office/drawing/2014/main" val="859824081"/>
                  </a:ext>
                </a:extLst>
              </a:tr>
              <a:tr h="513266">
                <a:tc>
                  <a:txBody>
                    <a:bodyPr/>
                    <a:lstStyle/>
                    <a:p>
                      <a:pPr algn="l"/>
                      <a:r>
                        <a:rPr lang="en-GB" sz="1100" dirty="0"/>
                        <a:t>Band 3</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8,510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 xmlns:a16="http://schemas.microsoft.com/office/drawing/2014/main" val="10015"/>
                  </a:ext>
                </a:extLst>
              </a:tr>
              <a:tr h="513266">
                <a:tc>
                  <a:txBody>
                    <a:bodyPr/>
                    <a:lstStyle/>
                    <a:p>
                      <a:pPr algn="l"/>
                      <a:r>
                        <a:rPr lang="en-GB" sz="1100" dirty="0"/>
                        <a:t>Band 4</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8,730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1,320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 xmlns:a16="http://schemas.microsoft.com/office/drawing/2014/main" val="10016"/>
                  </a:ext>
                </a:extLst>
              </a:tr>
              <a:tr h="513266">
                <a:tc>
                  <a:txBody>
                    <a:bodyPr/>
                    <a:lstStyle/>
                    <a:p>
                      <a:pPr algn="l"/>
                      <a:r>
                        <a:rPr lang="en-GB" sz="1100" dirty="0"/>
                        <a:t>Band 5</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8,240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1,330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 xmlns:a16="http://schemas.microsoft.com/office/drawing/2014/main" val="10003"/>
                  </a:ext>
                </a:extLst>
              </a:tr>
              <a:tr h="513266">
                <a:tc>
                  <a:txBody>
                    <a:bodyPr/>
                    <a:lstStyle/>
                    <a:p>
                      <a:pPr algn="l"/>
                      <a:r>
                        <a:rPr lang="en-GB" sz="1100" dirty="0"/>
                        <a:t>Band 6</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7,650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1,440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280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extLst>
                  <a:ext uri="{0D108BD9-81ED-4DB2-BD59-A6C34878D82A}">
                    <a16:rowId xmlns="" xmlns:a16="http://schemas.microsoft.com/office/drawing/2014/main" val="10004"/>
                  </a:ext>
                </a:extLst>
              </a:tr>
              <a:tr h="513266">
                <a:tc>
                  <a:txBody>
                    <a:bodyPr/>
                    <a:lstStyle/>
                    <a:p>
                      <a:pPr algn="l"/>
                      <a:r>
                        <a:rPr lang="en-GB" sz="1100" dirty="0"/>
                        <a:t>Band</a:t>
                      </a:r>
                      <a:r>
                        <a:rPr lang="en-GB" sz="1100" baseline="0" dirty="0"/>
                        <a:t> 7</a:t>
                      </a:r>
                      <a:endParaRPr lang="en-GB" sz="1100" dirty="0"/>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7,080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1,360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 xmlns:a16="http://schemas.microsoft.com/office/drawing/2014/main" val="10005"/>
                  </a:ext>
                </a:extLst>
              </a:tr>
              <a:tr h="513266">
                <a:tc>
                  <a:txBody>
                    <a:bodyPr/>
                    <a:lstStyle/>
                    <a:p>
                      <a:pPr algn="l"/>
                      <a:r>
                        <a:rPr lang="en-GB" sz="1100" dirty="0"/>
                        <a:t>Band 8</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7,090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15%</a:t>
                      </a:r>
                    </a:p>
                  </a:txBody>
                  <a:tcPr marL="9525" marR="9525" marT="9525" marB="0" anchor="ctr"/>
                </a:tc>
                <a:extLst>
                  <a:ext uri="{0D108BD9-81ED-4DB2-BD59-A6C34878D82A}">
                    <a16:rowId xmlns="" xmlns:a16="http://schemas.microsoft.com/office/drawing/2014/main" val="10006"/>
                  </a:ext>
                </a:extLst>
              </a:tr>
              <a:tr h="513266">
                <a:tc>
                  <a:txBody>
                    <a:bodyPr/>
                    <a:lstStyle/>
                    <a:p>
                      <a:pPr algn="l"/>
                      <a:r>
                        <a:rPr lang="en-GB" sz="1100" dirty="0"/>
                        <a:t>Band 9</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7,020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a:t>
                      </a:r>
                    </a:p>
                  </a:txBody>
                  <a:tcPr marL="9525" marR="9525" marT="9525" marB="0" anchor="ctr"/>
                </a:tc>
                <a:extLst>
                  <a:ext uri="{0D108BD9-81ED-4DB2-BD59-A6C34878D82A}">
                    <a16:rowId xmlns="" xmlns:a16="http://schemas.microsoft.com/office/drawing/2014/main" val="10010"/>
                  </a:ext>
                </a:extLst>
              </a:tr>
              <a:tr h="513266">
                <a:tc>
                  <a:txBody>
                    <a:bodyPr/>
                    <a:lstStyle/>
                    <a:p>
                      <a:pPr algn="l"/>
                      <a:r>
                        <a:rPr lang="en-GB" sz="1100" dirty="0"/>
                        <a:t>Band 10 – Least Deprived</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7,680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360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15%</a:t>
                      </a:r>
                    </a:p>
                  </a:txBody>
                  <a:tcPr marL="9525" marR="9525" marT="9525" marB="0" anchor="ctr"/>
                </a:tc>
                <a:extLst>
                  <a:ext uri="{0D108BD9-81ED-4DB2-BD59-A6C34878D82A}">
                    <a16:rowId xmlns="" xmlns:a16="http://schemas.microsoft.com/office/drawing/2014/main" val="10007"/>
                  </a:ext>
                </a:extLst>
              </a:tr>
            </a:tbl>
          </a:graphicData>
        </a:graphic>
      </p:graphicFrame>
      <p:sp>
        <p:nvSpPr>
          <p:cNvPr id="5" name="TextBox 4"/>
          <p:cNvSpPr txBox="1"/>
          <p:nvPr/>
        </p:nvSpPr>
        <p:spPr>
          <a:xfrm>
            <a:off x="316862" y="3"/>
            <a:ext cx="5077159" cy="369332"/>
          </a:xfrm>
          <a:prstGeom prst="rect">
            <a:avLst/>
          </a:prstGeom>
          <a:noFill/>
        </p:spPr>
        <p:txBody>
          <a:bodyPr wrap="none" rtlCol="0">
            <a:spAutoFit/>
          </a:bodyPr>
          <a:lstStyle/>
          <a:p>
            <a:r>
              <a:rPr lang="en-GB" dirty="0"/>
              <a:t>Deprivation – Community Learning Funded Learners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 IMD 2010</a:t>
            </a:r>
          </a:p>
        </p:txBody>
      </p:sp>
    </p:spTree>
    <p:extLst>
      <p:ext uri="{BB962C8B-B14F-4D97-AF65-F5344CB8AC3E}">
        <p14:creationId xmlns:p14="http://schemas.microsoft.com/office/powerpoint/2010/main" val="3408686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(Deprivation)</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Community Learning Funded Learners</a:t>
            </a:r>
          </a:p>
        </p:txBody>
      </p:sp>
      <p:sp>
        <p:nvSpPr>
          <p:cNvPr id="5" name="TextBox 4"/>
          <p:cNvSpPr txBox="1"/>
          <p:nvPr/>
        </p:nvSpPr>
        <p:spPr>
          <a:xfrm>
            <a:off x="316862" y="3"/>
            <a:ext cx="5077159" cy="369332"/>
          </a:xfrm>
          <a:prstGeom prst="rect">
            <a:avLst/>
          </a:prstGeom>
          <a:noFill/>
        </p:spPr>
        <p:txBody>
          <a:bodyPr wrap="none" rtlCol="0">
            <a:spAutoFit/>
          </a:bodyPr>
          <a:lstStyle/>
          <a:p>
            <a:r>
              <a:rPr lang="en-GB" dirty="0"/>
              <a:t>Deprivation – Community Learning Funded Learners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 IMD 2010</a:t>
            </a:r>
          </a:p>
        </p:txBody>
      </p:sp>
      <p:graphicFrame>
        <p:nvGraphicFramePr>
          <p:cNvPr id="11" name="Content Placeholder 10"/>
          <p:cNvGraphicFramePr>
            <a:graphicFrameLocks noGrp="1"/>
          </p:cNvGraphicFramePr>
          <p:nvPr>
            <p:ph sz="quarter" idx="15"/>
            <p:extLst>
              <p:ext uri="{D42A27DB-BD31-4B8C-83A1-F6EECF244321}">
                <p14:modId xmlns:p14="http://schemas.microsoft.com/office/powerpoint/2010/main" val="3073835480"/>
              </p:ext>
            </p:extLst>
          </p:nvPr>
        </p:nvGraphicFramePr>
        <p:xfrm>
          <a:off x="304800" y="609599"/>
          <a:ext cx="8077200" cy="5920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260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GB" dirty="0"/>
              <a:t>Introduction</a:t>
            </a:r>
          </a:p>
        </p:txBody>
      </p:sp>
      <p:sp>
        <p:nvSpPr>
          <p:cNvPr id="3" name="Content Placeholder 5"/>
          <p:cNvSpPr>
            <a:spLocks noGrp="1"/>
          </p:cNvSpPr>
          <p:nvPr>
            <p:ph sz="quarter" idx="4294967295"/>
          </p:nvPr>
        </p:nvSpPr>
        <p:spPr>
          <a:xfrm>
            <a:off x="381000" y="923925"/>
            <a:ext cx="8005763" cy="5581650"/>
          </a:xfrm>
        </p:spPr>
        <p:txBody>
          <a:bodyPr>
            <a:normAutofit/>
          </a:bodyPr>
          <a:lstStyle/>
          <a:p>
            <a:pPr>
              <a:spcBef>
                <a:spcPct val="0"/>
              </a:spcBef>
              <a:spcAft>
                <a:spcPts val="600"/>
              </a:spcAft>
            </a:pPr>
            <a:endParaRPr lang="en-GB" altLang="en-US" sz="1800" dirty="0">
              <a:latin typeface="Verdana" pitchFamily="34" charset="0"/>
              <a:ea typeface="Verdana" pitchFamily="34" charset="0"/>
              <a:cs typeface="Verdana" pitchFamily="34" charset="0"/>
            </a:endParaRPr>
          </a:p>
          <a:p>
            <a:pPr>
              <a:spcBef>
                <a:spcPct val="0"/>
              </a:spcBef>
              <a:spcAft>
                <a:spcPts val="900"/>
              </a:spcAft>
            </a:pPr>
            <a:r>
              <a:rPr lang="en-US" altLang="en-US" sz="2000" dirty="0">
                <a:latin typeface="+mj-lt"/>
                <a:ea typeface="Verdana" pitchFamily="34" charset="0"/>
                <a:cs typeface="Verdana" pitchFamily="34" charset="0"/>
              </a:rPr>
              <a:t>A review is being undertaking of provision currently delivered and their fit with current and future patterns of learner demand, local economic and skills priorities, and local demographic factors.</a:t>
            </a:r>
          </a:p>
          <a:p>
            <a:pPr>
              <a:spcBef>
                <a:spcPct val="0"/>
              </a:spcBef>
              <a:spcAft>
                <a:spcPts val="900"/>
              </a:spcAft>
            </a:pPr>
            <a:r>
              <a:rPr lang="en-US" sz="2000" dirty="0">
                <a:latin typeface="+mj-lt"/>
                <a:ea typeface="Verdana" pitchFamily="34" charset="0"/>
                <a:cs typeface="Verdana" pitchFamily="34" charset="0"/>
              </a:rPr>
              <a:t>The report includes a series of maps, charts and tables in PowerPoint format, designed to provide a comprehensive evidence base for the review. </a:t>
            </a:r>
          </a:p>
          <a:p>
            <a:pPr>
              <a:spcBef>
                <a:spcPct val="0"/>
              </a:spcBef>
              <a:spcAft>
                <a:spcPts val="900"/>
              </a:spcAft>
            </a:pPr>
            <a:r>
              <a:rPr lang="en-US" sz="2000" dirty="0">
                <a:latin typeface="+mj-lt"/>
                <a:ea typeface="Verdana" pitchFamily="34" charset="0"/>
                <a:cs typeface="Verdana" pitchFamily="34" charset="0"/>
              </a:rPr>
              <a:t>In order to meet the Skills Funding Agency data protection requirements learner numbers have been rounded to the nearest 10 in all data tables, charts and maps.</a:t>
            </a:r>
            <a:r>
              <a:rPr lang="en-US" sz="1800" dirty="0">
                <a:latin typeface="Verdana" pitchFamily="34" charset="0"/>
                <a:ea typeface="Verdana" pitchFamily="34" charset="0"/>
                <a:cs typeface="Verdana" pitchFamily="34" charset="0"/>
              </a:rPr>
              <a:t> </a:t>
            </a:r>
          </a:p>
          <a:p>
            <a:pPr>
              <a:spcBef>
                <a:spcPct val="0"/>
              </a:spcBef>
              <a:spcAft>
                <a:spcPts val="900"/>
              </a:spcAft>
            </a:pPr>
            <a:r>
              <a:rPr lang="en-US" sz="1800" dirty="0">
                <a:latin typeface="Verdana" pitchFamily="34" charset="0"/>
                <a:ea typeface="Verdana" pitchFamily="34" charset="0"/>
                <a:cs typeface="Verdana" pitchFamily="34" charset="0"/>
              </a:rPr>
              <a:t> </a:t>
            </a:r>
          </a:p>
          <a:p>
            <a:pPr>
              <a:spcBef>
                <a:spcPct val="0"/>
              </a:spcBef>
              <a:spcAft>
                <a:spcPts val="900"/>
              </a:spcAft>
            </a:pPr>
            <a:endParaRPr lang="en-GB" sz="1400" dirty="0"/>
          </a:p>
          <a:p>
            <a:endParaRPr lang="en-GB" dirty="0"/>
          </a:p>
        </p:txBody>
      </p:sp>
      <p:sp>
        <p:nvSpPr>
          <p:cNvPr id="4" name="TextBox 3"/>
          <p:cNvSpPr txBox="1"/>
          <p:nvPr/>
        </p:nvSpPr>
        <p:spPr>
          <a:xfrm>
            <a:off x="358588" y="502026"/>
            <a:ext cx="4159624" cy="523220"/>
          </a:xfrm>
          <a:prstGeom prst="rect">
            <a:avLst/>
          </a:prstGeom>
          <a:noFill/>
        </p:spPr>
        <p:txBody>
          <a:bodyPr wrap="square" rtlCol="0">
            <a:spAutoFit/>
          </a:bodyPr>
          <a:lstStyle/>
          <a:p>
            <a:r>
              <a:rPr lang="en-GB" sz="2800" b="1" cap="small" dirty="0"/>
              <a:t>Introduction</a:t>
            </a:r>
          </a:p>
        </p:txBody>
      </p:sp>
    </p:spTree>
    <p:extLst>
      <p:ext uri="{BB962C8B-B14F-4D97-AF65-F5344CB8AC3E}">
        <p14:creationId xmlns:p14="http://schemas.microsoft.com/office/powerpoint/2010/main" val="358997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(Live In Learn In)</a:t>
            </a:r>
          </a:p>
        </p:txBody>
      </p:sp>
      <p:sp>
        <p:nvSpPr>
          <p:cNvPr id="10" name="Text Placeholder 9"/>
          <p:cNvSpPr>
            <a:spLocks noGrp="1"/>
          </p:cNvSpPr>
          <p:nvPr>
            <p:ph type="body" sz="quarter" idx="13"/>
          </p:nvPr>
        </p:nvSpPr>
        <p:spPr>
          <a:xfrm>
            <a:off x="304799" y="381000"/>
            <a:ext cx="8077073" cy="228600"/>
          </a:xfrm>
        </p:spPr>
        <p:txBody>
          <a:bodyPr>
            <a:normAutofit fontScale="92500" lnSpcReduction="10000"/>
          </a:bodyPr>
          <a:lstStyle/>
          <a:p>
            <a:r>
              <a:rPr lang="en-GB" dirty="0"/>
              <a:t>Community Learning Funded Learners</a:t>
            </a:r>
          </a:p>
        </p:txBody>
      </p:sp>
      <p:graphicFrame>
        <p:nvGraphicFramePr>
          <p:cNvPr id="12" name="Content Placeholder 17"/>
          <p:cNvGraphicFramePr>
            <a:graphicFrameLocks noGrp="1"/>
          </p:cNvGraphicFramePr>
          <p:nvPr>
            <p:ph sz="quarter" idx="15"/>
            <p:extLst>
              <p:ext uri="{D42A27DB-BD31-4B8C-83A1-F6EECF244321}">
                <p14:modId xmlns:p14="http://schemas.microsoft.com/office/powerpoint/2010/main" val="929994794"/>
              </p:ext>
            </p:extLst>
          </p:nvPr>
        </p:nvGraphicFramePr>
        <p:xfrm>
          <a:off x="304800" y="609513"/>
          <a:ext cx="3965448" cy="5443881"/>
        </p:xfrm>
        <a:graphic>
          <a:graphicData uri="http://schemas.openxmlformats.org/drawingml/2006/table">
            <a:tbl>
              <a:tblPr firstRow="1" bandRow="1">
                <a:tableStyleId>{B301B821-A1FF-4177-AEE7-76D212191A09}</a:tableStyleId>
              </a:tblPr>
              <a:tblGrid>
                <a:gridCol w="2124364">
                  <a:extLst>
                    <a:ext uri="{9D8B030D-6E8A-4147-A177-3AD203B41FA5}">
                      <a16:colId xmlns="" xmlns:a16="http://schemas.microsoft.com/office/drawing/2014/main" val="20000"/>
                    </a:ext>
                  </a:extLst>
                </a:gridCol>
                <a:gridCol w="920542">
                  <a:extLst>
                    <a:ext uri="{9D8B030D-6E8A-4147-A177-3AD203B41FA5}">
                      <a16:colId xmlns="" xmlns:a16="http://schemas.microsoft.com/office/drawing/2014/main" val="20001"/>
                    </a:ext>
                  </a:extLst>
                </a:gridCol>
                <a:gridCol w="920542">
                  <a:extLst>
                    <a:ext uri="{9D8B030D-6E8A-4147-A177-3AD203B41FA5}">
                      <a16:colId xmlns="" xmlns:a16="http://schemas.microsoft.com/office/drawing/2014/main" val="20002"/>
                    </a:ext>
                  </a:extLst>
                </a:gridCol>
              </a:tblGrid>
              <a:tr h="421001">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Live In Learners</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Learn in</a:t>
                      </a:r>
                    </a:p>
                    <a:p>
                      <a:pPr algn="ctr"/>
                      <a:r>
                        <a:rPr lang="en-GB" sz="1200" b="1" dirty="0">
                          <a:solidFill>
                            <a:schemeClr val="bg1"/>
                          </a:solidFill>
                        </a:rPr>
                        <a:t> %</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74227">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solidFill>
                      <a:schemeClr val="accent1"/>
                    </a:solidFill>
                  </a:tcPr>
                </a:tc>
                <a:tc vMerge="1">
                  <a:txBody>
                    <a:bodyPr/>
                    <a:lstStyle/>
                    <a:p>
                      <a:pPr algn="ctr"/>
                      <a:endParaRPr lang="en-GB" sz="1200" b="1"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vMerge="1">
                  <a:txBody>
                    <a:bodyPr/>
                    <a:lstStyle/>
                    <a:p>
                      <a:endParaRPr lang="en-GB"/>
                    </a:p>
                  </a:txBody>
                  <a:tcPr/>
                </a:tc>
                <a:extLst>
                  <a:ext uri="{0D108BD9-81ED-4DB2-BD59-A6C34878D82A}">
                    <a16:rowId xmlns="" xmlns:a16="http://schemas.microsoft.com/office/drawing/2014/main" val="10001"/>
                  </a:ext>
                </a:extLst>
              </a:tr>
              <a:tr h="296785">
                <a:tc>
                  <a:txBody>
                    <a:bodyPr/>
                    <a:lstStyle/>
                    <a:p>
                      <a:pPr lvl="0" algn="l" fontAlgn="b"/>
                      <a:r>
                        <a:rPr lang="en-GB" sz="1100" b="0" i="0" u="none" strike="noStrike" dirty="0">
                          <a:solidFill>
                            <a:srgbClr val="000000"/>
                          </a:solidFill>
                          <a:effectLst/>
                          <a:latin typeface="Calibri" panose="020F0502020204030204" pitchFamily="34" charset="0"/>
                        </a:rPr>
                        <a:t>Barking and Dagenham</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1,020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64%</a:t>
                      </a:r>
                    </a:p>
                  </a:txBody>
                  <a:tcPr marL="9525" marR="9525" marT="9525" marB="0" anchor="ctr"/>
                </a:tc>
                <a:extLst>
                  <a:ext uri="{0D108BD9-81ED-4DB2-BD59-A6C34878D82A}">
                    <a16:rowId xmlns="" xmlns:a16="http://schemas.microsoft.com/office/drawing/2014/main" val="10002"/>
                  </a:ext>
                </a:extLst>
              </a:tr>
              <a:tr h="296785">
                <a:tc>
                  <a:txBody>
                    <a:bodyPr/>
                    <a:lstStyle/>
                    <a:p>
                      <a:pPr lvl="0" algn="l" fontAlgn="b"/>
                      <a:r>
                        <a:rPr lang="en-GB" sz="1100" b="0" i="0" u="none" strike="noStrike" dirty="0">
                          <a:solidFill>
                            <a:srgbClr val="000000"/>
                          </a:solidFill>
                          <a:effectLst/>
                          <a:latin typeface="Calibri" panose="020F0502020204030204" pitchFamily="34" charset="0"/>
                        </a:rPr>
                        <a:t>Barnet</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2,350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 xmlns:a16="http://schemas.microsoft.com/office/drawing/2014/main" val="567412368"/>
                  </a:ext>
                </a:extLst>
              </a:tr>
              <a:tr h="296785">
                <a:tc>
                  <a:txBody>
                    <a:bodyPr/>
                    <a:lstStyle/>
                    <a:p>
                      <a:pPr lvl="0" algn="l" fontAlgn="b"/>
                      <a:r>
                        <a:rPr lang="en-GB" sz="1100" b="0" i="0" u="none" strike="noStrike" dirty="0">
                          <a:solidFill>
                            <a:srgbClr val="000000"/>
                          </a:solidFill>
                          <a:effectLst/>
                          <a:latin typeface="Calibri" panose="020F0502020204030204" pitchFamily="34" charset="0"/>
                        </a:rPr>
                        <a:t>Bexley</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2,740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86%</a:t>
                      </a:r>
                    </a:p>
                  </a:txBody>
                  <a:tcPr marL="9525" marR="9525" marT="9525" marB="0" anchor="ctr"/>
                </a:tc>
                <a:extLst>
                  <a:ext uri="{0D108BD9-81ED-4DB2-BD59-A6C34878D82A}">
                    <a16:rowId xmlns="" xmlns:a16="http://schemas.microsoft.com/office/drawing/2014/main" val="859824081"/>
                  </a:ext>
                </a:extLst>
              </a:tr>
              <a:tr h="296785">
                <a:tc>
                  <a:txBody>
                    <a:bodyPr/>
                    <a:lstStyle/>
                    <a:p>
                      <a:pPr lvl="0" algn="l" fontAlgn="b"/>
                      <a:r>
                        <a:rPr lang="en-GB" sz="1100" b="0" i="0" u="none" strike="noStrike">
                          <a:solidFill>
                            <a:srgbClr val="000000"/>
                          </a:solidFill>
                          <a:effectLst/>
                          <a:latin typeface="Calibri" panose="020F0502020204030204" pitchFamily="34" charset="0"/>
                        </a:rPr>
                        <a:t>Brent</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2,220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extLst>
                  <a:ext uri="{0D108BD9-81ED-4DB2-BD59-A6C34878D82A}">
                    <a16:rowId xmlns="" xmlns:a16="http://schemas.microsoft.com/office/drawing/2014/main" val="10015"/>
                  </a:ext>
                </a:extLst>
              </a:tr>
              <a:tr h="296785">
                <a:tc>
                  <a:txBody>
                    <a:bodyPr/>
                    <a:lstStyle/>
                    <a:p>
                      <a:pPr lvl="0" algn="l" fontAlgn="b"/>
                      <a:r>
                        <a:rPr lang="en-GB" sz="1100" b="0" i="0" u="none" strike="noStrike" dirty="0">
                          <a:solidFill>
                            <a:srgbClr val="000000"/>
                          </a:solidFill>
                          <a:effectLst/>
                          <a:latin typeface="Calibri" panose="020F0502020204030204" pitchFamily="34" charset="0"/>
                        </a:rPr>
                        <a:t>Bromley</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4,420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84%</a:t>
                      </a:r>
                    </a:p>
                  </a:txBody>
                  <a:tcPr marL="9525" marR="9525" marT="9525" marB="0" anchor="ctr"/>
                </a:tc>
                <a:extLst>
                  <a:ext uri="{0D108BD9-81ED-4DB2-BD59-A6C34878D82A}">
                    <a16:rowId xmlns="" xmlns:a16="http://schemas.microsoft.com/office/drawing/2014/main" val="10016"/>
                  </a:ext>
                </a:extLst>
              </a:tr>
              <a:tr h="296785">
                <a:tc>
                  <a:txBody>
                    <a:bodyPr/>
                    <a:lstStyle/>
                    <a:p>
                      <a:pPr lvl="0" algn="l" fontAlgn="b"/>
                      <a:r>
                        <a:rPr lang="en-GB" sz="1100" b="0" i="0" u="none" strike="noStrike" dirty="0">
                          <a:solidFill>
                            <a:srgbClr val="000000"/>
                          </a:solidFill>
                          <a:effectLst/>
                          <a:latin typeface="Calibri" panose="020F0502020204030204" pitchFamily="34" charset="0"/>
                        </a:rPr>
                        <a:t>Camden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3,810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9525" marR="9525" marT="9525" marB="0" anchor="ctr"/>
                </a:tc>
                <a:extLst>
                  <a:ext uri="{0D108BD9-81ED-4DB2-BD59-A6C34878D82A}">
                    <a16:rowId xmlns="" xmlns:a16="http://schemas.microsoft.com/office/drawing/2014/main" val="10003"/>
                  </a:ext>
                </a:extLst>
              </a:tr>
              <a:tr h="296785">
                <a:tc>
                  <a:txBody>
                    <a:bodyPr/>
                    <a:lstStyle/>
                    <a:p>
                      <a:pPr lvl="0" algn="l" fontAlgn="b"/>
                      <a:r>
                        <a:rPr lang="en-GB" sz="1100" b="0" i="0" u="none" strike="noStrike">
                          <a:solidFill>
                            <a:srgbClr val="000000"/>
                          </a:solidFill>
                          <a:effectLst/>
                          <a:latin typeface="Calibri" panose="020F0502020204030204" pitchFamily="34" charset="0"/>
                        </a:rPr>
                        <a:t>City of London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extLst>
                  <a:ext uri="{0D108BD9-81ED-4DB2-BD59-A6C34878D82A}">
                    <a16:rowId xmlns="" xmlns:a16="http://schemas.microsoft.com/office/drawing/2014/main" val="10004"/>
                  </a:ext>
                </a:extLst>
              </a:tr>
              <a:tr h="296785">
                <a:tc>
                  <a:txBody>
                    <a:bodyPr/>
                    <a:lstStyle/>
                    <a:p>
                      <a:pPr lvl="0" algn="l" fontAlgn="b"/>
                      <a:r>
                        <a:rPr lang="en-GB" sz="1100" b="0" i="0" u="none" strike="noStrike" dirty="0">
                          <a:solidFill>
                            <a:srgbClr val="000000"/>
                          </a:solidFill>
                          <a:effectLst/>
                          <a:latin typeface="Calibri" panose="020F0502020204030204" pitchFamily="34" charset="0"/>
                        </a:rPr>
                        <a:t>Croydon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2,770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60%</a:t>
                      </a:r>
                    </a:p>
                  </a:txBody>
                  <a:tcPr marL="9525" marR="9525" marT="9525" marB="0" anchor="ctr"/>
                </a:tc>
                <a:extLst>
                  <a:ext uri="{0D108BD9-81ED-4DB2-BD59-A6C34878D82A}">
                    <a16:rowId xmlns="" xmlns:a16="http://schemas.microsoft.com/office/drawing/2014/main" val="10005"/>
                  </a:ext>
                </a:extLst>
              </a:tr>
              <a:tr h="296785">
                <a:tc>
                  <a:txBody>
                    <a:bodyPr/>
                    <a:lstStyle/>
                    <a:p>
                      <a:pPr lvl="0" algn="l" fontAlgn="b"/>
                      <a:r>
                        <a:rPr lang="en-GB" sz="1100" b="0" i="0" u="none" strike="noStrike" dirty="0">
                          <a:solidFill>
                            <a:srgbClr val="000000"/>
                          </a:solidFill>
                          <a:effectLst/>
                          <a:latin typeface="Calibri" panose="020F0502020204030204" pitchFamily="34" charset="0"/>
                        </a:rPr>
                        <a:t>Ealing</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2,540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43%</a:t>
                      </a:r>
                    </a:p>
                  </a:txBody>
                  <a:tcPr marL="9525" marR="9525" marT="9525" marB="0" anchor="ctr"/>
                </a:tc>
                <a:extLst>
                  <a:ext uri="{0D108BD9-81ED-4DB2-BD59-A6C34878D82A}">
                    <a16:rowId xmlns="" xmlns:a16="http://schemas.microsoft.com/office/drawing/2014/main" val="10006"/>
                  </a:ext>
                </a:extLst>
              </a:tr>
              <a:tr h="296785">
                <a:tc>
                  <a:txBody>
                    <a:bodyPr/>
                    <a:lstStyle/>
                    <a:p>
                      <a:pPr lvl="0" algn="l" fontAlgn="b"/>
                      <a:r>
                        <a:rPr lang="en-GB" sz="1100" b="0" i="0" u="none" strike="noStrike" dirty="0">
                          <a:solidFill>
                            <a:srgbClr val="000000"/>
                          </a:solidFill>
                          <a:effectLst/>
                          <a:latin typeface="Calibri" panose="020F0502020204030204" pitchFamily="34" charset="0"/>
                        </a:rPr>
                        <a:t>Enfield</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1,350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 xmlns:a16="http://schemas.microsoft.com/office/drawing/2014/main" val="10007"/>
                  </a:ext>
                </a:extLst>
              </a:tr>
              <a:tr h="296785">
                <a:tc>
                  <a:txBody>
                    <a:bodyPr/>
                    <a:lstStyle/>
                    <a:p>
                      <a:pPr lvl="0" algn="l" fontAlgn="b"/>
                      <a:r>
                        <a:rPr lang="en-GB" sz="1100" b="0" i="0" u="none" strike="noStrike">
                          <a:solidFill>
                            <a:srgbClr val="000000"/>
                          </a:solidFill>
                          <a:effectLst/>
                          <a:latin typeface="Calibri" panose="020F0502020204030204" pitchFamily="34" charset="0"/>
                        </a:rPr>
                        <a:t>Greenwich</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3,370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74%</a:t>
                      </a:r>
                    </a:p>
                  </a:txBody>
                  <a:tcPr marL="9525" marR="9525" marT="9525" marB="0" anchor="ctr"/>
                </a:tc>
                <a:extLst>
                  <a:ext uri="{0D108BD9-81ED-4DB2-BD59-A6C34878D82A}">
                    <a16:rowId xmlns="" xmlns:a16="http://schemas.microsoft.com/office/drawing/2014/main" val="10008"/>
                  </a:ext>
                </a:extLst>
              </a:tr>
              <a:tr h="296785">
                <a:tc>
                  <a:txBody>
                    <a:bodyPr/>
                    <a:lstStyle/>
                    <a:p>
                      <a:pPr lvl="0" algn="l" fontAlgn="b"/>
                      <a:r>
                        <a:rPr lang="en-GB" sz="1100" b="0" i="0" u="none" strike="noStrike">
                          <a:solidFill>
                            <a:srgbClr val="000000"/>
                          </a:solidFill>
                          <a:effectLst/>
                          <a:latin typeface="Calibri" panose="020F0502020204030204" pitchFamily="34" charset="0"/>
                        </a:rPr>
                        <a:t>Hackney</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3,890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68%</a:t>
                      </a:r>
                    </a:p>
                  </a:txBody>
                  <a:tcPr marL="9525" marR="9525" marT="9525" marB="0" anchor="ctr"/>
                </a:tc>
                <a:extLst>
                  <a:ext uri="{0D108BD9-81ED-4DB2-BD59-A6C34878D82A}">
                    <a16:rowId xmlns="" xmlns:a16="http://schemas.microsoft.com/office/drawing/2014/main" val="10009"/>
                  </a:ext>
                </a:extLst>
              </a:tr>
              <a:tr h="296785">
                <a:tc>
                  <a:txBody>
                    <a:bodyPr/>
                    <a:lstStyle/>
                    <a:p>
                      <a:pPr lvl="0" algn="l" fontAlgn="b"/>
                      <a:r>
                        <a:rPr lang="en-GB" sz="1100" b="0" i="0" u="none" strike="noStrike">
                          <a:solidFill>
                            <a:srgbClr val="000000"/>
                          </a:solidFill>
                          <a:effectLst/>
                          <a:latin typeface="Calibri" panose="020F0502020204030204" pitchFamily="34" charset="0"/>
                        </a:rPr>
                        <a:t>Hammersmith and Fulham</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4,110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75%</a:t>
                      </a:r>
                    </a:p>
                  </a:txBody>
                  <a:tcPr marL="9525" marR="9525" marT="9525" marB="0" anchor="ctr"/>
                </a:tc>
                <a:extLst>
                  <a:ext uri="{0D108BD9-81ED-4DB2-BD59-A6C34878D82A}">
                    <a16:rowId xmlns="" xmlns:a16="http://schemas.microsoft.com/office/drawing/2014/main" val="10010"/>
                  </a:ext>
                </a:extLst>
              </a:tr>
              <a:tr h="296785">
                <a:tc>
                  <a:txBody>
                    <a:bodyPr/>
                    <a:lstStyle/>
                    <a:p>
                      <a:pPr lvl="0" algn="l" fontAlgn="b"/>
                      <a:r>
                        <a:rPr lang="en-GB" sz="1100" b="0" i="0" u="none" strike="noStrike">
                          <a:solidFill>
                            <a:srgbClr val="000000"/>
                          </a:solidFill>
                          <a:effectLst/>
                          <a:latin typeface="Calibri" panose="020F0502020204030204" pitchFamily="34" charset="0"/>
                        </a:rPr>
                        <a:t>Haringey</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2,450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53%</a:t>
                      </a:r>
                    </a:p>
                  </a:txBody>
                  <a:tcPr marL="9525" marR="9525" marT="9525" marB="0" anchor="ctr"/>
                </a:tc>
                <a:extLst>
                  <a:ext uri="{0D108BD9-81ED-4DB2-BD59-A6C34878D82A}">
                    <a16:rowId xmlns="" xmlns:a16="http://schemas.microsoft.com/office/drawing/2014/main" val="10011"/>
                  </a:ext>
                </a:extLst>
              </a:tr>
              <a:tr h="296785">
                <a:tc>
                  <a:txBody>
                    <a:bodyPr/>
                    <a:lstStyle/>
                    <a:p>
                      <a:pPr lvl="0" algn="l" fontAlgn="b"/>
                      <a:r>
                        <a:rPr lang="en-GB" sz="1100" b="0" i="0" u="none" strike="noStrike">
                          <a:solidFill>
                            <a:srgbClr val="000000"/>
                          </a:solidFill>
                          <a:effectLst/>
                          <a:latin typeface="Calibri" panose="020F0502020204030204" pitchFamily="34" charset="0"/>
                        </a:rPr>
                        <a:t>Harrow</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2,180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9525" marR="9525" marT="9525" marB="0" anchor="ctr"/>
                </a:tc>
                <a:extLst>
                  <a:ext uri="{0D108BD9-81ED-4DB2-BD59-A6C34878D82A}">
                    <a16:rowId xmlns="" xmlns:a16="http://schemas.microsoft.com/office/drawing/2014/main" val="10012"/>
                  </a:ext>
                </a:extLst>
              </a:tr>
              <a:tr h="296785">
                <a:tc>
                  <a:txBody>
                    <a:bodyPr/>
                    <a:lstStyle/>
                    <a:p>
                      <a:pPr lvl="0" algn="l" fontAlgn="b"/>
                      <a:r>
                        <a:rPr lang="en-GB" sz="1100" b="0" i="0" u="none" strike="noStrike" dirty="0">
                          <a:solidFill>
                            <a:srgbClr val="000000"/>
                          </a:solidFill>
                          <a:effectLst/>
                          <a:latin typeface="Calibri" panose="020F0502020204030204" pitchFamily="34" charset="0"/>
                        </a:rPr>
                        <a:t>Havering</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1,200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80%</a:t>
                      </a:r>
                    </a:p>
                  </a:txBody>
                  <a:tcPr marL="9525" marR="9525" marT="9525" marB="0" anchor="ctr"/>
                </a:tc>
                <a:extLst>
                  <a:ext uri="{0D108BD9-81ED-4DB2-BD59-A6C34878D82A}">
                    <a16:rowId xmlns="" xmlns:a16="http://schemas.microsoft.com/office/drawing/2014/main" val="10013"/>
                  </a:ext>
                </a:extLst>
              </a:tr>
            </a:tbl>
          </a:graphicData>
        </a:graphic>
      </p:graphicFrame>
      <p:sp>
        <p:nvSpPr>
          <p:cNvPr id="5" name="TextBox 4"/>
          <p:cNvSpPr txBox="1"/>
          <p:nvPr/>
        </p:nvSpPr>
        <p:spPr>
          <a:xfrm>
            <a:off x="316862" y="3"/>
            <a:ext cx="5393015" cy="369332"/>
          </a:xfrm>
          <a:prstGeom prst="rect">
            <a:avLst/>
          </a:prstGeom>
          <a:noFill/>
        </p:spPr>
        <p:txBody>
          <a:bodyPr wrap="none" rtlCol="0">
            <a:spAutoFit/>
          </a:bodyPr>
          <a:lstStyle/>
          <a:p>
            <a:r>
              <a:rPr lang="en-GB" dirty="0"/>
              <a:t>Live In Learn In – Community Learning Funded Learners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graphicFrame>
        <p:nvGraphicFramePr>
          <p:cNvPr id="11" name="Content Placeholder 17"/>
          <p:cNvGraphicFramePr>
            <a:graphicFrameLocks noGrp="1"/>
          </p:cNvGraphicFramePr>
          <p:nvPr>
            <p:ph sz="quarter" idx="17"/>
            <p:extLst>
              <p:ext uri="{D42A27DB-BD31-4B8C-83A1-F6EECF244321}">
                <p14:modId xmlns:p14="http://schemas.microsoft.com/office/powerpoint/2010/main" val="3937252758"/>
              </p:ext>
            </p:extLst>
          </p:nvPr>
        </p:nvGraphicFramePr>
        <p:xfrm>
          <a:off x="4416425" y="609600"/>
          <a:ext cx="3965448" cy="5783753"/>
        </p:xfrm>
        <a:graphic>
          <a:graphicData uri="http://schemas.openxmlformats.org/drawingml/2006/table">
            <a:tbl>
              <a:tblPr firstRow="1" bandRow="1">
                <a:tableStyleId>{B301B821-A1FF-4177-AEE7-76D212191A09}</a:tableStyleId>
              </a:tblPr>
              <a:tblGrid>
                <a:gridCol w="2124364">
                  <a:extLst>
                    <a:ext uri="{9D8B030D-6E8A-4147-A177-3AD203B41FA5}">
                      <a16:colId xmlns="" xmlns:a16="http://schemas.microsoft.com/office/drawing/2014/main" val="20000"/>
                    </a:ext>
                  </a:extLst>
                </a:gridCol>
                <a:gridCol w="920542">
                  <a:extLst>
                    <a:ext uri="{9D8B030D-6E8A-4147-A177-3AD203B41FA5}">
                      <a16:colId xmlns="" xmlns:a16="http://schemas.microsoft.com/office/drawing/2014/main" val="20001"/>
                    </a:ext>
                  </a:extLst>
                </a:gridCol>
                <a:gridCol w="920542">
                  <a:extLst>
                    <a:ext uri="{9D8B030D-6E8A-4147-A177-3AD203B41FA5}">
                      <a16:colId xmlns="" xmlns:a16="http://schemas.microsoft.com/office/drawing/2014/main" val="20002"/>
                    </a:ext>
                  </a:extLst>
                </a:gridCol>
              </a:tblGrid>
              <a:tr h="424002">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Live In Learners</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Learn in</a:t>
                      </a:r>
                    </a:p>
                    <a:p>
                      <a:pPr algn="ctr"/>
                      <a:r>
                        <a:rPr lang="en-GB" sz="1200" b="1" dirty="0">
                          <a:solidFill>
                            <a:schemeClr val="bg1"/>
                          </a:solidFill>
                        </a:rPr>
                        <a:t> %</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54401">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solidFill>
                      <a:schemeClr val="accent1"/>
                    </a:solidFill>
                  </a:tcPr>
                </a:tc>
                <a:tc vMerge="1">
                  <a:txBody>
                    <a:bodyPr/>
                    <a:lstStyle/>
                    <a:p>
                      <a:pPr algn="ctr"/>
                      <a:endParaRPr lang="en-GB" sz="1200" b="1"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vMerge="1">
                  <a:txBody>
                    <a:bodyPr/>
                    <a:lstStyle/>
                    <a:p>
                      <a:endParaRPr lang="en-GB"/>
                    </a:p>
                  </a:txBody>
                  <a:tcPr/>
                </a:tc>
                <a:extLst>
                  <a:ext uri="{0D108BD9-81ED-4DB2-BD59-A6C34878D82A}">
                    <a16:rowId xmlns="" xmlns:a16="http://schemas.microsoft.com/office/drawing/2014/main" val="10001"/>
                  </a:ext>
                </a:extLst>
              </a:tr>
              <a:tr h="299143">
                <a:tc>
                  <a:txBody>
                    <a:bodyPr/>
                    <a:lstStyle/>
                    <a:p>
                      <a:pPr algn="l" fontAlgn="b"/>
                      <a:r>
                        <a:rPr lang="en-GB" sz="1100" b="0" i="0" u="none" strike="noStrike">
                          <a:solidFill>
                            <a:srgbClr val="000000"/>
                          </a:solidFill>
                          <a:effectLst/>
                          <a:latin typeface="Calibri" panose="020F0502020204030204" pitchFamily="34" charset="0"/>
                        </a:rPr>
                        <a:t>Hillingdon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2,220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a:solidFill>
                            <a:srgbClr val="000000"/>
                          </a:solidFill>
                          <a:effectLst/>
                          <a:latin typeface="Calibri" panose="020F0502020204030204" pitchFamily="34" charset="0"/>
                        </a:rPr>
                        <a:t>83%</a:t>
                      </a:r>
                    </a:p>
                  </a:txBody>
                  <a:tcPr marL="9525" marR="9525" marT="9525" marB="0" anchor="ctr"/>
                </a:tc>
                <a:extLst>
                  <a:ext uri="{0D108BD9-81ED-4DB2-BD59-A6C34878D82A}">
                    <a16:rowId xmlns="" xmlns:a16="http://schemas.microsoft.com/office/drawing/2014/main" val="10002"/>
                  </a:ext>
                </a:extLst>
              </a:tr>
              <a:tr h="299143">
                <a:tc>
                  <a:txBody>
                    <a:bodyPr/>
                    <a:lstStyle/>
                    <a:p>
                      <a:pPr algn="l" fontAlgn="b"/>
                      <a:r>
                        <a:rPr lang="en-GB" sz="1100" b="0" i="0" u="none" strike="noStrike">
                          <a:solidFill>
                            <a:srgbClr val="000000"/>
                          </a:solidFill>
                          <a:effectLst/>
                          <a:latin typeface="Calibri" panose="020F0502020204030204" pitchFamily="34" charset="0"/>
                        </a:rPr>
                        <a:t>Hounslow</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3,090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a:solidFill>
                            <a:srgbClr val="000000"/>
                          </a:solidFill>
                          <a:effectLst/>
                          <a:latin typeface="Calibri" panose="020F0502020204030204" pitchFamily="34" charset="0"/>
                        </a:rPr>
                        <a:t>72%</a:t>
                      </a:r>
                    </a:p>
                  </a:txBody>
                  <a:tcPr marL="9525" marR="9525" marT="9525" marB="0" anchor="ctr"/>
                </a:tc>
                <a:extLst>
                  <a:ext uri="{0D108BD9-81ED-4DB2-BD59-A6C34878D82A}">
                    <a16:rowId xmlns="" xmlns:a16="http://schemas.microsoft.com/office/drawing/2014/main" val="567412368"/>
                  </a:ext>
                </a:extLst>
              </a:tr>
              <a:tr h="299143">
                <a:tc>
                  <a:txBody>
                    <a:bodyPr/>
                    <a:lstStyle/>
                    <a:p>
                      <a:pPr algn="l" fontAlgn="b"/>
                      <a:r>
                        <a:rPr lang="en-GB" sz="1100" b="0" i="0" u="none" strike="noStrike">
                          <a:solidFill>
                            <a:srgbClr val="000000"/>
                          </a:solidFill>
                          <a:effectLst/>
                          <a:latin typeface="Calibri" panose="020F0502020204030204" pitchFamily="34" charset="0"/>
                        </a:rPr>
                        <a:t>Islington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2,890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a:solidFill>
                            <a:srgbClr val="000000"/>
                          </a:solidFill>
                          <a:effectLst/>
                          <a:latin typeface="Calibri" panose="020F0502020204030204" pitchFamily="34" charset="0"/>
                        </a:rPr>
                        <a:t>55%</a:t>
                      </a:r>
                    </a:p>
                  </a:txBody>
                  <a:tcPr marL="9525" marR="9525" marT="9525" marB="0" anchor="ctr"/>
                </a:tc>
                <a:extLst>
                  <a:ext uri="{0D108BD9-81ED-4DB2-BD59-A6C34878D82A}">
                    <a16:rowId xmlns="" xmlns:a16="http://schemas.microsoft.com/office/drawing/2014/main" val="859824081"/>
                  </a:ext>
                </a:extLst>
              </a:tr>
              <a:tr h="299143">
                <a:tc>
                  <a:txBody>
                    <a:bodyPr/>
                    <a:lstStyle/>
                    <a:p>
                      <a:pPr algn="l" fontAlgn="b"/>
                      <a:r>
                        <a:rPr lang="en-GB" sz="1100" b="0" i="0" u="none" strike="noStrike">
                          <a:solidFill>
                            <a:srgbClr val="000000"/>
                          </a:solidFill>
                          <a:effectLst/>
                          <a:latin typeface="Calibri" panose="020F0502020204030204" pitchFamily="34" charset="0"/>
                        </a:rPr>
                        <a:t>Kensington and Chelsea</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2,630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a:solidFill>
                            <a:srgbClr val="000000"/>
                          </a:solidFill>
                          <a:effectLst/>
                          <a:latin typeface="Calibri" panose="020F0502020204030204" pitchFamily="34" charset="0"/>
                        </a:rPr>
                        <a:t>71%</a:t>
                      </a:r>
                    </a:p>
                  </a:txBody>
                  <a:tcPr marL="9525" marR="9525" marT="9525" marB="0" anchor="ctr"/>
                </a:tc>
                <a:extLst>
                  <a:ext uri="{0D108BD9-81ED-4DB2-BD59-A6C34878D82A}">
                    <a16:rowId xmlns="" xmlns:a16="http://schemas.microsoft.com/office/drawing/2014/main" val="10015"/>
                  </a:ext>
                </a:extLst>
              </a:tr>
              <a:tr h="299143">
                <a:tc>
                  <a:txBody>
                    <a:bodyPr/>
                    <a:lstStyle/>
                    <a:p>
                      <a:pPr algn="l" fontAlgn="b"/>
                      <a:r>
                        <a:rPr lang="en-GB" sz="1100" b="0" i="0" u="none" strike="noStrike">
                          <a:solidFill>
                            <a:srgbClr val="000000"/>
                          </a:solidFill>
                          <a:effectLst/>
                          <a:latin typeface="Calibri" panose="020F0502020204030204" pitchFamily="34" charset="0"/>
                        </a:rPr>
                        <a:t>Kingston upon Thames</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1,690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a:solidFill>
                            <a:srgbClr val="000000"/>
                          </a:solidFill>
                          <a:effectLst/>
                          <a:latin typeface="Calibri" panose="020F0502020204030204" pitchFamily="34" charset="0"/>
                        </a:rPr>
                        <a:t>74%</a:t>
                      </a:r>
                    </a:p>
                  </a:txBody>
                  <a:tcPr marL="9525" marR="9525" marT="9525" marB="0" anchor="ctr"/>
                </a:tc>
                <a:extLst>
                  <a:ext uri="{0D108BD9-81ED-4DB2-BD59-A6C34878D82A}">
                    <a16:rowId xmlns="" xmlns:a16="http://schemas.microsoft.com/office/drawing/2014/main" val="10016"/>
                  </a:ext>
                </a:extLst>
              </a:tr>
              <a:tr h="299143">
                <a:tc>
                  <a:txBody>
                    <a:bodyPr/>
                    <a:lstStyle/>
                    <a:p>
                      <a:pPr algn="l" fontAlgn="b"/>
                      <a:r>
                        <a:rPr lang="en-GB" sz="1100" b="0" i="0" u="none" strike="noStrike">
                          <a:solidFill>
                            <a:srgbClr val="000000"/>
                          </a:solidFill>
                          <a:effectLst/>
                          <a:latin typeface="Calibri" panose="020F0502020204030204" pitchFamily="34" charset="0"/>
                        </a:rPr>
                        <a:t>Lambeth</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Calibri" panose="020F0502020204030204" pitchFamily="34" charset="0"/>
                        </a:rPr>
                        <a:t>5,880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70%</a:t>
                      </a:r>
                    </a:p>
                  </a:txBody>
                  <a:tcPr marL="9525" marR="9525" marT="9525" marB="0" anchor="ctr"/>
                </a:tc>
                <a:extLst>
                  <a:ext uri="{0D108BD9-81ED-4DB2-BD59-A6C34878D82A}">
                    <a16:rowId xmlns="" xmlns:a16="http://schemas.microsoft.com/office/drawing/2014/main" val="10003"/>
                  </a:ext>
                </a:extLst>
              </a:tr>
              <a:tr h="299143">
                <a:tc>
                  <a:txBody>
                    <a:bodyPr/>
                    <a:lstStyle/>
                    <a:p>
                      <a:pPr algn="l" fontAlgn="b"/>
                      <a:r>
                        <a:rPr lang="en-GB" sz="1100" b="0" i="0" u="none" strike="noStrike">
                          <a:solidFill>
                            <a:srgbClr val="000000"/>
                          </a:solidFill>
                          <a:effectLst/>
                          <a:latin typeface="Calibri" panose="020F0502020204030204" pitchFamily="34" charset="0"/>
                        </a:rPr>
                        <a:t>Lewisham</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3,460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56%</a:t>
                      </a:r>
                    </a:p>
                  </a:txBody>
                  <a:tcPr marL="9525" marR="9525" marT="9525" marB="0" anchor="ctr"/>
                </a:tc>
                <a:extLst>
                  <a:ext uri="{0D108BD9-81ED-4DB2-BD59-A6C34878D82A}">
                    <a16:rowId xmlns="" xmlns:a16="http://schemas.microsoft.com/office/drawing/2014/main" val="10004"/>
                  </a:ext>
                </a:extLst>
              </a:tr>
              <a:tr h="299143">
                <a:tc>
                  <a:txBody>
                    <a:bodyPr/>
                    <a:lstStyle/>
                    <a:p>
                      <a:pPr algn="l" fontAlgn="b"/>
                      <a:r>
                        <a:rPr lang="en-GB" sz="1100" b="0" i="0" u="none" strike="noStrike">
                          <a:solidFill>
                            <a:srgbClr val="000000"/>
                          </a:solidFill>
                          <a:effectLst/>
                          <a:latin typeface="Calibri" panose="020F0502020204030204" pitchFamily="34" charset="0"/>
                        </a:rPr>
                        <a:t>Merton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2,830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52%</a:t>
                      </a:r>
                    </a:p>
                  </a:txBody>
                  <a:tcPr marL="9525" marR="9525" marT="9525" marB="0" anchor="ctr"/>
                </a:tc>
                <a:extLst>
                  <a:ext uri="{0D108BD9-81ED-4DB2-BD59-A6C34878D82A}">
                    <a16:rowId xmlns="" xmlns:a16="http://schemas.microsoft.com/office/drawing/2014/main" val="10005"/>
                  </a:ext>
                </a:extLst>
              </a:tr>
              <a:tr h="299143">
                <a:tc>
                  <a:txBody>
                    <a:bodyPr/>
                    <a:lstStyle/>
                    <a:p>
                      <a:pPr algn="l" fontAlgn="b"/>
                      <a:r>
                        <a:rPr lang="en-GB" sz="1100" b="0" i="0" u="none" strike="noStrike">
                          <a:solidFill>
                            <a:srgbClr val="000000"/>
                          </a:solidFill>
                          <a:effectLst/>
                          <a:latin typeface="Calibri" panose="020F0502020204030204" pitchFamily="34" charset="0"/>
                        </a:rPr>
                        <a:t>Newham</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2,710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76%</a:t>
                      </a:r>
                    </a:p>
                  </a:txBody>
                  <a:tcPr marL="9525" marR="9525" marT="9525" marB="0" anchor="ctr"/>
                </a:tc>
                <a:extLst>
                  <a:ext uri="{0D108BD9-81ED-4DB2-BD59-A6C34878D82A}">
                    <a16:rowId xmlns="" xmlns:a16="http://schemas.microsoft.com/office/drawing/2014/main" val="10006"/>
                  </a:ext>
                </a:extLst>
              </a:tr>
              <a:tr h="299143">
                <a:tc>
                  <a:txBody>
                    <a:bodyPr/>
                    <a:lstStyle/>
                    <a:p>
                      <a:pPr algn="l" fontAlgn="b"/>
                      <a:r>
                        <a:rPr lang="en-GB" sz="1100" b="0" i="0" u="none" strike="noStrike">
                          <a:solidFill>
                            <a:srgbClr val="000000"/>
                          </a:solidFill>
                          <a:effectLst/>
                          <a:latin typeface="Calibri" panose="020F0502020204030204" pitchFamily="34" charset="0"/>
                        </a:rPr>
                        <a:t>Redbridge</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3,360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9525" marR="9525" marT="9525" marB="0" anchor="ctr"/>
                </a:tc>
                <a:extLst>
                  <a:ext uri="{0D108BD9-81ED-4DB2-BD59-A6C34878D82A}">
                    <a16:rowId xmlns="" xmlns:a16="http://schemas.microsoft.com/office/drawing/2014/main" val="10007"/>
                  </a:ext>
                </a:extLst>
              </a:tr>
              <a:tr h="299143">
                <a:tc>
                  <a:txBody>
                    <a:bodyPr/>
                    <a:lstStyle/>
                    <a:p>
                      <a:pPr algn="l" fontAlgn="b"/>
                      <a:r>
                        <a:rPr lang="en-GB" sz="1100" b="0" i="0" u="none" strike="noStrike">
                          <a:solidFill>
                            <a:srgbClr val="000000"/>
                          </a:solidFill>
                          <a:effectLst/>
                          <a:latin typeface="Calibri" panose="020F0502020204030204" pitchFamily="34" charset="0"/>
                        </a:rPr>
                        <a:t>Richmond upon Thames</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2,340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60%</a:t>
                      </a:r>
                    </a:p>
                  </a:txBody>
                  <a:tcPr marL="9525" marR="9525" marT="9525" marB="0" anchor="ctr"/>
                </a:tc>
                <a:extLst>
                  <a:ext uri="{0D108BD9-81ED-4DB2-BD59-A6C34878D82A}">
                    <a16:rowId xmlns="" xmlns:a16="http://schemas.microsoft.com/office/drawing/2014/main" val="10008"/>
                  </a:ext>
                </a:extLst>
              </a:tr>
              <a:tr h="299143">
                <a:tc>
                  <a:txBody>
                    <a:bodyPr/>
                    <a:lstStyle/>
                    <a:p>
                      <a:pPr algn="l" fontAlgn="b"/>
                      <a:r>
                        <a:rPr lang="en-GB" sz="1100" b="0" i="0" u="none" strike="noStrike">
                          <a:solidFill>
                            <a:srgbClr val="000000"/>
                          </a:solidFill>
                          <a:effectLst/>
                          <a:latin typeface="Calibri" panose="020F0502020204030204" pitchFamily="34" charset="0"/>
                        </a:rPr>
                        <a:t>Southwark</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3,660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35%</a:t>
                      </a:r>
                    </a:p>
                  </a:txBody>
                  <a:tcPr marL="9525" marR="9525" marT="9525" marB="0" anchor="ctr"/>
                </a:tc>
                <a:extLst>
                  <a:ext uri="{0D108BD9-81ED-4DB2-BD59-A6C34878D82A}">
                    <a16:rowId xmlns="" xmlns:a16="http://schemas.microsoft.com/office/drawing/2014/main" val="10009"/>
                  </a:ext>
                </a:extLst>
              </a:tr>
              <a:tr h="299143">
                <a:tc>
                  <a:txBody>
                    <a:bodyPr/>
                    <a:lstStyle/>
                    <a:p>
                      <a:pPr algn="l" fontAlgn="b"/>
                      <a:r>
                        <a:rPr lang="en-GB" sz="1100" b="0" i="0" u="none" strike="noStrike">
                          <a:solidFill>
                            <a:srgbClr val="000000"/>
                          </a:solidFill>
                          <a:effectLst/>
                          <a:latin typeface="Calibri" panose="020F0502020204030204" pitchFamily="34" charset="0"/>
                        </a:rPr>
                        <a:t>Sutton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2,560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9525" marR="9525" marT="9525" marB="0" anchor="ctr"/>
                </a:tc>
                <a:extLst>
                  <a:ext uri="{0D108BD9-81ED-4DB2-BD59-A6C34878D82A}">
                    <a16:rowId xmlns="" xmlns:a16="http://schemas.microsoft.com/office/drawing/2014/main" val="10010"/>
                  </a:ext>
                </a:extLst>
              </a:tr>
              <a:tr h="299143">
                <a:tc>
                  <a:txBody>
                    <a:bodyPr/>
                    <a:lstStyle/>
                    <a:p>
                      <a:pPr algn="l" fontAlgn="b"/>
                      <a:r>
                        <a:rPr lang="en-GB" sz="1100" b="0" i="0" u="none" strike="noStrike">
                          <a:solidFill>
                            <a:srgbClr val="000000"/>
                          </a:solidFill>
                          <a:effectLst/>
                          <a:latin typeface="Calibri" panose="020F0502020204030204" pitchFamily="34" charset="0"/>
                        </a:rPr>
                        <a:t>Tower Hamlets</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3,550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78%</a:t>
                      </a:r>
                    </a:p>
                  </a:txBody>
                  <a:tcPr marL="9525" marR="9525" marT="9525" marB="0" anchor="ctr"/>
                </a:tc>
                <a:extLst>
                  <a:ext uri="{0D108BD9-81ED-4DB2-BD59-A6C34878D82A}">
                    <a16:rowId xmlns="" xmlns:a16="http://schemas.microsoft.com/office/drawing/2014/main" val="10011"/>
                  </a:ext>
                </a:extLst>
              </a:tr>
              <a:tr h="299143">
                <a:tc>
                  <a:txBody>
                    <a:bodyPr/>
                    <a:lstStyle/>
                    <a:p>
                      <a:pPr algn="l" fontAlgn="b"/>
                      <a:r>
                        <a:rPr lang="en-GB" sz="1100" b="0" i="0" u="none" strike="noStrike">
                          <a:solidFill>
                            <a:srgbClr val="000000"/>
                          </a:solidFill>
                          <a:effectLst/>
                          <a:latin typeface="Calibri" panose="020F0502020204030204" pitchFamily="34" charset="0"/>
                        </a:rPr>
                        <a:t>Waltham Forest</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2,550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69%</a:t>
                      </a:r>
                    </a:p>
                  </a:txBody>
                  <a:tcPr marL="9525" marR="9525" marT="9525" marB="0" anchor="ctr"/>
                </a:tc>
                <a:extLst>
                  <a:ext uri="{0D108BD9-81ED-4DB2-BD59-A6C34878D82A}">
                    <a16:rowId xmlns="" xmlns:a16="http://schemas.microsoft.com/office/drawing/2014/main" val="10012"/>
                  </a:ext>
                </a:extLst>
              </a:tr>
              <a:tr h="299143">
                <a:tc>
                  <a:txBody>
                    <a:bodyPr/>
                    <a:lstStyle/>
                    <a:p>
                      <a:pPr algn="l" fontAlgn="b"/>
                      <a:r>
                        <a:rPr lang="en-GB" sz="1100" b="0" i="0" u="none" strike="noStrike">
                          <a:solidFill>
                            <a:srgbClr val="000000"/>
                          </a:solidFill>
                          <a:effectLst/>
                          <a:latin typeface="Calibri" panose="020F0502020204030204" pitchFamily="34" charset="0"/>
                        </a:rPr>
                        <a:t>Wandsworth</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6,350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78%</a:t>
                      </a:r>
                    </a:p>
                  </a:txBody>
                  <a:tcPr marL="9525" marR="9525" marT="9525" marB="0" anchor="ctr"/>
                </a:tc>
                <a:extLst>
                  <a:ext uri="{0D108BD9-81ED-4DB2-BD59-A6C34878D82A}">
                    <a16:rowId xmlns="" xmlns:a16="http://schemas.microsoft.com/office/drawing/2014/main" val="10013"/>
                  </a:ext>
                </a:extLst>
              </a:tr>
              <a:tr h="299143">
                <a:tc>
                  <a:txBody>
                    <a:bodyPr/>
                    <a:lstStyle/>
                    <a:p>
                      <a:pPr algn="l" fontAlgn="b"/>
                      <a:r>
                        <a:rPr lang="en-GB" sz="1100" b="0" i="0" u="none" strike="noStrike">
                          <a:solidFill>
                            <a:srgbClr val="000000"/>
                          </a:solidFill>
                          <a:effectLst/>
                          <a:latin typeface="Calibri" panose="020F0502020204030204" pitchFamily="34" charset="0"/>
                        </a:rPr>
                        <a:t>Westminster</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b"/>
                      <a:r>
                        <a:rPr lang="en-GB" sz="1100" b="0" i="0" u="none" strike="noStrike">
                          <a:solidFill>
                            <a:srgbClr val="000000"/>
                          </a:solidFill>
                          <a:effectLst/>
                          <a:latin typeface="Calibri" panose="020F0502020204030204" pitchFamily="34" charset="0"/>
                        </a:rPr>
                        <a:t>3,170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b"/>
                      <a:r>
                        <a:rPr lang="en-GB" sz="1100" b="0" i="0" u="none" strike="noStrike" dirty="0">
                          <a:solidFill>
                            <a:srgbClr val="000000"/>
                          </a:solidFill>
                          <a:effectLst/>
                          <a:latin typeface="Calibri" panose="020F0502020204030204" pitchFamily="34" charset="0"/>
                        </a:rPr>
                        <a:t>59%</a:t>
                      </a:r>
                    </a:p>
                  </a:txBody>
                  <a:tcPr marL="9525" marR="9525" marT="9525" marB="0" anchor="ctr"/>
                </a:tc>
                <a:extLst>
                  <a:ext uri="{0D108BD9-81ED-4DB2-BD59-A6C34878D82A}">
                    <a16:rowId xmlns="" xmlns:a16="http://schemas.microsoft.com/office/drawing/2014/main" val="10018"/>
                  </a:ext>
                </a:extLst>
              </a:tr>
            </a:tbl>
          </a:graphicData>
        </a:graphic>
      </p:graphicFrame>
    </p:spTree>
    <p:extLst>
      <p:ext uri="{BB962C8B-B14F-4D97-AF65-F5344CB8AC3E}">
        <p14:creationId xmlns:p14="http://schemas.microsoft.com/office/powerpoint/2010/main" val="407849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GB" dirty="0"/>
              <a:t>Introduction</a:t>
            </a:r>
          </a:p>
        </p:txBody>
      </p:sp>
      <p:sp>
        <p:nvSpPr>
          <p:cNvPr id="3" name="Content Placeholder 5"/>
          <p:cNvSpPr>
            <a:spLocks noGrp="1"/>
          </p:cNvSpPr>
          <p:nvPr>
            <p:ph sz="quarter" idx="4294967295"/>
          </p:nvPr>
        </p:nvSpPr>
        <p:spPr>
          <a:xfrm>
            <a:off x="358588" y="914400"/>
            <a:ext cx="7996518" cy="5895975"/>
          </a:xfrm>
        </p:spPr>
        <p:txBody>
          <a:bodyPr/>
          <a:lstStyle/>
          <a:p>
            <a:pPr>
              <a:spcBef>
                <a:spcPct val="0"/>
              </a:spcBef>
              <a:spcAft>
                <a:spcPts val="600"/>
              </a:spcAft>
            </a:pPr>
            <a:endParaRPr lang="en-GB" altLang="en-US" sz="1800" dirty="0">
              <a:latin typeface="Verdana" pitchFamily="34" charset="0"/>
              <a:ea typeface="Verdana" pitchFamily="34" charset="0"/>
              <a:cs typeface="Verdana" pitchFamily="34" charset="0"/>
            </a:endParaRPr>
          </a:p>
          <a:p>
            <a:pPr>
              <a:spcBef>
                <a:spcPct val="0"/>
              </a:spcBef>
              <a:spcAft>
                <a:spcPts val="900"/>
              </a:spcAft>
            </a:pPr>
            <a:r>
              <a:rPr lang="en-US" sz="2000" dirty="0">
                <a:latin typeface="+mj-lt"/>
                <a:ea typeface="Verdana" pitchFamily="34" charset="0"/>
                <a:cs typeface="Verdana" pitchFamily="34" charset="0"/>
              </a:rPr>
              <a:t>Learner data in the report has been taken from the National Individualised Learner Record (ILR) covering the three years from 2012/13 to 2014/15. </a:t>
            </a:r>
            <a:endParaRPr lang="en-GB" dirty="0"/>
          </a:p>
        </p:txBody>
      </p:sp>
      <p:sp>
        <p:nvSpPr>
          <p:cNvPr id="4" name="TextBox 3"/>
          <p:cNvSpPr txBox="1"/>
          <p:nvPr/>
        </p:nvSpPr>
        <p:spPr>
          <a:xfrm>
            <a:off x="358588" y="502026"/>
            <a:ext cx="3177801" cy="461665"/>
          </a:xfrm>
          <a:prstGeom prst="rect">
            <a:avLst/>
          </a:prstGeom>
          <a:noFill/>
        </p:spPr>
        <p:txBody>
          <a:bodyPr wrap="square" rtlCol="0">
            <a:spAutoFit/>
          </a:bodyPr>
          <a:lstStyle/>
          <a:p>
            <a:r>
              <a:rPr lang="en-GB" sz="2400" b="1" cap="small" dirty="0"/>
              <a:t>Data Sources</a:t>
            </a:r>
          </a:p>
        </p:txBody>
      </p:sp>
    </p:spTree>
    <p:extLst>
      <p:ext uri="{BB962C8B-B14F-4D97-AF65-F5344CB8AC3E}">
        <p14:creationId xmlns:p14="http://schemas.microsoft.com/office/powerpoint/2010/main" val="108899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GB" dirty="0"/>
              <a:t>Pan-London Analysis</a:t>
            </a:r>
          </a:p>
        </p:txBody>
      </p:sp>
      <p:graphicFrame>
        <p:nvGraphicFramePr>
          <p:cNvPr id="4" name="Content Placeholder 1"/>
          <p:cNvGraphicFramePr>
            <a:graphicFrameLocks noGrp="1"/>
          </p:cNvGraphicFramePr>
          <p:nvPr>
            <p:ph sz="quarter" idx="4294967295"/>
            <p:extLst>
              <p:ext uri="{D42A27DB-BD31-4B8C-83A1-F6EECF244321}">
                <p14:modId xmlns:p14="http://schemas.microsoft.com/office/powerpoint/2010/main" val="3203323605"/>
              </p:ext>
            </p:extLst>
          </p:nvPr>
        </p:nvGraphicFramePr>
        <p:xfrm>
          <a:off x="304800" y="1166440"/>
          <a:ext cx="7996518" cy="5439640"/>
        </p:xfrm>
        <a:graphic>
          <a:graphicData uri="http://schemas.openxmlformats.org/drawingml/2006/table">
            <a:tbl>
              <a:tblPr firstRow="1" bandRow="1">
                <a:tableStyleId>{B301B821-A1FF-4177-AEE7-76D212191A09}</a:tableStyleId>
              </a:tblPr>
              <a:tblGrid>
                <a:gridCol w="5638800">
                  <a:extLst>
                    <a:ext uri="{9D8B030D-6E8A-4147-A177-3AD203B41FA5}">
                      <a16:colId xmlns="" xmlns:a16="http://schemas.microsoft.com/office/drawing/2014/main" val="20000"/>
                    </a:ext>
                  </a:extLst>
                </a:gridCol>
                <a:gridCol w="1404323">
                  <a:extLst>
                    <a:ext uri="{9D8B030D-6E8A-4147-A177-3AD203B41FA5}">
                      <a16:colId xmlns="" xmlns:a16="http://schemas.microsoft.com/office/drawing/2014/main" val="20001"/>
                    </a:ext>
                  </a:extLst>
                </a:gridCol>
                <a:gridCol w="953395">
                  <a:extLst>
                    <a:ext uri="{9D8B030D-6E8A-4147-A177-3AD203B41FA5}">
                      <a16:colId xmlns="" xmlns:a16="http://schemas.microsoft.com/office/drawing/2014/main" val="20002"/>
                    </a:ext>
                  </a:extLst>
                </a:gridCol>
              </a:tblGrid>
              <a:tr h="370840">
                <a:tc>
                  <a:txBody>
                    <a:bodyPr/>
                    <a:lstStyle/>
                    <a:p>
                      <a:pPr algn="l">
                        <a:spcAft>
                          <a:spcPts val="0"/>
                        </a:spcAft>
                      </a:pPr>
                      <a:r>
                        <a:rPr lang="en-GB" sz="1000" b="1" dirty="0">
                          <a:solidFill>
                            <a:schemeClr val="tx1"/>
                          </a:solidFill>
                          <a:effectLst/>
                          <a:latin typeface="+mn-lt"/>
                          <a:ea typeface="Calibri"/>
                          <a:cs typeface="Times New Roman"/>
                        </a:rPr>
                        <a:t>Contents</a:t>
                      </a:r>
                      <a:endParaRPr lang="en-GB" sz="1000" dirty="0">
                        <a:solidFill>
                          <a:schemeClr val="tx1"/>
                        </a:solidFill>
                        <a:effectLst/>
                        <a:latin typeface="+mn-lt"/>
                        <a:ea typeface="Calibri"/>
                        <a:cs typeface="Times New Roman"/>
                      </a:endParaRPr>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spcAft>
                          <a:spcPts val="0"/>
                        </a:spcAft>
                      </a:pPr>
                      <a:r>
                        <a:rPr lang="en-GB" sz="1000" b="1" dirty="0">
                          <a:solidFill>
                            <a:schemeClr val="tx1"/>
                          </a:solidFill>
                          <a:effectLst/>
                          <a:latin typeface="+mn-lt"/>
                          <a:ea typeface="Calibri"/>
                          <a:cs typeface="Times New Roman"/>
                        </a:rPr>
                        <a:t>Source</a:t>
                      </a:r>
                      <a:endParaRPr lang="en-GB" sz="1000" dirty="0">
                        <a:solidFill>
                          <a:schemeClr val="tx1"/>
                        </a:solidFill>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endParaRPr lang="en-GB" sz="1000" dirty="0">
                        <a:solidFill>
                          <a:schemeClr val="tx1"/>
                        </a:solidFill>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mn-lt"/>
                        </a:rPr>
                        <a:t>Area Map</a:t>
                      </a:r>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endParaRPr lang="en-GB" sz="1000" dirty="0"/>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t>Community Learning Funded Providers</a:t>
                      </a:r>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Maps</a:t>
                      </a:r>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lang="en-GB" sz="1000" baseline="0" dirty="0">
                          <a:effectLst/>
                          <a:latin typeface="+mn-lt"/>
                          <a:ea typeface="Calibri"/>
                          <a:cs typeface="Times New Roman"/>
                        </a:rPr>
                        <a:t>ILR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Trends (2012/13</a:t>
                      </a:r>
                      <a:r>
                        <a:rPr lang="en-GB" sz="1000" baseline="0" dirty="0"/>
                        <a:t> – 2014/15) </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dirty="0">
                          <a:effectLst/>
                          <a:latin typeface="+mn-lt"/>
                          <a:ea typeface="Calibri"/>
                          <a:cs typeface="Times New Roman"/>
                        </a:rPr>
                        <a:t>ILR 2012/13</a:t>
                      </a:r>
                      <a:r>
                        <a:rPr lang="en-GB" sz="1000" baseline="0" dirty="0">
                          <a:effectLst/>
                          <a:latin typeface="+mn-lt"/>
                          <a:ea typeface="Calibri"/>
                          <a:cs typeface="Times New Roman"/>
                        </a:rPr>
                        <a:t> –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Subject Area </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baseline="0" dirty="0">
                          <a:effectLst/>
                          <a:latin typeface="+mn-lt"/>
                          <a:ea typeface="Calibri"/>
                          <a:cs typeface="Times New Roman"/>
                        </a:rPr>
                        <a:t>ILR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Level of Study</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baseline="0" dirty="0">
                          <a:effectLst/>
                          <a:latin typeface="+mn-lt"/>
                          <a:ea typeface="Calibri"/>
                          <a:cs typeface="Times New Roman"/>
                        </a:rPr>
                        <a:t>ILR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Age Band</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dirty="0">
                          <a:effectLst/>
                          <a:latin typeface="+mn-lt"/>
                          <a:ea typeface="Calibri"/>
                          <a:cs typeface="Times New Roman"/>
                        </a:rPr>
                        <a:t>ILR </a:t>
                      </a:r>
                      <a:r>
                        <a:rPr lang="en-GB" sz="1000" baseline="0" dirty="0">
                          <a:effectLst/>
                          <a:latin typeface="+mn-lt"/>
                          <a:ea typeface="Calibri"/>
                          <a:cs typeface="Times New Roman"/>
                        </a:rPr>
                        <a:t>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Deprivation</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dirty="0">
                          <a:effectLst/>
                          <a:latin typeface="+mn-lt"/>
                          <a:ea typeface="Calibri"/>
                          <a:cs typeface="Times New Roman"/>
                        </a:rPr>
                        <a:t>ILR </a:t>
                      </a:r>
                      <a:r>
                        <a:rPr lang="en-GB" sz="1000" baseline="0" dirty="0">
                          <a:effectLst/>
                          <a:latin typeface="+mn-lt"/>
                          <a:ea typeface="Calibri"/>
                          <a:cs typeface="Times New Roman"/>
                        </a:rPr>
                        <a:t>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t>Adult Skills Budget Learners</a:t>
                      </a:r>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Maps</a:t>
                      </a:r>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lang="en-GB" sz="1000" baseline="0" dirty="0">
                          <a:effectLst/>
                          <a:latin typeface="+mn-lt"/>
                          <a:ea typeface="Calibri"/>
                          <a:cs typeface="Times New Roman"/>
                        </a:rPr>
                        <a:t>ILR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Trends (2012/13</a:t>
                      </a:r>
                      <a:r>
                        <a:rPr lang="en-GB" sz="1000" baseline="0" dirty="0"/>
                        <a:t> – 2014/15) </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dirty="0">
                          <a:effectLst/>
                          <a:latin typeface="+mn-lt"/>
                          <a:ea typeface="Calibri"/>
                          <a:cs typeface="Times New Roman"/>
                        </a:rPr>
                        <a:t>ILR 2012/13</a:t>
                      </a:r>
                      <a:r>
                        <a:rPr lang="en-GB" sz="1000" baseline="0" dirty="0">
                          <a:effectLst/>
                          <a:latin typeface="+mn-lt"/>
                          <a:ea typeface="Calibri"/>
                          <a:cs typeface="Times New Roman"/>
                        </a:rPr>
                        <a:t> –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Subject Area </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baseline="0" dirty="0">
                          <a:effectLst/>
                          <a:latin typeface="+mn-lt"/>
                          <a:ea typeface="Calibri"/>
                          <a:cs typeface="Times New Roman"/>
                        </a:rPr>
                        <a:t>ILR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Level of Study</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baseline="0" dirty="0">
                          <a:effectLst/>
                          <a:latin typeface="+mn-lt"/>
                          <a:ea typeface="Calibri"/>
                          <a:cs typeface="Times New Roman"/>
                        </a:rPr>
                        <a:t>ILR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Age Band</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dirty="0">
                          <a:effectLst/>
                          <a:latin typeface="+mn-lt"/>
                          <a:ea typeface="Calibri"/>
                          <a:cs typeface="Times New Roman"/>
                        </a:rPr>
                        <a:t>ILR </a:t>
                      </a:r>
                      <a:r>
                        <a:rPr lang="en-GB" sz="1000" baseline="0" dirty="0">
                          <a:effectLst/>
                          <a:latin typeface="+mn-lt"/>
                          <a:ea typeface="Calibri"/>
                          <a:cs typeface="Times New Roman"/>
                        </a:rPr>
                        <a:t>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4"/>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Deprivation</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dirty="0">
                          <a:effectLst/>
                          <a:latin typeface="+mn-lt"/>
                          <a:ea typeface="Calibri"/>
                          <a:cs typeface="Times New Roman"/>
                        </a:rPr>
                        <a:t>ILR </a:t>
                      </a:r>
                      <a:r>
                        <a:rPr lang="en-GB" sz="1000" baseline="0" dirty="0">
                          <a:effectLst/>
                          <a:latin typeface="+mn-lt"/>
                          <a:ea typeface="Calibri"/>
                          <a:cs typeface="Times New Roman"/>
                        </a:rPr>
                        <a:t>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5"/>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t>Apprenticeships</a:t>
                      </a:r>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6"/>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Maps</a:t>
                      </a:r>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lang="en-GB" sz="1000" baseline="0" dirty="0">
                          <a:effectLst/>
                          <a:latin typeface="+mn-lt"/>
                          <a:ea typeface="Calibri"/>
                          <a:cs typeface="Times New Roman"/>
                        </a:rPr>
                        <a:t>ILR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7"/>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Trends (2012/13</a:t>
                      </a:r>
                      <a:r>
                        <a:rPr lang="en-GB" sz="1000" baseline="0" dirty="0"/>
                        <a:t> – 2014/15) </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dirty="0">
                          <a:effectLst/>
                          <a:latin typeface="+mn-lt"/>
                          <a:ea typeface="Calibri"/>
                          <a:cs typeface="Times New Roman"/>
                        </a:rPr>
                        <a:t>ILR 2012/13</a:t>
                      </a:r>
                      <a:r>
                        <a:rPr lang="en-GB" sz="1000" baseline="0" dirty="0">
                          <a:effectLst/>
                          <a:latin typeface="+mn-lt"/>
                          <a:ea typeface="Calibri"/>
                          <a:cs typeface="Times New Roman"/>
                        </a:rPr>
                        <a:t> –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8"/>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Subject Area </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baseline="0" dirty="0">
                          <a:effectLst/>
                          <a:latin typeface="+mn-lt"/>
                          <a:ea typeface="Calibri"/>
                          <a:cs typeface="Times New Roman"/>
                        </a:rPr>
                        <a:t>ILR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9"/>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Level of Study</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baseline="0" dirty="0">
                          <a:effectLst/>
                          <a:latin typeface="+mn-lt"/>
                          <a:ea typeface="Calibri"/>
                          <a:cs typeface="Times New Roman"/>
                        </a:rPr>
                        <a:t>ILR 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0"/>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Age Band</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dirty="0">
                          <a:effectLst/>
                          <a:latin typeface="+mn-lt"/>
                          <a:ea typeface="Calibri"/>
                          <a:cs typeface="Times New Roman"/>
                        </a:rPr>
                        <a:t>ILR </a:t>
                      </a:r>
                      <a:r>
                        <a:rPr lang="en-GB" sz="1000" baseline="0" dirty="0">
                          <a:effectLst/>
                          <a:latin typeface="+mn-lt"/>
                          <a:ea typeface="Calibri"/>
                          <a:cs typeface="Times New Roman"/>
                        </a:rPr>
                        <a:t>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1"/>
                  </a:ext>
                </a:extLst>
              </a:tr>
              <a:tr h="23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Learner Numbers</a:t>
                      </a:r>
                      <a:r>
                        <a:rPr lang="en-GB" sz="1000" baseline="0" dirty="0"/>
                        <a:t> by Deprivation</a:t>
                      </a:r>
                      <a:endParaRPr lang="en-GB" sz="1000" dirty="0"/>
                    </a:p>
                  </a:txBody>
                  <a:tcPr marL="67660" marR="6766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tabLst>
                          <a:tab pos="2865755" algn="ctr"/>
                          <a:tab pos="5731510" algn="r"/>
                        </a:tabLst>
                      </a:pPr>
                      <a:r>
                        <a:rPr lang="en-GB" sz="1000" dirty="0">
                          <a:effectLst/>
                          <a:latin typeface="+mn-lt"/>
                          <a:ea typeface="Calibri"/>
                          <a:cs typeface="Times New Roman"/>
                        </a:rPr>
                        <a:t>ILR </a:t>
                      </a:r>
                      <a:r>
                        <a:rPr lang="en-GB" sz="1000" baseline="0" dirty="0">
                          <a:effectLst/>
                          <a:latin typeface="+mn-lt"/>
                          <a:ea typeface="Calibri"/>
                          <a:cs typeface="Times New Roman"/>
                        </a:rPr>
                        <a:t>2014/15</a:t>
                      </a: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GB" sz="1000" dirty="0">
                        <a:effectLst/>
                        <a:latin typeface="+mn-lt"/>
                        <a:ea typeface="Calibri"/>
                        <a:cs typeface="Times New Roman"/>
                      </a:endParaRPr>
                    </a:p>
                  </a:txBody>
                  <a:tcPr marL="67660" marR="6766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2"/>
                  </a:ext>
                </a:extLst>
              </a:tr>
            </a:tbl>
          </a:graphicData>
        </a:graphic>
      </p:graphicFrame>
      <p:sp>
        <p:nvSpPr>
          <p:cNvPr id="32" name="TextBox 31"/>
          <p:cNvSpPr txBox="1"/>
          <p:nvPr/>
        </p:nvSpPr>
        <p:spPr>
          <a:xfrm>
            <a:off x="506370" y="492790"/>
            <a:ext cx="5002306" cy="523220"/>
          </a:xfrm>
          <a:prstGeom prst="rect">
            <a:avLst/>
          </a:prstGeom>
          <a:noFill/>
        </p:spPr>
        <p:txBody>
          <a:bodyPr wrap="square" rtlCol="0">
            <a:spAutoFit/>
          </a:bodyPr>
          <a:lstStyle/>
          <a:p>
            <a:r>
              <a:rPr lang="en-GB" sz="2800" b="1" cap="small" dirty="0"/>
              <a:t>Pan-London Analysis: Contents</a:t>
            </a:r>
          </a:p>
        </p:txBody>
      </p:sp>
    </p:spTree>
    <p:extLst>
      <p:ext uri="{BB962C8B-B14F-4D97-AF65-F5344CB8AC3E}">
        <p14:creationId xmlns:p14="http://schemas.microsoft.com/office/powerpoint/2010/main" val="55477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GB" dirty="0"/>
              <a:t>Pan-London Analysis</a:t>
            </a:r>
          </a:p>
        </p:txBody>
      </p:sp>
      <p:sp>
        <p:nvSpPr>
          <p:cNvPr id="6" name="Rectangle 2"/>
          <p:cNvSpPr txBox="1">
            <a:spLocks/>
          </p:cNvSpPr>
          <p:nvPr/>
        </p:nvSpPr>
        <p:spPr bwMode="auto">
          <a:xfrm>
            <a:off x="349624" y="1366087"/>
            <a:ext cx="8014448" cy="4682287"/>
          </a:xfrm>
          <a:prstGeom prst="rect">
            <a:avLst/>
          </a:prstGeom>
          <a:noFill/>
          <a:ln w="9525">
            <a:noFill/>
            <a:miter lim="800000"/>
            <a:headEnd/>
            <a:tailEnd/>
          </a:ln>
        </p:spPr>
        <p:txBody>
          <a:bodyPr anchor="t"/>
          <a:lstStyle/>
          <a:p>
            <a:pPr>
              <a:spcAft>
                <a:spcPts val="1200"/>
              </a:spcAft>
            </a:pPr>
            <a:r>
              <a:rPr lang="en-GB" sz="2000" dirty="0">
                <a:latin typeface="+mj-lt"/>
                <a:ea typeface="Verdana" pitchFamily="34" charset="0"/>
                <a:cs typeface="Verdana" pitchFamily="34" charset="0"/>
              </a:rPr>
              <a:t>This report provides details of the overall provision and recruitment patterns for all learners who </a:t>
            </a:r>
            <a:r>
              <a:rPr lang="en-GB" sz="2000" u="sng" dirty="0">
                <a:latin typeface="+mj-lt"/>
                <a:ea typeface="Verdana" pitchFamily="34" charset="0"/>
                <a:cs typeface="Verdana" pitchFamily="34" charset="0"/>
              </a:rPr>
              <a:t>live</a:t>
            </a:r>
            <a:r>
              <a:rPr lang="en-GB" sz="2000" dirty="0">
                <a:latin typeface="+mj-lt"/>
                <a:ea typeface="Verdana" pitchFamily="34" charset="0"/>
                <a:cs typeface="Verdana" pitchFamily="34" charset="0"/>
              </a:rPr>
              <a:t> within London. </a:t>
            </a:r>
          </a:p>
          <a:p>
            <a:pPr>
              <a:spcAft>
                <a:spcPts val="1200"/>
              </a:spcAft>
            </a:pPr>
            <a:r>
              <a:rPr lang="en-GB" sz="2000" dirty="0">
                <a:latin typeface="+mj-lt"/>
                <a:ea typeface="Verdana" pitchFamily="34" charset="0"/>
                <a:cs typeface="Verdana" pitchFamily="34" charset="0"/>
              </a:rPr>
              <a:t>The maps at the beginning of the section show the review area, broken down by the sub-areas.</a:t>
            </a:r>
          </a:p>
          <a:p>
            <a:pPr>
              <a:spcAft>
                <a:spcPts val="1200"/>
              </a:spcAft>
            </a:pPr>
            <a:r>
              <a:rPr lang="en-GB" sz="2000" dirty="0">
                <a:latin typeface="+mj-lt"/>
                <a:ea typeface="Verdana" pitchFamily="34" charset="0"/>
                <a:cs typeface="Verdana" pitchFamily="34" charset="0"/>
              </a:rPr>
              <a:t>The report splits the learning providers into three main provider groups: </a:t>
            </a:r>
          </a:p>
          <a:p>
            <a:pPr marL="342900" indent="-342900">
              <a:buFont typeface="Arial" panose="020B0604020202020204" pitchFamily="34" charset="0"/>
              <a:buChar char="•"/>
            </a:pPr>
            <a:r>
              <a:rPr lang="en-GB" sz="2000" dirty="0"/>
              <a:t>Local Authorities</a:t>
            </a:r>
          </a:p>
          <a:p>
            <a:pPr marL="342900" indent="-342900">
              <a:buFont typeface="Arial" panose="020B0604020202020204" pitchFamily="34" charset="0"/>
              <a:buChar char="•"/>
            </a:pPr>
            <a:r>
              <a:rPr lang="en-GB" sz="2000" dirty="0">
                <a:latin typeface="+mj-lt"/>
                <a:ea typeface="Verdana" pitchFamily="34" charset="0"/>
                <a:cs typeface="Verdana" pitchFamily="34" charset="0"/>
              </a:rPr>
              <a:t>SDIs</a:t>
            </a:r>
          </a:p>
          <a:p>
            <a:pPr marL="342900" indent="-342900">
              <a:buFont typeface="Arial" panose="020B0604020202020204" pitchFamily="34" charset="0"/>
              <a:buChar char="•"/>
            </a:pPr>
            <a:r>
              <a:rPr lang="en-GB" sz="2000" dirty="0">
                <a:latin typeface="+mj-lt"/>
                <a:ea typeface="Verdana" pitchFamily="34" charset="0"/>
                <a:cs typeface="Verdana" pitchFamily="34" charset="0"/>
              </a:rPr>
              <a:t>Other</a:t>
            </a:r>
          </a:p>
          <a:p>
            <a:pPr marL="342900" indent="-342900">
              <a:buFont typeface="Arial" panose="020B0604020202020204" pitchFamily="34" charset="0"/>
              <a:buChar char="•"/>
            </a:pPr>
            <a:endParaRPr lang="en-GB" sz="2000" dirty="0">
              <a:latin typeface="+mj-lt"/>
              <a:ea typeface="Verdana" pitchFamily="34" charset="0"/>
              <a:cs typeface="Verdana" pitchFamily="34" charset="0"/>
            </a:endParaRPr>
          </a:p>
          <a:p>
            <a:pPr>
              <a:spcAft>
                <a:spcPts val="1200"/>
              </a:spcAft>
            </a:pPr>
            <a:r>
              <a:rPr lang="en-GB" sz="2000" dirty="0">
                <a:ea typeface="Verdana" pitchFamily="34" charset="0"/>
                <a:cs typeface="Verdana" pitchFamily="34" charset="0"/>
              </a:rPr>
              <a:t>The report splits the learning type into three main provider groups: </a:t>
            </a:r>
          </a:p>
          <a:p>
            <a:pPr marL="342900" indent="-342900">
              <a:buFont typeface="Arial" panose="020B0604020202020204" pitchFamily="34" charset="0"/>
              <a:buChar char="•"/>
            </a:pPr>
            <a:r>
              <a:rPr lang="en-GB" sz="2000" dirty="0"/>
              <a:t>Community Learning</a:t>
            </a:r>
          </a:p>
          <a:p>
            <a:pPr marL="342900" indent="-342900">
              <a:buFont typeface="Arial" panose="020B0604020202020204" pitchFamily="34" charset="0"/>
              <a:buChar char="•"/>
            </a:pPr>
            <a:r>
              <a:rPr lang="en-GB" sz="2000" dirty="0">
                <a:ea typeface="Verdana" pitchFamily="34" charset="0"/>
                <a:cs typeface="Verdana" pitchFamily="34" charset="0"/>
              </a:rPr>
              <a:t>Adult Skills Budget (excluding Apprenticeships)</a:t>
            </a:r>
          </a:p>
          <a:p>
            <a:pPr marL="342900" indent="-342900">
              <a:buFont typeface="Arial" panose="020B0604020202020204" pitchFamily="34" charset="0"/>
              <a:buChar char="•"/>
            </a:pPr>
            <a:r>
              <a:rPr lang="en-GB" sz="2000" dirty="0">
                <a:ea typeface="Verdana" pitchFamily="34" charset="0"/>
                <a:cs typeface="Verdana" pitchFamily="34" charset="0"/>
              </a:rPr>
              <a:t>Apprenticeships</a:t>
            </a:r>
          </a:p>
          <a:p>
            <a:pPr marL="115888" indent="-30163">
              <a:lnSpc>
                <a:spcPts val="2000"/>
              </a:lnSpc>
              <a:spcAft>
                <a:spcPts val="1200"/>
              </a:spcAft>
            </a:pPr>
            <a:endParaRPr lang="en-GB" sz="2000" dirty="0"/>
          </a:p>
          <a:p>
            <a:pPr marL="115888" indent="-30163">
              <a:lnSpc>
                <a:spcPts val="2000"/>
              </a:lnSpc>
              <a:spcAft>
                <a:spcPts val="1200"/>
              </a:spcAft>
            </a:pPr>
            <a:endParaRPr lang="en-GB" sz="2000" dirty="0"/>
          </a:p>
          <a:p>
            <a:pPr marL="447675" indent="-361950">
              <a:lnSpc>
                <a:spcPts val="2000"/>
              </a:lnSpc>
              <a:spcAft>
                <a:spcPts val="1200"/>
              </a:spcAft>
            </a:pPr>
            <a:r>
              <a:rPr lang="en-GB" sz="2000" dirty="0">
                <a:latin typeface="Calibri" pitchFamily="34" charset="0"/>
                <a:cs typeface="Calibri" pitchFamily="34" charset="0"/>
              </a:rPr>
              <a:t>  </a:t>
            </a:r>
          </a:p>
        </p:txBody>
      </p:sp>
      <p:sp>
        <p:nvSpPr>
          <p:cNvPr id="4" name="TextBox 3"/>
          <p:cNvSpPr txBox="1"/>
          <p:nvPr/>
        </p:nvSpPr>
        <p:spPr>
          <a:xfrm>
            <a:off x="358588" y="502026"/>
            <a:ext cx="3177801" cy="523220"/>
          </a:xfrm>
          <a:prstGeom prst="rect">
            <a:avLst/>
          </a:prstGeom>
          <a:noFill/>
        </p:spPr>
        <p:txBody>
          <a:bodyPr wrap="square" rtlCol="0">
            <a:spAutoFit/>
          </a:bodyPr>
          <a:lstStyle/>
          <a:p>
            <a:r>
              <a:rPr lang="en-GB" sz="2800" b="1" cap="small" dirty="0"/>
              <a:t>OVERVIEW</a:t>
            </a:r>
          </a:p>
        </p:txBody>
      </p:sp>
    </p:spTree>
    <p:extLst>
      <p:ext uri="{BB962C8B-B14F-4D97-AF65-F5344CB8AC3E}">
        <p14:creationId xmlns:p14="http://schemas.microsoft.com/office/powerpoint/2010/main" val="421280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(Area Map)</a:t>
            </a:r>
          </a:p>
        </p:txBody>
      </p:sp>
      <p:sp>
        <p:nvSpPr>
          <p:cNvPr id="5" name="Text Placeholder 4"/>
          <p:cNvSpPr>
            <a:spLocks noGrp="1"/>
          </p:cNvSpPr>
          <p:nvPr>
            <p:ph type="body" sz="quarter" idx="13"/>
          </p:nvPr>
        </p:nvSpPr>
        <p:spPr/>
        <p:txBody>
          <a:bodyPr>
            <a:normAutofit fontScale="92500" lnSpcReduction="10000"/>
          </a:bodyPr>
          <a:lstStyle/>
          <a:p>
            <a:r>
              <a:rPr lang="en-GB" dirty="0"/>
              <a:t>Area Map</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6265498" cy="369332"/>
          </a:xfrm>
          <a:prstGeom prst="rect">
            <a:avLst/>
          </a:prstGeom>
          <a:noFill/>
        </p:spPr>
        <p:txBody>
          <a:bodyPr wrap="none" rtlCol="0">
            <a:spAutoFit/>
          </a:bodyPr>
          <a:lstStyle/>
          <a:p>
            <a:r>
              <a:rPr lang="en-GB" dirty="0"/>
              <a:t>Area Map (Showing London Review Areas and London Boroughs)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6" name="Content Placeholder 5"/>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269657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Total Number of Learners – Community Learning Funded Learners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6363409" cy="369332"/>
          </a:xfrm>
          <a:prstGeom prst="rect">
            <a:avLst/>
          </a:prstGeom>
          <a:noFill/>
        </p:spPr>
        <p:txBody>
          <a:bodyPr wrap="none" rtlCol="0">
            <a:spAutoFit/>
          </a:bodyPr>
          <a:lstStyle/>
          <a:p>
            <a:r>
              <a:rPr lang="en-GB" dirty="0"/>
              <a:t>Total Number of Learners – Community Learning Funded Learners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7" name="Content Placeholder 6"/>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253186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Local Authority – Community Learning Funded Learners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5402954" cy="369332"/>
          </a:xfrm>
          <a:prstGeom prst="rect">
            <a:avLst/>
          </a:prstGeom>
          <a:noFill/>
        </p:spPr>
        <p:txBody>
          <a:bodyPr wrap="none" rtlCol="0">
            <a:spAutoFit/>
          </a:bodyPr>
          <a:lstStyle/>
          <a:p>
            <a:r>
              <a:rPr lang="en-GB" dirty="0"/>
              <a:t>Local Authority – Community Learning Funded Learners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6" name="Content Placeholder 5"/>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414523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SDI – Community Learning Funded Learners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4287584" cy="369332"/>
          </a:xfrm>
          <a:prstGeom prst="rect">
            <a:avLst/>
          </a:prstGeom>
          <a:noFill/>
        </p:spPr>
        <p:txBody>
          <a:bodyPr wrap="none" rtlCol="0">
            <a:spAutoFit/>
          </a:bodyPr>
          <a:lstStyle/>
          <a:p>
            <a:r>
              <a:rPr lang="en-GB" dirty="0"/>
              <a:t>SDI – Community Learning Funded Learners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7" name="Content Placeholder 6"/>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1942948597"/>
      </p:ext>
    </p:extLst>
  </p:cSld>
  <p:clrMapOvr>
    <a:masterClrMapping/>
  </p:clrMapOvr>
</p:sld>
</file>

<file path=ppt/theme/theme1.xml><?xml version="1.0" encoding="utf-8"?>
<a:theme xmlns:a="http://schemas.openxmlformats.org/drawingml/2006/main" name="2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10.xml><?xml version="1.0" encoding="utf-8"?>
<a:theme xmlns:a="http://schemas.openxmlformats.org/drawingml/2006/main" name="9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3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4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5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7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6.xml><?xml version="1.0" encoding="utf-8"?>
<a:theme xmlns:a="http://schemas.openxmlformats.org/drawingml/2006/main" name="8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7.xml><?xml version="1.0" encoding="utf-8"?>
<a:theme xmlns:a="http://schemas.openxmlformats.org/drawingml/2006/main" name="12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8.xml><?xml version="1.0" encoding="utf-8"?>
<a:theme xmlns:a="http://schemas.openxmlformats.org/drawingml/2006/main" name="14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9.xml><?xml version="1.0" encoding="utf-8"?>
<a:theme xmlns:a="http://schemas.openxmlformats.org/drawingml/2006/main" name="1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1503</Words>
  <Application>Microsoft Office PowerPoint</Application>
  <PresentationFormat>On-screen Show (4:3)</PresentationFormat>
  <Paragraphs>590</Paragraphs>
  <Slides>20</Slides>
  <Notes>1</Notes>
  <HiddenSlides>0</HiddenSlides>
  <MMClips>0</MMClips>
  <ScaleCrop>false</ScaleCrop>
  <HeadingPairs>
    <vt:vector size="4" baseType="variant">
      <vt:variant>
        <vt:lpstr>Theme</vt:lpstr>
      </vt:variant>
      <vt:variant>
        <vt:i4>10</vt:i4>
      </vt:variant>
      <vt:variant>
        <vt:lpstr>Slide Titles</vt:lpstr>
      </vt:variant>
      <vt:variant>
        <vt:i4>20</vt:i4>
      </vt:variant>
    </vt:vector>
  </HeadingPairs>
  <TitlesOfParts>
    <vt:vector size="30" baseType="lpstr">
      <vt:lpstr>2_Pitchbook</vt:lpstr>
      <vt:lpstr>3_Pitchbook</vt:lpstr>
      <vt:lpstr>4_Pitchbook</vt:lpstr>
      <vt:lpstr>5_Pitchbook</vt:lpstr>
      <vt:lpstr>7_Pitchbook</vt:lpstr>
      <vt:lpstr>8_Pitchbook</vt:lpstr>
      <vt:lpstr>12_Pitchbook</vt:lpstr>
      <vt:lpstr>14_Pitchbook</vt:lpstr>
      <vt:lpstr>1_Pitchbook</vt:lpstr>
      <vt:lpstr>9_Pitchbook</vt:lpstr>
      <vt:lpstr>London ACL RevieW – PART ONE: Pan-London</vt:lpstr>
      <vt:lpstr>Introduction</vt:lpstr>
      <vt:lpstr>Introduction</vt:lpstr>
      <vt:lpstr>Pan-London Analysis</vt:lpstr>
      <vt:lpstr>Pan-London Analysis</vt:lpstr>
      <vt:lpstr>Pan-London Analysis (Area Map)</vt:lpstr>
      <vt:lpstr>Pan-London Analysis (Learner Maps)</vt:lpstr>
      <vt:lpstr>Pan-London Analysis (Learner Maps)</vt:lpstr>
      <vt:lpstr>Pan-London Analysis (Learner Maps)</vt:lpstr>
      <vt:lpstr>Pan-London Analysis (Learner Maps)</vt:lpstr>
      <vt:lpstr>Pan-London Analysis (LEARNER Trends)</vt:lpstr>
      <vt:lpstr>Pan-London Analysis (Subject Area)</vt:lpstr>
      <vt:lpstr>Pan-London Analysis (Subject Area)</vt:lpstr>
      <vt:lpstr>Pan-London Analysis (Subject Area)</vt:lpstr>
      <vt:lpstr>Pan-London Analysis (Level)</vt:lpstr>
      <vt:lpstr>Pan-London Analysis (Ageband)</vt:lpstr>
      <vt:lpstr>Pan-London Analysis (Ageband)</vt:lpstr>
      <vt:lpstr>Pan-London Analysis (Deprivation)</vt:lpstr>
      <vt:lpstr>Pan-London Analysis (Deprivation)</vt:lpstr>
      <vt:lpstr>Pan-London Analysis (Live In Learn 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2014-02-03T15:51:50Z</dcterms:created>
  <dcterms:modified xsi:type="dcterms:W3CDTF">2017-05-25T15:25:43Z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