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74" r:id="rId5"/>
    <p:sldId id="275" r:id="rId6"/>
    <p:sldId id="273" r:id="rId7"/>
    <p:sldId id="260" r:id="rId8"/>
    <p:sldId id="271" r:id="rId9"/>
    <p:sldId id="272" r:id="rId10"/>
    <p:sldId id="287" r:id="rId11"/>
    <p:sldId id="277" r:id="rId12"/>
    <p:sldId id="282" r:id="rId13"/>
    <p:sldId id="283" r:id="rId14"/>
    <p:sldId id="281" r:id="rId15"/>
    <p:sldId id="284" r:id="rId16"/>
    <p:sldId id="285" r:id="rId17"/>
    <p:sldId id="2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5CD208-A94F-99CD-3B73-2AF29449C18A}" name="Susie Burpee" initials="SB" userId="S::Susie.Burpee@acu.ac.uk::6c1d1bc3-ee42-4e9e-adf6-e5acbbe0ec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944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6EBD22-90EC-F71F-1157-7CE80B54D3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C6E10BD-401E-F018-0509-4980115B31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307E6-8CDE-4015-9D1F-F9B06AAB8944}" type="datetimeFigureOut">
              <a:rPr lang="en-GB" smtClean="0"/>
              <a:t>27/08/2024</a:t>
            </a:fld>
            <a:endParaRPr lang="en-GB"/>
          </a:p>
        </p:txBody>
      </p:sp>
      <p:sp>
        <p:nvSpPr>
          <p:cNvPr id="4" name="Footer Placeholder 3">
            <a:extLst>
              <a:ext uri="{FF2B5EF4-FFF2-40B4-BE49-F238E27FC236}">
                <a16:creationId xmlns:a16="http://schemas.microsoft.com/office/drawing/2014/main" id="{D9A0DB45-34F8-5912-4D15-FA8624996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2374899-4637-2EBF-C07D-B9B4D0508D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171B58-24E2-4491-98CB-663844F32B49}" type="slidenum">
              <a:rPr lang="en-GB" smtClean="0"/>
              <a:t>‹#›</a:t>
            </a:fld>
            <a:endParaRPr lang="en-GB"/>
          </a:p>
        </p:txBody>
      </p:sp>
    </p:spTree>
    <p:extLst>
      <p:ext uri="{BB962C8B-B14F-4D97-AF65-F5344CB8AC3E}">
        <p14:creationId xmlns:p14="http://schemas.microsoft.com/office/powerpoint/2010/main" val="482600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3D126-00C8-4846-962D-15093DAB908D}" type="datetimeFigureOut">
              <a:rPr lang="en-GB" smtClean="0"/>
              <a:t>27/08/2024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A774F-D5D0-46E0-8DEF-7FA17375B1B4}" type="slidenum">
              <a:rPr lang="en-GB" smtClean="0"/>
              <a:t>‹#›</a:t>
            </a:fld>
            <a:endParaRPr lang="en-GB"/>
          </a:p>
        </p:txBody>
      </p:sp>
    </p:spTree>
    <p:extLst>
      <p:ext uri="{BB962C8B-B14F-4D97-AF65-F5344CB8AC3E}">
        <p14:creationId xmlns:p14="http://schemas.microsoft.com/office/powerpoint/2010/main" val="1775545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CA774F-D5D0-46E0-8DEF-7FA17375B1B4}" type="slidenum">
              <a:rPr lang="en-GB" smtClean="0"/>
              <a:t>10</a:t>
            </a:fld>
            <a:endParaRPr lang="en-GB"/>
          </a:p>
        </p:txBody>
      </p:sp>
    </p:spTree>
    <p:extLst>
      <p:ext uri="{BB962C8B-B14F-4D97-AF65-F5344CB8AC3E}">
        <p14:creationId xmlns:p14="http://schemas.microsoft.com/office/powerpoint/2010/main" val="938426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0F406F-2C90-5862-A8E9-BFDAC7B1F0E5}"/>
              </a:ext>
            </a:extLst>
          </p:cNvPr>
          <p:cNvSpPr/>
          <p:nvPr userDrawn="1"/>
        </p:nvSpPr>
        <p:spPr>
          <a:xfrm>
            <a:off x="2876" y="-719"/>
            <a:ext cx="12188670" cy="5365815"/>
          </a:xfrm>
          <a:prstGeom prst="rect">
            <a:avLst/>
          </a:prstGeom>
          <a:solidFill>
            <a:srgbClr val="002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3">
            <a:extLst>
              <a:ext uri="{FF2B5EF4-FFF2-40B4-BE49-F238E27FC236}">
                <a16:creationId xmlns:a16="http://schemas.microsoft.com/office/drawing/2014/main" id="{10481F87-FF14-359A-7522-83CA945B7384}"/>
              </a:ext>
            </a:extLst>
          </p:cNvPr>
          <p:cNvPicPr>
            <a:picLocks noChangeAspect="1"/>
          </p:cNvPicPr>
          <p:nvPr userDrawn="1"/>
        </p:nvPicPr>
        <p:blipFill>
          <a:blip r:embed="rId2"/>
          <a:stretch>
            <a:fillRect/>
          </a:stretch>
        </p:blipFill>
        <p:spPr>
          <a:xfrm>
            <a:off x="526444" y="5634166"/>
            <a:ext cx="2675503" cy="760349"/>
          </a:xfrm>
          <a:prstGeom prst="rect">
            <a:avLst/>
          </a:prstGeom>
        </p:spPr>
      </p:pic>
      <p:pic>
        <p:nvPicPr>
          <p:cNvPr id="9" name="Picture 4" descr="A picture containing text, sign&#10;&#10;Description automatically generated">
            <a:extLst>
              <a:ext uri="{FF2B5EF4-FFF2-40B4-BE49-F238E27FC236}">
                <a16:creationId xmlns:a16="http://schemas.microsoft.com/office/drawing/2014/main" id="{7B0EFE47-FFB8-185E-C770-EB17156F5744}"/>
              </a:ext>
            </a:extLst>
          </p:cNvPr>
          <p:cNvPicPr>
            <a:picLocks noChangeAspect="1"/>
          </p:cNvPicPr>
          <p:nvPr userDrawn="1"/>
        </p:nvPicPr>
        <p:blipFill>
          <a:blip r:embed="rId3"/>
          <a:stretch>
            <a:fillRect/>
          </a:stretch>
        </p:blipFill>
        <p:spPr>
          <a:xfrm>
            <a:off x="9336151" y="5847416"/>
            <a:ext cx="2271512" cy="614344"/>
          </a:xfrm>
          <a:prstGeom prst="rect">
            <a:avLst/>
          </a:prstGeom>
        </p:spPr>
      </p:pic>
      <p:sp>
        <p:nvSpPr>
          <p:cNvPr id="10" name="TextBox 9">
            <a:extLst>
              <a:ext uri="{FF2B5EF4-FFF2-40B4-BE49-F238E27FC236}">
                <a16:creationId xmlns:a16="http://schemas.microsoft.com/office/drawing/2014/main" id="{E81B9063-F816-EDCE-6647-0E16E2C32286}"/>
              </a:ext>
            </a:extLst>
          </p:cNvPr>
          <p:cNvSpPr txBox="1"/>
          <p:nvPr userDrawn="1"/>
        </p:nvSpPr>
        <p:spPr>
          <a:xfrm>
            <a:off x="526444" y="1010584"/>
            <a:ext cx="111294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a:ea typeface="+mn-ea"/>
                <a:cs typeface="Arial"/>
              </a:rPr>
              <a:t>Commonwealth Scholarship Commission (CSC)</a:t>
            </a:r>
          </a:p>
        </p:txBody>
      </p:sp>
      <p:pic>
        <p:nvPicPr>
          <p:cNvPr id="12" name="Picture 11" descr="A group of people holding signs&#10;&#10;Description automatically generated with medium confidence">
            <a:extLst>
              <a:ext uri="{FF2B5EF4-FFF2-40B4-BE49-F238E27FC236}">
                <a16:creationId xmlns:a16="http://schemas.microsoft.com/office/drawing/2014/main" id="{61337606-9CA5-204E-1DA0-0B68631C71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850496"/>
            <a:ext cx="12192000" cy="2514600"/>
          </a:xfrm>
          <a:prstGeom prst="rect">
            <a:avLst/>
          </a:prstGeom>
        </p:spPr>
      </p:pic>
    </p:spTree>
    <p:extLst>
      <p:ext uri="{BB962C8B-B14F-4D97-AF65-F5344CB8AC3E}">
        <p14:creationId xmlns:p14="http://schemas.microsoft.com/office/powerpoint/2010/main" val="1337911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E5F1AC2E-E7AE-102D-ED2F-DC50BC8253B9}"/>
              </a:ext>
            </a:extLst>
          </p:cNvPr>
          <p:cNvSpPr/>
          <p:nvPr userDrawn="1"/>
        </p:nvSpPr>
        <p:spPr>
          <a:xfrm>
            <a:off x="0" y="-17723"/>
            <a:ext cx="6257740" cy="6875723"/>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alibri"/>
              <a:ea typeface="+mn-ea"/>
              <a:cs typeface="+mn-cs"/>
            </a:endParaRPr>
          </a:p>
        </p:txBody>
      </p:sp>
      <p:sp>
        <p:nvSpPr>
          <p:cNvPr id="12" name="Picture Placeholder 11">
            <a:extLst>
              <a:ext uri="{FF2B5EF4-FFF2-40B4-BE49-F238E27FC236}">
                <a16:creationId xmlns:a16="http://schemas.microsoft.com/office/drawing/2014/main" id="{851E2480-8118-F0E4-80E2-067E1DA7AC23}"/>
              </a:ext>
            </a:extLst>
          </p:cNvPr>
          <p:cNvSpPr>
            <a:spLocks noGrp="1"/>
          </p:cNvSpPr>
          <p:nvPr>
            <p:ph type="pic" sz="quarter" idx="10"/>
          </p:nvPr>
        </p:nvSpPr>
        <p:spPr>
          <a:xfrm>
            <a:off x="6779887" y="592632"/>
            <a:ext cx="4829175" cy="3905250"/>
          </a:xfrm>
        </p:spPr>
        <p:txBody>
          <a:bodyPr/>
          <a:lstStyle/>
          <a:p>
            <a:endParaRPr lang="en-GB"/>
          </a:p>
        </p:txBody>
      </p:sp>
      <p:sp>
        <p:nvSpPr>
          <p:cNvPr id="3" name="Text Placeholder 13">
            <a:extLst>
              <a:ext uri="{FF2B5EF4-FFF2-40B4-BE49-F238E27FC236}">
                <a16:creationId xmlns:a16="http://schemas.microsoft.com/office/drawing/2014/main" id="{E99D775C-23FD-94EB-EE65-66A3CFFA37BB}"/>
              </a:ext>
            </a:extLst>
          </p:cNvPr>
          <p:cNvSpPr>
            <a:spLocks noGrp="1"/>
          </p:cNvSpPr>
          <p:nvPr>
            <p:ph type="body" sz="quarter" idx="11"/>
          </p:nvPr>
        </p:nvSpPr>
        <p:spPr>
          <a:xfrm>
            <a:off x="352425" y="1402081"/>
            <a:ext cx="5457825" cy="5062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C0154FB3-327D-1257-396C-BD8E315341BE}"/>
              </a:ext>
            </a:extLst>
          </p:cNvPr>
          <p:cNvSpPr>
            <a:spLocks noGrp="1"/>
          </p:cNvSpPr>
          <p:nvPr>
            <p:ph type="body" sz="quarter" idx="12"/>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chemeClr val="bg1"/>
                </a:solidFill>
                <a:effectLst/>
                <a:uLnTx/>
                <a:uFillTx/>
                <a:latin typeface="Arial"/>
                <a:ea typeface="+mn-ea"/>
                <a:cs typeface="Arial"/>
              </a:defRPr>
            </a:lvl1pPr>
          </a:lstStyle>
          <a:p>
            <a:pPr lvl="0"/>
            <a:r>
              <a:rPr lang="en-US"/>
              <a:t>Click to edit Master text styles</a:t>
            </a:r>
            <a:endParaRPr lang="en-GB"/>
          </a:p>
        </p:txBody>
      </p:sp>
    </p:spTree>
    <p:extLst>
      <p:ext uri="{BB962C8B-B14F-4D97-AF65-F5344CB8AC3E}">
        <p14:creationId xmlns:p14="http://schemas.microsoft.com/office/powerpoint/2010/main" val="1171996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E5F1AC2E-E7AE-102D-ED2F-DC50BC8253B9}"/>
              </a:ext>
            </a:extLst>
          </p:cNvPr>
          <p:cNvSpPr/>
          <p:nvPr userDrawn="1"/>
        </p:nvSpPr>
        <p:spPr>
          <a:xfrm>
            <a:off x="6096000" y="-17723"/>
            <a:ext cx="6257740" cy="6875723"/>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7">
            <a:extLst>
              <a:ext uri="{FF2B5EF4-FFF2-40B4-BE49-F238E27FC236}">
                <a16:creationId xmlns:a16="http://schemas.microsoft.com/office/drawing/2014/main" id="{4EBD6004-3674-B478-C964-7C512BFE243F}"/>
              </a:ext>
            </a:extLst>
          </p:cNvPr>
          <p:cNvPicPr>
            <a:picLocks noChangeAspect="1"/>
          </p:cNvPicPr>
          <p:nvPr userDrawn="1"/>
        </p:nvPicPr>
        <p:blipFill>
          <a:blip r:embed="rId2"/>
          <a:srcRect/>
          <a:stretch>
            <a:fillRect/>
          </a:stretch>
        </p:blipFill>
        <p:spPr>
          <a:xfrm>
            <a:off x="9342519" y="5855494"/>
            <a:ext cx="2266543" cy="609133"/>
          </a:xfrm>
          <a:prstGeom prst="rect">
            <a:avLst/>
          </a:prstGeom>
        </p:spPr>
      </p:pic>
      <p:sp>
        <p:nvSpPr>
          <p:cNvPr id="5" name="Text Placeholder 13">
            <a:extLst>
              <a:ext uri="{FF2B5EF4-FFF2-40B4-BE49-F238E27FC236}">
                <a16:creationId xmlns:a16="http://schemas.microsoft.com/office/drawing/2014/main" id="{8A07BE05-40A1-8179-277E-87F352D98329}"/>
              </a:ext>
            </a:extLst>
          </p:cNvPr>
          <p:cNvSpPr>
            <a:spLocks noGrp="1"/>
          </p:cNvSpPr>
          <p:nvPr>
            <p:ph type="body" sz="quarter" idx="11"/>
          </p:nvPr>
        </p:nvSpPr>
        <p:spPr>
          <a:xfrm>
            <a:off x="352425" y="1402081"/>
            <a:ext cx="5457825" cy="5062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13">
            <a:extLst>
              <a:ext uri="{FF2B5EF4-FFF2-40B4-BE49-F238E27FC236}">
                <a16:creationId xmlns:a16="http://schemas.microsoft.com/office/drawing/2014/main" id="{C5B508EB-00CB-7465-CE5B-EE2B12D74141}"/>
              </a:ext>
            </a:extLst>
          </p:cNvPr>
          <p:cNvSpPr>
            <a:spLocks noGrp="1"/>
          </p:cNvSpPr>
          <p:nvPr>
            <p:ph type="body" sz="quarter" idx="12"/>
          </p:nvPr>
        </p:nvSpPr>
        <p:spPr>
          <a:xfrm>
            <a:off x="6495957" y="1402081"/>
            <a:ext cx="5457825" cy="5062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4">
            <a:extLst>
              <a:ext uri="{FF2B5EF4-FFF2-40B4-BE49-F238E27FC236}">
                <a16:creationId xmlns:a16="http://schemas.microsoft.com/office/drawing/2014/main" id="{5750B2A2-EC40-F60C-0BB6-9E589302755A}"/>
              </a:ext>
            </a:extLst>
          </p:cNvPr>
          <p:cNvSpPr>
            <a:spLocks noGrp="1"/>
          </p:cNvSpPr>
          <p:nvPr>
            <p:ph type="body" sz="quarter" idx="13"/>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rgbClr val="002B7F"/>
                </a:solidFill>
                <a:effectLst/>
                <a:uLnTx/>
                <a:uFillTx/>
                <a:latin typeface="Arial"/>
                <a:ea typeface="+mn-ea"/>
                <a:cs typeface="Arial"/>
              </a:defRPr>
            </a:lvl1pPr>
          </a:lstStyle>
          <a:p>
            <a:pPr lvl="0"/>
            <a:r>
              <a:rPr lang="en-US"/>
              <a:t>Click to edit Master text styles</a:t>
            </a:r>
            <a:endParaRPr lang="en-GB"/>
          </a:p>
        </p:txBody>
      </p:sp>
      <p:sp>
        <p:nvSpPr>
          <p:cNvPr id="3" name="Text Placeholder 4">
            <a:extLst>
              <a:ext uri="{FF2B5EF4-FFF2-40B4-BE49-F238E27FC236}">
                <a16:creationId xmlns:a16="http://schemas.microsoft.com/office/drawing/2014/main" id="{35507277-2990-FB53-84F3-BA846FB632DE}"/>
              </a:ext>
            </a:extLst>
          </p:cNvPr>
          <p:cNvSpPr>
            <a:spLocks noGrp="1"/>
          </p:cNvSpPr>
          <p:nvPr>
            <p:ph type="body" sz="quarter" idx="14"/>
          </p:nvPr>
        </p:nvSpPr>
        <p:spPr>
          <a:xfrm>
            <a:off x="6495957" y="393699"/>
            <a:ext cx="5457825" cy="546100"/>
          </a:xfrm>
        </p:spPr>
        <p:txBody>
          <a:bodyPr>
            <a:noAutofit/>
          </a:bodyPr>
          <a:lstStyle>
            <a:lvl1pPr marL="0" indent="0">
              <a:buNone/>
              <a:defRPr kumimoji="0" lang="en-GB" sz="3200" b="0" i="0" u="none" strike="noStrike" kern="1200" cap="none" spc="0" normalizeH="0" baseline="0" dirty="0">
                <a:ln>
                  <a:noFill/>
                </a:ln>
                <a:solidFill>
                  <a:schemeClr val="bg1"/>
                </a:solidFill>
                <a:effectLst/>
                <a:uLnTx/>
                <a:uFillTx/>
                <a:latin typeface="Arial"/>
                <a:ea typeface="+mn-ea"/>
                <a:cs typeface="Arial"/>
              </a:defRPr>
            </a:lvl1pPr>
          </a:lstStyle>
          <a:p>
            <a:pPr lvl="0"/>
            <a:r>
              <a:rPr lang="en-US"/>
              <a:t>Click to edit Master text styles</a:t>
            </a:r>
            <a:endParaRPr lang="en-GB"/>
          </a:p>
        </p:txBody>
      </p:sp>
    </p:spTree>
    <p:extLst>
      <p:ext uri="{BB962C8B-B14F-4D97-AF65-F5344CB8AC3E}">
        <p14:creationId xmlns:p14="http://schemas.microsoft.com/office/powerpoint/2010/main" val="3538318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E5F1AC2E-E7AE-102D-ED2F-DC50BC8253B9}"/>
              </a:ext>
            </a:extLst>
          </p:cNvPr>
          <p:cNvSpPr/>
          <p:nvPr userDrawn="1"/>
        </p:nvSpPr>
        <p:spPr>
          <a:xfrm>
            <a:off x="-161740" y="0"/>
            <a:ext cx="6257740" cy="6875723"/>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alibri"/>
              <a:ea typeface="+mn-ea"/>
              <a:cs typeface="+mn-cs"/>
            </a:endParaRPr>
          </a:p>
        </p:txBody>
      </p:sp>
      <p:sp>
        <p:nvSpPr>
          <p:cNvPr id="5" name="TextBox 5">
            <a:extLst>
              <a:ext uri="{FF2B5EF4-FFF2-40B4-BE49-F238E27FC236}">
                <a16:creationId xmlns:a16="http://schemas.microsoft.com/office/drawing/2014/main" id="{4885AB5C-466E-A98D-3C22-5FD01511A857}"/>
              </a:ext>
            </a:extLst>
          </p:cNvPr>
          <p:cNvSpPr txBox="1"/>
          <p:nvPr userDrawn="1"/>
        </p:nvSpPr>
        <p:spPr>
          <a:xfrm>
            <a:off x="352425" y="393699"/>
            <a:ext cx="5457825" cy="516616"/>
          </a:xfrm>
          <a:prstGeom prst="rect">
            <a:avLst/>
          </a:prstGeom>
        </p:spPr>
        <p:txBody>
          <a:bodyPr wrap="square" lIns="0" tIns="0" rIns="0" bIns="0" rtlCol="0" anchor="t">
            <a:spAutoFit/>
          </a:bodyPr>
          <a:lstStyle/>
          <a:p>
            <a:pPr marL="0" marR="0" lvl="0" indent="0" algn="l" defTabSz="914400" rtl="0" eaLnBrk="1" fontAlgn="auto" latinLnBrk="0" hangingPunct="1">
              <a:lnSpc>
                <a:spcPts val="44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B7F"/>
                </a:solidFill>
                <a:effectLst/>
                <a:uLnTx/>
                <a:uFillTx/>
                <a:latin typeface="Arial"/>
                <a:ea typeface="+mn-ea"/>
                <a:cs typeface="Arial"/>
              </a:rPr>
              <a:t>Title Text</a:t>
            </a:r>
          </a:p>
        </p:txBody>
      </p:sp>
      <p:sp>
        <p:nvSpPr>
          <p:cNvPr id="6" name="TextBox 5">
            <a:extLst>
              <a:ext uri="{FF2B5EF4-FFF2-40B4-BE49-F238E27FC236}">
                <a16:creationId xmlns:a16="http://schemas.microsoft.com/office/drawing/2014/main" id="{CEDDAE44-A066-595A-455B-73A498F2A885}"/>
              </a:ext>
            </a:extLst>
          </p:cNvPr>
          <p:cNvSpPr txBox="1"/>
          <p:nvPr userDrawn="1"/>
        </p:nvSpPr>
        <p:spPr>
          <a:xfrm>
            <a:off x="504825" y="546099"/>
            <a:ext cx="5457825" cy="516616"/>
          </a:xfrm>
          <a:prstGeom prst="rect">
            <a:avLst/>
          </a:prstGeom>
        </p:spPr>
        <p:txBody>
          <a:bodyPr wrap="square" lIns="0" tIns="0" rIns="0" bIns="0" rtlCol="0" anchor="t">
            <a:spAutoFit/>
          </a:bodyPr>
          <a:lstStyle/>
          <a:p>
            <a:pPr marL="0" marR="0" lvl="0" indent="0" algn="l" defTabSz="914400" rtl="0" eaLnBrk="1" fontAlgn="auto" latinLnBrk="0" hangingPunct="1">
              <a:lnSpc>
                <a:spcPts val="44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B7F"/>
                </a:solidFill>
                <a:effectLst/>
                <a:uLnTx/>
                <a:uFillTx/>
                <a:latin typeface="Arial"/>
                <a:ea typeface="+mn-ea"/>
                <a:cs typeface="Arial"/>
              </a:rPr>
              <a:t>Title Text</a:t>
            </a:r>
          </a:p>
        </p:txBody>
      </p:sp>
      <p:sp>
        <p:nvSpPr>
          <p:cNvPr id="9" name="Text Placeholder 13">
            <a:extLst>
              <a:ext uri="{FF2B5EF4-FFF2-40B4-BE49-F238E27FC236}">
                <a16:creationId xmlns:a16="http://schemas.microsoft.com/office/drawing/2014/main" id="{7F7949D5-A5C6-FA5F-910D-0021E3F10C1E}"/>
              </a:ext>
            </a:extLst>
          </p:cNvPr>
          <p:cNvSpPr>
            <a:spLocks noGrp="1"/>
          </p:cNvSpPr>
          <p:nvPr>
            <p:ph type="body" sz="quarter" idx="11"/>
          </p:nvPr>
        </p:nvSpPr>
        <p:spPr>
          <a:xfrm>
            <a:off x="352425" y="1402081"/>
            <a:ext cx="5457825" cy="5062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3">
            <a:extLst>
              <a:ext uri="{FF2B5EF4-FFF2-40B4-BE49-F238E27FC236}">
                <a16:creationId xmlns:a16="http://schemas.microsoft.com/office/drawing/2014/main" id="{AD8F8A3C-E8D9-2FC6-88B3-49AF275A57E4}"/>
              </a:ext>
            </a:extLst>
          </p:cNvPr>
          <p:cNvSpPr>
            <a:spLocks noGrp="1"/>
          </p:cNvSpPr>
          <p:nvPr>
            <p:ph type="body" sz="quarter" idx="12"/>
          </p:nvPr>
        </p:nvSpPr>
        <p:spPr>
          <a:xfrm>
            <a:off x="6495957" y="1402081"/>
            <a:ext cx="5457825" cy="5062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4">
            <a:extLst>
              <a:ext uri="{FF2B5EF4-FFF2-40B4-BE49-F238E27FC236}">
                <a16:creationId xmlns:a16="http://schemas.microsoft.com/office/drawing/2014/main" id="{554A04EE-A86E-4D53-0CFD-1C5FA9553FFD}"/>
              </a:ext>
            </a:extLst>
          </p:cNvPr>
          <p:cNvSpPr>
            <a:spLocks noGrp="1"/>
          </p:cNvSpPr>
          <p:nvPr>
            <p:ph type="body" sz="quarter" idx="13"/>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chemeClr val="bg1"/>
                </a:solidFill>
                <a:effectLst/>
                <a:uLnTx/>
                <a:uFillTx/>
                <a:latin typeface="Arial"/>
                <a:ea typeface="+mn-ea"/>
                <a:cs typeface="Arial"/>
              </a:defRPr>
            </a:lvl1pPr>
          </a:lstStyle>
          <a:p>
            <a:pPr lvl="0"/>
            <a:r>
              <a:rPr lang="en-US"/>
              <a:t>Click to edit Master text styles</a:t>
            </a:r>
            <a:endParaRPr lang="en-GB"/>
          </a:p>
        </p:txBody>
      </p:sp>
      <p:sp>
        <p:nvSpPr>
          <p:cNvPr id="3" name="Text Placeholder 4">
            <a:extLst>
              <a:ext uri="{FF2B5EF4-FFF2-40B4-BE49-F238E27FC236}">
                <a16:creationId xmlns:a16="http://schemas.microsoft.com/office/drawing/2014/main" id="{D3E56C24-09D4-7126-C995-C9C86EEB5132}"/>
              </a:ext>
            </a:extLst>
          </p:cNvPr>
          <p:cNvSpPr>
            <a:spLocks noGrp="1"/>
          </p:cNvSpPr>
          <p:nvPr>
            <p:ph type="body" sz="quarter" idx="14"/>
          </p:nvPr>
        </p:nvSpPr>
        <p:spPr>
          <a:xfrm>
            <a:off x="6495957" y="393699"/>
            <a:ext cx="5457825" cy="546100"/>
          </a:xfrm>
        </p:spPr>
        <p:txBody>
          <a:bodyPr>
            <a:noAutofit/>
          </a:bodyPr>
          <a:lstStyle>
            <a:lvl1pPr marL="0" indent="0">
              <a:buNone/>
              <a:defRPr kumimoji="0" lang="en-GB" sz="3200" b="0" i="0" u="none" strike="noStrike" kern="1200" cap="none" spc="0" normalizeH="0" baseline="0" dirty="0">
                <a:ln>
                  <a:noFill/>
                </a:ln>
                <a:solidFill>
                  <a:schemeClr val="tx2"/>
                </a:solidFill>
                <a:effectLst/>
                <a:uLnTx/>
                <a:uFillTx/>
                <a:latin typeface="Arial"/>
                <a:ea typeface="+mn-ea"/>
                <a:cs typeface="Arial"/>
              </a:defRPr>
            </a:lvl1pPr>
          </a:lstStyle>
          <a:p>
            <a:pPr lvl="0"/>
            <a:r>
              <a:rPr lang="en-US"/>
              <a:t>Click to edit Master text styles</a:t>
            </a:r>
            <a:endParaRPr lang="en-GB"/>
          </a:p>
        </p:txBody>
      </p:sp>
    </p:spTree>
    <p:extLst>
      <p:ext uri="{BB962C8B-B14F-4D97-AF65-F5344CB8AC3E}">
        <p14:creationId xmlns:p14="http://schemas.microsoft.com/office/powerpoint/2010/main" val="386328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B2CC-DB57-A9EB-4EAE-4BBA673965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Tree>
    <p:extLst>
      <p:ext uri="{BB962C8B-B14F-4D97-AF65-F5344CB8AC3E}">
        <p14:creationId xmlns:p14="http://schemas.microsoft.com/office/powerpoint/2010/main" val="81581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EE9E86-F8FC-9FFE-6F9C-B05709BC6200}"/>
              </a:ext>
            </a:extLst>
          </p:cNvPr>
          <p:cNvSpPr/>
          <p:nvPr userDrawn="1"/>
        </p:nvSpPr>
        <p:spPr>
          <a:xfrm>
            <a:off x="0" y="0"/>
            <a:ext cx="12192000" cy="544830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CCB2CC-DB57-A9EB-4EAE-4BBA673965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Tree>
    <p:extLst>
      <p:ext uri="{BB962C8B-B14F-4D97-AF65-F5344CB8AC3E}">
        <p14:creationId xmlns:p14="http://schemas.microsoft.com/office/powerpoint/2010/main" val="1229123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98AE668-8A00-53CA-CC01-51469A343A93}"/>
              </a:ext>
            </a:extLst>
          </p:cNvPr>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lvl1pPr>
              <a:defRPr/>
            </a:lvl1pPr>
          </a:lstStyle>
          <a:p>
            <a:r>
              <a:rPr lang="en-GB"/>
              <a:t>Agenda</a:t>
            </a:r>
          </a:p>
        </p:txBody>
      </p:sp>
      <p:cxnSp>
        <p:nvCxnSpPr>
          <p:cNvPr id="2" name="Straight Connector 1">
            <a:extLst>
              <a:ext uri="{FF2B5EF4-FFF2-40B4-BE49-F238E27FC236}">
                <a16:creationId xmlns:a16="http://schemas.microsoft.com/office/drawing/2014/main" id="{CA03D754-D146-A8BD-99D1-31E7A6B4F735}"/>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5" name="Text Placeholder 29">
            <a:extLst>
              <a:ext uri="{FF2B5EF4-FFF2-40B4-BE49-F238E27FC236}">
                <a16:creationId xmlns:a16="http://schemas.microsoft.com/office/drawing/2014/main" id="{2772B632-097D-880C-64F4-C5724131EDFE}"/>
              </a:ext>
            </a:extLst>
          </p:cNvPr>
          <p:cNvSpPr>
            <a:spLocks noGrp="1"/>
          </p:cNvSpPr>
          <p:nvPr>
            <p:ph type="body" sz="quarter" idx="13"/>
          </p:nvPr>
        </p:nvSpPr>
        <p:spPr>
          <a:xfrm>
            <a:off x="952500" y="2818296"/>
            <a:ext cx="2133600" cy="369332"/>
          </a:xfrm>
        </p:spPr>
        <p:txBody>
          <a:bodyPr lIns="0" tIns="0" rIns="0" bIns="0" rtlCol="0">
            <a:noAutofit/>
          </a:bodyPr>
          <a:lstStyle>
            <a:lvl1pPr marL="0" indent="0">
              <a:lnSpc>
                <a:spcPct val="100000"/>
              </a:lnSpc>
              <a:buNone/>
              <a:defRPr sz="1400" b="0" i="0">
                <a:solidFill>
                  <a:schemeClr val="tx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6" name="Text Placeholder 29">
            <a:extLst>
              <a:ext uri="{FF2B5EF4-FFF2-40B4-BE49-F238E27FC236}">
                <a16:creationId xmlns:a16="http://schemas.microsoft.com/office/drawing/2014/main" id="{0AB4D26A-EBE0-1819-ECC4-CDC0A7A28F7A}"/>
              </a:ext>
            </a:extLst>
          </p:cNvPr>
          <p:cNvSpPr>
            <a:spLocks noGrp="1"/>
          </p:cNvSpPr>
          <p:nvPr>
            <p:ph type="body" sz="quarter" idx="14"/>
          </p:nvPr>
        </p:nvSpPr>
        <p:spPr>
          <a:xfrm>
            <a:off x="952500" y="2209800"/>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7" name="Straight Connector 6">
            <a:extLst>
              <a:ext uri="{FF2B5EF4-FFF2-40B4-BE49-F238E27FC236}">
                <a16:creationId xmlns:a16="http://schemas.microsoft.com/office/drawing/2014/main" id="{C65819E9-CD95-8D52-E91A-6CEC62525448}"/>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8" name="Text Placeholder 29">
            <a:extLst>
              <a:ext uri="{FF2B5EF4-FFF2-40B4-BE49-F238E27FC236}">
                <a16:creationId xmlns:a16="http://schemas.microsoft.com/office/drawing/2014/main" id="{3A4C9F4E-6FBD-9096-0D03-B18F5DCE280D}"/>
              </a:ext>
            </a:extLst>
          </p:cNvPr>
          <p:cNvSpPr>
            <a:spLocks noGrp="1"/>
          </p:cNvSpPr>
          <p:nvPr>
            <p:ph type="body" sz="quarter" idx="15"/>
          </p:nvPr>
        </p:nvSpPr>
        <p:spPr>
          <a:xfrm>
            <a:off x="3663042" y="2818296"/>
            <a:ext cx="2128157" cy="369332"/>
          </a:xfrm>
        </p:spPr>
        <p:txBody>
          <a:bodyPr lIns="0" tIns="0" rIns="0" bIns="0" rtlCol="0">
            <a:noAutofit/>
          </a:bodyPr>
          <a:lstStyle>
            <a:lvl1pPr marL="0" indent="0">
              <a:lnSpc>
                <a:spcPct val="100000"/>
              </a:lnSpc>
              <a:buNone/>
              <a:defRPr sz="1400" b="0" i="0">
                <a:solidFill>
                  <a:schemeClr val="tx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9" name="Text Placeholder 29">
            <a:extLst>
              <a:ext uri="{FF2B5EF4-FFF2-40B4-BE49-F238E27FC236}">
                <a16:creationId xmlns:a16="http://schemas.microsoft.com/office/drawing/2014/main" id="{1E5555C8-1FB4-049E-79E0-C30FBA33251F}"/>
              </a:ext>
            </a:extLst>
          </p:cNvPr>
          <p:cNvSpPr>
            <a:spLocks noGrp="1"/>
          </p:cNvSpPr>
          <p:nvPr>
            <p:ph type="body" sz="quarter" idx="16"/>
          </p:nvPr>
        </p:nvSpPr>
        <p:spPr>
          <a:xfrm>
            <a:off x="3663042" y="2209800"/>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0" name="Straight Connector 9">
            <a:extLst>
              <a:ext uri="{FF2B5EF4-FFF2-40B4-BE49-F238E27FC236}">
                <a16:creationId xmlns:a16="http://schemas.microsoft.com/office/drawing/2014/main" id="{73CD8131-F3F4-F91A-75C6-A64A102B0C5B}"/>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Text Placeholder 29">
            <a:extLst>
              <a:ext uri="{FF2B5EF4-FFF2-40B4-BE49-F238E27FC236}">
                <a16:creationId xmlns:a16="http://schemas.microsoft.com/office/drawing/2014/main" id="{9DACF207-0CCF-425C-4AF1-D1145536A671}"/>
              </a:ext>
            </a:extLst>
          </p:cNvPr>
          <p:cNvSpPr>
            <a:spLocks noGrp="1"/>
          </p:cNvSpPr>
          <p:nvPr>
            <p:ph type="body" sz="quarter" idx="19"/>
          </p:nvPr>
        </p:nvSpPr>
        <p:spPr>
          <a:xfrm>
            <a:off x="952500" y="5131299"/>
            <a:ext cx="2133600" cy="369332"/>
          </a:xfrm>
        </p:spPr>
        <p:txBody>
          <a:bodyPr lIns="0" tIns="0" rIns="0" bIns="0" rtlCol="0">
            <a:noAutofit/>
          </a:bodyPr>
          <a:lstStyle>
            <a:lvl1pPr marL="0" indent="0">
              <a:lnSpc>
                <a:spcPct val="100000"/>
              </a:lnSpc>
              <a:buNone/>
              <a:defRPr sz="1400" b="0" i="0">
                <a:solidFill>
                  <a:schemeClr val="tx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2" name="Text Placeholder 29">
            <a:extLst>
              <a:ext uri="{FF2B5EF4-FFF2-40B4-BE49-F238E27FC236}">
                <a16:creationId xmlns:a16="http://schemas.microsoft.com/office/drawing/2014/main" id="{023ACCF0-B341-29EE-4B13-FF042CEC9632}"/>
              </a:ext>
            </a:extLst>
          </p:cNvPr>
          <p:cNvSpPr>
            <a:spLocks noGrp="1"/>
          </p:cNvSpPr>
          <p:nvPr>
            <p:ph type="body" sz="quarter" idx="20"/>
          </p:nvPr>
        </p:nvSpPr>
        <p:spPr>
          <a:xfrm>
            <a:off x="952500" y="4522803"/>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3" name="Straight Connector 12">
            <a:extLst>
              <a:ext uri="{FF2B5EF4-FFF2-40B4-BE49-F238E27FC236}">
                <a16:creationId xmlns:a16="http://schemas.microsoft.com/office/drawing/2014/main" id="{E44E1ACF-41B9-295A-8AC6-B5591868A63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4AD30A9C-27F3-33D6-D977-7E5ADA70CF99}"/>
              </a:ext>
            </a:extLst>
          </p:cNvPr>
          <p:cNvSpPr>
            <a:spLocks noGrp="1"/>
          </p:cNvSpPr>
          <p:nvPr>
            <p:ph type="body" sz="quarter" idx="21"/>
          </p:nvPr>
        </p:nvSpPr>
        <p:spPr>
          <a:xfrm>
            <a:off x="3663042" y="5131299"/>
            <a:ext cx="2128157" cy="369332"/>
          </a:xfrm>
        </p:spPr>
        <p:txBody>
          <a:bodyPr lIns="0" tIns="0" rIns="0" bIns="0" rtlCol="0">
            <a:noAutofit/>
          </a:bodyPr>
          <a:lstStyle>
            <a:lvl1pPr marL="0" indent="0">
              <a:lnSpc>
                <a:spcPct val="100000"/>
              </a:lnSpc>
              <a:buNone/>
              <a:defRPr sz="1400" b="0" i="0">
                <a:solidFill>
                  <a:schemeClr val="tx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5" name="Text Placeholder 29">
            <a:extLst>
              <a:ext uri="{FF2B5EF4-FFF2-40B4-BE49-F238E27FC236}">
                <a16:creationId xmlns:a16="http://schemas.microsoft.com/office/drawing/2014/main" id="{F9214AA6-104C-5690-7500-4ABD32AD143A}"/>
              </a:ext>
            </a:extLst>
          </p:cNvPr>
          <p:cNvSpPr>
            <a:spLocks noGrp="1"/>
          </p:cNvSpPr>
          <p:nvPr>
            <p:ph type="body" sz="quarter" idx="22"/>
          </p:nvPr>
        </p:nvSpPr>
        <p:spPr>
          <a:xfrm>
            <a:off x="3663042" y="4522803"/>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6" name="Straight Connector 15">
            <a:extLst>
              <a:ext uri="{FF2B5EF4-FFF2-40B4-BE49-F238E27FC236}">
                <a16:creationId xmlns:a16="http://schemas.microsoft.com/office/drawing/2014/main" id="{C245CC4B-D356-9E26-66B1-82CF0F118A75}"/>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1D6380BE-D595-72F6-641B-F3500201E842}"/>
              </a:ext>
            </a:extLst>
          </p:cNvPr>
          <p:cNvSpPr>
            <a:spLocks noGrp="1"/>
          </p:cNvSpPr>
          <p:nvPr>
            <p:ph type="body" sz="quarter" idx="23"/>
          </p:nvPr>
        </p:nvSpPr>
        <p:spPr>
          <a:xfrm>
            <a:off x="6367054" y="5131299"/>
            <a:ext cx="2129245" cy="369332"/>
          </a:xfrm>
        </p:spPr>
        <p:txBody>
          <a:bodyPr lIns="0" tIns="0" rIns="0" bIns="0" rtlCol="0">
            <a:noAutofit/>
          </a:bodyPr>
          <a:lstStyle>
            <a:lvl1pPr marL="0" indent="0">
              <a:lnSpc>
                <a:spcPct val="100000"/>
              </a:lnSpc>
              <a:buNone/>
              <a:defRPr sz="1400" b="0" i="0">
                <a:solidFill>
                  <a:schemeClr val="tx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8" name="Text Placeholder 29">
            <a:extLst>
              <a:ext uri="{FF2B5EF4-FFF2-40B4-BE49-F238E27FC236}">
                <a16:creationId xmlns:a16="http://schemas.microsoft.com/office/drawing/2014/main" id="{2C52066C-E0FC-337F-0018-F3FA4122E950}"/>
              </a:ext>
            </a:extLst>
          </p:cNvPr>
          <p:cNvSpPr>
            <a:spLocks noGrp="1"/>
          </p:cNvSpPr>
          <p:nvPr>
            <p:ph type="body" sz="quarter" idx="24"/>
          </p:nvPr>
        </p:nvSpPr>
        <p:spPr>
          <a:xfrm>
            <a:off x="6367054" y="4522803"/>
            <a:ext cx="2129245"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Tree>
    <p:extLst>
      <p:ext uri="{BB962C8B-B14F-4D97-AF65-F5344CB8AC3E}">
        <p14:creationId xmlns:p14="http://schemas.microsoft.com/office/powerpoint/2010/main" val="274741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98AE668-8A00-53CA-CC01-51469A343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Slide Title</a:t>
            </a:r>
          </a:p>
        </p:txBody>
      </p:sp>
      <p:sp>
        <p:nvSpPr>
          <p:cNvPr id="4" name="Text Placeholder 2">
            <a:extLst>
              <a:ext uri="{FF2B5EF4-FFF2-40B4-BE49-F238E27FC236}">
                <a16:creationId xmlns:a16="http://schemas.microsoft.com/office/drawing/2014/main" id="{81F76A9C-B748-D9BB-BCAE-C0E7FFE3E07B}"/>
              </a:ext>
            </a:extLst>
          </p:cNvPr>
          <p:cNvSpPr>
            <a:spLocks noGrp="1"/>
          </p:cNvSpPr>
          <p:nvPr>
            <p:ph idx="1"/>
          </p:nvPr>
        </p:nvSpPr>
        <p:spPr>
          <a:xfrm>
            <a:off x="838200" y="1825625"/>
            <a:ext cx="10515600" cy="36262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68403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4EBD6004-3674-B478-C964-7C512BFE243F}"/>
              </a:ext>
            </a:extLst>
          </p:cNvPr>
          <p:cNvPicPr>
            <a:picLocks noChangeAspect="1"/>
          </p:cNvPicPr>
          <p:nvPr userDrawn="1"/>
        </p:nvPicPr>
        <p:blipFill>
          <a:blip r:embed="rId2"/>
          <a:srcRect/>
          <a:stretch>
            <a:fillRect/>
          </a:stretch>
        </p:blipFill>
        <p:spPr>
          <a:xfrm>
            <a:off x="9342519" y="5855494"/>
            <a:ext cx="2266543" cy="609133"/>
          </a:xfrm>
          <a:prstGeom prst="rect">
            <a:avLst/>
          </a:prstGeom>
        </p:spPr>
      </p:pic>
      <p:sp>
        <p:nvSpPr>
          <p:cNvPr id="14" name="Text Placeholder 13">
            <a:extLst>
              <a:ext uri="{FF2B5EF4-FFF2-40B4-BE49-F238E27FC236}">
                <a16:creationId xmlns:a16="http://schemas.microsoft.com/office/drawing/2014/main" id="{86BBE7F0-83F4-B523-8A9F-D73EC99AA27F}"/>
              </a:ext>
            </a:extLst>
          </p:cNvPr>
          <p:cNvSpPr>
            <a:spLocks noGrp="1"/>
          </p:cNvSpPr>
          <p:nvPr>
            <p:ph type="body" sz="quarter" idx="11"/>
          </p:nvPr>
        </p:nvSpPr>
        <p:spPr>
          <a:xfrm>
            <a:off x="352425" y="1402081"/>
            <a:ext cx="5457825" cy="5062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A5DE4E51-D7A9-C0A5-C980-3803E5D4DB7B}"/>
              </a:ext>
            </a:extLst>
          </p:cNvPr>
          <p:cNvSpPr>
            <a:spLocks noGrp="1"/>
          </p:cNvSpPr>
          <p:nvPr>
            <p:ph type="pic" sz="quarter" idx="12"/>
          </p:nvPr>
        </p:nvSpPr>
        <p:spPr>
          <a:xfrm>
            <a:off x="6096000" y="0"/>
            <a:ext cx="6096000" cy="6858000"/>
          </a:xfrm>
        </p:spPr>
        <p:txBody>
          <a:bodyPr/>
          <a:lstStyle/>
          <a:p>
            <a:endParaRPr lang="en-GB"/>
          </a:p>
        </p:txBody>
      </p:sp>
      <p:sp>
        <p:nvSpPr>
          <p:cNvPr id="4" name="Text Placeholder 4">
            <a:extLst>
              <a:ext uri="{FF2B5EF4-FFF2-40B4-BE49-F238E27FC236}">
                <a16:creationId xmlns:a16="http://schemas.microsoft.com/office/drawing/2014/main" id="{74784E0E-146B-55DA-118D-9BA14EBB1A0E}"/>
              </a:ext>
            </a:extLst>
          </p:cNvPr>
          <p:cNvSpPr>
            <a:spLocks noGrp="1"/>
          </p:cNvSpPr>
          <p:nvPr>
            <p:ph type="body" sz="quarter" idx="13"/>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chemeClr val="tx2"/>
                </a:solidFill>
                <a:effectLst/>
                <a:uLnTx/>
                <a:uFillTx/>
                <a:latin typeface="Arial"/>
                <a:ea typeface="+mn-ea"/>
                <a:cs typeface="Arial"/>
              </a:defRPr>
            </a:lvl1pPr>
          </a:lstStyle>
          <a:p>
            <a:pPr lvl="0"/>
            <a:r>
              <a:rPr lang="en-US"/>
              <a:t>Click to edit Master text styles</a:t>
            </a:r>
            <a:endParaRPr lang="en-GB"/>
          </a:p>
        </p:txBody>
      </p:sp>
    </p:spTree>
    <p:extLst>
      <p:ext uri="{BB962C8B-B14F-4D97-AF65-F5344CB8AC3E}">
        <p14:creationId xmlns:p14="http://schemas.microsoft.com/office/powerpoint/2010/main" val="1858983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A3479-E0E6-7373-F5B6-DFA82AD20E0A}"/>
              </a:ext>
            </a:extLst>
          </p:cNvPr>
          <p:cNvSpPr/>
          <p:nvPr userDrawn="1"/>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7">
            <a:extLst>
              <a:ext uri="{FF2B5EF4-FFF2-40B4-BE49-F238E27FC236}">
                <a16:creationId xmlns:a16="http://schemas.microsoft.com/office/drawing/2014/main" id="{4EBD6004-3674-B478-C964-7C512BFE243F}"/>
              </a:ext>
            </a:extLst>
          </p:cNvPr>
          <p:cNvPicPr>
            <a:picLocks noChangeAspect="1"/>
          </p:cNvPicPr>
          <p:nvPr userDrawn="1"/>
        </p:nvPicPr>
        <p:blipFill>
          <a:blip r:embed="rId2"/>
          <a:srcRect/>
          <a:stretch>
            <a:fillRect/>
          </a:stretch>
        </p:blipFill>
        <p:spPr>
          <a:xfrm>
            <a:off x="9342519" y="5855494"/>
            <a:ext cx="2266543" cy="609133"/>
          </a:xfrm>
          <a:prstGeom prst="rect">
            <a:avLst/>
          </a:prstGeom>
        </p:spPr>
      </p:pic>
      <p:sp>
        <p:nvSpPr>
          <p:cNvPr id="14" name="Text Placeholder 13">
            <a:extLst>
              <a:ext uri="{FF2B5EF4-FFF2-40B4-BE49-F238E27FC236}">
                <a16:creationId xmlns:a16="http://schemas.microsoft.com/office/drawing/2014/main" id="{86BBE7F0-83F4-B523-8A9F-D73EC99AA27F}"/>
              </a:ext>
            </a:extLst>
          </p:cNvPr>
          <p:cNvSpPr>
            <a:spLocks noGrp="1"/>
          </p:cNvSpPr>
          <p:nvPr>
            <p:ph type="body" sz="quarter" idx="11"/>
          </p:nvPr>
        </p:nvSpPr>
        <p:spPr>
          <a:xfrm>
            <a:off x="352425" y="1402081"/>
            <a:ext cx="5457825" cy="506222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A5DE4E51-D7A9-C0A5-C980-3803E5D4DB7B}"/>
              </a:ext>
            </a:extLst>
          </p:cNvPr>
          <p:cNvSpPr>
            <a:spLocks noGrp="1"/>
          </p:cNvSpPr>
          <p:nvPr>
            <p:ph type="pic" sz="quarter" idx="12"/>
          </p:nvPr>
        </p:nvSpPr>
        <p:spPr>
          <a:xfrm>
            <a:off x="6096000" y="0"/>
            <a:ext cx="6096000" cy="6858000"/>
          </a:xfrm>
        </p:spPr>
        <p:txBody>
          <a:bodyPr/>
          <a:lstStyle/>
          <a:p>
            <a:endParaRPr lang="en-GB"/>
          </a:p>
        </p:txBody>
      </p:sp>
      <p:sp>
        <p:nvSpPr>
          <p:cNvPr id="5" name="Text Placeholder 4">
            <a:extLst>
              <a:ext uri="{FF2B5EF4-FFF2-40B4-BE49-F238E27FC236}">
                <a16:creationId xmlns:a16="http://schemas.microsoft.com/office/drawing/2014/main" id="{765758AE-E24B-6945-5761-DB28DD3DE91C}"/>
              </a:ext>
            </a:extLst>
          </p:cNvPr>
          <p:cNvSpPr>
            <a:spLocks noGrp="1"/>
          </p:cNvSpPr>
          <p:nvPr>
            <p:ph type="body" sz="quarter" idx="13"/>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chemeClr val="bg1"/>
                </a:solidFill>
                <a:effectLst/>
                <a:uLnTx/>
                <a:uFillTx/>
                <a:latin typeface="Arial"/>
                <a:ea typeface="+mn-ea"/>
                <a:cs typeface="Arial"/>
              </a:defRPr>
            </a:lvl1pPr>
          </a:lstStyle>
          <a:p>
            <a:pPr lvl="0"/>
            <a:r>
              <a:rPr lang="en-US"/>
              <a:t>Click to edit Master text styles</a:t>
            </a:r>
            <a:endParaRPr lang="en-GB"/>
          </a:p>
        </p:txBody>
      </p:sp>
    </p:spTree>
    <p:extLst>
      <p:ext uri="{BB962C8B-B14F-4D97-AF65-F5344CB8AC3E}">
        <p14:creationId xmlns:p14="http://schemas.microsoft.com/office/powerpoint/2010/main" val="365226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DF73-8746-E88B-9BB4-8AE7F68333AB}"/>
              </a:ext>
            </a:extLst>
          </p:cNvPr>
          <p:cNvSpPr>
            <a:spLocks noGrp="1"/>
          </p:cNvSpPr>
          <p:nvPr>
            <p:ph type="title"/>
          </p:nvPr>
        </p:nvSpPr>
        <p:spPr/>
        <p:txBody>
          <a:bodyPr/>
          <a:lstStyle/>
          <a:p>
            <a:r>
              <a:rPr lang="en-US"/>
              <a:t>Click to edit Master title style</a:t>
            </a:r>
            <a:endParaRPr lang="en-GB"/>
          </a:p>
        </p:txBody>
      </p:sp>
      <p:cxnSp>
        <p:nvCxnSpPr>
          <p:cNvPr id="3" name="Straight Connector 2">
            <a:extLst>
              <a:ext uri="{FF2B5EF4-FFF2-40B4-BE49-F238E27FC236}">
                <a16:creationId xmlns:a16="http://schemas.microsoft.com/office/drawing/2014/main" id="{3E7D157B-F994-0892-EBCC-214E395C2027}"/>
              </a:ext>
            </a:extLst>
          </p:cNvPr>
          <p:cNvCxnSpPr>
            <a:cxnSpLocks/>
          </p:cNvCxnSpPr>
          <p:nvPr userDrawn="1"/>
        </p:nvCxnSpPr>
        <p:spPr>
          <a:xfrm>
            <a:off x="952500" y="1939108"/>
            <a:ext cx="2133600" cy="3992"/>
          </a:xfrm>
          <a:prstGeom prst="line">
            <a:avLst/>
          </a:prstGeom>
          <a:ln w="101600">
            <a:solidFill>
              <a:schemeClr val="accent2"/>
            </a:solidFill>
          </a:ln>
        </p:spPr>
        <p:style>
          <a:lnRef idx="1">
            <a:schemeClr val="dk1"/>
          </a:lnRef>
          <a:fillRef idx="0">
            <a:schemeClr val="dk1"/>
          </a:fillRef>
          <a:effectRef idx="0">
            <a:schemeClr val="dk1"/>
          </a:effectRef>
          <a:fontRef idx="minor">
            <a:schemeClr val="tx1"/>
          </a:fontRef>
        </p:style>
      </p:cxnSp>
      <p:sp>
        <p:nvSpPr>
          <p:cNvPr id="4" name="Text Placeholder 2">
            <a:extLst>
              <a:ext uri="{FF2B5EF4-FFF2-40B4-BE49-F238E27FC236}">
                <a16:creationId xmlns:a16="http://schemas.microsoft.com/office/drawing/2014/main" id="{92E9AA87-CC1C-B050-8F09-BD3E864327B7}"/>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5" name="Content Placeholder 3">
            <a:extLst>
              <a:ext uri="{FF2B5EF4-FFF2-40B4-BE49-F238E27FC236}">
                <a16:creationId xmlns:a16="http://schemas.microsoft.com/office/drawing/2014/main" id="{ACBD0AEB-D87E-E09B-9081-066ED0D2B9C8}"/>
              </a:ext>
            </a:extLst>
          </p:cNvPr>
          <p:cNvSpPr>
            <a:spLocks noGrp="1"/>
          </p:cNvSpPr>
          <p:nvPr>
            <p:ph sz="half" idx="2"/>
          </p:nvPr>
        </p:nvSpPr>
        <p:spPr>
          <a:xfrm>
            <a:off x="952500"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6" name="Text Placeholder 2">
            <a:extLst>
              <a:ext uri="{FF2B5EF4-FFF2-40B4-BE49-F238E27FC236}">
                <a16:creationId xmlns:a16="http://schemas.microsoft.com/office/drawing/2014/main" id="{EE821A83-6BF6-2C75-7113-4E297065DD99}"/>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7" name="Content Placeholder 3">
            <a:extLst>
              <a:ext uri="{FF2B5EF4-FFF2-40B4-BE49-F238E27FC236}">
                <a16:creationId xmlns:a16="http://schemas.microsoft.com/office/drawing/2014/main" id="{61F20292-A9E9-162A-2EBF-E530E7A01CB6}"/>
              </a:ext>
            </a:extLst>
          </p:cNvPr>
          <p:cNvSpPr>
            <a:spLocks noGrp="1"/>
          </p:cNvSpPr>
          <p:nvPr>
            <p:ph sz="half" idx="11"/>
          </p:nvPr>
        </p:nvSpPr>
        <p:spPr>
          <a:xfrm>
            <a:off x="4569372" y="2799146"/>
            <a:ext cx="305062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8" name="Text Placeholder 2">
            <a:extLst>
              <a:ext uri="{FF2B5EF4-FFF2-40B4-BE49-F238E27FC236}">
                <a16:creationId xmlns:a16="http://schemas.microsoft.com/office/drawing/2014/main" id="{DA17BB86-0B62-7AE9-395B-F88FC9F5ABE8}"/>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9" name="Content Placeholder 3">
            <a:extLst>
              <a:ext uri="{FF2B5EF4-FFF2-40B4-BE49-F238E27FC236}">
                <a16:creationId xmlns:a16="http://schemas.microsoft.com/office/drawing/2014/main" id="{CF98E5AB-C05E-403A-9DBE-E81897A20E89}"/>
              </a:ext>
            </a:extLst>
          </p:cNvPr>
          <p:cNvSpPr>
            <a:spLocks noGrp="1"/>
          </p:cNvSpPr>
          <p:nvPr>
            <p:ph sz="half" idx="13"/>
          </p:nvPr>
        </p:nvSpPr>
        <p:spPr>
          <a:xfrm>
            <a:off x="8187017"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cxnSp>
        <p:nvCxnSpPr>
          <p:cNvPr id="10" name="Straight Connector 9">
            <a:extLst>
              <a:ext uri="{FF2B5EF4-FFF2-40B4-BE49-F238E27FC236}">
                <a16:creationId xmlns:a16="http://schemas.microsoft.com/office/drawing/2014/main" id="{29BA1A1D-8EEA-3105-5DCB-BDD87E95849E}"/>
              </a:ext>
            </a:extLst>
          </p:cNvPr>
          <p:cNvCxnSpPr>
            <a:cxnSpLocks/>
          </p:cNvCxnSpPr>
          <p:nvPr userDrawn="1"/>
        </p:nvCxnSpPr>
        <p:spPr>
          <a:xfrm>
            <a:off x="4569372" y="1939108"/>
            <a:ext cx="2133600" cy="3992"/>
          </a:xfrm>
          <a:prstGeom prst="line">
            <a:avLst/>
          </a:prstGeom>
          <a:ln w="101600">
            <a:solidFill>
              <a:schemeClr val="accent2"/>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2ED5387-544F-2344-E010-76DE8495FFC0}"/>
              </a:ext>
            </a:extLst>
          </p:cNvPr>
          <p:cNvCxnSpPr>
            <a:cxnSpLocks/>
          </p:cNvCxnSpPr>
          <p:nvPr userDrawn="1"/>
        </p:nvCxnSpPr>
        <p:spPr>
          <a:xfrm>
            <a:off x="8187017" y="1939108"/>
            <a:ext cx="2133600" cy="3992"/>
          </a:xfrm>
          <a:prstGeom prst="line">
            <a:avLst/>
          </a:prstGeom>
          <a:ln w="1016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2388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E5F1AC2E-E7AE-102D-ED2F-DC50BC8253B9}"/>
              </a:ext>
            </a:extLst>
          </p:cNvPr>
          <p:cNvSpPr/>
          <p:nvPr userDrawn="1"/>
        </p:nvSpPr>
        <p:spPr>
          <a:xfrm>
            <a:off x="6096000" y="-17723"/>
            <a:ext cx="6257740" cy="6875723"/>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7">
            <a:extLst>
              <a:ext uri="{FF2B5EF4-FFF2-40B4-BE49-F238E27FC236}">
                <a16:creationId xmlns:a16="http://schemas.microsoft.com/office/drawing/2014/main" id="{4EBD6004-3674-B478-C964-7C512BFE243F}"/>
              </a:ext>
            </a:extLst>
          </p:cNvPr>
          <p:cNvPicPr>
            <a:picLocks noChangeAspect="1"/>
          </p:cNvPicPr>
          <p:nvPr userDrawn="1"/>
        </p:nvPicPr>
        <p:blipFill>
          <a:blip r:embed="rId2"/>
          <a:srcRect/>
          <a:stretch>
            <a:fillRect/>
          </a:stretch>
        </p:blipFill>
        <p:spPr>
          <a:xfrm>
            <a:off x="9342519" y="5855494"/>
            <a:ext cx="2266543" cy="609133"/>
          </a:xfrm>
          <a:prstGeom prst="rect">
            <a:avLst/>
          </a:prstGeom>
        </p:spPr>
      </p:pic>
      <p:sp>
        <p:nvSpPr>
          <p:cNvPr id="12" name="Picture Placeholder 11">
            <a:extLst>
              <a:ext uri="{FF2B5EF4-FFF2-40B4-BE49-F238E27FC236}">
                <a16:creationId xmlns:a16="http://schemas.microsoft.com/office/drawing/2014/main" id="{851E2480-8118-F0E4-80E2-067E1DA7AC23}"/>
              </a:ext>
            </a:extLst>
          </p:cNvPr>
          <p:cNvSpPr>
            <a:spLocks noGrp="1"/>
          </p:cNvSpPr>
          <p:nvPr>
            <p:ph type="pic" sz="quarter" idx="10"/>
          </p:nvPr>
        </p:nvSpPr>
        <p:spPr>
          <a:xfrm>
            <a:off x="6779887" y="592632"/>
            <a:ext cx="4829175" cy="3905250"/>
          </a:xfrm>
        </p:spPr>
        <p:txBody>
          <a:bodyPr/>
          <a:lstStyle/>
          <a:p>
            <a:endParaRPr lang="en-GB"/>
          </a:p>
        </p:txBody>
      </p:sp>
      <p:sp>
        <p:nvSpPr>
          <p:cNvPr id="5" name="Text Placeholder 4">
            <a:extLst>
              <a:ext uri="{FF2B5EF4-FFF2-40B4-BE49-F238E27FC236}">
                <a16:creationId xmlns:a16="http://schemas.microsoft.com/office/drawing/2014/main" id="{F8D68B6D-010A-7657-E123-794CEF45673B}"/>
              </a:ext>
            </a:extLst>
          </p:cNvPr>
          <p:cNvSpPr>
            <a:spLocks noGrp="1"/>
          </p:cNvSpPr>
          <p:nvPr>
            <p:ph type="body" sz="quarter" idx="12"/>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rgbClr val="002B7F"/>
                </a:solidFill>
                <a:effectLst/>
                <a:uLnTx/>
                <a:uFillTx/>
                <a:latin typeface="Arial"/>
                <a:ea typeface="+mn-ea"/>
                <a:cs typeface="Arial"/>
              </a:defRPr>
            </a:lvl1pPr>
          </a:lstStyle>
          <a:p>
            <a:pPr lvl="0"/>
            <a:r>
              <a:rPr lang="en-US"/>
              <a:t>Click to edit Master text styles</a:t>
            </a:r>
            <a:endParaRPr lang="en-GB"/>
          </a:p>
        </p:txBody>
      </p:sp>
      <p:sp>
        <p:nvSpPr>
          <p:cNvPr id="3" name="Text Placeholder 13">
            <a:extLst>
              <a:ext uri="{FF2B5EF4-FFF2-40B4-BE49-F238E27FC236}">
                <a16:creationId xmlns:a16="http://schemas.microsoft.com/office/drawing/2014/main" id="{F70DFD29-13C8-856D-1838-5607F940EFEB}"/>
              </a:ext>
            </a:extLst>
          </p:cNvPr>
          <p:cNvSpPr>
            <a:spLocks noGrp="1"/>
          </p:cNvSpPr>
          <p:nvPr>
            <p:ph type="body" sz="quarter" idx="11"/>
          </p:nvPr>
        </p:nvSpPr>
        <p:spPr>
          <a:xfrm>
            <a:off x="352425" y="1402081"/>
            <a:ext cx="5457825" cy="5062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6126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AFB826-6164-6716-2B2B-312976A45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Slide Title</a:t>
            </a:r>
          </a:p>
        </p:txBody>
      </p:sp>
      <p:sp>
        <p:nvSpPr>
          <p:cNvPr id="3" name="Text Placeholder 2">
            <a:extLst>
              <a:ext uri="{FF2B5EF4-FFF2-40B4-BE49-F238E27FC236}">
                <a16:creationId xmlns:a16="http://schemas.microsoft.com/office/drawing/2014/main" id="{AD50A630-7A4B-8881-88E1-84EE6A4D6617}"/>
              </a:ext>
            </a:extLst>
          </p:cNvPr>
          <p:cNvSpPr>
            <a:spLocks noGrp="1"/>
          </p:cNvSpPr>
          <p:nvPr>
            <p:ph type="body" idx="1"/>
          </p:nvPr>
        </p:nvSpPr>
        <p:spPr>
          <a:xfrm>
            <a:off x="838200" y="1825625"/>
            <a:ext cx="10515600" cy="36262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4" descr="A picture containing text, sign&#10;&#10;Description automatically generated">
            <a:extLst>
              <a:ext uri="{FF2B5EF4-FFF2-40B4-BE49-F238E27FC236}">
                <a16:creationId xmlns:a16="http://schemas.microsoft.com/office/drawing/2014/main" id="{AA12127B-6AA7-E818-6CB9-108266D35577}"/>
              </a:ext>
            </a:extLst>
          </p:cNvPr>
          <p:cNvPicPr>
            <a:picLocks noChangeAspect="1"/>
          </p:cNvPicPr>
          <p:nvPr userDrawn="1"/>
        </p:nvPicPr>
        <p:blipFill>
          <a:blip r:embed="rId14"/>
          <a:stretch>
            <a:fillRect/>
          </a:stretch>
        </p:blipFill>
        <p:spPr>
          <a:xfrm>
            <a:off x="9336151" y="5847416"/>
            <a:ext cx="2271512" cy="614344"/>
          </a:xfrm>
          <a:prstGeom prst="rect">
            <a:avLst/>
          </a:prstGeom>
        </p:spPr>
      </p:pic>
    </p:spTree>
    <p:extLst>
      <p:ext uri="{BB962C8B-B14F-4D97-AF65-F5344CB8AC3E}">
        <p14:creationId xmlns:p14="http://schemas.microsoft.com/office/powerpoint/2010/main" val="385592179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6" r:id="rId3"/>
    <p:sldLayoutId id="2147483670" r:id="rId4"/>
    <p:sldLayoutId id="2147483669" r:id="rId5"/>
    <p:sldLayoutId id="2147483671" r:id="rId6"/>
    <p:sldLayoutId id="2147483672" r:id="rId7"/>
    <p:sldLayoutId id="2147483673" r:id="rId8"/>
    <p:sldLayoutId id="2147483652" r:id="rId9"/>
    <p:sldLayoutId id="2147483663" r:id="rId10"/>
    <p:sldLayoutId id="2147483664" r:id="rId11"/>
    <p:sldLayoutId id="2147483665" r:id="rId12"/>
  </p:sldLayoutIdLst>
  <p:txStyles>
    <p:title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F1D7-BE81-879B-F761-5558DAA3B0B5}"/>
              </a:ext>
            </a:extLst>
          </p:cNvPr>
          <p:cNvSpPr>
            <a:spLocks noGrp="1"/>
          </p:cNvSpPr>
          <p:nvPr>
            <p:ph type="title"/>
          </p:nvPr>
        </p:nvSpPr>
        <p:spPr/>
        <p:txBody>
          <a:bodyPr>
            <a:normAutofit fontScale="90000"/>
          </a:bodyPr>
          <a:lstStyle/>
          <a:p>
            <a:r>
              <a:rPr lang="en-GB" dirty="0"/>
              <a:t>Commonwealth Entrepreneurship Fellowship (CEF) </a:t>
            </a:r>
            <a:br>
              <a:rPr lang="en-GB" dirty="0"/>
            </a:br>
            <a:r>
              <a:rPr lang="en-GB" dirty="0"/>
              <a:t> </a:t>
            </a:r>
            <a:br>
              <a:rPr lang="en-GB" dirty="0"/>
            </a:br>
            <a:r>
              <a:rPr lang="en-GB" sz="4900" dirty="0">
                <a:solidFill>
                  <a:schemeClr val="tx1"/>
                </a:solidFill>
              </a:rPr>
              <a:t>Information Session  </a:t>
            </a:r>
            <a:endParaRPr lang="en-GB" dirty="0">
              <a:solidFill>
                <a:schemeClr val="tx1"/>
              </a:solidFill>
            </a:endParaRPr>
          </a:p>
        </p:txBody>
      </p:sp>
    </p:spTree>
    <p:extLst>
      <p:ext uri="{BB962C8B-B14F-4D97-AF65-F5344CB8AC3E}">
        <p14:creationId xmlns:p14="http://schemas.microsoft.com/office/powerpoint/2010/main" val="872530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3965-39E5-38D7-5427-527A08B27C41}"/>
              </a:ext>
            </a:extLst>
          </p:cNvPr>
          <p:cNvSpPr>
            <a:spLocks noGrp="1"/>
          </p:cNvSpPr>
          <p:nvPr>
            <p:ph type="title"/>
          </p:nvPr>
        </p:nvSpPr>
        <p:spPr/>
        <p:txBody>
          <a:bodyPr/>
          <a:lstStyle/>
          <a:p>
            <a:r>
              <a:rPr lang="en-GB" dirty="0"/>
              <a:t>The Participants</a:t>
            </a:r>
          </a:p>
        </p:txBody>
      </p:sp>
      <p:sp>
        <p:nvSpPr>
          <p:cNvPr id="3" name="Text Placeholder 2">
            <a:extLst>
              <a:ext uri="{FF2B5EF4-FFF2-40B4-BE49-F238E27FC236}">
                <a16:creationId xmlns:a16="http://schemas.microsoft.com/office/drawing/2014/main" id="{436F6C6D-AB0B-D330-C430-7F4432CF0B0E}"/>
              </a:ext>
            </a:extLst>
          </p:cNvPr>
          <p:cNvSpPr>
            <a:spLocks noGrp="1"/>
          </p:cNvSpPr>
          <p:nvPr>
            <p:ph type="body" idx="1"/>
          </p:nvPr>
        </p:nvSpPr>
        <p:spPr/>
        <p:txBody>
          <a:bodyPr/>
          <a:lstStyle/>
          <a:p>
            <a:r>
              <a:rPr lang="en-GB" dirty="0"/>
              <a:t>Eligibility  </a:t>
            </a:r>
          </a:p>
        </p:txBody>
      </p:sp>
      <p:sp>
        <p:nvSpPr>
          <p:cNvPr id="4" name="Content Placeholder 3">
            <a:extLst>
              <a:ext uri="{FF2B5EF4-FFF2-40B4-BE49-F238E27FC236}">
                <a16:creationId xmlns:a16="http://schemas.microsoft.com/office/drawing/2014/main" id="{F60C1F08-C4B9-23EC-9830-C512BB55352C}"/>
              </a:ext>
            </a:extLst>
          </p:cNvPr>
          <p:cNvSpPr>
            <a:spLocks noGrp="1"/>
          </p:cNvSpPr>
          <p:nvPr>
            <p:ph sz="half" idx="2"/>
          </p:nvPr>
        </p:nvSpPr>
        <p:spPr/>
        <p:txBody>
          <a:bodyPr>
            <a:normAutofit fontScale="77500" lnSpcReduction="20000"/>
          </a:bodyPr>
          <a:lstStyle/>
          <a:p>
            <a:pPr marL="342900" lvl="0" indent="-342900">
              <a:buFont typeface="Symbol" panose="05050102010706020507" pitchFamily="18" charset="2"/>
              <a:buChar char=""/>
            </a:pPr>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Be of at least graduate level;</a:t>
            </a:r>
            <a:endParaRPr lang="en-GB" sz="1800" dirty="0">
              <a:solidFill>
                <a:srgbClr val="000000"/>
              </a:solidFill>
              <a:effectLst/>
              <a:latin typeface="Arial" panose="020B0604020202020204" pitchFamily="34" charset="0"/>
              <a:ea typeface="Aptos" panose="020B0004020202020204" pitchFamily="34" charset="0"/>
            </a:endParaRPr>
          </a:p>
          <a:p>
            <a:pPr marL="342900" lvl="0" indent="-342900">
              <a:buFont typeface="Symbol" panose="05050102010706020507" pitchFamily="18" charset="2"/>
              <a:buChar char=""/>
            </a:pPr>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Be a citizen of or have been granted refugee status by an eligible low- or middle-income Commonwealth country;</a:t>
            </a:r>
            <a:endParaRPr lang="en-GB" sz="1800" dirty="0">
              <a:solidFill>
                <a:srgbClr val="000000"/>
              </a:solidFill>
              <a:effectLst/>
              <a:latin typeface="Arial" panose="020B0604020202020204" pitchFamily="34" charset="0"/>
              <a:ea typeface="Aptos" panose="020B0004020202020204" pitchFamily="34" charset="0"/>
            </a:endParaRPr>
          </a:p>
          <a:p>
            <a:pPr marL="342900" lvl="0" indent="-342900">
              <a:buFont typeface="Symbol" panose="05050102010706020507" pitchFamily="18" charset="2"/>
              <a:buChar char=""/>
            </a:pPr>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Be permanently resident in an eligible Commonwealth country;</a:t>
            </a:r>
            <a:endParaRPr lang="en-GB" sz="1800" dirty="0">
              <a:solidFill>
                <a:srgbClr val="000000"/>
              </a:solidFill>
              <a:effectLst/>
              <a:latin typeface="Arial" panose="020B0604020202020204" pitchFamily="34" charset="0"/>
              <a:ea typeface="Aptos" panose="020B0004020202020204" pitchFamily="34" charset="0"/>
            </a:endParaRPr>
          </a:p>
          <a:p>
            <a:pPr marL="342900" lvl="0" indent="-342900">
              <a:buFont typeface="Symbol" panose="05050102010706020507" pitchFamily="18" charset="2"/>
              <a:buChar char=""/>
            </a:pPr>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Be fluent in written and spoken English.</a:t>
            </a:r>
            <a:endParaRPr lang="en-GB" sz="1800" dirty="0">
              <a:solidFill>
                <a:srgbClr val="000000"/>
              </a:solidFill>
              <a:effectLst/>
              <a:latin typeface="Arial" panose="020B0604020202020204" pitchFamily="34" charset="0"/>
              <a:ea typeface="Aptos" panose="020B0004020202020204" pitchFamily="34" charset="0"/>
            </a:endParaRPr>
          </a:p>
          <a:p>
            <a:pPr marL="0" indent="0">
              <a:buNone/>
            </a:pPr>
            <a:endParaRPr lang="en-GB" dirty="0"/>
          </a:p>
        </p:txBody>
      </p:sp>
      <p:sp>
        <p:nvSpPr>
          <p:cNvPr id="5" name="Text Placeholder 4">
            <a:extLst>
              <a:ext uri="{FF2B5EF4-FFF2-40B4-BE49-F238E27FC236}">
                <a16:creationId xmlns:a16="http://schemas.microsoft.com/office/drawing/2014/main" id="{6059DB62-579B-326B-9E2F-05B6757CADC7}"/>
              </a:ext>
            </a:extLst>
          </p:cNvPr>
          <p:cNvSpPr>
            <a:spLocks noGrp="1"/>
          </p:cNvSpPr>
          <p:nvPr>
            <p:ph type="body" idx="10"/>
          </p:nvPr>
        </p:nvSpPr>
        <p:spPr>
          <a:xfrm>
            <a:off x="4569372" y="2300156"/>
            <a:ext cx="4213948" cy="404216"/>
          </a:xfrm>
        </p:spPr>
        <p:txBody>
          <a:bodyPr>
            <a:normAutofit/>
          </a:bodyPr>
          <a:lstStyle/>
          <a:p>
            <a:r>
              <a:rPr lang="en-GB" dirty="0"/>
              <a:t>Indicative selection criteria</a:t>
            </a:r>
          </a:p>
        </p:txBody>
      </p:sp>
      <p:sp>
        <p:nvSpPr>
          <p:cNvPr id="6" name="Content Placeholder 5">
            <a:extLst>
              <a:ext uri="{FF2B5EF4-FFF2-40B4-BE49-F238E27FC236}">
                <a16:creationId xmlns:a16="http://schemas.microsoft.com/office/drawing/2014/main" id="{155E8BE2-011B-485A-4E8C-62DCF935BCB7}"/>
              </a:ext>
            </a:extLst>
          </p:cNvPr>
          <p:cNvSpPr>
            <a:spLocks noGrp="1"/>
          </p:cNvSpPr>
          <p:nvPr>
            <p:ph sz="half" idx="11"/>
          </p:nvPr>
        </p:nvSpPr>
        <p:spPr/>
        <p:txBody>
          <a:bodyPr>
            <a:normAutofit fontScale="85000" lnSpcReduction="20000"/>
          </a:bodyPr>
          <a:lstStyle/>
          <a:p>
            <a:r>
              <a:rPr lang="en-GB" sz="1400" dirty="0">
                <a:solidFill>
                  <a:srgbClr val="000000"/>
                </a:solidFill>
                <a:latin typeface="Aptos" panose="020B0004020202020204" pitchFamily="34" charset="0"/>
                <a:cs typeface="Arial" panose="020B0604020202020204" pitchFamily="34" charset="0"/>
              </a:rPr>
              <a:t>Quality of Business Plan </a:t>
            </a:r>
          </a:p>
          <a:p>
            <a:r>
              <a:rPr lang="en-GB" sz="1400" dirty="0">
                <a:solidFill>
                  <a:srgbClr val="000000"/>
                </a:solidFill>
                <a:latin typeface="Aptos" panose="020B0004020202020204" pitchFamily="34" charset="0"/>
                <a:cs typeface="Arial" panose="020B0604020202020204" pitchFamily="34" charset="0"/>
              </a:rPr>
              <a:t>Track record </a:t>
            </a:r>
          </a:p>
          <a:p>
            <a:pPr lvl="1"/>
            <a:r>
              <a:rPr lang="en-GB" sz="1400" dirty="0">
                <a:solidFill>
                  <a:srgbClr val="000000"/>
                </a:solidFill>
                <a:latin typeface="Aptos" panose="020B0004020202020204" pitchFamily="34" charset="0"/>
                <a:cs typeface="Arial" panose="020B0604020202020204" pitchFamily="34" charset="0"/>
              </a:rPr>
              <a:t>Business experience</a:t>
            </a:r>
          </a:p>
          <a:p>
            <a:pPr lvl="1"/>
            <a:r>
              <a:rPr lang="en-GB" sz="1400" dirty="0">
                <a:solidFill>
                  <a:srgbClr val="000000"/>
                </a:solidFill>
                <a:latin typeface="Aptos" panose="020B0004020202020204" pitchFamily="34" charset="0"/>
                <a:cs typeface="Arial" panose="020B0604020202020204" pitchFamily="34" charset="0"/>
              </a:rPr>
              <a:t>Evidence of innovation</a:t>
            </a:r>
          </a:p>
          <a:p>
            <a:r>
              <a:rPr lang="en-GB" sz="1400" dirty="0">
                <a:solidFill>
                  <a:srgbClr val="000000"/>
                </a:solidFill>
                <a:latin typeface="Aptos" panose="020B0004020202020204" pitchFamily="34" charset="0"/>
                <a:cs typeface="Arial" panose="020B0604020202020204" pitchFamily="34" charset="0"/>
              </a:rPr>
              <a:t>Strength of skill set and knowledge </a:t>
            </a:r>
          </a:p>
          <a:p>
            <a:pPr lvl="1"/>
            <a:r>
              <a:rPr lang="en-GB" sz="1400" dirty="0">
                <a:solidFill>
                  <a:srgbClr val="000000"/>
                </a:solidFill>
                <a:latin typeface="Aptos" panose="020B0004020202020204" pitchFamily="34" charset="0"/>
                <a:cs typeface="Arial" panose="020B0604020202020204" pitchFamily="34" charset="0"/>
              </a:rPr>
              <a:t>Commercialisation of their project</a:t>
            </a:r>
          </a:p>
          <a:p>
            <a:pPr lvl="1"/>
            <a:r>
              <a:rPr lang="en-GB" sz="1400" dirty="0">
                <a:solidFill>
                  <a:srgbClr val="000000"/>
                </a:solidFill>
                <a:latin typeface="Aptos" panose="020B0004020202020204" pitchFamily="34" charset="0"/>
                <a:cs typeface="Arial" panose="020B0604020202020204" pitchFamily="34" charset="0"/>
              </a:rPr>
              <a:t>Understanding of international markets </a:t>
            </a:r>
          </a:p>
          <a:p>
            <a:pPr lvl="1"/>
            <a:r>
              <a:rPr lang="en-GB" sz="1400" dirty="0">
                <a:solidFill>
                  <a:srgbClr val="000000"/>
                </a:solidFill>
                <a:latin typeface="Aptos" panose="020B0004020202020204" pitchFamily="34" charset="0"/>
                <a:cs typeface="Arial" panose="020B0604020202020204" pitchFamily="34" charset="0"/>
              </a:rPr>
              <a:t>Relationship building</a:t>
            </a:r>
          </a:p>
          <a:p>
            <a:endParaRPr lang="en-GB" dirty="0"/>
          </a:p>
          <a:p>
            <a:endParaRPr lang="en-GB" dirty="0"/>
          </a:p>
          <a:p>
            <a:endParaRPr lang="en-GB" dirty="0"/>
          </a:p>
        </p:txBody>
      </p:sp>
      <p:sp>
        <p:nvSpPr>
          <p:cNvPr id="9" name="Rectangle 8">
            <a:extLst>
              <a:ext uri="{FF2B5EF4-FFF2-40B4-BE49-F238E27FC236}">
                <a16:creationId xmlns:a16="http://schemas.microsoft.com/office/drawing/2014/main" id="{08E31683-5681-490D-1503-1D6487A78EF1}"/>
              </a:ext>
            </a:extLst>
          </p:cNvPr>
          <p:cNvSpPr/>
          <p:nvPr/>
        </p:nvSpPr>
        <p:spPr>
          <a:xfrm>
            <a:off x="7886700" y="1690688"/>
            <a:ext cx="2946400" cy="6094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05862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7CEDB-726F-8985-8EA9-B3EEED94A1D6}"/>
              </a:ext>
            </a:extLst>
          </p:cNvPr>
          <p:cNvSpPr>
            <a:spLocks noGrp="1"/>
          </p:cNvSpPr>
          <p:nvPr>
            <p:ph type="body" sz="quarter" idx="11"/>
          </p:nvPr>
        </p:nvSpPr>
        <p:spPr>
          <a:xfrm>
            <a:off x="352425" y="1181100"/>
            <a:ext cx="11407775" cy="5283201"/>
          </a:xfrm>
        </p:spPr>
        <p:txBody>
          <a:bodyPr>
            <a:noAutofit/>
          </a:bodyPr>
          <a:lstStyle/>
          <a:p>
            <a:pPr marL="0" indent="0">
              <a:buNone/>
            </a:pPr>
            <a:r>
              <a:rPr lang="en-GB" sz="2400" dirty="0">
                <a:effectLst/>
                <a:latin typeface="Aptos" panose="020B0004020202020204" pitchFamily="34" charset="0"/>
                <a:ea typeface="Aptos" panose="020B0004020202020204" pitchFamily="34" charset="0"/>
                <a:cs typeface="Arial" panose="020B0604020202020204" pitchFamily="34" charset="0"/>
              </a:rPr>
              <a:t>The success of the programme will be evaluated against the following markers of achievement:</a:t>
            </a:r>
          </a:p>
          <a:p>
            <a:pPr marL="0" indent="0">
              <a:buNone/>
            </a:pPr>
            <a:endParaRPr lang="en-GB" sz="1050" dirty="0">
              <a:latin typeface="Aptos" panose="020B0004020202020204" pitchFamily="34" charset="0"/>
              <a:ea typeface="Aptos" panose="020B0004020202020204" pitchFamily="34" charset="0"/>
            </a:endParaRPr>
          </a:p>
          <a:p>
            <a:pPr lvl="1"/>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Number of ventures founded after the entrepreneurship bootcamp </a:t>
            </a:r>
            <a:endParaRPr lang="en-GB" sz="1800" dirty="0">
              <a:solidFill>
                <a:srgbClr val="000000"/>
              </a:solidFill>
              <a:effectLst/>
              <a:latin typeface="Aptos" panose="020B0004020202020204" pitchFamily="34" charset="0"/>
              <a:ea typeface="Aptos" panose="020B0004020202020204" pitchFamily="34" charset="0"/>
            </a:endParaRPr>
          </a:p>
          <a:p>
            <a:pPr lvl="1">
              <a:spcAft>
                <a:spcPts val="210"/>
              </a:spcAft>
            </a:pPr>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Number of new jobs in the 12, 24, and 36 months following the entrepreneurship bootcamp </a:t>
            </a:r>
            <a:endParaRPr lang="en-GB" sz="1800" dirty="0">
              <a:solidFill>
                <a:srgbClr val="000000"/>
              </a:solidFill>
              <a:effectLst/>
              <a:latin typeface="Aptos" panose="020B0004020202020204" pitchFamily="34" charset="0"/>
              <a:ea typeface="Aptos" panose="020B0004020202020204" pitchFamily="34" charset="0"/>
            </a:endParaRPr>
          </a:p>
          <a:p>
            <a:pPr lvl="1">
              <a:spcAft>
                <a:spcPts val="210"/>
              </a:spcAft>
            </a:pPr>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Levels of participant satisfaction of the programme for each iteration </a:t>
            </a:r>
            <a:endParaRPr lang="en-GB" sz="1800" dirty="0">
              <a:solidFill>
                <a:srgbClr val="000000"/>
              </a:solidFill>
              <a:effectLst/>
              <a:latin typeface="Aptos" panose="020B0004020202020204" pitchFamily="34" charset="0"/>
              <a:ea typeface="Aptos" panose="020B0004020202020204" pitchFamily="34" charset="0"/>
            </a:endParaRPr>
          </a:p>
          <a:p>
            <a:pPr lvl="1">
              <a:spcAft>
                <a:spcPts val="210"/>
              </a:spcAft>
            </a:pPr>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Number of ventures still operating in the 12, 24, and 36 months following the entrepreneurship bootcamp </a:t>
            </a:r>
            <a:endParaRPr lang="en-GB" sz="1800" dirty="0">
              <a:solidFill>
                <a:srgbClr val="000000"/>
              </a:solidFill>
              <a:effectLst/>
              <a:latin typeface="Aptos" panose="020B0004020202020204" pitchFamily="34" charset="0"/>
              <a:ea typeface="Aptos" panose="020B0004020202020204" pitchFamily="34" charset="0"/>
            </a:endParaRPr>
          </a:p>
          <a:p>
            <a:pPr lvl="1">
              <a:spcAft>
                <a:spcPts val="210"/>
              </a:spcAft>
            </a:pPr>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Number of revenue-generating businesses in the 12, 24, and 36 months following the entrepreneurship bootcamp </a:t>
            </a:r>
            <a:endParaRPr lang="en-GB" sz="1800" dirty="0">
              <a:solidFill>
                <a:srgbClr val="000000"/>
              </a:solidFill>
              <a:effectLst/>
              <a:latin typeface="Aptos" panose="020B0004020202020204" pitchFamily="34" charset="0"/>
              <a:ea typeface="Aptos" panose="020B0004020202020204" pitchFamily="34" charset="0"/>
            </a:endParaRPr>
          </a:p>
          <a:p>
            <a:pPr lvl="1">
              <a:spcAft>
                <a:spcPts val="210"/>
              </a:spcAft>
            </a:pPr>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Number of profit-generating businesses in the 12, 24, and 36 months following the entrepreneurship bootcamp </a:t>
            </a:r>
            <a:endParaRPr lang="en-GB" sz="1800" dirty="0">
              <a:solidFill>
                <a:srgbClr val="000000"/>
              </a:solidFill>
              <a:effectLst/>
              <a:latin typeface="Aptos" panose="020B0004020202020204" pitchFamily="34" charset="0"/>
              <a:ea typeface="Aptos" panose="020B0004020202020204" pitchFamily="34" charset="0"/>
            </a:endParaRPr>
          </a:p>
          <a:p>
            <a:pPr lvl="1">
              <a:spcAft>
                <a:spcPts val="210"/>
              </a:spcAft>
            </a:pPr>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Cumulative revenue generated in the 12, 24, 36 months following the entrepreneurship bootcamp </a:t>
            </a:r>
            <a:endParaRPr lang="en-GB" sz="1800" dirty="0">
              <a:solidFill>
                <a:srgbClr val="000000"/>
              </a:solidFill>
              <a:effectLst/>
              <a:latin typeface="Aptos" panose="020B0004020202020204" pitchFamily="34" charset="0"/>
              <a:ea typeface="Aptos" panose="020B0004020202020204" pitchFamily="34" charset="0"/>
            </a:endParaRPr>
          </a:p>
          <a:p>
            <a:pPr lvl="1">
              <a:spcAft>
                <a:spcPts val="210"/>
              </a:spcAft>
            </a:pPr>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Diversity of founders supported (with anonymised and opt-in data collection, illustrative metrics below) </a:t>
            </a:r>
          </a:p>
          <a:p>
            <a:pPr lvl="2">
              <a:spcAft>
                <a:spcPts val="210"/>
              </a:spcAft>
            </a:pPr>
            <a:r>
              <a:rPr lang="en-GB" sz="1600" dirty="0">
                <a:solidFill>
                  <a:srgbClr val="000000"/>
                </a:solidFill>
                <a:effectLst/>
                <a:latin typeface="Aptos" panose="020B0004020202020204" pitchFamily="34" charset="0"/>
                <a:ea typeface="Aptos" panose="020B0004020202020204" pitchFamily="34" charset="0"/>
                <a:cs typeface="Arial" panose="020B0604020202020204" pitchFamily="34" charset="0"/>
              </a:rPr>
              <a:t>Socioeconomic background </a:t>
            </a:r>
            <a:endParaRPr lang="en-GB" sz="1600" dirty="0">
              <a:solidFill>
                <a:srgbClr val="000000"/>
              </a:solidFill>
              <a:latin typeface="Aptos" panose="020B0004020202020204" pitchFamily="34" charset="0"/>
              <a:ea typeface="Aptos" panose="020B0004020202020204" pitchFamily="34" charset="0"/>
            </a:endParaRPr>
          </a:p>
          <a:p>
            <a:pPr lvl="2">
              <a:spcAft>
                <a:spcPts val="210"/>
              </a:spcAft>
            </a:pPr>
            <a:r>
              <a:rPr lang="en-GB" sz="1600" dirty="0">
                <a:effectLst/>
                <a:latin typeface="Aptos" panose="020B0004020202020204" pitchFamily="34" charset="0"/>
                <a:ea typeface="Aptos" panose="020B0004020202020204" pitchFamily="34" charset="0"/>
                <a:cs typeface="Arial" panose="020B0604020202020204" pitchFamily="34" charset="0"/>
              </a:rPr>
              <a:t>Gender</a:t>
            </a:r>
            <a:endParaRPr lang="en-GB" sz="1600" dirty="0">
              <a:latin typeface="Aptos" panose="020B0004020202020204" pitchFamily="34" charset="0"/>
            </a:endParaRPr>
          </a:p>
        </p:txBody>
      </p:sp>
      <p:sp>
        <p:nvSpPr>
          <p:cNvPr id="4" name="Text Placeholder 3">
            <a:extLst>
              <a:ext uri="{FF2B5EF4-FFF2-40B4-BE49-F238E27FC236}">
                <a16:creationId xmlns:a16="http://schemas.microsoft.com/office/drawing/2014/main" id="{96A90EE6-F126-B343-426D-4DA3B54670A5}"/>
              </a:ext>
            </a:extLst>
          </p:cNvPr>
          <p:cNvSpPr>
            <a:spLocks noGrp="1"/>
          </p:cNvSpPr>
          <p:nvPr>
            <p:ph type="body" sz="quarter" idx="13"/>
          </p:nvPr>
        </p:nvSpPr>
        <p:spPr/>
        <p:txBody>
          <a:bodyPr/>
          <a:lstStyle/>
          <a:p>
            <a:r>
              <a:rPr lang="en-GB" dirty="0"/>
              <a:t>Parameters of Success</a:t>
            </a:r>
          </a:p>
        </p:txBody>
      </p:sp>
    </p:spTree>
    <p:extLst>
      <p:ext uri="{BB962C8B-B14F-4D97-AF65-F5344CB8AC3E}">
        <p14:creationId xmlns:p14="http://schemas.microsoft.com/office/powerpoint/2010/main" val="2014589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335E6-8EBD-D76B-D53C-DBBD32638247}"/>
              </a:ext>
            </a:extLst>
          </p:cNvPr>
          <p:cNvSpPr>
            <a:spLocks noGrp="1"/>
          </p:cNvSpPr>
          <p:nvPr>
            <p:ph type="body" sz="quarter" idx="11"/>
          </p:nvPr>
        </p:nvSpPr>
        <p:spPr>
          <a:xfrm>
            <a:off x="352425" y="1638299"/>
            <a:ext cx="5457825" cy="4826002"/>
          </a:xfrm>
        </p:spPr>
        <p:txBody>
          <a:bodyPr/>
          <a:lstStyle/>
          <a:p>
            <a:pPr marL="342900" indent="-342900">
              <a:spcAft>
                <a:spcPts val="290"/>
              </a:spcAft>
              <a:buFont typeface="Aptos" panose="020B0004020202020204" pitchFamily="34" charset="0"/>
              <a:buChar char="-"/>
            </a:pPr>
            <a:r>
              <a:rPr lang="en-GB" sz="2400" dirty="0">
                <a:solidFill>
                  <a:srgbClr val="000000"/>
                </a:solidFill>
                <a:latin typeface="Aptos" panose="020B0004020202020204" pitchFamily="34" charset="0"/>
                <a:ea typeface="Aptos" panose="020B0004020202020204" pitchFamily="34" charset="0"/>
                <a:cs typeface="Arial" panose="020B0604020202020204" pitchFamily="34" charset="0"/>
              </a:rPr>
              <a:t>Programme development </a:t>
            </a:r>
            <a:endParaRPr lang="en-GB" sz="24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342900" indent="-342900">
              <a:spcAft>
                <a:spcPts val="290"/>
              </a:spcAft>
              <a:buFont typeface="Aptos" panose="020B0004020202020204" pitchFamily="34" charset="0"/>
              <a:buChar char="-"/>
            </a:pPr>
            <a:r>
              <a:rPr lang="en-GB" sz="2400" dirty="0">
                <a:solidFill>
                  <a:srgbClr val="000000"/>
                </a:solidFill>
                <a:latin typeface="Aptos" panose="020B0004020202020204" pitchFamily="34" charset="0"/>
                <a:ea typeface="Aptos" panose="020B0004020202020204" pitchFamily="34" charset="0"/>
                <a:cs typeface="Arial" panose="020B0604020202020204" pitchFamily="34" charset="0"/>
              </a:rPr>
              <a:t>Advertisement of the opportunity </a:t>
            </a:r>
          </a:p>
          <a:p>
            <a:pPr marL="342900" indent="-342900">
              <a:spcAft>
                <a:spcPts val="290"/>
              </a:spcAft>
              <a:buFont typeface="Aptos" panose="020B0004020202020204" pitchFamily="34" charset="0"/>
              <a:buChar char="-"/>
            </a:pPr>
            <a:r>
              <a:rPr lang="en-GB" sz="2400" dirty="0">
                <a:solidFill>
                  <a:srgbClr val="000000"/>
                </a:solidFill>
                <a:latin typeface="Aptos" panose="020B0004020202020204" pitchFamily="34" charset="0"/>
                <a:ea typeface="Aptos" panose="020B0004020202020204" pitchFamily="34" charset="0"/>
                <a:cs typeface="Arial" panose="020B0604020202020204" pitchFamily="34" charset="0"/>
              </a:rPr>
              <a:t>Recruitment of participants</a:t>
            </a:r>
            <a:endParaRPr lang="en-GB" sz="24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342900" indent="-342900">
              <a:spcAft>
                <a:spcPts val="290"/>
              </a:spcAft>
              <a:buFont typeface="Aptos" panose="020B0004020202020204" pitchFamily="34" charset="0"/>
              <a:buChar char="-"/>
            </a:pPr>
            <a:r>
              <a:rPr lang="en-GB" sz="2400" dirty="0">
                <a:solidFill>
                  <a:srgbClr val="000000"/>
                </a:solidFill>
                <a:latin typeface="Aptos" panose="020B0004020202020204" pitchFamily="34" charset="0"/>
                <a:ea typeface="Aptos" panose="020B0004020202020204" pitchFamily="34" charset="0"/>
                <a:cs typeface="Arial" panose="020B0604020202020204" pitchFamily="34" charset="0"/>
              </a:rPr>
              <a:t>Logistics of programme delivery</a:t>
            </a:r>
            <a:endParaRPr lang="en-GB" sz="2400" dirty="0">
              <a:solidFill>
                <a:srgbClr val="000000"/>
              </a:solidFill>
              <a:latin typeface="Arial" panose="020B0604020202020204" pitchFamily="34" charset="0"/>
              <a:ea typeface="Aptos" panose="020B0004020202020204" pitchFamily="34" charset="0"/>
              <a:cs typeface="Arial" panose="020B0604020202020204" pitchFamily="34" charset="0"/>
            </a:endParaRPr>
          </a:p>
          <a:p>
            <a:endParaRPr lang="en-GB" dirty="0"/>
          </a:p>
        </p:txBody>
      </p:sp>
      <p:sp>
        <p:nvSpPr>
          <p:cNvPr id="4" name="Text Placeholder 3">
            <a:extLst>
              <a:ext uri="{FF2B5EF4-FFF2-40B4-BE49-F238E27FC236}">
                <a16:creationId xmlns:a16="http://schemas.microsoft.com/office/drawing/2014/main" id="{114324EA-E9DC-0ED7-8FD5-B87C28A65C18}"/>
              </a:ext>
            </a:extLst>
          </p:cNvPr>
          <p:cNvSpPr>
            <a:spLocks noGrp="1"/>
          </p:cNvSpPr>
          <p:nvPr>
            <p:ph type="body" sz="quarter" idx="13"/>
          </p:nvPr>
        </p:nvSpPr>
        <p:spPr>
          <a:xfrm>
            <a:off x="352426" y="393699"/>
            <a:ext cx="3889371" cy="546100"/>
          </a:xfrm>
        </p:spPr>
        <p:txBody>
          <a:bodyPr/>
          <a:lstStyle/>
          <a:p>
            <a:r>
              <a:rPr lang="en-GB" dirty="0"/>
              <a:t>Responsibilities of the Delivery Partner </a:t>
            </a:r>
          </a:p>
        </p:txBody>
      </p:sp>
      <p:sp>
        <p:nvSpPr>
          <p:cNvPr id="5" name="Text Placeholder 2">
            <a:extLst>
              <a:ext uri="{FF2B5EF4-FFF2-40B4-BE49-F238E27FC236}">
                <a16:creationId xmlns:a16="http://schemas.microsoft.com/office/drawing/2014/main" id="{1B9EB5E3-D0F5-5073-FF9D-0A9C532E10C9}"/>
              </a:ext>
            </a:extLst>
          </p:cNvPr>
          <p:cNvSpPr txBox="1">
            <a:spLocks/>
          </p:cNvSpPr>
          <p:nvPr/>
        </p:nvSpPr>
        <p:spPr>
          <a:xfrm>
            <a:off x="6495957" y="1638299"/>
            <a:ext cx="5457825" cy="4826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spcAft>
                <a:spcPts val="290"/>
              </a:spcAft>
              <a:buFont typeface="Aptos" panose="020B0004020202020204" pitchFamily="34" charset="0"/>
              <a:buChar char="-"/>
            </a:pPr>
            <a:r>
              <a:rPr lang="en-GB" sz="2400" dirty="0">
                <a:solidFill>
                  <a:srgbClr val="000000"/>
                </a:solidFill>
                <a:latin typeface="Aptos" panose="020B0004020202020204" pitchFamily="34" charset="0"/>
                <a:cs typeface="Arial" panose="020B0604020202020204" pitchFamily="34" charset="0"/>
              </a:rPr>
              <a:t>Hosting the application system </a:t>
            </a:r>
          </a:p>
          <a:p>
            <a:pPr marL="342900" lvl="0" indent="-342900">
              <a:spcAft>
                <a:spcPts val="290"/>
              </a:spcAft>
              <a:buFont typeface="Aptos" panose="020B0004020202020204" pitchFamily="34" charset="0"/>
              <a:buChar char="-"/>
            </a:pPr>
            <a:r>
              <a:rPr lang="en-GB" sz="2400" dirty="0">
                <a:solidFill>
                  <a:srgbClr val="000000"/>
                </a:solidFill>
                <a:latin typeface="Aptos" panose="020B0004020202020204" pitchFamily="34" charset="0"/>
                <a:cs typeface="Arial" panose="020B0604020202020204" pitchFamily="34" charset="0"/>
              </a:rPr>
              <a:t>Coordination of the selection procedure alongside DP</a:t>
            </a:r>
          </a:p>
          <a:p>
            <a:pPr marL="342900" lvl="0" indent="-342900">
              <a:spcAft>
                <a:spcPts val="290"/>
              </a:spcAft>
              <a:buFont typeface="Aptos" panose="020B0004020202020204" pitchFamily="34" charset="0"/>
              <a:buChar char="-"/>
            </a:pPr>
            <a:r>
              <a:rPr lang="en-GB" sz="2400" dirty="0">
                <a:solidFill>
                  <a:srgbClr val="000000"/>
                </a:solidFill>
                <a:latin typeface="Aptos" panose="020B0004020202020204" pitchFamily="34" charset="0"/>
                <a:cs typeface="Arial" panose="020B0604020202020204" pitchFamily="34" charset="0"/>
              </a:rPr>
              <a:t>Organisation of the UK event </a:t>
            </a:r>
          </a:p>
          <a:p>
            <a:pPr marL="342900" lvl="0" indent="-342900">
              <a:spcAft>
                <a:spcPts val="290"/>
              </a:spcAft>
              <a:buFont typeface="Aptos" panose="020B0004020202020204" pitchFamily="34" charset="0"/>
              <a:buChar char="-"/>
            </a:pPr>
            <a:r>
              <a:rPr lang="en-GB" sz="2400" dirty="0">
                <a:solidFill>
                  <a:srgbClr val="000000"/>
                </a:solidFill>
                <a:latin typeface="Aptos" panose="020B0004020202020204" pitchFamily="34" charset="0"/>
                <a:cs typeface="Arial" panose="020B0604020202020204" pitchFamily="34" charset="0"/>
              </a:rPr>
              <a:t>Evaluation of the scheme</a:t>
            </a:r>
          </a:p>
          <a:p>
            <a:endParaRPr lang="en-GB" dirty="0"/>
          </a:p>
        </p:txBody>
      </p:sp>
      <p:sp>
        <p:nvSpPr>
          <p:cNvPr id="6" name="Text Placeholder 4">
            <a:extLst>
              <a:ext uri="{FF2B5EF4-FFF2-40B4-BE49-F238E27FC236}">
                <a16:creationId xmlns:a16="http://schemas.microsoft.com/office/drawing/2014/main" id="{FE7EFCB7-9E48-38E2-A435-83173B6810CC}"/>
              </a:ext>
            </a:extLst>
          </p:cNvPr>
          <p:cNvSpPr txBox="1">
            <a:spLocks/>
          </p:cNvSpPr>
          <p:nvPr/>
        </p:nvSpPr>
        <p:spPr>
          <a:xfrm>
            <a:off x="6495957" y="393699"/>
            <a:ext cx="5457825" cy="546100"/>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kumimoji="0" lang="en-GB" sz="3200" b="0" i="0" u="none" strike="noStrike" cap="none" spc="0" normalizeH="0" baseline="0" dirty="0">
                <a:ln>
                  <a:noFill/>
                </a:ln>
                <a:solidFill>
                  <a:schemeClr val="tx2"/>
                </a:solidFill>
                <a:effectLst/>
                <a:uLnTx/>
                <a:uFillTx/>
                <a:latin typeface="Arial"/>
                <a:cs typeface="Aria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Responsibilities of the CSC</a:t>
            </a:r>
          </a:p>
        </p:txBody>
      </p:sp>
      <p:cxnSp>
        <p:nvCxnSpPr>
          <p:cNvPr id="8" name="Straight Connector 7">
            <a:extLst>
              <a:ext uri="{FF2B5EF4-FFF2-40B4-BE49-F238E27FC236}">
                <a16:creationId xmlns:a16="http://schemas.microsoft.com/office/drawing/2014/main" id="{5881910C-7143-9F92-F418-B3954FB67805}"/>
              </a:ext>
            </a:extLst>
          </p:cNvPr>
          <p:cNvCxnSpPr/>
          <p:nvPr/>
        </p:nvCxnSpPr>
        <p:spPr>
          <a:xfrm>
            <a:off x="6096000" y="317500"/>
            <a:ext cx="0" cy="6223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503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DFD2-3B41-BB65-7D66-D12963606C08}"/>
              </a:ext>
            </a:extLst>
          </p:cNvPr>
          <p:cNvSpPr>
            <a:spLocks noGrp="1"/>
          </p:cNvSpPr>
          <p:nvPr>
            <p:ph type="title"/>
          </p:nvPr>
        </p:nvSpPr>
        <p:spPr/>
        <p:txBody>
          <a:bodyPr/>
          <a:lstStyle/>
          <a:p>
            <a:r>
              <a:rPr lang="en-GB" dirty="0"/>
              <a:t>Timelines	</a:t>
            </a:r>
          </a:p>
        </p:txBody>
      </p:sp>
      <p:sp>
        <p:nvSpPr>
          <p:cNvPr id="3" name="Content Placeholder 2">
            <a:extLst>
              <a:ext uri="{FF2B5EF4-FFF2-40B4-BE49-F238E27FC236}">
                <a16:creationId xmlns:a16="http://schemas.microsoft.com/office/drawing/2014/main" id="{6A706A64-F4EF-C43B-3DDB-19AE94859156}"/>
              </a:ext>
            </a:extLst>
          </p:cNvPr>
          <p:cNvSpPr>
            <a:spLocks noGrp="1"/>
          </p:cNvSpPr>
          <p:nvPr>
            <p:ph idx="1"/>
          </p:nvPr>
        </p:nvSpPr>
        <p:spPr>
          <a:xfrm>
            <a:off x="838200" y="1615865"/>
            <a:ext cx="10515600" cy="3626269"/>
          </a:xfrm>
        </p:spPr>
        <p:txBody>
          <a:bodyPr>
            <a:normAutofit/>
          </a:bodyPr>
          <a:lstStyle/>
          <a:p>
            <a:pPr>
              <a:lnSpc>
                <a:spcPct val="200000"/>
              </a:lnSpc>
            </a:pPr>
            <a:r>
              <a:rPr lang="en-GB" sz="2400" dirty="0">
                <a:solidFill>
                  <a:srgbClr val="000000"/>
                </a:solidFill>
                <a:latin typeface="Aptos" panose="020B0004020202020204" pitchFamily="34" charset="0"/>
                <a:cs typeface="Arial" panose="020B0604020202020204" pitchFamily="34" charset="0"/>
              </a:rPr>
              <a:t>Tender due to go live early August </a:t>
            </a:r>
          </a:p>
          <a:p>
            <a:pPr lvl="1">
              <a:lnSpc>
                <a:spcPct val="200000"/>
              </a:lnSpc>
            </a:pPr>
            <a:r>
              <a:rPr lang="en-GB" dirty="0">
                <a:solidFill>
                  <a:srgbClr val="000000"/>
                </a:solidFill>
                <a:latin typeface="Aptos" panose="020B0004020202020204" pitchFamily="34" charset="0"/>
                <a:cs typeface="Arial" panose="020B0604020202020204" pitchFamily="34" charset="0"/>
              </a:rPr>
              <a:t>open for 4 weeks</a:t>
            </a:r>
          </a:p>
          <a:p>
            <a:pPr>
              <a:lnSpc>
                <a:spcPct val="200000"/>
              </a:lnSpc>
            </a:pPr>
            <a:r>
              <a:rPr lang="en-GB" sz="2400" dirty="0">
                <a:solidFill>
                  <a:srgbClr val="000000"/>
                </a:solidFill>
                <a:latin typeface="Aptos" panose="020B0004020202020204" pitchFamily="34" charset="0"/>
                <a:cs typeface="Arial" panose="020B0604020202020204" pitchFamily="34" charset="0"/>
              </a:rPr>
              <a:t>Selection will take place in September/early October</a:t>
            </a:r>
          </a:p>
          <a:p>
            <a:pPr>
              <a:lnSpc>
                <a:spcPct val="200000"/>
              </a:lnSpc>
            </a:pPr>
            <a:r>
              <a:rPr lang="en-GB" sz="2400" dirty="0">
                <a:solidFill>
                  <a:srgbClr val="000000"/>
                </a:solidFill>
                <a:latin typeface="Aptos" panose="020B0004020202020204" pitchFamily="34" charset="0"/>
                <a:cs typeface="Arial" panose="020B0604020202020204" pitchFamily="34" charset="0"/>
              </a:rPr>
              <a:t>Contract complete by end as early as possible</a:t>
            </a:r>
          </a:p>
        </p:txBody>
      </p:sp>
    </p:spTree>
    <p:extLst>
      <p:ext uri="{BB962C8B-B14F-4D97-AF65-F5344CB8AC3E}">
        <p14:creationId xmlns:p14="http://schemas.microsoft.com/office/powerpoint/2010/main" val="244248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3955-CDB3-49C9-72C2-F70CCC2A408F}"/>
              </a:ext>
            </a:extLst>
          </p:cNvPr>
          <p:cNvSpPr>
            <a:spLocks noGrp="1"/>
          </p:cNvSpPr>
          <p:nvPr>
            <p:ph type="title"/>
          </p:nvPr>
        </p:nvSpPr>
        <p:spPr/>
        <p:txBody>
          <a:bodyPr/>
          <a:lstStyle/>
          <a:p>
            <a:r>
              <a:rPr lang="en-GB" dirty="0"/>
              <a:t>Thanks for listening, any questions?</a:t>
            </a:r>
          </a:p>
        </p:txBody>
      </p:sp>
    </p:spTree>
    <p:extLst>
      <p:ext uri="{BB962C8B-B14F-4D97-AF65-F5344CB8AC3E}">
        <p14:creationId xmlns:p14="http://schemas.microsoft.com/office/powerpoint/2010/main" val="4141682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2B6AF-6B00-2BF8-404B-092D232FE7C9}"/>
              </a:ext>
            </a:extLst>
          </p:cNvPr>
          <p:cNvSpPr>
            <a:spLocks noGrp="1"/>
          </p:cNvSpPr>
          <p:nvPr>
            <p:ph type="title"/>
          </p:nvPr>
        </p:nvSpPr>
        <p:spPr/>
        <p:txBody>
          <a:bodyPr/>
          <a:lstStyle/>
          <a:p>
            <a:r>
              <a:rPr lang="en-GB" dirty="0"/>
              <a:t>Introductions </a:t>
            </a:r>
          </a:p>
        </p:txBody>
      </p:sp>
      <p:sp>
        <p:nvSpPr>
          <p:cNvPr id="4" name="Content Placeholder 3">
            <a:extLst>
              <a:ext uri="{FF2B5EF4-FFF2-40B4-BE49-F238E27FC236}">
                <a16:creationId xmlns:a16="http://schemas.microsoft.com/office/drawing/2014/main" id="{12876E69-F746-58B0-E037-5144EF0AD1E8}"/>
              </a:ext>
            </a:extLst>
          </p:cNvPr>
          <p:cNvSpPr>
            <a:spLocks noGrp="1"/>
          </p:cNvSpPr>
          <p:nvPr>
            <p:ph sz="half" idx="2"/>
          </p:nvPr>
        </p:nvSpPr>
        <p:spPr>
          <a:xfrm>
            <a:off x="4569371" y="2799146"/>
            <a:ext cx="3036477" cy="1942138"/>
          </a:xfrm>
        </p:spPr>
        <p:txBody>
          <a:bodyPr/>
          <a:lstStyle/>
          <a:p>
            <a:pPr marL="0" indent="0">
              <a:buNone/>
            </a:pPr>
            <a:r>
              <a:rPr lang="en-GB" b="1" dirty="0"/>
              <a:t>CSC Commissioner</a:t>
            </a:r>
          </a:p>
          <a:p>
            <a:pPr marL="0" indent="0">
              <a:buNone/>
            </a:pPr>
            <a:r>
              <a:rPr lang="en-GB" dirty="0"/>
              <a:t>Professor of Marketing &amp; International Business, Birkbeck Business School</a:t>
            </a:r>
          </a:p>
          <a:p>
            <a:pPr marL="0" indent="0">
              <a:buNone/>
            </a:pPr>
            <a:endParaRPr lang="en-GB" dirty="0"/>
          </a:p>
        </p:txBody>
      </p:sp>
      <p:sp>
        <p:nvSpPr>
          <p:cNvPr id="7" name="Text Placeholder 6">
            <a:extLst>
              <a:ext uri="{FF2B5EF4-FFF2-40B4-BE49-F238E27FC236}">
                <a16:creationId xmlns:a16="http://schemas.microsoft.com/office/drawing/2014/main" id="{31EA9B6F-265B-243F-9BE5-E36A42FA8AD9}"/>
              </a:ext>
            </a:extLst>
          </p:cNvPr>
          <p:cNvSpPr>
            <a:spLocks noGrp="1"/>
          </p:cNvSpPr>
          <p:nvPr>
            <p:ph type="body" idx="12"/>
          </p:nvPr>
        </p:nvSpPr>
        <p:spPr>
          <a:xfrm>
            <a:off x="1020672" y="2300156"/>
            <a:ext cx="3036477" cy="404216"/>
          </a:xfrm>
        </p:spPr>
        <p:txBody>
          <a:bodyPr/>
          <a:lstStyle/>
          <a:p>
            <a:r>
              <a:rPr lang="en-GB" dirty="0"/>
              <a:t>Susie Burpee</a:t>
            </a:r>
          </a:p>
        </p:txBody>
      </p:sp>
      <p:sp>
        <p:nvSpPr>
          <p:cNvPr id="8" name="Content Placeholder 7">
            <a:extLst>
              <a:ext uri="{FF2B5EF4-FFF2-40B4-BE49-F238E27FC236}">
                <a16:creationId xmlns:a16="http://schemas.microsoft.com/office/drawing/2014/main" id="{105FA5E0-A894-9430-0C22-E4612FD385C5}"/>
              </a:ext>
            </a:extLst>
          </p:cNvPr>
          <p:cNvSpPr>
            <a:spLocks noGrp="1"/>
          </p:cNvSpPr>
          <p:nvPr>
            <p:ph sz="half" idx="13"/>
          </p:nvPr>
        </p:nvSpPr>
        <p:spPr>
          <a:xfrm>
            <a:off x="1020672" y="2799146"/>
            <a:ext cx="3036477" cy="1942138"/>
          </a:xfrm>
        </p:spPr>
        <p:txBody>
          <a:bodyPr/>
          <a:lstStyle/>
          <a:p>
            <a:pPr marL="0" indent="0">
              <a:buNone/>
            </a:pPr>
            <a:r>
              <a:rPr lang="en-GB" b="1" dirty="0"/>
              <a:t>Policy Officer, CSC</a:t>
            </a:r>
          </a:p>
          <a:p>
            <a:pPr marL="0" indent="0">
              <a:buNone/>
            </a:pPr>
            <a:endParaRPr lang="en-GB" dirty="0"/>
          </a:p>
        </p:txBody>
      </p:sp>
      <p:sp>
        <p:nvSpPr>
          <p:cNvPr id="11" name="Text Placeholder 2">
            <a:extLst>
              <a:ext uri="{FF2B5EF4-FFF2-40B4-BE49-F238E27FC236}">
                <a16:creationId xmlns:a16="http://schemas.microsoft.com/office/drawing/2014/main" id="{3B9BA7CE-42F6-9568-4F75-CEC42250FEA2}"/>
              </a:ext>
            </a:extLst>
          </p:cNvPr>
          <p:cNvSpPr txBox="1">
            <a:spLocks/>
          </p:cNvSpPr>
          <p:nvPr/>
        </p:nvSpPr>
        <p:spPr>
          <a:xfrm>
            <a:off x="4569372" y="2300156"/>
            <a:ext cx="3036477" cy="40421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spc="0" baseline="0" dirty="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t>Prof Kevin Ibeh </a:t>
            </a:r>
          </a:p>
        </p:txBody>
      </p:sp>
      <p:sp>
        <p:nvSpPr>
          <p:cNvPr id="14" name="Rectangle 13">
            <a:extLst>
              <a:ext uri="{FF2B5EF4-FFF2-40B4-BE49-F238E27FC236}">
                <a16:creationId xmlns:a16="http://schemas.microsoft.com/office/drawing/2014/main" id="{C2D43C1D-4F44-B7B4-9D3D-70ECF4B08CE6}"/>
              </a:ext>
            </a:extLst>
          </p:cNvPr>
          <p:cNvSpPr/>
          <p:nvPr/>
        </p:nvSpPr>
        <p:spPr>
          <a:xfrm>
            <a:off x="7886700" y="1690688"/>
            <a:ext cx="2946400" cy="6094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74306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9B6A-6FAA-7F8C-C779-D9AED3CF4FE5}"/>
              </a:ext>
            </a:extLst>
          </p:cNvPr>
          <p:cNvSpPr>
            <a:spLocks noGrp="1"/>
          </p:cNvSpPr>
          <p:nvPr>
            <p:ph type="title"/>
          </p:nvPr>
        </p:nvSpPr>
        <p:spPr/>
        <p:txBody>
          <a:bodyPr/>
          <a:lstStyle/>
          <a:p>
            <a:r>
              <a:rPr lang="en-GB" dirty="0"/>
              <a:t>Agenda</a:t>
            </a:r>
          </a:p>
        </p:txBody>
      </p:sp>
      <p:sp>
        <p:nvSpPr>
          <p:cNvPr id="4" name="Text Placeholder 3">
            <a:extLst>
              <a:ext uri="{FF2B5EF4-FFF2-40B4-BE49-F238E27FC236}">
                <a16:creationId xmlns:a16="http://schemas.microsoft.com/office/drawing/2014/main" id="{5F138568-7CF9-B6B2-4EFE-072ED6C723C2}"/>
              </a:ext>
            </a:extLst>
          </p:cNvPr>
          <p:cNvSpPr>
            <a:spLocks noGrp="1"/>
          </p:cNvSpPr>
          <p:nvPr>
            <p:ph type="body" sz="quarter" idx="14"/>
          </p:nvPr>
        </p:nvSpPr>
        <p:spPr/>
        <p:txBody>
          <a:bodyPr/>
          <a:lstStyle/>
          <a:p>
            <a:r>
              <a:rPr lang="en-GB" dirty="0"/>
              <a:t>The Commonwealth Scholarship Commission </a:t>
            </a:r>
          </a:p>
        </p:txBody>
      </p:sp>
      <p:sp>
        <p:nvSpPr>
          <p:cNvPr id="6" name="Text Placeholder 5">
            <a:extLst>
              <a:ext uri="{FF2B5EF4-FFF2-40B4-BE49-F238E27FC236}">
                <a16:creationId xmlns:a16="http://schemas.microsoft.com/office/drawing/2014/main" id="{A5CC649B-DE94-B8BA-BD21-1501C0CF1609}"/>
              </a:ext>
            </a:extLst>
          </p:cNvPr>
          <p:cNvSpPr>
            <a:spLocks noGrp="1"/>
          </p:cNvSpPr>
          <p:nvPr>
            <p:ph type="body" sz="quarter" idx="16"/>
          </p:nvPr>
        </p:nvSpPr>
        <p:spPr/>
        <p:txBody>
          <a:bodyPr/>
          <a:lstStyle/>
          <a:p>
            <a:r>
              <a:rPr lang="en-GB" dirty="0"/>
              <a:t>Why Entrepreneurship?</a:t>
            </a:r>
          </a:p>
        </p:txBody>
      </p:sp>
      <p:sp>
        <p:nvSpPr>
          <p:cNvPr id="8" name="Text Placeholder 7">
            <a:extLst>
              <a:ext uri="{FF2B5EF4-FFF2-40B4-BE49-F238E27FC236}">
                <a16:creationId xmlns:a16="http://schemas.microsoft.com/office/drawing/2014/main" id="{0B4256C4-933C-8730-3F25-B5CE8495E667}"/>
              </a:ext>
            </a:extLst>
          </p:cNvPr>
          <p:cNvSpPr>
            <a:spLocks noGrp="1"/>
          </p:cNvSpPr>
          <p:nvPr>
            <p:ph type="body" sz="quarter" idx="20"/>
          </p:nvPr>
        </p:nvSpPr>
        <p:spPr/>
        <p:txBody>
          <a:bodyPr/>
          <a:lstStyle/>
          <a:p>
            <a:r>
              <a:rPr lang="en-GB" dirty="0"/>
              <a:t>Aims of the Programme</a:t>
            </a:r>
          </a:p>
        </p:txBody>
      </p:sp>
      <p:sp>
        <p:nvSpPr>
          <p:cNvPr id="10" name="Text Placeholder 9">
            <a:extLst>
              <a:ext uri="{FF2B5EF4-FFF2-40B4-BE49-F238E27FC236}">
                <a16:creationId xmlns:a16="http://schemas.microsoft.com/office/drawing/2014/main" id="{D2BA27C2-350D-E6FB-1687-1C06B1F61D0E}"/>
              </a:ext>
            </a:extLst>
          </p:cNvPr>
          <p:cNvSpPr>
            <a:spLocks noGrp="1"/>
          </p:cNvSpPr>
          <p:nvPr>
            <p:ph type="body" sz="quarter" idx="22"/>
          </p:nvPr>
        </p:nvSpPr>
        <p:spPr/>
        <p:txBody>
          <a:bodyPr/>
          <a:lstStyle/>
          <a:p>
            <a:r>
              <a:rPr lang="en-GB" dirty="0"/>
              <a:t>The Project Proposal</a:t>
            </a:r>
          </a:p>
        </p:txBody>
      </p:sp>
      <p:sp>
        <p:nvSpPr>
          <p:cNvPr id="12" name="Text Placeholder 11">
            <a:extLst>
              <a:ext uri="{FF2B5EF4-FFF2-40B4-BE49-F238E27FC236}">
                <a16:creationId xmlns:a16="http://schemas.microsoft.com/office/drawing/2014/main" id="{823D3D1D-98D7-910E-C20C-0E30112AFDFE}"/>
              </a:ext>
            </a:extLst>
          </p:cNvPr>
          <p:cNvSpPr>
            <a:spLocks noGrp="1"/>
          </p:cNvSpPr>
          <p:nvPr>
            <p:ph type="body" sz="quarter" idx="24"/>
          </p:nvPr>
        </p:nvSpPr>
        <p:spPr/>
        <p:txBody>
          <a:bodyPr/>
          <a:lstStyle/>
          <a:p>
            <a:r>
              <a:rPr lang="en-GB" dirty="0"/>
              <a:t>Q&amp;A</a:t>
            </a:r>
          </a:p>
        </p:txBody>
      </p:sp>
    </p:spTree>
    <p:extLst>
      <p:ext uri="{BB962C8B-B14F-4D97-AF65-F5344CB8AC3E}">
        <p14:creationId xmlns:p14="http://schemas.microsoft.com/office/powerpoint/2010/main" val="1727622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4ACC-0801-0123-444C-9E49482A96D0}"/>
              </a:ext>
            </a:extLst>
          </p:cNvPr>
          <p:cNvSpPr>
            <a:spLocks noGrp="1"/>
          </p:cNvSpPr>
          <p:nvPr>
            <p:ph type="title"/>
          </p:nvPr>
        </p:nvSpPr>
        <p:spPr/>
        <p:txBody>
          <a:bodyPr>
            <a:normAutofit/>
          </a:bodyPr>
          <a:lstStyle/>
          <a:p>
            <a:r>
              <a:rPr lang="en-GB" sz="4000" dirty="0"/>
              <a:t>The Commonwealth Scholarship Commission</a:t>
            </a:r>
          </a:p>
        </p:txBody>
      </p:sp>
      <p:sp>
        <p:nvSpPr>
          <p:cNvPr id="3" name="Content Placeholder 2">
            <a:extLst>
              <a:ext uri="{FF2B5EF4-FFF2-40B4-BE49-F238E27FC236}">
                <a16:creationId xmlns:a16="http://schemas.microsoft.com/office/drawing/2014/main" id="{B354909E-1186-7773-E50A-24AA8AC3EC36}"/>
              </a:ext>
            </a:extLst>
          </p:cNvPr>
          <p:cNvSpPr>
            <a:spLocks noGrp="1"/>
          </p:cNvSpPr>
          <p:nvPr>
            <p:ph idx="1"/>
          </p:nvPr>
        </p:nvSpPr>
        <p:spPr>
          <a:xfrm>
            <a:off x="838200" y="1825625"/>
            <a:ext cx="10515600" cy="3884059"/>
          </a:xfrm>
        </p:spPr>
        <p:txBody>
          <a:bodyPr>
            <a:normAutofit/>
          </a:bodyPr>
          <a:lstStyle/>
          <a:p>
            <a:r>
              <a:rPr lang="en-GB" sz="2000" dirty="0"/>
              <a:t>Funded by Foreign Commonwealth and Development Office (FCDO), the CSC provides the UK government’s scholarship scheme led by international development objectives.</a:t>
            </a:r>
          </a:p>
          <a:p>
            <a:endParaRPr lang="en-GB" sz="2000" dirty="0"/>
          </a:p>
          <a:p>
            <a:r>
              <a:rPr lang="en-GB" sz="2000" dirty="0"/>
              <a:t>Since 1960, the CSC has funded over 31,000 individuals to study in the UK and gain skills, acquire knowledge, and build networks to tackle global development challenges.</a:t>
            </a:r>
          </a:p>
          <a:p>
            <a:pPr marL="0" indent="0">
              <a:buNone/>
            </a:pPr>
            <a:endParaRPr lang="en-GB" sz="2000" dirty="0"/>
          </a:p>
          <a:p>
            <a:r>
              <a:rPr lang="en-GB" sz="2000" dirty="0"/>
              <a:t>We are an academic scholarship Currently offer: </a:t>
            </a:r>
          </a:p>
          <a:p>
            <a:pPr lvl="1"/>
            <a:r>
              <a:rPr lang="en-GB" sz="2000" dirty="0"/>
              <a:t>3 Masters Scholarship Programmes </a:t>
            </a:r>
          </a:p>
          <a:p>
            <a:pPr lvl="1"/>
            <a:r>
              <a:rPr lang="en-GB" sz="2000" dirty="0"/>
              <a:t>3 PhD Scholarship Programmes</a:t>
            </a:r>
          </a:p>
          <a:p>
            <a:pPr lvl="1"/>
            <a:r>
              <a:rPr lang="en-GB" sz="2000" dirty="0"/>
              <a:t>1 Professional Fellowship Programme</a:t>
            </a:r>
          </a:p>
          <a:p>
            <a:pPr marL="0" indent="0">
              <a:buNone/>
            </a:pPr>
            <a:endParaRPr lang="en-GB" sz="2400" dirty="0"/>
          </a:p>
          <a:p>
            <a:endParaRPr lang="en-GB" dirty="0">
              <a:latin typeface="Aptos" panose="020B0004020202020204" pitchFamily="34" charset="0"/>
            </a:endParaRPr>
          </a:p>
        </p:txBody>
      </p:sp>
    </p:spTree>
    <p:extLst>
      <p:ext uri="{BB962C8B-B14F-4D97-AF65-F5344CB8AC3E}">
        <p14:creationId xmlns:p14="http://schemas.microsoft.com/office/powerpoint/2010/main" val="3916502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8535D-FEE3-1DFD-608E-63D7C5FA2308}"/>
              </a:ext>
            </a:extLst>
          </p:cNvPr>
          <p:cNvSpPr>
            <a:spLocks noGrp="1"/>
          </p:cNvSpPr>
          <p:nvPr>
            <p:ph type="title"/>
          </p:nvPr>
        </p:nvSpPr>
        <p:spPr/>
        <p:txBody>
          <a:bodyPr>
            <a:normAutofit/>
          </a:bodyPr>
          <a:lstStyle/>
          <a:p>
            <a:r>
              <a:rPr lang="en-GB" sz="4000" dirty="0"/>
              <a:t>CSC Objectives</a:t>
            </a:r>
          </a:p>
        </p:txBody>
      </p:sp>
      <p:sp>
        <p:nvSpPr>
          <p:cNvPr id="3" name="Content Placeholder 2">
            <a:extLst>
              <a:ext uri="{FF2B5EF4-FFF2-40B4-BE49-F238E27FC236}">
                <a16:creationId xmlns:a16="http://schemas.microsoft.com/office/drawing/2014/main" id="{8C88BCBA-254A-385D-0617-D260E9745B72}"/>
              </a:ext>
            </a:extLst>
          </p:cNvPr>
          <p:cNvSpPr>
            <a:spLocks noGrp="1"/>
          </p:cNvSpPr>
          <p:nvPr>
            <p:ph idx="1"/>
          </p:nvPr>
        </p:nvSpPr>
        <p:spPr/>
        <p:txBody>
          <a:bodyPr>
            <a:normAutofit/>
          </a:bodyPr>
          <a:lstStyle/>
          <a:p>
            <a:pPr marL="514350" indent="-514350" algn="l" fontAlgn="base">
              <a:buFont typeface="+mj-lt"/>
              <a:buAutoNum type="arabicPeriod"/>
            </a:pPr>
            <a:r>
              <a:rPr lang="en-GB" sz="2200" dirty="0"/>
              <a:t>To provide a world-class scholarship scheme that contributes to sustainable development across the Commonwealth.</a:t>
            </a:r>
          </a:p>
          <a:p>
            <a:pPr marL="514350" indent="-514350" algn="l" fontAlgn="base">
              <a:buFont typeface="+mj-lt"/>
              <a:buAutoNum type="arabicPeriod"/>
            </a:pPr>
            <a:endParaRPr lang="en-GB" sz="2200" dirty="0"/>
          </a:p>
          <a:p>
            <a:pPr marL="514350" indent="-514350" algn="l" fontAlgn="base">
              <a:buFont typeface="+mj-lt"/>
              <a:buAutoNum type="arabicPeriod"/>
            </a:pPr>
            <a:r>
              <a:rPr lang="en-GB" sz="2200" dirty="0"/>
              <a:t>To ensure that our programmes promote equity and inclusion, reward merit, and deliver widespread access, especially to those from disadvantaged backgrounds.</a:t>
            </a:r>
          </a:p>
          <a:p>
            <a:pPr algn="l" fontAlgn="base">
              <a:buFont typeface="+mj-lt"/>
              <a:buAutoNum type="arabicPeriod"/>
            </a:pPr>
            <a:endParaRPr lang="en-GB" sz="2200" dirty="0"/>
          </a:p>
          <a:p>
            <a:pPr marL="514350" indent="-514350" algn="l" fontAlgn="base">
              <a:buFont typeface="+mj-lt"/>
              <a:buAutoNum type="arabicPeriod"/>
            </a:pPr>
            <a:r>
              <a:rPr lang="en-GB" sz="2200" dirty="0"/>
              <a:t>To support and encourage cutting-edge research, innovation, and knowledge exchange throughout the Commonwealth.</a:t>
            </a:r>
          </a:p>
          <a:p>
            <a:endParaRPr lang="en-GB" dirty="0"/>
          </a:p>
        </p:txBody>
      </p:sp>
    </p:spTree>
    <p:extLst>
      <p:ext uri="{BB962C8B-B14F-4D97-AF65-F5344CB8AC3E}">
        <p14:creationId xmlns:p14="http://schemas.microsoft.com/office/powerpoint/2010/main" val="1293117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0E7C3E9-59C2-FFB5-EDFA-BD5E0422C37D}"/>
              </a:ext>
            </a:extLst>
          </p:cNvPr>
          <p:cNvSpPr txBox="1">
            <a:spLocks/>
          </p:cNvSpPr>
          <p:nvPr/>
        </p:nvSpPr>
        <p:spPr>
          <a:xfrm>
            <a:off x="838200" y="535252"/>
            <a:ext cx="10515600" cy="1325563"/>
          </a:xfrm>
          <a:prstGeom prst="rect">
            <a:avLst/>
          </a:prstGeom>
        </p:spPr>
        <p:txBody>
          <a:bodyPr/>
          <a:lst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a:lstStyle>
          <a:p>
            <a:r>
              <a:rPr lang="en-GB" dirty="0">
                <a:solidFill>
                  <a:schemeClr val="bg1"/>
                </a:solidFill>
              </a:rPr>
              <a:t>Why Entrepreneurship?</a:t>
            </a:r>
          </a:p>
        </p:txBody>
      </p:sp>
      <p:sp>
        <p:nvSpPr>
          <p:cNvPr id="8" name="Content Placeholder 2">
            <a:extLst>
              <a:ext uri="{FF2B5EF4-FFF2-40B4-BE49-F238E27FC236}">
                <a16:creationId xmlns:a16="http://schemas.microsoft.com/office/drawing/2014/main" id="{3A3FDC04-360B-AED1-60EF-21771AB912E4}"/>
              </a:ext>
            </a:extLst>
          </p:cNvPr>
          <p:cNvSpPr txBox="1">
            <a:spLocks/>
          </p:cNvSpPr>
          <p:nvPr/>
        </p:nvSpPr>
        <p:spPr>
          <a:xfrm>
            <a:off x="838200" y="1536700"/>
            <a:ext cx="10515600" cy="4199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kern="100" dirty="0">
                <a:solidFill>
                  <a:schemeClr val="bg1"/>
                </a:solidFill>
                <a:effectLst/>
                <a:ea typeface="Aptos" panose="020B0004020202020204" pitchFamily="34" charset="0"/>
                <a:cs typeface="Arial" panose="020B0604020202020204" pitchFamily="34" charset="0"/>
              </a:rPr>
              <a:t>Huge demographic changes pose significant challenges in countries across the Commonwealth. Population is projected to grow significantly and disproportionately in the CW, meaning new jobs will need to be created to keep pace. </a:t>
            </a:r>
          </a:p>
          <a:p>
            <a:pPr marL="0" indent="0">
              <a:buNone/>
            </a:pPr>
            <a:endParaRPr lang="en-GB" sz="2400" kern="100" dirty="0">
              <a:solidFill>
                <a:schemeClr val="bg1"/>
              </a:solidFill>
              <a:effectLst/>
              <a:ea typeface="Aptos" panose="020B0004020202020204" pitchFamily="34" charset="0"/>
              <a:cs typeface="Arial" panose="020B0604020202020204" pitchFamily="34" charset="0"/>
            </a:endParaRPr>
          </a:p>
          <a:p>
            <a:pPr lvl="1"/>
            <a:r>
              <a:rPr lang="en-GB" sz="2000" kern="100" dirty="0">
                <a:solidFill>
                  <a:schemeClr val="bg1"/>
                </a:solidFill>
                <a:cs typeface="Arial" panose="020B0604020202020204" pitchFamily="34" charset="0"/>
              </a:rPr>
              <a:t>Between 2020 and 2060 projected population growth will go from just under 8bn to over 10bn. In the CW, this number goes from 2.7bn to just under 3.8bn. An increase of 29% compared to 16% outside of the CW.</a:t>
            </a:r>
          </a:p>
          <a:p>
            <a:pPr lvl="1"/>
            <a:endParaRPr lang="en-GB" sz="2000" kern="100" dirty="0">
              <a:solidFill>
                <a:schemeClr val="bg1"/>
              </a:solidFill>
              <a:effectLst/>
              <a:ea typeface="Aptos" panose="020B0004020202020204" pitchFamily="34" charset="0"/>
              <a:cs typeface="Arial" panose="020B0604020202020204" pitchFamily="34" charset="0"/>
            </a:endParaRPr>
          </a:p>
          <a:p>
            <a:pPr lvl="1"/>
            <a:r>
              <a:rPr lang="en-GB" sz="2400" kern="100" dirty="0">
                <a:solidFill>
                  <a:schemeClr val="bg1"/>
                </a:solidFill>
                <a:effectLst/>
                <a:ea typeface="Aptos" panose="020B0004020202020204" pitchFamily="34" charset="0"/>
                <a:cs typeface="Arial" panose="020B0604020202020204" pitchFamily="34" charset="0"/>
              </a:rPr>
              <a:t>Today, over sixty percent of the population in the CW is under 30. Youth unemployment is already a major issue in many member countries. </a:t>
            </a:r>
          </a:p>
          <a:p>
            <a:endParaRPr lang="en-GB" sz="2400" kern="100" dirty="0">
              <a:solidFill>
                <a:schemeClr val="bg1"/>
              </a:solidFill>
              <a:effectLst/>
              <a:ea typeface="Aptos" panose="020B0004020202020204" pitchFamily="34" charset="0"/>
              <a:cs typeface="Arial" panose="020B0604020202020204" pitchFamily="34" charset="0"/>
            </a:endParaRPr>
          </a:p>
          <a:p>
            <a:endParaRPr lang="en-GB" sz="2400" kern="100" dirty="0">
              <a:solidFill>
                <a:schemeClr val="bg1"/>
              </a:solidFill>
              <a:effectLst/>
              <a:ea typeface="Aptos" panose="020B0004020202020204" pitchFamily="34" charset="0"/>
              <a:cs typeface="Arial" panose="020B0604020202020204" pitchFamily="34" charset="0"/>
            </a:endParaRPr>
          </a:p>
          <a:p>
            <a:endParaRPr lang="en-GB" sz="2400" kern="100" dirty="0">
              <a:solidFill>
                <a:schemeClr val="bg1"/>
              </a:solidFill>
              <a:effectLst/>
              <a:ea typeface="Aptos" panose="020B0004020202020204" pitchFamily="34" charset="0"/>
              <a:cs typeface="Arial" panose="020B0604020202020204" pitchFamily="34" charset="0"/>
            </a:endParaRPr>
          </a:p>
          <a:p>
            <a:pPr marL="0" indent="0">
              <a:buNone/>
            </a:pPr>
            <a:endParaRPr lang="en-GB"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en-GB" dirty="0">
              <a:solidFill>
                <a:schemeClr val="bg1"/>
              </a:solidFill>
            </a:endParaRPr>
          </a:p>
        </p:txBody>
      </p:sp>
    </p:spTree>
    <p:extLst>
      <p:ext uri="{BB962C8B-B14F-4D97-AF65-F5344CB8AC3E}">
        <p14:creationId xmlns:p14="http://schemas.microsoft.com/office/powerpoint/2010/main" val="1570532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0E7C3E9-59C2-FFB5-EDFA-BD5E0422C37D}"/>
              </a:ext>
            </a:extLst>
          </p:cNvPr>
          <p:cNvSpPr txBox="1">
            <a:spLocks/>
          </p:cNvSpPr>
          <p:nvPr/>
        </p:nvSpPr>
        <p:spPr>
          <a:xfrm>
            <a:off x="838200" y="535252"/>
            <a:ext cx="10515600" cy="1325563"/>
          </a:xfrm>
          <a:prstGeom prst="rect">
            <a:avLst/>
          </a:prstGeom>
        </p:spPr>
        <p:txBody>
          <a:bodyPr/>
          <a:lst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a:lstStyle>
          <a:p>
            <a:r>
              <a:rPr lang="en-GB" dirty="0">
                <a:solidFill>
                  <a:schemeClr val="bg1"/>
                </a:solidFill>
              </a:rPr>
              <a:t>Why Entrepreneurship?</a:t>
            </a:r>
          </a:p>
        </p:txBody>
      </p:sp>
      <p:sp>
        <p:nvSpPr>
          <p:cNvPr id="8" name="Content Placeholder 2">
            <a:extLst>
              <a:ext uri="{FF2B5EF4-FFF2-40B4-BE49-F238E27FC236}">
                <a16:creationId xmlns:a16="http://schemas.microsoft.com/office/drawing/2014/main" id="{3A3FDC04-360B-AED1-60EF-21771AB912E4}"/>
              </a:ext>
            </a:extLst>
          </p:cNvPr>
          <p:cNvSpPr txBox="1">
            <a:spLocks/>
          </p:cNvSpPr>
          <p:nvPr/>
        </p:nvSpPr>
        <p:spPr>
          <a:xfrm>
            <a:off x="838200" y="1536700"/>
            <a:ext cx="10515600" cy="4199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kern="100" dirty="0">
                <a:solidFill>
                  <a:schemeClr val="bg1"/>
                </a:solidFill>
                <a:effectLst/>
                <a:ea typeface="Aptos" panose="020B0004020202020204" pitchFamily="34" charset="0"/>
                <a:cs typeface="Arial" panose="020B0604020202020204" pitchFamily="34" charset="0"/>
              </a:rPr>
              <a:t>Alongside population growth, enrolment in tertiary education has also grown, with a staggering increase of almost 70% since 2000. </a:t>
            </a:r>
          </a:p>
          <a:p>
            <a:endParaRPr lang="en-GB" sz="2400" kern="100" dirty="0">
              <a:solidFill>
                <a:schemeClr val="bg1"/>
              </a:solidFill>
              <a:effectLst/>
              <a:ea typeface="Aptos" panose="020B0004020202020204" pitchFamily="34" charset="0"/>
              <a:cs typeface="Arial" panose="020B0604020202020204" pitchFamily="34" charset="0"/>
            </a:endParaRPr>
          </a:p>
          <a:p>
            <a:r>
              <a:rPr lang="en-GB" sz="2400" kern="100" dirty="0">
                <a:solidFill>
                  <a:schemeClr val="bg1"/>
                </a:solidFill>
                <a:effectLst/>
                <a:ea typeface="Aptos" panose="020B0004020202020204" pitchFamily="34" charset="0"/>
                <a:cs typeface="Arial" panose="020B0604020202020204" pitchFamily="34" charset="0"/>
              </a:rPr>
              <a:t>More and more, young people are leaving university with valuable expertise but increasingly fewer traditional routes to employment.</a:t>
            </a:r>
          </a:p>
          <a:p>
            <a:pPr marL="0" indent="0">
              <a:buNone/>
            </a:pPr>
            <a:endParaRPr lang="en-GB" sz="2400" kern="100" dirty="0">
              <a:solidFill>
                <a:schemeClr val="bg1"/>
              </a:solidFill>
              <a:effectLst/>
              <a:ea typeface="Aptos" panose="020B0004020202020204" pitchFamily="34" charset="0"/>
              <a:cs typeface="Arial" panose="020B0604020202020204" pitchFamily="34" charset="0"/>
            </a:endParaRPr>
          </a:p>
          <a:p>
            <a:r>
              <a:rPr lang="en-GB" sz="2400" kern="100" dirty="0">
                <a:solidFill>
                  <a:schemeClr val="bg1"/>
                </a:solidFill>
                <a:ea typeface="Aptos" panose="020B0004020202020204" pitchFamily="34" charset="0"/>
                <a:cs typeface="Arial" panose="020B0604020202020204" pitchFamily="34" charset="0"/>
              </a:rPr>
              <a:t>The CSC wants to help tackle this problem, by equipping young people with the skills and networks they need to be able to create their own jobs and shape their own futures.   </a:t>
            </a:r>
            <a:endParaRPr lang="en-GB" sz="2400" kern="100" dirty="0">
              <a:solidFill>
                <a:schemeClr val="bg1"/>
              </a:solidFill>
              <a:effectLst/>
              <a:ea typeface="Aptos" panose="020B0004020202020204" pitchFamily="34" charset="0"/>
              <a:cs typeface="Arial" panose="020B0604020202020204" pitchFamily="34" charset="0"/>
            </a:endParaRPr>
          </a:p>
          <a:p>
            <a:pPr marL="0" indent="0">
              <a:buNone/>
            </a:pPr>
            <a:endParaRPr lang="en-GB" sz="2400" kern="100" dirty="0">
              <a:solidFill>
                <a:schemeClr val="bg1"/>
              </a:solidFill>
              <a:effectLst/>
              <a:ea typeface="Aptos" panose="020B0004020202020204" pitchFamily="34" charset="0"/>
              <a:cs typeface="Arial" panose="020B0604020202020204" pitchFamily="34" charset="0"/>
            </a:endParaRPr>
          </a:p>
          <a:p>
            <a:pPr marL="0" indent="0">
              <a:buNone/>
            </a:pPr>
            <a:endParaRPr lang="en-GB" sz="2400" kern="100" dirty="0">
              <a:solidFill>
                <a:schemeClr val="bg1"/>
              </a:solidFill>
              <a:effectLst/>
              <a:ea typeface="Aptos" panose="020B0004020202020204" pitchFamily="34" charset="0"/>
              <a:cs typeface="Arial" panose="020B0604020202020204" pitchFamily="34" charset="0"/>
            </a:endParaRPr>
          </a:p>
          <a:p>
            <a:endParaRPr lang="en-GB" sz="2400" kern="100" dirty="0">
              <a:solidFill>
                <a:schemeClr val="bg1"/>
              </a:solidFill>
              <a:effectLst/>
              <a:ea typeface="Aptos" panose="020B0004020202020204" pitchFamily="34" charset="0"/>
              <a:cs typeface="Arial" panose="020B0604020202020204" pitchFamily="34" charset="0"/>
            </a:endParaRPr>
          </a:p>
          <a:p>
            <a:endParaRPr lang="en-GB" sz="2400" kern="100" dirty="0">
              <a:solidFill>
                <a:schemeClr val="bg1"/>
              </a:solidFill>
              <a:effectLst/>
              <a:ea typeface="Aptos" panose="020B0004020202020204" pitchFamily="34" charset="0"/>
              <a:cs typeface="Arial" panose="020B0604020202020204" pitchFamily="34" charset="0"/>
            </a:endParaRPr>
          </a:p>
          <a:p>
            <a:pPr marL="0" indent="0">
              <a:buNone/>
            </a:pPr>
            <a:endParaRPr lang="en-GB" sz="18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en-GB" dirty="0">
              <a:solidFill>
                <a:schemeClr val="bg1"/>
              </a:solidFill>
            </a:endParaRPr>
          </a:p>
        </p:txBody>
      </p:sp>
    </p:spTree>
    <p:extLst>
      <p:ext uri="{BB962C8B-B14F-4D97-AF65-F5344CB8AC3E}">
        <p14:creationId xmlns:p14="http://schemas.microsoft.com/office/powerpoint/2010/main" val="4109751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0574-3AF6-49D6-CD71-88618236F64B}"/>
              </a:ext>
            </a:extLst>
          </p:cNvPr>
          <p:cNvSpPr>
            <a:spLocks noGrp="1"/>
          </p:cNvSpPr>
          <p:nvPr>
            <p:ph type="title"/>
          </p:nvPr>
        </p:nvSpPr>
        <p:spPr/>
        <p:txBody>
          <a:bodyPr/>
          <a:lstStyle/>
          <a:p>
            <a:r>
              <a:rPr lang="en-GB" dirty="0"/>
              <a:t>Aims of the Fellowship </a:t>
            </a:r>
          </a:p>
        </p:txBody>
      </p:sp>
      <p:sp>
        <p:nvSpPr>
          <p:cNvPr id="3" name="Text Placeholder 2">
            <a:extLst>
              <a:ext uri="{FF2B5EF4-FFF2-40B4-BE49-F238E27FC236}">
                <a16:creationId xmlns:a16="http://schemas.microsoft.com/office/drawing/2014/main" id="{36B495A7-ABCC-1E8C-CB08-5222BFCA73E3}"/>
              </a:ext>
            </a:extLst>
          </p:cNvPr>
          <p:cNvSpPr>
            <a:spLocks noGrp="1"/>
          </p:cNvSpPr>
          <p:nvPr>
            <p:ph type="body" idx="1"/>
          </p:nvPr>
        </p:nvSpPr>
        <p:spPr>
          <a:xfrm>
            <a:off x="952500" y="2300156"/>
            <a:ext cx="3225800" cy="1128844"/>
          </a:xfrm>
        </p:spPr>
        <p:txBody>
          <a:bodyPr>
            <a:normAutofit/>
          </a:bodyPr>
          <a:lstStyle/>
          <a:p>
            <a:r>
              <a:rPr lang="en-GB" sz="2000" dirty="0"/>
              <a:t>To support job and venture creation in low-middle income Commonwealth countries</a:t>
            </a:r>
          </a:p>
        </p:txBody>
      </p:sp>
      <p:sp>
        <p:nvSpPr>
          <p:cNvPr id="5" name="Text Placeholder 4">
            <a:extLst>
              <a:ext uri="{FF2B5EF4-FFF2-40B4-BE49-F238E27FC236}">
                <a16:creationId xmlns:a16="http://schemas.microsoft.com/office/drawing/2014/main" id="{79D3D9E3-E8CE-C47E-9884-825DD0C21860}"/>
              </a:ext>
            </a:extLst>
          </p:cNvPr>
          <p:cNvSpPr>
            <a:spLocks noGrp="1"/>
          </p:cNvSpPr>
          <p:nvPr>
            <p:ph type="body" idx="10"/>
          </p:nvPr>
        </p:nvSpPr>
        <p:spPr>
          <a:xfrm>
            <a:off x="4569372" y="2300156"/>
            <a:ext cx="3036477" cy="1128844"/>
          </a:xfrm>
        </p:spPr>
        <p:txBody>
          <a:bodyPr>
            <a:noAutofit/>
          </a:bodyPr>
          <a:lstStyle/>
          <a:p>
            <a:r>
              <a:rPr lang="en-GB" sz="2000" dirty="0"/>
              <a:t>To equip early-stage entrepreneurs with the skills and support they need to grow their businesses </a:t>
            </a:r>
          </a:p>
        </p:txBody>
      </p:sp>
      <p:sp>
        <p:nvSpPr>
          <p:cNvPr id="7" name="Text Placeholder 6">
            <a:extLst>
              <a:ext uri="{FF2B5EF4-FFF2-40B4-BE49-F238E27FC236}">
                <a16:creationId xmlns:a16="http://schemas.microsoft.com/office/drawing/2014/main" id="{A2231237-121F-3D4F-3D2B-632DDAEF04D3}"/>
              </a:ext>
            </a:extLst>
          </p:cNvPr>
          <p:cNvSpPr>
            <a:spLocks noGrp="1"/>
          </p:cNvSpPr>
          <p:nvPr>
            <p:ph type="body" idx="12"/>
          </p:nvPr>
        </p:nvSpPr>
        <p:spPr>
          <a:xfrm>
            <a:off x="8187017" y="2300156"/>
            <a:ext cx="3036477" cy="697044"/>
          </a:xfrm>
        </p:spPr>
        <p:txBody>
          <a:bodyPr>
            <a:noAutofit/>
          </a:bodyPr>
          <a:lstStyle/>
          <a:p>
            <a:r>
              <a:rPr lang="en-GB" sz="2000" dirty="0"/>
              <a:t>To serve as a pilot for a future mainstreamed CSC programme</a:t>
            </a:r>
          </a:p>
        </p:txBody>
      </p:sp>
    </p:spTree>
    <p:extLst>
      <p:ext uri="{BB962C8B-B14F-4D97-AF65-F5344CB8AC3E}">
        <p14:creationId xmlns:p14="http://schemas.microsoft.com/office/powerpoint/2010/main" val="4215706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47CEE-290A-1830-6BE2-BBF3CFAB49A7}"/>
              </a:ext>
            </a:extLst>
          </p:cNvPr>
          <p:cNvSpPr>
            <a:spLocks noGrp="1"/>
          </p:cNvSpPr>
          <p:nvPr>
            <p:ph type="title"/>
          </p:nvPr>
        </p:nvSpPr>
        <p:spPr/>
        <p:txBody>
          <a:bodyPr/>
          <a:lstStyle/>
          <a:p>
            <a:r>
              <a:rPr lang="en-GB" dirty="0"/>
              <a:t>The Programme</a:t>
            </a:r>
          </a:p>
        </p:txBody>
      </p:sp>
      <p:sp>
        <p:nvSpPr>
          <p:cNvPr id="3" name="Text Placeholder 2">
            <a:extLst>
              <a:ext uri="{FF2B5EF4-FFF2-40B4-BE49-F238E27FC236}">
                <a16:creationId xmlns:a16="http://schemas.microsoft.com/office/drawing/2014/main" id="{0C8C3940-BBFA-E1FE-0586-D1AE17EFB120}"/>
              </a:ext>
            </a:extLst>
          </p:cNvPr>
          <p:cNvSpPr>
            <a:spLocks noGrp="1"/>
          </p:cNvSpPr>
          <p:nvPr>
            <p:ph type="body" idx="1"/>
          </p:nvPr>
        </p:nvSpPr>
        <p:spPr/>
        <p:txBody>
          <a:bodyPr/>
          <a:lstStyle/>
          <a:p>
            <a:r>
              <a:rPr lang="en-GB" dirty="0"/>
              <a:t>Finances/Timeline</a:t>
            </a:r>
          </a:p>
        </p:txBody>
      </p:sp>
      <p:sp>
        <p:nvSpPr>
          <p:cNvPr id="4" name="Content Placeholder 3">
            <a:extLst>
              <a:ext uri="{FF2B5EF4-FFF2-40B4-BE49-F238E27FC236}">
                <a16:creationId xmlns:a16="http://schemas.microsoft.com/office/drawing/2014/main" id="{90B18238-5E8D-8D4E-616B-DDA0B8C1ADF9}"/>
              </a:ext>
            </a:extLst>
          </p:cNvPr>
          <p:cNvSpPr>
            <a:spLocks noGrp="1"/>
          </p:cNvSpPr>
          <p:nvPr>
            <p:ph sz="half" idx="2"/>
          </p:nvPr>
        </p:nvSpPr>
        <p:spPr/>
        <p:txBody>
          <a:bodyPr>
            <a:normAutofit fontScale="85000" lnSpcReduction="20000"/>
          </a:bodyPr>
          <a:lstStyle/>
          <a:p>
            <a:r>
              <a:rPr lang="en-GB" sz="1600" kern="100" dirty="0">
                <a:effectLst/>
                <a:latin typeface="Aptos" panose="020B0004020202020204" pitchFamily="34" charset="0"/>
                <a:ea typeface="Aptos" panose="020B0004020202020204" pitchFamily="34" charset="0"/>
                <a:cs typeface="Arial" panose="020B0604020202020204" pitchFamily="34" charset="0"/>
              </a:rPr>
              <a:t>To run in financial years 2024/25 and 2025/26 </a:t>
            </a:r>
          </a:p>
          <a:p>
            <a:r>
              <a:rPr lang="en-GB" sz="1600" b="1" kern="100" dirty="0">
                <a:effectLst/>
                <a:latin typeface="Aptos" panose="020B0004020202020204" pitchFamily="34" charset="0"/>
                <a:ea typeface="Aptos" panose="020B0004020202020204" pitchFamily="34" charset="0"/>
                <a:cs typeface="Arial" panose="020B0604020202020204" pitchFamily="34" charset="0"/>
              </a:rPr>
              <a:t>A total of £300,000 (inclusive of all taxes) is available for the Delivery Partner per year, coming to a total of £600,000 (inclusive of all taxes) for the pilot period.</a:t>
            </a:r>
          </a:p>
          <a:p>
            <a:r>
              <a:rPr lang="en-GB" sz="1600" kern="100" dirty="0">
                <a:latin typeface="Aptos" panose="020B0004020202020204" pitchFamily="34" charset="0"/>
                <a:ea typeface="Aptos" panose="020B0004020202020204" pitchFamily="34" charset="0"/>
                <a:cs typeface="Arial" panose="020B0604020202020204" pitchFamily="34" charset="0"/>
              </a:rPr>
              <a:t>The first cohort must have started by March 2025.</a:t>
            </a:r>
          </a:p>
          <a:p>
            <a:endParaRPr lang="en-GB" dirty="0"/>
          </a:p>
        </p:txBody>
      </p:sp>
      <p:sp>
        <p:nvSpPr>
          <p:cNvPr id="5" name="Text Placeholder 4">
            <a:extLst>
              <a:ext uri="{FF2B5EF4-FFF2-40B4-BE49-F238E27FC236}">
                <a16:creationId xmlns:a16="http://schemas.microsoft.com/office/drawing/2014/main" id="{F5973706-6D23-FDC2-8083-39462ADCD646}"/>
              </a:ext>
            </a:extLst>
          </p:cNvPr>
          <p:cNvSpPr>
            <a:spLocks noGrp="1"/>
          </p:cNvSpPr>
          <p:nvPr>
            <p:ph type="body" idx="10"/>
          </p:nvPr>
        </p:nvSpPr>
        <p:spPr/>
        <p:txBody>
          <a:bodyPr/>
          <a:lstStyle/>
          <a:p>
            <a:r>
              <a:rPr lang="en-GB" sz="1800" dirty="0">
                <a:effectLst/>
                <a:latin typeface="Aptos" panose="020B0004020202020204" pitchFamily="34" charset="0"/>
                <a:ea typeface="Aptos" panose="020B0004020202020204" pitchFamily="34" charset="0"/>
                <a:cs typeface="Arial" panose="020B0604020202020204" pitchFamily="34" charset="0"/>
              </a:rPr>
              <a:t>Programme Structure </a:t>
            </a:r>
            <a:endParaRPr lang="en-GB" dirty="0"/>
          </a:p>
        </p:txBody>
      </p:sp>
      <p:sp>
        <p:nvSpPr>
          <p:cNvPr id="6" name="Content Placeholder 5">
            <a:extLst>
              <a:ext uri="{FF2B5EF4-FFF2-40B4-BE49-F238E27FC236}">
                <a16:creationId xmlns:a16="http://schemas.microsoft.com/office/drawing/2014/main" id="{24ADB385-19A1-0FDD-7BC3-1D7348D71494}"/>
              </a:ext>
            </a:extLst>
          </p:cNvPr>
          <p:cNvSpPr>
            <a:spLocks noGrp="1"/>
          </p:cNvSpPr>
          <p:nvPr>
            <p:ph sz="half" idx="11"/>
          </p:nvPr>
        </p:nvSpPr>
        <p:spPr>
          <a:xfrm>
            <a:off x="4569372" y="2799146"/>
            <a:ext cx="3050628" cy="3601654"/>
          </a:xfrm>
        </p:spPr>
        <p:txBody>
          <a:bodyPr>
            <a:normAutofit fontScale="77500" lnSpcReduction="20000"/>
          </a:bodyPr>
          <a:lstStyle/>
          <a:p>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The programme should last for between 4 to 6 months;</a:t>
            </a:r>
            <a:endParaRPr lang="en-GB" sz="1800" dirty="0">
              <a:solidFill>
                <a:srgbClr val="000000"/>
              </a:solidFill>
              <a:effectLst/>
              <a:latin typeface="Arial" panose="020B0604020202020204" pitchFamily="34" charset="0"/>
              <a:ea typeface="Aptos" panose="020B0004020202020204" pitchFamily="34" charset="0"/>
            </a:endParaRPr>
          </a:p>
          <a:p>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The programme should include a combination of in-person and remote contact time;</a:t>
            </a:r>
          </a:p>
          <a:p>
            <a:r>
              <a:rPr lang="en-GB" sz="1800" b="1" dirty="0">
                <a:effectLst/>
                <a:latin typeface="Aptos" panose="020B0004020202020204" pitchFamily="34" charset="0"/>
                <a:ea typeface="Aptos" panose="020B0004020202020204" pitchFamily="34" charset="0"/>
                <a:cs typeface="Arial" panose="020B0604020202020204" pitchFamily="34" charset="0"/>
              </a:rPr>
              <a:t>The in-person portion of the programme will be delivered in a low-middle income Commonwealth country </a:t>
            </a:r>
            <a:endParaRPr lang="en-GB" sz="1800" dirty="0">
              <a:solidFill>
                <a:srgbClr val="000000"/>
              </a:solidFill>
              <a:effectLst/>
              <a:latin typeface="Arial" panose="020B0604020202020204" pitchFamily="34" charset="0"/>
              <a:ea typeface="Aptos" panose="020B0004020202020204" pitchFamily="34" charset="0"/>
            </a:endParaRPr>
          </a:p>
          <a:p>
            <a:r>
              <a:rPr lang="en-GB"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Bootcamps will be bespoke to the CEF’s focus on job creation rather than generic or off-the-shelf business training. There will be a focus on practical approaches to setting up businesses and creating jobs, including venture financing, go-to-market strategies, and other areas;</a:t>
            </a:r>
            <a:endParaRPr lang="en-GB" sz="1800" dirty="0">
              <a:solidFill>
                <a:srgbClr val="000000"/>
              </a:solidFill>
              <a:effectLst/>
              <a:latin typeface="Arial" panose="020B0604020202020204" pitchFamily="34" charset="0"/>
              <a:ea typeface="Aptos" panose="020B0004020202020204" pitchFamily="34" charset="0"/>
            </a:endParaRPr>
          </a:p>
          <a:p>
            <a:endParaRPr lang="en-GB" dirty="0"/>
          </a:p>
        </p:txBody>
      </p:sp>
      <p:sp>
        <p:nvSpPr>
          <p:cNvPr id="7" name="Text Placeholder 6">
            <a:extLst>
              <a:ext uri="{FF2B5EF4-FFF2-40B4-BE49-F238E27FC236}">
                <a16:creationId xmlns:a16="http://schemas.microsoft.com/office/drawing/2014/main" id="{87B25D3F-D1F2-7D89-6DD5-A986A62643BC}"/>
              </a:ext>
            </a:extLst>
          </p:cNvPr>
          <p:cNvSpPr>
            <a:spLocks noGrp="1"/>
          </p:cNvSpPr>
          <p:nvPr>
            <p:ph type="body" idx="12"/>
          </p:nvPr>
        </p:nvSpPr>
        <p:spPr/>
        <p:txBody>
          <a:bodyPr/>
          <a:lstStyle/>
          <a:p>
            <a:r>
              <a:rPr lang="en-GB" dirty="0"/>
              <a:t>Additional Benefits </a:t>
            </a:r>
          </a:p>
        </p:txBody>
      </p:sp>
      <p:sp>
        <p:nvSpPr>
          <p:cNvPr id="8" name="Content Placeholder 7">
            <a:extLst>
              <a:ext uri="{FF2B5EF4-FFF2-40B4-BE49-F238E27FC236}">
                <a16:creationId xmlns:a16="http://schemas.microsoft.com/office/drawing/2014/main" id="{3D3831DE-B00E-A8AF-76D7-11D78EAE4F9B}"/>
              </a:ext>
            </a:extLst>
          </p:cNvPr>
          <p:cNvSpPr>
            <a:spLocks noGrp="1"/>
          </p:cNvSpPr>
          <p:nvPr>
            <p:ph sz="half" idx="13"/>
          </p:nvPr>
        </p:nvSpPr>
        <p:spPr/>
        <p:txBody>
          <a:bodyPr/>
          <a:lstStyle/>
          <a:p>
            <a:r>
              <a:rPr lang="en-GB" sz="1400" dirty="0">
                <a:solidFill>
                  <a:srgbClr val="000000"/>
                </a:solidFill>
                <a:latin typeface="Aptos" panose="020B0004020202020204" pitchFamily="34" charset="0"/>
                <a:cs typeface="Arial" panose="020B0604020202020204" pitchFamily="34" charset="0"/>
              </a:rPr>
              <a:t>Opportunity to bid to investors as part of the scheme</a:t>
            </a:r>
          </a:p>
          <a:p>
            <a:r>
              <a:rPr lang="en-GB" sz="1400" dirty="0">
                <a:solidFill>
                  <a:srgbClr val="000000"/>
                </a:solidFill>
                <a:latin typeface="Aptos" panose="020B0004020202020204" pitchFamily="34" charset="0"/>
                <a:cs typeface="Arial" panose="020B0604020202020204" pitchFamily="34" charset="0"/>
              </a:rPr>
              <a:t>Potential for CSC to fund a UK visit for exceptional candidates </a:t>
            </a:r>
          </a:p>
        </p:txBody>
      </p:sp>
    </p:spTree>
    <p:extLst>
      <p:ext uri="{BB962C8B-B14F-4D97-AF65-F5344CB8AC3E}">
        <p14:creationId xmlns:p14="http://schemas.microsoft.com/office/powerpoint/2010/main" val="3649953902"/>
      </p:ext>
    </p:extLst>
  </p:cSld>
  <p:clrMapOvr>
    <a:masterClrMapping/>
  </p:clrMapOvr>
</p:sld>
</file>

<file path=ppt/theme/theme1.xml><?xml version="1.0" encoding="utf-8"?>
<a:theme xmlns:a="http://schemas.openxmlformats.org/drawingml/2006/main" name="Office Theme">
  <a:themeElements>
    <a:clrScheme name="CSC">
      <a:dk1>
        <a:sysClr val="windowText" lastClr="000000"/>
      </a:dk1>
      <a:lt1>
        <a:sysClr val="window" lastClr="FFFFFF"/>
      </a:lt1>
      <a:dk2>
        <a:srgbClr val="002B7F"/>
      </a:dk2>
      <a:lt2>
        <a:srgbClr val="FFFFFF"/>
      </a:lt2>
      <a:accent1>
        <a:srgbClr val="AEBADF"/>
      </a:accent1>
      <a:accent2>
        <a:srgbClr val="FFBB22"/>
      </a:accent2>
      <a:accent3>
        <a:srgbClr val="00756D"/>
      </a:accent3>
      <a:accent4>
        <a:srgbClr val="000000"/>
      </a:accent4>
      <a:accent5>
        <a:srgbClr val="000000"/>
      </a:accent5>
      <a:accent6>
        <a:srgbClr val="00000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2B79E2D62734091BC5F58288FD8BF" ma:contentTypeVersion="15" ma:contentTypeDescription="Create a new document." ma:contentTypeScope="" ma:versionID="ffec5104a194b7089913a920e26205ca">
  <xsd:schema xmlns:xsd="http://www.w3.org/2001/XMLSchema" xmlns:xs="http://www.w3.org/2001/XMLSchema" xmlns:p="http://schemas.microsoft.com/office/2006/metadata/properties" xmlns:ns2="9b7487c0-d7ff-4e0a-9ad4-fa6c1391a7d4" xmlns:ns3="6c6661e9-e19d-4d42-a8c7-e368fcc121b5" targetNamespace="http://schemas.microsoft.com/office/2006/metadata/properties" ma:root="true" ma:fieldsID="48ad5dfe65b24b2b43a672d1da6654c0" ns2:_="" ns3:_="">
    <xsd:import namespace="9b7487c0-d7ff-4e0a-9ad4-fa6c1391a7d4"/>
    <xsd:import namespace="6c6661e9-e19d-4d42-a8c7-e368fcc121b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487c0-d7ff-4e0a-9ad4-fa6c1391a7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ea87636-9180-417c-a4ce-134daf2edb32"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descriptio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661e9-e19d-4d42-a8c7-e368fcc121b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3caa1fa-4693-422d-9cc6-27e997cf8b54}" ma:internalName="TaxCatchAll" ma:showField="CatchAllData" ma:web="6c6661e9-e19d-4d42-a8c7-e368fcc121b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7487c0-d7ff-4e0a-9ad4-fa6c1391a7d4">
      <Terms xmlns="http://schemas.microsoft.com/office/infopath/2007/PartnerControls"/>
    </lcf76f155ced4ddcb4097134ff3c332f>
    <TaxCatchAll xmlns="6c6661e9-e19d-4d42-a8c7-e368fcc121b5" xsi:nil="true"/>
  </documentManagement>
</p:properties>
</file>

<file path=customXml/itemProps1.xml><?xml version="1.0" encoding="utf-8"?>
<ds:datastoreItem xmlns:ds="http://schemas.openxmlformats.org/officeDocument/2006/customXml" ds:itemID="{37268191-E48E-47C6-90BF-7DBEA58F7DB6}">
  <ds:schemaRefs>
    <ds:schemaRef ds:uri="http://schemas.microsoft.com/sharepoint/v3/contenttype/forms"/>
  </ds:schemaRefs>
</ds:datastoreItem>
</file>

<file path=customXml/itemProps2.xml><?xml version="1.0" encoding="utf-8"?>
<ds:datastoreItem xmlns:ds="http://schemas.openxmlformats.org/officeDocument/2006/customXml" ds:itemID="{F899814B-1E65-47EF-88BB-E797A42B8D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7487c0-d7ff-4e0a-9ad4-fa6c1391a7d4"/>
    <ds:schemaRef ds:uri="6c6661e9-e19d-4d42-a8c7-e368fcc121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A6303C-7BF9-4C83-9B11-95974999BE7C}">
  <ds:schemaRefs>
    <ds:schemaRef ds:uri="6c6661e9-e19d-4d42-a8c7-e368fcc121b5"/>
    <ds:schemaRef ds:uri="9b7487c0-d7ff-4e0a-9ad4-fa6c1391a7d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2110</TotalTime>
  <Words>886</Words>
  <Application>Microsoft Office PowerPoint</Application>
  <PresentationFormat>Widescreen</PresentationFormat>
  <Paragraphs>110</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Symbol</vt:lpstr>
      <vt:lpstr>Wingdings</vt:lpstr>
      <vt:lpstr>Office Theme</vt:lpstr>
      <vt:lpstr>Commonwealth Entrepreneurship Fellowship (CEF)    Information Session  </vt:lpstr>
      <vt:lpstr>Introductions </vt:lpstr>
      <vt:lpstr>Agenda</vt:lpstr>
      <vt:lpstr>The Commonwealth Scholarship Commission</vt:lpstr>
      <vt:lpstr>CSC Objectives</vt:lpstr>
      <vt:lpstr>PowerPoint Presentation</vt:lpstr>
      <vt:lpstr>PowerPoint Presentation</vt:lpstr>
      <vt:lpstr>Aims of the Fellowship </vt:lpstr>
      <vt:lpstr>The Programme</vt:lpstr>
      <vt:lpstr>The Participants</vt:lpstr>
      <vt:lpstr>PowerPoint Presentation</vt:lpstr>
      <vt:lpstr>PowerPoint Presentation</vt:lpstr>
      <vt:lpstr>Timelines </vt:lpstr>
      <vt:lpstr>Thanks for listening,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Susie Burpee</dc:creator>
  <cp:lastModifiedBy>Susie Burpee</cp:lastModifiedBy>
  <cp:revision>6</cp:revision>
  <dcterms:created xsi:type="dcterms:W3CDTF">2023-12-11T12:08:01Z</dcterms:created>
  <dcterms:modified xsi:type="dcterms:W3CDTF">2024-08-27T16:34:37Z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0x01010000B2B79E2D62734091BC5F58288FD8BF</vt:lpwstr>
  </property>
  <property fmtid="{D5CDD505-2E9C-101B-9397-08002B2CF9AE}" pid="3" name="Order">
    <vt:r8>3458800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