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6"/>
  </p:notesMasterIdLst>
  <p:handoutMasterIdLst>
    <p:handoutMasterId r:id="rId17"/>
  </p:handoutMasterIdLst>
  <p:sldIdLst>
    <p:sldId id="259" r:id="rId5"/>
    <p:sldId id="264" r:id="rId6"/>
    <p:sldId id="265" r:id="rId7"/>
    <p:sldId id="270" r:id="rId8"/>
    <p:sldId id="288" r:id="rId9"/>
    <p:sldId id="286" r:id="rId10"/>
    <p:sldId id="287" r:id="rId11"/>
    <p:sldId id="271" r:id="rId12"/>
    <p:sldId id="272" r:id="rId13"/>
    <p:sldId id="26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pos="72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D7"/>
    <a:srgbClr val="002E5F"/>
    <a:srgbClr val="008BCB"/>
    <a:srgbClr val="4A4A4A"/>
    <a:srgbClr val="CB2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88429" autoAdjust="0"/>
  </p:normalViewPr>
  <p:slideViewPr>
    <p:cSldViewPr snapToGrid="0" showGuides="1">
      <p:cViewPr varScale="1">
        <p:scale>
          <a:sx n="59" d="100"/>
          <a:sy n="59" d="100"/>
        </p:scale>
        <p:origin x="848" y="52"/>
      </p:cViewPr>
      <p:guideLst>
        <p:guide orient="horz" pos="2160"/>
        <p:guide pos="3840"/>
        <p:guide pos="415"/>
        <p:guide pos="72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2" d="100"/>
          <a:sy n="122" d="100"/>
        </p:scale>
        <p:origin x="500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9F8AF-89DB-4878-A41D-E3A6CE1F1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1679D-8C69-4603-B4FE-59D86AA5C6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054E6E-6013-4FCC-9997-AAB942AF1C5E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541B-379C-48AF-BA94-661C2CAD87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74BF6-7CE9-469C-A532-19552D5354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658BA-741A-4464-B2BB-6A94D1D9E4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752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F92CB-7B22-4B19-8043-C7DC223868FC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4B73D-144E-4479-B300-F3AE3BB680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31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4B73D-144E-4479-B300-F3AE3BB680C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70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Bag needs to be a different colour – Black.</a:t>
            </a:r>
          </a:p>
          <a:p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K917</a:t>
            </a: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Dog Spray when in use must be stored in a cool place away from direct sunlight or sources of heat. The spray should not be permanently stored in a vehicle and should be removed and returned to the outstation COSHH cabinet when the vehicle is not in use.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4B73D-144E-4479-B300-F3AE3BB680C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56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Small red canvas bag is a new purchase for all </a:t>
            </a:r>
            <a:r>
              <a:rPr lang="en-GB" dirty="0" err="1"/>
              <a:t>ToV’s</a:t>
            </a:r>
            <a:r>
              <a:rPr lang="en-GB" dirty="0"/>
              <a:t>. Current showing the dog lead pouch, need to ask the contracts team whether they can supply without the wording ‘DOG’ written </a:t>
            </a:r>
            <a:r>
              <a:rPr lang="en-GB"/>
              <a:t>on it.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4B73D-144E-4479-B300-F3AE3BB680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16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Why was the incident tape in here again?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4B73D-144E-4479-B300-F3AE3BB680C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04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rgbClr val="009F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43EC78-88E8-451A-854F-761A6A1D0151}"/>
              </a:ext>
            </a:extLst>
          </p:cNvPr>
          <p:cNvSpPr/>
          <p:nvPr userDrawn="1"/>
        </p:nvSpPr>
        <p:spPr>
          <a:xfrm>
            <a:off x="4" y="0"/>
            <a:ext cx="9078065" cy="4430812"/>
          </a:xfrm>
          <a:custGeom>
            <a:avLst/>
            <a:gdLst>
              <a:gd name="connsiteX0" fmla="*/ 0 w 9078065"/>
              <a:gd name="connsiteY0" fmla="*/ 0 h 4430812"/>
              <a:gd name="connsiteX1" fmla="*/ 9078065 w 9078065"/>
              <a:gd name="connsiteY1" fmla="*/ 0 h 4430812"/>
              <a:gd name="connsiteX2" fmla="*/ 8614924 w 9078065"/>
              <a:gd name="connsiteY2" fmla="*/ 3393971 h 4430812"/>
              <a:gd name="connsiteX3" fmla="*/ 0 w 9078065"/>
              <a:gd name="connsiteY3" fmla="*/ 4430812 h 4430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8065" h="4430812">
                <a:moveTo>
                  <a:pt x="0" y="0"/>
                </a:moveTo>
                <a:lnTo>
                  <a:pt x="9078065" y="0"/>
                </a:lnTo>
                <a:lnTo>
                  <a:pt x="8614924" y="3393971"/>
                </a:lnTo>
                <a:lnTo>
                  <a:pt x="0" y="4430812"/>
                </a:lnTo>
                <a:close/>
              </a:path>
            </a:pathLst>
          </a:custGeom>
          <a:solidFill>
            <a:srgbClr val="008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         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39166A-4ED9-47E3-A08F-F204B210E7B7}"/>
              </a:ext>
            </a:extLst>
          </p:cNvPr>
          <p:cNvSpPr/>
          <p:nvPr userDrawn="1"/>
        </p:nvSpPr>
        <p:spPr>
          <a:xfrm>
            <a:off x="0" y="-3445"/>
            <a:ext cx="12182984" cy="1633217"/>
          </a:xfrm>
          <a:custGeom>
            <a:avLst/>
            <a:gdLst>
              <a:gd name="connsiteX0" fmla="*/ 0 w 12182984"/>
              <a:gd name="connsiteY0" fmla="*/ 0 h 1633217"/>
              <a:gd name="connsiteX1" fmla="*/ 12182984 w 12182984"/>
              <a:gd name="connsiteY1" fmla="*/ 0 h 1633217"/>
              <a:gd name="connsiteX2" fmla="*/ 12182984 w 12182984"/>
              <a:gd name="connsiteY2" fmla="*/ 851811 h 1633217"/>
              <a:gd name="connsiteX3" fmla="*/ 0 w 12182984"/>
              <a:gd name="connsiteY3" fmla="*/ 1633217 h 1633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2984" h="1633217">
                <a:moveTo>
                  <a:pt x="0" y="0"/>
                </a:moveTo>
                <a:lnTo>
                  <a:pt x="12182984" y="0"/>
                </a:lnTo>
                <a:lnTo>
                  <a:pt x="12182984" y="851811"/>
                </a:lnTo>
                <a:lnTo>
                  <a:pt x="0" y="163321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D73EC22-356F-46D4-8F83-97C16950632C}"/>
              </a:ext>
            </a:extLst>
          </p:cNvPr>
          <p:cNvSpPr/>
          <p:nvPr/>
        </p:nvSpPr>
        <p:spPr>
          <a:xfrm>
            <a:off x="8103039" y="2952212"/>
            <a:ext cx="4086532" cy="3905788"/>
          </a:xfrm>
          <a:custGeom>
            <a:avLst/>
            <a:gdLst>
              <a:gd name="connsiteX0" fmla="*/ 4079474 w 4086532"/>
              <a:gd name="connsiteY0" fmla="*/ 0 h 3905788"/>
              <a:gd name="connsiteX1" fmla="*/ 4086030 w 4086532"/>
              <a:gd name="connsiteY1" fmla="*/ 3694368 h 3905788"/>
              <a:gd name="connsiteX2" fmla="*/ 4086532 w 4086532"/>
              <a:gd name="connsiteY2" fmla="*/ 3905788 h 3905788"/>
              <a:gd name="connsiteX3" fmla="*/ 0 w 4086532"/>
              <a:gd name="connsiteY3" fmla="*/ 3905788 h 3905788"/>
              <a:gd name="connsiteX4" fmla="*/ 510083 w 4086532"/>
              <a:gd name="connsiteY4" fmla="*/ 443323 h 39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6532" h="3905788">
                <a:moveTo>
                  <a:pt x="4079474" y="0"/>
                </a:moveTo>
                <a:cubicBezTo>
                  <a:pt x="4083337" y="1242406"/>
                  <a:pt x="4083845" y="2462912"/>
                  <a:pt x="4086030" y="3694368"/>
                </a:cubicBezTo>
                <a:lnTo>
                  <a:pt x="4086532" y="3905788"/>
                </a:lnTo>
                <a:lnTo>
                  <a:pt x="0" y="3905788"/>
                </a:lnTo>
                <a:lnTo>
                  <a:pt x="510083" y="443323"/>
                </a:lnTo>
                <a:close/>
              </a:path>
            </a:pathLst>
          </a:custGeom>
          <a:solidFill>
            <a:srgbClr val="5BB6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GB" sz="18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62927" y="2007605"/>
            <a:ext cx="8505915" cy="1876362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your main header here.</a:t>
            </a:r>
            <a:br>
              <a:rPr lang="en-US" dirty="0"/>
            </a:br>
            <a:r>
              <a:rPr lang="en-US" dirty="0"/>
              <a:t>Keep text within the shape.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62927" y="4622539"/>
            <a:ext cx="8505915" cy="1395557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You can add sub-header </a:t>
            </a:r>
            <a:br>
              <a:rPr lang="en-US" dirty="0"/>
            </a:br>
            <a:r>
              <a:rPr lang="en-US" dirty="0"/>
              <a:t>information here.</a:t>
            </a:r>
            <a:endParaRPr lang="en-GB" dirty="0"/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67894DC-124B-4273-99C9-5A16A90A4EAA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562929" y="6018096"/>
            <a:ext cx="851514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12 February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5E045-C2B4-409A-9EF2-46C5EF6DD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9" y="269336"/>
            <a:ext cx="2803710" cy="10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213917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63" y="1457934"/>
            <a:ext cx="1109027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05928524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863" y="1457934"/>
            <a:ext cx="529209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9042" y="1457934"/>
            <a:ext cx="5292095" cy="44920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4912958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720311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7364338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83C5D5-C4A4-42C8-9A89-A604F5528C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447" y="5942601"/>
            <a:ext cx="2012533" cy="73614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0863" y="365126"/>
            <a:ext cx="11090275" cy="9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0863" y="1457934"/>
            <a:ext cx="11090275" cy="4477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8122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4" r:id="rId2"/>
    <p:sldLayoutId id="2147483676" r:id="rId3"/>
    <p:sldLayoutId id="2147483678" r:id="rId4"/>
    <p:sldLayoutId id="2147483679" r:id="rId5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2E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5576" indent="-255576" algn="l" defTabSz="914354" rtl="0" eaLnBrk="1" latinLnBrk="0" hangingPunct="1">
        <a:lnSpc>
          <a:spcPct val="100000"/>
        </a:lnSpc>
        <a:spcBef>
          <a:spcPts val="1000"/>
        </a:spcBef>
        <a:buClr>
          <a:srgbClr val="008BCB"/>
        </a:buClr>
        <a:buFont typeface="Wingdings" panose="05000000000000000000" pitchFamily="2" charset="2"/>
        <a:buChar char="§"/>
        <a:defRPr sz="24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25438" indent="-249226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−"/>
        <a:defRPr sz="20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90528" indent="-165092" algn="l" defTabSz="914354" rtl="0" eaLnBrk="1" latinLnBrk="0" hangingPunct="1">
        <a:lnSpc>
          <a:spcPct val="10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828634" indent="-138107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82614" indent="-153980" algn="l" defTabSz="914354" rtl="0" eaLnBrk="1" latinLnBrk="0" hangingPunct="1">
        <a:lnSpc>
          <a:spcPct val="90000"/>
        </a:lnSpc>
        <a:spcBef>
          <a:spcPts val="500"/>
        </a:spcBef>
        <a:buClr>
          <a:srgbClr val="008BCB"/>
        </a:buClr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4" orient="horz" pos="913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3.png"/><Relationship Id="rId4" Type="http://schemas.openxmlformats.org/officeDocument/2006/relationships/slide" Target="slide5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00AB3F4-AF49-4543-BC94-8FE2F744EB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E807AA0A-4F30-4157-B55F-BB4C77453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927" y="4622539"/>
            <a:ext cx="8505915" cy="1162667"/>
          </a:xfrm>
        </p:spPr>
        <p:txBody>
          <a:bodyPr/>
          <a:lstStyle/>
          <a:p>
            <a:r>
              <a:rPr lang="en-GB" dirty="0"/>
              <a:t>Equipment bags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July 2022</a:t>
            </a:r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E1F28DD2-6495-B82D-64B7-C991D2757474}"/>
              </a:ext>
            </a:extLst>
          </p:cNvPr>
          <p:cNvSpPr txBox="1">
            <a:spLocks/>
          </p:cNvSpPr>
          <p:nvPr/>
        </p:nvSpPr>
        <p:spPr>
          <a:xfrm>
            <a:off x="562926" y="2255520"/>
            <a:ext cx="8505915" cy="1395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8BCB"/>
              </a:buClr>
              <a:buFont typeface="Wingdings" panose="05000000000000000000" pitchFamily="2" charset="2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78" indent="0" algn="ctr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None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54" indent="0" algn="ctr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None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None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None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Traffic Officer Vehicle Loadout Project</a:t>
            </a:r>
          </a:p>
        </p:txBody>
      </p:sp>
    </p:spTree>
    <p:extLst>
      <p:ext uri="{BB962C8B-B14F-4D97-AF65-F5344CB8AC3E}">
        <p14:creationId xmlns:p14="http://schemas.microsoft.com/office/powerpoint/2010/main" val="3358563344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A911-69B3-6F02-857C-04EB07AB0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 equipment</a:t>
            </a:r>
          </a:p>
        </p:txBody>
      </p:sp>
      <p:pic>
        <p:nvPicPr>
          <p:cNvPr id="5" name="Content Placeholder 4" descr="A picture containing writing implement, colorful&#10;&#10;Description automatically generated">
            <a:extLst>
              <a:ext uri="{FF2B5EF4-FFF2-40B4-BE49-F238E27FC236}">
                <a16:creationId xmlns:a16="http://schemas.microsoft.com/office/drawing/2014/main" id="{ECFA812A-7925-6640-9B24-D5C2A15001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9688" r="15789" b="11014"/>
          <a:stretch/>
        </p:blipFill>
        <p:spPr>
          <a:xfrm rot="5400000">
            <a:off x="922038" y="1819563"/>
            <a:ext cx="4492625" cy="346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 descr="A picture containing brick, colorful&#10;&#10;Description automatically generated">
            <a:extLst>
              <a:ext uri="{FF2B5EF4-FFF2-40B4-BE49-F238E27FC236}">
                <a16:creationId xmlns:a16="http://schemas.microsoft.com/office/drawing/2014/main" id="{01775286-549D-6457-6989-8C70D674A6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9" t="2456" r="14346"/>
          <a:stretch/>
        </p:blipFill>
        <p:spPr>
          <a:xfrm rot="5400000">
            <a:off x="6081924" y="1023454"/>
            <a:ext cx="4492625" cy="5084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3211343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7FC47-0B0D-45D4-B6CC-01EA14CE9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6"/>
            <a:ext cx="3719479" cy="942382"/>
          </a:xfrm>
        </p:spPr>
        <p:txBody>
          <a:bodyPr>
            <a:normAutofit/>
          </a:bodyPr>
          <a:lstStyle/>
          <a:p>
            <a:r>
              <a:rPr lang="en-GB" dirty="0"/>
              <a:t>Seasonal Items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29A1D-BABE-4C43-B06D-1C73E1BB438C}"/>
              </a:ext>
            </a:extLst>
          </p:cNvPr>
          <p:cNvSpPr txBox="1"/>
          <p:nvPr/>
        </p:nvSpPr>
        <p:spPr>
          <a:xfrm>
            <a:off x="7463212" y="6123542"/>
            <a:ext cx="325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2" action="ppaction://hlinksldjump"/>
              </a:rPr>
              <a:t>Link back to slide 1</a:t>
            </a:r>
            <a:endParaRPr lang="en-GB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2807A2B-F0C7-4D53-9503-071BBDE8CBBB}"/>
              </a:ext>
            </a:extLst>
          </p:cNvPr>
          <p:cNvSpPr txBox="1">
            <a:spLocks/>
          </p:cNvSpPr>
          <p:nvPr/>
        </p:nvSpPr>
        <p:spPr>
          <a:xfrm>
            <a:off x="550863" y="1435736"/>
            <a:ext cx="3417822" cy="421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Sunscreen - </a:t>
            </a: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Mainly stored in the Outstation but during hot weather would usually be put into the glove box or center console.</a:t>
            </a:r>
          </a:p>
          <a:p>
            <a:r>
              <a:rPr lang="en-GB" dirty="0"/>
              <a:t>Bottle of water</a:t>
            </a:r>
          </a:p>
          <a:p>
            <a:r>
              <a:rPr lang="en-GB" dirty="0"/>
              <a:t>Can of de-icer spray</a:t>
            </a:r>
          </a:p>
          <a:p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B9208E6-B613-4DBE-9424-8231FB964783}"/>
              </a:ext>
            </a:extLst>
          </p:cNvPr>
          <p:cNvSpPr txBox="1">
            <a:spLocks/>
          </p:cNvSpPr>
          <p:nvPr/>
        </p:nvSpPr>
        <p:spPr>
          <a:xfrm>
            <a:off x="7104063" y="365126"/>
            <a:ext cx="3719479" cy="942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2E5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/>
              <a:t>Request Items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36A1DDA-7001-4B13-81C8-AA38706C1FC5}"/>
              </a:ext>
            </a:extLst>
          </p:cNvPr>
          <p:cNvSpPr txBox="1">
            <a:spLocks/>
          </p:cNvSpPr>
          <p:nvPr/>
        </p:nvSpPr>
        <p:spPr>
          <a:xfrm>
            <a:off x="7104063" y="1435736"/>
            <a:ext cx="3417822" cy="421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F455128-9697-450E-81D4-9F9B9443FD43}"/>
              </a:ext>
            </a:extLst>
          </p:cNvPr>
          <p:cNvSpPr txBox="1">
            <a:spLocks/>
          </p:cNvSpPr>
          <p:nvPr/>
        </p:nvSpPr>
        <p:spPr>
          <a:xfrm>
            <a:off x="7000368" y="1307508"/>
            <a:ext cx="3417822" cy="42134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270" indent="-255270"/>
            <a:r>
              <a:rPr lang="en-GB" dirty="0">
                <a:latin typeface="Arial"/>
                <a:cs typeface="Arial"/>
              </a:rPr>
              <a:t>Large animal response kit </a:t>
            </a:r>
            <a:endParaRPr lang="en-US"/>
          </a:p>
          <a:p>
            <a:pPr marL="255270" indent="-255270"/>
            <a:endParaRPr lang="en-GB" sz="2000" i="1" dirty="0"/>
          </a:p>
          <a:p>
            <a:pPr marL="255270" indent="-255270"/>
            <a:endParaRPr lang="en-GB" dirty="0"/>
          </a:p>
          <a:p>
            <a:pPr marL="255270" indent="-255270"/>
            <a:endParaRPr lang="en-GB" dirty="0"/>
          </a:p>
          <a:p>
            <a:pPr marL="255270" indent="-255270"/>
            <a:endParaRPr lang="en-GB" dirty="0"/>
          </a:p>
          <a:p>
            <a:pPr marL="255270" indent="-25527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725884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995B-D85F-4C99-B335-74B4DE99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 Bag List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50799-A8B4-4EF8-80FE-C3911C449B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457934"/>
            <a:ext cx="6042441" cy="4492016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>
                <a:hlinkClick r:id="rId2" action="ppaction://hlinksldjump"/>
              </a:rPr>
              <a:t>Blue canvas bag </a:t>
            </a:r>
            <a:r>
              <a:rPr lang="en-GB" dirty="0"/>
              <a:t>(Velcro closing) - Animals on the Network.</a:t>
            </a:r>
          </a:p>
          <a:p>
            <a:r>
              <a:rPr lang="en-GB" b="1" dirty="0">
                <a:hlinkClick r:id="rId3" action="ppaction://hlinksldjump"/>
              </a:rPr>
              <a:t>Red canvas bag</a:t>
            </a:r>
            <a:r>
              <a:rPr lang="en-GB" dirty="0"/>
              <a:t>, (Velcro closing) - Load cell, tow strap &amp; Round Sling with Shackle </a:t>
            </a:r>
          </a:p>
          <a:p>
            <a:r>
              <a:rPr lang="en-GB" b="1" dirty="0">
                <a:hlinkClick r:id="rId4" action="ppaction://hlinksldjump"/>
              </a:rPr>
              <a:t>Blue canvas bag</a:t>
            </a:r>
            <a:r>
              <a:rPr lang="en-GB" dirty="0"/>
              <a:t>, (Velcro closing) - Brother Straps, shackles &amp; round slings. Small pouch – 2 x </a:t>
            </a:r>
            <a:r>
              <a:rPr lang="en-GB" dirty="0" err="1"/>
              <a:t>ABS’s</a:t>
            </a:r>
            <a:r>
              <a:rPr lang="en-GB" dirty="0"/>
              <a:t>.</a:t>
            </a:r>
          </a:p>
          <a:p>
            <a:r>
              <a:rPr lang="en-GB" b="1" dirty="0">
                <a:hlinkClick r:id="rId5" action="ppaction://hlinksldjump"/>
              </a:rPr>
              <a:t>Yellow canvas bag </a:t>
            </a:r>
            <a:r>
              <a:rPr lang="en-GB" dirty="0"/>
              <a:t>(Velcro closing) - Skates &amp; lump hammer.</a:t>
            </a:r>
          </a:p>
          <a:p>
            <a:r>
              <a:rPr lang="en-GB" b="1" dirty="0">
                <a:hlinkClick r:id="rId6" action="ppaction://hlinksldjump"/>
              </a:rPr>
              <a:t>Red canvas bag </a:t>
            </a:r>
            <a:r>
              <a:rPr lang="en-GB" dirty="0"/>
              <a:t>(Velcro closing) - </a:t>
            </a:r>
            <a:r>
              <a:rPr lang="en-GB" dirty="0" err="1"/>
              <a:t>ETM</a:t>
            </a:r>
            <a:r>
              <a:rPr lang="en-GB" dirty="0"/>
              <a:t> Lighting </a:t>
            </a:r>
          </a:p>
          <a:p>
            <a:r>
              <a:rPr lang="en-GB" b="1" dirty="0">
                <a:hlinkClick r:id="rId7" action="ppaction://hlinksldjump"/>
              </a:rPr>
              <a:t>Fluorescent green</a:t>
            </a:r>
            <a:r>
              <a:rPr lang="en-GB" dirty="0"/>
              <a:t>, zip closing - Waterproof ponchos and thermal blankets.</a:t>
            </a:r>
          </a:p>
          <a:p>
            <a:r>
              <a:rPr lang="en-GB" b="1" dirty="0">
                <a:hlinkClick r:id="rId8" action="ppaction://hlinksldjump"/>
              </a:rPr>
              <a:t>Dark blue holdall </a:t>
            </a:r>
            <a:r>
              <a:rPr lang="en-GB" dirty="0"/>
              <a:t>– zip closing – </a:t>
            </a:r>
            <a:r>
              <a:rPr lang="en-GB"/>
              <a:t>absorbent material, cable ties, dust masks, safety cutter.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73B9D-5E82-D5F4-F0EC-30DCB22E9CF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19" b="18242"/>
          <a:stretch/>
        </p:blipFill>
        <p:spPr>
          <a:xfrm>
            <a:off x="7594333" y="1457934"/>
            <a:ext cx="3917481" cy="4308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B3044-B46B-3421-8181-B8D29C1CEF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5195" y="4442803"/>
            <a:ext cx="1438275" cy="1914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74680200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F0AC-CCF6-6048-987E-94013340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Animals on the Network – blue canvas bag, Velcro closing</a:t>
            </a:r>
          </a:p>
        </p:txBody>
      </p:sp>
      <p:pic>
        <p:nvPicPr>
          <p:cNvPr id="4" name="Picture 3" descr="A picture containing backpack, shoes, clothes, clothing&#10;&#10;Description automatically generated">
            <a:extLst>
              <a:ext uri="{FF2B5EF4-FFF2-40B4-BE49-F238E27FC236}">
                <a16:creationId xmlns:a16="http://schemas.microsoft.com/office/drawing/2014/main" id="{49B033DB-F6A9-9C3F-6285-DD2FBE5B6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8829" y="1936583"/>
            <a:ext cx="3979779" cy="2984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floor, bag, items, red&#10;&#10;Description automatically generated">
            <a:extLst>
              <a:ext uri="{FF2B5EF4-FFF2-40B4-BE49-F238E27FC236}">
                <a16:creationId xmlns:a16="http://schemas.microsoft.com/office/drawing/2014/main" id="{0588D363-519C-3CF5-691D-FAB2340CA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1647" y="1936584"/>
            <a:ext cx="3979780" cy="298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9271AB2-3089-BB06-8061-168CA2FF295C}"/>
              </a:ext>
            </a:extLst>
          </p:cNvPr>
          <p:cNvSpPr txBox="1">
            <a:spLocks/>
          </p:cNvSpPr>
          <p:nvPr/>
        </p:nvSpPr>
        <p:spPr>
          <a:xfrm>
            <a:off x="550864" y="1457933"/>
            <a:ext cx="4851316" cy="4870677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CDC0EF2-D41C-62E1-C0F6-4D27D301FB98}"/>
              </a:ext>
            </a:extLst>
          </p:cNvPr>
          <p:cNvSpPr txBox="1">
            <a:spLocks/>
          </p:cNvSpPr>
          <p:nvPr/>
        </p:nvSpPr>
        <p:spPr>
          <a:xfrm>
            <a:off x="550864" y="1457933"/>
            <a:ext cx="4851316" cy="5021101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25145" lvl="1" indent="-248920"/>
            <a:r>
              <a:rPr lang="en-GB" sz="2400" dirty="0"/>
              <a:t>Bottle of water</a:t>
            </a:r>
            <a:endParaRPr lang="en-US" dirty="0"/>
          </a:p>
          <a:p>
            <a:pPr marL="525145" lvl="1" indent="-248920"/>
            <a:r>
              <a:rPr lang="en-GB" sz="2400" dirty="0"/>
              <a:t>Dog Chew</a:t>
            </a:r>
          </a:p>
          <a:p>
            <a:pPr marL="525145" lvl="1" indent="-248920"/>
            <a:r>
              <a:rPr lang="en-GB" sz="2400" dirty="0">
                <a:latin typeface="Arial"/>
                <a:cs typeface="Arial"/>
              </a:rPr>
              <a:t>Arm guards x2</a:t>
            </a:r>
          </a:p>
          <a:p>
            <a:pPr marL="525145" lvl="1" indent="-248920"/>
            <a:r>
              <a:rPr lang="en-GB" sz="2400" dirty="0"/>
              <a:t>Swan rescue bag</a:t>
            </a:r>
          </a:p>
          <a:p>
            <a:pPr marL="525145" lvl="1" indent="-248920"/>
            <a:r>
              <a:rPr lang="en-GB" sz="2400" dirty="0"/>
              <a:t>Swan vest</a:t>
            </a:r>
          </a:p>
          <a:p>
            <a:pPr marL="525145" lvl="1" indent="-248920"/>
            <a:r>
              <a:rPr lang="en-GB" sz="2400" dirty="0"/>
              <a:t>Collapsible bowl</a:t>
            </a:r>
          </a:p>
          <a:p>
            <a:pPr marL="525145" lvl="1" indent="-248920"/>
            <a:r>
              <a:rPr lang="en-GB" sz="2400" dirty="0"/>
              <a:t>Horse bridal</a:t>
            </a:r>
          </a:p>
          <a:p>
            <a:pPr marL="525145" lvl="1" indent="-248920"/>
            <a:r>
              <a:rPr lang="en-GB" sz="2400" dirty="0"/>
              <a:t>Dog lead </a:t>
            </a:r>
            <a:r>
              <a:rPr lang="en-GB" sz="1800" dirty="0"/>
              <a:t>(</a:t>
            </a:r>
            <a:r>
              <a:rPr lang="en-GB" sz="1800" i="1" dirty="0"/>
              <a:t>contained within small red bag</a:t>
            </a:r>
            <a:r>
              <a:rPr lang="en-GB" sz="1800" dirty="0"/>
              <a:t>)</a:t>
            </a:r>
          </a:p>
          <a:p>
            <a:pPr marL="525145" lvl="1" indent="-248920"/>
            <a:r>
              <a:rPr lang="en-GB" sz="2400" dirty="0">
                <a:latin typeface="Arial"/>
                <a:cs typeface="Arial"/>
              </a:rPr>
              <a:t>repellent spray </a:t>
            </a:r>
            <a:r>
              <a:rPr lang="en-GB" sz="1800" dirty="0">
                <a:latin typeface="Arial"/>
                <a:cs typeface="Arial"/>
              </a:rPr>
              <a:t>(</a:t>
            </a:r>
            <a:r>
              <a:rPr lang="en-GB" sz="1800" i="1" dirty="0">
                <a:latin typeface="Arial"/>
                <a:cs typeface="Arial"/>
              </a:rPr>
              <a:t>Must not be left in the vehicle when not in use</a:t>
            </a:r>
            <a:r>
              <a:rPr lang="en-GB" sz="1800" dirty="0">
                <a:latin typeface="Arial"/>
                <a:cs typeface="Arial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1919883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F0AC-CCF6-6048-987E-94013340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Load cell &amp; Round Sling with Shackle - Red canvas bag, (Velcro closing)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9271AB2-3089-BB06-8061-168CA2FF295C}"/>
              </a:ext>
            </a:extLst>
          </p:cNvPr>
          <p:cNvSpPr txBox="1">
            <a:spLocks/>
          </p:cNvSpPr>
          <p:nvPr/>
        </p:nvSpPr>
        <p:spPr>
          <a:xfrm>
            <a:off x="550864" y="1457933"/>
            <a:ext cx="4851316" cy="4870677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CDC0EF2-D41C-62E1-C0F6-4D27D301FB98}"/>
              </a:ext>
            </a:extLst>
          </p:cNvPr>
          <p:cNvSpPr txBox="1">
            <a:spLocks/>
          </p:cNvSpPr>
          <p:nvPr/>
        </p:nvSpPr>
        <p:spPr>
          <a:xfrm>
            <a:off x="6096000" y="1658383"/>
            <a:ext cx="4727944" cy="4143112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Contents of bag – </a:t>
            </a:r>
          </a:p>
          <a:p>
            <a:pPr lvl="1"/>
            <a:r>
              <a:rPr lang="en-GB" dirty="0"/>
              <a:t>Loadcell including tow strap</a:t>
            </a:r>
          </a:p>
          <a:p>
            <a:pPr lvl="1"/>
            <a:r>
              <a:rPr lang="en-GB" dirty="0"/>
              <a:t>Round sling &amp; shackle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A63F8-FC94-057C-AAB1-80C1B671B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59" y="1658381"/>
            <a:ext cx="3507106" cy="4674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29572953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51518-9105-D1B3-A91C-82BCFF5A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Brother straps, shackles and round sling – blue canvas bag, Velcro closing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D50C2D5-D475-6B01-ECEE-A334DB08B1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1569" y="2102686"/>
            <a:ext cx="4492625" cy="3369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2475C9C0-151C-212E-9614-1AC306726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550" y="1451905"/>
            <a:ext cx="6649790" cy="4492016"/>
          </a:xfrm>
        </p:spPr>
        <p:txBody>
          <a:bodyPr/>
          <a:lstStyle/>
          <a:p>
            <a:r>
              <a:rPr lang="en-GB" dirty="0"/>
              <a:t>Contents of bag – </a:t>
            </a:r>
          </a:p>
          <a:p>
            <a:pPr lvl="1"/>
            <a:r>
              <a:rPr lang="en-GB" dirty="0"/>
              <a:t>Brother straps</a:t>
            </a:r>
          </a:p>
          <a:p>
            <a:pPr lvl="1"/>
            <a:r>
              <a:rPr lang="en-GB" dirty="0"/>
              <a:t>Shackles </a:t>
            </a:r>
            <a:r>
              <a:rPr lang="en-GB" dirty="0" err="1"/>
              <a:t>x2</a:t>
            </a:r>
            <a:endParaRPr lang="en-GB" dirty="0"/>
          </a:p>
          <a:p>
            <a:pPr lvl="1"/>
            <a:r>
              <a:rPr lang="en-GB" dirty="0"/>
              <a:t>Round Sling</a:t>
            </a:r>
          </a:p>
          <a:p>
            <a:pPr lvl="1"/>
            <a:r>
              <a:rPr lang="en-GB" dirty="0"/>
              <a:t>ABS strap </a:t>
            </a:r>
            <a:r>
              <a:rPr lang="en-GB" dirty="0" err="1"/>
              <a:t>x2</a:t>
            </a:r>
            <a:r>
              <a:rPr lang="en-GB" dirty="0"/>
              <a:t> (</a:t>
            </a:r>
            <a:r>
              <a:rPr lang="en-GB" sz="1800" i="1" dirty="0"/>
              <a:t>contained in small bag, please note that the small bag is part of an on-going project to be rolled) out.</a:t>
            </a:r>
            <a:r>
              <a:rPr lang="en-GB" dirty="0"/>
              <a:t>)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A11524-C5C2-FCF7-551D-F75FF9C5A478}"/>
              </a:ext>
            </a:extLst>
          </p:cNvPr>
          <p:cNvSpPr txBox="1"/>
          <p:nvPr/>
        </p:nvSpPr>
        <p:spPr>
          <a:xfrm>
            <a:off x="6710737" y="6123542"/>
            <a:ext cx="325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action="ppaction://hlinksldjump"/>
              </a:rPr>
              <a:t>Link back to slide 1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32C35-3966-681E-F4C6-C6F6BCB710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2345" y="4014060"/>
            <a:ext cx="2308197" cy="17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red, ground, accessory&#10;&#10;Description automatically generated">
            <a:extLst>
              <a:ext uri="{FF2B5EF4-FFF2-40B4-BE49-F238E27FC236}">
                <a16:creationId xmlns:a16="http://schemas.microsoft.com/office/drawing/2014/main" id="{29987018-921F-292D-C632-9DA24E4B5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6708" y="4014060"/>
            <a:ext cx="2308196" cy="17311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142939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81745-AFC0-E0D6-6D24-692AD7F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Skates &amp; Lump Hammer – yellow canvas bag, Velcro closing</a:t>
            </a:r>
          </a:p>
        </p:txBody>
      </p:sp>
      <p:pic>
        <p:nvPicPr>
          <p:cNvPr id="8" name="Content Placeholder 7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35AE15B0-896E-B432-BCFB-A01012719E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044" y="1942641"/>
            <a:ext cx="3008351" cy="225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 descr="A picture containing yellow, laying, bag&#10;&#10;Description automatically generated">
            <a:extLst>
              <a:ext uri="{FF2B5EF4-FFF2-40B4-BE49-F238E27FC236}">
                <a16:creationId xmlns:a16="http://schemas.microsoft.com/office/drawing/2014/main" id="{809B1708-626E-808D-AF49-A88D1A8AC9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1988" y="1942641"/>
            <a:ext cx="3008352" cy="2256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A2A076C-7A39-04F9-B45D-E5C65CEDCD2A}"/>
              </a:ext>
            </a:extLst>
          </p:cNvPr>
          <p:cNvSpPr txBox="1">
            <a:spLocks/>
          </p:cNvSpPr>
          <p:nvPr/>
        </p:nvSpPr>
        <p:spPr>
          <a:xfrm>
            <a:off x="7422718" y="1566596"/>
            <a:ext cx="3734809" cy="4196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Contents of bag – </a:t>
            </a:r>
          </a:p>
          <a:p>
            <a:pPr lvl="1"/>
            <a:r>
              <a:rPr lang="en-GB" dirty="0"/>
              <a:t>Vehicle skates </a:t>
            </a:r>
            <a:r>
              <a:rPr lang="en-GB" dirty="0" err="1"/>
              <a:t>x4</a:t>
            </a:r>
            <a:endParaRPr lang="en-GB" dirty="0"/>
          </a:p>
          <a:p>
            <a:pPr lvl="1"/>
            <a:r>
              <a:rPr lang="en-GB" dirty="0"/>
              <a:t>Lump hammer</a:t>
            </a:r>
          </a:p>
        </p:txBody>
      </p:sp>
    </p:spTree>
    <p:extLst>
      <p:ext uri="{BB962C8B-B14F-4D97-AF65-F5344CB8AC3E}">
        <p14:creationId xmlns:p14="http://schemas.microsoft.com/office/powerpoint/2010/main" val="2952008988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A5FE6-DA4A-98EB-4D61-2C86087DA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ETM</a:t>
            </a:r>
            <a:r>
              <a:rPr lang="en-GB" dirty="0"/>
              <a:t> Lighting – red canvas bag, Velcro closing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20323F-2CD2-F903-DC1A-90F8CAB4AD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765" y="1949236"/>
            <a:ext cx="4492625" cy="3424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42A1AAA7-5C0A-6A53-3ADF-6E5AF40F1FC6}"/>
              </a:ext>
            </a:extLst>
          </p:cNvPr>
          <p:cNvSpPr txBox="1">
            <a:spLocks/>
          </p:cNvSpPr>
          <p:nvPr/>
        </p:nvSpPr>
        <p:spPr>
          <a:xfrm>
            <a:off x="5604128" y="1428449"/>
            <a:ext cx="4851316" cy="5021101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5FDB5D-F72A-B718-74AD-089677388402}"/>
              </a:ext>
            </a:extLst>
          </p:cNvPr>
          <p:cNvSpPr txBox="1"/>
          <p:nvPr/>
        </p:nvSpPr>
        <p:spPr>
          <a:xfrm>
            <a:off x="6710737" y="6123542"/>
            <a:ext cx="3256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hlinkClick r:id="rId3" action="ppaction://hlinksldjump"/>
              </a:rPr>
              <a:t>Link back to slide 1</a:t>
            </a:r>
            <a:endParaRPr lang="en-GB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8A083DD2-1E2B-33CA-CD59-585700150E2E}"/>
              </a:ext>
            </a:extLst>
          </p:cNvPr>
          <p:cNvSpPr txBox="1">
            <a:spLocks/>
          </p:cNvSpPr>
          <p:nvPr/>
        </p:nvSpPr>
        <p:spPr>
          <a:xfrm>
            <a:off x="6096000" y="1415157"/>
            <a:ext cx="4738859" cy="4446747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ETM – Redacted under FOIA Section 43(2) Commercial Interests sequential light equipment</a:t>
            </a:r>
          </a:p>
        </p:txBody>
      </p:sp>
    </p:spTree>
    <p:extLst>
      <p:ext uri="{BB962C8B-B14F-4D97-AF65-F5344CB8AC3E}">
        <p14:creationId xmlns:p14="http://schemas.microsoft.com/office/powerpoint/2010/main" val="986291184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F0AC-CCF6-6048-987E-94013340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Waterproof ponchos and thermal blankets - Fluorescent yellow/green, zip closing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9271AB2-3089-BB06-8061-168CA2FF295C}"/>
              </a:ext>
            </a:extLst>
          </p:cNvPr>
          <p:cNvSpPr txBox="1">
            <a:spLocks/>
          </p:cNvSpPr>
          <p:nvPr/>
        </p:nvSpPr>
        <p:spPr>
          <a:xfrm>
            <a:off x="550864" y="1457933"/>
            <a:ext cx="4851316" cy="4870677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CDC0EF2-D41C-62E1-C0F6-4D27D301FB98}"/>
              </a:ext>
            </a:extLst>
          </p:cNvPr>
          <p:cNvSpPr txBox="1">
            <a:spLocks/>
          </p:cNvSpPr>
          <p:nvPr/>
        </p:nvSpPr>
        <p:spPr>
          <a:xfrm>
            <a:off x="550864" y="1457933"/>
            <a:ext cx="4851316" cy="5021101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Contents of bag – </a:t>
            </a:r>
          </a:p>
          <a:p>
            <a:pPr lvl="1"/>
            <a:r>
              <a:rPr lang="en-GB" dirty="0"/>
              <a:t>Rain ponchos</a:t>
            </a:r>
          </a:p>
          <a:p>
            <a:pPr lvl="1"/>
            <a:r>
              <a:rPr lang="en-GB" dirty="0"/>
              <a:t>Adult thermal blankets</a:t>
            </a:r>
          </a:p>
          <a:p>
            <a:pPr lvl="1"/>
            <a:r>
              <a:rPr lang="en-GB" dirty="0"/>
              <a:t>Incident tape </a:t>
            </a:r>
            <a:r>
              <a:rPr lang="en-GB" dirty="0" err="1"/>
              <a:t>x2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00541A-598F-2394-383E-7F877BC6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63707" y="2498948"/>
            <a:ext cx="2658770" cy="1993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D64169-E5F1-5D76-1C18-62F73D1247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9" b="28348"/>
          <a:stretch/>
        </p:blipFill>
        <p:spPr>
          <a:xfrm rot="10800000">
            <a:off x="7002565" y="1457933"/>
            <a:ext cx="4387330" cy="2387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287771-AE50-725E-DC13-6C3F30DAA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295" y="3429000"/>
            <a:ext cx="3723987" cy="2792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8139542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F0AC-CCF6-6048-987E-940133406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Absorbent Material – Dark blue holdall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99271AB2-3089-BB06-8061-168CA2FF295C}"/>
              </a:ext>
            </a:extLst>
          </p:cNvPr>
          <p:cNvSpPr txBox="1">
            <a:spLocks/>
          </p:cNvSpPr>
          <p:nvPr/>
        </p:nvSpPr>
        <p:spPr>
          <a:xfrm>
            <a:off x="550864" y="1457933"/>
            <a:ext cx="4851316" cy="4870677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DCDC0EF2-D41C-62E1-C0F6-4D27D301FB98}"/>
              </a:ext>
            </a:extLst>
          </p:cNvPr>
          <p:cNvSpPr txBox="1">
            <a:spLocks/>
          </p:cNvSpPr>
          <p:nvPr/>
        </p:nvSpPr>
        <p:spPr>
          <a:xfrm>
            <a:off x="7129868" y="1307508"/>
            <a:ext cx="4851316" cy="5021101"/>
          </a:xfrm>
          <a:prstGeom prst="rect">
            <a:avLst/>
          </a:prstGeom>
        </p:spPr>
        <p:txBody>
          <a:bodyPr>
            <a:normAutofit/>
          </a:bodyPr>
          <a:lstStyle>
            <a:lvl1pPr marL="255576" indent="-255576" algn="l" defTabSz="914354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8BCB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25438" indent="-249226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−"/>
              <a:defRPr sz="20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90528" indent="-165092" algn="l" defTabSz="914354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28634" indent="-138107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82614" indent="-15398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BCB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A4A4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3 bags of absorbent material</a:t>
            </a:r>
          </a:p>
          <a:p>
            <a:r>
              <a:rPr lang="en-GB" dirty="0"/>
              <a:t>Cable ties</a:t>
            </a:r>
          </a:p>
          <a:p>
            <a:r>
              <a:rPr lang="en-GB" dirty="0"/>
              <a:t>Dust masks </a:t>
            </a:r>
            <a:r>
              <a:rPr lang="en-GB" sz="2400" i="1" dirty="0"/>
              <a:t>(in side pocket)</a:t>
            </a:r>
          </a:p>
          <a:p>
            <a:r>
              <a:rPr lang="en-GB" dirty="0"/>
              <a:t>Safety Cutter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F7970-0C14-EB6E-5325-64E3308BC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032" y="2535023"/>
            <a:ext cx="2352387" cy="3126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9B9C0A-C902-19F1-C214-1F8C36F67E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1" t="33245" r="21850" b="42485"/>
          <a:stretch/>
        </p:blipFill>
        <p:spPr>
          <a:xfrm>
            <a:off x="7326904" y="4398361"/>
            <a:ext cx="2229492" cy="1262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BC31BB-0540-5196-903E-F1FDFB80A14E}"/>
              </a:ext>
            </a:extLst>
          </p:cNvPr>
          <p:cNvSpPr txBox="1"/>
          <p:nvPr/>
        </p:nvSpPr>
        <p:spPr>
          <a:xfrm>
            <a:off x="550863" y="2668267"/>
            <a:ext cx="28781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Redacted under FOIA Section 43(2) Commercial Interests</a:t>
            </a:r>
          </a:p>
        </p:txBody>
      </p:sp>
    </p:spTree>
    <p:extLst>
      <p:ext uri="{BB962C8B-B14F-4D97-AF65-F5344CB8AC3E}">
        <p14:creationId xmlns:p14="http://schemas.microsoft.com/office/powerpoint/2010/main" val="1964931070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SLC 2018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ional Highways 16x9 Template.potx" id="{BBCECC11-3B88-4916-91C4-6001E5FB6ADE}" vid="{4D912F41-D6F2-49FE-AF4F-486C0894D9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0AC8779D43E4E9E455296C5A270A0" ma:contentTypeVersion="5" ma:contentTypeDescription="Create a new document." ma:contentTypeScope="" ma:versionID="aa12f5b9a0ae86315967d05d763872fe">
  <xsd:schema xmlns:xsd="http://www.w3.org/2001/XMLSchema" xmlns:xs="http://www.w3.org/2001/XMLSchema" xmlns:p="http://schemas.microsoft.com/office/2006/metadata/properties" xmlns:ns2="e278071e-fbc1-435d-b677-c94351f24848" xmlns:ns3="b4503d75-78be-4338-a980-c9c1e48d8a95" targetNamespace="http://schemas.microsoft.com/office/2006/metadata/properties" ma:root="true" ma:fieldsID="36483e20ebb9f6fac0162b7f91c90b1b" ns2:_="" ns3:_="">
    <xsd:import namespace="e278071e-fbc1-435d-b677-c94351f24848"/>
    <xsd:import namespace="b4503d75-78be-4338-a980-c9c1e48d8a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8071e-fbc1-435d-b677-c94351f248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503d75-78be-4338-a980-c9c1e48d8a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ED39B3-78F2-46C0-A21D-4BC2F60732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78071e-fbc1-435d-b677-c94351f24848"/>
    <ds:schemaRef ds:uri="b4503d75-78be-4338-a980-c9c1e48d8a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6A923D-4196-431B-B714-ABC216A26A55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6296d254-d175-49ac-926d-cfc5e46b78c2"/>
    <ds:schemaRef ds:uri="http://schemas.microsoft.com/office/2006/metadata/properties"/>
    <ds:schemaRef ds:uri="http://purl.org/dc/elements/1.1/"/>
    <ds:schemaRef ds:uri="6b050f44-ded6-4376-b629-85839d29815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BEA4D0-481A-4EB4-877E-06A92F5453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National Highways 16x9 Template</Template>
  <TotalTime>483</TotalTime>
  <Words>520</Words>
  <Application>Microsoft Office PowerPoint</Application>
  <PresentationFormat>Widescreen</PresentationFormat>
  <Paragraphs>71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SLC 2018 template</vt:lpstr>
      <vt:lpstr>  </vt:lpstr>
      <vt:lpstr>Equipment Bag List</vt:lpstr>
      <vt:lpstr>Animals on the Network – blue canvas bag, Velcro closing</vt:lpstr>
      <vt:lpstr>Load cell &amp; Round Sling with Shackle - Red canvas bag, (Velcro closing)</vt:lpstr>
      <vt:lpstr>Brother straps, shackles and round sling – blue canvas bag, Velcro closing</vt:lpstr>
      <vt:lpstr>Skates &amp; Lump Hammer – yellow canvas bag, Velcro closing</vt:lpstr>
      <vt:lpstr>ETM Lighting – red canvas bag, Velcro closing</vt:lpstr>
      <vt:lpstr>Waterproof ponchos and thermal blankets - Fluorescent yellow/green, zip closing</vt:lpstr>
      <vt:lpstr>Absorbent Material – Dark blue holdall </vt:lpstr>
      <vt:lpstr>All equipment</vt:lpstr>
      <vt:lpstr>Seasonal Items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Cooke, Hannah</dc:creator>
  <cp:lastModifiedBy>Andrew Pritchard</cp:lastModifiedBy>
  <cp:revision>11</cp:revision>
  <dcterms:created xsi:type="dcterms:W3CDTF">2021-09-07T09:44:55Z</dcterms:created>
  <dcterms:modified xsi:type="dcterms:W3CDTF">2024-06-21T14:37:27Z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0x010100B1D0AC8779D43E4E9E455296C5A270A0</vt:lpwstr>
  </property>
  <property fmtid="{D5CDD505-2E9C-101B-9397-08002B2CF9AE}" pid="3" name="MediaServiceImageTags">
    <vt:lpwstr/>
  </property>
</Properties>
</file>