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61" r:id="rId6"/>
    <p:sldId id="263" r:id="rId7"/>
    <p:sldId id="260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76BE95-E551-4B3D-877E-009FA2CB8920}" v="30" dt="2022-06-08T11:34:18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8B6B5-92F6-4B78-967F-8062537F3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F7358-D287-4A82-98A3-E3B22BA8F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A49FD-2D08-41B2-ABF0-A2943967F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4E24-9D93-462F-A0E4-7B25ED429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4EC0D-805C-438B-B09D-CE04139DE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13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3658E-5506-404E-926D-6E7B975B4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2E7F11-58FC-4260-B700-9D64588BB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749F6-FAA0-4792-8CBB-8D26177D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FE7DA-DE51-4A07-84E4-848F9154C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85F-D5AB-4FFD-9D6E-06F93A2E4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94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29FCC-3078-4972-B0A0-DB09922A82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83D54F-76CA-409B-AA41-E882FEE03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121B6-82DF-4676-902F-31CC8B73D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DCB6A-E47D-45A3-BC33-83E3AC34A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B8817-2FC9-493D-A510-13AD0E77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007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062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454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220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199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835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045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252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80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BD54E-38FB-4350-B989-33E24385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4B4DB-7F54-419A-83D3-A47ABE072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17D2D-571D-4A57-963D-1BDE63583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C189E-29FD-4858-8E99-B790A052A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40B36-EE3A-49E0-83B9-344B01BF6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286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3206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0109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98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DE034-7A2B-4156-92A4-B06C91E6A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3D03E-A6A0-4D0B-AB32-821F8ACF0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6D561-5561-4009-A193-53EB75875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0EA86-9CF3-40A3-9B45-A36E12EC6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059E0-8698-4CA9-A6CE-2481FEF06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1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EF600-ABB0-4EC9-A19E-E5D225CFC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07434-6CA5-4712-B199-2A401660E8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4E2A5A-970F-4283-90AF-3E9CD48DD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FB51C-4601-4D35-A768-57746698A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864BAF-1EF2-4915-8D3D-9FF265143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5B5C27-AB71-4979-BA44-3A814410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47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3F290-E441-4E17-B93F-B23909364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07D1E-4FE1-4399-9887-CB7C80301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E312A0-01A9-443C-A056-72A250143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4E184D-64D8-410B-A532-1B64A6A09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5A1D89-30C9-4168-A4C6-065B3F5E11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277C6C-A026-4D5D-8D03-76689614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C7710D-3103-4ADB-91A2-756A4B862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F75EA5-E689-4709-B86A-04A0A72AE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69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9519D-2DF8-40F8-A053-88D8064B9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8EFF1C-23F3-46D7-9C42-2506E6FB7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38EBA3-6E0B-4B32-AB83-331DD5439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8C3508-597F-4C9A-8601-D8962642F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25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6AE376-4D10-4AC9-ABED-FEDEC8125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723BCE-333B-4596-8AA6-DB5CDC55B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DDE05-DC34-4D1C-8D5B-1CEFC7F3B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06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F36C2-C8F8-4EED-9139-215BFCCC3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FDB53-77A5-4523-B44D-7F67ED46C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E7F68-2E9B-4CF4-9F72-8CD586096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E767D-D4F7-4991-B345-4419A4F7C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8DFEE3-69CC-4454-9897-473FA9B9C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D25C4-274E-4ECB-A66A-3AC61B126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956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A0EC6-C8E7-4A1F-9347-52802A679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B0B15F-92EF-4EEA-BD56-A1F74E16BA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E2CAE4-7699-44FA-859B-2E032307F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84B78B-C6A3-4E6E-B24C-A2E4AA78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44A375-1BA0-4239-A117-32F251A2E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D1E4D-52D2-435A-B615-6DDF7477A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55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2EEF7D-E82E-49A3-A127-C45935A27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905F3-C620-45DA-BCE1-2A581F94D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88692-95B2-474C-9212-2C1ABEB7A3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B83BA-7D82-445B-B8AE-E9FAB12DC7B2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51960-C232-41FB-8F1C-8CC8C48DE6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DD890-41C2-4888-A6A0-BC9CA7DE47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7ADC0-5D77-4E18-B4F4-D9C6B6BE4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66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5EA1B-6502-4254-BC5A-30ABDD379181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2B326-54FD-4BE6-925D-4934A9018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214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4976098D-A6CD-F2E6-1200-09D0DAB5E2C3}"/>
              </a:ext>
            </a:extLst>
          </p:cNvPr>
          <p:cNvSpPr txBox="1"/>
          <p:nvPr/>
        </p:nvSpPr>
        <p:spPr>
          <a:xfrm>
            <a:off x="5140037" y="582410"/>
            <a:ext cx="1911927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/>
              <a:t>Aircraft Wash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316CB7E-8D32-D63E-65A4-EAF93051D7EC}"/>
              </a:ext>
            </a:extLst>
          </p:cNvPr>
          <p:cNvCxnSpPr>
            <a:cxnSpLocks/>
          </p:cNvCxnSpPr>
          <p:nvPr/>
        </p:nvCxnSpPr>
        <p:spPr>
          <a:xfrm>
            <a:off x="6183855" y="969322"/>
            <a:ext cx="7473" cy="341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1">
            <a:extLst>
              <a:ext uri="{FF2B5EF4-FFF2-40B4-BE49-F238E27FC236}">
                <a16:creationId xmlns:a16="http://schemas.microsoft.com/office/drawing/2014/main" id="{456AAF0B-95A4-D052-AC9B-7AEE3F7FB8F0}"/>
              </a:ext>
            </a:extLst>
          </p:cNvPr>
          <p:cNvSpPr txBox="1"/>
          <p:nvPr/>
        </p:nvSpPr>
        <p:spPr>
          <a:xfrm>
            <a:off x="4383131" y="1328068"/>
            <a:ext cx="3790067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Demand for Aircraft Wash issued.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>
                <a:ea typeface="Calibri" panose="020F0502020204030204"/>
                <a:cs typeface="Calibri" panose="020F0502020204030204"/>
              </a:rPr>
              <a:t>Date and time agreed with contractor. </a:t>
            </a:r>
            <a:br>
              <a:rPr lang="en-GB" sz="1100" dirty="0">
                <a:ea typeface="Calibri" panose="020F0502020204030204"/>
                <a:cs typeface="Calibri" panose="020F0502020204030204"/>
              </a:rPr>
            </a:br>
            <a:r>
              <a:rPr lang="en-GB" sz="1100" dirty="0">
                <a:ea typeface="Calibri" panose="020F0502020204030204"/>
                <a:cs typeface="Calibri" panose="020F0502020204030204"/>
              </a:rPr>
              <a:t>(</a:t>
            </a:r>
            <a:r>
              <a:rPr lang="en-GB" sz="1100">
                <a:ea typeface="Calibri" panose="020F0502020204030204"/>
                <a:cs typeface="Calibri" panose="020F0502020204030204"/>
              </a:rPr>
              <a:t>5</a:t>
            </a:r>
            <a:r>
              <a:rPr lang="en-GB" sz="1100" dirty="0">
                <a:ea typeface="Calibri" panose="020F0502020204030204"/>
                <a:cs typeface="Calibri" panose="020F0502020204030204"/>
              </a:rPr>
              <a:t> working days notice for booking,</a:t>
            </a:r>
            <a:r>
              <a:rPr lang="en-GB" sz="1100">
                <a:ea typeface="Calibri" panose="020F0502020204030204"/>
                <a:cs typeface="Calibri" panose="020F0502020204030204"/>
              </a:rPr>
              <a:t> 3</a:t>
            </a:r>
            <a:r>
              <a:rPr lang="en-GB" sz="1100" dirty="0">
                <a:ea typeface="Calibri" panose="020F0502020204030204"/>
                <a:cs typeface="Calibri" panose="020F0502020204030204"/>
              </a:rPr>
              <a:t> days cancellation notice required).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4BF1854-F5FA-418E-BC73-FA4FE2F16441}"/>
              </a:ext>
            </a:extLst>
          </p:cNvPr>
          <p:cNvCxnSpPr>
            <a:cxnSpLocks/>
          </p:cNvCxnSpPr>
          <p:nvPr/>
        </p:nvCxnSpPr>
        <p:spPr>
          <a:xfrm>
            <a:off x="6186904" y="3090447"/>
            <a:ext cx="0" cy="425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">
            <a:extLst>
              <a:ext uri="{FF2B5EF4-FFF2-40B4-BE49-F238E27FC236}">
                <a16:creationId xmlns:a16="http://schemas.microsoft.com/office/drawing/2014/main" id="{089139A1-3A12-47D7-AD0E-1E0B25607DAA}"/>
              </a:ext>
            </a:extLst>
          </p:cNvPr>
          <p:cNvSpPr txBox="1"/>
          <p:nvPr/>
        </p:nvSpPr>
        <p:spPr>
          <a:xfrm>
            <a:off x="4383131" y="3522786"/>
            <a:ext cx="3790067" cy="60016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>
                <a:ea typeface="Calibri" panose="020F0502020204030204"/>
                <a:cs typeface="Calibri" panose="020F0502020204030204"/>
              </a:rPr>
              <a:t>Contractor arrives at site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>
                <a:ea typeface="Calibri" panose="020F0502020204030204"/>
                <a:cs typeface="Calibri" panose="020F0502020204030204"/>
              </a:rPr>
              <a:t>Wash completed using TO’s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>
                <a:ea typeface="Calibri" panose="020F0502020204030204"/>
                <a:cs typeface="Calibri" panose="020F0502020204030204"/>
              </a:rPr>
              <a:t>Sqn rep observes wash process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C2520250-F390-4854-B8D8-027AC90171CE}"/>
              </a:ext>
            </a:extLst>
          </p:cNvPr>
          <p:cNvSpPr txBox="1"/>
          <p:nvPr/>
        </p:nvSpPr>
        <p:spPr>
          <a:xfrm>
            <a:off x="1792030" y="4528463"/>
            <a:ext cx="2114026" cy="14465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 err="1">
                <a:ea typeface="Calibri" panose="020F0502020204030204"/>
                <a:cs typeface="Calibri" panose="020F0502020204030204"/>
              </a:rPr>
              <a:t>GFx</a:t>
            </a:r>
            <a:endParaRPr lang="en-GB" sz="1100" dirty="0">
              <a:ea typeface="Calibri" panose="020F0502020204030204"/>
              <a:cs typeface="Calibri" panose="020F0502020204030204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ea typeface="Calibri" panose="020F0502020204030204"/>
                <a:cs typeface="Calibri" panose="020F0502020204030204"/>
              </a:rPr>
              <a:t>Water from tap -&gt; hose to wash pan. Anything beyond this point is owned or hired by the contractor.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ea typeface="Calibri" panose="020F0502020204030204"/>
                <a:cs typeface="Calibri" panose="020F0502020204030204"/>
              </a:rPr>
              <a:t>Sqn provide wash solution.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err="1">
                <a:ea typeface="Calibri" panose="020F0502020204030204"/>
                <a:cs typeface="Calibri" panose="020F0502020204030204"/>
              </a:rPr>
              <a:t>Stn</a:t>
            </a:r>
            <a:r>
              <a:rPr lang="en-GB" sz="1100" dirty="0">
                <a:ea typeface="Calibri" panose="020F0502020204030204"/>
                <a:cs typeface="Calibri" panose="020F0502020204030204"/>
              </a:rPr>
              <a:t> arrange for the emptying of the wastewater container. 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7DABE7-0FA0-4C47-A332-E6BE27B8FE81}"/>
              </a:ext>
            </a:extLst>
          </p:cNvPr>
          <p:cNvCxnSpPr>
            <a:cxnSpLocks/>
          </p:cNvCxnSpPr>
          <p:nvPr/>
        </p:nvCxnSpPr>
        <p:spPr>
          <a:xfrm flipH="1">
            <a:off x="3872314" y="2864735"/>
            <a:ext cx="5108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">
            <a:extLst>
              <a:ext uri="{FF2B5EF4-FFF2-40B4-BE49-F238E27FC236}">
                <a16:creationId xmlns:a16="http://schemas.microsoft.com/office/drawing/2014/main" id="{24235A44-DA62-4DC6-81C3-926A15C8875F}"/>
              </a:ext>
            </a:extLst>
          </p:cNvPr>
          <p:cNvSpPr txBox="1"/>
          <p:nvPr/>
        </p:nvSpPr>
        <p:spPr>
          <a:xfrm>
            <a:off x="1741419" y="2628888"/>
            <a:ext cx="211402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>
                <a:ea typeface="Calibri" panose="020F0502020204030204"/>
                <a:cs typeface="Calibri" panose="020F0502020204030204"/>
              </a:rPr>
              <a:t>Contractor hires/supplies &amp; uses equipment.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1625E2F-B6F9-4300-8E7F-32E6091AF048}"/>
              </a:ext>
            </a:extLst>
          </p:cNvPr>
          <p:cNvCxnSpPr>
            <a:cxnSpLocks/>
          </p:cNvCxnSpPr>
          <p:nvPr/>
        </p:nvCxnSpPr>
        <p:spPr>
          <a:xfrm>
            <a:off x="6199717" y="4110281"/>
            <a:ext cx="0" cy="407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">
            <a:extLst>
              <a:ext uri="{FF2B5EF4-FFF2-40B4-BE49-F238E27FC236}">
                <a16:creationId xmlns:a16="http://schemas.microsoft.com/office/drawing/2014/main" id="{D5C7336F-E98C-4A72-9A31-CFF74D432F7E}"/>
              </a:ext>
            </a:extLst>
          </p:cNvPr>
          <p:cNvSpPr txBox="1"/>
          <p:nvPr/>
        </p:nvSpPr>
        <p:spPr>
          <a:xfrm>
            <a:off x="4383131" y="4528351"/>
            <a:ext cx="3790067" cy="26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>
                <a:ea typeface="Calibri" panose="020F0502020204030204"/>
                <a:cs typeface="Calibri" panose="020F0502020204030204"/>
              </a:rPr>
              <a:t>Sqn rep confirms completion of satisfactory wash</a:t>
            </a: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90DE7A1F-AD04-46DC-8BF1-9B9113352180}"/>
              </a:ext>
            </a:extLst>
          </p:cNvPr>
          <p:cNvSpPr txBox="1"/>
          <p:nvPr/>
        </p:nvSpPr>
        <p:spPr>
          <a:xfrm>
            <a:off x="4383131" y="2666857"/>
            <a:ext cx="3790067" cy="430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>
                <a:ea typeface="Calibri" panose="020F0502020204030204"/>
                <a:cs typeface="Calibri" panose="020F0502020204030204"/>
              </a:rPr>
              <a:t>A/C prepped and delivered to </a:t>
            </a:r>
            <a:r>
              <a:rPr lang="en-GB" sz="1100" err="1">
                <a:ea typeface="Calibri" panose="020F0502020204030204"/>
                <a:cs typeface="Calibri" panose="020F0502020204030204"/>
              </a:rPr>
              <a:t>washpan</a:t>
            </a:r>
            <a:r>
              <a:rPr lang="en-GB" sz="1100">
                <a:ea typeface="Calibri" panose="020F0502020204030204"/>
                <a:cs typeface="Calibri" panose="020F0502020204030204"/>
              </a:rPr>
              <a:t> by 07:30hrs.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>
                <a:cs typeface="Calibri" panose="020F0502020204030204"/>
              </a:rPr>
              <a:t>Wash can not happen if it’s under 5 degrees.</a:t>
            </a:r>
            <a:endParaRPr lang="en-GB" sz="140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AB2105C-B0B4-4F10-BBCA-71C49CFA82BC}"/>
              </a:ext>
            </a:extLst>
          </p:cNvPr>
          <p:cNvCxnSpPr>
            <a:cxnSpLocks/>
          </p:cNvCxnSpPr>
          <p:nvPr/>
        </p:nvCxnSpPr>
        <p:spPr>
          <a:xfrm>
            <a:off x="6181564" y="2097509"/>
            <a:ext cx="0" cy="562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017B307-9D6F-4400-9213-AAA62FAB12BF}"/>
              </a:ext>
            </a:extLst>
          </p:cNvPr>
          <p:cNvCxnSpPr>
            <a:cxnSpLocks/>
          </p:cNvCxnSpPr>
          <p:nvPr/>
        </p:nvCxnSpPr>
        <p:spPr>
          <a:xfrm>
            <a:off x="6199717" y="4789961"/>
            <a:ext cx="0" cy="407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1">
            <a:extLst>
              <a:ext uri="{FF2B5EF4-FFF2-40B4-BE49-F238E27FC236}">
                <a16:creationId xmlns:a16="http://schemas.microsoft.com/office/drawing/2014/main" id="{C637E14C-3654-48A8-8561-D73AAF423F62}"/>
              </a:ext>
            </a:extLst>
          </p:cNvPr>
          <p:cNvSpPr txBox="1"/>
          <p:nvPr/>
        </p:nvSpPr>
        <p:spPr>
          <a:xfrm>
            <a:off x="4383130" y="5197448"/>
            <a:ext cx="3790067" cy="430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Sqn - </a:t>
            </a:r>
            <a:r>
              <a:rPr lang="en-GB" sz="1100" err="1"/>
              <a:t>Deprep</a:t>
            </a:r>
            <a:r>
              <a:rPr lang="en-GB" sz="1100"/>
              <a:t> from wash</a:t>
            </a:r>
            <a:endParaRPr lang="en-US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Sqn - Post wash lube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2637AE1-F665-4418-92B1-1157A279E869}"/>
              </a:ext>
            </a:extLst>
          </p:cNvPr>
          <p:cNvCxnSpPr>
            <a:cxnSpLocks/>
          </p:cNvCxnSpPr>
          <p:nvPr/>
        </p:nvCxnSpPr>
        <p:spPr>
          <a:xfrm>
            <a:off x="8173197" y="1742008"/>
            <a:ext cx="3021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1">
            <a:extLst>
              <a:ext uri="{FF2B5EF4-FFF2-40B4-BE49-F238E27FC236}">
                <a16:creationId xmlns:a16="http://schemas.microsoft.com/office/drawing/2014/main" id="{88ABCAD1-2003-415A-89DE-6459757CAD91}"/>
              </a:ext>
            </a:extLst>
          </p:cNvPr>
          <p:cNvSpPr txBox="1"/>
          <p:nvPr/>
        </p:nvSpPr>
        <p:spPr>
          <a:xfrm>
            <a:off x="8475318" y="1204956"/>
            <a:ext cx="2114025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>
                <a:ea typeface="Calibri" panose="020F0502020204030204"/>
                <a:cs typeface="Calibri" panose="020F0502020204030204"/>
              </a:rPr>
              <a:t>Sqn – </a:t>
            </a:r>
            <a:r>
              <a:rPr lang="en-GB" sz="1000" dirty="0"/>
              <a:t>Approach to remove the requirement for the decision with sqn, and </a:t>
            </a:r>
            <a:r>
              <a:rPr lang="en-GB" sz="1000" dirty="0" err="1"/>
              <a:t>Eng</a:t>
            </a:r>
            <a:r>
              <a:rPr lang="en-GB" sz="1000" dirty="0"/>
              <a:t> Ops run it to ground if it needs to be cancelled due to weather. Amendment to the AESO.</a:t>
            </a:r>
            <a:br>
              <a:rPr lang="en-GB" sz="1000" dirty="0">
                <a:highlight>
                  <a:srgbClr val="FFFF00"/>
                </a:highlight>
              </a:rPr>
            </a:br>
            <a:endParaRPr lang="en-GB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6A2225-8CE3-49C2-9512-A9F02C8FF01B}"/>
              </a:ext>
            </a:extLst>
          </p:cNvPr>
          <p:cNvSpPr txBox="1"/>
          <p:nvPr/>
        </p:nvSpPr>
        <p:spPr>
          <a:xfrm>
            <a:off x="1851172" y="260059"/>
            <a:ext cx="145129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/>
              <a:t>Colour Key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8D7428-FAF6-4EA4-8CD7-D79824E3414F}"/>
              </a:ext>
            </a:extLst>
          </p:cNvPr>
          <p:cNvSpPr txBox="1"/>
          <p:nvPr/>
        </p:nvSpPr>
        <p:spPr>
          <a:xfrm>
            <a:off x="1856842" y="748181"/>
            <a:ext cx="99920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MoD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A548C4-A533-4700-9993-14CC0C7274E1}"/>
              </a:ext>
            </a:extLst>
          </p:cNvPr>
          <p:cNvSpPr txBox="1"/>
          <p:nvPr/>
        </p:nvSpPr>
        <p:spPr>
          <a:xfrm>
            <a:off x="1851172" y="1283311"/>
            <a:ext cx="1258349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/>
              <a:t>Contractor</a:t>
            </a:r>
          </a:p>
        </p:txBody>
      </p:sp>
    </p:spTree>
    <p:extLst>
      <p:ext uri="{BB962C8B-B14F-4D97-AF65-F5344CB8AC3E}">
        <p14:creationId xmlns:p14="http://schemas.microsoft.com/office/powerpoint/2010/main" val="897148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240FB52-5D99-4E0C-89E3-8F2C814C64CB}"/>
              </a:ext>
            </a:extLst>
          </p:cNvPr>
          <p:cNvSpPr txBox="1"/>
          <p:nvPr/>
        </p:nvSpPr>
        <p:spPr>
          <a:xfrm>
            <a:off x="1632533" y="187530"/>
            <a:ext cx="990456" cy="3077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/>
              <a:t>Colour Key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5FF00F-56E8-4F66-B7FA-C5B96E8D92BA}"/>
              </a:ext>
            </a:extLst>
          </p:cNvPr>
          <p:cNvSpPr txBox="1"/>
          <p:nvPr/>
        </p:nvSpPr>
        <p:spPr>
          <a:xfrm>
            <a:off x="1632533" y="556862"/>
            <a:ext cx="990456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/>
              <a:t>MoD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2DCD3B-0B03-4A05-908B-C9CE7AD854D2}"/>
              </a:ext>
            </a:extLst>
          </p:cNvPr>
          <p:cNvSpPr txBox="1"/>
          <p:nvPr/>
        </p:nvSpPr>
        <p:spPr>
          <a:xfrm>
            <a:off x="1632532" y="926194"/>
            <a:ext cx="990456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/>
              <a:t>Contractor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3EE8AE-C6BF-442A-8868-79BB428E9B04}"/>
              </a:ext>
            </a:extLst>
          </p:cNvPr>
          <p:cNvSpPr txBox="1"/>
          <p:nvPr/>
        </p:nvSpPr>
        <p:spPr>
          <a:xfrm>
            <a:off x="3334810" y="845493"/>
            <a:ext cx="3915249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/>
              <a:t>Remove wheel assembly from aircraft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/>
              <a:t>Complete MOD Form 731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/>
              <a:t>Demand issued using Form 731 copy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/>
              <a:t>Sqn move the wheel/tyre to building 180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5AB7FE-9E7F-4A4D-A94A-9DDDC9FE482D}"/>
              </a:ext>
            </a:extLst>
          </p:cNvPr>
          <p:cNvSpPr txBox="1"/>
          <p:nvPr/>
        </p:nvSpPr>
        <p:spPr>
          <a:xfrm>
            <a:off x="3284196" y="2280489"/>
            <a:ext cx="3915250" cy="21236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Contractor collects wheel assembly and consumables from B-180 (</a:t>
            </a:r>
            <a:r>
              <a:rPr lang="en-GB" sz="1200" dirty="0" err="1"/>
              <a:t>e.g</a:t>
            </a:r>
            <a:r>
              <a:rPr lang="en-GB" sz="1200" dirty="0"/>
              <a:t> grease)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Inspection of wheel assembly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Carry out maintenance/repair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If any components are out of limits and need replacing, demand should be placed through the Airseeker DT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If in doubt, contact Airseeker DT for determination on how to proceed </a:t>
            </a:r>
            <a:endParaRPr lang="en-GB" sz="12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Surface finish as required (no TO reference)</a:t>
            </a:r>
            <a:endParaRPr lang="en-GB" sz="12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E8A997-7CCC-41B6-A9F5-A095F1F8D5B2}"/>
              </a:ext>
            </a:extLst>
          </p:cNvPr>
          <p:cNvSpPr txBox="1"/>
          <p:nvPr/>
        </p:nvSpPr>
        <p:spPr>
          <a:xfrm>
            <a:off x="3284196" y="4996732"/>
            <a:ext cx="3913815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/>
              <a:t>Pass to Contractor Logs (B-180)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2566807-87FF-4B86-86D8-A3917039811E}"/>
              </a:ext>
            </a:extLst>
          </p:cNvPr>
          <p:cNvCxnSpPr>
            <a:cxnSpLocks/>
          </p:cNvCxnSpPr>
          <p:nvPr/>
        </p:nvCxnSpPr>
        <p:spPr>
          <a:xfrm>
            <a:off x="5202837" y="1678551"/>
            <a:ext cx="0" cy="601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E69DE58-C88A-49C8-8EE6-22A933C8B0C6}"/>
              </a:ext>
            </a:extLst>
          </p:cNvPr>
          <p:cNvCxnSpPr>
            <a:cxnSpLocks/>
          </p:cNvCxnSpPr>
          <p:nvPr/>
        </p:nvCxnSpPr>
        <p:spPr>
          <a:xfrm>
            <a:off x="5143789" y="4401864"/>
            <a:ext cx="0" cy="553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DA204017-824B-48D2-89EA-5C1B956CC04D}"/>
              </a:ext>
            </a:extLst>
          </p:cNvPr>
          <p:cNvSpPr txBox="1"/>
          <p:nvPr/>
        </p:nvSpPr>
        <p:spPr>
          <a:xfrm>
            <a:off x="7702774" y="5041504"/>
            <a:ext cx="2851354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dirty="0"/>
              <a:t>GFX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Ring adaptors for RJ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0D6F73D-FE12-443A-87AC-7E2A503CC86D}"/>
              </a:ext>
            </a:extLst>
          </p:cNvPr>
          <p:cNvSpPr txBox="1"/>
          <p:nvPr/>
        </p:nvSpPr>
        <p:spPr>
          <a:xfrm>
            <a:off x="7699511" y="5908351"/>
            <a:ext cx="285135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dirty="0"/>
              <a:t>Consumables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Items </a:t>
            </a:r>
            <a:r>
              <a:rPr lang="en-GB" sz="1200" dirty="0">
                <a:ea typeface="+mn-lt"/>
                <a:cs typeface="+mn-lt"/>
              </a:rPr>
              <a:t>(greases) </a:t>
            </a:r>
            <a:r>
              <a:rPr lang="en-GB" sz="1200" dirty="0"/>
              <a:t>provided by 51 Sqn </a:t>
            </a:r>
            <a:endParaRPr lang="en-GB" sz="1200" dirty="0">
              <a:cs typeface="Calibri" panose="020F050202020403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cs typeface="Calibri" panose="020F0502020204030204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E1DC35-3B46-411B-892B-BB169D53D7F4}"/>
              </a:ext>
            </a:extLst>
          </p:cNvPr>
          <p:cNvSpPr txBox="1"/>
          <p:nvPr/>
        </p:nvSpPr>
        <p:spPr>
          <a:xfrm>
            <a:off x="3284196" y="5769851"/>
            <a:ext cx="3913815" cy="276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/>
              <a:t>Sqn collect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829D3D-3623-F516-C4EE-3DCC6F4B85F9}"/>
              </a:ext>
            </a:extLst>
          </p:cNvPr>
          <p:cNvSpPr txBox="1"/>
          <p:nvPr/>
        </p:nvSpPr>
        <p:spPr>
          <a:xfrm>
            <a:off x="1304970" y="5506621"/>
            <a:ext cx="1395339" cy="8503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>
                <a:cs typeface="Calibri"/>
              </a:rPr>
              <a:t>Tyres for disposal collected (if </a:t>
            </a:r>
            <a:r>
              <a:rPr lang="en-GB" sz="1200" err="1">
                <a:cs typeface="Calibri"/>
              </a:rPr>
              <a:t>req</a:t>
            </a:r>
            <a:r>
              <a:rPr lang="en-GB" sz="1200">
                <a:cs typeface="Calibri"/>
              </a:rPr>
              <a:t>) </a:t>
            </a:r>
            <a:endParaRPr lang="en-GB" sz="1200"/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7FC43BC9-91BB-0F9C-CC2A-FEA7BA59E32D}"/>
              </a:ext>
            </a:extLst>
          </p:cNvPr>
          <p:cNvCxnSpPr>
            <a:cxnSpLocks/>
          </p:cNvCxnSpPr>
          <p:nvPr/>
        </p:nvCxnSpPr>
        <p:spPr>
          <a:xfrm>
            <a:off x="5143789" y="5280206"/>
            <a:ext cx="0" cy="470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F7F414E-8758-5A3D-C464-23B3F8D1EBFB}"/>
              </a:ext>
            </a:extLst>
          </p:cNvPr>
          <p:cNvSpPr txBox="1"/>
          <p:nvPr/>
        </p:nvSpPr>
        <p:spPr>
          <a:xfrm>
            <a:off x="4496644" y="222695"/>
            <a:ext cx="158754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/>
              <a:t>Wheel &amp; Tyres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38B9482-391F-4E54-910B-1816DA024468}"/>
              </a:ext>
            </a:extLst>
          </p:cNvPr>
          <p:cNvCxnSpPr>
            <a:cxnSpLocks/>
          </p:cNvCxnSpPr>
          <p:nvPr/>
        </p:nvCxnSpPr>
        <p:spPr>
          <a:xfrm flipH="1">
            <a:off x="2760276" y="5908350"/>
            <a:ext cx="5239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8352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5AD6D6A-6F11-48D4-BC60-80FBA50E0355}"/>
              </a:ext>
            </a:extLst>
          </p:cNvPr>
          <p:cNvSpPr txBox="1"/>
          <p:nvPr/>
        </p:nvSpPr>
        <p:spPr>
          <a:xfrm>
            <a:off x="8030601" y="1768151"/>
            <a:ext cx="1911927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/>
              <a:t>Prep for Use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0AF8DE1-A590-4EF5-A7C4-611667EF2091}"/>
              </a:ext>
            </a:extLst>
          </p:cNvPr>
          <p:cNvSpPr txBox="1"/>
          <p:nvPr/>
        </p:nvSpPr>
        <p:spPr>
          <a:xfrm>
            <a:off x="8030601" y="2853863"/>
            <a:ext cx="1911927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Prep Engine for despatch to Sqn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A63D689-8F27-42E6-A90E-0967A077EFE2}"/>
              </a:ext>
            </a:extLst>
          </p:cNvPr>
          <p:cNvGrpSpPr/>
          <p:nvPr/>
        </p:nvGrpSpPr>
        <p:grpSpPr>
          <a:xfrm>
            <a:off x="1977420" y="697940"/>
            <a:ext cx="7009145" cy="5229728"/>
            <a:chOff x="453419" y="697940"/>
            <a:chExt cx="7009145" cy="5229728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D07976A-AFCA-4E38-9614-B041B4468142}"/>
                </a:ext>
              </a:extLst>
            </p:cNvPr>
            <p:cNvSpPr txBox="1"/>
            <p:nvPr/>
          </p:nvSpPr>
          <p:spPr>
            <a:xfrm>
              <a:off x="3616035" y="697940"/>
              <a:ext cx="1911927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/>
                <a:t>Engine Support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9EC090F-FD01-4641-B9A0-D698E00949B7}"/>
                </a:ext>
              </a:extLst>
            </p:cNvPr>
            <p:cNvSpPr txBox="1"/>
            <p:nvPr/>
          </p:nvSpPr>
          <p:spPr>
            <a:xfrm>
              <a:off x="453421" y="1775901"/>
              <a:ext cx="1911927" cy="64633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/>
                <a:t>Prep/</a:t>
              </a:r>
              <a:r>
                <a:rPr lang="en-GB" err="1"/>
                <a:t>Deprep</a:t>
              </a:r>
              <a:r>
                <a:rPr lang="en-GB"/>
                <a:t> Transport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D2592DF-22A9-46C2-BDC9-872D93F65875}"/>
                </a:ext>
              </a:extLst>
            </p:cNvPr>
            <p:cNvSpPr txBox="1"/>
            <p:nvPr/>
          </p:nvSpPr>
          <p:spPr>
            <a:xfrm>
              <a:off x="3616036" y="1775901"/>
              <a:ext cx="1911927" cy="64633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/>
                <a:t>Engine Inhibit every 6 months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B0EB8439-EFA1-4723-8DEC-9BA588A297D1}"/>
                </a:ext>
              </a:extLst>
            </p:cNvPr>
            <p:cNvCxnSpPr>
              <a:stCxn id="4" idx="2"/>
              <a:endCxn id="6" idx="0"/>
            </p:cNvCxnSpPr>
            <p:nvPr/>
          </p:nvCxnSpPr>
          <p:spPr>
            <a:xfrm>
              <a:off x="4571999" y="1067272"/>
              <a:ext cx="1" cy="7086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FB8F40B1-B6ED-47B5-80D3-EB2CD7E4AF03}"/>
                </a:ext>
              </a:extLst>
            </p:cNvPr>
            <p:cNvCxnSpPr>
              <a:cxnSpLocks/>
            </p:cNvCxnSpPr>
            <p:nvPr/>
          </p:nvCxnSpPr>
          <p:spPr>
            <a:xfrm>
              <a:off x="4532706" y="2915150"/>
              <a:ext cx="0" cy="2328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4356144-452D-431F-8AFB-8C8215100998}"/>
                </a:ext>
              </a:extLst>
            </p:cNvPr>
            <p:cNvSpPr txBox="1"/>
            <p:nvPr/>
          </p:nvSpPr>
          <p:spPr>
            <a:xfrm>
              <a:off x="3616031" y="3179322"/>
              <a:ext cx="1911927" cy="76944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100" dirty="0"/>
                <a:t>Tow the Engine on its stand, Air Start Trolley, Inhibit Rig, Aux trolley and N2 trolley to Wash Pan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CB070FB2-DB5D-4696-874D-D11C9D208AA8}"/>
                </a:ext>
              </a:extLst>
            </p:cNvPr>
            <p:cNvCxnSpPr>
              <a:cxnSpLocks/>
              <a:endCxn id="5" idx="0"/>
            </p:cNvCxnSpPr>
            <p:nvPr/>
          </p:nvCxnSpPr>
          <p:spPr>
            <a:xfrm flipH="1">
              <a:off x="1409385" y="1067272"/>
              <a:ext cx="3079488" cy="7086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7048F98-F078-4987-BA5C-91C65C21351F}"/>
                </a:ext>
              </a:extLst>
            </p:cNvPr>
            <p:cNvSpPr txBox="1"/>
            <p:nvPr/>
          </p:nvSpPr>
          <p:spPr>
            <a:xfrm>
              <a:off x="453421" y="2853862"/>
              <a:ext cx="1911927" cy="11079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100"/>
                <a:t>Prep Engine for transport as required </a:t>
              </a:r>
              <a:r>
                <a:rPr lang="en-GB" sz="1100" err="1"/>
                <a:t>iaw</a:t>
              </a:r>
              <a:r>
                <a:rPr lang="en-GB" sz="1100"/>
                <a:t> TO’s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100"/>
                <a:t>De-prep Engine from Transport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100"/>
                <a:t>Then either inhibit or use in ac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F5E6C37-AB69-45C2-9386-47AF6683086E}"/>
                </a:ext>
              </a:extLst>
            </p:cNvPr>
            <p:cNvCxnSpPr>
              <a:cxnSpLocks/>
              <a:stCxn id="5" idx="2"/>
              <a:endCxn id="25" idx="0"/>
            </p:cNvCxnSpPr>
            <p:nvPr/>
          </p:nvCxnSpPr>
          <p:spPr>
            <a:xfrm>
              <a:off x="1409385" y="2422232"/>
              <a:ext cx="0" cy="4316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25510A6-A822-45AD-A1F8-BAFEF943579A}"/>
                </a:ext>
              </a:extLst>
            </p:cNvPr>
            <p:cNvSpPr txBox="1"/>
            <p:nvPr/>
          </p:nvSpPr>
          <p:spPr>
            <a:xfrm>
              <a:off x="453419" y="4468520"/>
              <a:ext cx="1911927" cy="11079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100" dirty="0" err="1"/>
                <a:t>GFx</a:t>
              </a:r>
              <a:endParaRPr lang="en-GB" sz="1100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100" dirty="0"/>
                <a:t>Green inhibit rig (XGG 245001)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100" dirty="0"/>
                <a:t>2 stands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100" dirty="0"/>
                <a:t>1 sling (U/S) P/N - </a:t>
              </a:r>
              <a:r>
                <a:rPr lang="en-GB" altLang="en-US" sz="1100" dirty="0">
                  <a:cs typeface="Times New Roman" panose="02020603050405020304" pitchFamily="18" charset="0"/>
                </a:rPr>
                <a:t>JMP/OIL/D/7199</a:t>
              </a:r>
              <a:r>
                <a:rPr lang="en-GB" altLang="en-US" sz="1100" dirty="0">
                  <a:solidFill>
                    <a:srgbClr val="000000"/>
                  </a:solidFill>
                  <a:cs typeface="Segoe UI" panose="020B0502040204020203" pitchFamily="34" charset="0"/>
                </a:rPr>
                <a:t> 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34589211-F2B1-4C50-97D6-C148FCBEC29D}"/>
                </a:ext>
              </a:extLst>
            </p:cNvPr>
            <p:cNvCxnSpPr>
              <a:cxnSpLocks/>
              <a:endCxn id="7" idx="0"/>
            </p:cNvCxnSpPr>
            <p:nvPr/>
          </p:nvCxnSpPr>
          <p:spPr>
            <a:xfrm>
              <a:off x="4883729" y="1082289"/>
              <a:ext cx="2578835" cy="6858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181BD651-0FF6-47B7-94B4-96C6EBE2CC28}"/>
                </a:ext>
              </a:extLst>
            </p:cNvPr>
            <p:cNvCxnSpPr/>
            <p:nvPr/>
          </p:nvCxnSpPr>
          <p:spPr>
            <a:xfrm>
              <a:off x="7462563" y="2145233"/>
              <a:ext cx="1" cy="7086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151C1D2-7A43-43E8-A1F5-426C77AFF7D1}"/>
                </a:ext>
              </a:extLst>
            </p:cNvPr>
            <p:cNvSpPr txBox="1"/>
            <p:nvPr/>
          </p:nvSpPr>
          <p:spPr>
            <a:xfrm>
              <a:off x="3616031" y="2653540"/>
              <a:ext cx="1904376" cy="2616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22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Arrange with 51 Sqn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FEF5604-51E5-4FD4-BF36-C0832B7B8D35}"/>
                </a:ext>
              </a:extLst>
            </p:cNvPr>
            <p:cNvSpPr txBox="1"/>
            <p:nvPr/>
          </p:nvSpPr>
          <p:spPr>
            <a:xfrm>
              <a:off x="3592211" y="4039118"/>
              <a:ext cx="1911928" cy="70788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22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100"/>
                <a:t>Carry out inhibit in accordance with TO’s</a:t>
              </a:r>
            </a:p>
            <a:p>
              <a:endParaRPr lang="en-GB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0416ABBD-97DF-41E8-BB95-282C71C0BFA0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75" y="2405157"/>
              <a:ext cx="0" cy="2328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4893E6A-DE1C-4427-88D2-A4657E444372}"/>
                </a:ext>
              </a:extLst>
            </p:cNvPr>
            <p:cNvCxnSpPr>
              <a:cxnSpLocks/>
            </p:cNvCxnSpPr>
            <p:nvPr/>
          </p:nvCxnSpPr>
          <p:spPr>
            <a:xfrm>
              <a:off x="4571995" y="3792581"/>
              <a:ext cx="0" cy="2328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160182C4-C994-47DD-8F33-5D6A2E2271AE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75" y="4756059"/>
              <a:ext cx="0" cy="2328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1FFB072-BAFF-45C3-B097-4E97A9FF6567}"/>
                </a:ext>
              </a:extLst>
            </p:cNvPr>
            <p:cNvSpPr txBox="1"/>
            <p:nvPr/>
          </p:nvSpPr>
          <p:spPr>
            <a:xfrm>
              <a:off x="3592211" y="4988949"/>
              <a:ext cx="1911926" cy="9387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22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Tow the Engine on its stand, Air Start Trolley, Inhibit Rig, Aux trolley and N2 trolley to Engine Bay.</a:t>
              </a:r>
            </a:p>
            <a:p>
              <a:endParaRPr lang="en-GB" sz="1100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6EFC8401-5A71-4FD7-9217-E8073632E489}"/>
              </a:ext>
            </a:extLst>
          </p:cNvPr>
          <p:cNvSpPr txBox="1"/>
          <p:nvPr/>
        </p:nvSpPr>
        <p:spPr>
          <a:xfrm>
            <a:off x="1977420" y="196511"/>
            <a:ext cx="1473693" cy="369332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Colour Key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F55F35-B2AE-4355-B6FA-834099601FF1}"/>
              </a:ext>
            </a:extLst>
          </p:cNvPr>
          <p:cNvSpPr txBox="1"/>
          <p:nvPr/>
        </p:nvSpPr>
        <p:spPr>
          <a:xfrm>
            <a:off x="1977420" y="652516"/>
            <a:ext cx="110083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MoD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C97E3EE-0E1A-4BD7-A6F6-AB9FC417077A}"/>
              </a:ext>
            </a:extLst>
          </p:cNvPr>
          <p:cNvSpPr txBox="1"/>
          <p:nvPr/>
        </p:nvSpPr>
        <p:spPr>
          <a:xfrm>
            <a:off x="1977422" y="1135230"/>
            <a:ext cx="122801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Contractor</a:t>
            </a:r>
          </a:p>
        </p:txBody>
      </p:sp>
    </p:spTree>
    <p:extLst>
      <p:ext uri="{BB962C8B-B14F-4D97-AF65-F5344CB8AC3E}">
        <p14:creationId xmlns:p14="http://schemas.microsoft.com/office/powerpoint/2010/main" val="1000254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41FBC5-3DAA-409B-9FE0-AFDB36EBAA1F}"/>
              </a:ext>
            </a:extLst>
          </p:cNvPr>
          <p:cNvSpPr txBox="1"/>
          <p:nvPr/>
        </p:nvSpPr>
        <p:spPr>
          <a:xfrm>
            <a:off x="5140037" y="395659"/>
            <a:ext cx="1911927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/>
              <a:t>Oxygen Support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FBCCDD0-8BB8-422D-94D9-954731F9E277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2861594" y="764991"/>
            <a:ext cx="2491242" cy="854035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246CCB4-05F2-4A55-BC95-8F5DD2179010}"/>
              </a:ext>
            </a:extLst>
          </p:cNvPr>
          <p:cNvSpPr txBox="1"/>
          <p:nvPr/>
        </p:nvSpPr>
        <p:spPr>
          <a:xfrm>
            <a:off x="1905630" y="1619026"/>
            <a:ext cx="1911927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/>
              <a:t>LOX Support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DAB198-DAC6-4D27-9D43-F372163CA464}"/>
              </a:ext>
            </a:extLst>
          </p:cNvPr>
          <p:cNvSpPr txBox="1"/>
          <p:nvPr/>
        </p:nvSpPr>
        <p:spPr>
          <a:xfrm>
            <a:off x="1905629" y="2321004"/>
            <a:ext cx="1911927" cy="212365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Decant from 10000l to 200l LOX Trolley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Samples from 200l trolley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Inspect LOX parts for damage. Repair as required, demand parts through </a:t>
            </a:r>
            <a:r>
              <a:rPr lang="en-GB" sz="1100" err="1"/>
              <a:t>iMOPS</a:t>
            </a:r>
            <a:r>
              <a:rPr lang="en-GB" sz="110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Make available for use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Ad-hoc and regular servicing (Weekly inspection/3/6/12/24mths)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Prep for deployments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5FC22EF-8A0A-4B95-84FF-E753780E1741}"/>
              </a:ext>
            </a:extLst>
          </p:cNvPr>
          <p:cNvCxnSpPr>
            <a:cxnSpLocks/>
          </p:cNvCxnSpPr>
          <p:nvPr/>
        </p:nvCxnSpPr>
        <p:spPr>
          <a:xfrm flipV="1">
            <a:off x="3817556" y="2875002"/>
            <a:ext cx="432643" cy="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F57E1AB-A43B-420A-A55F-84D4BFF3E2D1}"/>
              </a:ext>
            </a:extLst>
          </p:cNvPr>
          <p:cNvSpPr txBox="1"/>
          <p:nvPr/>
        </p:nvSpPr>
        <p:spPr>
          <a:xfrm>
            <a:off x="4250199" y="2690336"/>
            <a:ext cx="191192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/>
              <a:t>Send samples to BOC via F&amp;L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51AF9B8-1AE9-41AA-B6ED-B6D7B15B8B48}"/>
              </a:ext>
            </a:extLst>
          </p:cNvPr>
          <p:cNvCxnSpPr>
            <a:cxnSpLocks/>
          </p:cNvCxnSpPr>
          <p:nvPr/>
        </p:nvCxnSpPr>
        <p:spPr>
          <a:xfrm>
            <a:off x="2843646" y="1988358"/>
            <a:ext cx="0" cy="332646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6B50B6F-36DC-43F2-9CE6-FCA5522F5EE4}"/>
              </a:ext>
            </a:extLst>
          </p:cNvPr>
          <p:cNvSpPr txBox="1"/>
          <p:nvPr/>
        </p:nvSpPr>
        <p:spPr>
          <a:xfrm>
            <a:off x="1905628" y="4684976"/>
            <a:ext cx="3616038" cy="76944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BOC take samples from 10000l tank; contractor escort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LOX trolleys filled everyday, and full on Fri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Call out on demand on weekend but unlikely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Daily reports to </a:t>
            </a:r>
            <a:r>
              <a:rPr lang="en-GB" sz="1100" err="1"/>
              <a:t>Eng</a:t>
            </a:r>
            <a:r>
              <a:rPr lang="en-GB" sz="1100"/>
              <a:t> Ops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11F017-9801-4840-8E35-BEFA15984A1E}"/>
              </a:ext>
            </a:extLst>
          </p:cNvPr>
          <p:cNvSpPr txBox="1"/>
          <p:nvPr/>
        </p:nvSpPr>
        <p:spPr>
          <a:xfrm>
            <a:off x="7898351" y="1619027"/>
            <a:ext cx="1911927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/>
              <a:t>Gaseous O2 Support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9E2BD50-8252-4E5C-A232-FE1A45B3CC26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6604212" y="764992"/>
            <a:ext cx="2250102" cy="854035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86D056F4-346A-4E4B-8582-BC60E161B0EF}"/>
              </a:ext>
            </a:extLst>
          </p:cNvPr>
          <p:cNvSpPr txBox="1"/>
          <p:nvPr/>
        </p:nvSpPr>
        <p:spPr>
          <a:xfrm>
            <a:off x="7898351" y="2621086"/>
            <a:ext cx="1911927" cy="1107996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Contractor responsible for support to O2 trolley O2 elements.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Ad-hoc and regular servicing (6/12/24mths)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/>
              <a:t>Prep for deployments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E99C050-F91E-49ED-AF41-9A7AAA8D12ED}"/>
              </a:ext>
            </a:extLst>
          </p:cNvPr>
          <p:cNvCxnSpPr>
            <a:cxnSpLocks/>
          </p:cNvCxnSpPr>
          <p:nvPr/>
        </p:nvCxnSpPr>
        <p:spPr>
          <a:xfrm>
            <a:off x="8854313" y="2265357"/>
            <a:ext cx="0" cy="332646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02128EC0-1371-4CB0-96E7-E1FD116E68D2}"/>
              </a:ext>
            </a:extLst>
          </p:cNvPr>
          <p:cNvSpPr txBox="1"/>
          <p:nvPr/>
        </p:nvSpPr>
        <p:spPr>
          <a:xfrm>
            <a:off x="7769544" y="4638810"/>
            <a:ext cx="2317157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GFX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3x LOX Trolleys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3x Gaseous oxygen Trolleys</a:t>
            </a:r>
          </a:p>
          <a:p>
            <a:endParaRPr lang="en-GB" sz="11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C7397B-6987-4462-A15D-8B20A7D1B9BF}"/>
              </a:ext>
            </a:extLst>
          </p:cNvPr>
          <p:cNvSpPr txBox="1"/>
          <p:nvPr/>
        </p:nvSpPr>
        <p:spPr>
          <a:xfrm>
            <a:off x="1905629" y="96699"/>
            <a:ext cx="1285179" cy="369332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/>
              <a:t>Colour Key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CF96A-2AC2-41FF-A3E2-7533246BE375}"/>
              </a:ext>
            </a:extLst>
          </p:cNvPr>
          <p:cNvSpPr txBox="1"/>
          <p:nvPr/>
        </p:nvSpPr>
        <p:spPr>
          <a:xfrm>
            <a:off x="1905628" y="521202"/>
            <a:ext cx="140096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/>
              <a:t>MoD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ECC1FE-A956-475C-9BE7-22A623494F2E}"/>
              </a:ext>
            </a:extLst>
          </p:cNvPr>
          <p:cNvSpPr txBox="1"/>
          <p:nvPr/>
        </p:nvSpPr>
        <p:spPr>
          <a:xfrm>
            <a:off x="1905628" y="956567"/>
            <a:ext cx="1400962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/>
              <a:t>Contractor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75FE33-0948-418F-8348-2CE839DA33B0}"/>
              </a:ext>
            </a:extLst>
          </p:cNvPr>
          <p:cNvSpPr txBox="1"/>
          <p:nvPr/>
        </p:nvSpPr>
        <p:spPr>
          <a:xfrm>
            <a:off x="4268145" y="3635903"/>
            <a:ext cx="1817460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/>
              <a:t>51Sqn collect trolleys from bay and return</a:t>
            </a:r>
          </a:p>
          <a:p>
            <a:r>
              <a:rPr lang="en-GB" sz="1100" err="1"/>
              <a:t>Stn</a:t>
            </a:r>
            <a:r>
              <a:rPr lang="en-GB" sz="1100"/>
              <a:t> support main trolley and wheels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4B10AEF-FEF8-46B1-BB53-85EE286D77A6}"/>
              </a:ext>
            </a:extLst>
          </p:cNvPr>
          <p:cNvCxnSpPr>
            <a:cxnSpLocks/>
          </p:cNvCxnSpPr>
          <p:nvPr/>
        </p:nvCxnSpPr>
        <p:spPr>
          <a:xfrm flipV="1">
            <a:off x="3835503" y="4002601"/>
            <a:ext cx="432643" cy="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935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E77DB5916AD249B4B49B155E4F038D" ma:contentTypeVersion="11" ma:contentTypeDescription="Create a new document." ma:contentTypeScope="" ma:versionID="78c382caaceceda386775594b8919a01">
  <xsd:schema xmlns:xsd="http://www.w3.org/2001/XMLSchema" xmlns:xs="http://www.w3.org/2001/XMLSchema" xmlns:p="http://schemas.microsoft.com/office/2006/metadata/properties" xmlns:ns2="7550d3d3-1558-44e8-a0c3-d4aed3a52fe9" xmlns:ns3="a954d08d-f3a5-4ec6-8985-dffbba2adc79" targetNamespace="http://schemas.microsoft.com/office/2006/metadata/properties" ma:root="true" ma:fieldsID="50b4676651173ab4be05ed7e1c5d0c3e" ns2:_="" ns3:_="">
    <xsd:import namespace="7550d3d3-1558-44e8-a0c3-d4aed3a52fe9"/>
    <xsd:import namespace="a954d08d-f3a5-4ec6-8985-dffbba2adc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0d3d3-1558-44e8-a0c3-d4aed3a52f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54d08d-f3a5-4ec6-8985-dffbba2adc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F60299-11D5-43B6-8389-FF6A6D6500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50d3d3-1558-44e8-a0c3-d4aed3a52fe9"/>
    <ds:schemaRef ds:uri="a954d08d-f3a5-4ec6-8985-dffbba2adc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B72DB9-FD30-4FAD-9356-98AD41C4CC1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7550d3d3-1558-44e8-a0c3-d4aed3a52fe9"/>
    <ds:schemaRef ds:uri="http://schemas.microsoft.com/office/infopath/2007/PartnerControls"/>
    <ds:schemaRef ds:uri="a954d08d-f3a5-4ec6-8985-dffbba2adc7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3CB84E0-53FC-4381-923C-EECD732929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553</Words>
  <Application>Microsoft Office PowerPoint</Application>
  <PresentationFormat>Widescreen</PresentationFormat>
  <Paragraphs>85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Ovington, Georgina Miss (DES AS-AirISTAR Airskr PM L3)</dc:creator>
  <cp:lastModifiedBy>Parish, Graham  (DES AS-AirISTAR Comrcl TAA-1)</cp:lastModifiedBy>
  <cp:revision>5</cp:revision>
  <dcterms:created xsi:type="dcterms:W3CDTF">2022-06-07T11:02:17Z</dcterms:created>
  <dcterms:modified xsi:type="dcterms:W3CDTF">2022-07-05T14:29:38Z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0x0101002BE77DB5916AD249B4B49B155E4F038D</vt:lpwstr>
  </property>
  <property fmtid="{D5CDD505-2E9C-101B-9397-08002B2CF9AE}" pid="3" name="MSIP_Label_d8a60473-494b-4586-a1bb-b0e663054676_Enabled">
    <vt:lpwstr>true</vt:lpwstr>
  </property>
  <property fmtid="{D5CDD505-2E9C-101B-9397-08002B2CF9AE}" pid="4" name="MSIP_Label_d8a60473-494b-4586-a1bb-b0e663054676_SetDate">
    <vt:lpwstr>2022-06-13T13:08:15Z</vt:lpwstr>
  </property>
  <property fmtid="{D5CDD505-2E9C-101B-9397-08002B2CF9AE}" pid="5" name="MSIP_Label_d8a60473-494b-4586-a1bb-b0e663054676_Method">
    <vt:lpwstr>Privileged</vt:lpwstr>
  </property>
  <property fmtid="{D5CDD505-2E9C-101B-9397-08002B2CF9AE}" pid="6" name="MSIP_Label_d8a60473-494b-4586-a1bb-b0e663054676_Name">
    <vt:lpwstr>MOD-1-O-‘UNMARKED’</vt:lpwstr>
  </property>
  <property fmtid="{D5CDD505-2E9C-101B-9397-08002B2CF9AE}" pid="7" name="MSIP_Label_d8a60473-494b-4586-a1bb-b0e663054676_SiteId">
    <vt:lpwstr>be7760ed-5953-484b-ae95-d0a16dfa09e5</vt:lpwstr>
  </property>
  <property fmtid="{D5CDD505-2E9C-101B-9397-08002B2CF9AE}" pid="8" name="MSIP_Label_d8a60473-494b-4586-a1bb-b0e663054676_ActionId">
    <vt:lpwstr>7e066741-77c3-4b12-94fb-4f89f10b90e3</vt:lpwstr>
  </property>
  <property fmtid="{D5CDD505-2E9C-101B-9397-08002B2CF9AE}" pid="9" name="MSIP_Label_d8a60473-494b-4586-a1bb-b0e663054676_ContentBits">
    <vt:lpwstr>0</vt:lpwstr>
  </property>
</Properties>
</file>