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3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Lst>
  <p:sldSz cx="9144000" cy="5143500" type="screen16x9"/>
  <p:notesSz cx="6858000" cy="9144000"/>
  <p:embeddedFontLst>
    <p:embeddedFont>
      <p:font typeface="Roboto" panose="020B0604020202020204" charset="0"/>
      <p:regular r:id="rId40"/>
      <p:bold r:id="rId41"/>
      <p:italic r:id="rId42"/>
      <p:boldItalic r:id="rId43"/>
    </p:embeddedFont>
    <p:embeddedFont>
      <p:font typeface="Calibri" panose="020F0502020204030204" pitchFamily="34" charset="0"/>
      <p:regular r:id="rId44"/>
      <p:bold r:id="rId45"/>
      <p:italic r:id="rId46"/>
      <p:boldItalic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1FF7F4A-41E3-4637-AAA5-CAE6AEBE454D}">
  <a:tblStyle styleId="{01FF7F4A-41E3-4637-AAA5-CAE6AEBE454D}" styleName="Table_0">
    <a:wholeTbl>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tblStyle>
  <a:tblStyle styleId="{A8894D1C-1D64-4794-ADB1-9A13AC7726ED}" styleName="Table_1">
    <a:wholeTbl>
      <a:tcTxStyle>
        <a:font>
          <a:latin typeface="Calibri"/>
          <a:ea typeface="Calibri"/>
          <a:cs typeface="Calibri"/>
        </a:font>
        <a:srgbClr val="000000"/>
      </a:tcTxStyle>
      <a:tcStyle>
        <a:tcBdr>
          <a:left>
            <a:ln w="6350" cap="flat" cmpd="sng">
              <a:solidFill>
                <a:srgbClr val="BFBFBF"/>
              </a:solidFill>
              <a:prstDash val="solid"/>
              <a:round/>
              <a:headEnd type="none" w="med" len="med"/>
              <a:tailEnd type="none" w="med" len="med"/>
            </a:ln>
          </a:left>
          <a:right>
            <a:ln w="6350" cap="flat" cmpd="sng">
              <a:solidFill>
                <a:srgbClr val="BFBFBF"/>
              </a:solidFill>
              <a:prstDash val="solid"/>
              <a:round/>
              <a:headEnd type="none" w="med" len="med"/>
              <a:tailEnd type="none" w="med" len="med"/>
            </a:ln>
          </a:right>
          <a:top>
            <a:ln w="6350" cap="flat" cmpd="sng">
              <a:solidFill>
                <a:srgbClr val="BFBFBF"/>
              </a:solidFill>
              <a:prstDash val="solid"/>
              <a:round/>
              <a:headEnd type="none" w="med" len="med"/>
              <a:tailEnd type="none" w="med" len="med"/>
            </a:ln>
          </a:top>
          <a:bottom>
            <a:ln w="6350" cap="flat" cmpd="sng">
              <a:solidFill>
                <a:srgbClr val="BFBFBF"/>
              </a:solidFill>
              <a:prstDash val="solid"/>
              <a:round/>
              <a:headEnd type="none" w="med" len="med"/>
              <a:tailEnd type="none" w="med" len="med"/>
            </a:ln>
          </a:bottom>
          <a:insideH>
            <a:ln w="6350" cap="flat" cmpd="sng">
              <a:solidFill>
                <a:srgbClr val="BFBFBF"/>
              </a:solidFill>
              <a:prstDash val="solid"/>
              <a:round/>
              <a:headEnd type="none" w="med" len="med"/>
              <a:tailEnd type="none" w="med" len="med"/>
            </a:ln>
          </a:insideH>
          <a:insideV>
            <a:ln w="6350" cap="flat" cmpd="sng">
              <a:solidFill>
                <a:srgbClr val="BFBFBF"/>
              </a:solidFill>
              <a:prstDash val="solid"/>
              <a:round/>
              <a:headEnd type="none" w="med" len="med"/>
              <a:tailEnd type="none" w="med" len="med"/>
            </a:ln>
          </a:insideV>
        </a:tcBdr>
      </a:tcStyle>
    </a:wholeTbl>
    <a:firstRow>
      <a:tcTxStyle>
        <a:srgbClr val="000000"/>
      </a:tcTxStyle>
      <a:tcStyle>
        <a:tcBdr/>
      </a:tcStyle>
    </a:firstRow>
  </a:tblStyle>
  <a:tblStyle styleId="{56785955-5741-4051-857D-2E2F099EC6F5}" styleName="Table_2">
    <a:wholeTbl>
      <a:tcTxStyle>
        <a:font>
          <a:latin typeface="Calibri"/>
          <a:ea typeface="Calibri"/>
          <a:cs typeface="Calibri"/>
        </a:font>
        <a:srgbClr val="000000"/>
      </a:tcTxStyle>
      <a:tcStyle>
        <a:tcBdr>
          <a:left>
            <a:ln w="6350" cap="flat" cmpd="sng">
              <a:solidFill>
                <a:srgbClr val="BFBFBF"/>
              </a:solidFill>
              <a:prstDash val="solid"/>
              <a:round/>
              <a:headEnd type="none" w="med" len="med"/>
              <a:tailEnd type="none" w="med" len="med"/>
            </a:ln>
          </a:left>
          <a:right>
            <a:ln w="6350" cap="flat" cmpd="sng">
              <a:solidFill>
                <a:srgbClr val="BFBFBF"/>
              </a:solidFill>
              <a:prstDash val="solid"/>
              <a:round/>
              <a:headEnd type="none" w="med" len="med"/>
              <a:tailEnd type="none" w="med" len="med"/>
            </a:ln>
          </a:right>
          <a:top>
            <a:ln w="6350" cap="flat" cmpd="sng">
              <a:solidFill>
                <a:srgbClr val="BFBFBF"/>
              </a:solidFill>
              <a:prstDash val="solid"/>
              <a:round/>
              <a:headEnd type="none" w="med" len="med"/>
              <a:tailEnd type="none" w="med" len="med"/>
            </a:ln>
          </a:top>
          <a:bottom>
            <a:ln w="6350" cap="flat" cmpd="sng">
              <a:solidFill>
                <a:srgbClr val="BFBFBF"/>
              </a:solidFill>
              <a:prstDash val="solid"/>
              <a:round/>
              <a:headEnd type="none" w="med" len="med"/>
              <a:tailEnd type="none" w="med" len="med"/>
            </a:ln>
          </a:bottom>
          <a:insideH>
            <a:ln w="6350" cap="flat" cmpd="sng">
              <a:solidFill>
                <a:srgbClr val="BFBFBF"/>
              </a:solidFill>
              <a:prstDash val="solid"/>
              <a:round/>
              <a:headEnd type="none" w="med" len="med"/>
              <a:tailEnd type="none" w="med" len="med"/>
            </a:ln>
          </a:insideH>
          <a:insideV>
            <a:ln w="6350" cap="flat" cmpd="sng">
              <a:solidFill>
                <a:srgbClr val="BFBFBF"/>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3" d="100"/>
          <a:sy n="93" d="100"/>
        </p:scale>
        <p:origin x="17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46233184"/>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2" name="Shape 7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7720521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1" name="Shape 15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0897793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9" name="Shape 15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769352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5" name="Shape 16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5764135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2" name="Shape 17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388587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8" name="Shape 17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6640750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4" name="Shape 18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9069814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0" name="Shape 19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727695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8" name="Shape 19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2239823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4" name="Shape 20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9053953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Shape 2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0" name="Shape 21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6597962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2" name="Shape 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7966575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Shape 21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6" name="Shape 21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2851793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Shape 2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2" name="Shape 22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8310789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8" name="Shape 22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9876957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Shape 2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4" name="Shape 23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1214172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Shape 23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0" name="Shape 24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8685783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Shape 2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6" name="Shape 24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9781910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Shape 2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1" name="Shape 25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7392451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Shape 2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6" name="Shape 25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1528327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Shape 2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2" name="Shape 26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0064034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Shape 2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8" name="Shape 26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9688232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 name="Shape 8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9710527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Shape 2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7" name="Shape 27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767798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Shape 2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3" name="Shape 28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666862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Shape 2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8" name="Shape 28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2661507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Shape 2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3" name="Shape 29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0054215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Shape 2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8" name="Shape 29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5713566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Shape 3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3" name="Shape 30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8474291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Shape 3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8" name="Shape 30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077968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Shape 3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3" name="Shape 31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1865368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4" name="Shape 9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2350885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5" name="Shape 11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2772224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1" name="Shape 12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4530139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9" name="Shape 12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84235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5" name="Shape 13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2655239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1" name="Shape 14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9572572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p:nvPr/>
        </p:nvSpPr>
        <p:spPr>
          <a:xfrm flipH="1">
            <a:off x="8246400" y="4245925"/>
            <a:ext cx="897600" cy="897600"/>
          </a:xfrm>
          <a:prstGeom prst="rtTriangle">
            <a:avLst/>
          </a:prstGeom>
          <a:solidFill>
            <a:schemeClr val="lt1"/>
          </a:solidFill>
          <a:ln>
            <a:noFill/>
          </a:ln>
        </p:spPr>
        <p:txBody>
          <a:bodyPr lIns="91425" tIns="91425" rIns="91425" bIns="91425" anchor="ctr" anchorCtr="0">
            <a:noAutofit/>
          </a:bodyPr>
          <a:lstStyle/>
          <a:p>
            <a:pPr lvl="0">
              <a:spcBef>
                <a:spcPts val="0"/>
              </a:spcBef>
              <a:buNone/>
            </a:pPr>
            <a:endParaRPr/>
          </a:p>
        </p:txBody>
      </p:sp>
      <p:sp>
        <p:nvSpPr>
          <p:cNvPr id="11" name="Shape 11"/>
          <p:cNvSpPr/>
          <p:nvPr/>
        </p:nvSpPr>
        <p:spPr>
          <a:xfrm flipH="1">
            <a:off x="8246400" y="4245875"/>
            <a:ext cx="897600" cy="897600"/>
          </a:xfrm>
          <a:prstGeom prst="round1Rect">
            <a:avLst>
              <a:gd name="adj" fmla="val 16667"/>
            </a:avLst>
          </a:prstGeom>
          <a:solidFill>
            <a:schemeClr val="lt1">
              <a:alpha val="68080"/>
            </a:schemeClr>
          </a:solidFill>
          <a:ln>
            <a:noFill/>
          </a:ln>
        </p:spPr>
        <p:txBody>
          <a:bodyPr lIns="91425" tIns="91425" rIns="91425" bIns="91425" anchor="ctr" anchorCtr="0">
            <a:noAutofit/>
          </a:bodyPr>
          <a:lstStyle/>
          <a:p>
            <a:pPr lvl="0">
              <a:spcBef>
                <a:spcPts val="0"/>
              </a:spcBef>
              <a:buNone/>
            </a:pPr>
            <a:endParaRPr/>
          </a:p>
        </p:txBody>
      </p:sp>
      <p:sp>
        <p:nvSpPr>
          <p:cNvPr id="12" name="Shape 12"/>
          <p:cNvSpPr txBox="1">
            <a:spLocks noGrp="1"/>
          </p:cNvSpPr>
          <p:nvPr>
            <p:ph type="ctrTitle"/>
          </p:nvPr>
        </p:nvSpPr>
        <p:spPr>
          <a:xfrm>
            <a:off x="390525" y="1819275"/>
            <a:ext cx="8222100" cy="933600"/>
          </a:xfrm>
          <a:prstGeom prst="rect">
            <a:avLst/>
          </a:prstGeom>
        </p:spPr>
        <p:txBody>
          <a:bodyPr lIns="91425" tIns="91425" rIns="91425" bIns="91425" anchor="b"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13" name="Shape 13"/>
          <p:cNvSpPr txBox="1">
            <a:spLocks noGrp="1"/>
          </p:cNvSpPr>
          <p:nvPr>
            <p:ph type="subTitle" idx="1"/>
          </p:nvPr>
        </p:nvSpPr>
        <p:spPr>
          <a:xfrm>
            <a:off x="390525" y="2789130"/>
            <a:ext cx="8222100" cy="432900"/>
          </a:xfrm>
          <a:prstGeom prst="rect">
            <a:avLst/>
          </a:prstGeom>
        </p:spPr>
        <p:txBody>
          <a:bodyPr lIns="91425" tIns="91425" rIns="91425" bIns="91425" anchor="t" anchorCtr="0"/>
          <a:lstStyle>
            <a:lvl1pPr lvl="0">
              <a:lnSpc>
                <a:spcPct val="100000"/>
              </a:lnSpc>
              <a:spcBef>
                <a:spcPts val="0"/>
              </a:spcBef>
              <a:spcAft>
                <a:spcPts val="0"/>
              </a:spcAft>
              <a:buClr>
                <a:schemeClr val="lt1"/>
              </a:buClr>
              <a:buNone/>
              <a:defRPr>
                <a:solidFill>
                  <a:schemeClr val="lt1"/>
                </a:solidFill>
              </a:defRPr>
            </a:lvl1pPr>
            <a:lvl2pPr lvl="1">
              <a:lnSpc>
                <a:spcPct val="100000"/>
              </a:lnSpc>
              <a:spcBef>
                <a:spcPts val="0"/>
              </a:spcBef>
              <a:spcAft>
                <a:spcPts val="0"/>
              </a:spcAft>
              <a:buClr>
                <a:schemeClr val="lt1"/>
              </a:buClr>
              <a:buSzPct val="100000"/>
              <a:buNone/>
              <a:defRPr sz="1800">
                <a:solidFill>
                  <a:schemeClr val="lt1"/>
                </a:solidFill>
              </a:defRPr>
            </a:lvl2pPr>
            <a:lvl3pPr lvl="2">
              <a:lnSpc>
                <a:spcPct val="100000"/>
              </a:lnSpc>
              <a:spcBef>
                <a:spcPts val="0"/>
              </a:spcBef>
              <a:spcAft>
                <a:spcPts val="0"/>
              </a:spcAft>
              <a:buClr>
                <a:schemeClr val="lt1"/>
              </a:buClr>
              <a:buSzPct val="100000"/>
              <a:buNone/>
              <a:defRPr sz="1800">
                <a:solidFill>
                  <a:schemeClr val="lt1"/>
                </a:solidFill>
              </a:defRPr>
            </a:lvl3pPr>
            <a:lvl4pPr lvl="3">
              <a:lnSpc>
                <a:spcPct val="100000"/>
              </a:lnSpc>
              <a:spcBef>
                <a:spcPts val="0"/>
              </a:spcBef>
              <a:spcAft>
                <a:spcPts val="0"/>
              </a:spcAft>
              <a:buClr>
                <a:schemeClr val="lt1"/>
              </a:buClr>
              <a:buSzPct val="100000"/>
              <a:buNone/>
              <a:defRPr sz="1800">
                <a:solidFill>
                  <a:schemeClr val="lt1"/>
                </a:solidFill>
              </a:defRPr>
            </a:lvl4pPr>
            <a:lvl5pPr lvl="4">
              <a:lnSpc>
                <a:spcPct val="100000"/>
              </a:lnSpc>
              <a:spcBef>
                <a:spcPts val="0"/>
              </a:spcBef>
              <a:spcAft>
                <a:spcPts val="0"/>
              </a:spcAft>
              <a:buClr>
                <a:schemeClr val="lt1"/>
              </a:buClr>
              <a:buSzPct val="100000"/>
              <a:buNone/>
              <a:defRPr sz="1800">
                <a:solidFill>
                  <a:schemeClr val="lt1"/>
                </a:solidFill>
              </a:defRPr>
            </a:lvl5pPr>
            <a:lvl6pPr lvl="5">
              <a:lnSpc>
                <a:spcPct val="100000"/>
              </a:lnSpc>
              <a:spcBef>
                <a:spcPts val="0"/>
              </a:spcBef>
              <a:spcAft>
                <a:spcPts val="0"/>
              </a:spcAft>
              <a:buClr>
                <a:schemeClr val="lt1"/>
              </a:buClr>
              <a:buSzPct val="100000"/>
              <a:buNone/>
              <a:defRPr sz="1800">
                <a:solidFill>
                  <a:schemeClr val="lt1"/>
                </a:solidFill>
              </a:defRPr>
            </a:lvl6pPr>
            <a:lvl7pPr lvl="6">
              <a:lnSpc>
                <a:spcPct val="100000"/>
              </a:lnSpc>
              <a:spcBef>
                <a:spcPts val="0"/>
              </a:spcBef>
              <a:spcAft>
                <a:spcPts val="0"/>
              </a:spcAft>
              <a:buClr>
                <a:schemeClr val="lt1"/>
              </a:buClr>
              <a:buSzPct val="100000"/>
              <a:buNone/>
              <a:defRPr sz="1800">
                <a:solidFill>
                  <a:schemeClr val="lt1"/>
                </a:solidFill>
              </a:defRPr>
            </a:lvl7pPr>
            <a:lvl8pPr lvl="7">
              <a:lnSpc>
                <a:spcPct val="100000"/>
              </a:lnSpc>
              <a:spcBef>
                <a:spcPts val="0"/>
              </a:spcBef>
              <a:spcAft>
                <a:spcPts val="0"/>
              </a:spcAft>
              <a:buClr>
                <a:schemeClr val="lt1"/>
              </a:buClr>
              <a:buSzPct val="100000"/>
              <a:buNone/>
              <a:defRPr sz="1800">
                <a:solidFill>
                  <a:schemeClr val="lt1"/>
                </a:solidFill>
              </a:defRPr>
            </a:lvl8pPr>
            <a:lvl9pPr lvl="8">
              <a:lnSpc>
                <a:spcPct val="100000"/>
              </a:lnSpc>
              <a:spcBef>
                <a:spcPts val="0"/>
              </a:spcBef>
              <a:spcAft>
                <a:spcPts val="0"/>
              </a:spcAft>
              <a:buClr>
                <a:schemeClr val="lt1"/>
              </a:buClr>
              <a:buSzPct val="100000"/>
              <a:buNone/>
              <a:defRPr sz="1800">
                <a:solidFill>
                  <a:schemeClr val="lt1"/>
                </a:solidFill>
              </a:defRPr>
            </a:lvl9pPr>
          </a:lstStyle>
          <a:p>
            <a:endParaRPr/>
          </a:p>
        </p:txBody>
      </p:sp>
      <p:sp>
        <p:nvSpPr>
          <p:cNvPr id="14" name="Shape 14"/>
          <p:cNvSpPr txBox="1">
            <a:spLocks noGrp="1"/>
          </p:cNvSpPr>
          <p:nvPr>
            <p:ph type="sldNum" idx="12"/>
          </p:nvPr>
        </p:nvSpPr>
        <p:spPr>
          <a:xfrm>
            <a:off x="8523541" y="4695623"/>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bg>
      <p:bgPr>
        <a:solidFill>
          <a:schemeClr val="accent4"/>
        </a:solidFill>
        <a:effectLst/>
      </p:bgPr>
    </p:bg>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475500" y="1258525"/>
            <a:ext cx="8222100" cy="1963500"/>
          </a:xfrm>
          <a:prstGeom prst="rect">
            <a:avLst/>
          </a:prstGeom>
        </p:spPr>
        <p:txBody>
          <a:bodyPr lIns="91425" tIns="91425" rIns="91425" bIns="91425" anchor="b" anchorCtr="0"/>
          <a:lstStyle>
            <a:lvl1pPr lvl="0" algn="ctr">
              <a:spcBef>
                <a:spcPts val="0"/>
              </a:spcBef>
              <a:buClr>
                <a:schemeClr val="dk2"/>
              </a:buClr>
              <a:buSzPct val="100000"/>
              <a:defRPr sz="12000">
                <a:solidFill>
                  <a:schemeClr val="dk2"/>
                </a:solidFill>
              </a:defRPr>
            </a:lvl1pPr>
            <a:lvl2pPr lvl="1" algn="ctr">
              <a:spcBef>
                <a:spcPts val="0"/>
              </a:spcBef>
              <a:buClr>
                <a:schemeClr val="dk2"/>
              </a:buClr>
              <a:buSzPct val="100000"/>
              <a:defRPr sz="12000">
                <a:solidFill>
                  <a:schemeClr val="dk2"/>
                </a:solidFill>
              </a:defRPr>
            </a:lvl2pPr>
            <a:lvl3pPr lvl="2" algn="ctr">
              <a:spcBef>
                <a:spcPts val="0"/>
              </a:spcBef>
              <a:buClr>
                <a:schemeClr val="dk2"/>
              </a:buClr>
              <a:buSzPct val="100000"/>
              <a:defRPr sz="12000">
                <a:solidFill>
                  <a:schemeClr val="dk2"/>
                </a:solidFill>
              </a:defRPr>
            </a:lvl3pPr>
            <a:lvl4pPr lvl="3" algn="ctr">
              <a:spcBef>
                <a:spcPts val="0"/>
              </a:spcBef>
              <a:buClr>
                <a:schemeClr val="dk2"/>
              </a:buClr>
              <a:buSzPct val="100000"/>
              <a:defRPr sz="12000">
                <a:solidFill>
                  <a:schemeClr val="dk2"/>
                </a:solidFill>
              </a:defRPr>
            </a:lvl4pPr>
            <a:lvl5pPr lvl="4" algn="ctr">
              <a:spcBef>
                <a:spcPts val="0"/>
              </a:spcBef>
              <a:buClr>
                <a:schemeClr val="dk2"/>
              </a:buClr>
              <a:buSzPct val="100000"/>
              <a:defRPr sz="12000">
                <a:solidFill>
                  <a:schemeClr val="dk2"/>
                </a:solidFill>
              </a:defRPr>
            </a:lvl5pPr>
            <a:lvl6pPr lvl="5" algn="ctr">
              <a:spcBef>
                <a:spcPts val="0"/>
              </a:spcBef>
              <a:buClr>
                <a:schemeClr val="dk2"/>
              </a:buClr>
              <a:buSzPct val="100000"/>
              <a:defRPr sz="12000">
                <a:solidFill>
                  <a:schemeClr val="dk2"/>
                </a:solidFill>
              </a:defRPr>
            </a:lvl6pPr>
            <a:lvl7pPr lvl="6" algn="ctr">
              <a:spcBef>
                <a:spcPts val="0"/>
              </a:spcBef>
              <a:buClr>
                <a:schemeClr val="dk2"/>
              </a:buClr>
              <a:buSzPct val="100000"/>
              <a:defRPr sz="12000">
                <a:solidFill>
                  <a:schemeClr val="dk2"/>
                </a:solidFill>
              </a:defRPr>
            </a:lvl7pPr>
            <a:lvl8pPr lvl="7" algn="ctr">
              <a:spcBef>
                <a:spcPts val="0"/>
              </a:spcBef>
              <a:buClr>
                <a:schemeClr val="dk2"/>
              </a:buClr>
              <a:buSzPct val="100000"/>
              <a:defRPr sz="12000">
                <a:solidFill>
                  <a:schemeClr val="dk2"/>
                </a:solidFill>
              </a:defRPr>
            </a:lvl8pPr>
            <a:lvl9pPr lvl="8" algn="ctr">
              <a:spcBef>
                <a:spcPts val="0"/>
              </a:spcBef>
              <a:buClr>
                <a:schemeClr val="dk2"/>
              </a:buClr>
              <a:buSzPct val="100000"/>
              <a:defRPr sz="12000">
                <a:solidFill>
                  <a:schemeClr val="dk2"/>
                </a:solidFill>
              </a:defRPr>
            </a:lvl9pPr>
          </a:lstStyle>
          <a:p>
            <a:endParaRPr/>
          </a:p>
        </p:txBody>
      </p:sp>
      <p:sp>
        <p:nvSpPr>
          <p:cNvPr id="59" name="Shape 59"/>
          <p:cNvSpPr txBox="1">
            <a:spLocks noGrp="1"/>
          </p:cNvSpPr>
          <p:nvPr>
            <p:ph type="body" idx="1"/>
          </p:nvPr>
        </p:nvSpPr>
        <p:spPr>
          <a:xfrm>
            <a:off x="475500" y="3304625"/>
            <a:ext cx="8222100"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60" name="Shape 60"/>
          <p:cNvSpPr txBox="1">
            <a:spLocks noGrp="1"/>
          </p:cNvSpPr>
          <p:nvPr>
            <p:ph type="sldNum" idx="12"/>
          </p:nvPr>
        </p:nvSpPr>
        <p:spPr>
          <a:xfrm>
            <a:off x="8523541" y="4695623"/>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bg>
      <p:bgPr>
        <a:solidFill>
          <a:schemeClr val="accent4"/>
        </a:solidFill>
        <a:effectLst/>
      </p:bgPr>
    </p:bg>
    <p:spTree>
      <p:nvGrpSpPr>
        <p:cNvPr id="1" name="Shape 61"/>
        <p:cNvGrpSpPr/>
        <p:nvPr/>
      </p:nvGrpSpPr>
      <p:grpSpPr>
        <a:xfrm>
          <a:off x="0" y="0"/>
          <a:ext cx="0" cy="0"/>
          <a:chOff x="0" y="0"/>
          <a:chExt cx="0" cy="0"/>
        </a:xfrm>
      </p:grpSpPr>
      <p:sp>
        <p:nvSpPr>
          <p:cNvPr id="62" name="Shape 62"/>
          <p:cNvSpPr txBox="1">
            <a:spLocks noGrp="1"/>
          </p:cNvSpPr>
          <p:nvPr>
            <p:ph type="sldNum" idx="12"/>
          </p:nvPr>
        </p:nvSpPr>
        <p:spPr>
          <a:xfrm>
            <a:off x="8523541" y="4695623"/>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bg>
      <p:bgPr>
        <a:solidFill>
          <a:srgbClr val="FFFFFF"/>
        </a:solidFill>
        <a:effectLst/>
      </p:bgPr>
    </p:bg>
    <p:spTree>
      <p:nvGrpSpPr>
        <p:cNvPr id="1" name="Shape 63"/>
        <p:cNvGrpSpPr/>
        <p:nvPr/>
      </p:nvGrpSpPr>
      <p:grpSpPr>
        <a:xfrm>
          <a:off x="0" y="0"/>
          <a:ext cx="0" cy="0"/>
          <a:chOff x="0" y="0"/>
          <a:chExt cx="0" cy="0"/>
        </a:xfrm>
      </p:grpSpPr>
      <p:sp>
        <p:nvSpPr>
          <p:cNvPr id="64" name="Shape 64"/>
          <p:cNvSpPr/>
          <p:nvPr/>
        </p:nvSpPr>
        <p:spPr>
          <a:xfrm>
            <a:off x="0" y="0"/>
            <a:ext cx="9144000" cy="5143500"/>
          </a:xfrm>
          <a:prstGeom prst="rect">
            <a:avLst/>
          </a:prstGeom>
          <a:solidFill>
            <a:schemeClr val="lt1"/>
          </a:solidFill>
          <a:ln>
            <a:noFill/>
          </a:ln>
        </p:spPr>
        <p:txBody>
          <a:bodyPr lIns="91425" tIns="91425" rIns="91425" bIns="91425" anchor="ctr" anchorCtr="0">
            <a:noAutofit/>
          </a:bodyPr>
          <a:lstStyle/>
          <a:p>
            <a:pPr lvl="0">
              <a:spcBef>
                <a:spcPts val="0"/>
              </a:spcBef>
              <a:buNone/>
            </a:pPr>
            <a:endParaRPr/>
          </a:p>
        </p:txBody>
      </p:sp>
      <p:cxnSp>
        <p:nvCxnSpPr>
          <p:cNvPr id="65" name="Shape 65"/>
          <p:cNvCxnSpPr/>
          <p:nvPr/>
        </p:nvCxnSpPr>
        <p:spPr>
          <a:xfrm>
            <a:off x="474475" y="336950"/>
            <a:ext cx="3163200" cy="0"/>
          </a:xfrm>
          <a:prstGeom prst="straightConnector1">
            <a:avLst/>
          </a:prstGeom>
          <a:noFill/>
          <a:ln w="9525" cap="flat" cmpd="sng">
            <a:solidFill>
              <a:schemeClr val="dk1"/>
            </a:solidFill>
            <a:prstDash val="solid"/>
            <a:round/>
            <a:headEnd type="none" w="med" len="med"/>
            <a:tailEnd type="none" w="med" len="med"/>
          </a:ln>
        </p:spPr>
      </p:cxnSp>
      <p:cxnSp>
        <p:nvCxnSpPr>
          <p:cNvPr id="66" name="Shape 66"/>
          <p:cNvCxnSpPr/>
          <p:nvPr/>
        </p:nvCxnSpPr>
        <p:spPr>
          <a:xfrm>
            <a:off x="3828800" y="344225"/>
            <a:ext cx="4863000" cy="0"/>
          </a:xfrm>
          <a:prstGeom prst="straightConnector1">
            <a:avLst/>
          </a:prstGeom>
          <a:noFill/>
          <a:ln w="9525" cap="flat" cmpd="sng">
            <a:solidFill>
              <a:schemeClr val="dk1"/>
            </a:solidFill>
            <a:prstDash val="solid"/>
            <a:round/>
            <a:headEnd type="none" w="med" len="med"/>
            <a:tailEnd type="none" w="med" len="med"/>
          </a:ln>
        </p:spPr>
      </p:cxnSp>
      <p:sp>
        <p:nvSpPr>
          <p:cNvPr id="67" name="Shape 67"/>
          <p:cNvSpPr txBox="1">
            <a:spLocks noGrp="1"/>
          </p:cNvSpPr>
          <p:nvPr>
            <p:ph type="title"/>
          </p:nvPr>
        </p:nvSpPr>
        <p:spPr>
          <a:xfrm>
            <a:off x="474475" y="450125"/>
            <a:ext cx="3163200" cy="2062200"/>
          </a:xfrm>
          <a:prstGeom prst="rect">
            <a:avLst/>
          </a:prstGeom>
          <a:noFill/>
        </p:spPr>
        <p:txBody>
          <a:bodyPr lIns="91425" tIns="91425" rIns="91425" bIns="91425" anchor="t" anchorCtr="0"/>
          <a:lstStyle>
            <a:lvl1pPr lvl="0" algn="l" rtl="0">
              <a:lnSpc>
                <a:spcPct val="100000"/>
              </a:lnSpc>
              <a:spcBef>
                <a:spcPts val="0"/>
              </a:spcBef>
              <a:spcAft>
                <a:spcPts val="0"/>
              </a:spcAft>
              <a:buClr>
                <a:schemeClr val="dk1"/>
              </a:buClr>
              <a:buSzPct val="100000"/>
              <a:buNone/>
              <a:defRPr sz="3000" b="1">
                <a:solidFill>
                  <a:schemeClr val="dk1"/>
                </a:solidFill>
              </a:defRPr>
            </a:lvl1pPr>
            <a:lvl2pPr lvl="1" algn="l" rtl="0">
              <a:lnSpc>
                <a:spcPct val="100000"/>
              </a:lnSpc>
              <a:spcBef>
                <a:spcPts val="0"/>
              </a:spcBef>
              <a:spcAft>
                <a:spcPts val="0"/>
              </a:spcAft>
              <a:buClr>
                <a:schemeClr val="dk1"/>
              </a:buClr>
              <a:buSzPct val="100000"/>
              <a:buNone/>
              <a:defRPr sz="3000" b="1">
                <a:solidFill>
                  <a:schemeClr val="dk1"/>
                </a:solidFill>
              </a:defRPr>
            </a:lvl2pPr>
            <a:lvl3pPr lvl="2" algn="l" rtl="0">
              <a:lnSpc>
                <a:spcPct val="100000"/>
              </a:lnSpc>
              <a:spcBef>
                <a:spcPts val="0"/>
              </a:spcBef>
              <a:spcAft>
                <a:spcPts val="0"/>
              </a:spcAft>
              <a:buClr>
                <a:schemeClr val="dk1"/>
              </a:buClr>
              <a:buSzPct val="100000"/>
              <a:buNone/>
              <a:defRPr sz="3000" b="1">
                <a:solidFill>
                  <a:schemeClr val="dk1"/>
                </a:solidFill>
              </a:defRPr>
            </a:lvl3pPr>
            <a:lvl4pPr lvl="3" algn="l" rtl="0">
              <a:lnSpc>
                <a:spcPct val="100000"/>
              </a:lnSpc>
              <a:spcBef>
                <a:spcPts val="0"/>
              </a:spcBef>
              <a:spcAft>
                <a:spcPts val="0"/>
              </a:spcAft>
              <a:buClr>
                <a:schemeClr val="dk1"/>
              </a:buClr>
              <a:buSzPct val="100000"/>
              <a:buNone/>
              <a:defRPr sz="3000" b="1">
                <a:solidFill>
                  <a:schemeClr val="dk1"/>
                </a:solidFill>
              </a:defRPr>
            </a:lvl4pPr>
            <a:lvl5pPr lvl="4" algn="l" rtl="0">
              <a:lnSpc>
                <a:spcPct val="100000"/>
              </a:lnSpc>
              <a:spcBef>
                <a:spcPts val="0"/>
              </a:spcBef>
              <a:spcAft>
                <a:spcPts val="0"/>
              </a:spcAft>
              <a:buClr>
                <a:schemeClr val="dk1"/>
              </a:buClr>
              <a:buSzPct val="100000"/>
              <a:buNone/>
              <a:defRPr sz="3000" b="1">
                <a:solidFill>
                  <a:schemeClr val="dk1"/>
                </a:solidFill>
              </a:defRPr>
            </a:lvl5pPr>
            <a:lvl6pPr lvl="5" algn="l" rtl="0">
              <a:lnSpc>
                <a:spcPct val="100000"/>
              </a:lnSpc>
              <a:spcBef>
                <a:spcPts val="0"/>
              </a:spcBef>
              <a:spcAft>
                <a:spcPts val="0"/>
              </a:spcAft>
              <a:buClr>
                <a:schemeClr val="dk1"/>
              </a:buClr>
              <a:buSzPct val="100000"/>
              <a:buNone/>
              <a:defRPr sz="3000" b="1">
                <a:solidFill>
                  <a:schemeClr val="dk1"/>
                </a:solidFill>
              </a:defRPr>
            </a:lvl6pPr>
            <a:lvl7pPr lvl="6" algn="l" rtl="0">
              <a:lnSpc>
                <a:spcPct val="100000"/>
              </a:lnSpc>
              <a:spcBef>
                <a:spcPts val="0"/>
              </a:spcBef>
              <a:spcAft>
                <a:spcPts val="0"/>
              </a:spcAft>
              <a:buClr>
                <a:schemeClr val="dk1"/>
              </a:buClr>
              <a:buSzPct val="100000"/>
              <a:buNone/>
              <a:defRPr sz="3000" b="1">
                <a:solidFill>
                  <a:schemeClr val="dk1"/>
                </a:solidFill>
              </a:defRPr>
            </a:lvl7pPr>
            <a:lvl8pPr lvl="7" algn="l" rtl="0">
              <a:lnSpc>
                <a:spcPct val="100000"/>
              </a:lnSpc>
              <a:spcBef>
                <a:spcPts val="0"/>
              </a:spcBef>
              <a:spcAft>
                <a:spcPts val="0"/>
              </a:spcAft>
              <a:buClr>
                <a:schemeClr val="dk1"/>
              </a:buClr>
              <a:buSzPct val="100000"/>
              <a:buNone/>
              <a:defRPr sz="3000" b="1">
                <a:solidFill>
                  <a:schemeClr val="dk1"/>
                </a:solidFill>
              </a:defRPr>
            </a:lvl8pPr>
            <a:lvl9pPr lvl="8" algn="l" rtl="0">
              <a:lnSpc>
                <a:spcPct val="100000"/>
              </a:lnSpc>
              <a:spcBef>
                <a:spcPts val="0"/>
              </a:spcBef>
              <a:spcAft>
                <a:spcPts val="0"/>
              </a:spcAft>
              <a:buClr>
                <a:schemeClr val="dk1"/>
              </a:buClr>
              <a:buSzPct val="100000"/>
              <a:buNone/>
              <a:defRPr sz="3000" b="1">
                <a:solidFill>
                  <a:schemeClr val="dk1"/>
                </a:solidFill>
              </a:defRPr>
            </a:lvl9pPr>
          </a:lstStyle>
          <a:p>
            <a:endParaRPr/>
          </a:p>
        </p:txBody>
      </p:sp>
      <p:sp>
        <p:nvSpPr>
          <p:cNvPr id="68" name="Shape 68"/>
          <p:cNvSpPr txBox="1">
            <a:spLocks noGrp="1"/>
          </p:cNvSpPr>
          <p:nvPr>
            <p:ph type="body" idx="1"/>
          </p:nvPr>
        </p:nvSpPr>
        <p:spPr>
          <a:xfrm>
            <a:off x="3828775" y="450125"/>
            <a:ext cx="4863000" cy="4115400"/>
          </a:xfrm>
          <a:prstGeom prst="rect">
            <a:avLst/>
          </a:prstGeom>
          <a:noFill/>
        </p:spPr>
        <p:txBody>
          <a:bodyPr lIns="91425" tIns="91425" rIns="91425" bIns="91425" anchor="t" anchorCtr="0"/>
          <a:lstStyle>
            <a:lvl1pPr lvl="0" algn="l" rtl="0">
              <a:lnSpc>
                <a:spcPct val="115000"/>
              </a:lnSpc>
              <a:spcBef>
                <a:spcPts val="0"/>
              </a:spcBef>
              <a:spcAft>
                <a:spcPts val="1600"/>
              </a:spcAft>
              <a:buClr>
                <a:schemeClr val="dk2"/>
              </a:buClr>
              <a:buSzPct val="100000"/>
              <a:defRPr sz="1800">
                <a:solidFill>
                  <a:schemeClr val="dk2"/>
                </a:solidFill>
              </a:defRPr>
            </a:lvl1pPr>
            <a:lvl2pPr lvl="1" algn="l" rtl="0">
              <a:lnSpc>
                <a:spcPct val="115000"/>
              </a:lnSpc>
              <a:spcBef>
                <a:spcPts val="0"/>
              </a:spcBef>
              <a:spcAft>
                <a:spcPts val="1600"/>
              </a:spcAft>
              <a:buClr>
                <a:schemeClr val="dk2"/>
              </a:buClr>
              <a:defRPr sz="1400">
                <a:solidFill>
                  <a:schemeClr val="dk2"/>
                </a:solidFill>
              </a:defRPr>
            </a:lvl2pPr>
            <a:lvl3pPr lvl="2" algn="l" rtl="0">
              <a:lnSpc>
                <a:spcPct val="115000"/>
              </a:lnSpc>
              <a:spcBef>
                <a:spcPts val="0"/>
              </a:spcBef>
              <a:spcAft>
                <a:spcPts val="1600"/>
              </a:spcAft>
              <a:buClr>
                <a:schemeClr val="dk2"/>
              </a:buClr>
              <a:defRPr sz="1400">
                <a:solidFill>
                  <a:schemeClr val="dk2"/>
                </a:solidFill>
              </a:defRPr>
            </a:lvl3pPr>
            <a:lvl4pPr lvl="3" algn="l" rtl="0">
              <a:lnSpc>
                <a:spcPct val="115000"/>
              </a:lnSpc>
              <a:spcBef>
                <a:spcPts val="0"/>
              </a:spcBef>
              <a:spcAft>
                <a:spcPts val="1600"/>
              </a:spcAft>
              <a:buClr>
                <a:schemeClr val="dk2"/>
              </a:buClr>
              <a:defRPr sz="1400">
                <a:solidFill>
                  <a:schemeClr val="dk2"/>
                </a:solidFill>
              </a:defRPr>
            </a:lvl4pPr>
            <a:lvl5pPr lvl="4" algn="l" rtl="0">
              <a:lnSpc>
                <a:spcPct val="115000"/>
              </a:lnSpc>
              <a:spcBef>
                <a:spcPts val="0"/>
              </a:spcBef>
              <a:spcAft>
                <a:spcPts val="1600"/>
              </a:spcAft>
              <a:buClr>
                <a:schemeClr val="dk2"/>
              </a:buClr>
              <a:defRPr sz="1400">
                <a:solidFill>
                  <a:schemeClr val="dk2"/>
                </a:solidFill>
              </a:defRPr>
            </a:lvl5pPr>
            <a:lvl6pPr lvl="5" algn="l" rtl="0">
              <a:lnSpc>
                <a:spcPct val="115000"/>
              </a:lnSpc>
              <a:spcBef>
                <a:spcPts val="0"/>
              </a:spcBef>
              <a:spcAft>
                <a:spcPts val="1600"/>
              </a:spcAft>
              <a:buClr>
                <a:schemeClr val="dk2"/>
              </a:buClr>
              <a:defRPr sz="1400">
                <a:solidFill>
                  <a:schemeClr val="dk2"/>
                </a:solidFill>
              </a:defRPr>
            </a:lvl6pPr>
            <a:lvl7pPr lvl="6" algn="l" rtl="0">
              <a:lnSpc>
                <a:spcPct val="115000"/>
              </a:lnSpc>
              <a:spcBef>
                <a:spcPts val="0"/>
              </a:spcBef>
              <a:spcAft>
                <a:spcPts val="1600"/>
              </a:spcAft>
              <a:buClr>
                <a:schemeClr val="dk2"/>
              </a:buClr>
              <a:defRPr sz="1400">
                <a:solidFill>
                  <a:schemeClr val="dk2"/>
                </a:solidFill>
              </a:defRPr>
            </a:lvl7pPr>
            <a:lvl8pPr lvl="7" algn="l" rtl="0">
              <a:lnSpc>
                <a:spcPct val="115000"/>
              </a:lnSpc>
              <a:spcBef>
                <a:spcPts val="0"/>
              </a:spcBef>
              <a:spcAft>
                <a:spcPts val="1600"/>
              </a:spcAft>
              <a:buClr>
                <a:schemeClr val="dk2"/>
              </a:buClr>
              <a:defRPr sz="1400">
                <a:solidFill>
                  <a:schemeClr val="dk2"/>
                </a:solidFill>
              </a:defRPr>
            </a:lvl8pPr>
            <a:lvl9pPr lvl="8" algn="l" rtl="0">
              <a:lnSpc>
                <a:spcPct val="115000"/>
              </a:lnSpc>
              <a:spcBef>
                <a:spcPts val="0"/>
              </a:spcBef>
              <a:spcAft>
                <a:spcPts val="1600"/>
              </a:spcAft>
              <a:buClr>
                <a:schemeClr val="dk2"/>
              </a:buClr>
              <a:defRPr sz="1400">
                <a:solidFill>
                  <a:schemeClr val="dk2"/>
                </a:solidFill>
              </a:defRPr>
            </a:lvl9pPr>
          </a:lstStyle>
          <a:p>
            <a:endParaRPr/>
          </a:p>
        </p:txBody>
      </p:sp>
      <p:sp>
        <p:nvSpPr>
          <p:cNvPr id="69" name="Shape 69"/>
          <p:cNvSpPr txBox="1">
            <a:spLocks noGrp="1"/>
          </p:cNvSpPr>
          <p:nvPr>
            <p:ph type="sldNum" idx="12"/>
          </p:nvPr>
        </p:nvSpPr>
        <p:spPr>
          <a:xfrm>
            <a:off x="8556783" y="4749850"/>
            <a:ext cx="548700" cy="393600"/>
          </a:xfrm>
          <a:prstGeom prst="rect">
            <a:avLst/>
          </a:prstGeom>
          <a:noFill/>
        </p:spPr>
        <p:txBody>
          <a:bodyPr lIns="91425" tIns="91425" rIns="91425" bIns="91425" anchor="ctr" anchorCtr="0">
            <a:noAutofit/>
          </a:bodyPr>
          <a:lstStyle/>
          <a:p>
            <a:pPr lvl="0" algn="r" rtl="0">
              <a:lnSpc>
                <a:spcPct val="100000"/>
              </a:lnSpc>
              <a:spcBef>
                <a:spcPts val="0"/>
              </a:spcBef>
              <a:spcAft>
                <a:spcPts val="0"/>
              </a:spcAft>
              <a:buNone/>
            </a:pPr>
            <a:fld id="{00000000-1234-1234-1234-123412341234}" type="slidenum">
              <a:rPr lang="en" sz="1000">
                <a:solidFill>
                  <a:schemeClr val="dk1"/>
                </a:solidFill>
              </a:rPr>
              <a:t>‹#›</a:t>
            </a:fld>
            <a:endParaRPr lang="en" sz="1000">
              <a:solidFill>
                <a:schemeClr val="dk1"/>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460950" y="2065350"/>
            <a:ext cx="8222100" cy="1012800"/>
          </a:xfrm>
          <a:prstGeom prst="rect">
            <a:avLst/>
          </a:prstGeom>
        </p:spPr>
        <p:txBody>
          <a:bodyPr lIns="91425" tIns="91425" rIns="91425" bIns="91425" anchor="ctr" anchorCtr="0"/>
          <a:lstStyle>
            <a:lvl1pPr lvl="0">
              <a:spcBef>
                <a:spcPts val="0"/>
              </a:spcBef>
              <a:buSzPct val="100000"/>
              <a:defRPr sz="4200"/>
            </a:lvl1pPr>
            <a:lvl2pPr lvl="1">
              <a:spcBef>
                <a:spcPts val="0"/>
              </a:spcBef>
              <a:buSzPct val="100000"/>
              <a:defRPr sz="4200"/>
            </a:lvl2pPr>
            <a:lvl3pPr lvl="2">
              <a:spcBef>
                <a:spcPts val="0"/>
              </a:spcBef>
              <a:buSzPct val="100000"/>
              <a:defRPr sz="4200"/>
            </a:lvl3pPr>
            <a:lvl4pPr lvl="3">
              <a:spcBef>
                <a:spcPts val="0"/>
              </a:spcBef>
              <a:buSzPct val="100000"/>
              <a:defRPr sz="4200"/>
            </a:lvl4pPr>
            <a:lvl5pPr lvl="4">
              <a:spcBef>
                <a:spcPts val="0"/>
              </a:spcBef>
              <a:buSzPct val="100000"/>
              <a:defRPr sz="4200"/>
            </a:lvl5pPr>
            <a:lvl6pPr lvl="5">
              <a:spcBef>
                <a:spcPts val="0"/>
              </a:spcBef>
              <a:buSzPct val="100000"/>
              <a:defRPr sz="4200"/>
            </a:lvl6pPr>
            <a:lvl7pPr lvl="6">
              <a:spcBef>
                <a:spcPts val="0"/>
              </a:spcBef>
              <a:buSzPct val="100000"/>
              <a:defRPr sz="4200"/>
            </a:lvl7pPr>
            <a:lvl8pPr lvl="7">
              <a:spcBef>
                <a:spcPts val="0"/>
              </a:spcBef>
              <a:buSzPct val="100000"/>
              <a:defRPr sz="4200"/>
            </a:lvl8pPr>
            <a:lvl9pPr lvl="8">
              <a:spcBef>
                <a:spcPts val="0"/>
              </a:spcBef>
              <a:buSzPct val="100000"/>
              <a:defRPr sz="4200"/>
            </a:lvl9pPr>
          </a:lstStyle>
          <a:p>
            <a:endParaRPr/>
          </a:p>
        </p:txBody>
      </p:sp>
      <p:sp>
        <p:nvSpPr>
          <p:cNvPr id="17" name="Shape 17"/>
          <p:cNvSpPr txBox="1">
            <a:spLocks noGrp="1"/>
          </p:cNvSpPr>
          <p:nvPr>
            <p:ph type="sldNum" idx="12"/>
          </p:nvPr>
        </p:nvSpPr>
        <p:spPr>
          <a:xfrm>
            <a:off x="8523541" y="4695623"/>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8"/>
        <p:cNvGrpSpPr/>
        <p:nvPr/>
      </p:nvGrpSpPr>
      <p:grpSpPr>
        <a:xfrm>
          <a:off x="0" y="0"/>
          <a:ext cx="0" cy="0"/>
          <a:chOff x="0" y="0"/>
          <a:chExt cx="0" cy="0"/>
        </a:xfrm>
      </p:grpSpPr>
      <p:sp>
        <p:nvSpPr>
          <p:cNvPr id="19" name="Shape 19"/>
          <p:cNvSpPr/>
          <p:nvPr/>
        </p:nvSpPr>
        <p:spPr>
          <a:xfrm rot="10800000" flipH="1">
            <a:off x="0" y="1686000"/>
            <a:ext cx="9144000" cy="3457500"/>
          </a:xfrm>
          <a:prstGeom prst="rect">
            <a:avLst/>
          </a:prstGeom>
          <a:solidFill>
            <a:schemeClr val="accent4"/>
          </a:solidFill>
          <a:ln>
            <a:noFill/>
          </a:ln>
        </p:spPr>
        <p:txBody>
          <a:bodyPr lIns="91425" tIns="91425" rIns="91425" bIns="91425" anchor="ctr" anchorCtr="0">
            <a:noAutofit/>
          </a:bodyPr>
          <a:lstStyle/>
          <a:p>
            <a:pPr lvl="0">
              <a:spcBef>
                <a:spcPts val="0"/>
              </a:spcBef>
              <a:buNone/>
            </a:pPr>
            <a:endParaRPr/>
          </a:p>
        </p:txBody>
      </p:sp>
      <p:sp>
        <p:nvSpPr>
          <p:cNvPr id="20" name="Shape 20"/>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lIns="91425" tIns="91425" rIns="91425" bIns="91425" anchor="ctr" anchorCtr="0">
            <a:noAutofit/>
          </a:bodyPr>
          <a:lstStyle/>
          <a:p>
            <a:pPr lvl="0">
              <a:spcBef>
                <a:spcPts val="0"/>
              </a:spcBef>
              <a:buNone/>
            </a:pPr>
            <a:endParaRPr/>
          </a:p>
        </p:txBody>
      </p:sp>
      <p:sp>
        <p:nvSpPr>
          <p:cNvPr id="21" name="Shape 21"/>
          <p:cNvSpPr txBox="1">
            <a:spLocks noGrp="1"/>
          </p:cNvSpPr>
          <p:nvPr>
            <p:ph type="title"/>
          </p:nvPr>
        </p:nvSpPr>
        <p:spPr>
          <a:xfrm>
            <a:off x="471900" y="738725"/>
            <a:ext cx="8222100" cy="7677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471900" y="1919075"/>
            <a:ext cx="8222100" cy="2710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3" name="Shape 23"/>
          <p:cNvSpPr txBox="1">
            <a:spLocks noGrp="1"/>
          </p:cNvSpPr>
          <p:nvPr>
            <p:ph type="sldNum" idx="12"/>
          </p:nvPr>
        </p:nvSpPr>
        <p:spPr>
          <a:xfrm>
            <a:off x="8523541" y="4695623"/>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4"/>
        <p:cNvGrpSpPr/>
        <p:nvPr/>
      </p:nvGrpSpPr>
      <p:grpSpPr>
        <a:xfrm>
          <a:off x="0" y="0"/>
          <a:ext cx="0" cy="0"/>
          <a:chOff x="0" y="0"/>
          <a:chExt cx="0" cy="0"/>
        </a:xfrm>
      </p:grpSpPr>
      <p:sp>
        <p:nvSpPr>
          <p:cNvPr id="25" name="Shape 25"/>
          <p:cNvSpPr/>
          <p:nvPr/>
        </p:nvSpPr>
        <p:spPr>
          <a:xfrm rot="10800000" flipH="1">
            <a:off x="0" y="1686000"/>
            <a:ext cx="9144000" cy="3457500"/>
          </a:xfrm>
          <a:prstGeom prst="rect">
            <a:avLst/>
          </a:prstGeom>
          <a:solidFill>
            <a:schemeClr val="accent4"/>
          </a:solidFill>
          <a:ln>
            <a:noFill/>
          </a:ln>
        </p:spPr>
        <p:txBody>
          <a:bodyPr lIns="91425" tIns="91425" rIns="91425" bIns="91425" anchor="ctr" anchorCtr="0">
            <a:noAutofit/>
          </a:bodyPr>
          <a:lstStyle/>
          <a:p>
            <a:pPr lvl="0">
              <a:spcBef>
                <a:spcPts val="0"/>
              </a:spcBef>
              <a:buNone/>
            </a:pPr>
            <a:endParaRPr/>
          </a:p>
        </p:txBody>
      </p:sp>
      <p:sp>
        <p:nvSpPr>
          <p:cNvPr id="26" name="Shape 26"/>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lIns="91425" tIns="91425" rIns="91425" bIns="91425" anchor="ctr" anchorCtr="0">
            <a:noAutofit/>
          </a:bodyPr>
          <a:lstStyle/>
          <a:p>
            <a:pPr lvl="0">
              <a:spcBef>
                <a:spcPts val="0"/>
              </a:spcBef>
              <a:buNone/>
            </a:pPr>
            <a:endParaRPr/>
          </a:p>
        </p:txBody>
      </p:sp>
      <p:sp>
        <p:nvSpPr>
          <p:cNvPr id="27" name="Shape 27"/>
          <p:cNvSpPr txBox="1">
            <a:spLocks noGrp="1"/>
          </p:cNvSpPr>
          <p:nvPr>
            <p:ph type="title"/>
          </p:nvPr>
        </p:nvSpPr>
        <p:spPr>
          <a:xfrm>
            <a:off x="471900" y="738725"/>
            <a:ext cx="8222100" cy="7677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8" name="Shape 28"/>
          <p:cNvSpPr txBox="1">
            <a:spLocks noGrp="1"/>
          </p:cNvSpPr>
          <p:nvPr>
            <p:ph type="body" idx="1"/>
          </p:nvPr>
        </p:nvSpPr>
        <p:spPr>
          <a:xfrm>
            <a:off x="471900" y="1919075"/>
            <a:ext cx="3999900" cy="2710199"/>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9" name="Shape 29"/>
          <p:cNvSpPr txBox="1">
            <a:spLocks noGrp="1"/>
          </p:cNvSpPr>
          <p:nvPr>
            <p:ph type="body" idx="2"/>
          </p:nvPr>
        </p:nvSpPr>
        <p:spPr>
          <a:xfrm>
            <a:off x="4694250" y="1919075"/>
            <a:ext cx="3999900" cy="2710199"/>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0" name="Shape 30"/>
          <p:cNvSpPr txBox="1">
            <a:spLocks noGrp="1"/>
          </p:cNvSpPr>
          <p:nvPr>
            <p:ph type="sldNum" idx="12"/>
          </p:nvPr>
        </p:nvSpPr>
        <p:spPr>
          <a:xfrm>
            <a:off x="8523541" y="4695623"/>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1"/>
        <p:cNvGrpSpPr/>
        <p:nvPr/>
      </p:nvGrpSpPr>
      <p:grpSpPr>
        <a:xfrm>
          <a:off x="0" y="0"/>
          <a:ext cx="0" cy="0"/>
          <a:chOff x="0" y="0"/>
          <a:chExt cx="0" cy="0"/>
        </a:xfrm>
      </p:grpSpPr>
      <p:sp>
        <p:nvSpPr>
          <p:cNvPr id="32" name="Shape 32"/>
          <p:cNvSpPr/>
          <p:nvPr/>
        </p:nvSpPr>
        <p:spPr>
          <a:xfrm rot="10800000" flipH="1">
            <a:off x="0" y="656400"/>
            <a:ext cx="9144000" cy="4487100"/>
          </a:xfrm>
          <a:prstGeom prst="rect">
            <a:avLst/>
          </a:prstGeom>
          <a:solidFill>
            <a:schemeClr val="accent4"/>
          </a:solidFill>
          <a:ln>
            <a:noFill/>
          </a:ln>
        </p:spPr>
        <p:txBody>
          <a:bodyPr lIns="91425" tIns="91425" rIns="91425" bIns="91425" anchor="ctr" anchorCtr="0">
            <a:noAutofit/>
          </a:bodyPr>
          <a:lstStyle/>
          <a:p>
            <a:pPr lvl="0">
              <a:spcBef>
                <a:spcPts val="0"/>
              </a:spcBef>
              <a:buNone/>
            </a:pPr>
            <a:endParaRPr/>
          </a:p>
        </p:txBody>
      </p:sp>
      <p:sp>
        <p:nvSpPr>
          <p:cNvPr id="33" name="Shape 33"/>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lIns="91425" tIns="91425" rIns="91425" bIns="91425" anchor="ctr" anchorCtr="0">
            <a:noAutofit/>
          </a:bodyPr>
          <a:lstStyle/>
          <a:p>
            <a:pPr lvl="0">
              <a:spcBef>
                <a:spcPts val="0"/>
              </a:spcBef>
              <a:buNone/>
            </a:pPr>
            <a:endParaRPr/>
          </a:p>
        </p:txBody>
      </p:sp>
      <p:sp>
        <p:nvSpPr>
          <p:cNvPr id="34" name="Shape 34"/>
          <p:cNvSpPr txBox="1">
            <a:spLocks noGrp="1"/>
          </p:cNvSpPr>
          <p:nvPr>
            <p:ph type="title"/>
          </p:nvPr>
        </p:nvSpPr>
        <p:spPr>
          <a:xfrm>
            <a:off x="98250" y="16350"/>
            <a:ext cx="8826600" cy="602700"/>
          </a:xfrm>
          <a:prstGeom prst="rect">
            <a:avLst/>
          </a:prstGeom>
        </p:spPr>
        <p:txBody>
          <a:bodyPr lIns="91425" tIns="91425" rIns="91425" bIns="91425" anchor="ctr" anchorCtr="0"/>
          <a:lstStyle>
            <a:lvl1pPr lvl="0">
              <a:spcBef>
                <a:spcPts val="0"/>
              </a:spcBef>
              <a:buSzPct val="100000"/>
              <a:defRPr sz="1800"/>
            </a:lvl1pPr>
            <a:lvl2pPr lvl="1">
              <a:spcBef>
                <a:spcPts val="0"/>
              </a:spcBef>
              <a:buSzPct val="100000"/>
              <a:defRPr sz="1800"/>
            </a:lvl2pPr>
            <a:lvl3pPr lvl="2">
              <a:spcBef>
                <a:spcPts val="0"/>
              </a:spcBef>
              <a:buSzPct val="100000"/>
              <a:defRPr sz="1800"/>
            </a:lvl3pPr>
            <a:lvl4pPr lvl="3">
              <a:spcBef>
                <a:spcPts val="0"/>
              </a:spcBef>
              <a:buSzPct val="100000"/>
              <a:defRPr sz="1800"/>
            </a:lvl4pPr>
            <a:lvl5pPr lvl="4">
              <a:spcBef>
                <a:spcPts val="0"/>
              </a:spcBef>
              <a:buSzPct val="100000"/>
              <a:defRPr sz="1800"/>
            </a:lvl5pPr>
            <a:lvl6pPr lvl="5">
              <a:spcBef>
                <a:spcPts val="0"/>
              </a:spcBef>
              <a:buSzPct val="100000"/>
              <a:defRPr sz="1800"/>
            </a:lvl6pPr>
            <a:lvl7pPr lvl="6">
              <a:spcBef>
                <a:spcPts val="0"/>
              </a:spcBef>
              <a:buSzPct val="100000"/>
              <a:defRPr sz="1800"/>
            </a:lvl7pPr>
            <a:lvl8pPr lvl="7">
              <a:spcBef>
                <a:spcPts val="0"/>
              </a:spcBef>
              <a:buSzPct val="100000"/>
              <a:defRPr sz="1800"/>
            </a:lvl8pPr>
            <a:lvl9pPr lvl="8">
              <a:spcBef>
                <a:spcPts val="0"/>
              </a:spcBef>
              <a:buSzPct val="100000"/>
              <a:defRPr sz="1800"/>
            </a:lvl9pPr>
          </a:lstStyle>
          <a:p>
            <a:endParaRPr/>
          </a:p>
        </p:txBody>
      </p:sp>
      <p:sp>
        <p:nvSpPr>
          <p:cNvPr id="35" name="Shape 35"/>
          <p:cNvSpPr txBox="1">
            <a:spLocks noGrp="1"/>
          </p:cNvSpPr>
          <p:nvPr>
            <p:ph type="sldNum" idx="12"/>
          </p:nvPr>
        </p:nvSpPr>
        <p:spPr>
          <a:xfrm>
            <a:off x="8523541" y="4695623"/>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6"/>
        <p:cNvGrpSpPr/>
        <p:nvPr/>
      </p:nvGrpSpPr>
      <p:grpSpPr>
        <a:xfrm>
          <a:off x="0" y="0"/>
          <a:ext cx="0" cy="0"/>
          <a:chOff x="0" y="0"/>
          <a:chExt cx="0" cy="0"/>
        </a:xfrm>
      </p:grpSpPr>
      <p:sp>
        <p:nvSpPr>
          <p:cNvPr id="37" name="Shape 37"/>
          <p:cNvSpPr txBox="1"/>
          <p:nvPr/>
        </p:nvSpPr>
        <p:spPr>
          <a:xfrm rot="10800000" flipH="1">
            <a:off x="3276600" y="25"/>
            <a:ext cx="5867400" cy="5143500"/>
          </a:xfrm>
          <a:prstGeom prst="rect">
            <a:avLst/>
          </a:prstGeom>
          <a:solidFill>
            <a:schemeClr val="accent4"/>
          </a:solidFill>
          <a:ln>
            <a:noFill/>
          </a:ln>
        </p:spPr>
        <p:txBody>
          <a:bodyPr lIns="91425" tIns="91425" rIns="91425" bIns="91425" anchor="ctr" anchorCtr="0">
            <a:noAutofit/>
          </a:bodyPr>
          <a:lstStyle/>
          <a:p>
            <a:pPr lvl="0">
              <a:spcBef>
                <a:spcPts val="0"/>
              </a:spcBef>
              <a:buNone/>
            </a:pPr>
            <a:endParaRPr/>
          </a:p>
        </p:txBody>
      </p:sp>
      <p:sp>
        <p:nvSpPr>
          <p:cNvPr id="38" name="Shape 38"/>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lIns="91425" tIns="91425" rIns="91425" bIns="91425" anchor="ctr" anchorCtr="0">
            <a:noAutofit/>
          </a:bodyPr>
          <a:lstStyle/>
          <a:p>
            <a:pPr lvl="0">
              <a:spcBef>
                <a:spcPts val="0"/>
              </a:spcBef>
              <a:buNone/>
            </a:pPr>
            <a:endParaRPr/>
          </a:p>
        </p:txBody>
      </p:sp>
      <p:sp>
        <p:nvSpPr>
          <p:cNvPr id="39" name="Shape 39"/>
          <p:cNvSpPr txBox="1">
            <a:spLocks noGrp="1"/>
          </p:cNvSpPr>
          <p:nvPr>
            <p:ph type="title"/>
          </p:nvPr>
        </p:nvSpPr>
        <p:spPr>
          <a:xfrm>
            <a:off x="226077" y="357800"/>
            <a:ext cx="2808000" cy="9534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40" name="Shape 40"/>
          <p:cNvSpPr txBox="1">
            <a:spLocks noGrp="1"/>
          </p:cNvSpPr>
          <p:nvPr>
            <p:ph type="body" idx="1"/>
          </p:nvPr>
        </p:nvSpPr>
        <p:spPr>
          <a:xfrm>
            <a:off x="226075" y="1465800"/>
            <a:ext cx="2808000" cy="3163500"/>
          </a:xfrm>
          <a:prstGeom prst="rect">
            <a:avLst/>
          </a:prstGeom>
        </p:spPr>
        <p:txBody>
          <a:bodyPr lIns="91425" tIns="91425" rIns="91425" bIns="91425" anchor="t" anchorCtr="0"/>
          <a:lstStyle>
            <a:lvl1pPr lvl="0">
              <a:spcBef>
                <a:spcPts val="0"/>
              </a:spcBef>
              <a:buClr>
                <a:schemeClr val="lt1"/>
              </a:buClr>
              <a:buSzPct val="100000"/>
              <a:defRPr sz="1200">
                <a:solidFill>
                  <a:schemeClr val="lt1"/>
                </a:solidFill>
              </a:defRPr>
            </a:lvl1pPr>
            <a:lvl2pPr lvl="1">
              <a:spcBef>
                <a:spcPts val="0"/>
              </a:spcBef>
              <a:buClr>
                <a:schemeClr val="lt1"/>
              </a:buClr>
              <a:buSzPct val="100000"/>
              <a:defRPr sz="1200">
                <a:solidFill>
                  <a:schemeClr val="lt1"/>
                </a:solidFill>
              </a:defRPr>
            </a:lvl2pPr>
            <a:lvl3pPr lvl="2">
              <a:spcBef>
                <a:spcPts val="0"/>
              </a:spcBef>
              <a:buClr>
                <a:schemeClr val="lt1"/>
              </a:buClr>
              <a:buSzPct val="100000"/>
              <a:defRPr sz="1200">
                <a:solidFill>
                  <a:schemeClr val="lt1"/>
                </a:solidFill>
              </a:defRPr>
            </a:lvl3pPr>
            <a:lvl4pPr lvl="3">
              <a:spcBef>
                <a:spcPts val="0"/>
              </a:spcBef>
              <a:buClr>
                <a:schemeClr val="lt1"/>
              </a:buClr>
              <a:buSzPct val="100000"/>
              <a:defRPr sz="1200">
                <a:solidFill>
                  <a:schemeClr val="lt1"/>
                </a:solidFill>
              </a:defRPr>
            </a:lvl4pPr>
            <a:lvl5pPr lvl="4">
              <a:spcBef>
                <a:spcPts val="0"/>
              </a:spcBef>
              <a:buClr>
                <a:schemeClr val="lt1"/>
              </a:buClr>
              <a:buSzPct val="100000"/>
              <a:defRPr sz="1200">
                <a:solidFill>
                  <a:schemeClr val="lt1"/>
                </a:solidFill>
              </a:defRPr>
            </a:lvl5pPr>
            <a:lvl6pPr lvl="5">
              <a:spcBef>
                <a:spcPts val="0"/>
              </a:spcBef>
              <a:buClr>
                <a:schemeClr val="lt1"/>
              </a:buClr>
              <a:buSzPct val="100000"/>
              <a:defRPr sz="1200">
                <a:solidFill>
                  <a:schemeClr val="lt1"/>
                </a:solidFill>
              </a:defRPr>
            </a:lvl6pPr>
            <a:lvl7pPr lvl="6">
              <a:spcBef>
                <a:spcPts val="0"/>
              </a:spcBef>
              <a:buClr>
                <a:schemeClr val="lt1"/>
              </a:buClr>
              <a:buSzPct val="100000"/>
              <a:defRPr sz="1200">
                <a:solidFill>
                  <a:schemeClr val="lt1"/>
                </a:solidFill>
              </a:defRPr>
            </a:lvl7pPr>
            <a:lvl8pPr lvl="7">
              <a:spcBef>
                <a:spcPts val="0"/>
              </a:spcBef>
              <a:buClr>
                <a:schemeClr val="lt1"/>
              </a:buClr>
              <a:buSzPct val="100000"/>
              <a:defRPr sz="1200">
                <a:solidFill>
                  <a:schemeClr val="lt1"/>
                </a:solidFill>
              </a:defRPr>
            </a:lvl8pPr>
            <a:lvl9pPr lvl="8">
              <a:spcBef>
                <a:spcPts val="0"/>
              </a:spcBef>
              <a:buClr>
                <a:schemeClr val="lt1"/>
              </a:buClr>
              <a:buSzPct val="100000"/>
              <a:defRPr sz="1200">
                <a:solidFill>
                  <a:schemeClr val="lt1"/>
                </a:solidFill>
              </a:defRPr>
            </a:lvl9pPr>
          </a:lstStyle>
          <a:p>
            <a:endParaRPr/>
          </a:p>
        </p:txBody>
      </p:sp>
      <p:sp>
        <p:nvSpPr>
          <p:cNvPr id="41" name="Shape 41"/>
          <p:cNvSpPr txBox="1">
            <a:spLocks noGrp="1"/>
          </p:cNvSpPr>
          <p:nvPr>
            <p:ph type="sldNum" idx="12"/>
          </p:nvPr>
        </p:nvSpPr>
        <p:spPr>
          <a:xfrm>
            <a:off x="8523541" y="4695623"/>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490250" y="488250"/>
            <a:ext cx="6227100" cy="4090800"/>
          </a:xfrm>
          <a:prstGeom prst="rect">
            <a:avLst/>
          </a:prstGeom>
        </p:spPr>
        <p:txBody>
          <a:bodyPr lIns="91425" tIns="91425" rIns="91425" bIns="91425" anchor="ctr" anchorCtr="0"/>
          <a:lstStyle>
            <a:lvl1pPr lvl="0">
              <a:spcBef>
                <a:spcPts val="0"/>
              </a:spcBef>
              <a:buSzPct val="100000"/>
              <a:defRPr sz="6000"/>
            </a:lvl1pPr>
            <a:lvl2pPr lvl="1">
              <a:spcBef>
                <a:spcPts val="0"/>
              </a:spcBef>
              <a:buSzPct val="100000"/>
              <a:defRPr sz="6000"/>
            </a:lvl2pPr>
            <a:lvl3pPr lvl="2">
              <a:spcBef>
                <a:spcPts val="0"/>
              </a:spcBef>
              <a:buSzPct val="100000"/>
              <a:defRPr sz="6000"/>
            </a:lvl3pPr>
            <a:lvl4pPr lvl="3">
              <a:spcBef>
                <a:spcPts val="0"/>
              </a:spcBef>
              <a:buSzPct val="100000"/>
              <a:defRPr sz="6000"/>
            </a:lvl4pPr>
            <a:lvl5pPr lvl="4">
              <a:spcBef>
                <a:spcPts val="0"/>
              </a:spcBef>
              <a:buSzPct val="100000"/>
              <a:defRPr sz="6000"/>
            </a:lvl5pPr>
            <a:lvl6pPr lvl="5">
              <a:spcBef>
                <a:spcPts val="0"/>
              </a:spcBef>
              <a:buSzPct val="100000"/>
              <a:defRPr sz="6000"/>
            </a:lvl6pPr>
            <a:lvl7pPr lvl="6">
              <a:spcBef>
                <a:spcPts val="0"/>
              </a:spcBef>
              <a:buSzPct val="100000"/>
              <a:defRPr sz="6000"/>
            </a:lvl7pPr>
            <a:lvl8pPr lvl="7">
              <a:spcBef>
                <a:spcPts val="0"/>
              </a:spcBef>
              <a:buSzPct val="100000"/>
              <a:defRPr sz="6000"/>
            </a:lvl8pPr>
            <a:lvl9pPr lvl="8">
              <a:spcBef>
                <a:spcPts val="0"/>
              </a:spcBef>
              <a:buSzPct val="100000"/>
              <a:defRPr sz="6000"/>
            </a:lvl9pPr>
          </a:lstStyle>
          <a:p>
            <a:endParaRPr/>
          </a:p>
        </p:txBody>
      </p:sp>
      <p:sp>
        <p:nvSpPr>
          <p:cNvPr id="44" name="Shape 44"/>
          <p:cNvSpPr txBox="1">
            <a:spLocks noGrp="1"/>
          </p:cNvSpPr>
          <p:nvPr>
            <p:ph type="sldNum" idx="12"/>
          </p:nvPr>
        </p:nvSpPr>
        <p:spPr>
          <a:xfrm>
            <a:off x="8523541" y="4695623"/>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45"/>
        <p:cNvGrpSpPr/>
        <p:nvPr/>
      </p:nvGrpSpPr>
      <p:grpSpPr>
        <a:xfrm>
          <a:off x="0" y="0"/>
          <a:ext cx="0" cy="0"/>
          <a:chOff x="0" y="0"/>
          <a:chExt cx="0" cy="0"/>
        </a:xfrm>
      </p:grpSpPr>
      <p:sp>
        <p:nvSpPr>
          <p:cNvPr id="46" name="Shape 46"/>
          <p:cNvSpPr/>
          <p:nvPr/>
        </p:nvSpPr>
        <p:spPr>
          <a:xfrm flipH="1">
            <a:off x="0" y="0"/>
            <a:ext cx="4572000" cy="5143500"/>
          </a:xfrm>
          <a:prstGeom prst="rect">
            <a:avLst/>
          </a:prstGeom>
          <a:solidFill>
            <a:schemeClr val="accent4"/>
          </a:solidFill>
          <a:ln>
            <a:noFill/>
          </a:ln>
        </p:spPr>
        <p:txBody>
          <a:bodyPr lIns="91425" tIns="91425" rIns="91425" bIns="91425" anchor="ctr" anchorCtr="0">
            <a:noAutofit/>
          </a:bodyPr>
          <a:lstStyle/>
          <a:p>
            <a:pPr lvl="0">
              <a:spcBef>
                <a:spcPts val="0"/>
              </a:spcBef>
              <a:buNone/>
            </a:pPr>
            <a:endParaRPr/>
          </a:p>
        </p:txBody>
      </p:sp>
      <p:sp>
        <p:nvSpPr>
          <p:cNvPr id="47" name="Shape 47"/>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lIns="91425" tIns="91425" rIns="91425" bIns="91425" anchor="ctr" anchorCtr="0">
            <a:noAutofit/>
          </a:bodyPr>
          <a:lstStyle/>
          <a:p>
            <a:pPr lvl="0">
              <a:spcBef>
                <a:spcPts val="0"/>
              </a:spcBef>
              <a:buNone/>
            </a:pPr>
            <a:endParaRPr/>
          </a:p>
        </p:txBody>
      </p:sp>
      <p:sp>
        <p:nvSpPr>
          <p:cNvPr id="48" name="Shape 48"/>
          <p:cNvSpPr txBox="1">
            <a:spLocks noGrp="1"/>
          </p:cNvSpPr>
          <p:nvPr>
            <p:ph type="title"/>
          </p:nvPr>
        </p:nvSpPr>
        <p:spPr>
          <a:xfrm>
            <a:off x="265500" y="1233175"/>
            <a:ext cx="4045200" cy="1482300"/>
          </a:xfrm>
          <a:prstGeom prst="rect">
            <a:avLst/>
          </a:prstGeom>
        </p:spPr>
        <p:txBody>
          <a:bodyPr lIns="91425" tIns="91425" rIns="91425" bIns="91425" anchor="b" anchorCtr="0"/>
          <a:lstStyle>
            <a:lvl1pPr lvl="0" algn="ctr">
              <a:spcBef>
                <a:spcPts val="0"/>
              </a:spcBef>
              <a:buClr>
                <a:schemeClr val="dk2"/>
              </a:buClr>
              <a:buSzPct val="100000"/>
              <a:defRPr sz="4200">
                <a:solidFill>
                  <a:schemeClr val="dk2"/>
                </a:solidFill>
              </a:defRPr>
            </a:lvl1pPr>
            <a:lvl2pPr lvl="1" algn="ctr">
              <a:spcBef>
                <a:spcPts val="0"/>
              </a:spcBef>
              <a:buClr>
                <a:schemeClr val="dk2"/>
              </a:buClr>
              <a:buSzPct val="100000"/>
              <a:defRPr sz="4200">
                <a:solidFill>
                  <a:schemeClr val="dk2"/>
                </a:solidFill>
              </a:defRPr>
            </a:lvl2pPr>
            <a:lvl3pPr lvl="2" algn="ctr">
              <a:spcBef>
                <a:spcPts val="0"/>
              </a:spcBef>
              <a:buClr>
                <a:schemeClr val="dk2"/>
              </a:buClr>
              <a:buSzPct val="100000"/>
              <a:defRPr sz="4200">
                <a:solidFill>
                  <a:schemeClr val="dk2"/>
                </a:solidFill>
              </a:defRPr>
            </a:lvl3pPr>
            <a:lvl4pPr lvl="3" algn="ctr">
              <a:spcBef>
                <a:spcPts val="0"/>
              </a:spcBef>
              <a:buClr>
                <a:schemeClr val="dk2"/>
              </a:buClr>
              <a:buSzPct val="100000"/>
              <a:defRPr sz="4200">
                <a:solidFill>
                  <a:schemeClr val="dk2"/>
                </a:solidFill>
              </a:defRPr>
            </a:lvl4pPr>
            <a:lvl5pPr lvl="4" algn="ctr">
              <a:spcBef>
                <a:spcPts val="0"/>
              </a:spcBef>
              <a:buClr>
                <a:schemeClr val="dk2"/>
              </a:buClr>
              <a:buSzPct val="100000"/>
              <a:defRPr sz="4200">
                <a:solidFill>
                  <a:schemeClr val="dk2"/>
                </a:solidFill>
              </a:defRPr>
            </a:lvl5pPr>
            <a:lvl6pPr lvl="5" algn="ctr">
              <a:spcBef>
                <a:spcPts val="0"/>
              </a:spcBef>
              <a:buClr>
                <a:schemeClr val="dk2"/>
              </a:buClr>
              <a:buSzPct val="100000"/>
              <a:defRPr sz="4200">
                <a:solidFill>
                  <a:schemeClr val="dk2"/>
                </a:solidFill>
              </a:defRPr>
            </a:lvl6pPr>
            <a:lvl7pPr lvl="6" algn="ctr">
              <a:spcBef>
                <a:spcPts val="0"/>
              </a:spcBef>
              <a:buClr>
                <a:schemeClr val="dk2"/>
              </a:buClr>
              <a:buSzPct val="100000"/>
              <a:defRPr sz="4200">
                <a:solidFill>
                  <a:schemeClr val="dk2"/>
                </a:solidFill>
              </a:defRPr>
            </a:lvl7pPr>
            <a:lvl8pPr lvl="7" algn="ctr">
              <a:spcBef>
                <a:spcPts val="0"/>
              </a:spcBef>
              <a:buClr>
                <a:schemeClr val="dk2"/>
              </a:buClr>
              <a:buSzPct val="100000"/>
              <a:defRPr sz="4200">
                <a:solidFill>
                  <a:schemeClr val="dk2"/>
                </a:solidFill>
              </a:defRPr>
            </a:lvl8pPr>
            <a:lvl9pPr lvl="8" algn="ctr">
              <a:spcBef>
                <a:spcPts val="0"/>
              </a:spcBef>
              <a:buClr>
                <a:schemeClr val="dk2"/>
              </a:buClr>
              <a:buSzPct val="100000"/>
              <a:defRPr sz="4200">
                <a:solidFill>
                  <a:schemeClr val="dk2"/>
                </a:solidFill>
              </a:defRPr>
            </a:lvl9pPr>
          </a:lstStyle>
          <a:p>
            <a:endParaRPr/>
          </a:p>
        </p:txBody>
      </p:sp>
      <p:sp>
        <p:nvSpPr>
          <p:cNvPr id="49" name="Shape 49"/>
          <p:cNvSpPr txBox="1">
            <a:spLocks noGrp="1"/>
          </p:cNvSpPr>
          <p:nvPr>
            <p:ph type="subTitle" idx="1"/>
          </p:nvPr>
        </p:nvSpPr>
        <p:spPr>
          <a:xfrm>
            <a:off x="265500" y="2779466"/>
            <a:ext cx="4045200" cy="1235099"/>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50" name="Shape 50"/>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sp>
        <p:nvSpPr>
          <p:cNvPr id="51" name="Shape 51"/>
          <p:cNvSpPr txBox="1">
            <a:spLocks noGrp="1"/>
          </p:cNvSpPr>
          <p:nvPr>
            <p:ph type="sldNum" idx="12"/>
          </p:nvPr>
        </p:nvSpPr>
        <p:spPr>
          <a:xfrm>
            <a:off x="8523541" y="4695623"/>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52"/>
        <p:cNvGrpSpPr/>
        <p:nvPr/>
      </p:nvGrpSpPr>
      <p:grpSpPr>
        <a:xfrm>
          <a:off x="0" y="0"/>
          <a:ext cx="0" cy="0"/>
          <a:chOff x="0" y="0"/>
          <a:chExt cx="0" cy="0"/>
        </a:xfrm>
      </p:grpSpPr>
      <p:sp>
        <p:nvSpPr>
          <p:cNvPr id="53" name="Shape 53"/>
          <p:cNvSpPr txBox="1"/>
          <p:nvPr/>
        </p:nvSpPr>
        <p:spPr>
          <a:xfrm rot="10800000" flipH="1">
            <a:off x="0" y="0"/>
            <a:ext cx="9144000" cy="4695900"/>
          </a:xfrm>
          <a:prstGeom prst="rect">
            <a:avLst/>
          </a:prstGeom>
          <a:solidFill>
            <a:schemeClr val="accent4"/>
          </a:solidFill>
          <a:ln>
            <a:noFill/>
          </a:ln>
        </p:spPr>
        <p:txBody>
          <a:bodyPr lIns="91425" tIns="91425" rIns="91425" bIns="91425" anchor="ctr" anchorCtr="0">
            <a:noAutofit/>
          </a:bodyPr>
          <a:lstStyle/>
          <a:p>
            <a:pPr lvl="0">
              <a:spcBef>
                <a:spcPts val="0"/>
              </a:spcBef>
              <a:buNone/>
            </a:pPr>
            <a:endParaRPr/>
          </a:p>
        </p:txBody>
      </p:sp>
      <p:sp>
        <p:nvSpPr>
          <p:cNvPr id="54" name="Shape 54"/>
          <p:cNvSpPr/>
          <p:nvPr/>
        </p:nvSpPr>
        <p:spPr>
          <a:xfrm rot="10800000" flipH="1">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lIns="91425" tIns="91425" rIns="91425" bIns="91425" anchor="ctr" anchorCtr="0">
            <a:noAutofit/>
          </a:bodyPr>
          <a:lstStyle/>
          <a:p>
            <a:pPr lvl="0">
              <a:spcBef>
                <a:spcPts val="0"/>
              </a:spcBef>
              <a:buNone/>
            </a:pPr>
            <a:endParaRPr/>
          </a:p>
        </p:txBody>
      </p:sp>
      <p:sp>
        <p:nvSpPr>
          <p:cNvPr id="55" name="Shape 55"/>
          <p:cNvSpPr txBox="1">
            <a:spLocks noGrp="1"/>
          </p:cNvSpPr>
          <p:nvPr>
            <p:ph type="body" idx="1"/>
          </p:nvPr>
        </p:nvSpPr>
        <p:spPr>
          <a:xfrm>
            <a:off x="57150" y="4696825"/>
            <a:ext cx="8382000" cy="446700"/>
          </a:xfrm>
          <a:prstGeom prst="rect">
            <a:avLst/>
          </a:prstGeom>
        </p:spPr>
        <p:txBody>
          <a:bodyPr lIns="91425" tIns="91425" rIns="91425" bIns="91425" anchor="ctr" anchorCtr="0"/>
          <a:lstStyle>
            <a:lvl1pPr lvl="0">
              <a:lnSpc>
                <a:spcPct val="100000"/>
              </a:lnSpc>
              <a:spcBef>
                <a:spcPts val="0"/>
              </a:spcBef>
              <a:spcAft>
                <a:spcPts val="0"/>
              </a:spcAft>
              <a:buClr>
                <a:schemeClr val="lt1"/>
              </a:buClr>
              <a:buSzPct val="100000"/>
              <a:buNone/>
              <a:defRPr sz="1200">
                <a:solidFill>
                  <a:schemeClr val="lt1"/>
                </a:solidFill>
              </a:defRPr>
            </a:lvl1pPr>
          </a:lstStyle>
          <a:p>
            <a:endParaRPr/>
          </a:p>
        </p:txBody>
      </p:sp>
      <p:sp>
        <p:nvSpPr>
          <p:cNvPr id="56" name="Shape 56"/>
          <p:cNvSpPr txBox="1">
            <a:spLocks noGrp="1"/>
          </p:cNvSpPr>
          <p:nvPr>
            <p:ph type="sldNum" idx="12"/>
          </p:nvPr>
        </p:nvSpPr>
        <p:spPr>
          <a:xfrm>
            <a:off x="8523541" y="4695623"/>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71900" y="738725"/>
            <a:ext cx="8222100" cy="767700"/>
          </a:xfrm>
          <a:prstGeom prst="rect">
            <a:avLst/>
          </a:prstGeom>
          <a:noFill/>
          <a:ln>
            <a:noFill/>
          </a:ln>
        </p:spPr>
        <p:txBody>
          <a:bodyPr lIns="91425" tIns="91425" rIns="91425" bIns="91425" anchor="b" anchorCtr="0"/>
          <a:lstStyle>
            <a:lvl1pPr lvl="0">
              <a:spcBef>
                <a:spcPts val="0"/>
              </a:spcBef>
              <a:buClr>
                <a:schemeClr val="lt1"/>
              </a:buClr>
              <a:buSzPct val="100000"/>
              <a:buFont typeface="Roboto"/>
              <a:buNone/>
              <a:defRPr sz="3200">
                <a:solidFill>
                  <a:schemeClr val="lt1"/>
                </a:solidFill>
                <a:latin typeface="Roboto"/>
                <a:ea typeface="Roboto"/>
                <a:cs typeface="Roboto"/>
                <a:sym typeface="Roboto"/>
              </a:defRPr>
            </a:lvl1pPr>
            <a:lvl2pPr lvl="1">
              <a:spcBef>
                <a:spcPts val="0"/>
              </a:spcBef>
              <a:buClr>
                <a:schemeClr val="lt1"/>
              </a:buClr>
              <a:buSzPct val="100000"/>
              <a:buFont typeface="Roboto"/>
              <a:buNone/>
              <a:defRPr sz="3200">
                <a:solidFill>
                  <a:schemeClr val="lt1"/>
                </a:solidFill>
                <a:latin typeface="Roboto"/>
                <a:ea typeface="Roboto"/>
                <a:cs typeface="Roboto"/>
                <a:sym typeface="Roboto"/>
              </a:defRPr>
            </a:lvl2pPr>
            <a:lvl3pPr lvl="2">
              <a:spcBef>
                <a:spcPts val="0"/>
              </a:spcBef>
              <a:buClr>
                <a:schemeClr val="lt1"/>
              </a:buClr>
              <a:buSzPct val="100000"/>
              <a:buFont typeface="Roboto"/>
              <a:buNone/>
              <a:defRPr sz="3200">
                <a:solidFill>
                  <a:schemeClr val="lt1"/>
                </a:solidFill>
                <a:latin typeface="Roboto"/>
                <a:ea typeface="Roboto"/>
                <a:cs typeface="Roboto"/>
                <a:sym typeface="Roboto"/>
              </a:defRPr>
            </a:lvl3pPr>
            <a:lvl4pPr lvl="3">
              <a:spcBef>
                <a:spcPts val="0"/>
              </a:spcBef>
              <a:buClr>
                <a:schemeClr val="lt1"/>
              </a:buClr>
              <a:buSzPct val="100000"/>
              <a:buFont typeface="Roboto"/>
              <a:buNone/>
              <a:defRPr sz="3200">
                <a:solidFill>
                  <a:schemeClr val="lt1"/>
                </a:solidFill>
                <a:latin typeface="Roboto"/>
                <a:ea typeface="Roboto"/>
                <a:cs typeface="Roboto"/>
                <a:sym typeface="Roboto"/>
              </a:defRPr>
            </a:lvl4pPr>
            <a:lvl5pPr lvl="4">
              <a:spcBef>
                <a:spcPts val="0"/>
              </a:spcBef>
              <a:buClr>
                <a:schemeClr val="lt1"/>
              </a:buClr>
              <a:buSzPct val="100000"/>
              <a:buFont typeface="Roboto"/>
              <a:buNone/>
              <a:defRPr sz="3200">
                <a:solidFill>
                  <a:schemeClr val="lt1"/>
                </a:solidFill>
                <a:latin typeface="Roboto"/>
                <a:ea typeface="Roboto"/>
                <a:cs typeface="Roboto"/>
                <a:sym typeface="Roboto"/>
              </a:defRPr>
            </a:lvl5pPr>
            <a:lvl6pPr lvl="5">
              <a:spcBef>
                <a:spcPts val="0"/>
              </a:spcBef>
              <a:buClr>
                <a:schemeClr val="lt1"/>
              </a:buClr>
              <a:buSzPct val="100000"/>
              <a:buFont typeface="Roboto"/>
              <a:buNone/>
              <a:defRPr sz="3200">
                <a:solidFill>
                  <a:schemeClr val="lt1"/>
                </a:solidFill>
                <a:latin typeface="Roboto"/>
                <a:ea typeface="Roboto"/>
                <a:cs typeface="Roboto"/>
                <a:sym typeface="Roboto"/>
              </a:defRPr>
            </a:lvl6pPr>
            <a:lvl7pPr lvl="6">
              <a:spcBef>
                <a:spcPts val="0"/>
              </a:spcBef>
              <a:buClr>
                <a:schemeClr val="lt1"/>
              </a:buClr>
              <a:buSzPct val="100000"/>
              <a:buFont typeface="Roboto"/>
              <a:buNone/>
              <a:defRPr sz="3200">
                <a:solidFill>
                  <a:schemeClr val="lt1"/>
                </a:solidFill>
                <a:latin typeface="Roboto"/>
                <a:ea typeface="Roboto"/>
                <a:cs typeface="Roboto"/>
                <a:sym typeface="Roboto"/>
              </a:defRPr>
            </a:lvl7pPr>
            <a:lvl8pPr lvl="7">
              <a:spcBef>
                <a:spcPts val="0"/>
              </a:spcBef>
              <a:buClr>
                <a:schemeClr val="lt1"/>
              </a:buClr>
              <a:buSzPct val="100000"/>
              <a:buFont typeface="Roboto"/>
              <a:buNone/>
              <a:defRPr sz="3200">
                <a:solidFill>
                  <a:schemeClr val="lt1"/>
                </a:solidFill>
                <a:latin typeface="Roboto"/>
                <a:ea typeface="Roboto"/>
                <a:cs typeface="Roboto"/>
                <a:sym typeface="Roboto"/>
              </a:defRPr>
            </a:lvl8pPr>
            <a:lvl9pPr lvl="8">
              <a:spcBef>
                <a:spcPts val="0"/>
              </a:spcBef>
              <a:buClr>
                <a:schemeClr val="lt1"/>
              </a:buClr>
              <a:buSzPct val="100000"/>
              <a:buFont typeface="Roboto"/>
              <a:buNone/>
              <a:defRPr sz="3200">
                <a:solidFill>
                  <a:schemeClr val="lt1"/>
                </a:solidFill>
                <a:latin typeface="Roboto"/>
                <a:ea typeface="Roboto"/>
                <a:cs typeface="Roboto"/>
                <a:sym typeface="Roboto"/>
              </a:defRPr>
            </a:lvl9pPr>
          </a:lstStyle>
          <a:p>
            <a:endParaRPr/>
          </a:p>
        </p:txBody>
      </p:sp>
      <p:sp>
        <p:nvSpPr>
          <p:cNvPr id="7" name="Shape 7"/>
          <p:cNvSpPr txBox="1">
            <a:spLocks noGrp="1"/>
          </p:cNvSpPr>
          <p:nvPr>
            <p:ph type="body" idx="1"/>
          </p:nvPr>
        </p:nvSpPr>
        <p:spPr>
          <a:xfrm>
            <a:off x="471900" y="1919075"/>
            <a:ext cx="8222100" cy="27102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lt2"/>
              </a:buClr>
              <a:buSzPct val="100000"/>
              <a:buFont typeface="Roboto"/>
              <a:defRPr sz="1800">
                <a:solidFill>
                  <a:schemeClr val="lt2"/>
                </a:solidFill>
                <a:latin typeface="Roboto"/>
                <a:ea typeface="Roboto"/>
                <a:cs typeface="Roboto"/>
                <a:sym typeface="Roboto"/>
              </a:defRPr>
            </a:lvl1pPr>
            <a:lvl2pPr lvl="1">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2pPr>
            <a:lvl3pPr lvl="2">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3pPr>
            <a:lvl4pPr lvl="3">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4pPr>
            <a:lvl5pPr lvl="4">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5pPr>
            <a:lvl6pPr lvl="5">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6pPr>
            <a:lvl7pPr lvl="6">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7pPr>
            <a:lvl8pPr lvl="7">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8pPr>
            <a:lvl9pPr lvl="8">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9pPr>
          </a:lstStyle>
          <a:p>
            <a:endParaRPr/>
          </a:p>
        </p:txBody>
      </p:sp>
      <p:sp>
        <p:nvSpPr>
          <p:cNvPr id="8" name="Shape 8"/>
          <p:cNvSpPr txBox="1">
            <a:spLocks noGrp="1"/>
          </p:cNvSpPr>
          <p:nvPr>
            <p:ph type="sldNum" idx="12"/>
          </p:nvPr>
        </p:nvSpPr>
        <p:spPr>
          <a:xfrm>
            <a:off x="8523541" y="4695623"/>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lt2"/>
                </a:solidFill>
                <a:latin typeface="Roboto"/>
                <a:ea typeface="Roboto"/>
                <a:cs typeface="Roboto"/>
                <a:sym typeface="Roboto"/>
              </a:rPr>
              <a:t>‹#›</a:t>
            </a:fld>
            <a:endParaRPr lang="en" sz="1000">
              <a:solidFill>
                <a:schemeClr val="lt2"/>
              </a:solidFill>
              <a:latin typeface="Roboto"/>
              <a:ea typeface="Roboto"/>
              <a:cs typeface="Roboto"/>
              <a:sym typeface="Robot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mailto:joanne.melvin@peterborough.gov.uk" TargetMode="External"/><Relationship Id="rId2" Type="http://schemas.openxmlformats.org/officeDocument/2006/relationships/notesSlide" Target="../notesSlides/notesSlide37.xml"/><Relationship Id="rId1" Type="http://schemas.openxmlformats.org/officeDocument/2006/relationships/slideLayout" Target="../slideLayouts/slideLayout3.xml"/><Relationship Id="rId4" Type="http://schemas.openxmlformats.org/officeDocument/2006/relationships/hyperlink" Target="mailto:wayne.stott@peterborough.gov.uk"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73"/>
        <p:cNvGrpSpPr/>
        <p:nvPr/>
      </p:nvGrpSpPr>
      <p:grpSpPr>
        <a:xfrm>
          <a:off x="0" y="0"/>
          <a:ext cx="0" cy="0"/>
          <a:chOff x="0" y="0"/>
          <a:chExt cx="0" cy="0"/>
        </a:xfrm>
      </p:grpSpPr>
      <p:sp>
        <p:nvSpPr>
          <p:cNvPr id="74" name="Shape 74"/>
          <p:cNvSpPr/>
          <p:nvPr/>
        </p:nvSpPr>
        <p:spPr>
          <a:xfrm>
            <a:off x="8900" y="8900"/>
            <a:ext cx="9144000" cy="3240000"/>
          </a:xfrm>
          <a:prstGeom prst="rect">
            <a:avLst/>
          </a:prstGeom>
          <a:solidFill>
            <a:schemeClr val="dk1"/>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5" name="Shape 75"/>
          <p:cNvSpPr txBox="1">
            <a:spLocks noGrp="1"/>
          </p:cNvSpPr>
          <p:nvPr>
            <p:ph type="ctrTitle"/>
          </p:nvPr>
        </p:nvSpPr>
        <p:spPr>
          <a:xfrm>
            <a:off x="328150" y="494150"/>
            <a:ext cx="8222100" cy="1867200"/>
          </a:xfrm>
          <a:prstGeom prst="rect">
            <a:avLst/>
          </a:prstGeom>
        </p:spPr>
        <p:txBody>
          <a:bodyPr lIns="91425" tIns="91425" rIns="91425" bIns="91425" anchor="b" anchorCtr="0">
            <a:noAutofit/>
          </a:bodyPr>
          <a:lstStyle/>
          <a:p>
            <a:pPr lvl="0" algn="l" rtl="0">
              <a:spcBef>
                <a:spcPts val="0"/>
              </a:spcBef>
              <a:buNone/>
            </a:pPr>
            <a:r>
              <a:rPr lang="en" sz="3600">
                <a:solidFill>
                  <a:srgbClr val="FFFFFF"/>
                </a:solidFill>
              </a:rPr>
              <a:t>Mental Health and Wellbeing Provision for C&amp;YP in Cambridgeshire and Peterborough</a:t>
            </a:r>
          </a:p>
        </p:txBody>
      </p:sp>
      <p:sp>
        <p:nvSpPr>
          <p:cNvPr id="76" name="Shape 76"/>
          <p:cNvSpPr txBox="1">
            <a:spLocks noGrp="1"/>
          </p:cNvSpPr>
          <p:nvPr>
            <p:ph type="subTitle" idx="1"/>
          </p:nvPr>
        </p:nvSpPr>
        <p:spPr>
          <a:xfrm>
            <a:off x="460950" y="2815880"/>
            <a:ext cx="8222100" cy="432900"/>
          </a:xfrm>
          <a:prstGeom prst="rect">
            <a:avLst/>
          </a:prstGeom>
        </p:spPr>
        <p:txBody>
          <a:bodyPr lIns="91425" tIns="91425" rIns="91425" bIns="91425" anchor="t" anchorCtr="0">
            <a:noAutofit/>
          </a:bodyPr>
          <a:lstStyle/>
          <a:p>
            <a:pPr lvl="0" algn="r" rtl="0">
              <a:spcBef>
                <a:spcPts val="0"/>
              </a:spcBef>
              <a:buNone/>
            </a:pPr>
            <a:r>
              <a:rPr lang="en"/>
              <a:t>Supplier Day 31st January 2017</a:t>
            </a:r>
          </a:p>
        </p:txBody>
      </p:sp>
      <p:pic>
        <p:nvPicPr>
          <p:cNvPr id="77" name="Shape 77"/>
          <p:cNvPicPr preferRelativeResize="0"/>
          <p:nvPr/>
        </p:nvPicPr>
        <p:blipFill>
          <a:blip r:embed="rId3">
            <a:alphaModFix/>
          </a:blip>
          <a:stretch>
            <a:fillRect/>
          </a:stretch>
        </p:blipFill>
        <p:spPr>
          <a:xfrm>
            <a:off x="7005050" y="4150900"/>
            <a:ext cx="1960700" cy="701399"/>
          </a:xfrm>
          <a:prstGeom prst="rect">
            <a:avLst/>
          </a:prstGeom>
          <a:noFill/>
          <a:ln>
            <a:noFill/>
          </a:ln>
        </p:spPr>
      </p:pic>
      <p:pic>
        <p:nvPicPr>
          <p:cNvPr id="78" name="Shape 78"/>
          <p:cNvPicPr preferRelativeResize="0"/>
          <p:nvPr/>
        </p:nvPicPr>
        <p:blipFill>
          <a:blip r:embed="rId4">
            <a:alphaModFix/>
          </a:blip>
          <a:stretch>
            <a:fillRect/>
          </a:stretch>
        </p:blipFill>
        <p:spPr>
          <a:xfrm>
            <a:off x="2807525" y="4177737"/>
            <a:ext cx="2857500" cy="647700"/>
          </a:xfrm>
          <a:prstGeom prst="rect">
            <a:avLst/>
          </a:prstGeom>
          <a:noFill/>
          <a:ln>
            <a:noFill/>
          </a:ln>
        </p:spPr>
      </p:pic>
      <p:pic>
        <p:nvPicPr>
          <p:cNvPr id="79" name="Shape 79"/>
          <p:cNvPicPr preferRelativeResize="0"/>
          <p:nvPr/>
        </p:nvPicPr>
        <p:blipFill>
          <a:blip r:embed="rId5">
            <a:alphaModFix/>
          </a:blip>
          <a:stretch>
            <a:fillRect/>
          </a:stretch>
        </p:blipFill>
        <p:spPr>
          <a:xfrm>
            <a:off x="240625" y="4015224"/>
            <a:ext cx="1378224" cy="97272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Shape 153"/>
          <p:cNvSpPr txBox="1">
            <a:spLocks noGrp="1"/>
          </p:cNvSpPr>
          <p:nvPr>
            <p:ph type="title"/>
          </p:nvPr>
        </p:nvSpPr>
        <p:spPr>
          <a:xfrm>
            <a:off x="460950" y="275275"/>
            <a:ext cx="8222100" cy="767700"/>
          </a:xfrm>
          <a:prstGeom prst="rect">
            <a:avLst/>
          </a:prstGeom>
        </p:spPr>
        <p:txBody>
          <a:bodyPr lIns="91425" tIns="91425" rIns="91425" bIns="91425" anchor="b" anchorCtr="0">
            <a:noAutofit/>
          </a:bodyPr>
          <a:lstStyle/>
          <a:p>
            <a:pPr lvl="0">
              <a:spcBef>
                <a:spcPts val="0"/>
              </a:spcBef>
              <a:buNone/>
            </a:pPr>
            <a:r>
              <a:rPr lang="en"/>
              <a:t>Mental Health</a:t>
            </a:r>
          </a:p>
        </p:txBody>
      </p:sp>
      <p:graphicFrame>
        <p:nvGraphicFramePr>
          <p:cNvPr id="154" name="Shape 154"/>
          <p:cNvGraphicFramePr/>
          <p:nvPr/>
        </p:nvGraphicFramePr>
        <p:xfrm>
          <a:off x="346450" y="1306200"/>
          <a:ext cx="3000000" cy="3000000"/>
        </p:xfrm>
        <a:graphic>
          <a:graphicData uri="http://schemas.openxmlformats.org/drawingml/2006/table">
            <a:tbl>
              <a:tblPr>
                <a:noFill/>
                <a:tableStyleId>{01FF7F4A-41E3-4637-AAA5-CAE6AEBE454D}</a:tableStyleId>
              </a:tblPr>
              <a:tblGrid>
                <a:gridCol w="2068200"/>
                <a:gridCol w="1723600"/>
                <a:gridCol w="1723600"/>
                <a:gridCol w="1723600"/>
              </a:tblGrid>
              <a:tr h="381000">
                <a:tc>
                  <a:txBody>
                    <a:bodyPr/>
                    <a:lstStyle/>
                    <a:p>
                      <a:pPr lvl="0">
                        <a:spcBef>
                          <a:spcPts val="0"/>
                        </a:spcBef>
                        <a:buNone/>
                      </a:pPr>
                      <a:endParaRPr sz="1200"/>
                    </a:p>
                  </a:txBody>
                  <a:tcPr marL="91425" marR="91425" marT="91425" marB="91425"/>
                </a:tc>
                <a:tc>
                  <a:txBody>
                    <a:bodyPr/>
                    <a:lstStyle/>
                    <a:p>
                      <a:pPr lvl="0">
                        <a:spcBef>
                          <a:spcPts val="0"/>
                        </a:spcBef>
                        <a:buNone/>
                      </a:pPr>
                      <a:r>
                        <a:rPr lang="en" sz="1200">
                          <a:solidFill>
                            <a:srgbClr val="FFFFFF"/>
                          </a:solidFill>
                        </a:rPr>
                        <a:t>5-10 year olds </a:t>
                      </a:r>
                    </a:p>
                  </a:txBody>
                  <a:tcPr marL="91425" marR="91425" marT="91425" marB="91425"/>
                </a:tc>
                <a:tc>
                  <a:txBody>
                    <a:bodyPr/>
                    <a:lstStyle/>
                    <a:p>
                      <a:pPr lvl="0">
                        <a:spcBef>
                          <a:spcPts val="0"/>
                        </a:spcBef>
                        <a:buNone/>
                      </a:pPr>
                      <a:r>
                        <a:rPr lang="en" sz="1200">
                          <a:solidFill>
                            <a:srgbClr val="FFFFFF"/>
                          </a:solidFill>
                        </a:rPr>
                        <a:t>11-17 year olds</a:t>
                      </a:r>
                    </a:p>
                  </a:txBody>
                  <a:tcPr marL="91425" marR="91425" marT="91425" marB="91425"/>
                </a:tc>
                <a:tc>
                  <a:txBody>
                    <a:bodyPr/>
                    <a:lstStyle/>
                    <a:p>
                      <a:pPr lvl="0">
                        <a:spcBef>
                          <a:spcPts val="0"/>
                        </a:spcBef>
                        <a:buNone/>
                      </a:pPr>
                      <a:r>
                        <a:rPr lang="en" sz="1200">
                          <a:solidFill>
                            <a:srgbClr val="FFFFFF"/>
                          </a:solidFill>
                        </a:rPr>
                        <a:t>18-25 year olds</a:t>
                      </a:r>
                    </a:p>
                  </a:txBody>
                  <a:tcPr marL="91425" marR="91425" marT="91425" marB="91425"/>
                </a:tc>
              </a:tr>
              <a:tr h="381000">
                <a:tc>
                  <a:txBody>
                    <a:bodyPr/>
                    <a:lstStyle/>
                    <a:p>
                      <a:pPr lvl="0">
                        <a:spcBef>
                          <a:spcPts val="0"/>
                        </a:spcBef>
                        <a:buNone/>
                      </a:pPr>
                      <a:r>
                        <a:rPr lang="en" sz="1200"/>
                        <a:t>Cambridge City</a:t>
                      </a:r>
                    </a:p>
                  </a:txBody>
                  <a:tcPr marL="91425" marR="91425" marT="91425" marB="91425"/>
                </a:tc>
                <a:tc>
                  <a:txBody>
                    <a:bodyPr/>
                    <a:lstStyle/>
                    <a:p>
                      <a:pPr lvl="0">
                        <a:spcBef>
                          <a:spcPts val="0"/>
                        </a:spcBef>
                        <a:buNone/>
                      </a:pPr>
                      <a:r>
                        <a:rPr lang="en" sz="1200"/>
                        <a:t>640</a:t>
                      </a:r>
                    </a:p>
                  </a:txBody>
                  <a:tcPr marL="91425" marR="91425" marT="91425" marB="91425"/>
                </a:tc>
                <a:tc>
                  <a:txBody>
                    <a:bodyPr/>
                    <a:lstStyle/>
                    <a:p>
                      <a:pPr lvl="0">
                        <a:spcBef>
                          <a:spcPts val="0"/>
                        </a:spcBef>
                        <a:buNone/>
                      </a:pPr>
                      <a:r>
                        <a:rPr lang="en" sz="1200"/>
                        <a:t>942</a:t>
                      </a:r>
                    </a:p>
                  </a:txBody>
                  <a:tcPr marL="91425" marR="91425" marT="91425" marB="91425"/>
                </a:tc>
                <a:tc>
                  <a:txBody>
                    <a:bodyPr/>
                    <a:lstStyle/>
                    <a:p>
                      <a:pPr lvl="0">
                        <a:spcBef>
                          <a:spcPts val="0"/>
                        </a:spcBef>
                        <a:buNone/>
                      </a:pPr>
                      <a:r>
                        <a:rPr lang="en" sz="1200"/>
                        <a:t>5,361</a:t>
                      </a:r>
                    </a:p>
                  </a:txBody>
                  <a:tcPr marL="91425" marR="91425" marT="91425" marB="91425"/>
                </a:tc>
              </a:tr>
              <a:tr h="381000">
                <a:tc>
                  <a:txBody>
                    <a:bodyPr/>
                    <a:lstStyle/>
                    <a:p>
                      <a:pPr lvl="0">
                        <a:spcBef>
                          <a:spcPts val="0"/>
                        </a:spcBef>
                        <a:buNone/>
                      </a:pPr>
                      <a:r>
                        <a:rPr lang="en" sz="1200"/>
                        <a:t>East Cambridgeshire</a:t>
                      </a:r>
                    </a:p>
                  </a:txBody>
                  <a:tcPr marL="91425" marR="91425" marT="91425" marB="91425"/>
                </a:tc>
                <a:tc>
                  <a:txBody>
                    <a:bodyPr/>
                    <a:lstStyle/>
                    <a:p>
                      <a:pPr lvl="0">
                        <a:spcBef>
                          <a:spcPts val="0"/>
                        </a:spcBef>
                        <a:buNone/>
                      </a:pPr>
                      <a:r>
                        <a:rPr lang="en" sz="1200"/>
                        <a:t>558</a:t>
                      </a:r>
                    </a:p>
                  </a:txBody>
                  <a:tcPr marL="91425" marR="91425" marT="91425" marB="91425"/>
                </a:tc>
                <a:tc>
                  <a:txBody>
                    <a:bodyPr/>
                    <a:lstStyle/>
                    <a:p>
                      <a:pPr lvl="0">
                        <a:spcBef>
                          <a:spcPts val="0"/>
                        </a:spcBef>
                        <a:buNone/>
                      </a:pPr>
                      <a:r>
                        <a:rPr lang="en" sz="1200"/>
                        <a:t>822</a:t>
                      </a:r>
                    </a:p>
                  </a:txBody>
                  <a:tcPr marL="91425" marR="91425" marT="91425" marB="91425"/>
                </a:tc>
                <a:tc>
                  <a:txBody>
                    <a:bodyPr/>
                    <a:lstStyle/>
                    <a:p>
                      <a:pPr lvl="0">
                        <a:spcBef>
                          <a:spcPts val="0"/>
                        </a:spcBef>
                        <a:buNone/>
                      </a:pPr>
                      <a:r>
                        <a:rPr lang="en" sz="1200"/>
                        <a:t>1,192</a:t>
                      </a:r>
                    </a:p>
                  </a:txBody>
                  <a:tcPr marL="91425" marR="91425" marT="91425" marB="91425"/>
                </a:tc>
              </a:tr>
              <a:tr h="381000">
                <a:tc>
                  <a:txBody>
                    <a:bodyPr/>
                    <a:lstStyle/>
                    <a:p>
                      <a:pPr lvl="0">
                        <a:spcBef>
                          <a:spcPts val="0"/>
                        </a:spcBef>
                        <a:buNone/>
                      </a:pPr>
                      <a:r>
                        <a:rPr lang="en" sz="1200"/>
                        <a:t>Fenland</a:t>
                      </a:r>
                    </a:p>
                  </a:txBody>
                  <a:tcPr marL="91425" marR="91425" marT="91425" marB="91425"/>
                </a:tc>
                <a:tc>
                  <a:txBody>
                    <a:bodyPr/>
                    <a:lstStyle/>
                    <a:p>
                      <a:pPr lvl="0">
                        <a:spcBef>
                          <a:spcPts val="0"/>
                        </a:spcBef>
                        <a:buNone/>
                      </a:pPr>
                      <a:r>
                        <a:rPr lang="en" sz="1200"/>
                        <a:t>514</a:t>
                      </a:r>
                    </a:p>
                  </a:txBody>
                  <a:tcPr marL="91425" marR="91425" marT="91425" marB="91425"/>
                </a:tc>
                <a:tc>
                  <a:txBody>
                    <a:bodyPr/>
                    <a:lstStyle/>
                    <a:p>
                      <a:pPr lvl="0">
                        <a:spcBef>
                          <a:spcPts val="0"/>
                        </a:spcBef>
                        <a:buNone/>
                      </a:pPr>
                      <a:r>
                        <a:rPr lang="en" sz="1200"/>
                        <a:t>850</a:t>
                      </a:r>
                    </a:p>
                  </a:txBody>
                  <a:tcPr marL="91425" marR="91425" marT="91425" marB="91425"/>
                </a:tc>
                <a:tc>
                  <a:txBody>
                    <a:bodyPr/>
                    <a:lstStyle/>
                    <a:p>
                      <a:pPr lvl="0">
                        <a:spcBef>
                          <a:spcPts val="0"/>
                        </a:spcBef>
                        <a:buNone/>
                      </a:pPr>
                      <a:r>
                        <a:rPr lang="en" sz="1200"/>
                        <a:t>2,003</a:t>
                      </a:r>
                    </a:p>
                  </a:txBody>
                  <a:tcPr marL="91425" marR="91425" marT="91425" marB="91425"/>
                </a:tc>
              </a:tr>
              <a:tr h="381000">
                <a:tc>
                  <a:txBody>
                    <a:bodyPr/>
                    <a:lstStyle/>
                    <a:p>
                      <a:pPr lvl="0">
                        <a:spcBef>
                          <a:spcPts val="0"/>
                        </a:spcBef>
                        <a:buNone/>
                      </a:pPr>
                      <a:r>
                        <a:rPr lang="en" sz="1200"/>
                        <a:t>Huntingdonshire</a:t>
                      </a:r>
                    </a:p>
                  </a:txBody>
                  <a:tcPr marL="91425" marR="91425" marT="91425" marB="91425"/>
                </a:tc>
                <a:tc>
                  <a:txBody>
                    <a:bodyPr/>
                    <a:lstStyle/>
                    <a:p>
                      <a:pPr lvl="0">
                        <a:spcBef>
                          <a:spcPts val="0"/>
                        </a:spcBef>
                        <a:buNone/>
                      </a:pPr>
                      <a:r>
                        <a:rPr lang="en" sz="1200"/>
                        <a:t>995</a:t>
                      </a:r>
                    </a:p>
                  </a:txBody>
                  <a:tcPr marL="91425" marR="91425" marT="91425" marB="91425"/>
                </a:tc>
                <a:tc>
                  <a:txBody>
                    <a:bodyPr/>
                    <a:lstStyle/>
                    <a:p>
                      <a:pPr lvl="0">
                        <a:spcBef>
                          <a:spcPts val="0"/>
                        </a:spcBef>
                        <a:buNone/>
                      </a:pPr>
                      <a:r>
                        <a:rPr lang="en" sz="1200"/>
                        <a:t>1,621</a:t>
                      </a:r>
                    </a:p>
                  </a:txBody>
                  <a:tcPr marL="91425" marR="91425" marT="91425" marB="91425"/>
                </a:tc>
                <a:tc>
                  <a:txBody>
                    <a:bodyPr/>
                    <a:lstStyle/>
                    <a:p>
                      <a:pPr lvl="0">
                        <a:spcBef>
                          <a:spcPts val="0"/>
                        </a:spcBef>
                        <a:buNone/>
                      </a:pPr>
                      <a:r>
                        <a:rPr lang="en" sz="1200"/>
                        <a:t>2,641</a:t>
                      </a:r>
                    </a:p>
                  </a:txBody>
                  <a:tcPr marL="91425" marR="91425" marT="91425" marB="91425"/>
                </a:tc>
              </a:tr>
              <a:tr h="381000">
                <a:tc>
                  <a:txBody>
                    <a:bodyPr/>
                    <a:lstStyle/>
                    <a:p>
                      <a:pPr lvl="0">
                        <a:spcBef>
                          <a:spcPts val="0"/>
                        </a:spcBef>
                        <a:buNone/>
                      </a:pPr>
                      <a:r>
                        <a:rPr lang="en" sz="1200"/>
                        <a:t>South Cambridgeshire</a:t>
                      </a:r>
                    </a:p>
                  </a:txBody>
                  <a:tcPr marL="91425" marR="91425" marT="91425" marB="91425"/>
                </a:tc>
                <a:tc>
                  <a:txBody>
                    <a:bodyPr/>
                    <a:lstStyle/>
                    <a:p>
                      <a:pPr lvl="0">
                        <a:spcBef>
                          <a:spcPts val="0"/>
                        </a:spcBef>
                        <a:buNone/>
                      </a:pPr>
                      <a:r>
                        <a:rPr lang="en" sz="1200"/>
                        <a:t>969</a:t>
                      </a:r>
                    </a:p>
                  </a:txBody>
                  <a:tcPr marL="91425" marR="91425" marT="91425" marB="91425"/>
                </a:tc>
                <a:tc>
                  <a:txBody>
                    <a:bodyPr/>
                    <a:lstStyle/>
                    <a:p>
                      <a:pPr lvl="0">
                        <a:spcBef>
                          <a:spcPts val="0"/>
                        </a:spcBef>
                        <a:buNone/>
                      </a:pPr>
                      <a:r>
                        <a:rPr lang="en" sz="1200"/>
                        <a:t>1,540</a:t>
                      </a:r>
                    </a:p>
                  </a:txBody>
                  <a:tcPr marL="91425" marR="91425" marT="91425" marB="91425"/>
                </a:tc>
                <a:tc>
                  <a:txBody>
                    <a:bodyPr/>
                    <a:lstStyle/>
                    <a:p>
                      <a:pPr lvl="0">
                        <a:spcBef>
                          <a:spcPts val="0"/>
                        </a:spcBef>
                        <a:buNone/>
                      </a:pPr>
                      <a:r>
                        <a:rPr lang="en" sz="1200"/>
                        <a:t>2,108</a:t>
                      </a:r>
                    </a:p>
                  </a:txBody>
                  <a:tcPr marL="91425" marR="91425" marT="91425" marB="91425"/>
                </a:tc>
              </a:tr>
              <a:tr h="381000">
                <a:tc>
                  <a:txBody>
                    <a:bodyPr/>
                    <a:lstStyle/>
                    <a:p>
                      <a:pPr lvl="0">
                        <a:spcBef>
                          <a:spcPts val="0"/>
                        </a:spcBef>
                        <a:buNone/>
                      </a:pPr>
                      <a:r>
                        <a:rPr lang="en" sz="1200"/>
                        <a:t>Cambridgeshire</a:t>
                      </a:r>
                    </a:p>
                  </a:txBody>
                  <a:tcPr marL="91425" marR="91425" marT="91425" marB="91425"/>
                </a:tc>
                <a:tc>
                  <a:txBody>
                    <a:bodyPr/>
                    <a:lstStyle/>
                    <a:p>
                      <a:pPr lvl="0">
                        <a:spcBef>
                          <a:spcPts val="0"/>
                        </a:spcBef>
                        <a:buNone/>
                      </a:pPr>
                      <a:r>
                        <a:rPr lang="en" sz="1200"/>
                        <a:t>3,676</a:t>
                      </a:r>
                    </a:p>
                  </a:txBody>
                  <a:tcPr marL="91425" marR="91425" marT="91425" marB="91425"/>
                </a:tc>
                <a:tc>
                  <a:txBody>
                    <a:bodyPr/>
                    <a:lstStyle/>
                    <a:p>
                      <a:pPr lvl="0">
                        <a:spcBef>
                          <a:spcPts val="0"/>
                        </a:spcBef>
                        <a:buNone/>
                      </a:pPr>
                      <a:r>
                        <a:rPr lang="en" sz="1200"/>
                        <a:t>5,777</a:t>
                      </a:r>
                    </a:p>
                  </a:txBody>
                  <a:tcPr marL="91425" marR="91425" marT="91425" marB="91425"/>
                </a:tc>
                <a:tc>
                  <a:txBody>
                    <a:bodyPr/>
                    <a:lstStyle/>
                    <a:p>
                      <a:pPr lvl="0">
                        <a:spcBef>
                          <a:spcPts val="0"/>
                        </a:spcBef>
                        <a:buNone/>
                      </a:pPr>
                      <a:r>
                        <a:rPr lang="en" sz="1200"/>
                        <a:t>12,890</a:t>
                      </a:r>
                    </a:p>
                  </a:txBody>
                  <a:tcPr marL="91425" marR="91425" marT="91425" marB="91425"/>
                </a:tc>
              </a:tr>
              <a:tr h="381000">
                <a:tc>
                  <a:txBody>
                    <a:bodyPr/>
                    <a:lstStyle/>
                    <a:p>
                      <a:pPr lvl="0">
                        <a:spcBef>
                          <a:spcPts val="0"/>
                        </a:spcBef>
                        <a:buNone/>
                      </a:pPr>
                      <a:r>
                        <a:rPr lang="en" sz="1200"/>
                        <a:t>Peterborough</a:t>
                      </a:r>
                    </a:p>
                  </a:txBody>
                  <a:tcPr marL="91425" marR="91425" marT="91425" marB="91425"/>
                </a:tc>
                <a:tc>
                  <a:txBody>
                    <a:bodyPr/>
                    <a:lstStyle/>
                    <a:p>
                      <a:pPr lvl="0">
                        <a:spcBef>
                          <a:spcPts val="0"/>
                        </a:spcBef>
                        <a:buNone/>
                      </a:pPr>
                      <a:r>
                        <a:rPr lang="en" sz="1200"/>
                        <a:t>1,331</a:t>
                      </a:r>
                    </a:p>
                  </a:txBody>
                  <a:tcPr marL="91425" marR="91425" marT="91425" marB="91425"/>
                </a:tc>
                <a:tc>
                  <a:txBody>
                    <a:bodyPr/>
                    <a:lstStyle/>
                    <a:p>
                      <a:pPr lvl="0">
                        <a:spcBef>
                          <a:spcPts val="0"/>
                        </a:spcBef>
                        <a:buNone/>
                      </a:pPr>
                      <a:r>
                        <a:rPr lang="en" sz="1200"/>
                        <a:t>1,864</a:t>
                      </a:r>
                    </a:p>
                  </a:txBody>
                  <a:tcPr marL="91425" marR="91425" marT="91425" marB="91425"/>
                </a:tc>
                <a:tc>
                  <a:txBody>
                    <a:bodyPr/>
                    <a:lstStyle/>
                    <a:p>
                      <a:pPr lvl="0">
                        <a:spcBef>
                          <a:spcPts val="0"/>
                        </a:spcBef>
                        <a:buNone/>
                      </a:pPr>
                      <a:r>
                        <a:rPr lang="en" sz="1200"/>
                        <a:t>3,471</a:t>
                      </a:r>
                    </a:p>
                  </a:txBody>
                  <a:tcPr marL="91425" marR="91425" marT="91425" marB="91425"/>
                </a:tc>
              </a:tr>
              <a:tr h="381000">
                <a:tc>
                  <a:txBody>
                    <a:bodyPr/>
                    <a:lstStyle/>
                    <a:p>
                      <a:pPr lvl="0" rtl="0">
                        <a:spcBef>
                          <a:spcPts val="0"/>
                        </a:spcBef>
                        <a:buNone/>
                      </a:pPr>
                      <a:r>
                        <a:rPr lang="en" sz="1200"/>
                        <a:t>Cambridgeshire &amp; Peterborough</a:t>
                      </a:r>
                    </a:p>
                  </a:txBody>
                  <a:tcPr marL="91425" marR="91425" marT="91425" marB="91425"/>
                </a:tc>
                <a:tc>
                  <a:txBody>
                    <a:bodyPr/>
                    <a:lstStyle/>
                    <a:p>
                      <a:pPr lvl="0" rtl="0">
                        <a:spcBef>
                          <a:spcPts val="0"/>
                        </a:spcBef>
                        <a:buNone/>
                      </a:pPr>
                      <a:r>
                        <a:rPr lang="en" sz="1200"/>
                        <a:t>5,006</a:t>
                      </a:r>
                    </a:p>
                  </a:txBody>
                  <a:tcPr marL="91425" marR="91425" marT="91425" marB="91425"/>
                </a:tc>
                <a:tc>
                  <a:txBody>
                    <a:bodyPr/>
                    <a:lstStyle/>
                    <a:p>
                      <a:pPr lvl="0">
                        <a:spcBef>
                          <a:spcPts val="0"/>
                        </a:spcBef>
                        <a:buNone/>
                      </a:pPr>
                      <a:r>
                        <a:rPr lang="en" sz="1200"/>
                        <a:t>7,640</a:t>
                      </a:r>
                    </a:p>
                  </a:txBody>
                  <a:tcPr marL="91425" marR="91425" marT="91425" marB="91425"/>
                </a:tc>
                <a:tc>
                  <a:txBody>
                    <a:bodyPr/>
                    <a:lstStyle/>
                    <a:p>
                      <a:pPr lvl="0">
                        <a:spcBef>
                          <a:spcPts val="0"/>
                        </a:spcBef>
                        <a:buNone/>
                      </a:pPr>
                      <a:r>
                        <a:rPr lang="en" sz="1200"/>
                        <a:t>16,361</a:t>
                      </a:r>
                    </a:p>
                  </a:txBody>
                  <a:tcPr marL="91425" marR="91425" marT="91425" marB="91425"/>
                </a:tc>
              </a:tr>
            </a:tbl>
          </a:graphicData>
        </a:graphic>
      </p:graphicFrame>
      <p:sp>
        <p:nvSpPr>
          <p:cNvPr id="155" name="Shape 155"/>
          <p:cNvSpPr txBox="1"/>
          <p:nvPr/>
        </p:nvSpPr>
        <p:spPr>
          <a:xfrm>
            <a:off x="3520350" y="240625"/>
            <a:ext cx="5293800" cy="1131900"/>
          </a:xfrm>
          <a:prstGeom prst="rect">
            <a:avLst/>
          </a:prstGeom>
          <a:noFill/>
          <a:ln>
            <a:noFill/>
          </a:ln>
        </p:spPr>
        <p:txBody>
          <a:bodyPr lIns="91425" tIns="91425" rIns="91425" bIns="91425" anchor="t" anchorCtr="0">
            <a:noAutofit/>
          </a:bodyPr>
          <a:lstStyle/>
          <a:p>
            <a:pPr lvl="0" rtl="0">
              <a:lnSpc>
                <a:spcPct val="115000"/>
              </a:lnSpc>
              <a:spcBef>
                <a:spcPts val="0"/>
              </a:spcBef>
              <a:buNone/>
            </a:pPr>
            <a:r>
              <a:rPr lang="en" sz="1800">
                <a:solidFill>
                  <a:srgbClr val="FFFFFF"/>
                </a:solidFill>
                <a:latin typeface="Calibri"/>
                <a:ea typeface="Calibri"/>
                <a:cs typeface="Calibri"/>
                <a:sym typeface="Calibri"/>
              </a:rPr>
              <a:t>Estimated Number of Children and Young People with a Diagnosable Mental Health Problem in Cambridgeshire and Peterborough (2017): </a:t>
            </a:r>
          </a:p>
          <a:p>
            <a:pPr lvl="0">
              <a:spcBef>
                <a:spcPts val="0"/>
              </a:spcBef>
              <a:buNone/>
            </a:pPr>
            <a:endParaRPr/>
          </a:p>
        </p:txBody>
      </p:sp>
      <p:sp>
        <p:nvSpPr>
          <p:cNvPr id="156" name="Shape 156"/>
          <p:cNvSpPr txBox="1"/>
          <p:nvPr/>
        </p:nvSpPr>
        <p:spPr>
          <a:xfrm>
            <a:off x="7807150" y="3974875"/>
            <a:ext cx="1203300" cy="971400"/>
          </a:xfrm>
          <a:prstGeom prst="rect">
            <a:avLst/>
          </a:prstGeom>
          <a:noFill/>
          <a:ln>
            <a:noFill/>
          </a:ln>
        </p:spPr>
        <p:txBody>
          <a:bodyPr lIns="91425" tIns="91425" rIns="91425" bIns="91425" anchor="t" anchorCtr="0">
            <a:noAutofit/>
          </a:bodyPr>
          <a:lstStyle/>
          <a:p>
            <a:pPr lvl="0" rtl="0">
              <a:lnSpc>
                <a:spcPct val="115000"/>
              </a:lnSpc>
              <a:spcBef>
                <a:spcPts val="0"/>
              </a:spcBef>
              <a:buNone/>
            </a:pPr>
            <a:r>
              <a:rPr lang="en" sz="1100" i="1">
                <a:latin typeface="Calibri"/>
                <a:ea typeface="Calibri"/>
                <a:cs typeface="Calibri"/>
                <a:sym typeface="Calibri"/>
              </a:rPr>
              <a:t>Data for 2017, based on mid-2014 population estimates (ONS).</a:t>
            </a:r>
          </a:p>
          <a:p>
            <a:pPr lvl="0">
              <a:spcBef>
                <a:spcPts val="0"/>
              </a:spcBef>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Shape 161"/>
          <p:cNvSpPr txBox="1">
            <a:spLocks noGrp="1"/>
          </p:cNvSpPr>
          <p:nvPr>
            <p:ph type="title"/>
          </p:nvPr>
        </p:nvSpPr>
        <p:spPr>
          <a:xfrm>
            <a:off x="460950" y="364425"/>
            <a:ext cx="8222100" cy="767700"/>
          </a:xfrm>
          <a:prstGeom prst="rect">
            <a:avLst/>
          </a:prstGeom>
        </p:spPr>
        <p:txBody>
          <a:bodyPr lIns="91425" tIns="91425" rIns="91425" bIns="91425" anchor="b" anchorCtr="0">
            <a:noAutofit/>
          </a:bodyPr>
          <a:lstStyle/>
          <a:p>
            <a:pPr lvl="0">
              <a:spcBef>
                <a:spcPts val="0"/>
              </a:spcBef>
              <a:buNone/>
            </a:pPr>
            <a:r>
              <a:rPr lang="en" sz="4400">
                <a:solidFill>
                  <a:srgbClr val="FFFFFF"/>
                </a:solidFill>
                <a:latin typeface="Arial"/>
                <a:ea typeface="Arial"/>
                <a:cs typeface="Arial"/>
                <a:sym typeface="Arial"/>
              </a:rPr>
              <a:t>Need by Area</a:t>
            </a:r>
            <a:r>
              <a:rPr lang="en" sz="4400">
                <a:solidFill>
                  <a:srgbClr val="000000"/>
                </a:solidFill>
                <a:latin typeface="Arial"/>
                <a:ea typeface="Arial"/>
                <a:cs typeface="Arial"/>
                <a:sym typeface="Arial"/>
              </a:rPr>
              <a:t> </a:t>
            </a:r>
          </a:p>
        </p:txBody>
      </p:sp>
      <p:pic>
        <p:nvPicPr>
          <p:cNvPr id="162" name="Shape 162"/>
          <p:cNvPicPr preferRelativeResize="0"/>
          <p:nvPr/>
        </p:nvPicPr>
        <p:blipFill>
          <a:blip r:embed="rId3">
            <a:alphaModFix/>
          </a:blip>
          <a:stretch>
            <a:fillRect/>
          </a:stretch>
        </p:blipFill>
        <p:spPr>
          <a:xfrm>
            <a:off x="2941050" y="1221225"/>
            <a:ext cx="5742000" cy="36114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Shape 167"/>
          <p:cNvSpPr txBox="1">
            <a:spLocks noGrp="1"/>
          </p:cNvSpPr>
          <p:nvPr>
            <p:ph type="title"/>
          </p:nvPr>
        </p:nvSpPr>
        <p:spPr>
          <a:xfrm>
            <a:off x="460950" y="284200"/>
            <a:ext cx="8222100" cy="767700"/>
          </a:xfrm>
          <a:prstGeom prst="rect">
            <a:avLst/>
          </a:prstGeom>
        </p:spPr>
        <p:txBody>
          <a:bodyPr lIns="91425" tIns="91425" rIns="91425" bIns="91425" anchor="b" anchorCtr="0">
            <a:noAutofit/>
          </a:bodyPr>
          <a:lstStyle/>
          <a:p>
            <a:pPr lvl="0">
              <a:spcBef>
                <a:spcPts val="0"/>
              </a:spcBef>
              <a:buNone/>
            </a:pPr>
            <a:r>
              <a:rPr lang="en" sz="4400">
                <a:solidFill>
                  <a:srgbClr val="FFFFFF"/>
                </a:solidFill>
                <a:latin typeface="Arial"/>
                <a:ea typeface="Arial"/>
                <a:cs typeface="Arial"/>
                <a:sym typeface="Arial"/>
              </a:rPr>
              <a:t>Self-Harm</a:t>
            </a:r>
          </a:p>
        </p:txBody>
      </p:sp>
      <p:pic>
        <p:nvPicPr>
          <p:cNvPr id="168" name="Shape 168"/>
          <p:cNvPicPr preferRelativeResize="0"/>
          <p:nvPr/>
        </p:nvPicPr>
        <p:blipFill>
          <a:blip r:embed="rId3">
            <a:alphaModFix/>
          </a:blip>
          <a:stretch>
            <a:fillRect/>
          </a:stretch>
        </p:blipFill>
        <p:spPr>
          <a:xfrm>
            <a:off x="1039674" y="1131874"/>
            <a:ext cx="8058224" cy="3626624"/>
          </a:xfrm>
          <a:prstGeom prst="rect">
            <a:avLst/>
          </a:prstGeom>
          <a:noFill/>
          <a:ln>
            <a:noFill/>
          </a:ln>
        </p:spPr>
      </p:pic>
      <p:pic>
        <p:nvPicPr>
          <p:cNvPr id="169" name="Shape 169"/>
          <p:cNvPicPr preferRelativeResize="0"/>
          <p:nvPr/>
        </p:nvPicPr>
        <p:blipFill>
          <a:blip r:embed="rId4">
            <a:alphaModFix/>
          </a:blip>
          <a:stretch>
            <a:fillRect/>
          </a:stretch>
        </p:blipFill>
        <p:spPr>
          <a:xfrm>
            <a:off x="152400" y="4919575"/>
            <a:ext cx="8822274" cy="2239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Shape 174"/>
          <p:cNvSpPr txBox="1">
            <a:spLocks noGrp="1"/>
          </p:cNvSpPr>
          <p:nvPr>
            <p:ph type="title"/>
          </p:nvPr>
        </p:nvSpPr>
        <p:spPr>
          <a:xfrm>
            <a:off x="168875" y="231700"/>
            <a:ext cx="3975300" cy="2201700"/>
          </a:xfrm>
          <a:prstGeom prst="rect">
            <a:avLst/>
          </a:prstGeom>
        </p:spPr>
        <p:txBody>
          <a:bodyPr lIns="91425" tIns="91425" rIns="91425" bIns="91425" anchor="b" anchorCtr="0">
            <a:noAutofit/>
          </a:bodyPr>
          <a:lstStyle/>
          <a:p>
            <a:pPr lvl="0">
              <a:spcBef>
                <a:spcPts val="0"/>
              </a:spcBef>
              <a:buNone/>
            </a:pPr>
            <a:r>
              <a:rPr lang="en" sz="4400">
                <a:solidFill>
                  <a:srgbClr val="FFFFFF"/>
                </a:solidFill>
                <a:latin typeface="Arial"/>
                <a:ea typeface="Arial"/>
                <a:cs typeface="Arial"/>
                <a:sym typeface="Arial"/>
              </a:rPr>
              <a:t>Self-Harm Admissions by </a:t>
            </a:r>
            <a:r>
              <a:rPr lang="en" sz="4400">
                <a:solidFill>
                  <a:schemeClr val="dk1"/>
                </a:solidFill>
                <a:latin typeface="Arial"/>
                <a:ea typeface="Arial"/>
                <a:cs typeface="Arial"/>
                <a:sym typeface="Arial"/>
              </a:rPr>
              <a:t>District &amp; Age</a:t>
            </a:r>
          </a:p>
        </p:txBody>
      </p:sp>
      <p:pic>
        <p:nvPicPr>
          <p:cNvPr id="175" name="Shape 175"/>
          <p:cNvPicPr preferRelativeResize="0"/>
          <p:nvPr/>
        </p:nvPicPr>
        <p:blipFill>
          <a:blip r:embed="rId3">
            <a:alphaModFix/>
          </a:blip>
          <a:stretch>
            <a:fillRect/>
          </a:stretch>
        </p:blipFill>
        <p:spPr>
          <a:xfrm>
            <a:off x="4099649" y="490175"/>
            <a:ext cx="4937398" cy="398557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Shape 180"/>
          <p:cNvSpPr txBox="1">
            <a:spLocks noGrp="1"/>
          </p:cNvSpPr>
          <p:nvPr>
            <p:ph type="title"/>
          </p:nvPr>
        </p:nvSpPr>
        <p:spPr>
          <a:xfrm>
            <a:off x="471900" y="738725"/>
            <a:ext cx="8222100" cy="767700"/>
          </a:xfrm>
          <a:prstGeom prst="rect">
            <a:avLst/>
          </a:prstGeom>
        </p:spPr>
        <p:txBody>
          <a:bodyPr lIns="91425" tIns="91425" rIns="91425" bIns="91425" anchor="b" anchorCtr="0">
            <a:noAutofit/>
          </a:bodyPr>
          <a:lstStyle/>
          <a:p>
            <a:pPr lvl="0">
              <a:spcBef>
                <a:spcPts val="0"/>
              </a:spcBef>
              <a:buNone/>
            </a:pPr>
            <a:r>
              <a:rPr lang="en" sz="3600">
                <a:solidFill>
                  <a:srgbClr val="FFFFFF"/>
                </a:solidFill>
                <a:latin typeface="Arial"/>
                <a:ea typeface="Arial"/>
                <a:cs typeface="Arial"/>
                <a:sym typeface="Arial"/>
              </a:rPr>
              <a:t>Current Service Activity–Cambs (15/16)</a:t>
            </a:r>
          </a:p>
        </p:txBody>
      </p:sp>
      <p:sp>
        <p:nvSpPr>
          <p:cNvPr id="181" name="Shape 181"/>
          <p:cNvSpPr txBox="1">
            <a:spLocks noGrp="1"/>
          </p:cNvSpPr>
          <p:nvPr>
            <p:ph type="body" idx="1"/>
          </p:nvPr>
        </p:nvSpPr>
        <p:spPr>
          <a:xfrm>
            <a:off x="471900" y="1919075"/>
            <a:ext cx="8222100" cy="2710200"/>
          </a:xfrm>
          <a:prstGeom prst="rect">
            <a:avLst/>
          </a:prstGeom>
        </p:spPr>
        <p:txBody>
          <a:bodyPr lIns="91425" tIns="91425" rIns="91425" bIns="91425" anchor="t" anchorCtr="0">
            <a:noAutofit/>
          </a:bodyPr>
          <a:lstStyle/>
          <a:p>
            <a:pPr lvl="0" rtl="0">
              <a:spcBef>
                <a:spcPts val="0"/>
              </a:spcBef>
              <a:spcAft>
                <a:spcPts val="0"/>
              </a:spcAft>
              <a:buNone/>
            </a:pPr>
            <a:r>
              <a:rPr lang="en">
                <a:solidFill>
                  <a:schemeClr val="dk2"/>
                </a:solidFill>
                <a:latin typeface="Arial"/>
                <a:ea typeface="Arial"/>
                <a:cs typeface="Arial"/>
                <a:sym typeface="Arial"/>
              </a:rPr>
              <a:t>•</a:t>
            </a:r>
            <a:r>
              <a:rPr lang="en" b="1">
                <a:solidFill>
                  <a:schemeClr val="dk2"/>
                </a:solidFill>
                <a:latin typeface="Calibri"/>
                <a:ea typeface="Calibri"/>
                <a:cs typeface="Calibri"/>
                <a:sym typeface="Calibri"/>
              </a:rPr>
              <a:t>Counselling services (13-25 years): </a:t>
            </a:r>
            <a:r>
              <a:rPr lang="en">
                <a:solidFill>
                  <a:schemeClr val="dk2"/>
                </a:solidFill>
                <a:latin typeface="Calibri"/>
                <a:ea typeface="Calibri"/>
                <a:cs typeface="Calibri"/>
                <a:sym typeface="Calibri"/>
              </a:rPr>
              <a:t>882 initial assessments, 671 ongoing counselling.</a:t>
            </a:r>
          </a:p>
          <a:p>
            <a:pPr lvl="0" rtl="0">
              <a:spcBef>
                <a:spcPts val="0"/>
              </a:spcBef>
              <a:spcAft>
                <a:spcPts val="0"/>
              </a:spcAft>
              <a:buNone/>
            </a:pPr>
            <a:r>
              <a:rPr lang="en">
                <a:solidFill>
                  <a:schemeClr val="dk2"/>
                </a:solidFill>
                <a:latin typeface="Arial"/>
                <a:ea typeface="Arial"/>
                <a:cs typeface="Arial"/>
                <a:sym typeface="Arial"/>
              </a:rPr>
              <a:t>•</a:t>
            </a:r>
            <a:r>
              <a:rPr lang="en">
                <a:solidFill>
                  <a:schemeClr val="dk2"/>
                </a:solidFill>
                <a:latin typeface="Calibri"/>
                <a:ea typeface="Calibri"/>
                <a:cs typeface="Calibri"/>
                <a:sym typeface="Calibri"/>
              </a:rPr>
              <a:t>66% female, 32% male.</a:t>
            </a:r>
          </a:p>
          <a:p>
            <a:pPr lvl="0" rtl="0">
              <a:spcBef>
                <a:spcPts val="0"/>
              </a:spcBef>
              <a:spcAft>
                <a:spcPts val="0"/>
              </a:spcAft>
              <a:buNone/>
            </a:pPr>
            <a:r>
              <a:rPr lang="en">
                <a:solidFill>
                  <a:schemeClr val="dk2"/>
                </a:solidFill>
                <a:latin typeface="Arial"/>
                <a:ea typeface="Arial"/>
                <a:cs typeface="Arial"/>
                <a:sym typeface="Arial"/>
              </a:rPr>
              <a:t>•</a:t>
            </a:r>
            <a:r>
              <a:rPr lang="en">
                <a:solidFill>
                  <a:schemeClr val="dk2"/>
                </a:solidFill>
                <a:latin typeface="Calibri"/>
                <a:ea typeface="Calibri"/>
                <a:cs typeface="Calibri"/>
                <a:sym typeface="Calibri"/>
              </a:rPr>
              <a:t>Most common presenting issues: Anxiety/stress, depression, anger, and relationship problems.</a:t>
            </a:r>
          </a:p>
          <a:p>
            <a:pPr lvl="0" rtl="0">
              <a:spcBef>
                <a:spcPts val="0"/>
              </a:spcBef>
              <a:spcAft>
                <a:spcPts val="0"/>
              </a:spcAft>
              <a:buNone/>
            </a:pPr>
            <a:r>
              <a:rPr lang="en">
                <a:solidFill>
                  <a:schemeClr val="dk2"/>
                </a:solidFill>
                <a:latin typeface="Arial"/>
                <a:ea typeface="Arial"/>
                <a:cs typeface="Arial"/>
                <a:sym typeface="Arial"/>
              </a:rPr>
              <a:t>•</a:t>
            </a:r>
            <a:r>
              <a:rPr lang="en" b="1">
                <a:solidFill>
                  <a:schemeClr val="dk2"/>
                </a:solidFill>
                <a:latin typeface="Calibri"/>
                <a:ea typeface="Calibri"/>
                <a:cs typeface="Calibri"/>
                <a:sym typeface="Calibri"/>
              </a:rPr>
              <a:t>Additional support for LGBTQ YP: </a:t>
            </a:r>
            <a:r>
              <a:rPr lang="en">
                <a:solidFill>
                  <a:schemeClr val="dk2"/>
                </a:solidFill>
                <a:latin typeface="Calibri"/>
                <a:ea typeface="Calibri"/>
                <a:cs typeface="Calibri"/>
                <a:sym typeface="Calibri"/>
              </a:rPr>
              <a:t>147 initial assessments and 103 ongoing support. 48% identify gender as ‘other’.</a:t>
            </a:r>
          </a:p>
          <a:p>
            <a:pPr lvl="0" rtl="0">
              <a:spcBef>
                <a:spcPts val="0"/>
              </a:spcBef>
              <a:spcAft>
                <a:spcPts val="0"/>
              </a:spcAft>
              <a:buNone/>
            </a:pPr>
            <a:r>
              <a:rPr lang="en">
                <a:solidFill>
                  <a:schemeClr val="dk2"/>
                </a:solidFill>
                <a:latin typeface="Arial"/>
                <a:ea typeface="Arial"/>
                <a:cs typeface="Arial"/>
                <a:sym typeface="Arial"/>
              </a:rPr>
              <a:t>•</a:t>
            </a:r>
            <a:r>
              <a:rPr lang="en" b="1">
                <a:solidFill>
                  <a:schemeClr val="dk2"/>
                </a:solidFill>
                <a:latin typeface="Calibri"/>
                <a:ea typeface="Calibri"/>
                <a:cs typeface="Calibri"/>
                <a:sym typeface="Calibri"/>
              </a:rPr>
              <a:t>Specialist Bereavement Support:  </a:t>
            </a:r>
            <a:r>
              <a:rPr lang="en">
                <a:solidFill>
                  <a:schemeClr val="dk2"/>
                </a:solidFill>
                <a:latin typeface="Calibri"/>
                <a:ea typeface="Calibri"/>
                <a:cs typeface="Calibri"/>
                <a:sym typeface="Calibri"/>
              </a:rPr>
              <a:t>Additional 92 young people (0-19 years) had an assessment (56% 5-10 years old).</a:t>
            </a:r>
          </a:p>
          <a:p>
            <a:pPr lvl="0">
              <a:spcBef>
                <a:spcPts val="0"/>
              </a:spcBef>
              <a:buNone/>
            </a:pPr>
            <a:endParaRPr>
              <a:solidFill>
                <a:schemeClr val="dk2"/>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Shape 186"/>
          <p:cNvSpPr txBox="1">
            <a:spLocks noGrp="1"/>
          </p:cNvSpPr>
          <p:nvPr>
            <p:ph type="title"/>
          </p:nvPr>
        </p:nvSpPr>
        <p:spPr>
          <a:xfrm>
            <a:off x="471900" y="738725"/>
            <a:ext cx="8222100" cy="767700"/>
          </a:xfrm>
          <a:prstGeom prst="rect">
            <a:avLst/>
          </a:prstGeom>
        </p:spPr>
        <p:txBody>
          <a:bodyPr lIns="91425" tIns="91425" rIns="91425" bIns="91425" anchor="b" anchorCtr="0">
            <a:noAutofit/>
          </a:bodyPr>
          <a:lstStyle/>
          <a:p>
            <a:pPr lvl="0">
              <a:spcBef>
                <a:spcPts val="0"/>
              </a:spcBef>
              <a:buNone/>
            </a:pPr>
            <a:r>
              <a:rPr lang="en" sz="3600">
                <a:solidFill>
                  <a:srgbClr val="FFFFFF"/>
                </a:solidFill>
                <a:latin typeface="Arial"/>
                <a:ea typeface="Arial"/>
                <a:cs typeface="Arial"/>
                <a:sym typeface="Arial"/>
              </a:rPr>
              <a:t>Age Profile (Counselling Services, Cambs 2015/16)</a:t>
            </a:r>
          </a:p>
        </p:txBody>
      </p:sp>
      <p:pic>
        <p:nvPicPr>
          <p:cNvPr id="187" name="Shape 187"/>
          <p:cNvPicPr preferRelativeResize="0"/>
          <p:nvPr/>
        </p:nvPicPr>
        <p:blipFill>
          <a:blip r:embed="rId3">
            <a:alphaModFix/>
          </a:blip>
          <a:stretch>
            <a:fillRect/>
          </a:stretch>
        </p:blipFill>
        <p:spPr>
          <a:xfrm>
            <a:off x="1364450" y="1641000"/>
            <a:ext cx="6865875" cy="33322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Shape 192"/>
          <p:cNvSpPr txBox="1">
            <a:spLocks noGrp="1"/>
          </p:cNvSpPr>
          <p:nvPr>
            <p:ph type="title"/>
          </p:nvPr>
        </p:nvSpPr>
        <p:spPr>
          <a:xfrm>
            <a:off x="409500" y="230725"/>
            <a:ext cx="8222100" cy="767700"/>
          </a:xfrm>
          <a:prstGeom prst="rect">
            <a:avLst/>
          </a:prstGeom>
        </p:spPr>
        <p:txBody>
          <a:bodyPr lIns="91425" tIns="91425" rIns="91425" bIns="91425" anchor="b" anchorCtr="0">
            <a:noAutofit/>
          </a:bodyPr>
          <a:lstStyle/>
          <a:p>
            <a:pPr lvl="0" rtl="0">
              <a:spcBef>
                <a:spcPts val="0"/>
              </a:spcBef>
              <a:buNone/>
            </a:pPr>
            <a:r>
              <a:rPr lang="en" sz="3600">
                <a:solidFill>
                  <a:srgbClr val="FFFFFF"/>
                </a:solidFill>
              </a:rPr>
              <a:t>Current Service Activity - Peterborough</a:t>
            </a:r>
          </a:p>
        </p:txBody>
      </p:sp>
      <p:pic>
        <p:nvPicPr>
          <p:cNvPr id="193" name="Shape 193"/>
          <p:cNvPicPr preferRelativeResize="0"/>
          <p:nvPr/>
        </p:nvPicPr>
        <p:blipFill>
          <a:blip r:embed="rId3">
            <a:alphaModFix/>
          </a:blip>
          <a:stretch>
            <a:fillRect/>
          </a:stretch>
        </p:blipFill>
        <p:spPr>
          <a:xfrm>
            <a:off x="4108575" y="1697725"/>
            <a:ext cx="4967875" cy="3232000"/>
          </a:xfrm>
          <a:prstGeom prst="rect">
            <a:avLst/>
          </a:prstGeom>
          <a:noFill/>
          <a:ln>
            <a:noFill/>
          </a:ln>
        </p:spPr>
      </p:pic>
      <p:sp>
        <p:nvSpPr>
          <p:cNvPr id="194" name="Shape 194"/>
          <p:cNvSpPr txBox="1"/>
          <p:nvPr/>
        </p:nvSpPr>
        <p:spPr>
          <a:xfrm>
            <a:off x="303025" y="4162025"/>
            <a:ext cx="4785900" cy="767700"/>
          </a:xfrm>
          <a:prstGeom prst="rect">
            <a:avLst/>
          </a:prstGeom>
          <a:noFill/>
          <a:ln>
            <a:noFill/>
          </a:ln>
        </p:spPr>
        <p:txBody>
          <a:bodyPr lIns="91425" tIns="91425" rIns="91425" bIns="91425" anchor="t" anchorCtr="0">
            <a:noAutofit/>
          </a:bodyPr>
          <a:lstStyle/>
          <a:p>
            <a:pPr lvl="0" rtl="0">
              <a:lnSpc>
                <a:spcPct val="115000"/>
              </a:lnSpc>
              <a:spcBef>
                <a:spcPts val="0"/>
              </a:spcBef>
              <a:buNone/>
            </a:pPr>
            <a:r>
              <a:rPr lang="en" sz="2000">
                <a:latin typeface="Roboto"/>
                <a:ea typeface="Roboto"/>
                <a:cs typeface="Roboto"/>
                <a:sym typeface="Roboto"/>
              </a:rPr>
              <a:t>•</a:t>
            </a:r>
            <a:r>
              <a:rPr lang="en">
                <a:latin typeface="Roboto"/>
                <a:ea typeface="Roboto"/>
                <a:cs typeface="Roboto"/>
                <a:sym typeface="Roboto"/>
              </a:rPr>
              <a:t>Mixture of self-referrals and a large number of referrals from schools. </a:t>
            </a:r>
          </a:p>
          <a:p>
            <a:pPr lvl="0">
              <a:spcBef>
                <a:spcPts val="0"/>
              </a:spcBef>
              <a:buNone/>
            </a:pPr>
            <a:endParaRPr/>
          </a:p>
        </p:txBody>
      </p:sp>
      <p:graphicFrame>
        <p:nvGraphicFramePr>
          <p:cNvPr id="195" name="Shape 195"/>
          <p:cNvGraphicFramePr/>
          <p:nvPr/>
        </p:nvGraphicFramePr>
        <p:xfrm>
          <a:off x="303025" y="1951900"/>
          <a:ext cx="3000000" cy="3000000"/>
        </p:xfrm>
        <a:graphic>
          <a:graphicData uri="http://schemas.openxmlformats.org/drawingml/2006/table">
            <a:tbl>
              <a:tblPr>
                <a:noFill/>
                <a:tableStyleId>{01FF7F4A-41E3-4637-AAA5-CAE6AEBE454D}</a:tableStyleId>
              </a:tblPr>
              <a:tblGrid>
                <a:gridCol w="1234325"/>
                <a:gridCol w="1010275"/>
                <a:gridCol w="1067300"/>
                <a:gridCol w="1030625"/>
              </a:tblGrid>
              <a:tr h="397700">
                <a:tc gridSpan="4">
                  <a:txBody>
                    <a:bodyPr/>
                    <a:lstStyle/>
                    <a:p>
                      <a:pPr lvl="0">
                        <a:spcBef>
                          <a:spcPts val="0"/>
                        </a:spcBef>
                        <a:buNone/>
                      </a:pPr>
                      <a:r>
                        <a:rPr lang="en" b="1">
                          <a:latin typeface="Roboto"/>
                          <a:ea typeface="Roboto"/>
                          <a:cs typeface="Roboto"/>
                          <a:sym typeface="Roboto"/>
                        </a:rPr>
                        <a:t>Peterborough</a:t>
                      </a:r>
                    </a:p>
                  </a:txBody>
                  <a:tcPr marL="91425" marR="91425" marT="91425" marB="91425"/>
                </a:tc>
                <a:tc hMerge="1">
                  <a:txBody>
                    <a:bodyPr/>
                    <a:lstStyle/>
                    <a:p>
                      <a:endParaRPr lang="en-US"/>
                    </a:p>
                  </a:txBody>
                  <a:tcPr/>
                </a:tc>
                <a:tc hMerge="1">
                  <a:txBody>
                    <a:bodyPr/>
                    <a:lstStyle/>
                    <a:p>
                      <a:endParaRPr lang="en-US"/>
                    </a:p>
                  </a:txBody>
                  <a:tcPr/>
                </a:tc>
                <a:tc hMerge="1">
                  <a:txBody>
                    <a:bodyPr/>
                    <a:lstStyle/>
                    <a:p>
                      <a:endParaRPr lang="en-US"/>
                    </a:p>
                  </a:txBody>
                  <a:tcPr/>
                </a:tc>
              </a:tr>
              <a:tr h="370950">
                <a:tc>
                  <a:txBody>
                    <a:bodyPr/>
                    <a:lstStyle/>
                    <a:p>
                      <a:pPr lvl="0">
                        <a:spcBef>
                          <a:spcPts val="0"/>
                        </a:spcBef>
                        <a:buNone/>
                      </a:pPr>
                      <a:endParaRPr sz="1000">
                        <a:latin typeface="Roboto"/>
                        <a:ea typeface="Roboto"/>
                        <a:cs typeface="Roboto"/>
                        <a:sym typeface="Roboto"/>
                      </a:endParaRPr>
                    </a:p>
                  </a:txBody>
                  <a:tcPr marL="91425" marR="91425" marT="91425" marB="91425"/>
                </a:tc>
                <a:tc>
                  <a:txBody>
                    <a:bodyPr/>
                    <a:lstStyle/>
                    <a:p>
                      <a:pPr lvl="0">
                        <a:spcBef>
                          <a:spcPts val="0"/>
                        </a:spcBef>
                        <a:buNone/>
                      </a:pPr>
                      <a:r>
                        <a:rPr lang="en" sz="1200" b="1">
                          <a:latin typeface="Roboto"/>
                          <a:ea typeface="Roboto"/>
                          <a:cs typeface="Roboto"/>
                          <a:sym typeface="Roboto"/>
                        </a:rPr>
                        <a:t>5-11 years</a:t>
                      </a:r>
                    </a:p>
                  </a:txBody>
                  <a:tcPr marL="91425" marR="91425" marT="91425" marB="91425"/>
                </a:tc>
                <a:tc>
                  <a:txBody>
                    <a:bodyPr/>
                    <a:lstStyle/>
                    <a:p>
                      <a:pPr lvl="0">
                        <a:spcBef>
                          <a:spcPts val="0"/>
                        </a:spcBef>
                        <a:buNone/>
                      </a:pPr>
                      <a:r>
                        <a:rPr lang="en" sz="1200" b="1">
                          <a:latin typeface="Roboto"/>
                          <a:ea typeface="Roboto"/>
                          <a:cs typeface="Roboto"/>
                          <a:sym typeface="Roboto"/>
                        </a:rPr>
                        <a:t>12-25 years</a:t>
                      </a:r>
                    </a:p>
                  </a:txBody>
                  <a:tcPr marL="91425" marR="91425" marT="91425" marB="91425"/>
                </a:tc>
                <a:tc>
                  <a:txBody>
                    <a:bodyPr/>
                    <a:lstStyle/>
                    <a:p>
                      <a:pPr lvl="0">
                        <a:spcBef>
                          <a:spcPts val="0"/>
                        </a:spcBef>
                        <a:buNone/>
                      </a:pPr>
                      <a:r>
                        <a:rPr lang="en" sz="1200" b="1">
                          <a:latin typeface="Roboto"/>
                          <a:ea typeface="Roboto"/>
                          <a:cs typeface="Roboto"/>
                          <a:sym typeface="Roboto"/>
                        </a:rPr>
                        <a:t>11-17 years</a:t>
                      </a:r>
                    </a:p>
                  </a:txBody>
                  <a:tcPr marL="91425" marR="91425" marT="91425" marB="91425"/>
                </a:tc>
              </a:tr>
              <a:tr h="738075">
                <a:tc>
                  <a:txBody>
                    <a:bodyPr/>
                    <a:lstStyle/>
                    <a:p>
                      <a:pPr lvl="0">
                        <a:spcBef>
                          <a:spcPts val="0"/>
                        </a:spcBef>
                        <a:buNone/>
                      </a:pPr>
                      <a:r>
                        <a:rPr lang="en" sz="1000">
                          <a:latin typeface="Roboto"/>
                          <a:ea typeface="Roboto"/>
                          <a:cs typeface="Roboto"/>
                          <a:sym typeface="Roboto"/>
                        </a:rPr>
                        <a:t>Local Authority Funded Talking Therapies</a:t>
                      </a:r>
                    </a:p>
                  </a:txBody>
                  <a:tcPr marL="91425" marR="91425" marT="91425" marB="91425"/>
                </a:tc>
                <a:tc>
                  <a:txBody>
                    <a:bodyPr/>
                    <a:lstStyle/>
                    <a:p>
                      <a:pPr lvl="0">
                        <a:spcBef>
                          <a:spcPts val="0"/>
                        </a:spcBef>
                        <a:buNone/>
                      </a:pPr>
                      <a:endParaRPr sz="1200" b="1">
                        <a:latin typeface="Roboto"/>
                        <a:ea typeface="Roboto"/>
                        <a:cs typeface="Roboto"/>
                        <a:sym typeface="Roboto"/>
                      </a:endParaRPr>
                    </a:p>
                  </a:txBody>
                  <a:tcPr marL="91425" marR="91425" marT="91425" marB="91425"/>
                </a:tc>
                <a:tc>
                  <a:txBody>
                    <a:bodyPr/>
                    <a:lstStyle/>
                    <a:p>
                      <a:pPr lvl="0">
                        <a:spcBef>
                          <a:spcPts val="0"/>
                        </a:spcBef>
                        <a:buNone/>
                      </a:pPr>
                      <a:endParaRPr sz="1200" b="1">
                        <a:latin typeface="Roboto"/>
                        <a:ea typeface="Roboto"/>
                        <a:cs typeface="Roboto"/>
                        <a:sym typeface="Roboto"/>
                      </a:endParaRPr>
                    </a:p>
                  </a:txBody>
                  <a:tcPr marL="91425" marR="91425" marT="91425" marB="91425"/>
                </a:tc>
                <a:tc>
                  <a:txBody>
                    <a:bodyPr/>
                    <a:lstStyle/>
                    <a:p>
                      <a:pPr lvl="0">
                        <a:spcBef>
                          <a:spcPts val="0"/>
                        </a:spcBef>
                        <a:buNone/>
                      </a:pPr>
                      <a:r>
                        <a:rPr lang="en" sz="1200" b="1">
                          <a:latin typeface="Roboto"/>
                          <a:ea typeface="Roboto"/>
                          <a:cs typeface="Roboto"/>
                          <a:sym typeface="Roboto"/>
                        </a:rPr>
                        <a:t>165</a:t>
                      </a:r>
                    </a:p>
                  </a:txBody>
                  <a:tcPr marL="91425" marR="91425" marT="91425" marB="91425"/>
                </a:tc>
              </a:tr>
              <a:tr h="593775">
                <a:tc>
                  <a:txBody>
                    <a:bodyPr/>
                    <a:lstStyle/>
                    <a:p>
                      <a:pPr lvl="0">
                        <a:spcBef>
                          <a:spcPts val="0"/>
                        </a:spcBef>
                        <a:buNone/>
                      </a:pPr>
                      <a:r>
                        <a:rPr lang="en" sz="1000">
                          <a:latin typeface="Roboto"/>
                          <a:ea typeface="Roboto"/>
                          <a:cs typeface="Roboto"/>
                          <a:sym typeface="Roboto"/>
                        </a:rPr>
                        <a:t>Non-Local Authority Funded Counselling</a:t>
                      </a:r>
                    </a:p>
                  </a:txBody>
                  <a:tcPr marL="91425" marR="91425" marT="91425" marB="91425"/>
                </a:tc>
                <a:tc>
                  <a:txBody>
                    <a:bodyPr/>
                    <a:lstStyle/>
                    <a:p>
                      <a:pPr lvl="0">
                        <a:spcBef>
                          <a:spcPts val="0"/>
                        </a:spcBef>
                        <a:buNone/>
                      </a:pPr>
                      <a:endParaRPr sz="1200" b="1">
                        <a:latin typeface="Roboto"/>
                        <a:ea typeface="Roboto"/>
                        <a:cs typeface="Roboto"/>
                        <a:sym typeface="Roboto"/>
                      </a:endParaRPr>
                    </a:p>
                  </a:txBody>
                  <a:tcPr marL="91425" marR="91425" marT="91425" marB="91425"/>
                </a:tc>
                <a:tc>
                  <a:txBody>
                    <a:bodyPr/>
                    <a:lstStyle/>
                    <a:p>
                      <a:pPr lvl="0">
                        <a:spcBef>
                          <a:spcPts val="0"/>
                        </a:spcBef>
                        <a:buNone/>
                      </a:pPr>
                      <a:r>
                        <a:rPr lang="en" sz="1200" b="1">
                          <a:latin typeface="Roboto"/>
                          <a:ea typeface="Roboto"/>
                          <a:cs typeface="Roboto"/>
                          <a:sym typeface="Roboto"/>
                        </a:rPr>
                        <a:t>169</a:t>
                      </a:r>
                    </a:p>
                  </a:txBody>
                  <a:tcPr marL="91425" marR="91425" marT="91425" marB="91425"/>
                </a:tc>
                <a:tc>
                  <a:txBody>
                    <a:bodyPr/>
                    <a:lstStyle/>
                    <a:p>
                      <a:pPr lvl="0">
                        <a:spcBef>
                          <a:spcPts val="0"/>
                        </a:spcBef>
                        <a:buNone/>
                      </a:pPr>
                      <a:endParaRPr sz="1200" b="1">
                        <a:latin typeface="Roboto"/>
                        <a:ea typeface="Roboto"/>
                        <a:cs typeface="Roboto"/>
                        <a:sym typeface="Roboto"/>
                      </a:endParaRPr>
                    </a:p>
                  </a:txBody>
                  <a:tcPr marL="91425" marR="91425" marT="91425" marB="91425"/>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Shape 200"/>
          <p:cNvSpPr txBox="1">
            <a:spLocks noGrp="1"/>
          </p:cNvSpPr>
          <p:nvPr>
            <p:ph type="title"/>
          </p:nvPr>
        </p:nvSpPr>
        <p:spPr>
          <a:xfrm>
            <a:off x="98250" y="16350"/>
            <a:ext cx="8826600" cy="602700"/>
          </a:xfrm>
          <a:prstGeom prst="rect">
            <a:avLst/>
          </a:prstGeom>
        </p:spPr>
        <p:txBody>
          <a:bodyPr lIns="91425" tIns="91425" rIns="91425" bIns="91425" anchor="ctr" anchorCtr="0">
            <a:noAutofit/>
          </a:bodyPr>
          <a:lstStyle/>
          <a:p>
            <a:pPr lvl="0">
              <a:spcBef>
                <a:spcPts val="0"/>
              </a:spcBef>
              <a:buNone/>
            </a:pPr>
            <a:r>
              <a:rPr lang="en" sz="3600"/>
              <a:t>Presenting issues - Peterborough</a:t>
            </a:r>
          </a:p>
        </p:txBody>
      </p:sp>
      <p:sp>
        <p:nvSpPr>
          <p:cNvPr id="201" name="Shape 201"/>
          <p:cNvSpPr txBox="1">
            <a:spLocks noGrp="1"/>
          </p:cNvSpPr>
          <p:nvPr>
            <p:ph type="body" idx="4294967295"/>
          </p:nvPr>
        </p:nvSpPr>
        <p:spPr>
          <a:xfrm>
            <a:off x="460950" y="953100"/>
            <a:ext cx="8682900" cy="2710200"/>
          </a:xfrm>
          <a:prstGeom prst="rect">
            <a:avLst/>
          </a:prstGeom>
        </p:spPr>
        <p:txBody>
          <a:bodyPr lIns="91425" tIns="91425" rIns="91425" bIns="91425" anchor="t" anchorCtr="0">
            <a:noAutofit/>
          </a:bodyPr>
          <a:lstStyle/>
          <a:p>
            <a:pPr lvl="0">
              <a:spcBef>
                <a:spcPts val="0"/>
              </a:spcBef>
              <a:buNone/>
            </a:pPr>
            <a:r>
              <a:rPr lang="en"/>
              <a:t>Anxiety / stress								PTSD (UAS and refugees)</a:t>
            </a:r>
          </a:p>
          <a:p>
            <a:pPr lvl="0">
              <a:spcBef>
                <a:spcPts val="0"/>
              </a:spcBef>
              <a:buNone/>
            </a:pPr>
            <a:r>
              <a:rPr lang="en"/>
              <a:t>Depression and low mood						Challenging behaviour			</a:t>
            </a:r>
          </a:p>
          <a:p>
            <a:pPr marL="0" lvl="0" indent="0">
              <a:spcBef>
                <a:spcPts val="0"/>
              </a:spcBef>
              <a:buNone/>
            </a:pPr>
            <a:r>
              <a:rPr lang="en"/>
              <a:t>Relationship difficulties (family and peers)		Impact of parental D/A misuse</a:t>
            </a:r>
          </a:p>
          <a:p>
            <a:pPr lvl="0">
              <a:spcBef>
                <a:spcPts val="0"/>
              </a:spcBef>
              <a:buNone/>
            </a:pPr>
            <a:r>
              <a:rPr lang="en"/>
              <a:t>Loss (divorce/bereavement)					Sexual identity/orientation</a:t>
            </a:r>
          </a:p>
          <a:p>
            <a:pPr lvl="0">
              <a:spcBef>
                <a:spcPts val="0"/>
              </a:spcBef>
              <a:buNone/>
            </a:pPr>
            <a:r>
              <a:rPr lang="en"/>
              <a:t>Anger</a:t>
            </a:r>
          </a:p>
          <a:p>
            <a:pPr lvl="0">
              <a:spcBef>
                <a:spcPts val="0"/>
              </a:spcBef>
              <a:buNone/>
            </a:pPr>
            <a:r>
              <a:rPr lang="en"/>
              <a:t>Self harm</a:t>
            </a:r>
          </a:p>
          <a:p>
            <a:pPr lvl="0">
              <a:spcBef>
                <a:spcPts val="0"/>
              </a:spcBef>
              <a:buNone/>
            </a:pPr>
            <a:r>
              <a:rPr lang="en"/>
              <a:t>Attachment issues				</a:t>
            </a:r>
          </a:p>
          <a:p>
            <a:pPr lvl="0">
              <a:spcBef>
                <a:spcPts val="0"/>
              </a:spcBef>
              <a:buNone/>
            </a:pPr>
            <a:endParaRPr/>
          </a:p>
          <a:p>
            <a:pPr lvl="0">
              <a:spcBef>
                <a:spcPts val="0"/>
              </a:spcBef>
              <a:buNone/>
            </a:pPr>
            <a:endParaRPr/>
          </a:p>
          <a:p>
            <a:pPr lvl="0">
              <a:spcBef>
                <a:spcPts val="0"/>
              </a:spcBef>
              <a:buNone/>
            </a:pPr>
            <a:endParaRPr/>
          </a:p>
          <a:p>
            <a:pPr lvl="0">
              <a:spcBef>
                <a:spcPts val="0"/>
              </a:spcBef>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Shape 206"/>
          <p:cNvSpPr txBox="1">
            <a:spLocks noGrp="1"/>
          </p:cNvSpPr>
          <p:nvPr>
            <p:ph type="title"/>
          </p:nvPr>
        </p:nvSpPr>
        <p:spPr>
          <a:xfrm>
            <a:off x="471900" y="738725"/>
            <a:ext cx="8222100" cy="767700"/>
          </a:xfrm>
          <a:prstGeom prst="rect">
            <a:avLst/>
          </a:prstGeom>
        </p:spPr>
        <p:txBody>
          <a:bodyPr lIns="91425" tIns="91425" rIns="91425" bIns="91425" anchor="b" anchorCtr="0">
            <a:noAutofit/>
          </a:bodyPr>
          <a:lstStyle/>
          <a:p>
            <a:pPr lvl="0">
              <a:spcBef>
                <a:spcPts val="0"/>
              </a:spcBef>
              <a:buNone/>
            </a:pPr>
            <a:r>
              <a:rPr lang="en" sz="3600">
                <a:solidFill>
                  <a:srgbClr val="FFFFFF"/>
                </a:solidFill>
              </a:rPr>
              <a:t>Additional Services </a:t>
            </a:r>
          </a:p>
        </p:txBody>
      </p:sp>
      <p:sp>
        <p:nvSpPr>
          <p:cNvPr id="207" name="Shape 207"/>
          <p:cNvSpPr txBox="1">
            <a:spLocks noGrp="1"/>
          </p:cNvSpPr>
          <p:nvPr>
            <p:ph type="body" idx="1"/>
          </p:nvPr>
        </p:nvSpPr>
        <p:spPr>
          <a:xfrm>
            <a:off x="471900" y="1696250"/>
            <a:ext cx="8222100" cy="3054000"/>
          </a:xfrm>
          <a:prstGeom prst="rect">
            <a:avLst/>
          </a:prstGeom>
        </p:spPr>
        <p:txBody>
          <a:bodyPr lIns="91425" tIns="91425" rIns="91425" bIns="91425" anchor="t" anchorCtr="0">
            <a:noAutofit/>
          </a:bodyPr>
          <a:lstStyle/>
          <a:p>
            <a:pPr lvl="0" rtl="0">
              <a:lnSpc>
                <a:spcPct val="90000"/>
              </a:lnSpc>
              <a:spcBef>
                <a:spcPts val="1000"/>
              </a:spcBef>
              <a:spcAft>
                <a:spcPts val="0"/>
              </a:spcAft>
              <a:buNone/>
            </a:pPr>
            <a:r>
              <a:rPr lang="en">
                <a:solidFill>
                  <a:schemeClr val="dk2"/>
                </a:solidFill>
              </a:rPr>
              <a:t>Operating within a wider system, other services offering support include:</a:t>
            </a:r>
          </a:p>
          <a:p>
            <a:pPr lvl="0" rtl="0">
              <a:lnSpc>
                <a:spcPct val="90000"/>
              </a:lnSpc>
              <a:spcBef>
                <a:spcPts val="1000"/>
              </a:spcBef>
              <a:spcAft>
                <a:spcPts val="0"/>
              </a:spcAft>
              <a:buNone/>
            </a:pPr>
            <a:r>
              <a:rPr lang="en">
                <a:solidFill>
                  <a:schemeClr val="dk2"/>
                </a:solidFill>
              </a:rPr>
              <a:t>•Independently commissioned services in schools/colleges/universities e.g. counselling</a:t>
            </a:r>
          </a:p>
          <a:p>
            <a:pPr lvl="0" rtl="0">
              <a:lnSpc>
                <a:spcPct val="90000"/>
              </a:lnSpc>
              <a:spcBef>
                <a:spcPts val="1000"/>
              </a:spcBef>
              <a:spcAft>
                <a:spcPts val="0"/>
              </a:spcAft>
              <a:buNone/>
            </a:pPr>
            <a:r>
              <a:rPr lang="en">
                <a:solidFill>
                  <a:schemeClr val="dk2"/>
                </a:solidFill>
              </a:rPr>
              <a:t>•Psychological Wellbeing Service (IAPT) [17y+]</a:t>
            </a:r>
          </a:p>
          <a:p>
            <a:pPr lvl="0" rtl="0">
              <a:lnSpc>
                <a:spcPct val="90000"/>
              </a:lnSpc>
              <a:spcBef>
                <a:spcPts val="1000"/>
              </a:spcBef>
              <a:spcAft>
                <a:spcPts val="0"/>
              </a:spcAft>
              <a:buNone/>
            </a:pPr>
            <a:r>
              <a:rPr lang="en">
                <a:solidFill>
                  <a:schemeClr val="dk2"/>
                </a:solidFill>
              </a:rPr>
              <a:t>•CAMHS Getting More Help Services (Cambridgeshire and Peterborough Foundation Trust)</a:t>
            </a:r>
          </a:p>
          <a:p>
            <a:pPr lvl="0" rtl="0">
              <a:lnSpc>
                <a:spcPct val="90000"/>
              </a:lnSpc>
              <a:spcBef>
                <a:spcPts val="1000"/>
              </a:spcBef>
              <a:spcAft>
                <a:spcPts val="0"/>
              </a:spcAft>
              <a:buNone/>
            </a:pPr>
            <a:r>
              <a:rPr lang="en">
                <a:solidFill>
                  <a:schemeClr val="dk2"/>
                </a:solidFill>
              </a:rPr>
              <a:t>•Other voluntary sector provision that individuals can access</a:t>
            </a:r>
          </a:p>
          <a:p>
            <a:pPr lvl="0" rtl="0">
              <a:lnSpc>
                <a:spcPct val="90000"/>
              </a:lnSpc>
              <a:spcBef>
                <a:spcPts val="1000"/>
              </a:spcBef>
              <a:spcAft>
                <a:spcPts val="0"/>
              </a:spcAft>
              <a:buNone/>
            </a:pPr>
            <a:r>
              <a:rPr lang="en">
                <a:solidFill>
                  <a:schemeClr val="dk2"/>
                </a:solidFill>
              </a:rPr>
              <a:t>•Parenting programmes across Cambridgeshire and Peterborough</a:t>
            </a:r>
          </a:p>
          <a:p>
            <a:pPr lvl="0" rtl="0">
              <a:spcBef>
                <a:spcPts val="0"/>
              </a:spcBef>
              <a:buNone/>
            </a:pPr>
            <a:endParaRPr sz="1400">
              <a:solidFill>
                <a:schemeClr val="dk2"/>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Shape 212"/>
          <p:cNvSpPr txBox="1">
            <a:spLocks noGrp="1"/>
          </p:cNvSpPr>
          <p:nvPr>
            <p:ph type="title"/>
          </p:nvPr>
        </p:nvSpPr>
        <p:spPr>
          <a:xfrm>
            <a:off x="471900" y="738725"/>
            <a:ext cx="8222100" cy="767700"/>
          </a:xfrm>
          <a:prstGeom prst="rect">
            <a:avLst/>
          </a:prstGeom>
        </p:spPr>
        <p:txBody>
          <a:bodyPr lIns="91425" tIns="91425" rIns="91425" bIns="91425" anchor="b" anchorCtr="0">
            <a:noAutofit/>
          </a:bodyPr>
          <a:lstStyle/>
          <a:p>
            <a:pPr lvl="0">
              <a:spcBef>
                <a:spcPts val="0"/>
              </a:spcBef>
              <a:buNone/>
            </a:pPr>
            <a:r>
              <a:rPr lang="en"/>
              <a:t>Scope</a:t>
            </a:r>
          </a:p>
        </p:txBody>
      </p:sp>
      <p:sp>
        <p:nvSpPr>
          <p:cNvPr id="213" name="Shape 213"/>
          <p:cNvSpPr txBox="1">
            <a:spLocks noGrp="1"/>
          </p:cNvSpPr>
          <p:nvPr>
            <p:ph type="body" idx="1"/>
          </p:nvPr>
        </p:nvSpPr>
        <p:spPr>
          <a:xfrm>
            <a:off x="471900" y="1919075"/>
            <a:ext cx="8222100" cy="2710200"/>
          </a:xfrm>
          <a:prstGeom prst="rect">
            <a:avLst/>
          </a:prstGeom>
        </p:spPr>
        <p:txBody>
          <a:bodyPr lIns="91425" tIns="91425" rIns="91425" bIns="91425" anchor="t" anchorCtr="0">
            <a:noAutofit/>
          </a:bodyPr>
          <a:lstStyle/>
          <a:p>
            <a:pPr lvl="0">
              <a:spcBef>
                <a:spcPts val="0"/>
              </a:spcBef>
              <a:buNone/>
            </a:pPr>
            <a:r>
              <a:rPr lang="en"/>
              <a:t>Main activity will be assessment and delivery of therapeutic interventions</a:t>
            </a:r>
          </a:p>
          <a:p>
            <a:pPr lvl="0">
              <a:spcBef>
                <a:spcPts val="0"/>
              </a:spcBef>
              <a:buNone/>
            </a:pPr>
            <a:r>
              <a:rPr lang="en"/>
              <a:t>Additional activity will include:</a:t>
            </a:r>
          </a:p>
          <a:p>
            <a:pPr marL="457200" lvl="0" indent="-228600">
              <a:spcBef>
                <a:spcPts val="0"/>
              </a:spcBef>
            </a:pPr>
            <a:r>
              <a:rPr lang="en"/>
              <a:t>Provision of information and advice regarding emotional wellbeing for children, young people and parents/carers</a:t>
            </a:r>
          </a:p>
          <a:p>
            <a:pPr marL="457200" lvl="0" indent="-228600">
              <a:spcBef>
                <a:spcPts val="0"/>
              </a:spcBef>
            </a:pPr>
            <a:r>
              <a:rPr lang="en"/>
              <a:t>Delivery of mental health literacy training to wider professionals including school staff</a:t>
            </a:r>
          </a:p>
          <a:p>
            <a:pPr lvl="0">
              <a:spcBef>
                <a:spcPts val="0"/>
              </a:spcBef>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title"/>
          </p:nvPr>
        </p:nvSpPr>
        <p:spPr>
          <a:xfrm>
            <a:off x="2947950" y="113925"/>
            <a:ext cx="3248100" cy="666000"/>
          </a:xfrm>
          <a:prstGeom prst="rect">
            <a:avLst/>
          </a:prstGeom>
        </p:spPr>
        <p:txBody>
          <a:bodyPr lIns="91425" tIns="91425" rIns="91425" bIns="91425" anchor="ctr" anchorCtr="0">
            <a:noAutofit/>
          </a:bodyPr>
          <a:lstStyle/>
          <a:p>
            <a:pPr lvl="0" algn="ctr">
              <a:spcBef>
                <a:spcPts val="0"/>
              </a:spcBef>
              <a:buNone/>
            </a:pPr>
            <a:r>
              <a:rPr lang="en" sz="2400"/>
              <a:t>Agenda</a:t>
            </a:r>
          </a:p>
        </p:txBody>
      </p:sp>
      <p:graphicFrame>
        <p:nvGraphicFramePr>
          <p:cNvPr id="85" name="Shape 85"/>
          <p:cNvGraphicFramePr/>
          <p:nvPr>
            <p:extLst>
              <p:ext uri="{D42A27DB-BD31-4B8C-83A1-F6EECF244321}">
                <p14:modId xmlns:p14="http://schemas.microsoft.com/office/powerpoint/2010/main" val="1824631456"/>
              </p:ext>
            </p:extLst>
          </p:nvPr>
        </p:nvGraphicFramePr>
        <p:xfrm>
          <a:off x="275150" y="779925"/>
          <a:ext cx="8531300" cy="3779250"/>
        </p:xfrm>
        <a:graphic>
          <a:graphicData uri="http://schemas.openxmlformats.org/drawingml/2006/table">
            <a:tbl>
              <a:tblPr>
                <a:noFill/>
                <a:tableStyleId>{01FF7F4A-41E3-4637-AAA5-CAE6AEBE454D}</a:tableStyleId>
              </a:tblPr>
              <a:tblGrid>
                <a:gridCol w="1801400"/>
                <a:gridCol w="6729900"/>
              </a:tblGrid>
              <a:tr h="381000">
                <a:tc>
                  <a:txBody>
                    <a:bodyPr/>
                    <a:lstStyle/>
                    <a:p>
                      <a:pPr lvl="0" rtl="0">
                        <a:spcBef>
                          <a:spcPts val="0"/>
                        </a:spcBef>
                        <a:buNone/>
                      </a:pPr>
                      <a:r>
                        <a:rPr lang="en" b="1" dirty="0">
                          <a:solidFill>
                            <a:schemeClr val="accent4"/>
                          </a:solidFill>
                          <a:latin typeface="Roboto"/>
                          <a:ea typeface="Roboto"/>
                          <a:cs typeface="Roboto"/>
                          <a:sym typeface="Roboto"/>
                        </a:rPr>
                        <a:t>11.00-11.15</a:t>
                      </a:r>
                    </a:p>
                  </a:txBody>
                  <a:tcPr marL="91425" marR="91425" marT="91425" marB="91425"/>
                </a:tc>
                <a:tc>
                  <a:txBody>
                    <a:bodyPr/>
                    <a:lstStyle/>
                    <a:p>
                      <a:pPr lvl="0" rtl="0">
                        <a:spcBef>
                          <a:spcPts val="0"/>
                        </a:spcBef>
                        <a:buNone/>
                      </a:pPr>
                      <a:r>
                        <a:rPr lang="en">
                          <a:solidFill>
                            <a:schemeClr val="accent4"/>
                          </a:solidFill>
                          <a:latin typeface="Roboto"/>
                          <a:ea typeface="Roboto"/>
                          <a:cs typeface="Roboto"/>
                          <a:sym typeface="Roboto"/>
                        </a:rPr>
                        <a:t>Welcome &amp; Introduction (JM)  </a:t>
                      </a:r>
                    </a:p>
                  </a:txBody>
                  <a:tcPr marL="91425" marR="91425" marT="91425" marB="91425"/>
                </a:tc>
              </a:tr>
              <a:tr h="381000">
                <a:tc>
                  <a:txBody>
                    <a:bodyPr/>
                    <a:lstStyle/>
                    <a:p>
                      <a:pPr lvl="0">
                        <a:spcBef>
                          <a:spcPts val="0"/>
                        </a:spcBef>
                        <a:buNone/>
                      </a:pPr>
                      <a:r>
                        <a:rPr lang="en" b="1" dirty="0">
                          <a:solidFill>
                            <a:schemeClr val="accent4"/>
                          </a:solidFill>
                          <a:latin typeface="Roboto"/>
                          <a:ea typeface="Roboto"/>
                          <a:cs typeface="Roboto"/>
                          <a:sym typeface="Roboto"/>
                        </a:rPr>
                        <a:t>11.15-11.30</a:t>
                      </a:r>
                    </a:p>
                  </a:txBody>
                  <a:tcPr marL="91425" marR="91425" marT="91425" marB="91425"/>
                </a:tc>
                <a:tc>
                  <a:txBody>
                    <a:bodyPr/>
                    <a:lstStyle/>
                    <a:p>
                      <a:pPr lvl="0">
                        <a:spcBef>
                          <a:spcPts val="0"/>
                        </a:spcBef>
                        <a:buNone/>
                      </a:pPr>
                      <a:r>
                        <a:rPr lang="en" dirty="0">
                          <a:solidFill>
                            <a:schemeClr val="accent4"/>
                          </a:solidFill>
                          <a:latin typeface="Roboto"/>
                          <a:ea typeface="Roboto"/>
                          <a:cs typeface="Roboto"/>
                          <a:sym typeface="Roboto"/>
                        </a:rPr>
                        <a:t>Mental Health Needs of Children and Young People in Cambridgeshire &amp; Peterborough (HH) </a:t>
                      </a:r>
                    </a:p>
                  </a:txBody>
                  <a:tcPr marL="91425" marR="91425" marT="91425" marB="91425"/>
                </a:tc>
              </a:tr>
              <a:tr h="381000">
                <a:tc>
                  <a:txBody>
                    <a:bodyPr/>
                    <a:lstStyle/>
                    <a:p>
                      <a:pPr lvl="0">
                        <a:spcBef>
                          <a:spcPts val="0"/>
                        </a:spcBef>
                        <a:buNone/>
                      </a:pPr>
                      <a:r>
                        <a:rPr lang="en" b="1">
                          <a:solidFill>
                            <a:schemeClr val="accent4"/>
                          </a:solidFill>
                          <a:latin typeface="Roboto"/>
                          <a:ea typeface="Roboto"/>
                          <a:cs typeface="Roboto"/>
                          <a:sym typeface="Roboto"/>
                        </a:rPr>
                        <a:t>11.30-12.00</a:t>
                      </a:r>
                    </a:p>
                  </a:txBody>
                  <a:tcPr marL="91425" marR="91425" marT="91425" marB="91425"/>
                </a:tc>
                <a:tc>
                  <a:txBody>
                    <a:bodyPr/>
                    <a:lstStyle/>
                    <a:p>
                      <a:pPr lvl="0">
                        <a:spcBef>
                          <a:spcPts val="0"/>
                        </a:spcBef>
                        <a:buNone/>
                      </a:pPr>
                      <a:r>
                        <a:rPr lang="en">
                          <a:solidFill>
                            <a:schemeClr val="accent4"/>
                          </a:solidFill>
                          <a:latin typeface="Roboto"/>
                          <a:ea typeface="Roboto"/>
                          <a:cs typeface="Roboto"/>
                          <a:sym typeface="Roboto"/>
                        </a:rPr>
                        <a:t>Specification/Consultation (Group Discussion) </a:t>
                      </a:r>
                    </a:p>
                  </a:txBody>
                  <a:tcPr marL="91425" marR="91425" marT="91425" marB="91425"/>
                </a:tc>
              </a:tr>
              <a:tr h="381000">
                <a:tc>
                  <a:txBody>
                    <a:bodyPr/>
                    <a:lstStyle/>
                    <a:p>
                      <a:pPr lvl="0">
                        <a:spcBef>
                          <a:spcPts val="0"/>
                        </a:spcBef>
                        <a:buNone/>
                      </a:pPr>
                      <a:r>
                        <a:rPr lang="en" b="1">
                          <a:solidFill>
                            <a:schemeClr val="accent4"/>
                          </a:solidFill>
                          <a:latin typeface="Roboto"/>
                          <a:ea typeface="Roboto"/>
                          <a:cs typeface="Roboto"/>
                          <a:sym typeface="Roboto"/>
                        </a:rPr>
                        <a:t>12.00-12.15</a:t>
                      </a:r>
                    </a:p>
                  </a:txBody>
                  <a:tcPr marL="91425" marR="91425" marT="91425" marB="91425"/>
                </a:tc>
                <a:tc>
                  <a:txBody>
                    <a:bodyPr/>
                    <a:lstStyle/>
                    <a:p>
                      <a:pPr lvl="0" rtl="0">
                        <a:spcBef>
                          <a:spcPts val="0"/>
                        </a:spcBef>
                        <a:buNone/>
                      </a:pPr>
                      <a:r>
                        <a:rPr lang="en" dirty="0">
                          <a:solidFill>
                            <a:schemeClr val="accent4"/>
                          </a:solidFill>
                          <a:latin typeface="Roboto"/>
                          <a:ea typeface="Roboto"/>
                          <a:cs typeface="Roboto"/>
                          <a:sym typeface="Roboto"/>
                        </a:rPr>
                        <a:t>Tea &amp; Biscuits</a:t>
                      </a:r>
                    </a:p>
                  </a:txBody>
                  <a:tcPr marL="91425" marR="91425" marT="91425" marB="91425"/>
                </a:tc>
              </a:tr>
              <a:tr h="381000">
                <a:tc>
                  <a:txBody>
                    <a:bodyPr/>
                    <a:lstStyle/>
                    <a:p>
                      <a:pPr lvl="0">
                        <a:spcBef>
                          <a:spcPts val="0"/>
                        </a:spcBef>
                        <a:buNone/>
                      </a:pPr>
                      <a:r>
                        <a:rPr lang="en" b="1">
                          <a:solidFill>
                            <a:schemeClr val="accent4"/>
                          </a:solidFill>
                          <a:latin typeface="Roboto"/>
                          <a:ea typeface="Roboto"/>
                          <a:cs typeface="Roboto"/>
                          <a:sym typeface="Roboto"/>
                        </a:rPr>
                        <a:t>12.15-12.40</a:t>
                      </a:r>
                    </a:p>
                  </a:txBody>
                  <a:tcPr marL="91425" marR="91425" marT="91425" marB="91425"/>
                </a:tc>
                <a:tc>
                  <a:txBody>
                    <a:bodyPr/>
                    <a:lstStyle/>
                    <a:p>
                      <a:pPr lvl="0">
                        <a:spcBef>
                          <a:spcPts val="0"/>
                        </a:spcBef>
                        <a:buNone/>
                      </a:pPr>
                      <a:r>
                        <a:rPr lang="en" dirty="0">
                          <a:solidFill>
                            <a:schemeClr val="accent4"/>
                          </a:solidFill>
                          <a:latin typeface="Roboto"/>
                          <a:ea typeface="Roboto"/>
                          <a:cs typeface="Roboto"/>
                          <a:sym typeface="Roboto"/>
                        </a:rPr>
                        <a:t>Resume Group Discussion </a:t>
                      </a:r>
                    </a:p>
                  </a:txBody>
                  <a:tcPr marL="91425" marR="91425" marT="91425" marB="91425"/>
                </a:tc>
              </a:tr>
              <a:tr h="381000">
                <a:tc>
                  <a:txBody>
                    <a:bodyPr/>
                    <a:lstStyle/>
                    <a:p>
                      <a:pPr lvl="0">
                        <a:spcBef>
                          <a:spcPts val="0"/>
                        </a:spcBef>
                        <a:buNone/>
                      </a:pPr>
                      <a:r>
                        <a:rPr lang="en" b="1">
                          <a:solidFill>
                            <a:schemeClr val="accent4"/>
                          </a:solidFill>
                          <a:latin typeface="Roboto"/>
                          <a:ea typeface="Roboto"/>
                          <a:cs typeface="Roboto"/>
                          <a:sym typeface="Roboto"/>
                        </a:rPr>
                        <a:t>12.40-12.55</a:t>
                      </a:r>
                    </a:p>
                  </a:txBody>
                  <a:tcPr marL="91425" marR="91425" marT="91425" marB="91425"/>
                </a:tc>
                <a:tc>
                  <a:txBody>
                    <a:bodyPr/>
                    <a:lstStyle/>
                    <a:p>
                      <a:pPr lvl="0">
                        <a:spcBef>
                          <a:spcPts val="0"/>
                        </a:spcBef>
                        <a:buNone/>
                      </a:pPr>
                      <a:r>
                        <a:rPr lang="en" dirty="0">
                          <a:solidFill>
                            <a:schemeClr val="accent4"/>
                          </a:solidFill>
                          <a:latin typeface="Roboto"/>
                          <a:ea typeface="Roboto"/>
                          <a:cs typeface="Roboto"/>
                          <a:sym typeface="Roboto"/>
                        </a:rPr>
                        <a:t>Hints &amp; Tips on Bid Submission to Local Authority (HA)</a:t>
                      </a:r>
                    </a:p>
                  </a:txBody>
                  <a:tcPr marL="91425" marR="91425" marT="91425" marB="91425"/>
                </a:tc>
              </a:tr>
              <a:tr h="381000">
                <a:tc>
                  <a:txBody>
                    <a:bodyPr/>
                    <a:lstStyle/>
                    <a:p>
                      <a:pPr lvl="0">
                        <a:spcBef>
                          <a:spcPts val="0"/>
                        </a:spcBef>
                        <a:buNone/>
                      </a:pPr>
                      <a:r>
                        <a:rPr lang="en" b="1">
                          <a:solidFill>
                            <a:schemeClr val="accent4"/>
                          </a:solidFill>
                          <a:latin typeface="Roboto"/>
                          <a:ea typeface="Roboto"/>
                          <a:cs typeface="Roboto"/>
                          <a:sym typeface="Roboto"/>
                        </a:rPr>
                        <a:t>12.55-13.00</a:t>
                      </a:r>
                    </a:p>
                  </a:txBody>
                  <a:tcPr marL="91425" marR="91425" marT="91425" marB="91425"/>
                </a:tc>
                <a:tc>
                  <a:txBody>
                    <a:bodyPr/>
                    <a:lstStyle/>
                    <a:p>
                      <a:pPr lvl="0">
                        <a:spcBef>
                          <a:spcPts val="0"/>
                        </a:spcBef>
                        <a:buNone/>
                      </a:pPr>
                      <a:r>
                        <a:rPr lang="en" dirty="0">
                          <a:solidFill>
                            <a:schemeClr val="accent4"/>
                          </a:solidFill>
                          <a:latin typeface="Roboto"/>
                          <a:ea typeface="Roboto"/>
                          <a:cs typeface="Roboto"/>
                          <a:sym typeface="Roboto"/>
                        </a:rPr>
                        <a:t>Close (JM)</a:t>
                      </a:r>
                    </a:p>
                  </a:txBody>
                  <a:tcPr marL="91425" marR="91425" marT="91425" marB="91425"/>
                </a:tc>
              </a:tr>
              <a:tr h="381000">
                <a:tc>
                  <a:txBody>
                    <a:bodyPr/>
                    <a:lstStyle/>
                    <a:p>
                      <a:pPr lvl="0">
                        <a:spcBef>
                          <a:spcPts val="0"/>
                        </a:spcBef>
                        <a:buNone/>
                      </a:pPr>
                      <a:r>
                        <a:rPr lang="en" b="1">
                          <a:solidFill>
                            <a:schemeClr val="accent4"/>
                          </a:solidFill>
                          <a:latin typeface="Roboto"/>
                          <a:ea typeface="Roboto"/>
                          <a:cs typeface="Roboto"/>
                          <a:sym typeface="Roboto"/>
                        </a:rPr>
                        <a:t>13.00-13.30</a:t>
                      </a:r>
                    </a:p>
                  </a:txBody>
                  <a:tcPr marL="91425" marR="91425" marT="91425" marB="91425"/>
                </a:tc>
                <a:tc>
                  <a:txBody>
                    <a:bodyPr/>
                    <a:lstStyle/>
                    <a:p>
                      <a:pPr lvl="0">
                        <a:spcBef>
                          <a:spcPts val="0"/>
                        </a:spcBef>
                        <a:buNone/>
                      </a:pPr>
                      <a:r>
                        <a:rPr lang="en" dirty="0">
                          <a:solidFill>
                            <a:schemeClr val="accent4"/>
                          </a:solidFill>
                          <a:latin typeface="Roboto"/>
                          <a:ea typeface="Roboto"/>
                          <a:cs typeface="Roboto"/>
                          <a:sym typeface="Roboto"/>
                        </a:rPr>
                        <a:t>Break for Networking </a:t>
                      </a:r>
                    </a:p>
                  </a:txBody>
                  <a:tcPr marL="91425" marR="91425" marT="91425" marB="91425"/>
                </a:tc>
              </a:tr>
              <a:tr h="381000">
                <a:tc>
                  <a:txBody>
                    <a:bodyPr/>
                    <a:lstStyle/>
                    <a:p>
                      <a:pPr lvl="0">
                        <a:spcBef>
                          <a:spcPts val="0"/>
                        </a:spcBef>
                        <a:buNone/>
                      </a:pPr>
                      <a:r>
                        <a:rPr lang="en" b="1">
                          <a:solidFill>
                            <a:schemeClr val="accent4"/>
                          </a:solidFill>
                          <a:latin typeface="Roboto"/>
                          <a:ea typeface="Roboto"/>
                          <a:cs typeface="Roboto"/>
                          <a:sym typeface="Roboto"/>
                        </a:rPr>
                        <a:t>13.30-16.00</a:t>
                      </a:r>
                    </a:p>
                  </a:txBody>
                  <a:tcPr marL="91425" marR="91425" marT="91425" marB="91425"/>
                </a:tc>
                <a:tc>
                  <a:txBody>
                    <a:bodyPr/>
                    <a:lstStyle/>
                    <a:p>
                      <a:pPr lvl="0" rtl="0">
                        <a:spcBef>
                          <a:spcPts val="0"/>
                        </a:spcBef>
                        <a:buNone/>
                      </a:pPr>
                      <a:r>
                        <a:rPr lang="en" dirty="0">
                          <a:solidFill>
                            <a:schemeClr val="accent4"/>
                          </a:solidFill>
                          <a:latin typeface="Roboto"/>
                          <a:ea typeface="Roboto"/>
                          <a:cs typeface="Roboto"/>
                          <a:sym typeface="Roboto"/>
                        </a:rPr>
                        <a:t>One to One Slots</a:t>
                      </a:r>
                    </a:p>
                  </a:txBody>
                  <a:tcPr marL="91425" marR="91425" marT="91425" marB="91425"/>
                </a:tc>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Shape 218"/>
          <p:cNvSpPr txBox="1">
            <a:spLocks noGrp="1"/>
          </p:cNvSpPr>
          <p:nvPr>
            <p:ph type="title"/>
          </p:nvPr>
        </p:nvSpPr>
        <p:spPr>
          <a:xfrm>
            <a:off x="471900" y="738725"/>
            <a:ext cx="8222100" cy="767700"/>
          </a:xfrm>
          <a:prstGeom prst="rect">
            <a:avLst/>
          </a:prstGeom>
        </p:spPr>
        <p:txBody>
          <a:bodyPr lIns="91425" tIns="91425" rIns="91425" bIns="91425" anchor="b" anchorCtr="0">
            <a:noAutofit/>
          </a:bodyPr>
          <a:lstStyle/>
          <a:p>
            <a:pPr lvl="0">
              <a:spcBef>
                <a:spcPts val="0"/>
              </a:spcBef>
              <a:buNone/>
            </a:pPr>
            <a:r>
              <a:rPr lang="en"/>
              <a:t>Eligibility criteria</a:t>
            </a:r>
          </a:p>
        </p:txBody>
      </p:sp>
      <p:sp>
        <p:nvSpPr>
          <p:cNvPr id="219" name="Shape 219"/>
          <p:cNvSpPr txBox="1">
            <a:spLocks noGrp="1"/>
          </p:cNvSpPr>
          <p:nvPr>
            <p:ph type="body" idx="1"/>
          </p:nvPr>
        </p:nvSpPr>
        <p:spPr>
          <a:xfrm>
            <a:off x="471900" y="1994675"/>
            <a:ext cx="8222100" cy="2634600"/>
          </a:xfrm>
          <a:prstGeom prst="rect">
            <a:avLst/>
          </a:prstGeom>
        </p:spPr>
        <p:txBody>
          <a:bodyPr lIns="91425" tIns="91425" rIns="91425" bIns="91425" anchor="t" anchorCtr="0">
            <a:noAutofit/>
          </a:bodyPr>
          <a:lstStyle/>
          <a:p>
            <a:pPr lvl="0" rtl="0">
              <a:lnSpc>
                <a:spcPct val="100000"/>
              </a:lnSpc>
              <a:spcBef>
                <a:spcPts val="0"/>
              </a:spcBef>
              <a:spcAft>
                <a:spcPts val="0"/>
              </a:spcAft>
              <a:buNone/>
            </a:pPr>
            <a:endParaRPr>
              <a:solidFill>
                <a:schemeClr val="dk2"/>
              </a:solidFill>
              <a:latin typeface="Calibri"/>
              <a:ea typeface="Calibri"/>
              <a:cs typeface="Calibri"/>
              <a:sym typeface="Calibri"/>
            </a:endParaRPr>
          </a:p>
          <a:p>
            <a:pPr lvl="0" rtl="0">
              <a:lnSpc>
                <a:spcPct val="100000"/>
              </a:lnSpc>
              <a:spcBef>
                <a:spcPts val="0"/>
              </a:spcBef>
              <a:spcAft>
                <a:spcPts val="0"/>
              </a:spcAft>
              <a:buNone/>
            </a:pPr>
            <a:r>
              <a:rPr lang="en">
                <a:solidFill>
                  <a:schemeClr val="dk2"/>
                </a:solidFill>
                <a:latin typeface="Calibri"/>
                <a:ea typeface="Calibri"/>
                <a:cs typeface="Calibri"/>
                <a:sym typeface="Calibri"/>
              </a:rPr>
              <a:t>Local (residence, school or GP)</a:t>
            </a:r>
          </a:p>
          <a:p>
            <a:pPr lvl="0" rtl="0">
              <a:lnSpc>
                <a:spcPct val="100000"/>
              </a:lnSpc>
              <a:spcBef>
                <a:spcPts val="0"/>
              </a:spcBef>
              <a:spcAft>
                <a:spcPts val="0"/>
              </a:spcAft>
              <a:buNone/>
            </a:pPr>
            <a:endParaRPr>
              <a:solidFill>
                <a:schemeClr val="dk2"/>
              </a:solidFill>
              <a:latin typeface="Calibri"/>
              <a:ea typeface="Calibri"/>
              <a:cs typeface="Calibri"/>
              <a:sym typeface="Calibri"/>
            </a:endParaRPr>
          </a:p>
          <a:p>
            <a:pPr lvl="0" rtl="0">
              <a:lnSpc>
                <a:spcPct val="100000"/>
              </a:lnSpc>
              <a:spcBef>
                <a:spcPts val="0"/>
              </a:spcBef>
              <a:spcAft>
                <a:spcPts val="0"/>
              </a:spcAft>
              <a:buNone/>
            </a:pPr>
            <a:r>
              <a:rPr lang="en">
                <a:solidFill>
                  <a:schemeClr val="dk2"/>
                </a:solidFill>
                <a:latin typeface="Calibri"/>
                <a:ea typeface="Calibri"/>
                <a:cs typeface="Calibri"/>
                <a:sym typeface="Calibri"/>
              </a:rPr>
              <a:t>Aged 4-5 up to 18</a:t>
            </a:r>
            <a:r>
              <a:rPr lang="en" baseline="30000">
                <a:solidFill>
                  <a:schemeClr val="dk2"/>
                </a:solidFill>
                <a:latin typeface="Calibri"/>
                <a:ea typeface="Calibri"/>
                <a:cs typeface="Calibri"/>
                <a:sym typeface="Calibri"/>
              </a:rPr>
              <a:t>th</a:t>
            </a:r>
            <a:r>
              <a:rPr lang="en">
                <a:solidFill>
                  <a:schemeClr val="dk2"/>
                </a:solidFill>
                <a:latin typeface="Calibri"/>
                <a:ea typeface="Calibri"/>
                <a:cs typeface="Calibri"/>
                <a:sym typeface="Calibri"/>
              </a:rPr>
              <a:t> birthday for those in Peterborough and up to 25 in Cambridgeshire</a:t>
            </a:r>
          </a:p>
          <a:p>
            <a:pPr lvl="0" rtl="0">
              <a:lnSpc>
                <a:spcPct val="100000"/>
              </a:lnSpc>
              <a:spcBef>
                <a:spcPts val="0"/>
              </a:spcBef>
              <a:spcAft>
                <a:spcPts val="0"/>
              </a:spcAft>
              <a:buNone/>
            </a:pPr>
            <a:endParaRPr>
              <a:solidFill>
                <a:schemeClr val="dk2"/>
              </a:solidFill>
              <a:latin typeface="Calibri"/>
              <a:ea typeface="Calibri"/>
              <a:cs typeface="Calibri"/>
              <a:sym typeface="Calibri"/>
            </a:endParaRPr>
          </a:p>
          <a:p>
            <a:pPr lvl="0" rtl="0">
              <a:lnSpc>
                <a:spcPct val="100000"/>
              </a:lnSpc>
              <a:spcBef>
                <a:spcPts val="0"/>
              </a:spcBef>
              <a:spcAft>
                <a:spcPts val="0"/>
              </a:spcAft>
              <a:buNone/>
            </a:pPr>
            <a:r>
              <a:rPr lang="en">
                <a:solidFill>
                  <a:schemeClr val="dk2"/>
                </a:solidFill>
                <a:latin typeface="Calibri"/>
                <a:ea typeface="Calibri"/>
                <a:cs typeface="Calibri"/>
                <a:sym typeface="Calibri"/>
              </a:rPr>
              <a:t>Mild-moderate mental health issues (diagnosed or undiagnosed) and/or significant emotional wellbeing difficulties which are significantly affecting behaviour, functioning or relationships</a:t>
            </a:r>
          </a:p>
          <a:p>
            <a:pPr lvl="0" rtl="0">
              <a:lnSpc>
                <a:spcPct val="100000"/>
              </a:lnSpc>
              <a:spcBef>
                <a:spcPts val="0"/>
              </a:spcBef>
              <a:spcAft>
                <a:spcPts val="0"/>
              </a:spcAft>
              <a:buNone/>
            </a:pPr>
            <a:endParaRPr>
              <a:solidFill>
                <a:schemeClr val="dk2"/>
              </a:solidFill>
              <a:latin typeface="Calibri"/>
              <a:ea typeface="Calibri"/>
              <a:cs typeface="Calibri"/>
              <a:sym typeface="Calibri"/>
            </a:endParaRPr>
          </a:p>
          <a:p>
            <a:pPr lvl="0" rtl="0">
              <a:lnSpc>
                <a:spcPct val="100000"/>
              </a:lnSpc>
              <a:spcBef>
                <a:spcPts val="0"/>
              </a:spcBef>
              <a:spcAft>
                <a:spcPts val="0"/>
              </a:spcAft>
              <a:buNone/>
            </a:pPr>
            <a:endParaRPr>
              <a:solidFill>
                <a:schemeClr val="dk2"/>
              </a:solidFill>
            </a:endParaRPr>
          </a:p>
          <a:p>
            <a:pPr lvl="0">
              <a:spcBef>
                <a:spcPts val="0"/>
              </a:spcBef>
              <a:buNone/>
            </a:pPr>
            <a:endParaRPr>
              <a:solidFill>
                <a:schemeClr val="dk2"/>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Shape 224"/>
          <p:cNvSpPr txBox="1">
            <a:spLocks noGrp="1"/>
          </p:cNvSpPr>
          <p:nvPr>
            <p:ph type="body" idx="1"/>
          </p:nvPr>
        </p:nvSpPr>
        <p:spPr>
          <a:xfrm>
            <a:off x="57150" y="4696825"/>
            <a:ext cx="8382000" cy="446700"/>
          </a:xfrm>
          <a:prstGeom prst="rect">
            <a:avLst/>
          </a:prstGeom>
        </p:spPr>
        <p:txBody>
          <a:bodyPr lIns="91425" tIns="91425" rIns="91425" bIns="91425" anchor="ctr" anchorCtr="0">
            <a:noAutofit/>
          </a:bodyPr>
          <a:lstStyle/>
          <a:p>
            <a:pPr lvl="0">
              <a:spcBef>
                <a:spcPts val="0"/>
              </a:spcBef>
              <a:buNone/>
            </a:pPr>
            <a:r>
              <a:rPr lang="en" sz="1800" b="1"/>
              <a:t>Key Service Outcomes</a:t>
            </a:r>
          </a:p>
        </p:txBody>
      </p:sp>
      <p:graphicFrame>
        <p:nvGraphicFramePr>
          <p:cNvPr id="225" name="Shape 225"/>
          <p:cNvGraphicFramePr/>
          <p:nvPr/>
        </p:nvGraphicFramePr>
        <p:xfrm>
          <a:off x="990600" y="990600"/>
          <a:ext cx="3000000" cy="3000000"/>
        </p:xfrm>
        <a:graphic>
          <a:graphicData uri="http://schemas.openxmlformats.org/drawingml/2006/table">
            <a:tbl>
              <a:tblPr bandRow="1" bandCol="1">
                <a:noFill/>
                <a:tableStyleId>{A8894D1C-1D64-4794-ADB1-9A13AC7726ED}</a:tableStyleId>
              </a:tblPr>
              <a:tblGrid>
                <a:gridCol w="7127100"/>
              </a:tblGrid>
              <a:tr h="650675">
                <a:tc>
                  <a:txBody>
                    <a:bodyPr/>
                    <a:lstStyle/>
                    <a:p>
                      <a:pPr lvl="0" rtl="0">
                        <a:spcBef>
                          <a:spcPts val="0"/>
                        </a:spcBef>
                        <a:buNone/>
                      </a:pPr>
                      <a:r>
                        <a:rPr lang="en" sz="1800" b="1">
                          <a:solidFill>
                            <a:schemeClr val="lt2"/>
                          </a:solidFill>
                          <a:latin typeface="Calibri"/>
                          <a:ea typeface="Calibri"/>
                          <a:cs typeface="Calibri"/>
                          <a:sym typeface="Calibri"/>
                        </a:rPr>
                        <a:t>Children and young people report improved mental health and emotional wellbeing and greater ability to self manage difficult emotions and cope with adversity </a:t>
                      </a:r>
                    </a:p>
                  </a:txBody>
                  <a:tcPr marL="73025" marR="73025" marT="0" marB="0">
                    <a:lnL w="38100" cap="flat" cmpd="sng">
                      <a:solidFill>
                        <a:srgbClr val="000000"/>
                      </a:solidFill>
                      <a:prstDash val="solid"/>
                      <a:round/>
                      <a:headEnd type="none" w="med" len="med"/>
                      <a:tailEnd type="none" w="med" len="med"/>
                    </a:lnL>
                    <a:lnR w="38100"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325350">
                <a:tc>
                  <a:txBody>
                    <a:bodyPr/>
                    <a:lstStyle/>
                    <a:p>
                      <a:pPr lvl="0" rtl="0">
                        <a:spcBef>
                          <a:spcPts val="0"/>
                        </a:spcBef>
                        <a:buNone/>
                      </a:pPr>
                      <a:r>
                        <a:rPr lang="en" sz="1800" b="1">
                          <a:solidFill>
                            <a:schemeClr val="lt2"/>
                          </a:solidFill>
                          <a:latin typeface="Calibri"/>
                          <a:ea typeface="Calibri"/>
                          <a:cs typeface="Calibri"/>
                          <a:sym typeface="Calibri"/>
                        </a:rPr>
                        <a:t>More children and young people access evidence based therapies to improve their mental health</a:t>
                      </a:r>
                    </a:p>
                  </a:txBody>
                  <a:tcPr marL="73025" marR="73025" marT="0" marB="0">
                    <a:lnL w="38100" cap="flat" cmpd="sng">
                      <a:solidFill>
                        <a:srgbClr val="000000"/>
                      </a:solidFill>
                      <a:prstDash val="solid"/>
                      <a:round/>
                      <a:headEnd type="none" w="med" len="med"/>
                      <a:tailEnd type="none" w="med" len="med"/>
                    </a:lnL>
                    <a:lnR w="38100"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650675">
                <a:tc>
                  <a:txBody>
                    <a:bodyPr/>
                    <a:lstStyle/>
                    <a:p>
                      <a:pPr lvl="0" rtl="0">
                        <a:spcBef>
                          <a:spcPts val="0"/>
                        </a:spcBef>
                        <a:buNone/>
                      </a:pPr>
                      <a:r>
                        <a:rPr lang="en" sz="1800" b="1">
                          <a:solidFill>
                            <a:schemeClr val="lt2"/>
                          </a:solidFill>
                          <a:latin typeface="Calibri"/>
                          <a:ea typeface="Calibri"/>
                          <a:cs typeface="Calibri"/>
                          <a:sym typeface="Calibri"/>
                        </a:rPr>
                        <a:t>More children and young people with mental health/emotional wellbeing issues receive the right level of intervention at the right time</a:t>
                      </a:r>
                    </a:p>
                  </a:txBody>
                  <a:tcPr marL="73025" marR="73025" marT="0" marB="0">
                    <a:lnL w="38100" cap="flat" cmpd="sng">
                      <a:solidFill>
                        <a:srgbClr val="000000"/>
                      </a:solidFill>
                      <a:prstDash val="solid"/>
                      <a:round/>
                      <a:headEnd type="none" w="med" len="med"/>
                      <a:tailEnd type="none" w="med" len="med"/>
                    </a:lnL>
                    <a:lnR w="38100"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650675">
                <a:tc>
                  <a:txBody>
                    <a:bodyPr/>
                    <a:lstStyle/>
                    <a:p>
                      <a:pPr lvl="0" rtl="0">
                        <a:spcBef>
                          <a:spcPts val="0"/>
                        </a:spcBef>
                        <a:buNone/>
                      </a:pPr>
                      <a:r>
                        <a:rPr lang="en" sz="1800" b="1">
                          <a:solidFill>
                            <a:schemeClr val="lt2"/>
                          </a:solidFill>
                          <a:latin typeface="Calibri"/>
                          <a:ea typeface="Calibri"/>
                          <a:cs typeface="Calibri"/>
                          <a:sym typeface="Calibri"/>
                        </a:rPr>
                        <a:t>More children, young people, families and professionals know how to promote and sustain good mental health and emotional wellbeing</a:t>
                      </a:r>
                    </a:p>
                  </a:txBody>
                  <a:tcPr marL="73025" marR="73025" marT="0" marB="0">
                    <a:lnL w="38100" cap="flat" cmpd="sng">
                      <a:solidFill>
                        <a:srgbClr val="000000"/>
                      </a:solidFill>
                      <a:prstDash val="solid"/>
                      <a:round/>
                      <a:headEnd type="none" w="med" len="med"/>
                      <a:tailEnd type="none" w="med" len="med"/>
                    </a:lnL>
                    <a:lnR w="38100"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bl>
          </a:graphicData>
        </a:graphic>
      </p:graphicFrame>
    </p:spTree>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Shape 230"/>
          <p:cNvSpPr txBox="1">
            <a:spLocks noGrp="1"/>
          </p:cNvSpPr>
          <p:nvPr>
            <p:ph type="body" idx="1"/>
          </p:nvPr>
        </p:nvSpPr>
        <p:spPr>
          <a:xfrm>
            <a:off x="57150" y="4696825"/>
            <a:ext cx="8382000" cy="446700"/>
          </a:xfrm>
          <a:prstGeom prst="rect">
            <a:avLst/>
          </a:prstGeom>
        </p:spPr>
        <p:txBody>
          <a:bodyPr lIns="91425" tIns="91425" rIns="91425" bIns="91425" anchor="ctr" anchorCtr="0">
            <a:noAutofit/>
          </a:bodyPr>
          <a:lstStyle/>
          <a:p>
            <a:pPr lvl="0">
              <a:spcBef>
                <a:spcPts val="0"/>
              </a:spcBef>
              <a:buNone/>
            </a:pPr>
            <a:r>
              <a:rPr lang="en" sz="1800" b="1"/>
              <a:t>Core Elements of Service</a:t>
            </a:r>
          </a:p>
        </p:txBody>
      </p:sp>
      <p:graphicFrame>
        <p:nvGraphicFramePr>
          <p:cNvPr id="231" name="Shape 231"/>
          <p:cNvGraphicFramePr/>
          <p:nvPr/>
        </p:nvGraphicFramePr>
        <p:xfrm>
          <a:off x="304800" y="228600"/>
          <a:ext cx="3000000" cy="3000000"/>
        </p:xfrm>
        <a:graphic>
          <a:graphicData uri="http://schemas.openxmlformats.org/drawingml/2006/table">
            <a:tbl>
              <a:tblPr bandRow="1" bandCol="1">
                <a:noFill/>
                <a:tableStyleId>{56785955-5741-4051-857D-2E2F099EC6F5}</a:tableStyleId>
              </a:tblPr>
              <a:tblGrid>
                <a:gridCol w="7942350"/>
              </a:tblGrid>
              <a:tr h="245750">
                <a:tc>
                  <a:txBody>
                    <a:bodyPr/>
                    <a:lstStyle/>
                    <a:p>
                      <a:pPr lvl="0" rtl="0">
                        <a:spcBef>
                          <a:spcPts val="0"/>
                        </a:spcBef>
                        <a:buNone/>
                      </a:pPr>
                      <a:r>
                        <a:rPr lang="en" sz="1400" b="1">
                          <a:solidFill>
                            <a:srgbClr val="FFFFFF"/>
                          </a:solidFill>
                          <a:latin typeface="Calibri"/>
                          <a:ea typeface="Calibri"/>
                          <a:cs typeface="Calibri"/>
                          <a:sym typeface="Calibri"/>
                        </a:rPr>
                        <a:t>Core Elements</a:t>
                      </a:r>
                    </a:p>
                  </a:txBody>
                  <a:tcPr marL="73025" marR="73025" marT="0" marB="0">
                    <a:solidFill>
                      <a:srgbClr val="8496B0"/>
                    </a:solidFill>
                  </a:tcPr>
                </a:tc>
              </a:tr>
              <a:tr h="245750">
                <a:tc>
                  <a:txBody>
                    <a:bodyPr/>
                    <a:lstStyle/>
                    <a:p>
                      <a:pPr lvl="0" rtl="0">
                        <a:spcBef>
                          <a:spcPts val="0"/>
                        </a:spcBef>
                        <a:buNone/>
                      </a:pPr>
                      <a:r>
                        <a:rPr lang="en" sz="1400">
                          <a:latin typeface="Calibri"/>
                          <a:ea typeface="Calibri"/>
                          <a:cs typeface="Calibri"/>
                          <a:sym typeface="Calibri"/>
                        </a:rPr>
                        <a:t>Range of age appropriate, evidence-based talking therapies </a:t>
                      </a:r>
                      <a:r>
                        <a:rPr lang="en" sz="1400">
                          <a:highlight>
                            <a:srgbClr val="FFFF00"/>
                          </a:highlight>
                          <a:latin typeface="Calibri"/>
                          <a:ea typeface="Calibri"/>
                          <a:cs typeface="Calibri"/>
                          <a:sym typeface="Calibri"/>
                        </a:rPr>
                        <a:t>(CYP IAPT compliant ??????)</a:t>
                      </a:r>
                    </a:p>
                  </a:txBody>
                  <a:tcPr marL="73025" marR="73025" marT="0" marB="0"/>
                </a:tc>
              </a:tr>
              <a:tr h="245750">
                <a:tc>
                  <a:txBody>
                    <a:bodyPr/>
                    <a:lstStyle/>
                    <a:p>
                      <a:pPr lvl="0" rtl="0">
                        <a:spcBef>
                          <a:spcPts val="0"/>
                        </a:spcBef>
                        <a:buNone/>
                      </a:pPr>
                      <a:r>
                        <a:rPr lang="en" sz="1400">
                          <a:latin typeface="Calibri"/>
                          <a:ea typeface="Calibri"/>
                          <a:cs typeface="Calibri"/>
                          <a:sym typeface="Calibri"/>
                        </a:rPr>
                        <a:t>Pre and post bereavement support</a:t>
                      </a:r>
                    </a:p>
                  </a:txBody>
                  <a:tcPr marL="73025" marR="73025" marT="0" marB="0"/>
                </a:tc>
              </a:tr>
              <a:tr h="245750">
                <a:tc>
                  <a:txBody>
                    <a:bodyPr/>
                    <a:lstStyle/>
                    <a:p>
                      <a:pPr lvl="0" rtl="0">
                        <a:spcBef>
                          <a:spcPts val="0"/>
                        </a:spcBef>
                        <a:buNone/>
                      </a:pPr>
                      <a:r>
                        <a:rPr lang="en" sz="1400">
                          <a:latin typeface="Calibri"/>
                          <a:ea typeface="Calibri"/>
                          <a:cs typeface="Calibri"/>
                          <a:sym typeface="Calibri"/>
                        </a:rPr>
                        <a:t>Holistic assessment &amp; early help assessment including specialist screening tools</a:t>
                      </a:r>
                    </a:p>
                  </a:txBody>
                  <a:tcPr marL="73025" marR="73025" marT="0" marB="0"/>
                </a:tc>
              </a:tr>
              <a:tr h="245750">
                <a:tc>
                  <a:txBody>
                    <a:bodyPr/>
                    <a:lstStyle/>
                    <a:p>
                      <a:pPr lvl="0" rtl="0">
                        <a:spcBef>
                          <a:spcPts val="0"/>
                        </a:spcBef>
                        <a:buNone/>
                      </a:pPr>
                      <a:r>
                        <a:rPr lang="en" sz="1400">
                          <a:latin typeface="Calibri"/>
                          <a:ea typeface="Calibri"/>
                          <a:cs typeface="Calibri"/>
                          <a:sym typeface="Calibri"/>
                        </a:rPr>
                        <a:t>Individualised care planning  and review (including goal and outcome setting and review)</a:t>
                      </a:r>
                    </a:p>
                  </a:txBody>
                  <a:tcPr marL="73025" marR="73025" marT="0" marB="0"/>
                </a:tc>
              </a:tr>
              <a:tr h="245750">
                <a:tc>
                  <a:txBody>
                    <a:bodyPr/>
                    <a:lstStyle/>
                    <a:p>
                      <a:pPr lvl="0" rtl="0">
                        <a:spcBef>
                          <a:spcPts val="0"/>
                        </a:spcBef>
                        <a:buNone/>
                      </a:pPr>
                      <a:r>
                        <a:rPr lang="en" sz="1400">
                          <a:latin typeface="Calibri"/>
                          <a:ea typeface="Calibri"/>
                          <a:cs typeface="Calibri"/>
                          <a:sym typeface="Calibri"/>
                        </a:rPr>
                        <a:t>Case management</a:t>
                      </a:r>
                    </a:p>
                  </a:txBody>
                  <a:tcPr marL="73025" marR="73025" marT="0" marB="0"/>
                </a:tc>
              </a:tr>
              <a:tr h="491500">
                <a:tc>
                  <a:txBody>
                    <a:bodyPr/>
                    <a:lstStyle/>
                    <a:p>
                      <a:pPr lvl="0" rtl="0">
                        <a:spcBef>
                          <a:spcPts val="0"/>
                        </a:spcBef>
                        <a:buNone/>
                      </a:pPr>
                      <a:r>
                        <a:rPr lang="en" sz="1400">
                          <a:latin typeface="Calibri"/>
                          <a:ea typeface="Calibri"/>
                          <a:cs typeface="Calibri"/>
                          <a:sym typeface="Calibri"/>
                        </a:rPr>
                        <a:t>Evaluation framework to collate hard and soft data in which to measure effectiveness and improvements in outcomes at both individual and service level</a:t>
                      </a:r>
                    </a:p>
                  </a:txBody>
                  <a:tcPr marL="73025" marR="73025" marT="0" marB="0"/>
                </a:tc>
              </a:tr>
              <a:tr h="245750">
                <a:tc>
                  <a:txBody>
                    <a:bodyPr/>
                    <a:lstStyle/>
                    <a:p>
                      <a:pPr lvl="0" rtl="0">
                        <a:spcBef>
                          <a:spcPts val="0"/>
                        </a:spcBef>
                        <a:buNone/>
                      </a:pPr>
                      <a:r>
                        <a:rPr lang="en" sz="1400">
                          <a:latin typeface="Calibri"/>
                          <a:ea typeface="Calibri"/>
                          <a:cs typeface="Calibri"/>
                          <a:sym typeface="Calibri"/>
                        </a:rPr>
                        <a:t>Interface with Getting More Help (Specialist CAMHs) (onward referral/step down/co-manage)</a:t>
                      </a:r>
                    </a:p>
                  </a:txBody>
                  <a:tcPr marL="73025" marR="73025" marT="0" marB="0"/>
                </a:tc>
              </a:tr>
              <a:tr h="245750">
                <a:tc>
                  <a:txBody>
                    <a:bodyPr/>
                    <a:lstStyle/>
                    <a:p>
                      <a:pPr lvl="0" rtl="0">
                        <a:spcBef>
                          <a:spcPts val="0"/>
                        </a:spcBef>
                        <a:buNone/>
                      </a:pPr>
                      <a:r>
                        <a:rPr lang="en" sz="1400">
                          <a:latin typeface="Calibri"/>
                          <a:ea typeface="Calibri"/>
                          <a:cs typeface="Calibri"/>
                          <a:sym typeface="Calibri"/>
                        </a:rPr>
                        <a:t>Safeguarding</a:t>
                      </a:r>
                    </a:p>
                  </a:txBody>
                  <a:tcPr marL="73025" marR="73025" marT="0" marB="0"/>
                </a:tc>
              </a:tr>
              <a:tr h="245750">
                <a:tc>
                  <a:txBody>
                    <a:bodyPr/>
                    <a:lstStyle/>
                    <a:p>
                      <a:pPr lvl="0" rtl="0">
                        <a:spcBef>
                          <a:spcPts val="0"/>
                        </a:spcBef>
                        <a:buNone/>
                      </a:pPr>
                      <a:r>
                        <a:rPr lang="en" sz="1400">
                          <a:latin typeface="Calibri"/>
                          <a:ea typeface="Calibri"/>
                          <a:cs typeface="Calibri"/>
                          <a:sym typeface="Calibri"/>
                        </a:rPr>
                        <a:t>Parenting information, advice and support and signposting for parents/carers of those engaged in the service</a:t>
                      </a:r>
                    </a:p>
                  </a:txBody>
                  <a:tcPr marL="73025" marR="73025" marT="0" marB="0"/>
                </a:tc>
              </a:tr>
              <a:tr h="491500">
                <a:tc>
                  <a:txBody>
                    <a:bodyPr/>
                    <a:lstStyle/>
                    <a:p>
                      <a:pPr lvl="0" rtl="0">
                        <a:spcBef>
                          <a:spcPts val="0"/>
                        </a:spcBef>
                        <a:buNone/>
                      </a:pPr>
                      <a:r>
                        <a:rPr lang="en" sz="1400">
                          <a:latin typeface="Calibri"/>
                          <a:ea typeface="Calibri"/>
                          <a:cs typeface="Calibri"/>
                          <a:sym typeface="Calibri"/>
                        </a:rPr>
                        <a:t>Provision of general information and advice regarding emotional wellbeing for CYP, parents/carers or professionals</a:t>
                      </a:r>
                    </a:p>
                  </a:txBody>
                  <a:tcPr marL="73025" marR="73025" marT="0" marB="0"/>
                </a:tc>
              </a:tr>
              <a:tr h="245750">
                <a:tc>
                  <a:txBody>
                    <a:bodyPr/>
                    <a:lstStyle/>
                    <a:p>
                      <a:pPr lvl="0" rtl="0">
                        <a:spcBef>
                          <a:spcPts val="0"/>
                        </a:spcBef>
                        <a:buNone/>
                      </a:pPr>
                      <a:r>
                        <a:rPr lang="en" sz="1400">
                          <a:latin typeface="Calibri"/>
                          <a:ea typeface="Calibri"/>
                          <a:cs typeface="Calibri"/>
                          <a:sym typeface="Calibri"/>
                        </a:rPr>
                        <a:t>Signposting to other services</a:t>
                      </a:r>
                    </a:p>
                  </a:txBody>
                  <a:tcPr marL="73025" marR="73025" marT="0" marB="0"/>
                </a:tc>
              </a:tr>
              <a:tr h="245750">
                <a:tc>
                  <a:txBody>
                    <a:bodyPr/>
                    <a:lstStyle/>
                    <a:p>
                      <a:pPr lvl="0" rtl="0">
                        <a:spcBef>
                          <a:spcPts val="0"/>
                        </a:spcBef>
                        <a:buNone/>
                      </a:pPr>
                      <a:r>
                        <a:rPr lang="en" sz="1400">
                          <a:latin typeface="Calibri"/>
                          <a:ea typeface="Calibri"/>
                          <a:cs typeface="Calibri"/>
                          <a:sym typeface="Calibri"/>
                        </a:rPr>
                        <a:t>Mental Health literacy training for wider professionals and school staff</a:t>
                      </a:r>
                    </a:p>
                  </a:txBody>
                  <a:tcPr marL="73025" marR="73025" marT="0" marB="0"/>
                </a:tc>
              </a:tr>
              <a:tr h="491500">
                <a:tc>
                  <a:txBody>
                    <a:bodyPr/>
                    <a:lstStyle/>
                    <a:p>
                      <a:pPr lvl="0" rtl="0">
                        <a:spcBef>
                          <a:spcPts val="0"/>
                        </a:spcBef>
                        <a:buNone/>
                      </a:pPr>
                      <a:r>
                        <a:rPr lang="en" sz="1400">
                          <a:latin typeface="Calibri"/>
                          <a:ea typeface="Calibri"/>
                          <a:cs typeface="Calibri"/>
                          <a:sym typeface="Calibri"/>
                        </a:rPr>
                        <a:t>Creative approaches to engaging those with significant need but reluctant to engage (e.g. refugees, NEETs, LGBTQ young people)</a:t>
                      </a:r>
                    </a:p>
                  </a:txBody>
                  <a:tcPr marL="73025" marR="73025" marT="0" marB="0"/>
                </a:tc>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Shape 236"/>
          <p:cNvSpPr txBox="1">
            <a:spLocks noGrp="1"/>
          </p:cNvSpPr>
          <p:nvPr>
            <p:ph type="body" idx="1"/>
          </p:nvPr>
        </p:nvSpPr>
        <p:spPr>
          <a:xfrm>
            <a:off x="57150" y="4696825"/>
            <a:ext cx="8382000" cy="446700"/>
          </a:xfrm>
          <a:prstGeom prst="rect">
            <a:avLst/>
          </a:prstGeom>
        </p:spPr>
        <p:txBody>
          <a:bodyPr lIns="91425" tIns="91425" rIns="91425" bIns="91425" anchor="ctr" anchorCtr="0">
            <a:noAutofit/>
          </a:bodyPr>
          <a:lstStyle/>
          <a:p>
            <a:pPr lvl="0">
              <a:spcBef>
                <a:spcPts val="0"/>
              </a:spcBef>
              <a:buNone/>
            </a:pPr>
            <a:r>
              <a:rPr lang="en" sz="1800" b="1"/>
              <a:t>Additional Elements of service</a:t>
            </a:r>
          </a:p>
        </p:txBody>
      </p:sp>
      <p:graphicFrame>
        <p:nvGraphicFramePr>
          <p:cNvPr id="237" name="Shape 237"/>
          <p:cNvGraphicFramePr/>
          <p:nvPr/>
        </p:nvGraphicFramePr>
        <p:xfrm>
          <a:off x="152400" y="152400"/>
          <a:ext cx="3000000" cy="3000000"/>
        </p:xfrm>
        <a:graphic>
          <a:graphicData uri="http://schemas.openxmlformats.org/drawingml/2006/table">
            <a:tbl>
              <a:tblPr bandRow="1" bandCol="1">
                <a:noFill/>
                <a:tableStyleId>{56785955-5741-4051-857D-2E2F099EC6F5}</a:tableStyleId>
              </a:tblPr>
              <a:tblGrid>
                <a:gridCol w="8820500"/>
              </a:tblGrid>
              <a:tr h="338300">
                <a:tc>
                  <a:txBody>
                    <a:bodyPr/>
                    <a:lstStyle/>
                    <a:p>
                      <a:pPr lvl="0" rtl="0">
                        <a:spcBef>
                          <a:spcPts val="0"/>
                        </a:spcBef>
                        <a:buNone/>
                      </a:pPr>
                      <a:r>
                        <a:rPr lang="en" sz="1400" b="1">
                          <a:solidFill>
                            <a:srgbClr val="FFFFFF"/>
                          </a:solidFill>
                          <a:latin typeface="Calibri"/>
                          <a:ea typeface="Calibri"/>
                          <a:cs typeface="Calibri"/>
                          <a:sym typeface="Calibri"/>
                        </a:rPr>
                        <a:t>Additional Elements</a:t>
                      </a:r>
                    </a:p>
                  </a:txBody>
                  <a:tcPr marL="73025" marR="73025" marT="0" marB="0">
                    <a:solidFill>
                      <a:srgbClr val="8496B0"/>
                    </a:solidFill>
                  </a:tcPr>
                </a:tc>
              </a:tr>
              <a:tr h="338300">
                <a:tc>
                  <a:txBody>
                    <a:bodyPr/>
                    <a:lstStyle/>
                    <a:p>
                      <a:pPr lvl="0" rtl="0">
                        <a:spcBef>
                          <a:spcPts val="0"/>
                        </a:spcBef>
                        <a:buNone/>
                      </a:pPr>
                      <a:r>
                        <a:rPr lang="en" sz="1400">
                          <a:latin typeface="Calibri"/>
                          <a:ea typeface="Calibri"/>
                          <a:cs typeface="Calibri"/>
                          <a:sym typeface="Calibri"/>
                        </a:rPr>
                        <a:t>Website and online presence which includes relevant information, advice and links to other sources of support</a:t>
                      </a:r>
                    </a:p>
                  </a:txBody>
                  <a:tcPr marL="73025" marR="73025" marT="0" marB="0"/>
                </a:tc>
              </a:tr>
              <a:tr h="338300">
                <a:tc>
                  <a:txBody>
                    <a:bodyPr/>
                    <a:lstStyle/>
                    <a:p>
                      <a:pPr lvl="0" rtl="0">
                        <a:spcBef>
                          <a:spcPts val="0"/>
                        </a:spcBef>
                        <a:buNone/>
                      </a:pPr>
                      <a:r>
                        <a:rPr lang="en" sz="1400">
                          <a:latin typeface="Calibri"/>
                          <a:ea typeface="Calibri"/>
                          <a:cs typeface="Calibri"/>
                          <a:sym typeface="Calibri"/>
                        </a:rPr>
                        <a:t>Advice for schools following significant traumatic event (in conjunction with specialist CAMHs) e.g. suicide</a:t>
                      </a:r>
                    </a:p>
                  </a:txBody>
                  <a:tcPr marL="73025" marR="73025" marT="0" marB="0"/>
                </a:tc>
              </a:tr>
              <a:tr h="338300">
                <a:tc>
                  <a:txBody>
                    <a:bodyPr/>
                    <a:lstStyle/>
                    <a:p>
                      <a:pPr lvl="0" rtl="0">
                        <a:spcBef>
                          <a:spcPts val="0"/>
                        </a:spcBef>
                        <a:buNone/>
                      </a:pPr>
                      <a:r>
                        <a:rPr lang="en" sz="1400">
                          <a:latin typeface="Calibri"/>
                          <a:ea typeface="Calibri"/>
                          <a:cs typeface="Calibri"/>
                          <a:sym typeface="Calibri"/>
                        </a:rPr>
                        <a:t>Participation in Early Help Hubs</a:t>
                      </a:r>
                    </a:p>
                  </a:txBody>
                  <a:tcPr marL="73025" marR="73025" marT="0" marB="0"/>
                </a:tc>
              </a:tr>
              <a:tr h="338300">
                <a:tc>
                  <a:txBody>
                    <a:bodyPr/>
                    <a:lstStyle/>
                    <a:p>
                      <a:pPr lvl="0" rtl="0">
                        <a:spcBef>
                          <a:spcPts val="0"/>
                        </a:spcBef>
                        <a:buNone/>
                      </a:pPr>
                      <a:r>
                        <a:rPr lang="en" sz="1400">
                          <a:latin typeface="Calibri"/>
                          <a:ea typeface="Calibri"/>
                          <a:cs typeface="Calibri"/>
                          <a:sym typeface="Calibri"/>
                        </a:rPr>
                        <a:t>Contribution to packages of risk support of individuals led by  specialist CAMHs</a:t>
                      </a:r>
                    </a:p>
                  </a:txBody>
                  <a:tcPr marL="73025" marR="73025" marT="0" marB="0"/>
                </a:tc>
              </a:tr>
              <a:tr h="338300">
                <a:tc>
                  <a:txBody>
                    <a:bodyPr/>
                    <a:lstStyle/>
                    <a:p>
                      <a:pPr lvl="0" rtl="0">
                        <a:spcBef>
                          <a:spcPts val="0"/>
                        </a:spcBef>
                        <a:buNone/>
                      </a:pPr>
                      <a:r>
                        <a:rPr lang="en" sz="1400">
                          <a:latin typeface="Calibri"/>
                          <a:ea typeface="Calibri"/>
                          <a:cs typeface="Calibri"/>
                          <a:sym typeface="Calibri"/>
                        </a:rPr>
                        <a:t>Participation in Multi-Agency Safeguarding Hubs (MASH)</a:t>
                      </a:r>
                    </a:p>
                  </a:txBody>
                  <a:tcPr marL="73025" marR="73025" marT="0" marB="0"/>
                </a:tc>
              </a:tr>
              <a:tr h="338300">
                <a:tc>
                  <a:txBody>
                    <a:bodyPr/>
                    <a:lstStyle/>
                    <a:p>
                      <a:pPr lvl="0" rtl="0">
                        <a:spcBef>
                          <a:spcPts val="0"/>
                        </a:spcBef>
                        <a:buNone/>
                      </a:pPr>
                      <a:r>
                        <a:rPr lang="en" sz="1400">
                          <a:latin typeface="Calibri"/>
                          <a:ea typeface="Calibri"/>
                          <a:cs typeface="Calibri"/>
                          <a:sym typeface="Calibri"/>
                        </a:rPr>
                        <a:t>Service publicity and promotion</a:t>
                      </a:r>
                    </a:p>
                  </a:txBody>
                  <a:tcPr marL="73025" marR="73025" marT="0" marB="0"/>
                </a:tc>
              </a:tr>
              <a:tr h="338300">
                <a:tc>
                  <a:txBody>
                    <a:bodyPr/>
                    <a:lstStyle/>
                    <a:p>
                      <a:pPr lvl="0" rtl="0">
                        <a:spcBef>
                          <a:spcPts val="0"/>
                        </a:spcBef>
                        <a:buNone/>
                      </a:pPr>
                      <a:r>
                        <a:rPr lang="en" sz="1400">
                          <a:latin typeface="Calibri"/>
                          <a:ea typeface="Calibri"/>
                          <a:cs typeface="Calibri"/>
                          <a:sym typeface="Calibri"/>
                        </a:rPr>
                        <a:t>Participation in local and national public health campaigns</a:t>
                      </a:r>
                    </a:p>
                  </a:txBody>
                  <a:tcPr marL="73025" marR="73025" marT="0" marB="0"/>
                </a:tc>
              </a:tr>
              <a:tr h="718900">
                <a:tc>
                  <a:txBody>
                    <a:bodyPr/>
                    <a:lstStyle/>
                    <a:p>
                      <a:pPr lvl="0" rtl="0">
                        <a:spcBef>
                          <a:spcPts val="0"/>
                        </a:spcBef>
                        <a:buNone/>
                      </a:pPr>
                      <a:r>
                        <a:rPr lang="en" sz="1400">
                          <a:latin typeface="Calibri"/>
                          <a:ea typeface="Calibri"/>
                          <a:cs typeface="Calibri"/>
                          <a:sym typeface="Calibri"/>
                        </a:rPr>
                        <a:t>Healthy lifestyles information and advice as appropriate (oral health, sexual health, physical activity, nutrition, smoking cessation)</a:t>
                      </a:r>
                    </a:p>
                  </a:txBody>
                  <a:tcPr marL="73025" marR="73025" marT="0" marB="0"/>
                </a:tc>
              </a:tr>
              <a:tr h="338300">
                <a:tc>
                  <a:txBody>
                    <a:bodyPr/>
                    <a:lstStyle/>
                    <a:p>
                      <a:pPr lvl="0" rtl="0">
                        <a:spcBef>
                          <a:spcPts val="0"/>
                        </a:spcBef>
                        <a:buNone/>
                      </a:pPr>
                      <a:r>
                        <a:rPr lang="en" sz="1400">
                          <a:latin typeface="Calibri"/>
                          <a:ea typeface="Calibri"/>
                          <a:cs typeface="Calibri"/>
                          <a:sym typeface="Calibri"/>
                        </a:rPr>
                        <a:t>C-Card scheme and Chlamydia Screening 16-25s</a:t>
                      </a:r>
                    </a:p>
                  </a:txBody>
                  <a:tcPr marL="73025" marR="73025" marT="0" marB="0"/>
                </a:tc>
              </a:tr>
              <a:tr h="338300">
                <a:tc>
                  <a:txBody>
                    <a:bodyPr/>
                    <a:lstStyle/>
                    <a:p>
                      <a:pPr lvl="0" rtl="0">
                        <a:spcBef>
                          <a:spcPts val="0"/>
                        </a:spcBef>
                        <a:buNone/>
                      </a:pPr>
                      <a:r>
                        <a:rPr lang="en" sz="1400">
                          <a:latin typeface="Calibri"/>
                          <a:ea typeface="Calibri"/>
                          <a:cs typeface="Calibri"/>
                          <a:sym typeface="Calibri"/>
                        </a:rPr>
                        <a:t>Drug and Alcohol screening where appropriate</a:t>
                      </a:r>
                    </a:p>
                  </a:txBody>
                  <a:tcPr marL="73025" marR="73025" marT="0" marB="0"/>
                </a:tc>
              </a:tr>
              <a:tr h="338300">
                <a:tc>
                  <a:txBody>
                    <a:bodyPr/>
                    <a:lstStyle/>
                    <a:p>
                      <a:pPr lvl="0" rtl="0">
                        <a:spcBef>
                          <a:spcPts val="0"/>
                        </a:spcBef>
                        <a:buNone/>
                      </a:pPr>
                      <a:r>
                        <a:rPr lang="en" sz="1400">
                          <a:latin typeface="Calibri"/>
                          <a:ea typeface="Calibri"/>
                          <a:cs typeface="Calibri"/>
                          <a:sym typeface="Calibri"/>
                        </a:rPr>
                        <a:t>Contribution to strategy development and needs analysis</a:t>
                      </a:r>
                    </a:p>
                  </a:txBody>
                  <a:tcPr marL="73025" marR="73025" marT="0" marB="0"/>
                </a:tc>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Shape 242"/>
          <p:cNvSpPr txBox="1">
            <a:spLocks noGrp="1"/>
          </p:cNvSpPr>
          <p:nvPr>
            <p:ph type="title"/>
          </p:nvPr>
        </p:nvSpPr>
        <p:spPr>
          <a:xfrm>
            <a:off x="360575" y="258875"/>
            <a:ext cx="8222100" cy="1012800"/>
          </a:xfrm>
          <a:prstGeom prst="rect">
            <a:avLst/>
          </a:prstGeom>
        </p:spPr>
        <p:txBody>
          <a:bodyPr lIns="91425" tIns="91425" rIns="91425" bIns="91425" anchor="ctr" anchorCtr="0">
            <a:noAutofit/>
          </a:bodyPr>
          <a:lstStyle/>
          <a:p>
            <a:pPr lvl="0">
              <a:spcBef>
                <a:spcPts val="0"/>
              </a:spcBef>
              <a:buNone/>
            </a:pPr>
            <a:r>
              <a:rPr lang="en"/>
              <a:t>Supplier Views</a:t>
            </a:r>
          </a:p>
        </p:txBody>
      </p:sp>
      <p:sp>
        <p:nvSpPr>
          <p:cNvPr id="243" name="Shape 243"/>
          <p:cNvSpPr txBox="1"/>
          <p:nvPr/>
        </p:nvSpPr>
        <p:spPr>
          <a:xfrm>
            <a:off x="464175" y="1342325"/>
            <a:ext cx="7966200" cy="3148800"/>
          </a:xfrm>
          <a:prstGeom prst="rect">
            <a:avLst/>
          </a:prstGeom>
          <a:noFill/>
          <a:ln>
            <a:noFill/>
          </a:ln>
        </p:spPr>
        <p:txBody>
          <a:bodyPr lIns="91425" tIns="91425" rIns="91425" bIns="91425" anchor="t" anchorCtr="0">
            <a:noAutofit/>
          </a:bodyPr>
          <a:lstStyle/>
          <a:p>
            <a:pPr lvl="0">
              <a:spcBef>
                <a:spcPts val="0"/>
              </a:spcBef>
              <a:buNone/>
            </a:pPr>
            <a:r>
              <a:rPr lang="en" sz="1800">
                <a:solidFill>
                  <a:schemeClr val="lt1"/>
                </a:solidFill>
              </a:rPr>
              <a:t>Inclusion of 4 FTE CYP Psychological Wellbeing Workers?</a:t>
            </a:r>
          </a:p>
          <a:p>
            <a:pPr lvl="0">
              <a:spcBef>
                <a:spcPts val="0"/>
              </a:spcBef>
              <a:buNone/>
            </a:pPr>
            <a:endParaRPr sz="1800">
              <a:solidFill>
                <a:schemeClr val="lt1"/>
              </a:solidFill>
            </a:endParaRPr>
          </a:p>
          <a:p>
            <a:pPr lvl="0">
              <a:spcBef>
                <a:spcPts val="0"/>
              </a:spcBef>
              <a:buNone/>
            </a:pPr>
            <a:r>
              <a:rPr lang="en" sz="1800">
                <a:solidFill>
                  <a:schemeClr val="lt1"/>
                </a:solidFill>
              </a:rPr>
              <a:t>Requirement to have minimum Level 2 (Satisfactory)  NHS Information Governance Toolkit?</a:t>
            </a:r>
          </a:p>
          <a:p>
            <a:pPr lvl="0">
              <a:spcBef>
                <a:spcPts val="0"/>
              </a:spcBef>
              <a:buNone/>
            </a:pPr>
            <a:endParaRPr sz="1800">
              <a:solidFill>
                <a:schemeClr val="lt1"/>
              </a:solidFill>
            </a:endParaRPr>
          </a:p>
          <a:p>
            <a:pPr lvl="0">
              <a:spcBef>
                <a:spcPts val="0"/>
              </a:spcBef>
              <a:buNone/>
            </a:pPr>
            <a:r>
              <a:rPr lang="en" sz="1800">
                <a:solidFill>
                  <a:schemeClr val="lt1"/>
                </a:solidFill>
              </a:rPr>
              <a:t>IT/Data requirements to upload data to relevant NHS dataset?</a:t>
            </a:r>
          </a:p>
          <a:p>
            <a:pPr lvl="0">
              <a:spcBef>
                <a:spcPts val="0"/>
              </a:spcBef>
              <a:buNone/>
            </a:pPr>
            <a:endParaRPr sz="1800">
              <a:solidFill>
                <a:schemeClr val="lt1"/>
              </a:solidFill>
            </a:endParaRPr>
          </a:p>
          <a:p>
            <a:pPr lvl="0">
              <a:spcBef>
                <a:spcPts val="0"/>
              </a:spcBef>
              <a:buNone/>
            </a:pPr>
            <a:r>
              <a:rPr lang="en" sz="1800">
                <a:solidFill>
                  <a:schemeClr val="lt1"/>
                </a:solidFill>
              </a:rPr>
              <a:t>Risk support?</a:t>
            </a:r>
          </a:p>
          <a:p>
            <a:pPr lvl="0">
              <a:spcBef>
                <a:spcPts val="0"/>
              </a:spcBef>
              <a:buNone/>
            </a:pPr>
            <a:endParaRPr sz="1800">
              <a:solidFill>
                <a:schemeClr val="lt1"/>
              </a:solidFill>
            </a:endParaRPr>
          </a:p>
          <a:p>
            <a:pPr lvl="0">
              <a:spcBef>
                <a:spcPts val="0"/>
              </a:spcBef>
              <a:buNone/>
            </a:pPr>
            <a:r>
              <a:rPr lang="en" sz="1800">
                <a:solidFill>
                  <a:schemeClr val="lt1"/>
                </a:solidFill>
              </a:rPr>
              <a:t>Supporting information?</a:t>
            </a:r>
          </a:p>
          <a:p>
            <a:pPr lvl="0">
              <a:spcBef>
                <a:spcPts val="0"/>
              </a:spcBef>
              <a:buNone/>
            </a:pPr>
            <a:endParaRPr sz="1800"/>
          </a:p>
          <a:p>
            <a:pPr lvl="0">
              <a:spcBef>
                <a:spcPts val="0"/>
              </a:spcBef>
              <a:buNone/>
            </a:pPr>
            <a:endParaRPr sz="1800"/>
          </a:p>
          <a:p>
            <a:pPr lvl="0">
              <a:spcBef>
                <a:spcPts val="0"/>
              </a:spcBef>
              <a:buNone/>
            </a:pPr>
            <a:endParaRPr sz="1800"/>
          </a:p>
          <a:p>
            <a:pPr lvl="0">
              <a:spcBef>
                <a:spcPts val="0"/>
              </a:spcBef>
              <a:buNone/>
            </a:pPr>
            <a:endParaRPr sz="18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Shape 248"/>
          <p:cNvSpPr txBox="1">
            <a:spLocks noGrp="1"/>
          </p:cNvSpPr>
          <p:nvPr>
            <p:ph type="title"/>
          </p:nvPr>
        </p:nvSpPr>
        <p:spPr>
          <a:xfrm>
            <a:off x="490250" y="488250"/>
            <a:ext cx="6227100" cy="4090800"/>
          </a:xfrm>
          <a:prstGeom prst="rect">
            <a:avLst/>
          </a:prstGeom>
        </p:spPr>
        <p:txBody>
          <a:bodyPr lIns="91425" tIns="91425" rIns="91425" bIns="91425" anchor="ctr" anchorCtr="0">
            <a:noAutofit/>
          </a:bodyPr>
          <a:lstStyle/>
          <a:p>
            <a:pPr lvl="0">
              <a:spcBef>
                <a:spcPts val="0"/>
              </a:spcBef>
              <a:buNone/>
            </a:pPr>
            <a:r>
              <a:rPr lang="en"/>
              <a:t>How could we measure quality?</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Shape 253"/>
          <p:cNvSpPr txBox="1">
            <a:spLocks noGrp="1"/>
          </p:cNvSpPr>
          <p:nvPr>
            <p:ph type="title"/>
          </p:nvPr>
        </p:nvSpPr>
        <p:spPr>
          <a:xfrm>
            <a:off x="490250" y="488250"/>
            <a:ext cx="6227100" cy="4090800"/>
          </a:xfrm>
          <a:prstGeom prst="rect">
            <a:avLst/>
          </a:prstGeom>
        </p:spPr>
        <p:txBody>
          <a:bodyPr lIns="91425" tIns="91425" rIns="91425" bIns="91425" anchor="ctr" anchorCtr="0">
            <a:noAutofit/>
          </a:bodyPr>
          <a:lstStyle/>
          <a:p>
            <a:pPr lvl="0">
              <a:spcBef>
                <a:spcPts val="0"/>
              </a:spcBef>
              <a:buNone/>
            </a:pPr>
            <a:r>
              <a:rPr lang="en"/>
              <a:t>How could we measure activity?</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Shape 258"/>
          <p:cNvSpPr txBox="1">
            <a:spLocks noGrp="1"/>
          </p:cNvSpPr>
          <p:nvPr>
            <p:ph type="title"/>
          </p:nvPr>
        </p:nvSpPr>
        <p:spPr>
          <a:xfrm>
            <a:off x="354000" y="336375"/>
            <a:ext cx="8222100" cy="1339200"/>
          </a:xfrm>
          <a:prstGeom prst="rect">
            <a:avLst/>
          </a:prstGeom>
        </p:spPr>
        <p:txBody>
          <a:bodyPr lIns="91425" tIns="91425" rIns="91425" bIns="91425" anchor="ctr" anchorCtr="0">
            <a:noAutofit/>
          </a:bodyPr>
          <a:lstStyle/>
          <a:p>
            <a:pPr lvl="0">
              <a:spcBef>
                <a:spcPts val="0"/>
              </a:spcBef>
              <a:buNone/>
            </a:pPr>
            <a:r>
              <a:rPr lang="en" sz="4400" b="1">
                <a:solidFill>
                  <a:srgbClr val="FFFFFF"/>
                </a:solidFill>
                <a:latin typeface="Arial"/>
                <a:ea typeface="Arial"/>
                <a:cs typeface="Arial"/>
                <a:sym typeface="Arial"/>
              </a:rPr>
              <a:t>THE TRUTH ABOUT TENDERS…..</a:t>
            </a:r>
          </a:p>
        </p:txBody>
      </p:sp>
      <p:pic>
        <p:nvPicPr>
          <p:cNvPr id="259" name="Shape 259"/>
          <p:cNvPicPr preferRelativeResize="0"/>
          <p:nvPr/>
        </p:nvPicPr>
        <p:blipFill>
          <a:blip r:embed="rId3">
            <a:alphaModFix/>
          </a:blip>
          <a:stretch>
            <a:fillRect/>
          </a:stretch>
        </p:blipFill>
        <p:spPr>
          <a:xfrm>
            <a:off x="152400" y="1827975"/>
            <a:ext cx="7018458" cy="316312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Shape 264"/>
          <p:cNvSpPr txBox="1">
            <a:spLocks noGrp="1"/>
          </p:cNvSpPr>
          <p:nvPr>
            <p:ph type="title"/>
          </p:nvPr>
        </p:nvSpPr>
        <p:spPr>
          <a:xfrm>
            <a:off x="460950" y="481275"/>
            <a:ext cx="8222100" cy="1242300"/>
          </a:xfrm>
          <a:prstGeom prst="rect">
            <a:avLst/>
          </a:prstGeom>
        </p:spPr>
        <p:txBody>
          <a:bodyPr lIns="91425" tIns="91425" rIns="91425" bIns="91425" anchor="ctr" anchorCtr="0">
            <a:noAutofit/>
          </a:bodyPr>
          <a:lstStyle/>
          <a:p>
            <a:pPr lvl="0">
              <a:spcBef>
                <a:spcPts val="0"/>
              </a:spcBef>
              <a:buNone/>
            </a:pPr>
            <a:r>
              <a:rPr lang="en" sz="4400" b="1">
                <a:solidFill>
                  <a:srgbClr val="FFFFFF"/>
                </a:solidFill>
                <a:latin typeface="Arial"/>
                <a:ea typeface="Arial"/>
                <a:cs typeface="Arial"/>
                <a:sym typeface="Arial"/>
              </a:rPr>
              <a:t>Evaluators LIKE giving marks to organisations</a:t>
            </a:r>
          </a:p>
        </p:txBody>
      </p:sp>
      <p:pic>
        <p:nvPicPr>
          <p:cNvPr id="265" name="Shape 265"/>
          <p:cNvPicPr preferRelativeResize="0"/>
          <p:nvPr/>
        </p:nvPicPr>
        <p:blipFill>
          <a:blip r:embed="rId3">
            <a:alphaModFix/>
          </a:blip>
          <a:stretch>
            <a:fillRect/>
          </a:stretch>
        </p:blipFill>
        <p:spPr>
          <a:xfrm>
            <a:off x="1798159" y="1875975"/>
            <a:ext cx="5547680" cy="3115124"/>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Shape 270"/>
          <p:cNvSpPr txBox="1">
            <a:spLocks noGrp="1"/>
          </p:cNvSpPr>
          <p:nvPr>
            <p:ph type="title"/>
          </p:nvPr>
        </p:nvSpPr>
        <p:spPr>
          <a:xfrm>
            <a:off x="362925" y="363100"/>
            <a:ext cx="8222100" cy="1012800"/>
          </a:xfrm>
          <a:prstGeom prst="rect">
            <a:avLst/>
          </a:prstGeom>
        </p:spPr>
        <p:txBody>
          <a:bodyPr lIns="91425" tIns="91425" rIns="91425" bIns="91425" anchor="ctr" anchorCtr="0">
            <a:noAutofit/>
          </a:bodyPr>
          <a:lstStyle/>
          <a:p>
            <a:pPr lvl="0">
              <a:spcBef>
                <a:spcPts val="0"/>
              </a:spcBef>
              <a:buNone/>
            </a:pPr>
            <a:r>
              <a:rPr lang="en" sz="4400" b="1">
                <a:solidFill>
                  <a:srgbClr val="FFFFFF"/>
                </a:solidFill>
                <a:latin typeface="Arial"/>
                <a:ea typeface="Arial"/>
                <a:cs typeface="Arial"/>
                <a:sym typeface="Arial"/>
              </a:rPr>
              <a:t>GETTING STARTED</a:t>
            </a:r>
          </a:p>
        </p:txBody>
      </p:sp>
      <p:sp>
        <p:nvSpPr>
          <p:cNvPr id="271" name="Shape 271"/>
          <p:cNvSpPr txBox="1"/>
          <p:nvPr/>
        </p:nvSpPr>
        <p:spPr>
          <a:xfrm>
            <a:off x="418875" y="1381400"/>
            <a:ext cx="3876900" cy="516900"/>
          </a:xfrm>
          <a:prstGeom prst="rect">
            <a:avLst/>
          </a:prstGeom>
          <a:noFill/>
          <a:ln>
            <a:noFill/>
          </a:ln>
        </p:spPr>
        <p:txBody>
          <a:bodyPr lIns="91425" tIns="91425" rIns="91425" bIns="91425" anchor="t" anchorCtr="0">
            <a:noAutofit/>
          </a:bodyPr>
          <a:lstStyle/>
          <a:p>
            <a:pPr lvl="0" rtl="0">
              <a:lnSpc>
                <a:spcPct val="115000"/>
              </a:lnSpc>
              <a:spcBef>
                <a:spcPts val="600"/>
              </a:spcBef>
              <a:buNone/>
            </a:pPr>
            <a:r>
              <a:rPr lang="en" sz="2400" b="1">
                <a:solidFill>
                  <a:srgbClr val="FFFFFF"/>
                </a:solidFill>
              </a:rPr>
              <a:t>STYLE OF QUESTION</a:t>
            </a:r>
          </a:p>
          <a:p>
            <a:pPr lvl="0">
              <a:spcBef>
                <a:spcPts val="0"/>
              </a:spcBef>
              <a:buNone/>
            </a:pPr>
            <a:endParaRPr/>
          </a:p>
        </p:txBody>
      </p:sp>
      <p:sp>
        <p:nvSpPr>
          <p:cNvPr id="272" name="Shape 272"/>
          <p:cNvSpPr txBox="1"/>
          <p:nvPr/>
        </p:nvSpPr>
        <p:spPr>
          <a:xfrm>
            <a:off x="4696775" y="1363750"/>
            <a:ext cx="3841200" cy="516900"/>
          </a:xfrm>
          <a:prstGeom prst="rect">
            <a:avLst/>
          </a:prstGeom>
          <a:noFill/>
          <a:ln>
            <a:noFill/>
          </a:ln>
        </p:spPr>
        <p:txBody>
          <a:bodyPr lIns="91425" tIns="91425" rIns="91425" bIns="91425" anchor="t" anchorCtr="0">
            <a:noAutofit/>
          </a:bodyPr>
          <a:lstStyle/>
          <a:p>
            <a:pPr lvl="0" rtl="0">
              <a:lnSpc>
                <a:spcPct val="115000"/>
              </a:lnSpc>
              <a:spcBef>
                <a:spcPts val="600"/>
              </a:spcBef>
              <a:buNone/>
            </a:pPr>
            <a:r>
              <a:rPr lang="en" sz="2400" b="1">
                <a:solidFill>
                  <a:srgbClr val="FFFFFF"/>
                </a:solidFill>
              </a:rPr>
              <a:t>EVALUATION CRITERIA</a:t>
            </a:r>
          </a:p>
          <a:p>
            <a:pPr lvl="0">
              <a:spcBef>
                <a:spcPts val="0"/>
              </a:spcBef>
              <a:buNone/>
            </a:pPr>
            <a:endParaRPr/>
          </a:p>
        </p:txBody>
      </p:sp>
      <p:pic>
        <p:nvPicPr>
          <p:cNvPr id="273" name="Shape 273"/>
          <p:cNvPicPr preferRelativeResize="0"/>
          <p:nvPr/>
        </p:nvPicPr>
        <p:blipFill>
          <a:blip r:embed="rId3">
            <a:alphaModFix/>
          </a:blip>
          <a:stretch>
            <a:fillRect/>
          </a:stretch>
        </p:blipFill>
        <p:spPr>
          <a:xfrm>
            <a:off x="696100" y="2033050"/>
            <a:ext cx="2958050" cy="2958050"/>
          </a:xfrm>
          <a:prstGeom prst="rect">
            <a:avLst/>
          </a:prstGeom>
          <a:noFill/>
          <a:ln>
            <a:noFill/>
          </a:ln>
        </p:spPr>
      </p:pic>
      <p:pic>
        <p:nvPicPr>
          <p:cNvPr id="274" name="Shape 274"/>
          <p:cNvPicPr preferRelativeResize="0"/>
          <p:nvPr/>
        </p:nvPicPr>
        <p:blipFill>
          <a:blip r:embed="rId4">
            <a:alphaModFix/>
          </a:blip>
          <a:stretch>
            <a:fillRect/>
          </a:stretch>
        </p:blipFill>
        <p:spPr>
          <a:xfrm>
            <a:off x="4867100" y="2033050"/>
            <a:ext cx="4038600" cy="22764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a:spLocks noGrp="1"/>
          </p:cNvSpPr>
          <p:nvPr>
            <p:ph type="title"/>
          </p:nvPr>
        </p:nvSpPr>
        <p:spPr>
          <a:xfrm>
            <a:off x="474475" y="450125"/>
            <a:ext cx="3163200" cy="2062200"/>
          </a:xfrm>
          <a:prstGeom prst="rect">
            <a:avLst/>
          </a:prstGeom>
        </p:spPr>
        <p:txBody>
          <a:bodyPr lIns="91425" tIns="91425" rIns="91425" bIns="91425" anchor="t" anchorCtr="0">
            <a:noAutofit/>
          </a:bodyPr>
          <a:lstStyle/>
          <a:p>
            <a:pPr lvl="0">
              <a:spcBef>
                <a:spcPts val="0"/>
              </a:spcBef>
              <a:buNone/>
            </a:pPr>
            <a:r>
              <a:rPr lang="en"/>
              <a:t>Context</a:t>
            </a:r>
          </a:p>
        </p:txBody>
      </p:sp>
      <p:sp>
        <p:nvSpPr>
          <p:cNvPr id="91" name="Shape 91"/>
          <p:cNvSpPr txBox="1">
            <a:spLocks noGrp="1"/>
          </p:cNvSpPr>
          <p:nvPr>
            <p:ph type="body" idx="1"/>
          </p:nvPr>
        </p:nvSpPr>
        <p:spPr>
          <a:xfrm>
            <a:off x="3828775" y="450125"/>
            <a:ext cx="4863000" cy="4115400"/>
          </a:xfrm>
          <a:prstGeom prst="rect">
            <a:avLst/>
          </a:prstGeom>
        </p:spPr>
        <p:txBody>
          <a:bodyPr lIns="91425" tIns="91425" rIns="91425" bIns="91425" anchor="t" anchorCtr="0">
            <a:noAutofit/>
          </a:bodyPr>
          <a:lstStyle/>
          <a:p>
            <a:pPr lvl="0">
              <a:spcBef>
                <a:spcPts val="0"/>
              </a:spcBef>
              <a:buNone/>
            </a:pPr>
            <a:r>
              <a:rPr lang="en"/>
              <a:t>Joint  procurement led on by Peterborough</a:t>
            </a:r>
          </a:p>
          <a:p>
            <a:pPr lvl="0">
              <a:spcBef>
                <a:spcPts val="0"/>
              </a:spcBef>
              <a:buNone/>
            </a:pPr>
            <a:r>
              <a:rPr lang="en"/>
              <a:t>Part of wider CAMHs transformation project </a:t>
            </a:r>
          </a:p>
          <a:p>
            <a:pPr lvl="0">
              <a:spcBef>
                <a:spcPts val="0"/>
              </a:spcBef>
              <a:buNone/>
            </a:pPr>
            <a:r>
              <a:rPr lang="en"/>
              <a:t>Main provision within Getting Help grouping of Ithrive</a:t>
            </a:r>
          </a:p>
          <a:p>
            <a:pPr lvl="0">
              <a:spcBef>
                <a:spcPts val="0"/>
              </a:spcBef>
              <a:buNone/>
            </a:pPr>
            <a:r>
              <a:rPr lang="en"/>
              <a:t>C.£700,000 pa 3+&gt;2 year contract</a:t>
            </a:r>
          </a:p>
          <a:p>
            <a:pPr lvl="0">
              <a:spcBef>
                <a:spcPts val="0"/>
              </a:spcBef>
              <a:buNone/>
            </a:pPr>
            <a:r>
              <a:rPr lang="en"/>
              <a:t>Scope for different bidding structures:</a:t>
            </a:r>
          </a:p>
          <a:p>
            <a:pPr marL="457200" lvl="0" indent="-228600" rtl="0">
              <a:spcBef>
                <a:spcPts val="0"/>
              </a:spcBef>
            </a:pPr>
            <a:r>
              <a:rPr lang="en"/>
              <a:t>Single provider</a:t>
            </a:r>
          </a:p>
          <a:p>
            <a:pPr marL="457200" lvl="0" indent="-228600" rtl="0">
              <a:spcBef>
                <a:spcPts val="0"/>
              </a:spcBef>
            </a:pPr>
            <a:r>
              <a:rPr lang="en"/>
              <a:t>Lead/Sub contractor(s)</a:t>
            </a:r>
          </a:p>
          <a:p>
            <a:pPr marL="457200" lvl="0" indent="-228600" rtl="0">
              <a:spcBef>
                <a:spcPts val="0"/>
              </a:spcBef>
            </a:pPr>
            <a:r>
              <a:rPr lang="en"/>
              <a:t>Partnership arrangement</a:t>
            </a:r>
          </a:p>
          <a:p>
            <a:pPr marL="457200" lvl="0" indent="-228600" rtl="0">
              <a:spcBef>
                <a:spcPts val="0"/>
              </a:spcBef>
            </a:pPr>
            <a:r>
              <a:rPr lang="en"/>
              <a:t>Consortium arrangement</a:t>
            </a:r>
          </a:p>
          <a:p>
            <a:pPr lvl="0" rtl="0">
              <a:spcBef>
                <a:spcPts val="0"/>
              </a:spcBef>
              <a:buNone/>
            </a:pPr>
            <a:endParaRPr/>
          </a:p>
          <a:p>
            <a:pPr lvl="0">
              <a:spcBef>
                <a:spcPts val="0"/>
              </a:spcBef>
              <a:buNone/>
            </a:pPr>
            <a:endParaRPr/>
          </a:p>
          <a:p>
            <a:pPr lvl="0">
              <a:spcBef>
                <a:spcPts val="0"/>
              </a:spcBef>
              <a:buNone/>
            </a:pPr>
            <a:endParaRPr/>
          </a:p>
          <a:p>
            <a:pPr lvl="0">
              <a:spcBef>
                <a:spcPts val="0"/>
              </a:spcBef>
              <a:buNone/>
            </a:pPr>
            <a:r>
              <a:rPr lang="en"/>
              <a:t> </a:t>
            </a:r>
          </a:p>
        </p:txBody>
      </p:sp>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1">
                                            <p:txEl>
                                              <p:pRg st="0" end="0"/>
                                            </p:txEl>
                                          </p:spTgt>
                                        </p:tgtEl>
                                        <p:attrNameLst>
                                          <p:attrName>style.visibility</p:attrName>
                                        </p:attrNameLst>
                                      </p:cBhvr>
                                      <p:to>
                                        <p:strVal val="visible"/>
                                      </p:to>
                                    </p:set>
                                    <p:animEffect transition="in" filter="fade">
                                      <p:cBhvr>
                                        <p:cTn id="7" dur="1000"/>
                                        <p:tgtEl>
                                          <p:spTgt spid="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1">
                                            <p:txEl>
                                              <p:pRg st="1" end="1"/>
                                            </p:txEl>
                                          </p:spTgt>
                                        </p:tgtEl>
                                        <p:attrNameLst>
                                          <p:attrName>style.visibility</p:attrName>
                                        </p:attrNameLst>
                                      </p:cBhvr>
                                      <p:to>
                                        <p:strVal val="visible"/>
                                      </p:to>
                                    </p:set>
                                    <p:animEffect transition="in" filter="fade">
                                      <p:cBhvr>
                                        <p:cTn id="12" dur="1000"/>
                                        <p:tgtEl>
                                          <p:spTgt spid="9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1">
                                            <p:txEl>
                                              <p:pRg st="2" end="2"/>
                                            </p:txEl>
                                          </p:spTgt>
                                        </p:tgtEl>
                                        <p:attrNameLst>
                                          <p:attrName>style.visibility</p:attrName>
                                        </p:attrNameLst>
                                      </p:cBhvr>
                                      <p:to>
                                        <p:strVal val="visible"/>
                                      </p:to>
                                    </p:set>
                                    <p:animEffect transition="in" filter="fade">
                                      <p:cBhvr>
                                        <p:cTn id="17" dur="1000"/>
                                        <p:tgtEl>
                                          <p:spTgt spid="9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1">
                                            <p:txEl>
                                              <p:pRg st="3" end="3"/>
                                            </p:txEl>
                                          </p:spTgt>
                                        </p:tgtEl>
                                        <p:attrNameLst>
                                          <p:attrName>style.visibility</p:attrName>
                                        </p:attrNameLst>
                                      </p:cBhvr>
                                      <p:to>
                                        <p:strVal val="visible"/>
                                      </p:to>
                                    </p:set>
                                    <p:animEffect transition="in" filter="fade">
                                      <p:cBhvr>
                                        <p:cTn id="22" dur="1000"/>
                                        <p:tgtEl>
                                          <p:spTgt spid="9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1">
                                            <p:txEl>
                                              <p:pRg st="4" end="4"/>
                                            </p:txEl>
                                          </p:spTgt>
                                        </p:tgtEl>
                                        <p:attrNameLst>
                                          <p:attrName>style.visibility</p:attrName>
                                        </p:attrNameLst>
                                      </p:cBhvr>
                                      <p:to>
                                        <p:strVal val="visible"/>
                                      </p:to>
                                    </p:set>
                                    <p:animEffect transition="in" filter="fade">
                                      <p:cBhvr>
                                        <p:cTn id="27" dur="1000"/>
                                        <p:tgtEl>
                                          <p:spTgt spid="9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1">
                                            <p:txEl>
                                              <p:pRg st="5" end="5"/>
                                            </p:txEl>
                                          </p:spTgt>
                                        </p:tgtEl>
                                        <p:attrNameLst>
                                          <p:attrName>style.visibility</p:attrName>
                                        </p:attrNameLst>
                                      </p:cBhvr>
                                      <p:to>
                                        <p:strVal val="visible"/>
                                      </p:to>
                                    </p:set>
                                    <p:animEffect transition="in" filter="fade">
                                      <p:cBhvr>
                                        <p:cTn id="32" dur="1000"/>
                                        <p:tgtEl>
                                          <p:spTgt spid="9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1">
                                            <p:txEl>
                                              <p:pRg st="6" end="6"/>
                                            </p:txEl>
                                          </p:spTgt>
                                        </p:tgtEl>
                                        <p:attrNameLst>
                                          <p:attrName>style.visibility</p:attrName>
                                        </p:attrNameLst>
                                      </p:cBhvr>
                                      <p:to>
                                        <p:strVal val="visible"/>
                                      </p:to>
                                    </p:set>
                                    <p:animEffect transition="in" filter="fade">
                                      <p:cBhvr>
                                        <p:cTn id="37" dur="1000"/>
                                        <p:tgtEl>
                                          <p:spTgt spid="9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1">
                                            <p:txEl>
                                              <p:pRg st="7" end="7"/>
                                            </p:txEl>
                                          </p:spTgt>
                                        </p:tgtEl>
                                        <p:attrNameLst>
                                          <p:attrName>style.visibility</p:attrName>
                                        </p:attrNameLst>
                                      </p:cBhvr>
                                      <p:to>
                                        <p:strVal val="visible"/>
                                      </p:to>
                                    </p:set>
                                    <p:animEffect transition="in" filter="fade">
                                      <p:cBhvr>
                                        <p:cTn id="42" dur="1000"/>
                                        <p:tgtEl>
                                          <p:spTgt spid="91">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91">
                                            <p:txEl>
                                              <p:pRg st="8" end="8"/>
                                            </p:txEl>
                                          </p:spTgt>
                                        </p:tgtEl>
                                        <p:attrNameLst>
                                          <p:attrName>style.visibility</p:attrName>
                                        </p:attrNameLst>
                                      </p:cBhvr>
                                      <p:to>
                                        <p:strVal val="visible"/>
                                      </p:to>
                                    </p:set>
                                    <p:animEffect transition="in" filter="fade">
                                      <p:cBhvr>
                                        <p:cTn id="47" dur="1000"/>
                                        <p:tgtEl>
                                          <p:spTgt spid="91">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91">
                                            <p:txEl>
                                              <p:pRg st="9" end="9"/>
                                            </p:txEl>
                                          </p:spTgt>
                                        </p:tgtEl>
                                        <p:attrNameLst>
                                          <p:attrName>style.visibility</p:attrName>
                                        </p:attrNameLst>
                                      </p:cBhvr>
                                      <p:to>
                                        <p:strVal val="visible"/>
                                      </p:to>
                                    </p:set>
                                    <p:animEffect transition="in" filter="fade">
                                      <p:cBhvr>
                                        <p:cTn id="52" dur="1000"/>
                                        <p:tgtEl>
                                          <p:spTgt spid="91">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91">
                                            <p:txEl>
                                              <p:pRg st="10" end="10"/>
                                            </p:txEl>
                                          </p:spTgt>
                                        </p:tgtEl>
                                        <p:attrNameLst>
                                          <p:attrName>style.visibility</p:attrName>
                                        </p:attrNameLst>
                                      </p:cBhvr>
                                      <p:to>
                                        <p:strVal val="visible"/>
                                      </p:to>
                                    </p:set>
                                    <p:animEffect transition="in" filter="fade">
                                      <p:cBhvr>
                                        <p:cTn id="57" dur="1000"/>
                                        <p:tgtEl>
                                          <p:spTgt spid="91">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91">
                                            <p:txEl>
                                              <p:pRg st="11" end="11"/>
                                            </p:txEl>
                                          </p:spTgt>
                                        </p:tgtEl>
                                        <p:attrNameLst>
                                          <p:attrName>style.visibility</p:attrName>
                                        </p:attrNameLst>
                                      </p:cBhvr>
                                      <p:to>
                                        <p:strVal val="visible"/>
                                      </p:to>
                                    </p:set>
                                    <p:animEffect transition="in" filter="fade">
                                      <p:cBhvr>
                                        <p:cTn id="62" dur="1000"/>
                                        <p:tgtEl>
                                          <p:spTgt spid="91">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91">
                                            <p:txEl>
                                              <p:pRg st="12" end="12"/>
                                            </p:txEl>
                                          </p:spTgt>
                                        </p:tgtEl>
                                        <p:attrNameLst>
                                          <p:attrName>style.visibility</p:attrName>
                                        </p:attrNameLst>
                                      </p:cBhvr>
                                      <p:to>
                                        <p:strVal val="visible"/>
                                      </p:to>
                                    </p:set>
                                    <p:animEffect transition="in" filter="fade">
                                      <p:cBhvr>
                                        <p:cTn id="67" dur="1000"/>
                                        <p:tgtEl>
                                          <p:spTgt spid="91">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Shape 279"/>
          <p:cNvSpPr txBox="1">
            <a:spLocks noGrp="1"/>
          </p:cNvSpPr>
          <p:nvPr>
            <p:ph type="title"/>
          </p:nvPr>
        </p:nvSpPr>
        <p:spPr>
          <a:xfrm>
            <a:off x="532250" y="231725"/>
            <a:ext cx="8222100" cy="1144200"/>
          </a:xfrm>
          <a:prstGeom prst="rect">
            <a:avLst/>
          </a:prstGeom>
        </p:spPr>
        <p:txBody>
          <a:bodyPr lIns="91425" tIns="91425" rIns="91425" bIns="91425" anchor="ctr" anchorCtr="0">
            <a:noAutofit/>
          </a:bodyPr>
          <a:lstStyle/>
          <a:p>
            <a:pPr lvl="0">
              <a:spcBef>
                <a:spcPts val="0"/>
              </a:spcBef>
              <a:buNone/>
            </a:pPr>
            <a:r>
              <a:rPr lang="en" sz="4400" b="1">
                <a:solidFill>
                  <a:srgbClr val="FFFFFF"/>
                </a:solidFill>
                <a:latin typeface="Arial"/>
                <a:ea typeface="Arial"/>
                <a:cs typeface="Arial"/>
                <a:sym typeface="Arial"/>
              </a:rPr>
              <a:t>WHAT ARE EVALUATORS LOOKING FOR?</a:t>
            </a:r>
          </a:p>
        </p:txBody>
      </p:sp>
      <p:pic>
        <p:nvPicPr>
          <p:cNvPr id="280" name="Shape 280"/>
          <p:cNvPicPr preferRelativeResize="0"/>
          <p:nvPr/>
        </p:nvPicPr>
        <p:blipFill>
          <a:blip r:embed="rId3">
            <a:alphaModFix/>
          </a:blip>
          <a:stretch>
            <a:fillRect/>
          </a:stretch>
        </p:blipFill>
        <p:spPr>
          <a:xfrm>
            <a:off x="1499312" y="1528300"/>
            <a:ext cx="6145374" cy="34628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Shape 285"/>
          <p:cNvSpPr txBox="1">
            <a:spLocks noGrp="1"/>
          </p:cNvSpPr>
          <p:nvPr>
            <p:ph type="title"/>
          </p:nvPr>
        </p:nvSpPr>
        <p:spPr>
          <a:xfrm>
            <a:off x="460950" y="187150"/>
            <a:ext cx="8222100" cy="4759200"/>
          </a:xfrm>
          <a:prstGeom prst="rect">
            <a:avLst/>
          </a:prstGeom>
        </p:spPr>
        <p:txBody>
          <a:bodyPr lIns="91425" tIns="91425" rIns="91425" bIns="91425" anchor="ctr" anchorCtr="0">
            <a:noAutofit/>
          </a:bodyPr>
          <a:lstStyle/>
          <a:p>
            <a:pPr lvl="0" rtl="0">
              <a:lnSpc>
                <a:spcPct val="115000"/>
              </a:lnSpc>
              <a:spcBef>
                <a:spcPts val="800"/>
              </a:spcBef>
              <a:buNone/>
            </a:pPr>
            <a:endParaRPr sz="3200">
              <a:solidFill>
                <a:srgbClr val="00A0E2"/>
              </a:solidFill>
              <a:latin typeface="Arial"/>
              <a:ea typeface="Arial"/>
              <a:cs typeface="Arial"/>
              <a:sym typeface="Arial"/>
            </a:endParaRPr>
          </a:p>
          <a:p>
            <a:pPr lvl="0" rtl="0">
              <a:lnSpc>
                <a:spcPct val="115000"/>
              </a:lnSpc>
              <a:spcBef>
                <a:spcPts val="800"/>
              </a:spcBef>
              <a:buNone/>
            </a:pPr>
            <a:endParaRPr sz="3200">
              <a:solidFill>
                <a:srgbClr val="00A0E2"/>
              </a:solidFill>
              <a:latin typeface="Arial"/>
              <a:ea typeface="Arial"/>
              <a:cs typeface="Arial"/>
              <a:sym typeface="Arial"/>
            </a:endParaRPr>
          </a:p>
          <a:p>
            <a:pPr marL="457200" lvl="0" indent="-431800" rtl="0">
              <a:lnSpc>
                <a:spcPct val="115000"/>
              </a:lnSpc>
              <a:spcBef>
                <a:spcPts val="800"/>
              </a:spcBef>
              <a:buClr>
                <a:srgbClr val="000000"/>
              </a:buClr>
              <a:buSzPct val="100000"/>
              <a:buFont typeface="Arial"/>
              <a:buChar char="-"/>
            </a:pPr>
            <a:r>
              <a:rPr lang="en" sz="3200" b="1">
                <a:solidFill>
                  <a:srgbClr val="000000"/>
                </a:solidFill>
                <a:latin typeface="Arial"/>
                <a:ea typeface="Arial"/>
                <a:cs typeface="Arial"/>
                <a:sym typeface="Arial"/>
              </a:rPr>
              <a:t>Comprehensive understanding</a:t>
            </a:r>
            <a:r>
              <a:rPr lang="en" sz="3200">
                <a:solidFill>
                  <a:srgbClr val="000000"/>
                </a:solidFill>
                <a:latin typeface="Arial"/>
                <a:ea typeface="Arial"/>
                <a:cs typeface="Arial"/>
                <a:sym typeface="Arial"/>
              </a:rPr>
              <a:t> of </a:t>
            </a:r>
            <a:r>
              <a:rPr lang="en" sz="3200">
                <a:solidFill>
                  <a:srgbClr val="FF0000"/>
                </a:solidFill>
                <a:latin typeface="Arial"/>
                <a:ea typeface="Arial"/>
                <a:cs typeface="Arial"/>
                <a:sym typeface="Arial"/>
              </a:rPr>
              <a:t>how </a:t>
            </a:r>
            <a:r>
              <a:rPr lang="en" sz="3200">
                <a:solidFill>
                  <a:srgbClr val="000000"/>
                </a:solidFill>
                <a:latin typeface="Arial"/>
                <a:ea typeface="Arial"/>
                <a:cs typeface="Arial"/>
                <a:sym typeface="Arial"/>
              </a:rPr>
              <a:t>the requirement will be met.</a:t>
            </a:r>
          </a:p>
          <a:p>
            <a:pPr marL="457200" lvl="0" indent="-431800" rtl="0">
              <a:lnSpc>
                <a:spcPct val="115000"/>
              </a:lnSpc>
              <a:spcBef>
                <a:spcPts val="800"/>
              </a:spcBef>
              <a:buClr>
                <a:srgbClr val="000000"/>
              </a:buClr>
              <a:buSzPct val="100000"/>
              <a:buFont typeface="Arial"/>
              <a:buChar char="-"/>
            </a:pPr>
            <a:r>
              <a:rPr lang="en" sz="3200" b="1">
                <a:solidFill>
                  <a:srgbClr val="000000"/>
                </a:solidFill>
                <a:latin typeface="Arial"/>
                <a:ea typeface="Arial"/>
                <a:cs typeface="Arial"/>
                <a:sym typeface="Arial"/>
              </a:rPr>
              <a:t>Comprehensive evidence </a:t>
            </a:r>
            <a:r>
              <a:rPr lang="en" sz="3200">
                <a:solidFill>
                  <a:srgbClr val="000000"/>
                </a:solidFill>
                <a:latin typeface="Arial"/>
                <a:ea typeface="Arial"/>
                <a:cs typeface="Arial"/>
                <a:sym typeface="Arial"/>
              </a:rPr>
              <a:t>that the response given will deliver all stated requirements.</a:t>
            </a:r>
          </a:p>
          <a:p>
            <a:pPr marL="457200" lvl="0" indent="-431800" rtl="0">
              <a:lnSpc>
                <a:spcPct val="115000"/>
              </a:lnSpc>
              <a:spcBef>
                <a:spcPts val="800"/>
              </a:spcBef>
              <a:buClr>
                <a:srgbClr val="000000"/>
              </a:buClr>
              <a:buSzPct val="100000"/>
              <a:buFont typeface="Arial"/>
              <a:buChar char="-"/>
            </a:pPr>
            <a:r>
              <a:rPr lang="en" sz="3200">
                <a:solidFill>
                  <a:srgbClr val="000000"/>
                </a:solidFill>
                <a:latin typeface="Arial"/>
                <a:ea typeface="Arial"/>
                <a:cs typeface="Arial"/>
                <a:sym typeface="Arial"/>
              </a:rPr>
              <a:t>Demonstrates </a:t>
            </a:r>
            <a:r>
              <a:rPr lang="en" sz="3200">
                <a:solidFill>
                  <a:srgbClr val="FF0000"/>
                </a:solidFill>
                <a:latin typeface="Arial"/>
                <a:ea typeface="Arial"/>
                <a:cs typeface="Arial"/>
                <a:sym typeface="Arial"/>
              </a:rPr>
              <a:t>how</a:t>
            </a:r>
            <a:r>
              <a:rPr lang="en" sz="3200">
                <a:solidFill>
                  <a:srgbClr val="000000"/>
                </a:solidFill>
                <a:latin typeface="Arial"/>
                <a:ea typeface="Arial"/>
                <a:cs typeface="Arial"/>
                <a:sym typeface="Arial"/>
              </a:rPr>
              <a:t> </a:t>
            </a:r>
            <a:r>
              <a:rPr lang="en" sz="3200" b="1">
                <a:solidFill>
                  <a:srgbClr val="000000"/>
                </a:solidFill>
                <a:latin typeface="Arial"/>
                <a:ea typeface="Arial"/>
                <a:cs typeface="Arial"/>
                <a:sym typeface="Arial"/>
              </a:rPr>
              <a:t>added value </a:t>
            </a:r>
            <a:r>
              <a:rPr lang="en" sz="3200">
                <a:solidFill>
                  <a:srgbClr val="000000"/>
                </a:solidFill>
                <a:latin typeface="Arial"/>
                <a:ea typeface="Arial"/>
                <a:cs typeface="Arial"/>
                <a:sym typeface="Arial"/>
              </a:rPr>
              <a:t>will be provided.</a:t>
            </a:r>
          </a:p>
          <a:p>
            <a:pPr lvl="0" rtl="0">
              <a:lnSpc>
                <a:spcPct val="115000"/>
              </a:lnSpc>
              <a:spcBef>
                <a:spcPts val="800"/>
              </a:spcBef>
              <a:buNone/>
            </a:pPr>
            <a:endParaRPr sz="3200">
              <a:solidFill>
                <a:srgbClr val="000000"/>
              </a:solidFill>
              <a:latin typeface="Arial"/>
              <a:ea typeface="Arial"/>
              <a:cs typeface="Arial"/>
              <a:sym typeface="Arial"/>
            </a:endParaRPr>
          </a:p>
          <a:p>
            <a:pPr lvl="0">
              <a:spcBef>
                <a:spcPts val="0"/>
              </a:spcBef>
              <a:buNone/>
            </a:pP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Shape 290"/>
          <p:cNvSpPr txBox="1">
            <a:spLocks noGrp="1"/>
          </p:cNvSpPr>
          <p:nvPr>
            <p:ph type="title"/>
          </p:nvPr>
        </p:nvSpPr>
        <p:spPr>
          <a:xfrm>
            <a:off x="460950" y="276275"/>
            <a:ext cx="8222100" cy="4545300"/>
          </a:xfrm>
          <a:prstGeom prst="rect">
            <a:avLst/>
          </a:prstGeom>
        </p:spPr>
        <p:txBody>
          <a:bodyPr lIns="91425" tIns="91425" rIns="91425" bIns="91425" anchor="ctr" anchorCtr="0">
            <a:noAutofit/>
          </a:bodyPr>
          <a:lstStyle/>
          <a:p>
            <a:pPr lvl="0" algn="r" rtl="0">
              <a:lnSpc>
                <a:spcPct val="115000"/>
              </a:lnSpc>
              <a:spcBef>
                <a:spcPts val="0"/>
              </a:spcBef>
              <a:buNone/>
            </a:pPr>
            <a:endParaRPr sz="2000">
              <a:solidFill>
                <a:srgbClr val="00204E"/>
              </a:solidFill>
              <a:latin typeface="Arial"/>
              <a:ea typeface="Arial"/>
              <a:cs typeface="Arial"/>
              <a:sym typeface="Arial"/>
            </a:endParaRPr>
          </a:p>
          <a:p>
            <a:pPr lvl="0" algn="r" rtl="0">
              <a:lnSpc>
                <a:spcPct val="115000"/>
              </a:lnSpc>
              <a:spcBef>
                <a:spcPts val="0"/>
              </a:spcBef>
              <a:buNone/>
            </a:pPr>
            <a:endParaRPr sz="2000">
              <a:solidFill>
                <a:srgbClr val="00204E"/>
              </a:solidFill>
              <a:latin typeface="Arial"/>
              <a:ea typeface="Arial"/>
              <a:cs typeface="Arial"/>
              <a:sym typeface="Arial"/>
            </a:endParaRPr>
          </a:p>
          <a:p>
            <a:pPr lvl="0" algn="r" rtl="0">
              <a:lnSpc>
                <a:spcPct val="115000"/>
              </a:lnSpc>
              <a:spcBef>
                <a:spcPts val="0"/>
              </a:spcBef>
              <a:buNone/>
            </a:pPr>
            <a:r>
              <a:rPr lang="en" sz="2000">
                <a:solidFill>
                  <a:srgbClr val="00204E"/>
                </a:solidFill>
                <a:latin typeface="Arial"/>
                <a:ea typeface="Arial"/>
                <a:cs typeface="Arial"/>
                <a:sym typeface="Arial"/>
              </a:rPr>
              <a:t>We have found that our approach is an effective one, not only in terms of achieving outcomes but also through the changes and feedback we see from individuals. For example, our feedback forms (13 completed) from Autumn 2015 show that, when service users were asked to rate the service, they gave an average response of 8.7 out of 10, indicating a high level of satisfaction.  We are also regularly called on by partners to give advice and have received excellent feedback (exampled below).</a:t>
            </a:r>
          </a:p>
          <a:p>
            <a:pPr lvl="0" algn="r" rtl="0">
              <a:lnSpc>
                <a:spcPct val="115000"/>
              </a:lnSpc>
              <a:spcBef>
                <a:spcPts val="0"/>
              </a:spcBef>
              <a:buNone/>
            </a:pPr>
            <a:endParaRPr sz="2000">
              <a:solidFill>
                <a:srgbClr val="00204E"/>
              </a:solidFill>
              <a:latin typeface="Arial"/>
              <a:ea typeface="Arial"/>
              <a:cs typeface="Arial"/>
              <a:sym typeface="Arial"/>
            </a:endParaRPr>
          </a:p>
          <a:p>
            <a:pPr lvl="0" algn="r" rtl="0">
              <a:lnSpc>
                <a:spcPct val="115000"/>
              </a:lnSpc>
              <a:spcBef>
                <a:spcPts val="0"/>
              </a:spcBef>
              <a:buNone/>
            </a:pPr>
            <a:r>
              <a:rPr lang="en" sz="2000" i="1">
                <a:solidFill>
                  <a:srgbClr val="FFFFFF"/>
                </a:solidFill>
                <a:latin typeface="Arial"/>
                <a:ea typeface="Arial"/>
                <a:cs typeface="Arial"/>
                <a:sym typeface="Arial"/>
              </a:rPr>
              <a:t>There have been times when I have been working with the most desperate service users….I have been able to call upon X to get support and advice…. The difference this has made to the lives of service users I have worked with has been unquantifiable.    </a:t>
            </a:r>
            <a:r>
              <a:rPr lang="en" sz="1800">
                <a:solidFill>
                  <a:srgbClr val="FFFFFF"/>
                </a:solidFill>
                <a:latin typeface="Arial"/>
                <a:ea typeface="Arial"/>
                <a:cs typeface="Arial"/>
                <a:sym typeface="Arial"/>
              </a:rPr>
              <a:t>X YZ  December 2015</a:t>
            </a:r>
          </a:p>
          <a:p>
            <a:pPr lvl="0">
              <a:spcBef>
                <a:spcPts val="0"/>
              </a:spcBef>
              <a:buNone/>
            </a:pP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Shape 295"/>
          <p:cNvSpPr txBox="1">
            <a:spLocks noGrp="1"/>
          </p:cNvSpPr>
          <p:nvPr>
            <p:ph type="title"/>
          </p:nvPr>
        </p:nvSpPr>
        <p:spPr>
          <a:xfrm>
            <a:off x="460950" y="240625"/>
            <a:ext cx="8222100" cy="4696800"/>
          </a:xfrm>
          <a:prstGeom prst="rect">
            <a:avLst/>
          </a:prstGeom>
        </p:spPr>
        <p:txBody>
          <a:bodyPr lIns="91425" tIns="91425" rIns="91425" bIns="91425" anchor="ctr" anchorCtr="0">
            <a:noAutofit/>
          </a:bodyPr>
          <a:lstStyle/>
          <a:p>
            <a:pPr lvl="0" rtl="0">
              <a:lnSpc>
                <a:spcPct val="115000"/>
              </a:lnSpc>
              <a:spcBef>
                <a:spcPts val="500"/>
              </a:spcBef>
              <a:buNone/>
            </a:pPr>
            <a:endParaRPr sz="1800" i="1">
              <a:solidFill>
                <a:srgbClr val="002346"/>
              </a:solidFill>
              <a:latin typeface="Arial"/>
              <a:ea typeface="Arial"/>
              <a:cs typeface="Arial"/>
              <a:sym typeface="Arial"/>
            </a:endParaRPr>
          </a:p>
          <a:p>
            <a:pPr lvl="0" rtl="0">
              <a:lnSpc>
                <a:spcPct val="115000"/>
              </a:lnSpc>
              <a:spcBef>
                <a:spcPts val="500"/>
              </a:spcBef>
              <a:buNone/>
            </a:pPr>
            <a:r>
              <a:rPr lang="en" sz="1800" i="1">
                <a:solidFill>
                  <a:srgbClr val="FFFFFF"/>
                </a:solidFill>
                <a:latin typeface="Arial"/>
                <a:ea typeface="Arial"/>
                <a:cs typeface="Arial"/>
                <a:sym typeface="Arial"/>
              </a:rPr>
              <a:t>“I don’t always have the same opportunities to take part in activities as  everyone else or have friends over as my dad is unwell . I have to stay home to care for him</a:t>
            </a:r>
            <a:r>
              <a:rPr lang="en" sz="1800">
                <a:solidFill>
                  <a:srgbClr val="FFFFFF"/>
                </a:solidFill>
                <a:latin typeface="Arial"/>
                <a:ea typeface="Arial"/>
                <a:cs typeface="Arial"/>
                <a:sym typeface="Arial"/>
              </a:rPr>
              <a:t>”  X, aged 15</a:t>
            </a:r>
          </a:p>
          <a:p>
            <a:pPr lvl="0" rtl="0">
              <a:lnSpc>
                <a:spcPct val="115000"/>
              </a:lnSpc>
              <a:spcBef>
                <a:spcPts val="500"/>
              </a:spcBef>
              <a:buNone/>
            </a:pPr>
            <a:endParaRPr sz="1800">
              <a:solidFill>
                <a:srgbClr val="002346"/>
              </a:solidFill>
              <a:latin typeface="Arial"/>
              <a:ea typeface="Arial"/>
              <a:cs typeface="Arial"/>
              <a:sym typeface="Arial"/>
            </a:endParaRPr>
          </a:p>
          <a:p>
            <a:pPr lvl="0" rtl="0">
              <a:lnSpc>
                <a:spcPct val="115000"/>
              </a:lnSpc>
              <a:spcBef>
                <a:spcPts val="500"/>
              </a:spcBef>
              <a:buNone/>
            </a:pPr>
            <a:r>
              <a:rPr lang="en" sz="1800">
                <a:solidFill>
                  <a:srgbClr val="002346"/>
                </a:solidFill>
                <a:latin typeface="Arial"/>
                <a:ea typeface="Arial"/>
                <a:cs typeface="Arial"/>
                <a:sym typeface="Arial"/>
              </a:rPr>
              <a:t>In a survey, 20% of young people said that they have been bullied away from school in the last 12 months (HRBS 2014).</a:t>
            </a:r>
          </a:p>
          <a:p>
            <a:pPr lvl="0" rtl="0">
              <a:lnSpc>
                <a:spcPct val="115000"/>
              </a:lnSpc>
              <a:spcBef>
                <a:spcPts val="500"/>
              </a:spcBef>
              <a:buNone/>
            </a:pPr>
            <a:endParaRPr sz="1800">
              <a:solidFill>
                <a:srgbClr val="002346"/>
              </a:solidFill>
              <a:latin typeface="Arial"/>
              <a:ea typeface="Arial"/>
              <a:cs typeface="Arial"/>
              <a:sym typeface="Arial"/>
            </a:endParaRPr>
          </a:p>
          <a:p>
            <a:pPr lvl="0" rtl="0">
              <a:lnSpc>
                <a:spcPct val="115000"/>
              </a:lnSpc>
              <a:spcBef>
                <a:spcPts val="500"/>
              </a:spcBef>
              <a:buNone/>
            </a:pPr>
            <a:r>
              <a:rPr lang="en" sz="1800">
                <a:solidFill>
                  <a:srgbClr val="002346"/>
                </a:solidFill>
                <a:latin typeface="Arial"/>
                <a:ea typeface="Arial"/>
                <a:cs typeface="Arial"/>
                <a:sym typeface="Arial"/>
              </a:rPr>
              <a:t>Many tell us that access to free time, friendships and new experiences and  learning is affected by caring. Children can feel stigmatised and avoid inviting friends over or can be short of time or money to do activities.</a:t>
            </a:r>
          </a:p>
          <a:p>
            <a:pPr lvl="0" rtl="0">
              <a:lnSpc>
                <a:spcPct val="115000"/>
              </a:lnSpc>
              <a:spcBef>
                <a:spcPts val="500"/>
              </a:spcBef>
              <a:buNone/>
            </a:pPr>
            <a:endParaRPr sz="1800">
              <a:solidFill>
                <a:srgbClr val="002346"/>
              </a:solidFill>
              <a:latin typeface="Arial"/>
              <a:ea typeface="Arial"/>
              <a:cs typeface="Arial"/>
              <a:sym typeface="Arial"/>
            </a:endParaRPr>
          </a:p>
          <a:p>
            <a:pPr lvl="0" rtl="0">
              <a:lnSpc>
                <a:spcPct val="115000"/>
              </a:lnSpc>
              <a:spcBef>
                <a:spcPts val="500"/>
              </a:spcBef>
              <a:buNone/>
            </a:pPr>
            <a:r>
              <a:rPr lang="en" sz="1800">
                <a:solidFill>
                  <a:srgbClr val="002346"/>
                </a:solidFill>
                <a:latin typeface="Arial"/>
                <a:ea typeface="Arial"/>
                <a:cs typeface="Arial"/>
                <a:sym typeface="Arial"/>
              </a:rPr>
              <a:t>When we evaluated our group work we found:</a:t>
            </a:r>
          </a:p>
          <a:p>
            <a:pPr lvl="0" rtl="0">
              <a:lnSpc>
                <a:spcPct val="115000"/>
              </a:lnSpc>
              <a:spcBef>
                <a:spcPts val="500"/>
              </a:spcBef>
              <a:buNone/>
            </a:pPr>
            <a:r>
              <a:rPr lang="en" sz="1800">
                <a:solidFill>
                  <a:srgbClr val="002346"/>
                </a:solidFill>
                <a:latin typeface="Arial"/>
                <a:ea typeface="Arial"/>
                <a:cs typeface="Arial"/>
                <a:sym typeface="Arial"/>
              </a:rPr>
              <a:t>• Reliance on groups for friendships ………….</a:t>
            </a:r>
          </a:p>
          <a:p>
            <a:pPr lvl="0">
              <a:spcBef>
                <a:spcPts val="0"/>
              </a:spcBef>
              <a:buNone/>
            </a:pP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Shape 300"/>
          <p:cNvSpPr txBox="1">
            <a:spLocks noGrp="1"/>
          </p:cNvSpPr>
          <p:nvPr>
            <p:ph type="title"/>
          </p:nvPr>
        </p:nvSpPr>
        <p:spPr>
          <a:xfrm>
            <a:off x="460950" y="124775"/>
            <a:ext cx="8222100" cy="4750200"/>
          </a:xfrm>
          <a:prstGeom prst="rect">
            <a:avLst/>
          </a:prstGeom>
        </p:spPr>
        <p:txBody>
          <a:bodyPr lIns="91425" tIns="91425" rIns="91425" bIns="91425" anchor="ctr" anchorCtr="0">
            <a:noAutofit/>
          </a:bodyPr>
          <a:lstStyle/>
          <a:p>
            <a:pPr lvl="0" rtl="0">
              <a:lnSpc>
                <a:spcPct val="115000"/>
              </a:lnSpc>
              <a:spcBef>
                <a:spcPts val="400"/>
              </a:spcBef>
              <a:buNone/>
            </a:pPr>
            <a:endParaRPr sz="1800">
              <a:solidFill>
                <a:srgbClr val="002346"/>
              </a:solidFill>
              <a:latin typeface="Arial"/>
              <a:ea typeface="Arial"/>
              <a:cs typeface="Arial"/>
              <a:sym typeface="Arial"/>
            </a:endParaRPr>
          </a:p>
          <a:p>
            <a:pPr lvl="0" rtl="0">
              <a:lnSpc>
                <a:spcPct val="115000"/>
              </a:lnSpc>
              <a:spcBef>
                <a:spcPts val="400"/>
              </a:spcBef>
              <a:buNone/>
            </a:pPr>
            <a:endParaRPr sz="1800">
              <a:solidFill>
                <a:srgbClr val="002346"/>
              </a:solidFill>
              <a:latin typeface="Arial"/>
              <a:ea typeface="Arial"/>
              <a:cs typeface="Arial"/>
              <a:sym typeface="Arial"/>
            </a:endParaRPr>
          </a:p>
          <a:p>
            <a:pPr lvl="0" rtl="0">
              <a:lnSpc>
                <a:spcPct val="115000"/>
              </a:lnSpc>
              <a:spcBef>
                <a:spcPts val="400"/>
              </a:spcBef>
              <a:buNone/>
            </a:pPr>
            <a:r>
              <a:rPr lang="en" sz="1800">
                <a:solidFill>
                  <a:srgbClr val="002346"/>
                </a:solidFill>
                <a:latin typeface="Arial"/>
                <a:ea typeface="Arial"/>
                <a:cs typeface="Arial"/>
                <a:sym typeface="Arial"/>
              </a:rPr>
              <a:t>The successful delivery of the X contract will be dependent on actively managing and mitigating the risks and challenges of operating an XX service. The main challenges to this are:</a:t>
            </a:r>
          </a:p>
          <a:p>
            <a:pPr marL="457200" lvl="0" indent="-342900" rtl="0">
              <a:lnSpc>
                <a:spcPct val="115000"/>
              </a:lnSpc>
              <a:spcBef>
                <a:spcPts val="400"/>
              </a:spcBef>
              <a:buClr>
                <a:srgbClr val="FFFFFF"/>
              </a:buClr>
              <a:buSzPct val="100000"/>
              <a:buFont typeface="Arial"/>
              <a:buChar char="-"/>
            </a:pPr>
            <a:r>
              <a:rPr lang="en" sz="1800">
                <a:solidFill>
                  <a:srgbClr val="FFFFFF"/>
                </a:solidFill>
                <a:latin typeface="Arial"/>
                <a:ea typeface="Arial"/>
                <a:cs typeface="Arial"/>
                <a:sym typeface="Arial"/>
              </a:rPr>
              <a:t>Effective partnership set up management</a:t>
            </a:r>
          </a:p>
          <a:p>
            <a:pPr marL="457200" lvl="0" indent="-342900" rtl="0">
              <a:lnSpc>
                <a:spcPct val="115000"/>
              </a:lnSpc>
              <a:spcBef>
                <a:spcPts val="400"/>
              </a:spcBef>
              <a:buClr>
                <a:srgbClr val="FFFFFF"/>
              </a:buClr>
              <a:buSzPct val="100000"/>
              <a:buFont typeface="Arial"/>
              <a:buChar char="-"/>
            </a:pPr>
            <a:r>
              <a:rPr lang="en" sz="1800">
                <a:solidFill>
                  <a:srgbClr val="FFFFFF"/>
                </a:solidFill>
                <a:latin typeface="Arial"/>
                <a:ea typeface="Arial"/>
                <a:cs typeface="Arial"/>
                <a:sym typeface="Arial"/>
              </a:rPr>
              <a:t>Staffing risks and challenges</a:t>
            </a:r>
          </a:p>
          <a:p>
            <a:pPr marL="457200" lvl="0" indent="-342900" rtl="0">
              <a:lnSpc>
                <a:spcPct val="115000"/>
              </a:lnSpc>
              <a:spcBef>
                <a:spcPts val="400"/>
              </a:spcBef>
              <a:buClr>
                <a:srgbClr val="FFFFFF"/>
              </a:buClr>
              <a:buSzPct val="100000"/>
              <a:buFont typeface="Arial"/>
              <a:buChar char="-"/>
            </a:pPr>
            <a:r>
              <a:rPr lang="en" sz="1800">
                <a:solidFill>
                  <a:srgbClr val="FFFFFF"/>
                </a:solidFill>
                <a:latin typeface="Arial"/>
                <a:ea typeface="Arial"/>
                <a:cs typeface="Arial"/>
                <a:sym typeface="Arial"/>
              </a:rPr>
              <a:t>Quality assurance across the partnership</a:t>
            </a:r>
          </a:p>
          <a:p>
            <a:pPr marL="457200" lvl="0" indent="-342900" rtl="0">
              <a:lnSpc>
                <a:spcPct val="115000"/>
              </a:lnSpc>
              <a:spcBef>
                <a:spcPts val="400"/>
              </a:spcBef>
              <a:buClr>
                <a:srgbClr val="FFFFFF"/>
              </a:buClr>
              <a:buSzPct val="100000"/>
              <a:buFont typeface="Arial"/>
              <a:buChar char="-"/>
            </a:pPr>
            <a:r>
              <a:rPr lang="en" sz="1800">
                <a:solidFill>
                  <a:srgbClr val="FFFFFF"/>
                </a:solidFill>
                <a:latin typeface="Arial"/>
                <a:ea typeface="Arial"/>
                <a:cs typeface="Arial"/>
                <a:sym typeface="Arial"/>
              </a:rPr>
              <a:t>Data and IT</a:t>
            </a:r>
          </a:p>
          <a:p>
            <a:pPr marL="457200" lvl="0" indent="-342900" rtl="0">
              <a:lnSpc>
                <a:spcPct val="115000"/>
              </a:lnSpc>
              <a:spcBef>
                <a:spcPts val="400"/>
              </a:spcBef>
              <a:buClr>
                <a:srgbClr val="FFFFFF"/>
              </a:buClr>
              <a:buSzPct val="100000"/>
              <a:buFont typeface="Arial"/>
              <a:buChar char="-"/>
            </a:pPr>
            <a:r>
              <a:rPr lang="en" sz="1800">
                <a:solidFill>
                  <a:srgbClr val="FFFFFF"/>
                </a:solidFill>
                <a:latin typeface="Arial"/>
                <a:ea typeface="Arial"/>
                <a:cs typeface="Arial"/>
                <a:sym typeface="Arial"/>
              </a:rPr>
              <a:t>Access to the X service, ensuring ‘no wrong doors’</a:t>
            </a:r>
          </a:p>
          <a:p>
            <a:pPr lvl="0" rtl="0">
              <a:lnSpc>
                <a:spcPct val="115000"/>
              </a:lnSpc>
              <a:spcBef>
                <a:spcPts val="400"/>
              </a:spcBef>
              <a:buNone/>
            </a:pPr>
            <a:endParaRPr sz="1800">
              <a:solidFill>
                <a:srgbClr val="002346"/>
              </a:solidFill>
              <a:latin typeface="Arial"/>
              <a:ea typeface="Arial"/>
              <a:cs typeface="Arial"/>
              <a:sym typeface="Arial"/>
            </a:endParaRPr>
          </a:p>
          <a:p>
            <a:pPr lvl="0" rtl="0">
              <a:lnSpc>
                <a:spcPct val="115000"/>
              </a:lnSpc>
              <a:spcBef>
                <a:spcPts val="400"/>
              </a:spcBef>
              <a:buNone/>
            </a:pPr>
            <a:r>
              <a:rPr lang="en" sz="1800" b="1">
                <a:solidFill>
                  <a:srgbClr val="002346"/>
                </a:solidFill>
                <a:latin typeface="Arial"/>
                <a:ea typeface="Arial"/>
                <a:cs typeface="Arial"/>
                <a:sym typeface="Arial"/>
              </a:rPr>
              <a:t>Effective partnership set up and management</a:t>
            </a:r>
          </a:p>
          <a:p>
            <a:pPr lvl="0" rtl="0">
              <a:lnSpc>
                <a:spcPct val="115000"/>
              </a:lnSpc>
              <a:spcBef>
                <a:spcPts val="400"/>
              </a:spcBef>
              <a:buNone/>
            </a:pPr>
            <a:r>
              <a:rPr lang="en" sz="1800">
                <a:solidFill>
                  <a:srgbClr val="002346"/>
                </a:solidFill>
                <a:latin typeface="Arial"/>
                <a:ea typeface="Arial"/>
                <a:cs typeface="Arial"/>
                <a:sym typeface="Arial"/>
              </a:rPr>
              <a:t>X  will have shared operational procedures and policies in place to ensure services are maintained and contingencies are in place for any possible risk. The management of these will be a key feature of the Partnership Management Board (PMB) with the risk log reviewed and updated at each meeting.</a:t>
            </a:r>
          </a:p>
          <a:p>
            <a:pPr lvl="0">
              <a:spcBef>
                <a:spcPts val="0"/>
              </a:spcBef>
              <a:buNone/>
            </a:pP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Shape 305"/>
          <p:cNvSpPr txBox="1">
            <a:spLocks noGrp="1"/>
          </p:cNvSpPr>
          <p:nvPr>
            <p:ph type="title"/>
          </p:nvPr>
        </p:nvSpPr>
        <p:spPr>
          <a:xfrm>
            <a:off x="460950" y="1684425"/>
            <a:ext cx="8222100" cy="1393800"/>
          </a:xfrm>
          <a:prstGeom prst="rect">
            <a:avLst/>
          </a:prstGeom>
        </p:spPr>
        <p:txBody>
          <a:bodyPr lIns="91425" tIns="91425" rIns="91425" bIns="91425" anchor="ctr" anchorCtr="0">
            <a:noAutofit/>
          </a:bodyPr>
          <a:lstStyle/>
          <a:p>
            <a:pPr lvl="0" algn="ctr" rtl="0">
              <a:lnSpc>
                <a:spcPct val="115000"/>
              </a:lnSpc>
              <a:spcBef>
                <a:spcPts val="1400"/>
              </a:spcBef>
              <a:buNone/>
            </a:pPr>
            <a:r>
              <a:rPr lang="en" sz="6000">
                <a:solidFill>
                  <a:srgbClr val="FFFFFF"/>
                </a:solidFill>
                <a:latin typeface="Arial"/>
                <a:ea typeface="Arial"/>
                <a:cs typeface="Arial"/>
                <a:sym typeface="Arial"/>
              </a:rPr>
              <a:t>GOOD LUCK</a:t>
            </a:r>
          </a:p>
          <a:p>
            <a:pPr lvl="0">
              <a:spcBef>
                <a:spcPts val="0"/>
              </a:spcBef>
              <a:buNone/>
            </a:pP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Shape 310"/>
          <p:cNvSpPr txBox="1">
            <a:spLocks noGrp="1"/>
          </p:cNvSpPr>
          <p:nvPr>
            <p:ph type="title"/>
          </p:nvPr>
        </p:nvSpPr>
        <p:spPr>
          <a:xfrm>
            <a:off x="460950" y="2065350"/>
            <a:ext cx="8222100" cy="1012800"/>
          </a:xfrm>
          <a:prstGeom prst="rect">
            <a:avLst/>
          </a:prstGeom>
        </p:spPr>
        <p:txBody>
          <a:bodyPr lIns="91425" tIns="91425" rIns="91425" bIns="91425" anchor="ctr" anchorCtr="0">
            <a:noAutofit/>
          </a:bodyPr>
          <a:lstStyle/>
          <a:p>
            <a:pPr lvl="0" algn="ctr" rtl="0">
              <a:lnSpc>
                <a:spcPct val="115000"/>
              </a:lnSpc>
              <a:spcBef>
                <a:spcPts val="1900"/>
              </a:spcBef>
              <a:buNone/>
            </a:pPr>
            <a:r>
              <a:rPr lang="en" sz="8000">
                <a:solidFill>
                  <a:srgbClr val="FFFFFF"/>
                </a:solidFill>
                <a:latin typeface="Arial"/>
                <a:ea typeface="Arial"/>
                <a:cs typeface="Arial"/>
                <a:sym typeface="Arial"/>
              </a:rPr>
              <a:t>Questions</a:t>
            </a:r>
          </a:p>
          <a:p>
            <a:pPr lvl="0">
              <a:spcBef>
                <a:spcPts val="0"/>
              </a:spcBef>
              <a:buNone/>
            </a:pP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Shape 315"/>
          <p:cNvSpPr txBox="1">
            <a:spLocks noGrp="1"/>
          </p:cNvSpPr>
          <p:nvPr>
            <p:ph type="title"/>
          </p:nvPr>
        </p:nvSpPr>
        <p:spPr>
          <a:xfrm>
            <a:off x="471900" y="738725"/>
            <a:ext cx="8222100" cy="767700"/>
          </a:xfrm>
          <a:prstGeom prst="rect">
            <a:avLst/>
          </a:prstGeom>
        </p:spPr>
        <p:txBody>
          <a:bodyPr lIns="91425" tIns="91425" rIns="91425" bIns="91425" anchor="b" anchorCtr="0">
            <a:noAutofit/>
          </a:bodyPr>
          <a:lstStyle/>
          <a:p>
            <a:pPr lvl="0">
              <a:spcBef>
                <a:spcPts val="0"/>
              </a:spcBef>
              <a:buNone/>
            </a:pPr>
            <a:r>
              <a:rPr lang="en"/>
              <a:t>Contacts</a:t>
            </a:r>
          </a:p>
        </p:txBody>
      </p:sp>
      <p:sp>
        <p:nvSpPr>
          <p:cNvPr id="316" name="Shape 316"/>
          <p:cNvSpPr txBox="1">
            <a:spLocks noGrp="1"/>
          </p:cNvSpPr>
          <p:nvPr>
            <p:ph type="body" idx="1"/>
          </p:nvPr>
        </p:nvSpPr>
        <p:spPr>
          <a:xfrm>
            <a:off x="471900" y="1919075"/>
            <a:ext cx="8222100" cy="2710200"/>
          </a:xfrm>
          <a:prstGeom prst="rect">
            <a:avLst/>
          </a:prstGeom>
        </p:spPr>
        <p:txBody>
          <a:bodyPr lIns="91425" tIns="91425" rIns="91425" bIns="91425" anchor="t" anchorCtr="0">
            <a:noAutofit/>
          </a:bodyPr>
          <a:lstStyle/>
          <a:p>
            <a:pPr lvl="0">
              <a:spcBef>
                <a:spcPts val="0"/>
              </a:spcBef>
              <a:buNone/>
            </a:pPr>
            <a:r>
              <a:rPr lang="en"/>
              <a:t>Jo Melvin, Public Health Commissioner</a:t>
            </a:r>
          </a:p>
          <a:p>
            <a:pPr lvl="0">
              <a:spcBef>
                <a:spcPts val="0"/>
              </a:spcBef>
              <a:buNone/>
            </a:pPr>
            <a:r>
              <a:rPr lang="en" u="sng">
                <a:solidFill>
                  <a:schemeClr val="hlink"/>
                </a:solidFill>
                <a:hlinkClick r:id="rId3"/>
              </a:rPr>
              <a:t>joanne.melvin@peterborough.gov.uk</a:t>
            </a:r>
          </a:p>
          <a:p>
            <a:pPr lvl="0">
              <a:spcBef>
                <a:spcPts val="0"/>
              </a:spcBef>
              <a:buNone/>
            </a:pPr>
            <a:r>
              <a:rPr lang="en"/>
              <a:t>For any issues regarding access to tender documentation please contact</a:t>
            </a:r>
          </a:p>
          <a:p>
            <a:pPr lvl="0">
              <a:spcBef>
                <a:spcPts val="0"/>
              </a:spcBef>
              <a:buNone/>
            </a:pPr>
            <a:r>
              <a:rPr lang="en"/>
              <a:t>Wayne Stott</a:t>
            </a:r>
          </a:p>
          <a:p>
            <a:pPr lvl="0">
              <a:spcBef>
                <a:spcPts val="0"/>
              </a:spcBef>
              <a:buNone/>
            </a:pPr>
            <a:r>
              <a:rPr lang="en" u="sng">
                <a:solidFill>
                  <a:schemeClr val="hlink"/>
                </a:solidFill>
                <a:hlinkClick r:id="rId4"/>
              </a:rPr>
              <a:t>wayne.stott@peterborough.gov.uk</a:t>
            </a:r>
          </a:p>
          <a:p>
            <a:pPr lvl="0">
              <a:spcBef>
                <a:spcPts val="0"/>
              </a:spcBef>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a:spLocks noGrp="1"/>
          </p:cNvSpPr>
          <p:nvPr>
            <p:ph type="title"/>
          </p:nvPr>
        </p:nvSpPr>
        <p:spPr>
          <a:xfrm>
            <a:off x="471900" y="738725"/>
            <a:ext cx="8222100" cy="767700"/>
          </a:xfrm>
          <a:prstGeom prst="rect">
            <a:avLst/>
          </a:prstGeom>
        </p:spPr>
        <p:txBody>
          <a:bodyPr lIns="91425" tIns="91425" rIns="91425" bIns="91425" anchor="b" anchorCtr="0">
            <a:noAutofit/>
          </a:bodyPr>
          <a:lstStyle/>
          <a:p>
            <a:pPr lvl="0" rtl="0">
              <a:spcBef>
                <a:spcPts val="0"/>
              </a:spcBef>
              <a:spcAft>
                <a:spcPts val="400"/>
              </a:spcAft>
              <a:buNone/>
            </a:pPr>
            <a:r>
              <a:rPr lang="en"/>
              <a:t>Proposed key dates </a:t>
            </a:r>
          </a:p>
          <a:p>
            <a:pPr lvl="0" rtl="0">
              <a:spcBef>
                <a:spcPts val="0"/>
              </a:spcBef>
              <a:spcAft>
                <a:spcPts val="400"/>
              </a:spcAft>
              <a:buNone/>
            </a:pPr>
            <a:endParaRPr sz="1600" i="1"/>
          </a:p>
        </p:txBody>
      </p:sp>
      <p:cxnSp>
        <p:nvCxnSpPr>
          <p:cNvPr id="97" name="Shape 97"/>
          <p:cNvCxnSpPr/>
          <p:nvPr/>
        </p:nvCxnSpPr>
        <p:spPr>
          <a:xfrm rot="10800000">
            <a:off x="680050" y="2152464"/>
            <a:ext cx="0" cy="837900"/>
          </a:xfrm>
          <a:prstGeom prst="straightConnector1">
            <a:avLst/>
          </a:prstGeom>
          <a:noFill/>
          <a:ln w="9525" cap="flat" cmpd="sng">
            <a:solidFill>
              <a:schemeClr val="dk2"/>
            </a:solidFill>
            <a:prstDash val="solid"/>
            <a:round/>
            <a:headEnd type="none" w="lg" len="lg"/>
            <a:tailEnd type="oval" w="lg" len="lg"/>
          </a:ln>
        </p:spPr>
      </p:cxnSp>
      <p:sp>
        <p:nvSpPr>
          <p:cNvPr id="98" name="Shape 98"/>
          <p:cNvSpPr txBox="1">
            <a:spLocks noGrp="1"/>
          </p:cNvSpPr>
          <p:nvPr>
            <p:ph type="title"/>
          </p:nvPr>
        </p:nvSpPr>
        <p:spPr>
          <a:xfrm>
            <a:off x="727112" y="1995898"/>
            <a:ext cx="1814100" cy="392100"/>
          </a:xfrm>
          <a:prstGeom prst="rect">
            <a:avLst/>
          </a:prstGeom>
        </p:spPr>
        <p:txBody>
          <a:bodyPr lIns="91425" tIns="91425" rIns="91425" bIns="91425" anchor="ctr" anchorCtr="0">
            <a:noAutofit/>
          </a:bodyPr>
          <a:lstStyle/>
          <a:p>
            <a:pPr lvl="0" rtl="0">
              <a:spcBef>
                <a:spcPts val="0"/>
              </a:spcBef>
              <a:buNone/>
            </a:pPr>
            <a:r>
              <a:rPr lang="en" sz="1800">
                <a:solidFill>
                  <a:schemeClr val="dk1"/>
                </a:solidFill>
              </a:rPr>
              <a:t>13 April 2017</a:t>
            </a:r>
          </a:p>
        </p:txBody>
      </p:sp>
      <p:sp>
        <p:nvSpPr>
          <p:cNvPr id="99" name="Shape 99"/>
          <p:cNvSpPr txBox="1">
            <a:spLocks noGrp="1"/>
          </p:cNvSpPr>
          <p:nvPr>
            <p:ph type="body" idx="1"/>
          </p:nvPr>
        </p:nvSpPr>
        <p:spPr>
          <a:xfrm>
            <a:off x="727112" y="2285924"/>
            <a:ext cx="1814100" cy="578700"/>
          </a:xfrm>
          <a:prstGeom prst="rect">
            <a:avLst/>
          </a:prstGeom>
        </p:spPr>
        <p:txBody>
          <a:bodyPr lIns="91425" tIns="91425" rIns="91425" bIns="91425" anchor="t" anchorCtr="0">
            <a:noAutofit/>
          </a:bodyPr>
          <a:lstStyle/>
          <a:p>
            <a:pPr lvl="0" rtl="0">
              <a:spcBef>
                <a:spcPts val="0"/>
              </a:spcBef>
              <a:buNone/>
            </a:pPr>
            <a:r>
              <a:rPr lang="en" sz="1200">
                <a:solidFill>
                  <a:schemeClr val="dk2"/>
                </a:solidFill>
              </a:rPr>
              <a:t>ITT issued</a:t>
            </a:r>
          </a:p>
        </p:txBody>
      </p:sp>
      <p:cxnSp>
        <p:nvCxnSpPr>
          <p:cNvPr id="100" name="Shape 100"/>
          <p:cNvCxnSpPr/>
          <p:nvPr/>
        </p:nvCxnSpPr>
        <p:spPr>
          <a:xfrm rot="10800000">
            <a:off x="2861225" y="2145364"/>
            <a:ext cx="0" cy="837900"/>
          </a:xfrm>
          <a:prstGeom prst="straightConnector1">
            <a:avLst/>
          </a:prstGeom>
          <a:noFill/>
          <a:ln w="9525" cap="flat" cmpd="sng">
            <a:solidFill>
              <a:schemeClr val="dk2"/>
            </a:solidFill>
            <a:prstDash val="solid"/>
            <a:round/>
            <a:headEnd type="none" w="lg" len="lg"/>
            <a:tailEnd type="oval" w="lg" len="lg"/>
          </a:ln>
        </p:spPr>
      </p:cxnSp>
      <p:sp>
        <p:nvSpPr>
          <p:cNvPr id="101" name="Shape 101"/>
          <p:cNvSpPr txBox="1">
            <a:spLocks noGrp="1"/>
          </p:cNvSpPr>
          <p:nvPr>
            <p:ph type="title"/>
          </p:nvPr>
        </p:nvSpPr>
        <p:spPr>
          <a:xfrm>
            <a:off x="2984487" y="1995911"/>
            <a:ext cx="1814100" cy="392100"/>
          </a:xfrm>
          <a:prstGeom prst="rect">
            <a:avLst/>
          </a:prstGeom>
        </p:spPr>
        <p:txBody>
          <a:bodyPr lIns="91425" tIns="91425" rIns="91425" bIns="91425" anchor="ctr" anchorCtr="0">
            <a:noAutofit/>
          </a:bodyPr>
          <a:lstStyle/>
          <a:p>
            <a:pPr lvl="0" rtl="0">
              <a:spcBef>
                <a:spcPts val="0"/>
              </a:spcBef>
              <a:buNone/>
            </a:pPr>
            <a:r>
              <a:rPr lang="en" sz="1800">
                <a:solidFill>
                  <a:schemeClr val="dk1"/>
                </a:solidFill>
              </a:rPr>
              <a:t>4-6 July 2017</a:t>
            </a:r>
          </a:p>
        </p:txBody>
      </p:sp>
      <p:sp>
        <p:nvSpPr>
          <p:cNvPr id="102" name="Shape 102"/>
          <p:cNvSpPr txBox="1">
            <a:spLocks noGrp="1"/>
          </p:cNvSpPr>
          <p:nvPr>
            <p:ph type="body" idx="1"/>
          </p:nvPr>
        </p:nvSpPr>
        <p:spPr>
          <a:xfrm>
            <a:off x="2984487" y="2285937"/>
            <a:ext cx="1814100" cy="578700"/>
          </a:xfrm>
          <a:prstGeom prst="rect">
            <a:avLst/>
          </a:prstGeom>
        </p:spPr>
        <p:txBody>
          <a:bodyPr lIns="91425" tIns="91425" rIns="91425" bIns="91425" anchor="t" anchorCtr="0">
            <a:noAutofit/>
          </a:bodyPr>
          <a:lstStyle/>
          <a:p>
            <a:pPr lvl="0" rtl="0">
              <a:spcBef>
                <a:spcPts val="0"/>
              </a:spcBef>
              <a:buNone/>
            </a:pPr>
            <a:r>
              <a:rPr lang="en" sz="1200">
                <a:solidFill>
                  <a:schemeClr val="dk2"/>
                </a:solidFill>
              </a:rPr>
              <a:t>Provider presentations</a:t>
            </a:r>
          </a:p>
        </p:txBody>
      </p:sp>
      <p:cxnSp>
        <p:nvCxnSpPr>
          <p:cNvPr id="103" name="Shape 103"/>
          <p:cNvCxnSpPr/>
          <p:nvPr/>
        </p:nvCxnSpPr>
        <p:spPr>
          <a:xfrm>
            <a:off x="3514775" y="3374995"/>
            <a:ext cx="0" cy="837900"/>
          </a:xfrm>
          <a:prstGeom prst="straightConnector1">
            <a:avLst/>
          </a:prstGeom>
          <a:noFill/>
          <a:ln w="9525" cap="flat" cmpd="sng">
            <a:solidFill>
              <a:schemeClr val="dk2"/>
            </a:solidFill>
            <a:prstDash val="solid"/>
            <a:round/>
            <a:headEnd type="none" w="lg" len="lg"/>
            <a:tailEnd type="oval" w="lg" len="lg"/>
          </a:ln>
        </p:spPr>
      </p:cxnSp>
      <p:sp>
        <p:nvSpPr>
          <p:cNvPr id="104" name="Shape 104"/>
          <p:cNvSpPr txBox="1">
            <a:spLocks noGrp="1"/>
          </p:cNvSpPr>
          <p:nvPr>
            <p:ph type="title"/>
          </p:nvPr>
        </p:nvSpPr>
        <p:spPr>
          <a:xfrm>
            <a:off x="3632937" y="3970916"/>
            <a:ext cx="1814100" cy="392100"/>
          </a:xfrm>
          <a:prstGeom prst="rect">
            <a:avLst/>
          </a:prstGeom>
        </p:spPr>
        <p:txBody>
          <a:bodyPr lIns="91425" tIns="91425" rIns="91425" bIns="91425" anchor="ctr" anchorCtr="0">
            <a:noAutofit/>
          </a:bodyPr>
          <a:lstStyle/>
          <a:p>
            <a:pPr lvl="0" rtl="0">
              <a:spcBef>
                <a:spcPts val="0"/>
              </a:spcBef>
              <a:buNone/>
            </a:pPr>
            <a:r>
              <a:rPr lang="en" sz="1800">
                <a:solidFill>
                  <a:schemeClr val="dk1"/>
                </a:solidFill>
              </a:rPr>
              <a:t>11 -22 Aug 2017</a:t>
            </a:r>
          </a:p>
        </p:txBody>
      </p:sp>
      <p:sp>
        <p:nvSpPr>
          <p:cNvPr id="105" name="Shape 105"/>
          <p:cNvSpPr txBox="1">
            <a:spLocks noGrp="1"/>
          </p:cNvSpPr>
          <p:nvPr>
            <p:ph type="body" idx="1"/>
          </p:nvPr>
        </p:nvSpPr>
        <p:spPr>
          <a:xfrm>
            <a:off x="3632937" y="4260942"/>
            <a:ext cx="1814100" cy="578700"/>
          </a:xfrm>
          <a:prstGeom prst="rect">
            <a:avLst/>
          </a:prstGeom>
        </p:spPr>
        <p:txBody>
          <a:bodyPr lIns="91425" tIns="91425" rIns="91425" bIns="91425" anchor="t" anchorCtr="0">
            <a:noAutofit/>
          </a:bodyPr>
          <a:lstStyle/>
          <a:p>
            <a:pPr lvl="0" rtl="0">
              <a:spcBef>
                <a:spcPts val="0"/>
              </a:spcBef>
              <a:buNone/>
            </a:pPr>
            <a:r>
              <a:rPr lang="en" sz="1200">
                <a:solidFill>
                  <a:schemeClr val="dk2"/>
                </a:solidFill>
              </a:rPr>
              <a:t>Alcatel period followed by contract award</a:t>
            </a:r>
          </a:p>
        </p:txBody>
      </p:sp>
      <p:cxnSp>
        <p:nvCxnSpPr>
          <p:cNvPr id="106" name="Shape 106"/>
          <p:cNvCxnSpPr/>
          <p:nvPr/>
        </p:nvCxnSpPr>
        <p:spPr>
          <a:xfrm rot="10800000">
            <a:off x="7080781" y="2145364"/>
            <a:ext cx="0" cy="837900"/>
          </a:xfrm>
          <a:prstGeom prst="straightConnector1">
            <a:avLst/>
          </a:prstGeom>
          <a:noFill/>
          <a:ln w="9525" cap="flat" cmpd="sng">
            <a:solidFill>
              <a:schemeClr val="dk2"/>
            </a:solidFill>
            <a:prstDash val="solid"/>
            <a:round/>
            <a:headEnd type="none" w="lg" len="lg"/>
            <a:tailEnd type="oval" w="lg" len="lg"/>
          </a:ln>
        </p:spPr>
      </p:cxnSp>
      <p:sp>
        <p:nvSpPr>
          <p:cNvPr id="107" name="Shape 107"/>
          <p:cNvSpPr txBox="1">
            <a:spLocks noGrp="1"/>
          </p:cNvSpPr>
          <p:nvPr>
            <p:ph type="title"/>
          </p:nvPr>
        </p:nvSpPr>
        <p:spPr>
          <a:xfrm>
            <a:off x="7127836" y="1995911"/>
            <a:ext cx="1814100" cy="392100"/>
          </a:xfrm>
          <a:prstGeom prst="rect">
            <a:avLst/>
          </a:prstGeom>
        </p:spPr>
        <p:txBody>
          <a:bodyPr lIns="91425" tIns="91425" rIns="91425" bIns="91425" anchor="ctr" anchorCtr="0">
            <a:noAutofit/>
          </a:bodyPr>
          <a:lstStyle/>
          <a:p>
            <a:pPr lvl="0" rtl="0">
              <a:spcBef>
                <a:spcPts val="0"/>
              </a:spcBef>
              <a:buNone/>
            </a:pPr>
            <a:r>
              <a:rPr lang="en" sz="1800">
                <a:solidFill>
                  <a:schemeClr val="dk1"/>
                </a:solidFill>
              </a:rPr>
              <a:t>1st January 2018</a:t>
            </a:r>
          </a:p>
        </p:txBody>
      </p:sp>
      <p:sp>
        <p:nvSpPr>
          <p:cNvPr id="108" name="Shape 108"/>
          <p:cNvSpPr txBox="1">
            <a:spLocks noGrp="1"/>
          </p:cNvSpPr>
          <p:nvPr>
            <p:ph type="body" idx="1"/>
          </p:nvPr>
        </p:nvSpPr>
        <p:spPr>
          <a:xfrm>
            <a:off x="7127836" y="2362137"/>
            <a:ext cx="1814100" cy="578700"/>
          </a:xfrm>
          <a:prstGeom prst="rect">
            <a:avLst/>
          </a:prstGeom>
        </p:spPr>
        <p:txBody>
          <a:bodyPr lIns="91425" tIns="91425" rIns="91425" bIns="91425" anchor="t" anchorCtr="0">
            <a:noAutofit/>
          </a:bodyPr>
          <a:lstStyle/>
          <a:p>
            <a:pPr lvl="0" rtl="0">
              <a:spcBef>
                <a:spcPts val="0"/>
              </a:spcBef>
              <a:buNone/>
            </a:pPr>
            <a:r>
              <a:rPr lang="en" sz="1200">
                <a:solidFill>
                  <a:schemeClr val="dk2"/>
                </a:solidFill>
              </a:rPr>
              <a:t>Service commencement</a:t>
            </a:r>
          </a:p>
        </p:txBody>
      </p:sp>
      <p:graphicFrame>
        <p:nvGraphicFramePr>
          <p:cNvPr id="109" name="Shape 109"/>
          <p:cNvGraphicFramePr/>
          <p:nvPr/>
        </p:nvGraphicFramePr>
        <p:xfrm>
          <a:off x="323100" y="2983264"/>
          <a:ext cx="3000000" cy="3000000"/>
        </p:xfrm>
        <a:graphic>
          <a:graphicData uri="http://schemas.openxmlformats.org/drawingml/2006/table">
            <a:tbl>
              <a:tblPr>
                <a:noFill/>
                <a:tableStyleId>{01FF7F4A-41E3-4637-AAA5-CAE6AEBE454D}</a:tableStyleId>
              </a:tblPr>
              <a:tblGrid>
                <a:gridCol w="710225"/>
                <a:gridCol w="710225"/>
                <a:gridCol w="710225"/>
                <a:gridCol w="710225"/>
                <a:gridCol w="710225"/>
                <a:gridCol w="710225"/>
                <a:gridCol w="710225"/>
                <a:gridCol w="710225"/>
                <a:gridCol w="710225"/>
                <a:gridCol w="710225"/>
                <a:gridCol w="710225"/>
                <a:gridCol w="710225"/>
              </a:tblGrid>
              <a:tr h="381000">
                <a:tc>
                  <a:txBody>
                    <a:bodyPr/>
                    <a:lstStyle/>
                    <a:p>
                      <a:pPr lvl="0" algn="ctr" rtl="0">
                        <a:spcBef>
                          <a:spcPts val="0"/>
                        </a:spcBef>
                        <a:buNone/>
                      </a:pPr>
                      <a:r>
                        <a:rPr lang="en">
                          <a:solidFill>
                            <a:srgbClr val="FFFFFF"/>
                          </a:solidFill>
                        </a:rPr>
                        <a:t>April</a:t>
                      </a:r>
                    </a:p>
                  </a:txBody>
                  <a:tcPr marL="91425" marR="91425" marT="91425" marB="9142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solidFill>
                      <a:schemeClr val="lt2"/>
                    </a:solidFill>
                  </a:tcPr>
                </a:tc>
                <a:tc>
                  <a:txBody>
                    <a:bodyPr/>
                    <a:lstStyle/>
                    <a:p>
                      <a:pPr lvl="0" algn="l" rtl="0">
                        <a:spcBef>
                          <a:spcPts val="0"/>
                        </a:spcBef>
                        <a:buNone/>
                      </a:pPr>
                      <a:r>
                        <a:rPr lang="en">
                          <a:solidFill>
                            <a:srgbClr val="FFFFFF"/>
                          </a:solidFill>
                        </a:rPr>
                        <a:t>May</a:t>
                      </a:r>
                    </a:p>
                  </a:txBody>
                  <a:tcPr marL="91425" marR="91425" marT="91425" marB="9142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solidFill>
                      <a:schemeClr val="lt2"/>
                    </a:solidFill>
                  </a:tcPr>
                </a:tc>
                <a:tc>
                  <a:txBody>
                    <a:bodyPr/>
                    <a:lstStyle/>
                    <a:p>
                      <a:pPr lvl="0" algn="ctr" rtl="0">
                        <a:spcBef>
                          <a:spcPts val="0"/>
                        </a:spcBef>
                        <a:buNone/>
                      </a:pPr>
                      <a:r>
                        <a:rPr lang="en">
                          <a:solidFill>
                            <a:srgbClr val="FFFFFF"/>
                          </a:solidFill>
                        </a:rPr>
                        <a:t>Jun</a:t>
                      </a:r>
                    </a:p>
                  </a:txBody>
                  <a:tcPr marL="91425" marR="91425" marT="91425" marB="9142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solidFill>
                      <a:schemeClr val="lt2"/>
                    </a:solidFill>
                  </a:tcPr>
                </a:tc>
                <a:tc>
                  <a:txBody>
                    <a:bodyPr/>
                    <a:lstStyle/>
                    <a:p>
                      <a:pPr lvl="0" algn="ctr" rtl="0">
                        <a:spcBef>
                          <a:spcPts val="0"/>
                        </a:spcBef>
                        <a:buNone/>
                      </a:pPr>
                      <a:r>
                        <a:rPr lang="en">
                          <a:solidFill>
                            <a:srgbClr val="FFFFFF"/>
                          </a:solidFill>
                        </a:rPr>
                        <a:t>Jul</a:t>
                      </a:r>
                    </a:p>
                  </a:txBody>
                  <a:tcPr marL="91425" marR="91425" marT="91425" marB="9142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solidFill>
                      <a:schemeClr val="lt2"/>
                    </a:solidFill>
                  </a:tcPr>
                </a:tc>
                <a:tc>
                  <a:txBody>
                    <a:bodyPr/>
                    <a:lstStyle/>
                    <a:p>
                      <a:pPr lvl="0" algn="ctr" rtl="0">
                        <a:spcBef>
                          <a:spcPts val="0"/>
                        </a:spcBef>
                        <a:buNone/>
                      </a:pPr>
                      <a:r>
                        <a:rPr lang="en">
                          <a:solidFill>
                            <a:srgbClr val="FFFFFF"/>
                          </a:solidFill>
                        </a:rPr>
                        <a:t>Aug</a:t>
                      </a:r>
                    </a:p>
                  </a:txBody>
                  <a:tcPr marL="91425" marR="91425" marT="91425" marB="9142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solidFill>
                      <a:schemeClr val="lt2"/>
                    </a:solidFill>
                  </a:tcPr>
                </a:tc>
                <a:tc>
                  <a:txBody>
                    <a:bodyPr/>
                    <a:lstStyle/>
                    <a:p>
                      <a:pPr lvl="0" algn="ctr" rtl="0">
                        <a:spcBef>
                          <a:spcPts val="0"/>
                        </a:spcBef>
                        <a:buNone/>
                      </a:pPr>
                      <a:r>
                        <a:rPr lang="en">
                          <a:solidFill>
                            <a:srgbClr val="FFFFFF"/>
                          </a:solidFill>
                        </a:rPr>
                        <a:t>Sept</a:t>
                      </a:r>
                    </a:p>
                  </a:txBody>
                  <a:tcPr marL="91425" marR="91425" marT="91425" marB="9142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solidFill>
                      <a:schemeClr val="lt2"/>
                    </a:solidFill>
                  </a:tcPr>
                </a:tc>
                <a:tc>
                  <a:txBody>
                    <a:bodyPr/>
                    <a:lstStyle/>
                    <a:p>
                      <a:pPr lvl="0" algn="ctr" rtl="0">
                        <a:spcBef>
                          <a:spcPts val="0"/>
                        </a:spcBef>
                        <a:buNone/>
                      </a:pPr>
                      <a:r>
                        <a:rPr lang="en">
                          <a:solidFill>
                            <a:srgbClr val="FFFFFF"/>
                          </a:solidFill>
                        </a:rPr>
                        <a:t>Oct</a:t>
                      </a:r>
                    </a:p>
                  </a:txBody>
                  <a:tcPr marL="91425" marR="91425" marT="91425" marB="9142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solidFill>
                      <a:schemeClr val="lt2"/>
                    </a:solidFill>
                  </a:tcPr>
                </a:tc>
                <a:tc>
                  <a:txBody>
                    <a:bodyPr/>
                    <a:lstStyle/>
                    <a:p>
                      <a:pPr lvl="0" algn="ctr" rtl="0">
                        <a:spcBef>
                          <a:spcPts val="0"/>
                        </a:spcBef>
                        <a:buNone/>
                      </a:pPr>
                      <a:r>
                        <a:rPr lang="en">
                          <a:solidFill>
                            <a:srgbClr val="FFFFFF"/>
                          </a:solidFill>
                        </a:rPr>
                        <a:t>Nov</a:t>
                      </a:r>
                    </a:p>
                  </a:txBody>
                  <a:tcPr marL="91425" marR="91425" marT="91425" marB="9142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solidFill>
                      <a:schemeClr val="lt2"/>
                    </a:solidFill>
                  </a:tcPr>
                </a:tc>
                <a:tc>
                  <a:txBody>
                    <a:bodyPr/>
                    <a:lstStyle/>
                    <a:p>
                      <a:pPr lvl="0" algn="ctr" rtl="0">
                        <a:spcBef>
                          <a:spcPts val="0"/>
                        </a:spcBef>
                        <a:buNone/>
                      </a:pPr>
                      <a:r>
                        <a:rPr lang="en">
                          <a:solidFill>
                            <a:srgbClr val="FFFFFF"/>
                          </a:solidFill>
                        </a:rPr>
                        <a:t>Dec</a:t>
                      </a:r>
                    </a:p>
                  </a:txBody>
                  <a:tcPr marL="91425" marR="91425" marT="91425" marB="9142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solidFill>
                      <a:schemeClr val="lt2"/>
                    </a:solidFill>
                  </a:tcPr>
                </a:tc>
                <a:tc>
                  <a:txBody>
                    <a:bodyPr/>
                    <a:lstStyle/>
                    <a:p>
                      <a:pPr lvl="0" algn="ctr" rtl="0">
                        <a:spcBef>
                          <a:spcPts val="0"/>
                        </a:spcBef>
                        <a:buNone/>
                      </a:pPr>
                      <a:r>
                        <a:rPr lang="en">
                          <a:solidFill>
                            <a:srgbClr val="FFFFFF"/>
                          </a:solidFill>
                        </a:rPr>
                        <a:t>Jan</a:t>
                      </a:r>
                    </a:p>
                  </a:txBody>
                  <a:tcPr marL="91425" marR="91425" marT="91425" marB="9142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solidFill>
                      <a:schemeClr val="lt2"/>
                    </a:solidFill>
                  </a:tcPr>
                </a:tc>
                <a:tc>
                  <a:txBody>
                    <a:bodyPr/>
                    <a:lstStyle/>
                    <a:p>
                      <a:pPr lvl="0" algn="ctr" rtl="0">
                        <a:spcBef>
                          <a:spcPts val="0"/>
                        </a:spcBef>
                        <a:buNone/>
                      </a:pPr>
                      <a:r>
                        <a:rPr lang="en">
                          <a:solidFill>
                            <a:srgbClr val="FFFFFF"/>
                          </a:solidFill>
                        </a:rPr>
                        <a:t>Feb</a:t>
                      </a:r>
                    </a:p>
                  </a:txBody>
                  <a:tcPr marL="91425" marR="91425" marT="91425" marB="9142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solidFill>
                      <a:schemeClr val="lt2"/>
                    </a:solidFill>
                  </a:tcPr>
                </a:tc>
                <a:tc>
                  <a:txBody>
                    <a:bodyPr/>
                    <a:lstStyle/>
                    <a:p>
                      <a:pPr lvl="0" algn="ctr" rtl="0">
                        <a:spcBef>
                          <a:spcPts val="0"/>
                        </a:spcBef>
                        <a:buNone/>
                      </a:pPr>
                      <a:r>
                        <a:rPr lang="en">
                          <a:solidFill>
                            <a:srgbClr val="FFFFFF"/>
                          </a:solidFill>
                        </a:rPr>
                        <a:t>Mar</a:t>
                      </a:r>
                    </a:p>
                  </a:txBody>
                  <a:tcPr marL="91425" marR="91425" marT="91425" marB="91425">
                    <a:lnL w="9525" cap="flat" cmpd="sng">
                      <a:solidFill>
                        <a:srgbClr val="9E9E9E">
                          <a:alpha val="0"/>
                        </a:srgbClr>
                      </a:solidFill>
                      <a:prstDash val="solid"/>
                      <a:round/>
                      <a:headEnd type="none" w="med" len="med"/>
                      <a:tailEnd type="none" w="med" len="med"/>
                    </a:lnL>
                    <a:lnR w="9525" cap="flat" cmpd="sng">
                      <a:solidFill>
                        <a:srgbClr val="9E9E9E">
                          <a:alpha val="0"/>
                        </a:srgbClr>
                      </a:solidFill>
                      <a:prstDash val="solid"/>
                      <a:round/>
                      <a:headEnd type="none" w="med" len="med"/>
                      <a:tailEnd type="none" w="med" len="med"/>
                    </a:lnR>
                    <a:lnT w="9525" cap="flat" cmpd="sng">
                      <a:solidFill>
                        <a:srgbClr val="9E9E9E">
                          <a:alpha val="0"/>
                        </a:srgbClr>
                      </a:solidFill>
                      <a:prstDash val="solid"/>
                      <a:round/>
                      <a:headEnd type="none" w="med" len="med"/>
                      <a:tailEnd type="none" w="med" len="med"/>
                    </a:lnT>
                    <a:lnB w="9525" cap="flat" cmpd="sng">
                      <a:solidFill>
                        <a:srgbClr val="9E9E9E">
                          <a:alpha val="0"/>
                        </a:srgbClr>
                      </a:solidFill>
                      <a:prstDash val="solid"/>
                      <a:round/>
                      <a:headEnd type="none" w="med" len="med"/>
                      <a:tailEnd type="none" w="med" len="med"/>
                    </a:lnB>
                    <a:solidFill>
                      <a:schemeClr val="lt2"/>
                    </a:solidFill>
                  </a:tcPr>
                </a:tc>
              </a:tr>
            </a:tbl>
          </a:graphicData>
        </a:graphic>
      </p:graphicFrame>
      <p:cxnSp>
        <p:nvCxnSpPr>
          <p:cNvPr id="110" name="Shape 110"/>
          <p:cNvCxnSpPr/>
          <p:nvPr/>
        </p:nvCxnSpPr>
        <p:spPr>
          <a:xfrm>
            <a:off x="1275950" y="3375004"/>
            <a:ext cx="0" cy="837900"/>
          </a:xfrm>
          <a:prstGeom prst="straightConnector1">
            <a:avLst/>
          </a:prstGeom>
          <a:noFill/>
          <a:ln w="9525" cap="flat" cmpd="sng">
            <a:solidFill>
              <a:schemeClr val="dk2"/>
            </a:solidFill>
            <a:prstDash val="solid"/>
            <a:round/>
            <a:headEnd type="none" w="lg" len="lg"/>
            <a:tailEnd type="oval" w="lg" len="lg"/>
          </a:ln>
        </p:spPr>
      </p:cxnSp>
      <p:sp>
        <p:nvSpPr>
          <p:cNvPr id="111" name="Shape 111"/>
          <p:cNvSpPr txBox="1">
            <a:spLocks noGrp="1"/>
          </p:cNvSpPr>
          <p:nvPr>
            <p:ph type="title"/>
          </p:nvPr>
        </p:nvSpPr>
        <p:spPr>
          <a:xfrm>
            <a:off x="1335086" y="3970941"/>
            <a:ext cx="1814100" cy="392100"/>
          </a:xfrm>
          <a:prstGeom prst="rect">
            <a:avLst/>
          </a:prstGeom>
        </p:spPr>
        <p:txBody>
          <a:bodyPr lIns="91425" tIns="91425" rIns="91425" bIns="91425" anchor="ctr" anchorCtr="0">
            <a:noAutofit/>
          </a:bodyPr>
          <a:lstStyle/>
          <a:p>
            <a:pPr lvl="0" rtl="0">
              <a:spcBef>
                <a:spcPts val="0"/>
              </a:spcBef>
              <a:buNone/>
            </a:pPr>
            <a:r>
              <a:rPr lang="en" sz="1800">
                <a:solidFill>
                  <a:schemeClr val="dk1"/>
                </a:solidFill>
              </a:rPr>
              <a:t>21 May 2017</a:t>
            </a:r>
          </a:p>
        </p:txBody>
      </p:sp>
      <p:sp>
        <p:nvSpPr>
          <p:cNvPr id="112" name="Shape 112"/>
          <p:cNvSpPr txBox="1">
            <a:spLocks noGrp="1"/>
          </p:cNvSpPr>
          <p:nvPr>
            <p:ph type="body" idx="1"/>
          </p:nvPr>
        </p:nvSpPr>
        <p:spPr>
          <a:xfrm>
            <a:off x="1335086" y="4260942"/>
            <a:ext cx="1814100" cy="578700"/>
          </a:xfrm>
          <a:prstGeom prst="rect">
            <a:avLst/>
          </a:prstGeom>
        </p:spPr>
        <p:txBody>
          <a:bodyPr lIns="91425" tIns="91425" rIns="91425" bIns="91425" anchor="t" anchorCtr="0">
            <a:noAutofit/>
          </a:bodyPr>
          <a:lstStyle/>
          <a:p>
            <a:pPr lvl="0" rtl="0">
              <a:spcBef>
                <a:spcPts val="0"/>
              </a:spcBef>
              <a:buNone/>
            </a:pPr>
            <a:r>
              <a:rPr lang="en" sz="1200">
                <a:solidFill>
                  <a:schemeClr val="dk2"/>
                </a:solidFill>
              </a:rPr>
              <a:t>ITT submission deadline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Shape 117"/>
          <p:cNvSpPr txBox="1">
            <a:spLocks noGrp="1"/>
          </p:cNvSpPr>
          <p:nvPr>
            <p:ph type="title"/>
          </p:nvPr>
        </p:nvSpPr>
        <p:spPr>
          <a:xfrm>
            <a:off x="474475" y="450125"/>
            <a:ext cx="3163200" cy="2062200"/>
          </a:xfrm>
          <a:prstGeom prst="rect">
            <a:avLst/>
          </a:prstGeom>
        </p:spPr>
        <p:txBody>
          <a:bodyPr lIns="91425" tIns="91425" rIns="91425" bIns="91425" anchor="t" anchorCtr="0">
            <a:noAutofit/>
          </a:bodyPr>
          <a:lstStyle/>
          <a:p>
            <a:pPr lvl="0" rtl="0">
              <a:spcBef>
                <a:spcPts val="0"/>
              </a:spcBef>
              <a:buNone/>
            </a:pPr>
            <a:r>
              <a:rPr lang="en"/>
              <a:t>Key Drivers</a:t>
            </a:r>
          </a:p>
        </p:txBody>
      </p:sp>
      <p:sp>
        <p:nvSpPr>
          <p:cNvPr id="118" name="Shape 118"/>
          <p:cNvSpPr txBox="1">
            <a:spLocks noGrp="1"/>
          </p:cNvSpPr>
          <p:nvPr>
            <p:ph type="body" idx="1"/>
          </p:nvPr>
        </p:nvSpPr>
        <p:spPr>
          <a:xfrm>
            <a:off x="3828775" y="450125"/>
            <a:ext cx="4863000" cy="4115400"/>
          </a:xfrm>
          <a:prstGeom prst="rect">
            <a:avLst/>
          </a:prstGeom>
        </p:spPr>
        <p:txBody>
          <a:bodyPr lIns="91425" tIns="91425" rIns="91425" bIns="91425" anchor="t" anchorCtr="0">
            <a:noAutofit/>
          </a:bodyPr>
          <a:lstStyle/>
          <a:p>
            <a:pPr lvl="0">
              <a:spcBef>
                <a:spcPts val="0"/>
              </a:spcBef>
              <a:buNone/>
            </a:pPr>
            <a:r>
              <a:rPr lang="en"/>
              <a:t>Significant level of unmet need</a:t>
            </a:r>
          </a:p>
          <a:p>
            <a:pPr lvl="0">
              <a:spcBef>
                <a:spcPts val="0"/>
              </a:spcBef>
              <a:buNone/>
            </a:pPr>
            <a:r>
              <a:rPr lang="en"/>
              <a:t>Gaps in provision </a:t>
            </a:r>
          </a:p>
          <a:p>
            <a:pPr lvl="0">
              <a:spcBef>
                <a:spcPts val="0"/>
              </a:spcBef>
              <a:buNone/>
            </a:pPr>
            <a:r>
              <a:rPr lang="en"/>
              <a:t>Additional investment</a:t>
            </a:r>
          </a:p>
          <a:p>
            <a:pPr lvl="0">
              <a:spcBef>
                <a:spcPts val="0"/>
              </a:spcBef>
              <a:buNone/>
            </a:pPr>
            <a:r>
              <a:rPr lang="en"/>
              <a:t>NHS target to increase access</a:t>
            </a:r>
          </a:p>
          <a:p>
            <a:pPr lvl="0">
              <a:spcBef>
                <a:spcPts val="0"/>
              </a:spcBef>
              <a:buNone/>
            </a:pPr>
            <a:r>
              <a:rPr lang="en"/>
              <a:t>Alignment of provision across two LAs</a:t>
            </a:r>
          </a:p>
          <a:p>
            <a:pPr lvl="0" rtl="0">
              <a:spcBef>
                <a:spcPts val="0"/>
              </a:spcBef>
              <a:buNone/>
            </a:pPr>
            <a:endParaRPr/>
          </a:p>
        </p:txBody>
      </p:sp>
    </p:spTree>
  </p:cSld>
  <p:clrMapOvr>
    <a:masterClrMapping/>
  </p:clrMapOvr>
  <p:transition spd="slow">
    <p:push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pic>
        <p:nvPicPr>
          <p:cNvPr id="123" name="Shape 123" descr="... 501749510 | by verkeorg"/>
          <p:cNvPicPr preferRelativeResize="0"/>
          <p:nvPr/>
        </p:nvPicPr>
        <p:blipFill>
          <a:blip r:embed="rId3">
            <a:alphaModFix amt="90000"/>
          </a:blip>
          <a:stretch>
            <a:fillRect/>
          </a:stretch>
        </p:blipFill>
        <p:spPr>
          <a:xfrm>
            <a:off x="0" y="0"/>
            <a:ext cx="6536000" cy="5143500"/>
          </a:xfrm>
          <a:prstGeom prst="rect">
            <a:avLst/>
          </a:prstGeom>
          <a:noFill/>
          <a:ln>
            <a:noFill/>
          </a:ln>
        </p:spPr>
      </p:pic>
      <p:sp>
        <p:nvSpPr>
          <p:cNvPr id="124" name="Shape 124"/>
          <p:cNvSpPr/>
          <p:nvPr/>
        </p:nvSpPr>
        <p:spPr>
          <a:xfrm>
            <a:off x="4829875" y="0"/>
            <a:ext cx="4314000" cy="5143500"/>
          </a:xfrm>
          <a:prstGeom prst="rect">
            <a:avLst/>
          </a:prstGeom>
          <a:solidFill>
            <a:schemeClr val="dk1"/>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5" name="Shape 125"/>
          <p:cNvSpPr txBox="1">
            <a:spLocks noGrp="1"/>
          </p:cNvSpPr>
          <p:nvPr>
            <p:ph type="title"/>
          </p:nvPr>
        </p:nvSpPr>
        <p:spPr>
          <a:xfrm>
            <a:off x="207525" y="1830600"/>
            <a:ext cx="4045200" cy="1482300"/>
          </a:xfrm>
          <a:prstGeom prst="rect">
            <a:avLst/>
          </a:prstGeom>
        </p:spPr>
        <p:txBody>
          <a:bodyPr lIns="91425" tIns="91425" rIns="91425" bIns="91425" anchor="ctr" anchorCtr="0">
            <a:noAutofit/>
          </a:bodyPr>
          <a:lstStyle/>
          <a:p>
            <a:pPr lvl="0" rtl="0">
              <a:spcBef>
                <a:spcPts val="0"/>
              </a:spcBef>
              <a:buNone/>
            </a:pPr>
            <a:r>
              <a:rPr lang="en">
                <a:solidFill>
                  <a:schemeClr val="lt1"/>
                </a:solidFill>
              </a:rPr>
              <a:t>Our requirement</a:t>
            </a:r>
          </a:p>
        </p:txBody>
      </p:sp>
      <p:sp>
        <p:nvSpPr>
          <p:cNvPr id="126" name="Shape 126"/>
          <p:cNvSpPr txBox="1">
            <a:spLocks noGrp="1"/>
          </p:cNvSpPr>
          <p:nvPr>
            <p:ph type="body" idx="2"/>
          </p:nvPr>
        </p:nvSpPr>
        <p:spPr>
          <a:xfrm>
            <a:off x="4952050" y="765250"/>
            <a:ext cx="3837000" cy="4319100"/>
          </a:xfrm>
          <a:prstGeom prst="rect">
            <a:avLst/>
          </a:prstGeom>
        </p:spPr>
        <p:txBody>
          <a:bodyPr lIns="91425" tIns="91425" rIns="91425" bIns="91425" anchor="ctr" anchorCtr="0">
            <a:noAutofit/>
          </a:bodyPr>
          <a:lstStyle/>
          <a:p>
            <a:pPr lvl="0">
              <a:spcBef>
                <a:spcPts val="0"/>
              </a:spcBef>
              <a:buNone/>
            </a:pPr>
            <a:r>
              <a:rPr lang="en" sz="2400"/>
              <a:t>Innovative delivery model</a:t>
            </a:r>
          </a:p>
          <a:p>
            <a:pPr lvl="0">
              <a:spcBef>
                <a:spcPts val="0"/>
              </a:spcBef>
              <a:buNone/>
            </a:pPr>
            <a:r>
              <a:rPr lang="en" sz="2400"/>
              <a:t>Brief evidence based talking therapies (and promotion of mental health literacy)</a:t>
            </a:r>
          </a:p>
          <a:p>
            <a:pPr lvl="0">
              <a:spcBef>
                <a:spcPts val="0"/>
              </a:spcBef>
              <a:buNone/>
            </a:pPr>
            <a:r>
              <a:rPr lang="en" sz="2400"/>
              <a:t>Ithrive principles</a:t>
            </a:r>
          </a:p>
          <a:p>
            <a:pPr lvl="0">
              <a:spcBef>
                <a:spcPts val="0"/>
              </a:spcBef>
              <a:buNone/>
            </a:pPr>
            <a:r>
              <a:rPr lang="en" sz="2400"/>
              <a:t>Responsive to local needs</a:t>
            </a:r>
          </a:p>
          <a:p>
            <a:pPr lvl="0">
              <a:spcBef>
                <a:spcPts val="0"/>
              </a:spcBef>
              <a:buNone/>
            </a:pPr>
            <a:r>
              <a:rPr lang="en" sz="2400"/>
              <a:t>Increase reach</a:t>
            </a:r>
          </a:p>
          <a:p>
            <a:pPr lvl="0">
              <a:spcBef>
                <a:spcPts val="0"/>
              </a:spcBef>
              <a:buNone/>
            </a:pPr>
            <a:r>
              <a:rPr lang="en" sz="2400"/>
              <a:t>Deliver outcomes</a:t>
            </a:r>
          </a:p>
          <a:p>
            <a:pPr lvl="0" rtl="0">
              <a:spcBef>
                <a:spcPts val="0"/>
              </a:spcBef>
              <a:buNone/>
            </a:pPr>
            <a:endParaRPr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26">
                                            <p:txEl>
                                              <p:pRg st="0" end="0"/>
                                            </p:txEl>
                                          </p:spTgt>
                                        </p:tgtEl>
                                        <p:attrNameLst>
                                          <p:attrName>style.visibility</p:attrName>
                                        </p:attrNameLst>
                                      </p:cBhvr>
                                      <p:to>
                                        <p:strVal val="visible"/>
                                      </p:to>
                                    </p:set>
                                    <p:anim calcmode="lin" valueType="num">
                                      <p:cBhvr additive="base">
                                        <p:cTn id="7" dur="1000"/>
                                        <p:tgtEl>
                                          <p:spTgt spid="12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nodeType="clickEffect">
                                  <p:stCondLst>
                                    <p:cond delay="0"/>
                                  </p:stCondLst>
                                  <p:childTnLst>
                                    <p:set>
                                      <p:cBhvr>
                                        <p:cTn id="11" dur="1" fill="hold">
                                          <p:stCondLst>
                                            <p:cond delay="0"/>
                                          </p:stCondLst>
                                        </p:cTn>
                                        <p:tgtEl>
                                          <p:spTgt spid="126">
                                            <p:txEl>
                                              <p:pRg st="1" end="1"/>
                                            </p:txEl>
                                          </p:spTgt>
                                        </p:tgtEl>
                                        <p:attrNameLst>
                                          <p:attrName>style.visibility</p:attrName>
                                        </p:attrNameLst>
                                      </p:cBhvr>
                                      <p:to>
                                        <p:strVal val="visible"/>
                                      </p:to>
                                    </p:set>
                                    <p:anim calcmode="lin" valueType="num">
                                      <p:cBhvr additive="base">
                                        <p:cTn id="12" dur="1000"/>
                                        <p:tgtEl>
                                          <p:spTgt spid="12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nodeType="clickEffect">
                                  <p:stCondLst>
                                    <p:cond delay="0"/>
                                  </p:stCondLst>
                                  <p:childTnLst>
                                    <p:set>
                                      <p:cBhvr>
                                        <p:cTn id="16" dur="1" fill="hold">
                                          <p:stCondLst>
                                            <p:cond delay="0"/>
                                          </p:stCondLst>
                                        </p:cTn>
                                        <p:tgtEl>
                                          <p:spTgt spid="126">
                                            <p:txEl>
                                              <p:pRg st="2" end="2"/>
                                            </p:txEl>
                                          </p:spTgt>
                                        </p:tgtEl>
                                        <p:attrNameLst>
                                          <p:attrName>style.visibility</p:attrName>
                                        </p:attrNameLst>
                                      </p:cBhvr>
                                      <p:to>
                                        <p:strVal val="visible"/>
                                      </p:to>
                                    </p:set>
                                    <p:anim calcmode="lin" valueType="num">
                                      <p:cBhvr additive="base">
                                        <p:cTn id="17" dur="1000"/>
                                        <p:tgtEl>
                                          <p:spTgt spid="12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1" fill="hold" nodeType="clickEffect">
                                  <p:stCondLst>
                                    <p:cond delay="0"/>
                                  </p:stCondLst>
                                  <p:childTnLst>
                                    <p:set>
                                      <p:cBhvr>
                                        <p:cTn id="21" dur="1" fill="hold">
                                          <p:stCondLst>
                                            <p:cond delay="0"/>
                                          </p:stCondLst>
                                        </p:cTn>
                                        <p:tgtEl>
                                          <p:spTgt spid="126">
                                            <p:txEl>
                                              <p:pRg st="3" end="3"/>
                                            </p:txEl>
                                          </p:spTgt>
                                        </p:tgtEl>
                                        <p:attrNameLst>
                                          <p:attrName>style.visibility</p:attrName>
                                        </p:attrNameLst>
                                      </p:cBhvr>
                                      <p:to>
                                        <p:strVal val="visible"/>
                                      </p:to>
                                    </p:set>
                                    <p:anim calcmode="lin" valueType="num">
                                      <p:cBhvr additive="base">
                                        <p:cTn id="22" dur="1000"/>
                                        <p:tgtEl>
                                          <p:spTgt spid="12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1" fill="hold" nodeType="clickEffect">
                                  <p:stCondLst>
                                    <p:cond delay="0"/>
                                  </p:stCondLst>
                                  <p:childTnLst>
                                    <p:set>
                                      <p:cBhvr>
                                        <p:cTn id="26" dur="1" fill="hold">
                                          <p:stCondLst>
                                            <p:cond delay="0"/>
                                          </p:stCondLst>
                                        </p:cTn>
                                        <p:tgtEl>
                                          <p:spTgt spid="126">
                                            <p:txEl>
                                              <p:pRg st="4" end="4"/>
                                            </p:txEl>
                                          </p:spTgt>
                                        </p:tgtEl>
                                        <p:attrNameLst>
                                          <p:attrName>style.visibility</p:attrName>
                                        </p:attrNameLst>
                                      </p:cBhvr>
                                      <p:to>
                                        <p:strVal val="visible"/>
                                      </p:to>
                                    </p:set>
                                    <p:anim calcmode="lin" valueType="num">
                                      <p:cBhvr additive="base">
                                        <p:cTn id="27" dur="1000"/>
                                        <p:tgtEl>
                                          <p:spTgt spid="12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1" fill="hold" nodeType="clickEffect">
                                  <p:stCondLst>
                                    <p:cond delay="0"/>
                                  </p:stCondLst>
                                  <p:childTnLst>
                                    <p:set>
                                      <p:cBhvr>
                                        <p:cTn id="31" dur="1" fill="hold">
                                          <p:stCondLst>
                                            <p:cond delay="0"/>
                                          </p:stCondLst>
                                        </p:cTn>
                                        <p:tgtEl>
                                          <p:spTgt spid="126">
                                            <p:txEl>
                                              <p:pRg st="5" end="5"/>
                                            </p:txEl>
                                          </p:spTgt>
                                        </p:tgtEl>
                                        <p:attrNameLst>
                                          <p:attrName>style.visibility</p:attrName>
                                        </p:attrNameLst>
                                      </p:cBhvr>
                                      <p:to>
                                        <p:strVal val="visible"/>
                                      </p:to>
                                    </p:set>
                                    <p:anim calcmode="lin" valueType="num">
                                      <p:cBhvr additive="base">
                                        <p:cTn id="32" dur="1000"/>
                                        <p:tgtEl>
                                          <p:spTgt spid="12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nodeType="clickEffect">
                                  <p:stCondLst>
                                    <p:cond delay="0"/>
                                  </p:stCondLst>
                                  <p:childTnLst>
                                    <p:set>
                                      <p:cBhvr>
                                        <p:cTn id="36" dur="1" fill="hold">
                                          <p:stCondLst>
                                            <p:cond delay="0"/>
                                          </p:stCondLst>
                                        </p:cTn>
                                        <p:tgtEl>
                                          <p:spTgt spid="126">
                                            <p:txEl>
                                              <p:pRg st="6" end="6"/>
                                            </p:txEl>
                                          </p:spTgt>
                                        </p:tgtEl>
                                        <p:attrNameLst>
                                          <p:attrName>style.visibility</p:attrName>
                                        </p:attrNameLst>
                                      </p:cBhvr>
                                      <p:to>
                                        <p:strVal val="visible"/>
                                      </p:to>
                                    </p:set>
                                    <p:anim calcmode="lin" valueType="num">
                                      <p:cBhvr additive="base">
                                        <p:cTn id="37" dur="1000"/>
                                        <p:tgtEl>
                                          <p:spTgt spid="12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26">
                                            <p:txEl>
                                              <p:pRg st="0" end="0"/>
                                            </p:txEl>
                                          </p:spTgt>
                                        </p:tgtEl>
                                        <p:attrNameLst>
                                          <p:attrName>style.visibility</p:attrName>
                                        </p:attrNameLst>
                                      </p:cBhvr>
                                      <p:to>
                                        <p:strVal val="visible"/>
                                      </p:to>
                                    </p:set>
                                    <p:animEffect transition="in" filter="fade">
                                      <p:cBhvr>
                                        <p:cTn id="42" dur="1000"/>
                                        <p:tgtEl>
                                          <p:spTgt spid="126">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26">
                                            <p:txEl>
                                              <p:pRg st="1" end="1"/>
                                            </p:txEl>
                                          </p:spTgt>
                                        </p:tgtEl>
                                        <p:attrNameLst>
                                          <p:attrName>style.visibility</p:attrName>
                                        </p:attrNameLst>
                                      </p:cBhvr>
                                      <p:to>
                                        <p:strVal val="visible"/>
                                      </p:to>
                                    </p:set>
                                    <p:animEffect transition="in" filter="fade">
                                      <p:cBhvr>
                                        <p:cTn id="47" dur="1000"/>
                                        <p:tgtEl>
                                          <p:spTgt spid="126">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26">
                                            <p:txEl>
                                              <p:pRg st="2" end="2"/>
                                            </p:txEl>
                                          </p:spTgt>
                                        </p:tgtEl>
                                        <p:attrNameLst>
                                          <p:attrName>style.visibility</p:attrName>
                                        </p:attrNameLst>
                                      </p:cBhvr>
                                      <p:to>
                                        <p:strVal val="visible"/>
                                      </p:to>
                                    </p:set>
                                    <p:animEffect transition="in" filter="fade">
                                      <p:cBhvr>
                                        <p:cTn id="52" dur="1000"/>
                                        <p:tgtEl>
                                          <p:spTgt spid="126">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26">
                                            <p:txEl>
                                              <p:pRg st="3" end="3"/>
                                            </p:txEl>
                                          </p:spTgt>
                                        </p:tgtEl>
                                        <p:attrNameLst>
                                          <p:attrName>style.visibility</p:attrName>
                                        </p:attrNameLst>
                                      </p:cBhvr>
                                      <p:to>
                                        <p:strVal val="visible"/>
                                      </p:to>
                                    </p:set>
                                    <p:animEffect transition="in" filter="fade">
                                      <p:cBhvr>
                                        <p:cTn id="57" dur="1000"/>
                                        <p:tgtEl>
                                          <p:spTgt spid="126">
                                            <p:txEl>
                                              <p:pRg st="3" end="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26">
                                            <p:txEl>
                                              <p:pRg st="4" end="4"/>
                                            </p:txEl>
                                          </p:spTgt>
                                        </p:tgtEl>
                                        <p:attrNameLst>
                                          <p:attrName>style.visibility</p:attrName>
                                        </p:attrNameLst>
                                      </p:cBhvr>
                                      <p:to>
                                        <p:strVal val="visible"/>
                                      </p:to>
                                    </p:set>
                                    <p:animEffect transition="in" filter="fade">
                                      <p:cBhvr>
                                        <p:cTn id="62" dur="1000"/>
                                        <p:tgtEl>
                                          <p:spTgt spid="126">
                                            <p:txEl>
                                              <p:pRg st="4" end="4"/>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26">
                                            <p:txEl>
                                              <p:pRg st="5" end="5"/>
                                            </p:txEl>
                                          </p:spTgt>
                                        </p:tgtEl>
                                        <p:attrNameLst>
                                          <p:attrName>style.visibility</p:attrName>
                                        </p:attrNameLst>
                                      </p:cBhvr>
                                      <p:to>
                                        <p:strVal val="visible"/>
                                      </p:to>
                                    </p:set>
                                    <p:animEffect transition="in" filter="fade">
                                      <p:cBhvr>
                                        <p:cTn id="67" dur="1000"/>
                                        <p:tgtEl>
                                          <p:spTgt spid="126">
                                            <p:txEl>
                                              <p:pRg st="5" end="5"/>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26">
                                            <p:txEl>
                                              <p:pRg st="6" end="6"/>
                                            </p:txEl>
                                          </p:spTgt>
                                        </p:tgtEl>
                                        <p:attrNameLst>
                                          <p:attrName>style.visibility</p:attrName>
                                        </p:attrNameLst>
                                      </p:cBhvr>
                                      <p:to>
                                        <p:strVal val="visible"/>
                                      </p:to>
                                    </p:set>
                                    <p:animEffect transition="in" filter="fade">
                                      <p:cBhvr>
                                        <p:cTn id="72" dur="1000"/>
                                        <p:tgtEl>
                                          <p:spTgt spid="12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Shape 131"/>
          <p:cNvSpPr txBox="1">
            <a:spLocks noGrp="1"/>
          </p:cNvSpPr>
          <p:nvPr>
            <p:ph type="title"/>
          </p:nvPr>
        </p:nvSpPr>
        <p:spPr>
          <a:xfrm>
            <a:off x="471900" y="738725"/>
            <a:ext cx="8222100" cy="767700"/>
          </a:xfrm>
          <a:prstGeom prst="rect">
            <a:avLst/>
          </a:prstGeom>
        </p:spPr>
        <p:txBody>
          <a:bodyPr lIns="91425" tIns="91425" rIns="91425" bIns="91425" anchor="b" anchorCtr="0">
            <a:noAutofit/>
          </a:bodyPr>
          <a:lstStyle/>
          <a:p>
            <a:pPr lvl="0">
              <a:spcBef>
                <a:spcPts val="0"/>
              </a:spcBef>
              <a:buNone/>
            </a:pPr>
            <a:r>
              <a:rPr lang="en"/>
              <a:t>Summary of Needs: Cambridgeshire &amp; Peterborough</a:t>
            </a:r>
          </a:p>
        </p:txBody>
      </p:sp>
      <p:pic>
        <p:nvPicPr>
          <p:cNvPr id="132" name="Shape 132"/>
          <p:cNvPicPr preferRelativeResize="0"/>
          <p:nvPr/>
        </p:nvPicPr>
        <p:blipFill>
          <a:blip r:embed="rId3">
            <a:alphaModFix/>
          </a:blip>
          <a:stretch>
            <a:fillRect/>
          </a:stretch>
        </p:blipFill>
        <p:spPr>
          <a:xfrm>
            <a:off x="4072897" y="990425"/>
            <a:ext cx="4688749" cy="401169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Shape 137"/>
          <p:cNvSpPr txBox="1">
            <a:spLocks noGrp="1"/>
          </p:cNvSpPr>
          <p:nvPr>
            <p:ph type="title"/>
          </p:nvPr>
        </p:nvSpPr>
        <p:spPr>
          <a:xfrm>
            <a:off x="471900" y="738725"/>
            <a:ext cx="8222100" cy="767700"/>
          </a:xfrm>
          <a:prstGeom prst="rect">
            <a:avLst/>
          </a:prstGeom>
        </p:spPr>
        <p:txBody>
          <a:bodyPr lIns="91425" tIns="91425" rIns="91425" bIns="91425" anchor="b" anchorCtr="0">
            <a:noAutofit/>
          </a:bodyPr>
          <a:lstStyle/>
          <a:p>
            <a:pPr lvl="0">
              <a:spcBef>
                <a:spcPts val="0"/>
              </a:spcBef>
              <a:buNone/>
            </a:pPr>
            <a:r>
              <a:rPr lang="en" sz="4400"/>
              <a:t>Key Features </a:t>
            </a:r>
          </a:p>
        </p:txBody>
      </p:sp>
      <p:sp>
        <p:nvSpPr>
          <p:cNvPr id="138" name="Shape 138"/>
          <p:cNvSpPr txBox="1">
            <a:spLocks noGrp="1"/>
          </p:cNvSpPr>
          <p:nvPr>
            <p:ph type="body" idx="1"/>
          </p:nvPr>
        </p:nvSpPr>
        <p:spPr>
          <a:xfrm>
            <a:off x="471900" y="1630950"/>
            <a:ext cx="8222100" cy="3176700"/>
          </a:xfrm>
          <a:prstGeom prst="rect">
            <a:avLst/>
          </a:prstGeom>
        </p:spPr>
        <p:txBody>
          <a:bodyPr lIns="91425" tIns="91425" rIns="91425" bIns="91425" anchor="t" anchorCtr="0">
            <a:noAutofit/>
          </a:bodyPr>
          <a:lstStyle/>
          <a:p>
            <a:pPr marL="457200" lvl="0" indent="-317500" rtl="0">
              <a:lnSpc>
                <a:spcPct val="150000"/>
              </a:lnSpc>
              <a:spcBef>
                <a:spcPts val="1000"/>
              </a:spcBef>
              <a:spcAft>
                <a:spcPts val="0"/>
              </a:spcAft>
              <a:buClr>
                <a:srgbClr val="000000"/>
              </a:buClr>
              <a:buSzPct val="100000"/>
              <a:buChar char="●"/>
            </a:pPr>
            <a:r>
              <a:rPr lang="en" sz="1400">
                <a:solidFill>
                  <a:srgbClr val="000000"/>
                </a:solidFill>
              </a:rPr>
              <a:t>Geography - Rural/urban mix</a:t>
            </a:r>
          </a:p>
          <a:p>
            <a:pPr marL="457200" lvl="0" indent="-317500" rtl="0">
              <a:lnSpc>
                <a:spcPct val="150000"/>
              </a:lnSpc>
              <a:spcBef>
                <a:spcPts val="1000"/>
              </a:spcBef>
              <a:spcAft>
                <a:spcPts val="0"/>
              </a:spcAft>
              <a:buClr>
                <a:srgbClr val="000000"/>
              </a:buClr>
              <a:buSzPct val="100000"/>
              <a:buChar char="●"/>
            </a:pPr>
            <a:r>
              <a:rPr lang="en" sz="1400">
                <a:solidFill>
                  <a:srgbClr val="000000"/>
                </a:solidFill>
              </a:rPr>
              <a:t>Approx. 130,318 5-17 year olds and 86,567 aged 18-25 years old (2017)</a:t>
            </a:r>
          </a:p>
          <a:p>
            <a:pPr marL="457200" lvl="0" indent="-317500" rtl="0">
              <a:lnSpc>
                <a:spcPct val="150000"/>
              </a:lnSpc>
              <a:spcBef>
                <a:spcPts val="1000"/>
              </a:spcBef>
              <a:spcAft>
                <a:spcPts val="0"/>
              </a:spcAft>
              <a:buClr>
                <a:srgbClr val="000000"/>
              </a:buClr>
              <a:buSzPct val="100000"/>
              <a:buChar char="●"/>
            </a:pPr>
            <a:r>
              <a:rPr lang="en" sz="1400">
                <a:solidFill>
                  <a:srgbClr val="000000"/>
                </a:solidFill>
              </a:rPr>
              <a:t>Areas of new development e.g. Northstowe</a:t>
            </a:r>
          </a:p>
          <a:p>
            <a:pPr marL="457200" lvl="0" indent="-317500" rtl="0">
              <a:lnSpc>
                <a:spcPct val="150000"/>
              </a:lnSpc>
              <a:spcBef>
                <a:spcPts val="1000"/>
              </a:spcBef>
              <a:spcAft>
                <a:spcPts val="0"/>
              </a:spcAft>
              <a:buClr>
                <a:srgbClr val="000000"/>
              </a:buClr>
              <a:buSzPct val="100000"/>
              <a:buChar char="●"/>
            </a:pPr>
            <a:r>
              <a:rPr lang="en" sz="1400">
                <a:solidFill>
                  <a:srgbClr val="000000"/>
                </a:solidFill>
              </a:rPr>
              <a:t>Almost 80% of children in poverty in Cambridgeshire live in the less deprived areas</a:t>
            </a:r>
          </a:p>
          <a:p>
            <a:pPr marL="457200" lvl="0" indent="-317500" rtl="0">
              <a:lnSpc>
                <a:spcPct val="150000"/>
              </a:lnSpc>
              <a:spcBef>
                <a:spcPts val="1000"/>
              </a:spcBef>
              <a:spcAft>
                <a:spcPts val="0"/>
              </a:spcAft>
              <a:buClr>
                <a:srgbClr val="000000"/>
              </a:buClr>
              <a:buSzPct val="100000"/>
              <a:buChar char="●"/>
            </a:pPr>
            <a:r>
              <a:rPr lang="en" sz="1400">
                <a:solidFill>
                  <a:srgbClr val="000000"/>
                </a:solidFill>
              </a:rPr>
              <a:t>Peterborough has a higher percentage of residents within the most deprived economic quintile (37.5%) than England (20.2%)</a:t>
            </a:r>
          </a:p>
          <a:p>
            <a:pPr marL="457200" lvl="0" indent="-228600" rtl="0">
              <a:lnSpc>
                <a:spcPct val="115000"/>
              </a:lnSpc>
              <a:spcBef>
                <a:spcPts val="1000"/>
              </a:spcBef>
              <a:spcAft>
                <a:spcPts val="0"/>
              </a:spcAft>
              <a:buClr>
                <a:srgbClr val="000000"/>
              </a:buClr>
              <a:buChar char="●"/>
            </a:pPr>
            <a:r>
              <a:rPr lang="en" sz="1400">
                <a:solidFill>
                  <a:srgbClr val="000000"/>
                </a:solidFill>
              </a:rPr>
              <a:t>In Peterborough 45% of school children were from minority ethnic groups in 2015</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Shape 143"/>
          <p:cNvSpPr txBox="1">
            <a:spLocks noGrp="1"/>
          </p:cNvSpPr>
          <p:nvPr>
            <p:ph type="title"/>
          </p:nvPr>
        </p:nvSpPr>
        <p:spPr>
          <a:xfrm>
            <a:off x="460950" y="275275"/>
            <a:ext cx="8222100" cy="767700"/>
          </a:xfrm>
          <a:prstGeom prst="rect">
            <a:avLst/>
          </a:prstGeom>
        </p:spPr>
        <p:txBody>
          <a:bodyPr lIns="91425" tIns="91425" rIns="91425" bIns="91425" anchor="b" anchorCtr="0">
            <a:noAutofit/>
          </a:bodyPr>
          <a:lstStyle/>
          <a:p>
            <a:pPr lvl="0">
              <a:spcBef>
                <a:spcPts val="0"/>
              </a:spcBef>
              <a:buNone/>
            </a:pPr>
            <a:r>
              <a:rPr lang="en" sz="4400">
                <a:latin typeface="Arial"/>
                <a:ea typeface="Arial"/>
                <a:cs typeface="Arial"/>
                <a:sym typeface="Arial"/>
              </a:rPr>
              <a:t>Deprivation</a:t>
            </a:r>
          </a:p>
        </p:txBody>
      </p:sp>
      <p:pic>
        <p:nvPicPr>
          <p:cNvPr id="144" name="Shape 144"/>
          <p:cNvPicPr preferRelativeResize="0"/>
          <p:nvPr/>
        </p:nvPicPr>
        <p:blipFill>
          <a:blip r:embed="rId3">
            <a:alphaModFix/>
          </a:blip>
          <a:stretch>
            <a:fillRect/>
          </a:stretch>
        </p:blipFill>
        <p:spPr>
          <a:xfrm>
            <a:off x="1208348" y="1737925"/>
            <a:ext cx="4087374" cy="3253200"/>
          </a:xfrm>
          <a:prstGeom prst="rect">
            <a:avLst/>
          </a:prstGeom>
          <a:noFill/>
          <a:ln>
            <a:noFill/>
          </a:ln>
        </p:spPr>
      </p:pic>
      <p:pic>
        <p:nvPicPr>
          <p:cNvPr id="145" name="Shape 145"/>
          <p:cNvPicPr preferRelativeResize="0"/>
          <p:nvPr/>
        </p:nvPicPr>
        <p:blipFill>
          <a:blip r:embed="rId4">
            <a:alphaModFix/>
          </a:blip>
          <a:stretch>
            <a:fillRect/>
          </a:stretch>
        </p:blipFill>
        <p:spPr>
          <a:xfrm>
            <a:off x="5537247" y="553700"/>
            <a:ext cx="3355725" cy="3795724"/>
          </a:xfrm>
          <a:prstGeom prst="rect">
            <a:avLst/>
          </a:prstGeom>
          <a:noFill/>
          <a:ln>
            <a:noFill/>
          </a:ln>
        </p:spPr>
      </p:pic>
      <p:sp>
        <p:nvSpPr>
          <p:cNvPr id="146" name="Shape 146"/>
          <p:cNvSpPr txBox="1"/>
          <p:nvPr/>
        </p:nvSpPr>
        <p:spPr>
          <a:xfrm>
            <a:off x="2728875" y="1212237"/>
            <a:ext cx="2174700" cy="356400"/>
          </a:xfrm>
          <a:prstGeom prst="rect">
            <a:avLst/>
          </a:prstGeom>
          <a:noFill/>
          <a:ln>
            <a:noFill/>
          </a:ln>
        </p:spPr>
        <p:txBody>
          <a:bodyPr lIns="91425" tIns="91425" rIns="91425" bIns="91425" anchor="t" anchorCtr="0">
            <a:noAutofit/>
          </a:bodyPr>
          <a:lstStyle/>
          <a:p>
            <a:pPr lvl="0" algn="r">
              <a:spcBef>
                <a:spcPts val="0"/>
              </a:spcBef>
              <a:buNone/>
            </a:pPr>
            <a:r>
              <a:rPr lang="en" b="1"/>
              <a:t>Peterborough</a:t>
            </a:r>
          </a:p>
        </p:txBody>
      </p:sp>
      <p:sp>
        <p:nvSpPr>
          <p:cNvPr id="147" name="Shape 147"/>
          <p:cNvSpPr txBox="1"/>
          <p:nvPr/>
        </p:nvSpPr>
        <p:spPr>
          <a:xfrm>
            <a:off x="7370450" y="62375"/>
            <a:ext cx="1613100" cy="410100"/>
          </a:xfrm>
          <a:prstGeom prst="rect">
            <a:avLst/>
          </a:prstGeom>
          <a:noFill/>
          <a:ln>
            <a:noFill/>
          </a:ln>
        </p:spPr>
        <p:txBody>
          <a:bodyPr lIns="91425" tIns="91425" rIns="91425" bIns="91425" anchor="t" anchorCtr="0">
            <a:noAutofit/>
          </a:bodyPr>
          <a:lstStyle/>
          <a:p>
            <a:pPr lvl="0">
              <a:spcBef>
                <a:spcPts val="0"/>
              </a:spcBef>
              <a:buNone/>
            </a:pPr>
            <a:r>
              <a:rPr lang="en" b="1"/>
              <a:t>Cambridgeshire</a:t>
            </a:r>
          </a:p>
        </p:txBody>
      </p:sp>
      <p:sp>
        <p:nvSpPr>
          <p:cNvPr id="148" name="Shape 148"/>
          <p:cNvSpPr txBox="1"/>
          <p:nvPr/>
        </p:nvSpPr>
        <p:spPr>
          <a:xfrm>
            <a:off x="124775" y="1862675"/>
            <a:ext cx="1083600" cy="3083700"/>
          </a:xfrm>
          <a:prstGeom prst="rect">
            <a:avLst/>
          </a:prstGeom>
          <a:noFill/>
          <a:ln>
            <a:noFill/>
          </a:ln>
        </p:spPr>
        <p:txBody>
          <a:bodyPr lIns="91425" tIns="91425" rIns="91425" bIns="91425" anchor="t" anchorCtr="0">
            <a:noAutofit/>
          </a:bodyPr>
          <a:lstStyle/>
          <a:p>
            <a:pPr lvl="0" rtl="0">
              <a:lnSpc>
                <a:spcPct val="115000"/>
              </a:lnSpc>
              <a:spcBef>
                <a:spcPts val="0"/>
              </a:spcBef>
              <a:buNone/>
            </a:pPr>
            <a:r>
              <a:rPr lang="en" sz="1200">
                <a:latin typeface="Calibri"/>
                <a:ea typeface="Calibri"/>
                <a:cs typeface="Calibri"/>
                <a:sym typeface="Calibri"/>
              </a:rPr>
              <a:t>IMD 2015 Quintiles – Darkest colour represents some of the most deprived neighbourhoods in England.</a:t>
            </a:r>
          </a:p>
          <a:p>
            <a:pPr lvl="0">
              <a:spcBef>
                <a:spcPts val="0"/>
              </a:spcBef>
              <a:buNone/>
            </a:pPr>
            <a:r>
              <a:rPr lang="en" sz="1200" i="1">
                <a:latin typeface="Calibri"/>
                <a:ea typeface="Calibri"/>
                <a:cs typeface="Calibri"/>
                <a:sym typeface="Calibri"/>
              </a:rPr>
              <a:t>Source: Health Profiles, Public Health England</a:t>
            </a:r>
          </a:p>
        </p:txBody>
      </p:sp>
    </p:spTree>
  </p:cSld>
  <p:clrMapOvr>
    <a:masterClrMapping/>
  </p:clrMapOvr>
</p:sld>
</file>

<file path=ppt/theme/theme1.xml><?xml version="1.0" encoding="utf-8"?>
<a:theme xmlns:a="http://schemas.openxmlformats.org/drawingml/2006/main"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1602</Words>
  <Application>Microsoft Office PowerPoint</Application>
  <PresentationFormat>On-screen Show (16:9)</PresentationFormat>
  <Paragraphs>263</Paragraphs>
  <Slides>37</Slides>
  <Notes>37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37</vt:i4>
      </vt:variant>
    </vt:vector>
  </HeadingPairs>
  <TitlesOfParts>
    <vt:vector size="41" baseType="lpstr">
      <vt:lpstr>Arial</vt:lpstr>
      <vt:lpstr>Roboto</vt:lpstr>
      <vt:lpstr>Calibri</vt:lpstr>
      <vt:lpstr>material</vt:lpstr>
      <vt:lpstr>Mental Health and Wellbeing Provision for C&amp;YP in Cambridgeshire and Peterborough</vt:lpstr>
      <vt:lpstr>Agenda</vt:lpstr>
      <vt:lpstr>Context</vt:lpstr>
      <vt:lpstr>Proposed key dates  </vt:lpstr>
      <vt:lpstr>Key Drivers</vt:lpstr>
      <vt:lpstr>Our requirement</vt:lpstr>
      <vt:lpstr>Summary of Needs: Cambridgeshire &amp; Peterborough</vt:lpstr>
      <vt:lpstr>Key Features </vt:lpstr>
      <vt:lpstr>Deprivation</vt:lpstr>
      <vt:lpstr>Mental Health</vt:lpstr>
      <vt:lpstr>Need by Area </vt:lpstr>
      <vt:lpstr>Self-Harm</vt:lpstr>
      <vt:lpstr>Self-Harm Admissions by District &amp; Age</vt:lpstr>
      <vt:lpstr>Current Service Activity–Cambs (15/16)</vt:lpstr>
      <vt:lpstr>Age Profile (Counselling Services, Cambs 2015/16)</vt:lpstr>
      <vt:lpstr>Current Service Activity - Peterborough</vt:lpstr>
      <vt:lpstr>Presenting issues - Peterborough</vt:lpstr>
      <vt:lpstr>Additional Services </vt:lpstr>
      <vt:lpstr>Scope</vt:lpstr>
      <vt:lpstr>Eligibility criteria</vt:lpstr>
      <vt:lpstr>PowerPoint Presentation</vt:lpstr>
      <vt:lpstr>PowerPoint Presentation</vt:lpstr>
      <vt:lpstr>PowerPoint Presentation</vt:lpstr>
      <vt:lpstr>Supplier Views</vt:lpstr>
      <vt:lpstr>How could we measure quality?</vt:lpstr>
      <vt:lpstr>How could we measure activity?</vt:lpstr>
      <vt:lpstr>THE TRUTH ABOUT TENDERS…..</vt:lpstr>
      <vt:lpstr>Evaluators LIKE giving marks to organisations</vt:lpstr>
      <vt:lpstr>GETTING STARTED</vt:lpstr>
      <vt:lpstr>WHAT ARE EVALUATORS LOOKING FOR?</vt:lpstr>
      <vt:lpstr>  Comprehensive understanding of how the requirement will be met. Comprehensive evidence that the response given will deliver all stated requirements. Demonstrates how added value will be provided.  </vt:lpstr>
      <vt:lpstr>  We have found that our approach is an effective one, not only in terms of achieving outcomes but also through the changes and feedback we see from individuals. For example, our feedback forms (13 completed) from Autumn 2015 show that, when service users were asked to rate the service, they gave an average response of 8.7 out of 10, indicating a high level of satisfaction.  We are also regularly called on by partners to give advice and have received excellent feedback (exampled below).  There have been times when I have been working with the most desperate service users….I have been able to call upon X to get support and advice…. The difference this has made to the lives of service users I have worked with has been unquantifiable.    X YZ  December 2015 </vt:lpstr>
      <vt:lpstr> “I don’t always have the same opportunities to take part in activities as  everyone else or have friends over as my dad is unwell . I have to stay home to care for him”  X, aged 15  In a survey, 20% of young people said that they have been bullied away from school in the last 12 months (HRBS 2014).  Many tell us that access to free time, friendships and new experiences and  learning is affected by caring. Children can feel stigmatised and avoid inviting friends over or can be short of time or money to do activities.  When we evaluated our group work we found: • Reliance on groups for friendships …………. </vt:lpstr>
      <vt:lpstr>  The successful delivery of the X contract will be dependent on actively managing and mitigating the risks and challenges of operating an XX service. The main challenges to this are: Effective partnership set up management Staffing risks and challenges Quality assurance across the partnership Data and IT Access to the X service, ensuring ‘no wrong doors’  Effective partnership set up and management X  will have shared operational procedures and policies in place to ensure services are maintained and contingencies are in place for any possible risk. The management of these will be a key feature of the Partnership Management Board (PMB) with the risk log reviewed and updated at each meeting. </vt:lpstr>
      <vt:lpstr>GOOD LUCK </vt:lpstr>
      <vt:lpstr>Questions </vt:lpstr>
      <vt:lpstr>Contacts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Mental Health and Wellbeing Provision for C&amp;YP in Cambridgeshire and Peterborough</dc:title>
  <dc:creator>Redfern-Nichols Zoe</dc:creator>
  <cp:lastModifiedBy>Stott Wayne</cp:lastModifiedBy>
  <cp:revision>3</cp:revision>
  <dcterms:modified xsi:type="dcterms:W3CDTF">2017-02-14T08:41:52Z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be16a100-6fb1-4f06-886e-3d7ce5bd8b23</vt:lpwstr>
  </property>
  <property fmtid="{D5CDD505-2E9C-101B-9397-08002B2CF9AE}" pid="3" name="SercoClassification">
    <vt:lpwstr>Not a Serco document (No visible marking)</vt:lpwstr>
  </property>
</Properties>
</file>