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6" r:id="rId5"/>
    <p:sldId id="489" r:id="rId6"/>
    <p:sldId id="339" r:id="rId7"/>
    <p:sldId id="338" r:id="rId8"/>
    <p:sldId id="337" r:id="rId9"/>
    <p:sldId id="258" r:id="rId10"/>
    <p:sldId id="260" r:id="rId11"/>
    <p:sldId id="261" r:id="rId12"/>
    <p:sldId id="259" r:id="rId13"/>
    <p:sldId id="265" r:id="rId14"/>
    <p:sldId id="470" r:id="rId15"/>
    <p:sldId id="478" r:id="rId16"/>
    <p:sldId id="4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197641-AA9E-DD14-387D-9A9E5BFDAB7A}" name="WILSON, Jo" initials="WJ" userId="S::Jo.WILSON@education.gov.uk::65198f66-c65d-4aa5-aea1-0592477eba2d" providerId="AD"/>
  <p188:author id="{2452805C-3686-41A9-CF48-5525A26F2561}" name="GRAINGER, Elliot" initials="GE" userId="S::Elliot.GRAINGER@EDUCATION.GOV.UK::acc73b9c-3199-4c62-8c1b-d14904ad5ffb" providerId="AD"/>
  <p188:author id="{997BABB3-8B68-718E-6316-4B86214FDAD1}" name="WILSON, Rachel" initials="WR" userId="S::Rachel.WILSON@EDUCATION.GOV.UK::d2f57ffe-48b1-4044-9d52-de48b825c07b" providerId="AD"/>
  <p188:author id="{87B8CAF4-9433-418D-C19A-B31040F377FE}" name="GRAINGER, Elliot" initials="GE" userId="S::elliot.grainger@education.gov.uk::acc73b9c-3199-4c62-8c1b-d14904ad5ff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1" name="WILSON, Rachel" initials="WR" lastIdx="15" clrIdx="1">
    <p:extLst>
      <p:ext uri="{19B8F6BF-5375-455C-9EA6-DF929625EA0E}">
        <p15:presenceInfo xmlns:p15="http://schemas.microsoft.com/office/powerpoint/2012/main" userId="S-1-5-21-1993962763-1659004503-1801674531-174287" providerId="AD"/>
      </p:ext>
    </p:extLst>
  </p:cmAuthor>
  <p:cmAuthor id="2" name="HAYWOOD, Sarah" initials="HS" lastIdx="1" clrIdx="2">
    <p:extLst>
      <p:ext uri="{19B8F6BF-5375-455C-9EA6-DF929625EA0E}">
        <p15:presenceInfo xmlns:p15="http://schemas.microsoft.com/office/powerpoint/2012/main" userId="S-1-5-21-1993962763-1659004503-1801674531-193989" providerId="AD"/>
      </p:ext>
    </p:extLst>
  </p:cmAuthor>
  <p:cmAuthor id="3" name="HEATLEY, Craig" initials="HC" lastIdx="8" clrIdx="3">
    <p:extLst>
      <p:ext uri="{19B8F6BF-5375-455C-9EA6-DF929625EA0E}">
        <p15:presenceInfo xmlns:p15="http://schemas.microsoft.com/office/powerpoint/2012/main" userId="S-1-5-21-1993962763-1659004503-1801674531-968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38D146-1D07-4095-A805-E5E8E91434D4}" v="23" dt="2022-01-12T14:01:55.745"/>
    <p1510:client id="{AEF60A1F-C000-4D4B-89CE-A659AF1BE171}" v="364" dt="2022-01-12T14:27:42.464"/>
    <p1510:client id="{C54239DD-4F5B-4F36-B21E-A6B59F8AAD68}" v="735" dt="2022-01-12T14:29:09.9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270" y="57"/>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01/02/2022</a:t>
            </a:fld>
            <a:endParaRPr lang="en-GB"/>
          </a:p>
        </p:txBody>
      </p:sp>
      <p:sp>
        <p:nvSpPr>
          <p:cNvPr id="4" name="Footer Placeholder 3"/>
          <p:cNvSpPr>
            <a:spLocks noGrp="1"/>
          </p:cNvSpPr>
          <p:nvPr>
            <p:ph type="ftr" sz="quarter" idx="2"/>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a:p>
        </p:txBody>
      </p:sp>
      <p:sp>
        <p:nvSpPr>
          <p:cNvPr id="5" name="Slide Number Placeholder 4"/>
          <p:cNvSpPr>
            <a:spLocks noGrp="1"/>
          </p:cNvSpPr>
          <p:nvPr>
            <p:ph type="sldNum" sz="quarter" idx="3"/>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56792" y="179512"/>
            <a:ext cx="4752528" cy="504056"/>
          </a:xfrm>
          <a:prstGeom prst="rect">
            <a:avLst/>
          </a:prstGeom>
        </p:spPr>
        <p:txBody>
          <a:bodyPr vert="horz" lIns="91440" tIns="45720" rIns="91440" bIns="45720" rtlCol="0"/>
          <a:lstStyle>
            <a:lvl1pPr algn="l">
              <a:defRPr sz="1200"/>
            </a:lvl1pPr>
          </a:lstStyle>
          <a:p>
            <a:endParaRPr lang="en-GB"/>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640" y="179512"/>
            <a:ext cx="864096" cy="507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92696" y="251520"/>
            <a:ext cx="5400600" cy="4050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92696" y="4343400"/>
            <a:ext cx="54006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01/02/2022</a:t>
            </a:fld>
            <a:endParaRPr lang="en-GB"/>
          </a:p>
        </p:txBody>
      </p:sp>
      <p:sp>
        <p:nvSpPr>
          <p:cNvPr id="9" name="Footer Placeholder 3"/>
          <p:cNvSpPr>
            <a:spLocks noGrp="1"/>
          </p:cNvSpPr>
          <p:nvPr>
            <p:ph type="ftr" sz="quarter" idx="4"/>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a:p>
        </p:txBody>
      </p:sp>
      <p:sp>
        <p:nvSpPr>
          <p:cNvPr id="10" name="Slide Number Placeholder 4"/>
          <p:cNvSpPr>
            <a:spLocks noGrp="1"/>
          </p:cNvSpPr>
          <p:nvPr>
            <p:ph type="sldNum" sz="quarter" idx="5"/>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a:t>
            </a:r>
          </a:p>
        </p:txBody>
      </p:sp>
      <p:sp>
        <p:nvSpPr>
          <p:cNvPr id="4" name="Slide Number Placeholder 3"/>
          <p:cNvSpPr>
            <a:spLocks noGrp="1"/>
          </p:cNvSpPr>
          <p:nvPr>
            <p:ph type="sldNum" sz="quarter" idx="10"/>
          </p:nvPr>
        </p:nvSpPr>
        <p:spPr/>
        <p:txBody>
          <a:bodyPr/>
          <a:lstStyle/>
          <a:p>
            <a:fld id="{C5ABB7FA-2627-47C9-9258-FDF90D155C04}" type="slidenum">
              <a:rPr lang="en-GB" smtClean="0"/>
              <a:t>1</a:t>
            </a:fld>
            <a:endParaRPr lang="en-GB"/>
          </a:p>
        </p:txBody>
      </p:sp>
    </p:spTree>
    <p:extLst>
      <p:ext uri="{BB962C8B-B14F-4D97-AF65-F5344CB8AC3E}">
        <p14:creationId xmlns:p14="http://schemas.microsoft.com/office/powerpoint/2010/main" val="663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Elliot</a:t>
            </a:r>
          </a:p>
        </p:txBody>
      </p:sp>
      <p:sp>
        <p:nvSpPr>
          <p:cNvPr id="4" name="Slide Number Placeholder 3"/>
          <p:cNvSpPr>
            <a:spLocks noGrp="1"/>
          </p:cNvSpPr>
          <p:nvPr>
            <p:ph type="sldNum" sz="quarter" idx="5"/>
          </p:nvPr>
        </p:nvSpPr>
        <p:spPr/>
        <p:txBody>
          <a:bodyPr/>
          <a:lstStyle/>
          <a:p>
            <a:fld id="{C5ABB7FA-2627-47C9-9258-FDF90D155C04}" type="slidenum">
              <a:rPr lang="en-GB" smtClean="0"/>
              <a:t>10</a:t>
            </a:fld>
            <a:endParaRPr lang="en-GB"/>
          </a:p>
        </p:txBody>
      </p:sp>
    </p:spTree>
    <p:extLst>
      <p:ext uri="{BB962C8B-B14F-4D97-AF65-F5344CB8AC3E}">
        <p14:creationId xmlns:p14="http://schemas.microsoft.com/office/powerpoint/2010/main" val="472531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36E81AF-1D10-428C-8521-8518BB5D6790}"/>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21DC1F47-03F7-46DE-AE7B-368D9F3B38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t>Elliot</a:t>
            </a:r>
            <a:endParaRPr lang="en-US" altLang="en-US"/>
          </a:p>
        </p:txBody>
      </p:sp>
      <p:sp>
        <p:nvSpPr>
          <p:cNvPr id="10244" name="Slide Number Placeholder 3">
            <a:extLst>
              <a:ext uri="{FF2B5EF4-FFF2-40B4-BE49-F238E27FC236}">
                <a16:creationId xmlns:a16="http://schemas.microsoft.com/office/drawing/2014/main" id="{DAAA96C4-FF1B-4904-A3CA-6A474FF50E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AB51EE-5342-41CA-9018-9E9C924ABC87}" type="slidenum">
              <a:rPr lang="en-GB" altLang="en-US" smtClean="0"/>
              <a:pPr/>
              <a:t>11</a:t>
            </a:fld>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717F09CB-AC4F-43AA-B87C-80CE0357C442}"/>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DFA361D8-3219-4F4A-AE11-54A6C65AD2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t>Elliot</a:t>
            </a:r>
            <a:endParaRPr lang="en-GB" altLang="en-US"/>
          </a:p>
          <a:p>
            <a:endParaRPr lang="en-GB" altLang="en-US"/>
          </a:p>
        </p:txBody>
      </p:sp>
      <p:sp>
        <p:nvSpPr>
          <p:cNvPr id="18436" name="Slide Number Placeholder 3">
            <a:extLst>
              <a:ext uri="{FF2B5EF4-FFF2-40B4-BE49-F238E27FC236}">
                <a16:creationId xmlns:a16="http://schemas.microsoft.com/office/drawing/2014/main" id="{F401ECB6-7BC0-4DF6-BCC6-16B62EB6C2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83A86C-A715-4557-920F-34072E4474A5}" type="slidenum">
              <a:rPr lang="en-GB" altLang="en-US" smtClean="0"/>
              <a:pPr/>
              <a:t>12</a:t>
            </a:fld>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4C5EDCF-6D57-473D-A822-72C3599545A0}"/>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16B93947-B9BB-42A7-9FF6-273DA8ED59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t>Commercial</a:t>
            </a:r>
            <a:endParaRPr lang="en-GB" altLang="en-US"/>
          </a:p>
          <a:p>
            <a:endParaRPr lang="en-GB" altLang="en-US"/>
          </a:p>
        </p:txBody>
      </p:sp>
      <p:sp>
        <p:nvSpPr>
          <p:cNvPr id="20484" name="Slide Number Placeholder 3">
            <a:extLst>
              <a:ext uri="{FF2B5EF4-FFF2-40B4-BE49-F238E27FC236}">
                <a16:creationId xmlns:a16="http://schemas.microsoft.com/office/drawing/2014/main" id="{9D3778BD-D250-4A4A-9CD9-8847C37465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6CA63A-CA66-4B6E-B843-3EBEF7845B96}" type="slidenum">
              <a:rPr lang="en-GB" altLang="en-US" smtClean="0"/>
              <a:pPr/>
              <a:t>13</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 introduce team</a:t>
            </a:r>
          </a:p>
        </p:txBody>
      </p:sp>
      <p:sp>
        <p:nvSpPr>
          <p:cNvPr id="4" name="Slide Number Placeholder 3"/>
          <p:cNvSpPr>
            <a:spLocks noGrp="1"/>
          </p:cNvSpPr>
          <p:nvPr>
            <p:ph type="sldNum" sz="quarter" idx="10"/>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4032744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Sarah</a:t>
            </a:r>
          </a:p>
        </p:txBody>
      </p:sp>
      <p:sp>
        <p:nvSpPr>
          <p:cNvPr id="4" name="Slide Number Placeholder 3"/>
          <p:cNvSpPr>
            <a:spLocks noGrp="1"/>
          </p:cNvSpPr>
          <p:nvPr>
            <p:ph type="sldNum" sz="quarter" idx="5"/>
          </p:nvPr>
        </p:nvSpPr>
        <p:spPr/>
        <p:txBody>
          <a:bodyPr/>
          <a:lstStyle/>
          <a:p>
            <a:fld id="{3E884835-F7F3-43EF-AF88-7BF1A5F85027}" type="slidenum">
              <a:rPr lang="en-GB" smtClean="0"/>
              <a:t>3</a:t>
            </a:fld>
            <a:endParaRPr lang="en-GB"/>
          </a:p>
        </p:txBody>
      </p:sp>
    </p:spTree>
    <p:extLst>
      <p:ext uri="{BB962C8B-B14F-4D97-AF65-F5344CB8AC3E}">
        <p14:creationId xmlns:p14="http://schemas.microsoft.com/office/powerpoint/2010/main" val="1157414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Sarah</a:t>
            </a:r>
          </a:p>
        </p:txBody>
      </p:sp>
      <p:sp>
        <p:nvSpPr>
          <p:cNvPr id="4" name="Slide Number Placeholder 3"/>
          <p:cNvSpPr>
            <a:spLocks noGrp="1"/>
          </p:cNvSpPr>
          <p:nvPr>
            <p:ph type="sldNum" sz="quarter" idx="5"/>
          </p:nvPr>
        </p:nvSpPr>
        <p:spPr/>
        <p:txBody>
          <a:bodyPr/>
          <a:lstStyle/>
          <a:p>
            <a:fld id="{3E884835-F7F3-43EF-AF88-7BF1A5F85027}" type="slidenum">
              <a:rPr lang="en-GB" smtClean="0"/>
              <a:t>4</a:t>
            </a:fld>
            <a:endParaRPr lang="en-GB"/>
          </a:p>
        </p:txBody>
      </p:sp>
    </p:spTree>
    <p:extLst>
      <p:ext uri="{BB962C8B-B14F-4D97-AF65-F5344CB8AC3E}">
        <p14:creationId xmlns:p14="http://schemas.microsoft.com/office/powerpoint/2010/main" val="1523135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Sarah</a:t>
            </a:r>
          </a:p>
        </p:txBody>
      </p:sp>
      <p:sp>
        <p:nvSpPr>
          <p:cNvPr id="4" name="Slide Number Placeholder 3"/>
          <p:cNvSpPr>
            <a:spLocks noGrp="1"/>
          </p:cNvSpPr>
          <p:nvPr>
            <p:ph type="sldNum" sz="quarter" idx="5"/>
          </p:nvPr>
        </p:nvSpPr>
        <p:spPr/>
        <p:txBody>
          <a:bodyPr/>
          <a:lstStyle/>
          <a:p>
            <a:fld id="{3E884835-F7F3-43EF-AF88-7BF1A5F85027}" type="slidenum">
              <a:rPr lang="en-GB" smtClean="0"/>
              <a:t>5</a:t>
            </a:fld>
            <a:endParaRPr lang="en-GB"/>
          </a:p>
        </p:txBody>
      </p:sp>
    </p:spTree>
    <p:extLst>
      <p:ext uri="{BB962C8B-B14F-4D97-AF65-F5344CB8AC3E}">
        <p14:creationId xmlns:p14="http://schemas.microsoft.com/office/powerpoint/2010/main" val="3351826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a:t>
            </a:r>
          </a:p>
        </p:txBody>
      </p:sp>
      <p:sp>
        <p:nvSpPr>
          <p:cNvPr id="4" name="Slide Number Placeholder 3"/>
          <p:cNvSpPr>
            <a:spLocks noGrp="1"/>
          </p:cNvSpPr>
          <p:nvPr>
            <p:ph type="sldNum" sz="quarter" idx="10"/>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a:t>
            </a:r>
          </a:p>
          <a:p>
            <a:endParaRPr lang="en-GB"/>
          </a:p>
          <a:p>
            <a:endParaRPr lang="en-GB"/>
          </a:p>
          <a:p>
            <a:r>
              <a:rPr lang="en-GB"/>
              <a:t>We would expect the service to be responsive and be able to easily scale up and down certain products to meet user needs.</a:t>
            </a:r>
          </a:p>
          <a:p>
            <a:r>
              <a:rPr lang="en-GB"/>
              <a:t>We</a:t>
            </a:r>
            <a:r>
              <a:rPr lang="en-GB" baseline="0"/>
              <a:t> do not require any supporting products such as vending machines or disposal bins or bags as part of this service.</a:t>
            </a:r>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7</a:t>
            </a:fld>
            <a:endParaRPr lang="en-GB"/>
          </a:p>
        </p:txBody>
      </p:sp>
    </p:spTree>
    <p:extLst>
      <p:ext uri="{BB962C8B-B14F-4D97-AF65-F5344CB8AC3E}">
        <p14:creationId xmlns:p14="http://schemas.microsoft.com/office/powerpoint/2010/main" val="287359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a:t>
            </a:r>
          </a:p>
        </p:txBody>
      </p:sp>
      <p:sp>
        <p:nvSpPr>
          <p:cNvPr id="4" name="Slide Number Placeholder 3"/>
          <p:cNvSpPr>
            <a:spLocks noGrp="1"/>
          </p:cNvSpPr>
          <p:nvPr>
            <p:ph type="sldNum" sz="quarter" idx="10"/>
          </p:nvPr>
        </p:nvSpPr>
        <p:spPr/>
        <p:txBody>
          <a:bodyPr/>
          <a:lstStyle/>
          <a:p>
            <a:fld id="{C5ABB7FA-2627-47C9-9258-FDF90D155C04}" type="slidenum">
              <a:rPr lang="en-GB" smtClean="0"/>
              <a:t>8</a:t>
            </a:fld>
            <a:endParaRPr lang="en-GB"/>
          </a:p>
        </p:txBody>
      </p:sp>
    </p:spTree>
    <p:extLst>
      <p:ext uri="{BB962C8B-B14F-4D97-AF65-F5344CB8AC3E}">
        <p14:creationId xmlns:p14="http://schemas.microsoft.com/office/powerpoint/2010/main" val="2025512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t>Jo</a:t>
            </a:r>
          </a:p>
        </p:txBody>
      </p:sp>
      <p:sp>
        <p:nvSpPr>
          <p:cNvPr id="4" name="Slide Number Placeholder 3"/>
          <p:cNvSpPr>
            <a:spLocks noGrp="1"/>
          </p:cNvSpPr>
          <p:nvPr>
            <p:ph type="sldNum" sz="quarter" idx="10"/>
          </p:nvPr>
        </p:nvSpPr>
        <p:spPr/>
        <p:txBody>
          <a:bodyPr/>
          <a:lstStyle/>
          <a:p>
            <a:fld id="{C5ABB7FA-2627-47C9-9258-FDF90D155C04}" type="slidenum">
              <a:rPr lang="en-GB" smtClean="0"/>
              <a:t>9</a:t>
            </a:fld>
            <a:endParaRPr lang="en-GB"/>
          </a:p>
        </p:txBody>
      </p:sp>
    </p:spTree>
    <p:extLst>
      <p:ext uri="{BB962C8B-B14F-4D97-AF65-F5344CB8AC3E}">
        <p14:creationId xmlns:p14="http://schemas.microsoft.com/office/powerpoint/2010/main" val="2276629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a:t>Click to edit Master title style</a:t>
            </a:r>
            <a:endParaRPr lang="en-GB"/>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a:t>Click to edit Master title style</a:t>
            </a:r>
            <a:endParaRPr lang="en-GB"/>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3487876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69528264"/>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5E69749-5551-4F5F-A3EA-C88943F21456}" type="datetimeFigureOut">
              <a:rPr lang="en-GB" smtClean="0"/>
              <a:pPr/>
              <a:t>01/02/2022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a:t>Click to edit Master title style</a:t>
            </a:r>
            <a:endParaRPr lang="en-GB"/>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a:t>Click to edit Master title style</a:t>
            </a:r>
            <a:endParaRPr lang="en-GB"/>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01/02/2022</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pic>
        <p:nvPicPr>
          <p:cNvPr id="10" name="Picture 9" descr="Department for Education" title="Logo"/>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 id="2147483661" r:id="rId12"/>
  </p:sldLayoutIdLst>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Period.Products@education.gov.uk"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app.jaggaer.com/"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979265/Period_Products_Scheme_January_2021_v2__.pdf"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eur-lex.europa.eu/LexUriServ/LexUriServ.do?uri=OJ:L:2002:011:0004:0017:en:PDF"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z="3200"/>
              <a:t>Period Product provision to schools and post-16 education organisations across England</a:t>
            </a:r>
            <a:endParaRPr lang="en-GB" sz="3200">
              <a:cs typeface="Arial"/>
            </a:endParaRPr>
          </a:p>
        </p:txBody>
      </p:sp>
      <p:sp>
        <p:nvSpPr>
          <p:cNvPr id="5" name="Subtitle 4"/>
          <p:cNvSpPr>
            <a:spLocks noGrp="1"/>
          </p:cNvSpPr>
          <p:nvPr>
            <p:ph type="subTitle" idx="1"/>
          </p:nvPr>
        </p:nvSpPr>
        <p:spPr/>
        <p:txBody>
          <a:bodyPr vert="horz" lIns="91440" tIns="45720" rIns="91440" bIns="45720" rtlCol="0" anchor="t">
            <a:noAutofit/>
          </a:bodyPr>
          <a:lstStyle/>
          <a:p>
            <a:r>
              <a:rPr lang="en-GB"/>
              <a:t>Market Briefing Presentation – January 2022 </a:t>
            </a:r>
          </a:p>
          <a:p>
            <a:endParaRPr lang="en-GB"/>
          </a:p>
        </p:txBody>
      </p:sp>
    </p:spTree>
    <p:extLst>
      <p:ext uri="{BB962C8B-B14F-4D97-AF65-F5344CB8AC3E}">
        <p14:creationId xmlns:p14="http://schemas.microsoft.com/office/powerpoint/2010/main" val="307813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t>Tender Opportunity</a:t>
            </a:r>
          </a:p>
        </p:txBody>
      </p:sp>
      <p:sp>
        <p:nvSpPr>
          <p:cNvPr id="3" name="Content Placeholder 2"/>
          <p:cNvSpPr>
            <a:spLocks noGrp="1"/>
          </p:cNvSpPr>
          <p:nvPr>
            <p:ph sz="half" idx="1"/>
          </p:nvPr>
        </p:nvSpPr>
        <p:spPr>
          <a:xfrm>
            <a:off x="684212" y="1222309"/>
            <a:ext cx="4967908" cy="4706218"/>
          </a:xfrm>
        </p:spPr>
        <p:txBody>
          <a:bodyPr vert="horz" lIns="91440" tIns="45720" rIns="91440" bIns="45720" rtlCol="0" anchor="t">
            <a:noAutofit/>
          </a:bodyPr>
          <a:lstStyle/>
          <a:p>
            <a:pPr marL="0" indent="0">
              <a:buNone/>
            </a:pPr>
            <a:r>
              <a:rPr lang="en-GB" sz="1600" b="0"/>
              <a:t>The DfE will be looking to appoint a single supplier or consortia to deliver a national service for the provision of Period Products, via an open single-stage procurement.</a:t>
            </a:r>
          </a:p>
          <a:p>
            <a:pPr marL="0" indent="0">
              <a:buNone/>
            </a:pPr>
            <a:endParaRPr lang="en-GB" sz="1600" b="0"/>
          </a:p>
          <a:p>
            <a:pPr marL="0" indent="0">
              <a:buNone/>
            </a:pPr>
            <a:r>
              <a:rPr lang="en-GB" sz="1600" b="0"/>
              <a:t>The resulting contract is likely to start in July 2022, ahead of full rollout of the scheme from September 2022. </a:t>
            </a:r>
          </a:p>
          <a:p>
            <a:pPr marL="0" indent="0">
              <a:buNone/>
            </a:pPr>
            <a:endParaRPr lang="en-GB" sz="1600" b="0"/>
          </a:p>
          <a:p>
            <a:pPr marL="0" indent="0">
              <a:buNone/>
            </a:pPr>
            <a:r>
              <a:rPr lang="en-GB" sz="1600" b="0"/>
              <a:t>Bidding organisations will be assessed in the following areas:</a:t>
            </a:r>
          </a:p>
          <a:p>
            <a:pPr marL="0" indent="0">
              <a:buNone/>
            </a:pPr>
            <a:r>
              <a:rPr lang="en-GB" sz="1600" b="0"/>
              <a:t>Quality</a:t>
            </a:r>
          </a:p>
          <a:p>
            <a:pPr marL="0" indent="0">
              <a:buNone/>
            </a:pPr>
            <a:r>
              <a:rPr lang="en-GB" sz="1600" b="0"/>
              <a:t>Finance</a:t>
            </a:r>
          </a:p>
          <a:p>
            <a:pPr marL="0" indent="0">
              <a:buNone/>
            </a:pPr>
            <a:r>
              <a:rPr lang="en-GB" sz="1600" b="0"/>
              <a:t>Social Value</a:t>
            </a:r>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a:p>
            <a:pPr marL="0" indent="0">
              <a:buNone/>
            </a:pPr>
            <a:endParaRPr lang="en-GB" sz="1600" b="0"/>
          </a:p>
        </p:txBody>
      </p:sp>
      <p:pic>
        <p:nvPicPr>
          <p:cNvPr id="5" name="Content Placeholder 4"/>
          <p:cNvPicPr>
            <a:picLocks noGrp="1" noChangeAspect="1"/>
          </p:cNvPicPr>
          <p:nvPr>
            <p:ph sz="half" idx="2"/>
          </p:nvPr>
        </p:nvPicPr>
        <p:blipFill>
          <a:blip r:embed="rId3"/>
          <a:stretch>
            <a:fillRect/>
          </a:stretch>
        </p:blipFill>
        <p:spPr>
          <a:xfrm>
            <a:off x="5795963" y="2348880"/>
            <a:ext cx="2663825" cy="1742996"/>
          </a:xfrm>
          <a:prstGeom prst="rect">
            <a:avLst/>
          </a:prstGeom>
        </p:spPr>
      </p:pic>
    </p:spTree>
    <p:extLst>
      <p:ext uri="{BB962C8B-B14F-4D97-AF65-F5344CB8AC3E}">
        <p14:creationId xmlns:p14="http://schemas.microsoft.com/office/powerpoint/2010/main" val="3157914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1E4AC95-5AF4-437E-BF54-0EA496A3E4E2}"/>
              </a:ext>
            </a:extLst>
          </p:cNvPr>
          <p:cNvSpPr txBox="1"/>
          <p:nvPr/>
        </p:nvSpPr>
        <p:spPr>
          <a:xfrm>
            <a:off x="833218" y="1220732"/>
            <a:ext cx="7477562" cy="4031873"/>
          </a:xfrm>
          <a:prstGeom prst="rect">
            <a:avLst/>
          </a:prstGeom>
          <a:noFill/>
        </p:spPr>
        <p:txBody>
          <a:bodyPr wrap="square">
            <a:spAutoFit/>
          </a:bodyPr>
          <a:lstStyle/>
          <a:p>
            <a:pPr>
              <a:defRPr/>
            </a:pPr>
            <a:r>
              <a:rPr lang="en-GB" sz="1600">
                <a:cs typeface="Calibri" panose="020F0502020204030204" pitchFamily="34" charset="0"/>
              </a:rPr>
              <a:t>A Standard Supplier Questionnaire asks potential suppliers to initially self-declare their status against the exclusion grounds and selection questions. </a:t>
            </a:r>
          </a:p>
          <a:p>
            <a:pPr>
              <a:defRPr/>
            </a:pPr>
            <a:endParaRPr lang="en-GB" sz="1600">
              <a:cs typeface="Calibri" panose="020F0502020204030204" pitchFamily="34" charset="0"/>
            </a:endParaRPr>
          </a:p>
          <a:p>
            <a:pPr>
              <a:defRPr/>
            </a:pPr>
            <a:r>
              <a:rPr lang="en-GB" sz="1600">
                <a:cs typeface="Calibri" panose="020F0502020204030204" pitchFamily="34" charset="0"/>
              </a:rPr>
              <a:t>The SSQ is structured in 3 separate parts:  </a:t>
            </a:r>
          </a:p>
          <a:p>
            <a:pPr>
              <a:defRPr/>
            </a:pPr>
            <a:endParaRPr lang="en-GB" sz="1600">
              <a:cs typeface="Calibri" panose="020F0502020204030204" pitchFamily="34" charset="0"/>
            </a:endParaRPr>
          </a:p>
          <a:p>
            <a:pPr marL="120551" indent="-120551">
              <a:buFont typeface="Arial" panose="020B0604020202020204" pitchFamily="34" charset="0"/>
              <a:buChar char="•"/>
              <a:defRPr/>
            </a:pPr>
            <a:r>
              <a:rPr lang="en-GB" sz="1600" b="1">
                <a:cs typeface="Calibri" panose="020F0502020204030204" pitchFamily="34" charset="0"/>
              </a:rPr>
              <a:t>Part 1</a:t>
            </a:r>
            <a:r>
              <a:rPr lang="en-GB" sz="1600">
                <a:cs typeface="Calibri" panose="020F0502020204030204" pitchFamily="34" charset="0"/>
              </a:rPr>
              <a:t> - of the SSQ covers the basic information about the supplier: e.g.  contact details, trade memberships, details of parent companies, group bidding etc.</a:t>
            </a:r>
          </a:p>
          <a:p>
            <a:pPr>
              <a:defRPr/>
            </a:pPr>
            <a:endParaRPr lang="en-GB" sz="1600">
              <a:cs typeface="Calibri" panose="020F0502020204030204" pitchFamily="34" charset="0"/>
            </a:endParaRPr>
          </a:p>
          <a:p>
            <a:pPr marL="120551" indent="-120551">
              <a:buFont typeface="Arial" panose="020B0604020202020204" pitchFamily="34" charset="0"/>
              <a:buChar char="•"/>
              <a:defRPr/>
            </a:pPr>
            <a:r>
              <a:rPr lang="en-GB" sz="1600" b="1">
                <a:cs typeface="Calibri" panose="020F0502020204030204" pitchFamily="34" charset="0"/>
              </a:rPr>
              <a:t>Part 2</a:t>
            </a:r>
            <a:r>
              <a:rPr lang="en-GB" sz="1600">
                <a:cs typeface="Calibri" panose="020F0502020204030204" pitchFamily="34" charset="0"/>
              </a:rPr>
              <a:t> - covers a self-declaration whether or not any </a:t>
            </a:r>
            <a:r>
              <a:rPr lang="en-GB" sz="1600" b="1">
                <a:cs typeface="Calibri" panose="020F0502020204030204" pitchFamily="34" charset="0"/>
              </a:rPr>
              <a:t>exclusion grounds apply </a:t>
            </a:r>
            <a:r>
              <a:rPr lang="en-GB" sz="1600">
                <a:cs typeface="Calibri" panose="020F0502020204030204" pitchFamily="34" charset="0"/>
              </a:rPr>
              <a:t>e.g. insurance cover must be the minimum level required as stated in the SSQ etc.   </a:t>
            </a:r>
          </a:p>
          <a:p>
            <a:pPr>
              <a:defRPr/>
            </a:pPr>
            <a:endParaRPr lang="en-GB" sz="1600">
              <a:cs typeface="Calibri" panose="020F0502020204030204" pitchFamily="34" charset="0"/>
            </a:endParaRPr>
          </a:p>
          <a:p>
            <a:pPr marL="120551" indent="-120551">
              <a:buFont typeface="Arial" panose="020B0604020202020204" pitchFamily="34" charset="0"/>
              <a:buChar char="•"/>
              <a:defRPr/>
            </a:pPr>
            <a:r>
              <a:rPr lang="en-GB" sz="1600" b="1">
                <a:cs typeface="Calibri" panose="020F0502020204030204" pitchFamily="34" charset="0"/>
              </a:rPr>
              <a:t>Part 3</a:t>
            </a:r>
            <a:r>
              <a:rPr lang="en-GB" sz="1600">
                <a:cs typeface="Calibri" panose="020F0502020204030204" pitchFamily="34" charset="0"/>
              </a:rPr>
              <a:t> - covers a self-declaration regarding whether or not the company meets the selection criteria in respect of their financial standing and technical capacity.</a:t>
            </a:r>
          </a:p>
          <a:p>
            <a:pPr>
              <a:defRPr/>
            </a:pPr>
            <a:endParaRPr lang="en-GB" sz="1600">
              <a:cs typeface="Calibri" panose="020F0502020204030204" pitchFamily="34" charset="0"/>
            </a:endParaRPr>
          </a:p>
        </p:txBody>
      </p:sp>
      <p:sp>
        <p:nvSpPr>
          <p:cNvPr id="4" name="Title 1">
            <a:extLst>
              <a:ext uri="{FF2B5EF4-FFF2-40B4-BE49-F238E27FC236}">
                <a16:creationId xmlns:a16="http://schemas.microsoft.com/office/drawing/2014/main" id="{CD551006-9BC9-4C50-A3E0-B23659ADA311}"/>
              </a:ext>
            </a:extLst>
          </p:cNvPr>
          <p:cNvSpPr txBox="1">
            <a:spLocks/>
          </p:cNvSpPr>
          <p:nvPr/>
        </p:nvSpPr>
        <p:spPr>
          <a:xfrm>
            <a:off x="683320" y="273022"/>
            <a:ext cx="7777357" cy="611808"/>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kern="0">
                <a:solidFill>
                  <a:srgbClr val="104F75"/>
                </a:solidFill>
                <a:cs typeface="Calibri" panose="020F0502020204030204" pitchFamily="34" charset="0"/>
              </a:rPr>
              <a:t>Standard Supplier Questionnaire (SSQ)</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06E770-7909-4CFD-B79A-042A3D44EB2A}"/>
              </a:ext>
            </a:extLst>
          </p:cNvPr>
          <p:cNvSpPr>
            <a:spLocks noGrp="1"/>
          </p:cNvSpPr>
          <p:nvPr>
            <p:ph idx="1"/>
          </p:nvPr>
        </p:nvSpPr>
        <p:spPr>
          <a:xfrm>
            <a:off x="931410" y="1273677"/>
            <a:ext cx="7452122" cy="2981082"/>
          </a:xfrm>
        </p:spPr>
        <p:txBody>
          <a:bodyPr>
            <a:noAutofit/>
          </a:bodyPr>
          <a:lstStyle/>
          <a:p>
            <a:pPr marL="120551" indent="-120551">
              <a:spcBef>
                <a:spcPct val="0"/>
              </a:spcBef>
              <a:defRPr/>
            </a:pPr>
            <a:r>
              <a:rPr lang="en-GB" altLang="en-US" sz="1600" b="0">
                <a:cs typeface="Calibri" panose="020F0502020204030204" pitchFamily="34" charset="0"/>
              </a:rPr>
              <a:t>Canvass help, assistance or opinion on the tender or the procurement process in general from any DfE employee or other Government Department, Agency or non-departmental public body other than through the e-Tendering portal message board.</a:t>
            </a:r>
            <a:br>
              <a:rPr lang="en-GB" altLang="en-US" sz="1600" b="0">
                <a:cs typeface="Calibri" panose="020F0502020204030204" pitchFamily="34" charset="0"/>
              </a:rPr>
            </a:br>
            <a:endParaRPr lang="en-GB" altLang="en-US" sz="1600" b="0">
              <a:cs typeface="Calibri" panose="020F0502020204030204" pitchFamily="34" charset="0"/>
            </a:endParaRPr>
          </a:p>
          <a:p>
            <a:pPr marL="120551" indent="-120551">
              <a:spcBef>
                <a:spcPct val="0"/>
              </a:spcBef>
              <a:defRPr/>
            </a:pPr>
            <a:r>
              <a:rPr lang="en-GB" altLang="en-US" sz="1600" b="0">
                <a:cs typeface="Calibri" panose="020F0502020204030204" pitchFamily="34" charset="0"/>
              </a:rPr>
              <a:t>Submit a partially completed tender, as this will not be evaluated.</a:t>
            </a:r>
            <a:br>
              <a:rPr lang="en-GB" altLang="en-US" sz="1600" b="0">
                <a:cs typeface="Calibri" panose="020F0502020204030204" pitchFamily="34" charset="0"/>
              </a:rPr>
            </a:br>
            <a:endParaRPr lang="en-GB" altLang="en-US" sz="1600" b="0">
              <a:cs typeface="Calibri" panose="020F0502020204030204" pitchFamily="34" charset="0"/>
            </a:endParaRPr>
          </a:p>
          <a:p>
            <a:pPr marL="120551" indent="-120551">
              <a:spcBef>
                <a:spcPct val="0"/>
              </a:spcBef>
              <a:defRPr/>
            </a:pPr>
            <a:r>
              <a:rPr lang="en-GB" altLang="en-US" sz="1600" b="0">
                <a:cs typeface="Calibri" panose="020F0502020204030204" pitchFamily="34" charset="0"/>
              </a:rPr>
              <a:t>Submit a tender after the closing date and time - any tenders published after the deadline will not be considered</a:t>
            </a:r>
          </a:p>
          <a:p>
            <a:pPr>
              <a:defRPr/>
            </a:pPr>
            <a:endParaRPr lang="en-GB" sz="1600"/>
          </a:p>
        </p:txBody>
      </p:sp>
      <p:sp>
        <p:nvSpPr>
          <p:cNvPr id="4" name="Title 1">
            <a:extLst>
              <a:ext uri="{FF2B5EF4-FFF2-40B4-BE49-F238E27FC236}">
                <a16:creationId xmlns:a16="http://schemas.microsoft.com/office/drawing/2014/main" id="{8BD299F3-83F7-44EB-960A-F5E5A096A1C6}"/>
              </a:ext>
            </a:extLst>
          </p:cNvPr>
          <p:cNvSpPr txBox="1">
            <a:spLocks/>
          </p:cNvSpPr>
          <p:nvPr/>
        </p:nvSpPr>
        <p:spPr>
          <a:xfrm>
            <a:off x="1357385" y="212879"/>
            <a:ext cx="6429229" cy="598884"/>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kern="0">
                <a:solidFill>
                  <a:srgbClr val="104F75"/>
                </a:solidFill>
                <a:cs typeface="Calibri" panose="020F0502020204030204" pitchFamily="34" charset="0"/>
              </a:rPr>
              <a:t>What organisations must not 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59C1B-FCDC-4AC6-B3BE-A48EAD54AB88}"/>
              </a:ext>
            </a:extLst>
          </p:cNvPr>
          <p:cNvSpPr>
            <a:spLocks noGrp="1"/>
          </p:cNvSpPr>
          <p:nvPr>
            <p:ph idx="1"/>
          </p:nvPr>
        </p:nvSpPr>
        <p:spPr>
          <a:xfrm>
            <a:off x="845938" y="1115057"/>
            <a:ext cx="7452122" cy="3257767"/>
          </a:xfrm>
        </p:spPr>
        <p:txBody>
          <a:bodyPr>
            <a:noAutofit/>
          </a:bodyPr>
          <a:lstStyle/>
          <a:p>
            <a:pPr>
              <a:defRPr/>
            </a:pPr>
            <a:r>
              <a:rPr lang="en-GB" altLang="en-US" sz="1600" b="0"/>
              <a:t>Further information will be made available on contracts finder after this event, including the market engagement slides and Q&amp;A response pack.</a:t>
            </a:r>
          </a:p>
          <a:p>
            <a:pPr>
              <a:defRPr/>
            </a:pPr>
            <a:endParaRPr lang="en-GB" altLang="en-US" sz="1600" b="0"/>
          </a:p>
          <a:p>
            <a:pPr>
              <a:defRPr/>
            </a:pPr>
            <a:r>
              <a:rPr lang="en-GB" altLang="en-US" sz="1600" b="0"/>
              <a:t>Please note, once the procurement is open for competition all communication is to be directed through the Jaggaer portal. We will not respond to questions outside of Jaggaer.</a:t>
            </a:r>
          </a:p>
          <a:p>
            <a:pPr>
              <a:defRPr/>
            </a:pPr>
            <a:endParaRPr lang="en-GB" altLang="en-US" sz="1600" b="0"/>
          </a:p>
          <a:p>
            <a:pPr>
              <a:defRPr/>
            </a:pPr>
            <a:r>
              <a:rPr lang="en-GB" altLang="en-US" sz="1600" b="0"/>
              <a:t>If you have any questions, please contact </a:t>
            </a:r>
            <a:r>
              <a:rPr lang="en-GB" altLang="en-US" sz="1600" b="0">
                <a:hlinkClick r:id="rId3"/>
              </a:rPr>
              <a:t>Period.Products@education.gov.uk</a:t>
            </a:r>
            <a:r>
              <a:rPr lang="en-GB" altLang="en-US" sz="1600" b="0"/>
              <a:t> by Friday 21 January 2022.</a:t>
            </a:r>
          </a:p>
        </p:txBody>
      </p:sp>
      <p:sp>
        <p:nvSpPr>
          <p:cNvPr id="4" name="Title 1">
            <a:extLst>
              <a:ext uri="{FF2B5EF4-FFF2-40B4-BE49-F238E27FC236}">
                <a16:creationId xmlns:a16="http://schemas.microsoft.com/office/drawing/2014/main" id="{9280616B-DD33-4954-9852-88E1A2C28F65}"/>
              </a:ext>
            </a:extLst>
          </p:cNvPr>
          <p:cNvSpPr txBox="1">
            <a:spLocks/>
          </p:cNvSpPr>
          <p:nvPr/>
        </p:nvSpPr>
        <p:spPr>
          <a:xfrm>
            <a:off x="2742981" y="194218"/>
            <a:ext cx="3658037" cy="598884"/>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kern="0">
                <a:solidFill>
                  <a:srgbClr val="104F75"/>
                </a:solidFill>
                <a:latin typeface="Calibri" panose="020F0502020204030204" pitchFamily="34" charset="0"/>
                <a:cs typeface="Calibri" panose="020F0502020204030204" pitchFamily="34" charset="0"/>
              </a:rPr>
              <a:t>Further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0"/>
            <a:ext cx="7772400" cy="1470025"/>
          </a:xfrm>
        </p:spPr>
        <p:txBody>
          <a:bodyPr/>
          <a:lstStyle/>
          <a:p>
            <a:pPr algn="ctr"/>
            <a:r>
              <a:rPr lang="en-GB" sz="3200"/>
              <a:t>Introductions</a:t>
            </a:r>
            <a:endParaRPr lang="en-GB" sz="3200">
              <a:cs typeface="Arial"/>
            </a:endParaRPr>
          </a:p>
        </p:txBody>
      </p:sp>
      <p:sp>
        <p:nvSpPr>
          <p:cNvPr id="5" name="Subtitle 4"/>
          <p:cNvSpPr>
            <a:spLocks noGrp="1"/>
          </p:cNvSpPr>
          <p:nvPr>
            <p:ph type="subTitle" idx="1"/>
          </p:nvPr>
        </p:nvSpPr>
        <p:spPr>
          <a:xfrm>
            <a:off x="887755" y="1247063"/>
            <a:ext cx="7475010" cy="4791597"/>
          </a:xfrm>
        </p:spPr>
        <p:txBody>
          <a:bodyPr vert="horz" lIns="91440" tIns="45720" rIns="91440" bIns="45720" rtlCol="0" anchor="t">
            <a:noAutofit/>
          </a:bodyPr>
          <a:lstStyle/>
          <a:p>
            <a:pPr>
              <a:lnSpc>
                <a:spcPct val="200000"/>
              </a:lnSpc>
            </a:pPr>
            <a:r>
              <a:rPr lang="en-GB" kern="1000"/>
              <a:t>Jo Wilson – Policy Lead, Period Products</a:t>
            </a:r>
          </a:p>
          <a:p>
            <a:pPr>
              <a:lnSpc>
                <a:spcPct val="200000"/>
              </a:lnSpc>
            </a:pPr>
            <a:r>
              <a:rPr lang="en-GB" kern="1000"/>
              <a:t>Rachel Wilson – Team Leader, Period Products</a:t>
            </a:r>
          </a:p>
          <a:p>
            <a:pPr>
              <a:lnSpc>
                <a:spcPct val="200000"/>
              </a:lnSpc>
            </a:pPr>
            <a:r>
              <a:rPr lang="en-GB" kern="1000"/>
              <a:t>Sarah </a:t>
            </a:r>
            <a:r>
              <a:rPr lang="en-GB" kern="1000" err="1"/>
              <a:t>Melchionno</a:t>
            </a:r>
            <a:r>
              <a:rPr lang="en-GB" kern="1000"/>
              <a:t> – Commercial Lead</a:t>
            </a:r>
          </a:p>
          <a:p>
            <a:pPr>
              <a:lnSpc>
                <a:spcPct val="200000"/>
              </a:lnSpc>
            </a:pPr>
            <a:r>
              <a:rPr lang="en-GB" kern="1000"/>
              <a:t>Elliot Grainger – Commercial Practitioner</a:t>
            </a:r>
          </a:p>
          <a:p>
            <a:endParaRPr lang="en-GB" sz="1800" b="0"/>
          </a:p>
          <a:p>
            <a:endParaRPr lang="en-GB" sz="1800" b="0"/>
          </a:p>
          <a:p>
            <a:r>
              <a:rPr lang="en-GB" sz="1800" b="0"/>
              <a:t>NOTE: The DfE reserves the right to change or remove any aspect of the illustrated procurement prior to publication.</a:t>
            </a:r>
          </a:p>
        </p:txBody>
      </p:sp>
    </p:spTree>
    <p:extLst>
      <p:ext uri="{BB962C8B-B14F-4D97-AF65-F5344CB8AC3E}">
        <p14:creationId xmlns:p14="http://schemas.microsoft.com/office/powerpoint/2010/main" val="333696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CE86-7661-4FC3-9375-1207DC378F06}"/>
              </a:ext>
            </a:extLst>
          </p:cNvPr>
          <p:cNvSpPr>
            <a:spLocks noGrp="1"/>
          </p:cNvSpPr>
          <p:nvPr>
            <p:ph type="title"/>
          </p:nvPr>
        </p:nvSpPr>
        <p:spPr/>
        <p:txBody>
          <a:bodyPr/>
          <a:lstStyle/>
          <a:p>
            <a:r>
              <a:rPr lang="en-GB"/>
              <a:t>Purpose and agenda</a:t>
            </a:r>
          </a:p>
        </p:txBody>
      </p:sp>
      <p:sp>
        <p:nvSpPr>
          <p:cNvPr id="4" name="Slide Number Placeholder 3">
            <a:extLst>
              <a:ext uri="{FF2B5EF4-FFF2-40B4-BE49-F238E27FC236}">
                <a16:creationId xmlns:a16="http://schemas.microsoft.com/office/drawing/2014/main" id="{8559B7A8-F5BF-4B47-9517-C821ABD6E6EC}"/>
              </a:ext>
            </a:extLst>
          </p:cNvPr>
          <p:cNvSpPr>
            <a:spLocks noGrp="1"/>
          </p:cNvSpPr>
          <p:nvPr>
            <p:ph type="sldNum" sz="quarter" idx="11"/>
          </p:nvPr>
        </p:nvSpPr>
        <p:spPr/>
        <p:txBody>
          <a:bodyPr/>
          <a:lstStyle/>
          <a:p>
            <a:fld id="{4FAB73BC-B049-4115-A692-8D63A059BFB8}" type="slidenum">
              <a:rPr lang="en-GB" smtClean="0"/>
              <a:pPr/>
              <a:t>3</a:t>
            </a:fld>
            <a:endParaRPr lang="en-GB"/>
          </a:p>
        </p:txBody>
      </p:sp>
      <p:sp>
        <p:nvSpPr>
          <p:cNvPr id="5" name="Content Placeholder 4">
            <a:extLst>
              <a:ext uri="{FF2B5EF4-FFF2-40B4-BE49-F238E27FC236}">
                <a16:creationId xmlns:a16="http://schemas.microsoft.com/office/drawing/2014/main" id="{99339E14-535D-483A-AAA0-AE987FE368B5}"/>
              </a:ext>
            </a:extLst>
          </p:cNvPr>
          <p:cNvSpPr>
            <a:spLocks noGrp="1"/>
          </p:cNvSpPr>
          <p:nvPr>
            <p:ph sz="quarter" idx="12"/>
          </p:nvPr>
        </p:nvSpPr>
        <p:spPr>
          <a:xfrm>
            <a:off x="590400" y="1227894"/>
            <a:ext cx="7986713" cy="5195131"/>
          </a:xfrm>
        </p:spPr>
        <p:txBody>
          <a:bodyPr/>
          <a:lstStyle/>
          <a:p>
            <a:pPr marL="0" indent="0">
              <a:buNone/>
            </a:pPr>
            <a:r>
              <a:rPr lang="en-GB" sz="2000" b="1">
                <a:solidFill>
                  <a:srgbClr val="466080"/>
                </a:solidFill>
                <a:ea typeface="+mj-ea"/>
              </a:rPr>
              <a:t>Purpose</a:t>
            </a:r>
            <a:r>
              <a:rPr lang="en-GB" sz="2400" b="1">
                <a:solidFill>
                  <a:srgbClr val="466080"/>
                </a:solidFill>
                <a:ea typeface="+mj-ea"/>
              </a:rPr>
              <a:t> </a:t>
            </a:r>
          </a:p>
          <a:p>
            <a:r>
              <a:rPr lang="en-GB" sz="1800">
                <a:solidFill>
                  <a:srgbClr val="466080"/>
                </a:solidFill>
                <a:ea typeface="+mj-ea"/>
              </a:rPr>
              <a:t>To set out our current thinking and share information on the intended design of the Period Product Provisions to Schools and Colleges Programme. This event is to test our thinking and listen to your views on delivery and to help inform the in-depth design of the initiative.</a:t>
            </a:r>
          </a:p>
          <a:p>
            <a:endParaRPr lang="en-GB" sz="1800">
              <a:solidFill>
                <a:srgbClr val="466080"/>
              </a:solidFill>
              <a:ea typeface="+mj-ea"/>
            </a:endParaRPr>
          </a:p>
          <a:p>
            <a:pPr marL="0" indent="0">
              <a:buNone/>
            </a:pPr>
            <a:r>
              <a:rPr lang="en-GB" sz="1800">
                <a:solidFill>
                  <a:srgbClr val="466080"/>
                </a:solidFill>
                <a:ea typeface="+mj-ea"/>
              </a:rPr>
              <a:t>Agenda</a:t>
            </a:r>
          </a:p>
          <a:p>
            <a:r>
              <a:rPr lang="en-GB" sz="1800">
                <a:solidFill>
                  <a:schemeClr val="accent1">
                    <a:lumMod val="75000"/>
                  </a:schemeClr>
                </a:solidFill>
              </a:rPr>
              <a:t>Background</a:t>
            </a:r>
          </a:p>
          <a:p>
            <a:r>
              <a:rPr lang="en-GB" sz="1800">
                <a:solidFill>
                  <a:schemeClr val="accent1">
                    <a:lumMod val="75000"/>
                  </a:schemeClr>
                </a:solidFill>
              </a:rPr>
              <a:t>The requirement </a:t>
            </a:r>
          </a:p>
          <a:p>
            <a:r>
              <a:rPr lang="en-GB" sz="1800">
                <a:solidFill>
                  <a:schemeClr val="accent1">
                    <a:lumMod val="75000"/>
                  </a:schemeClr>
                </a:solidFill>
              </a:rPr>
              <a:t>Commercial and e-tendering process</a:t>
            </a:r>
          </a:p>
          <a:p>
            <a:endParaRPr lang="en-GB" sz="1800">
              <a:solidFill>
                <a:srgbClr val="466080"/>
              </a:solidFill>
              <a:ea typeface="+mj-ea"/>
            </a:endParaRPr>
          </a:p>
          <a:p>
            <a:endParaRPr lang="en-GB" sz="1800">
              <a:solidFill>
                <a:srgbClr val="466080"/>
              </a:solidFill>
              <a:ea typeface="+mj-ea"/>
            </a:endParaRPr>
          </a:p>
        </p:txBody>
      </p:sp>
    </p:spTree>
    <p:extLst>
      <p:ext uri="{BB962C8B-B14F-4D97-AF65-F5344CB8AC3E}">
        <p14:creationId xmlns:p14="http://schemas.microsoft.com/office/powerpoint/2010/main" val="72421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901FC-9CE8-40CD-8C30-8B15B6806AA9}"/>
              </a:ext>
            </a:extLst>
          </p:cNvPr>
          <p:cNvSpPr>
            <a:spLocks noGrp="1"/>
          </p:cNvSpPr>
          <p:nvPr>
            <p:ph type="title"/>
          </p:nvPr>
        </p:nvSpPr>
        <p:spPr>
          <a:xfrm>
            <a:off x="574525" y="417633"/>
            <a:ext cx="7997763" cy="512514"/>
          </a:xfrm>
        </p:spPr>
        <p:txBody>
          <a:bodyPr/>
          <a:lstStyle/>
          <a:p>
            <a:r>
              <a:rPr lang="en-GB"/>
              <a:t>Protocols</a:t>
            </a:r>
          </a:p>
        </p:txBody>
      </p:sp>
      <p:sp>
        <p:nvSpPr>
          <p:cNvPr id="4" name="Slide Number Placeholder 3">
            <a:extLst>
              <a:ext uri="{FF2B5EF4-FFF2-40B4-BE49-F238E27FC236}">
                <a16:creationId xmlns:a16="http://schemas.microsoft.com/office/drawing/2014/main" id="{03804D27-0A85-4BDA-9509-36F35312AF2D}"/>
              </a:ext>
            </a:extLst>
          </p:cNvPr>
          <p:cNvSpPr>
            <a:spLocks noGrp="1"/>
          </p:cNvSpPr>
          <p:nvPr>
            <p:ph type="sldNum" sz="quarter" idx="11"/>
          </p:nvPr>
        </p:nvSpPr>
        <p:spPr/>
        <p:txBody>
          <a:bodyPr/>
          <a:lstStyle/>
          <a:p>
            <a:fld id="{4FAB73BC-B049-4115-A692-8D63A059BFB8}" type="slidenum">
              <a:rPr lang="en-GB" smtClean="0"/>
              <a:pPr/>
              <a:t>4</a:t>
            </a:fld>
            <a:endParaRPr lang="en-GB"/>
          </a:p>
        </p:txBody>
      </p:sp>
      <p:sp>
        <p:nvSpPr>
          <p:cNvPr id="5" name="Content Placeholder 4">
            <a:extLst>
              <a:ext uri="{FF2B5EF4-FFF2-40B4-BE49-F238E27FC236}">
                <a16:creationId xmlns:a16="http://schemas.microsoft.com/office/drawing/2014/main" id="{69C9012A-AD33-4CBC-B436-187D61685F82}"/>
              </a:ext>
            </a:extLst>
          </p:cNvPr>
          <p:cNvSpPr>
            <a:spLocks noGrp="1"/>
          </p:cNvSpPr>
          <p:nvPr>
            <p:ph sz="quarter" idx="12"/>
          </p:nvPr>
        </p:nvSpPr>
        <p:spPr>
          <a:xfrm>
            <a:off x="585575" y="1013433"/>
            <a:ext cx="7986713" cy="4967653"/>
          </a:xfrm>
        </p:spPr>
        <p:txBody>
          <a:bodyPr/>
          <a:lstStyle/>
          <a:p>
            <a:pPr marL="285750" indent="-285750" fontAlgn="base">
              <a:spcAft>
                <a:spcPts val="1200"/>
              </a:spcAft>
              <a:buFont typeface="Wingdings" panose="05000000000000000000" pitchFamily="2" charset="2"/>
              <a:buChar char="Ø"/>
            </a:pPr>
            <a:r>
              <a:rPr lang="en-GB" sz="1600">
                <a:solidFill>
                  <a:srgbClr val="466080"/>
                </a:solidFill>
                <a:ea typeface="+mj-ea"/>
              </a:rPr>
              <a:t>Please remain on mute until you want to respond or ask a question</a:t>
            </a:r>
          </a:p>
          <a:p>
            <a:pPr marL="285750" indent="-285750" fontAlgn="base">
              <a:spcAft>
                <a:spcPts val="1200"/>
              </a:spcAft>
              <a:buFont typeface="Wingdings" panose="05000000000000000000" pitchFamily="2" charset="2"/>
              <a:buChar char="Ø"/>
            </a:pPr>
            <a:r>
              <a:rPr lang="en-GB" sz="1600">
                <a:solidFill>
                  <a:srgbClr val="466080"/>
                </a:solidFill>
                <a:latin typeface="+mj-lt"/>
              </a:rPr>
              <a:t>Use the 'raise hand' function to ask a question or if you are struggling to hear.</a:t>
            </a:r>
          </a:p>
          <a:p>
            <a:pPr marL="285750" indent="-285750" fontAlgn="base">
              <a:spcAft>
                <a:spcPts val="1200"/>
              </a:spcAft>
              <a:buFont typeface="Wingdings" panose="05000000000000000000" pitchFamily="2" charset="2"/>
              <a:buChar char="Ø"/>
            </a:pPr>
            <a:r>
              <a:rPr lang="en-US" sz="1600">
                <a:solidFill>
                  <a:srgbClr val="466080"/>
                </a:solidFill>
                <a:latin typeface="+mj-lt"/>
              </a:rPr>
              <a:t>​</a:t>
            </a:r>
            <a:r>
              <a:rPr lang="en-GB" sz="1600">
                <a:solidFill>
                  <a:srgbClr val="466080"/>
                </a:solidFill>
                <a:latin typeface="+mj-lt"/>
              </a:rPr>
              <a:t>Please hold your questions for the Q&amp;A at the end using the chat function</a:t>
            </a:r>
            <a:endParaRPr lang="en-GB" sz="1600" i="0" u="sng">
              <a:solidFill>
                <a:srgbClr val="466080"/>
              </a:solidFill>
              <a:effectLst/>
              <a:latin typeface="+mj-lt"/>
            </a:endParaRPr>
          </a:p>
          <a:p>
            <a:pPr marL="285750" indent="-285750" rtl="0" fontAlgn="base">
              <a:spcAft>
                <a:spcPts val="1200"/>
              </a:spcAft>
              <a:buFont typeface="Wingdings" panose="05000000000000000000" pitchFamily="2" charset="2"/>
              <a:buChar char="Ø"/>
            </a:pPr>
            <a:r>
              <a:rPr lang="en-GB" sz="1600" i="0" u="none" strike="noStrike">
                <a:solidFill>
                  <a:srgbClr val="466080"/>
                </a:solidFill>
                <a:effectLst/>
                <a:latin typeface="+mj-lt"/>
              </a:rPr>
              <a:t>Please share in the chat function</a:t>
            </a:r>
            <a:r>
              <a:rPr lang="en-GB" sz="1600">
                <a:solidFill>
                  <a:srgbClr val="466080"/>
                </a:solidFill>
                <a:latin typeface="+mj-lt"/>
              </a:rPr>
              <a:t> your name and your organisation</a:t>
            </a:r>
            <a:r>
              <a:rPr lang="en-GB" sz="1600" i="0" u="none" strike="noStrike">
                <a:solidFill>
                  <a:srgbClr val="466080"/>
                </a:solidFill>
                <a:effectLst/>
                <a:latin typeface="+mj-lt"/>
              </a:rPr>
              <a:t> </a:t>
            </a:r>
            <a:r>
              <a:rPr lang="en-US" sz="1600" b="0" i="0">
                <a:solidFill>
                  <a:srgbClr val="466080"/>
                </a:solidFill>
                <a:effectLst/>
                <a:latin typeface="+mj-lt"/>
              </a:rPr>
              <a:t>​</a:t>
            </a:r>
          </a:p>
          <a:p>
            <a:pPr marL="285750" indent="-285750" fontAlgn="base">
              <a:spcAft>
                <a:spcPts val="1200"/>
              </a:spcAft>
              <a:buFont typeface="Wingdings" panose="05000000000000000000" pitchFamily="2" charset="2"/>
              <a:buChar char="Ø"/>
            </a:pPr>
            <a:r>
              <a:rPr lang="en-GB" sz="1600">
                <a:solidFill>
                  <a:srgbClr val="466080"/>
                </a:solidFill>
                <a:latin typeface="+mj-lt"/>
              </a:rPr>
              <a:t>If you would like to share information that is confidential, or ask questions that you consider to be confidential, please share these with us separately. </a:t>
            </a:r>
          </a:p>
          <a:p>
            <a:pPr marL="285750" indent="-285750" fontAlgn="base">
              <a:spcAft>
                <a:spcPts val="1200"/>
              </a:spcAft>
              <a:buFont typeface="Wingdings" panose="05000000000000000000" pitchFamily="2" charset="2"/>
              <a:buChar char="Ø"/>
            </a:pPr>
            <a:r>
              <a:rPr lang="en-GB" sz="1600">
                <a:solidFill>
                  <a:srgbClr val="466080"/>
                </a:solidFill>
                <a:latin typeface="+mj-lt"/>
              </a:rPr>
              <a:t>Where we find questions are generic and may be informative to a wider audience and not of a commercially sensitive nature, we may develop a Frequently Asked Question log.  This log would be anonymised and may form part of the competitive process.</a:t>
            </a:r>
          </a:p>
          <a:p>
            <a:pPr marL="285750" indent="-285750" fontAlgn="base">
              <a:spcAft>
                <a:spcPts val="1200"/>
              </a:spcAft>
              <a:buFont typeface="Wingdings" panose="05000000000000000000" pitchFamily="2" charset="2"/>
              <a:buChar char="Ø"/>
            </a:pPr>
            <a:r>
              <a:rPr lang="en-US" sz="1600">
                <a:solidFill>
                  <a:srgbClr val="466080"/>
                </a:solidFill>
                <a:latin typeface="+mj-lt"/>
              </a:rPr>
              <a:t>Please turn on your camera if possible when speaking.</a:t>
            </a:r>
          </a:p>
          <a:p>
            <a:pPr marL="285750" indent="-285750" rtl="0" fontAlgn="base">
              <a:buFont typeface="Arial" panose="020B0604020202020204" pitchFamily="34" charset="0"/>
              <a:buChar char="•"/>
            </a:pPr>
            <a:endParaRPr lang="en-GB" sz="1800">
              <a:solidFill>
                <a:srgbClr val="466080"/>
              </a:solidFill>
              <a:latin typeface="+mj-lt"/>
            </a:endParaRPr>
          </a:p>
          <a:p>
            <a:pPr marL="285750" indent="-285750" rtl="0" fontAlgn="base">
              <a:buFont typeface="Arial" panose="020B0604020202020204" pitchFamily="34" charset="0"/>
              <a:buChar char="•"/>
            </a:pPr>
            <a:endParaRPr lang="en-GB" sz="1800" b="0" i="0" u="none" strike="noStrike">
              <a:solidFill>
                <a:srgbClr val="466080"/>
              </a:solidFill>
              <a:effectLst/>
              <a:latin typeface="+mj-lt"/>
            </a:endParaRPr>
          </a:p>
          <a:p>
            <a:pPr marL="285750" indent="-285750" fontAlgn="base">
              <a:buFont typeface="Wingdings" panose="05000000000000000000" pitchFamily="2" charset="2"/>
              <a:buChar char="Ø"/>
            </a:pPr>
            <a:endParaRPr lang="en-US" sz="1800">
              <a:solidFill>
                <a:srgbClr val="466080"/>
              </a:solidFill>
              <a:latin typeface="+mj-lt"/>
            </a:endParaRPr>
          </a:p>
          <a:p>
            <a:endParaRPr lang="en-GB"/>
          </a:p>
        </p:txBody>
      </p:sp>
    </p:spTree>
    <p:extLst>
      <p:ext uri="{BB962C8B-B14F-4D97-AF65-F5344CB8AC3E}">
        <p14:creationId xmlns:p14="http://schemas.microsoft.com/office/powerpoint/2010/main" val="1069638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CDDD7-38A7-4673-AAFA-14011602ACE5}"/>
              </a:ext>
            </a:extLst>
          </p:cNvPr>
          <p:cNvSpPr>
            <a:spLocks noGrp="1"/>
          </p:cNvSpPr>
          <p:nvPr>
            <p:ph type="title"/>
          </p:nvPr>
        </p:nvSpPr>
        <p:spPr>
          <a:xfrm>
            <a:off x="574525" y="434975"/>
            <a:ext cx="7997763" cy="512514"/>
          </a:xfrm>
        </p:spPr>
        <p:txBody>
          <a:bodyPr/>
          <a:lstStyle/>
          <a:p>
            <a:r>
              <a:rPr lang="en-GB"/>
              <a:t>Participation</a:t>
            </a:r>
          </a:p>
        </p:txBody>
      </p:sp>
      <p:sp>
        <p:nvSpPr>
          <p:cNvPr id="4" name="Slide Number Placeholder 3">
            <a:extLst>
              <a:ext uri="{FF2B5EF4-FFF2-40B4-BE49-F238E27FC236}">
                <a16:creationId xmlns:a16="http://schemas.microsoft.com/office/drawing/2014/main" id="{E3E3B9AF-DBA3-4891-AAC8-B4C0B4370DD5}"/>
              </a:ext>
            </a:extLst>
          </p:cNvPr>
          <p:cNvSpPr>
            <a:spLocks noGrp="1"/>
          </p:cNvSpPr>
          <p:nvPr>
            <p:ph type="sldNum" sz="quarter" idx="11"/>
          </p:nvPr>
        </p:nvSpPr>
        <p:spPr/>
        <p:txBody>
          <a:bodyPr/>
          <a:lstStyle/>
          <a:p>
            <a:fld id="{4FAB73BC-B049-4115-A692-8D63A059BFB8}" type="slidenum">
              <a:rPr lang="en-GB" smtClean="0"/>
              <a:pPr/>
              <a:t>5</a:t>
            </a:fld>
            <a:endParaRPr lang="en-GB"/>
          </a:p>
        </p:txBody>
      </p:sp>
      <p:sp>
        <p:nvSpPr>
          <p:cNvPr id="5" name="Content Placeholder 4">
            <a:extLst>
              <a:ext uri="{FF2B5EF4-FFF2-40B4-BE49-F238E27FC236}">
                <a16:creationId xmlns:a16="http://schemas.microsoft.com/office/drawing/2014/main" id="{13F25EAD-6F56-414C-8782-B316AF96AC2C}"/>
              </a:ext>
            </a:extLst>
          </p:cNvPr>
          <p:cNvSpPr>
            <a:spLocks noGrp="1"/>
          </p:cNvSpPr>
          <p:nvPr>
            <p:ph sz="quarter" idx="12"/>
          </p:nvPr>
        </p:nvSpPr>
        <p:spPr>
          <a:xfrm>
            <a:off x="574525" y="947489"/>
            <a:ext cx="7986713" cy="4925773"/>
          </a:xfrm>
        </p:spPr>
        <p:txBody>
          <a:bodyPr/>
          <a:lstStyle/>
          <a:p>
            <a:pPr fontAlgn="base"/>
            <a:r>
              <a:rPr lang="en-GB" sz="1600">
                <a:solidFill>
                  <a:srgbClr val="466080"/>
                </a:solidFill>
                <a:latin typeface="+mj-lt"/>
              </a:rPr>
              <a:t>Please note that we will be recording this event </a:t>
            </a:r>
            <a:r>
              <a:rPr lang="en-GB" sz="1600" b="1">
                <a:solidFill>
                  <a:srgbClr val="466080"/>
                </a:solidFill>
                <a:latin typeface="+mj-lt"/>
              </a:rPr>
              <a:t>for internal use only. </a:t>
            </a:r>
            <a:r>
              <a:rPr lang="en-GB" sz="1600">
                <a:solidFill>
                  <a:srgbClr val="466080"/>
                </a:solidFill>
                <a:latin typeface="+mj-lt"/>
              </a:rPr>
              <a:t>Please indicate in the chat bar if you are not content for the event to be recorded. </a:t>
            </a:r>
          </a:p>
          <a:p>
            <a:pPr fontAlgn="base"/>
            <a:r>
              <a:rPr lang="en-GB" sz="1600">
                <a:solidFill>
                  <a:srgbClr val="466080"/>
                </a:solidFill>
                <a:latin typeface="+mj-lt"/>
              </a:rPr>
              <a:t>We invite you to share your views and get involved.</a:t>
            </a:r>
            <a:r>
              <a:rPr lang="en-US" sz="1600">
                <a:solidFill>
                  <a:srgbClr val="466080"/>
                </a:solidFill>
                <a:latin typeface="+mj-lt"/>
              </a:rPr>
              <a:t>​</a:t>
            </a:r>
            <a:endParaRPr lang="en-GB" sz="1600">
              <a:solidFill>
                <a:srgbClr val="466080"/>
              </a:solidFill>
              <a:latin typeface="+mj-lt"/>
            </a:endParaRPr>
          </a:p>
          <a:p>
            <a:pPr fontAlgn="base"/>
            <a:r>
              <a:rPr lang="en-GB" sz="1600">
                <a:solidFill>
                  <a:srgbClr val="466080"/>
                </a:solidFill>
                <a:latin typeface="+mj-lt"/>
              </a:rPr>
              <a:t>There are no wrong questions! </a:t>
            </a:r>
            <a:endParaRPr lang="en-US" sz="1600">
              <a:solidFill>
                <a:srgbClr val="466080"/>
              </a:solidFill>
              <a:latin typeface="+mj-lt"/>
            </a:endParaRPr>
          </a:p>
          <a:p>
            <a:pPr marL="285750" indent="-285750" fontAlgn="base">
              <a:buFont typeface="Wingdings" panose="05000000000000000000" pitchFamily="2" charset="2"/>
              <a:buChar char="Ø"/>
            </a:pPr>
            <a:endParaRPr lang="en-US" sz="1600">
              <a:solidFill>
                <a:srgbClr val="466080"/>
              </a:solidFill>
              <a:latin typeface="+mj-lt"/>
            </a:endParaRPr>
          </a:p>
          <a:p>
            <a:pPr rtl="0" fontAlgn="base"/>
            <a:r>
              <a:rPr lang="en-US" sz="1600" b="1" i="0" u="sng">
                <a:solidFill>
                  <a:srgbClr val="466080"/>
                </a:solidFill>
                <a:effectLst/>
                <a:latin typeface="+mj-lt"/>
              </a:rPr>
              <a:t>Next Steps</a:t>
            </a:r>
          </a:p>
          <a:p>
            <a:endParaRPr lang="en-GB" sz="1600">
              <a:solidFill>
                <a:srgbClr val="466080"/>
              </a:solidFill>
              <a:latin typeface="+mj-lt"/>
            </a:endParaRPr>
          </a:p>
          <a:p>
            <a:r>
              <a:rPr lang="en-GB" sz="1600">
                <a:solidFill>
                  <a:srgbClr val="466080"/>
                </a:solidFill>
                <a:latin typeface="+mj-lt"/>
              </a:rPr>
              <a:t>A Contract notice will be issued via the Find a Tender service and an Invitation to Tender (ITT) will be issued via the DfE </a:t>
            </a:r>
            <a:r>
              <a:rPr lang="en-GB" sz="1600" err="1">
                <a:solidFill>
                  <a:srgbClr val="466080"/>
                </a:solidFill>
                <a:latin typeface="+mj-lt"/>
              </a:rPr>
              <a:t>eTendering</a:t>
            </a:r>
            <a:r>
              <a:rPr lang="en-GB" sz="1600">
                <a:solidFill>
                  <a:srgbClr val="466080"/>
                </a:solidFill>
                <a:latin typeface="+mj-lt"/>
              </a:rPr>
              <a:t> Portal. Providers can access this system at:</a:t>
            </a:r>
            <a:br>
              <a:rPr lang="en-GB" sz="1600">
                <a:solidFill>
                  <a:srgbClr val="466080"/>
                </a:solidFill>
                <a:latin typeface="+mj-lt"/>
              </a:rPr>
            </a:br>
            <a:br>
              <a:rPr lang="en-GB" sz="1600">
                <a:solidFill>
                  <a:srgbClr val="466080"/>
                </a:solidFill>
                <a:latin typeface="+mj-lt"/>
              </a:rPr>
            </a:br>
            <a:r>
              <a:rPr lang="en-GB" sz="1600" b="0" i="0">
                <a:solidFill>
                  <a:srgbClr val="466080"/>
                </a:solidFill>
                <a:effectLst/>
                <a:latin typeface="+mj-lt"/>
                <a:hlinkClick r:id="rId3">
                  <a:extLst>
                    <a:ext uri="{A12FA001-AC4F-418D-AE19-62706E023703}">
                      <ahyp:hlinkClr xmlns:ahyp="http://schemas.microsoft.com/office/drawing/2018/hyperlinkcolor" val="tx"/>
                    </a:ext>
                  </a:extLst>
                </a:hlinkClick>
              </a:rPr>
              <a:t>https://education.app.jaggaer.com/</a:t>
            </a:r>
            <a:br>
              <a:rPr lang="en-GB" sz="1600">
                <a:solidFill>
                  <a:srgbClr val="466080"/>
                </a:solidFill>
                <a:latin typeface="+mj-lt"/>
              </a:rPr>
            </a:br>
            <a:br>
              <a:rPr lang="en-GB" sz="1600">
                <a:solidFill>
                  <a:srgbClr val="466080"/>
                </a:solidFill>
                <a:latin typeface="+mj-lt"/>
              </a:rPr>
            </a:br>
            <a:r>
              <a:rPr lang="en-GB" sz="1600" b="0" i="0">
                <a:solidFill>
                  <a:srgbClr val="466080"/>
                </a:solidFill>
                <a:effectLst/>
                <a:latin typeface="+mj-lt"/>
              </a:rPr>
              <a:t>for details of how to register and the terms of free registration.</a:t>
            </a:r>
            <a:endParaRPr lang="en-GB" sz="1600">
              <a:solidFill>
                <a:srgbClr val="466080"/>
              </a:solidFill>
              <a:latin typeface="+mj-lt"/>
            </a:endParaRPr>
          </a:p>
        </p:txBody>
      </p:sp>
    </p:spTree>
    <p:extLst>
      <p:ext uri="{BB962C8B-B14F-4D97-AF65-F5344CB8AC3E}">
        <p14:creationId xmlns:p14="http://schemas.microsoft.com/office/powerpoint/2010/main" val="3658052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a:r>
              <a:rPr lang="en-GB"/>
              <a:t>Background</a:t>
            </a:r>
          </a:p>
        </p:txBody>
      </p:sp>
      <p:sp>
        <p:nvSpPr>
          <p:cNvPr id="11" name="Content Placeholder 10"/>
          <p:cNvSpPr>
            <a:spLocks noGrp="1"/>
          </p:cNvSpPr>
          <p:nvPr>
            <p:ph idx="1"/>
          </p:nvPr>
        </p:nvSpPr>
        <p:spPr/>
        <p:txBody>
          <a:bodyPr/>
          <a:lstStyle/>
          <a:p>
            <a:pPr marL="0" indent="0">
              <a:buNone/>
            </a:pPr>
            <a:r>
              <a:rPr lang="en-GB" sz="1600" b="0"/>
              <a:t>The department’s 2018 omnibus surveys found that:</a:t>
            </a:r>
          </a:p>
          <a:p>
            <a:r>
              <a:rPr lang="en-GB" sz="1600" b="0"/>
              <a:t>6% of female school pupils and 14% of female college students had been unable to access period products in the previous year due to affordability</a:t>
            </a:r>
          </a:p>
          <a:p>
            <a:r>
              <a:rPr lang="en-GB" sz="1600" b="0"/>
              <a:t>78% of secondary school leaders who provided products said that provision was funded from school budgets but 26% used charitable donations and 17% said teachers funded products themselves</a:t>
            </a:r>
          </a:p>
          <a:p>
            <a:pPr marL="0" indent="0">
              <a:spcBef>
                <a:spcPts val="600"/>
              </a:spcBef>
              <a:buNone/>
            </a:pPr>
            <a:r>
              <a:rPr lang="en-GB" sz="1600" b="0"/>
              <a:t>In January 2020 we launched a scheme to provide free period products in primary schools, secondary schools and colleges in England. This contract is due to end in August 2022.</a:t>
            </a:r>
          </a:p>
          <a:p>
            <a:pPr marL="0" indent="0">
              <a:buNone/>
            </a:pPr>
            <a:r>
              <a:rPr lang="en-GB" sz="1600" b="0"/>
              <a:t>In the first year of the scheme 79% of post-16 organisations, 76% of secondary schools and 41% of primary schools ordered vouchers through the scheme. </a:t>
            </a:r>
          </a:p>
          <a:p>
            <a:pPr marL="0" indent="0">
              <a:buNone/>
            </a:pPr>
            <a:r>
              <a:rPr lang="en-GB" sz="1600" b="0"/>
              <a:t>Further information is available at </a:t>
            </a:r>
            <a:r>
              <a:rPr lang="en-GB" sz="1600">
                <a:hlinkClick r:id="rId3"/>
              </a:rPr>
              <a:t>Period Products Scheme Management Information (publishing.service.gov.uk)</a:t>
            </a:r>
            <a:endParaRPr lang="en-GB" sz="1600" b="0"/>
          </a:p>
          <a:p>
            <a:pPr marL="0" indent="0">
              <a:buNone/>
            </a:pPr>
            <a:endParaRPr lang="en-GB" sz="1400"/>
          </a:p>
        </p:txBody>
      </p:sp>
    </p:spTree>
    <p:extLst>
      <p:ext uri="{BB962C8B-B14F-4D97-AF65-F5344CB8AC3E}">
        <p14:creationId xmlns:p14="http://schemas.microsoft.com/office/powerpoint/2010/main" val="147786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ctr"/>
            <a:r>
              <a:rPr lang="en-GB"/>
              <a:t>The Requirement: Part 1/3</a:t>
            </a:r>
          </a:p>
        </p:txBody>
      </p:sp>
      <p:sp>
        <p:nvSpPr>
          <p:cNvPr id="11" name="Content Placeholder 10"/>
          <p:cNvSpPr>
            <a:spLocks noGrp="1"/>
          </p:cNvSpPr>
          <p:nvPr>
            <p:ph sz="half" idx="1"/>
          </p:nvPr>
        </p:nvSpPr>
        <p:spPr>
          <a:xfrm>
            <a:off x="684212" y="1196752"/>
            <a:ext cx="7775575" cy="4680173"/>
          </a:xfrm>
        </p:spPr>
        <p:txBody>
          <a:bodyPr/>
          <a:lstStyle/>
          <a:p>
            <a:pPr lvl="0"/>
            <a:r>
              <a:rPr lang="en-GB" sz="1600" u="sng">
                <a:solidFill>
                  <a:prstClr val="black"/>
                </a:solidFill>
              </a:rPr>
              <a:t>Source an appropriate range of period products </a:t>
            </a:r>
            <a:br>
              <a:rPr lang="en-GB" sz="1600" b="0">
                <a:solidFill>
                  <a:prstClr val="black"/>
                </a:solidFill>
              </a:rPr>
            </a:br>
            <a:r>
              <a:rPr lang="en-GB" sz="1600" b="0">
                <a:solidFill>
                  <a:prstClr val="black"/>
                </a:solidFill>
              </a:rPr>
              <a:t>We require a minimum range of products available for organisations to order:</a:t>
            </a:r>
          </a:p>
          <a:p>
            <a:pPr marL="1085850" lvl="1" indent="-342900">
              <a:buFont typeface="Courier New" panose="02070309020205020404" pitchFamily="49" charset="0"/>
              <a:buChar char="o"/>
            </a:pPr>
            <a:r>
              <a:rPr lang="en-GB" sz="1600" b="0">
                <a:solidFill>
                  <a:prstClr val="black"/>
                </a:solidFill>
              </a:rPr>
              <a:t>Sanitary towels – two absorbencies</a:t>
            </a:r>
            <a:r>
              <a:rPr lang="en-GB" sz="1600" b="0"/>
              <a:t>, with one being a high absorbency</a:t>
            </a:r>
          </a:p>
          <a:p>
            <a:pPr marL="1085850" lvl="1" indent="-342900">
              <a:buFont typeface="Courier New" panose="02070309020205020404" pitchFamily="49" charset="0"/>
              <a:buChar char="o"/>
            </a:pPr>
            <a:r>
              <a:rPr lang="en-GB" sz="1600" b="0"/>
              <a:t>Applicator tampons – </a:t>
            </a:r>
            <a:r>
              <a:rPr lang="en-GB" sz="1600"/>
              <a:t>a range of </a:t>
            </a:r>
            <a:r>
              <a:rPr lang="en-GB" sz="1600" b="0"/>
              <a:t>three different absorbencies</a:t>
            </a:r>
          </a:p>
          <a:p>
            <a:pPr marL="1085850" lvl="1" indent="-342900">
              <a:buFont typeface="Courier New" panose="02070309020205020404" pitchFamily="49" charset="0"/>
              <a:buChar char="o"/>
            </a:pPr>
            <a:r>
              <a:rPr lang="en-GB" sz="1600" b="0"/>
              <a:t>Non-applicator tampons – </a:t>
            </a:r>
            <a:r>
              <a:rPr lang="en-GB" sz="1600"/>
              <a:t>a range of three different absorbencies</a:t>
            </a:r>
          </a:p>
          <a:p>
            <a:pPr marL="1085850" lvl="1" indent="-342900">
              <a:buFont typeface="Courier New" panose="02070309020205020404" pitchFamily="49" charset="0"/>
              <a:buChar char="o"/>
            </a:pPr>
            <a:r>
              <a:rPr lang="en-GB" sz="1600"/>
              <a:t>Environmentally-friendly sanitary towels - two different absorbencies, with at least one being a high absorbency.</a:t>
            </a:r>
          </a:p>
          <a:p>
            <a:pPr marL="1085850" lvl="1" indent="-342900">
              <a:buFont typeface="Courier New" panose="02070309020205020404" pitchFamily="49" charset="0"/>
              <a:buChar char="o"/>
            </a:pPr>
            <a:r>
              <a:rPr lang="en-GB" sz="1600"/>
              <a:t>Menstrual cups</a:t>
            </a:r>
          </a:p>
          <a:p>
            <a:pPr marL="1085850" lvl="1" indent="-342900">
              <a:buFont typeface="Courier New" panose="02070309020205020404" pitchFamily="49" charset="0"/>
              <a:buChar char="o"/>
            </a:pPr>
            <a:r>
              <a:rPr lang="en-GB" sz="1600"/>
              <a:t>Period underwear – at least 3 sizes, small, medium and large </a:t>
            </a:r>
          </a:p>
          <a:p>
            <a:r>
              <a:rPr lang="en-GB" sz="1600" b="0"/>
              <a:t>We would also be interested in the extent to which further environmentally-friendly products can be added to the scheme’s range, along with supplementary products such as standard underwear.</a:t>
            </a:r>
          </a:p>
          <a:p>
            <a:r>
              <a:rPr lang="en-GB" sz="1600" b="0"/>
              <a:t>All products must conform with the </a:t>
            </a:r>
            <a:r>
              <a:rPr lang="en-GB" sz="1600" b="0">
                <a:hlinkClick r:id="rId3"/>
              </a:rPr>
              <a:t>General Product Safety Directive 2001/95/EC</a:t>
            </a:r>
            <a:r>
              <a:rPr lang="en-GB" sz="1600" b="0"/>
              <a:t>.</a:t>
            </a:r>
          </a:p>
        </p:txBody>
      </p:sp>
    </p:spTree>
    <p:extLst>
      <p:ext uri="{BB962C8B-B14F-4D97-AF65-F5344CB8AC3E}">
        <p14:creationId xmlns:p14="http://schemas.microsoft.com/office/powerpoint/2010/main" val="97637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GB"/>
              <a:t>The Requirement: Part 2/3</a:t>
            </a:r>
          </a:p>
        </p:txBody>
      </p:sp>
      <p:sp>
        <p:nvSpPr>
          <p:cNvPr id="6" name="Content Placeholder 5"/>
          <p:cNvSpPr>
            <a:spLocks noGrp="1"/>
          </p:cNvSpPr>
          <p:nvPr>
            <p:ph sz="half" idx="1"/>
          </p:nvPr>
        </p:nvSpPr>
        <p:spPr>
          <a:xfrm>
            <a:off x="684212" y="1196975"/>
            <a:ext cx="7704212" cy="4336019"/>
          </a:xfrm>
        </p:spPr>
        <p:txBody>
          <a:bodyPr/>
          <a:lstStyle/>
          <a:p>
            <a:pPr marL="85725" lvl="1" indent="-85725">
              <a:buNone/>
            </a:pPr>
            <a:r>
              <a:rPr lang="en-GB" sz="1600" b="1" u="sng"/>
              <a:t>Develop and manage an ordering interface/process</a:t>
            </a:r>
          </a:p>
          <a:p>
            <a:pPr marL="0" lvl="1" indent="0">
              <a:buNone/>
            </a:pPr>
            <a:r>
              <a:rPr lang="en-GB" sz="1600"/>
              <a:t>The service is to be made available to &gt;20,000 organisations on a self-serve basis. As such, we require an easily accessible, user friendly ordering process. As a minimum this would include an online user interface and/or telephone ordering system.</a:t>
            </a:r>
          </a:p>
          <a:p>
            <a:pPr marL="0" lvl="1" indent="0">
              <a:buNone/>
            </a:pPr>
            <a:r>
              <a:rPr lang="en-GB" sz="1600"/>
              <a:t>Ordering frequency is open for bidding organisations to set out in their proposal, however the minimum frequency should be once per academic term.</a:t>
            </a:r>
          </a:p>
          <a:p>
            <a:pPr marL="0" lvl="1" indent="0">
              <a:buNone/>
            </a:pPr>
            <a:r>
              <a:rPr lang="en-GB" sz="1600"/>
              <a:t>All ordering processes must include an integrated verification procedure.</a:t>
            </a:r>
          </a:p>
          <a:p>
            <a:pPr marL="0" lvl="1" indent="0">
              <a:buNone/>
            </a:pPr>
            <a:r>
              <a:rPr lang="en-GB" sz="1600"/>
              <a:t>Each organisation is set a budget (‘spend cap’) based on their number of learners. Organisations should be able to clearly see their spend cap and how much is left. </a:t>
            </a:r>
          </a:p>
          <a:p>
            <a:pPr marL="0" lvl="1" indent="0">
              <a:buNone/>
            </a:pPr>
            <a:r>
              <a:rPr lang="en-GB" sz="1600"/>
              <a:t>There should be a minimum order value of £10, and a maximum will be established and implemented working with the successful organisation.</a:t>
            </a:r>
          </a:p>
          <a:p>
            <a:pPr marL="85725" lvl="1" indent="-85725">
              <a:buNone/>
            </a:pPr>
            <a:endParaRPr lang="en-GB"/>
          </a:p>
        </p:txBody>
      </p:sp>
    </p:spTree>
    <p:extLst>
      <p:ext uri="{BB962C8B-B14F-4D97-AF65-F5344CB8AC3E}">
        <p14:creationId xmlns:p14="http://schemas.microsoft.com/office/powerpoint/2010/main" val="405660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a:t>The Requirement: Part 3/3</a:t>
            </a:r>
          </a:p>
        </p:txBody>
      </p:sp>
      <p:sp>
        <p:nvSpPr>
          <p:cNvPr id="5" name="Content Placeholder 4"/>
          <p:cNvSpPr>
            <a:spLocks noGrp="1"/>
          </p:cNvSpPr>
          <p:nvPr>
            <p:ph sz="half" idx="1"/>
          </p:nvPr>
        </p:nvSpPr>
        <p:spPr>
          <a:xfrm>
            <a:off x="684212" y="1196975"/>
            <a:ext cx="7488188" cy="4679950"/>
          </a:xfrm>
        </p:spPr>
        <p:txBody>
          <a:bodyPr/>
          <a:lstStyle/>
          <a:p>
            <a:pPr marL="0" lvl="1" indent="0">
              <a:buNone/>
            </a:pPr>
            <a:r>
              <a:rPr lang="en-GB" sz="1600" b="1" u="sng"/>
              <a:t>Delivery of products to organisations</a:t>
            </a:r>
          </a:p>
          <a:p>
            <a:pPr marL="0" lvl="1" indent="0">
              <a:buNone/>
            </a:pPr>
            <a:r>
              <a:rPr lang="en-GB" sz="1600"/>
              <a:t>Bidders must be able to deliver to schools and post-16 organisations across England (including islands).</a:t>
            </a:r>
          </a:p>
          <a:p>
            <a:pPr marL="0" lvl="1" indent="0">
              <a:buNone/>
            </a:pPr>
            <a:r>
              <a:rPr lang="en-GB" sz="1600"/>
              <a:t>We expect that all deliveries should be completed within 5 working days inside of term time and in line with industry standard.</a:t>
            </a:r>
          </a:p>
          <a:p>
            <a:pPr marL="0" lvl="1" indent="0">
              <a:buNone/>
            </a:pPr>
            <a:endParaRPr lang="en-GB" sz="1600"/>
          </a:p>
          <a:p>
            <a:pPr marL="0" lvl="1" indent="0">
              <a:buNone/>
            </a:pPr>
            <a:r>
              <a:rPr lang="en-GB" sz="1600" b="1" u="sng"/>
              <a:t>Provide customer support to organisations </a:t>
            </a:r>
          </a:p>
          <a:p>
            <a:pPr marL="0" indent="0">
              <a:buNone/>
            </a:pPr>
            <a:r>
              <a:rPr lang="en-GB" sz="1600" b="0"/>
              <a:t>Customer service support should be made available in an appropriate format to all organisations during term time and office hours. Support should cover (but not be limited to) help with ordering and complaints.</a:t>
            </a:r>
          </a:p>
        </p:txBody>
      </p:sp>
    </p:spTree>
    <p:extLst>
      <p:ext uri="{BB962C8B-B14F-4D97-AF65-F5344CB8AC3E}">
        <p14:creationId xmlns:p14="http://schemas.microsoft.com/office/powerpoint/2010/main" val="2558736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16b0249-57eb-433e-b056-6b120be97ed1">
      <UserInfo>
        <DisplayName>WILSON, Rachel</DisplayName>
        <AccountId>6</AccountId>
        <AccountType/>
      </UserInfo>
      <UserInfo>
        <DisplayName>GRAINGER, Elliot</DisplayName>
        <AccountId>143</AccountId>
        <AccountType/>
      </UserInfo>
      <UserInfo>
        <DisplayName>WALKER, Lauren</DisplayName>
        <AccountId>125</AccountId>
        <AccountType/>
      </UserInfo>
      <UserInfo>
        <DisplayName>MELCHIONNO, Sarah</DisplayName>
        <AccountId>136</AccountId>
        <AccountType/>
      </UserInfo>
      <UserInfo>
        <DisplayName>HEATLEY, Craig</DisplayName>
        <AccountId>19</AccountId>
        <AccountType/>
      </UserInfo>
      <UserInfo>
        <DisplayName>GREEDUS, David</DisplayName>
        <AccountId>115</AccountId>
        <AccountType/>
      </UserInfo>
      <UserInfo>
        <DisplayName>WILSON, Jo</DisplayName>
        <AccountId>110</AccountId>
        <AccountType/>
      </UserInfo>
      <UserInfo>
        <DisplayName>WAITE, Helen</DisplayName>
        <AccountId>18</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6C247B07B39CC46A59C377DD090A2B3" ma:contentTypeVersion="12" ma:contentTypeDescription="Create a new document." ma:contentTypeScope="" ma:versionID="583cbdbbce769baa9ca09c42a1a55201">
  <xsd:schema xmlns:xsd="http://www.w3.org/2001/XMLSchema" xmlns:xs="http://www.w3.org/2001/XMLSchema" xmlns:p="http://schemas.microsoft.com/office/2006/metadata/properties" xmlns:ns2="bfe7c914-636f-46b9-ba92-da86c8b6cfb1" xmlns:ns3="e16b0249-57eb-433e-b056-6b120be97ed1" targetNamespace="http://schemas.microsoft.com/office/2006/metadata/properties" ma:root="true" ma:fieldsID="45a35407ee9c9726aca091cfebaf0e2d" ns2:_="" ns3:_="">
    <xsd:import namespace="bfe7c914-636f-46b9-ba92-da86c8b6cfb1"/>
    <xsd:import namespace="e16b0249-57eb-433e-b056-6b120be97ed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e7c914-636f-46b9-ba92-da86c8b6cf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6b0249-57eb-433e-b056-6b120be97ed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D3942E-F7FA-4AD8-9A69-5FDFB1F490D1}">
  <ds:schemaRefs>
    <ds:schemaRef ds:uri="http://schemas.microsoft.com/office/2006/documentManagement/types"/>
    <ds:schemaRef ds:uri="bfe7c914-636f-46b9-ba92-da86c8b6cfb1"/>
    <ds:schemaRef ds:uri="http://purl.org/dc/elements/1.1/"/>
    <ds:schemaRef ds:uri="http://schemas.microsoft.com/office/2006/metadata/properties"/>
    <ds:schemaRef ds:uri="http://purl.org/dc/terms/"/>
    <ds:schemaRef ds:uri="http://www.w3.org/XML/1998/namespace"/>
    <ds:schemaRef ds:uri="http://schemas.openxmlformats.org/package/2006/metadata/core-properties"/>
    <ds:schemaRef ds:uri="http://schemas.microsoft.com/office/infopath/2007/PartnerControls"/>
    <ds:schemaRef ds:uri="e16b0249-57eb-433e-b056-6b120be97ed1"/>
    <ds:schemaRef ds:uri="http://purl.org/dc/dcmitype/"/>
  </ds:schemaRefs>
</ds:datastoreItem>
</file>

<file path=customXml/itemProps2.xml><?xml version="1.0" encoding="utf-8"?>
<ds:datastoreItem xmlns:ds="http://schemas.openxmlformats.org/officeDocument/2006/customXml" ds:itemID="{718918D8-6743-472F-9133-546308218B28}">
  <ds:schemaRefs>
    <ds:schemaRef ds:uri="http://schemas.microsoft.com/sharepoint/v3/contenttype/forms"/>
  </ds:schemaRefs>
</ds:datastoreItem>
</file>

<file path=customXml/itemProps3.xml><?xml version="1.0" encoding="utf-8"?>
<ds:datastoreItem xmlns:ds="http://schemas.openxmlformats.org/officeDocument/2006/customXml" ds:itemID="{49FEFCB7-9BF1-49F3-85A4-F296BA0F72EE}">
  <ds:schemaRefs>
    <ds:schemaRef ds:uri="bfe7c914-636f-46b9-ba92-da86c8b6cfb1"/>
    <ds:schemaRef ds:uri="e16b0249-57eb-433e-b056-6b120be97ed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1343</Words>
  <Application>Microsoft Office PowerPoint</Application>
  <PresentationFormat>On-screen Show (4:3)</PresentationFormat>
  <Paragraphs>139</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Wingdings</vt:lpstr>
      <vt:lpstr>Office Theme</vt:lpstr>
      <vt:lpstr>Period Product provision to schools and post-16 education organisations across England</vt:lpstr>
      <vt:lpstr>Introductions</vt:lpstr>
      <vt:lpstr>Purpose and agenda</vt:lpstr>
      <vt:lpstr>Protocols</vt:lpstr>
      <vt:lpstr>Participation</vt:lpstr>
      <vt:lpstr>Background</vt:lpstr>
      <vt:lpstr>The Requirement: Part 1/3</vt:lpstr>
      <vt:lpstr>The Requirement: Part 2/3</vt:lpstr>
      <vt:lpstr>The Requirement: Part 3/3</vt:lpstr>
      <vt:lpstr>Tender Opportunity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creator>Publishing.TEAM@education.gsi.gov.uk</dc:creator>
  <cp:lastModifiedBy>GRAINGER, Elliot</cp:lastModifiedBy>
  <cp:revision>2</cp:revision>
  <dcterms:created xsi:type="dcterms:W3CDTF">2013-06-06T10:14:36Z</dcterms:created>
  <dcterms:modified xsi:type="dcterms:W3CDTF">2022-02-01T10:20:52Z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0x01010046C247B07B39CC46A59C377DD090A2B3</vt:lpwstr>
  </property>
</Properties>
</file>