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1"/>
  </p:notesMasterIdLst>
  <p:sldIdLst>
    <p:sldId id="256" r:id="rId6"/>
    <p:sldId id="278" r:id="rId7"/>
    <p:sldId id="293" r:id="rId8"/>
    <p:sldId id="327" r:id="rId9"/>
    <p:sldId id="325" r:id="rId10"/>
    <p:sldId id="271" r:id="rId11"/>
    <p:sldId id="329" r:id="rId12"/>
    <p:sldId id="330" r:id="rId13"/>
    <p:sldId id="331" r:id="rId14"/>
    <p:sldId id="328" r:id="rId15"/>
    <p:sldId id="306" r:id="rId16"/>
    <p:sldId id="299" r:id="rId17"/>
    <p:sldId id="332" r:id="rId18"/>
    <p:sldId id="310" r:id="rId19"/>
    <p:sldId id="321" r:id="rId20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idaa Adjin-Tettey" initials="S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478"/>
    <a:srgbClr val="009F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89981" autoAdjust="0"/>
  </p:normalViewPr>
  <p:slideViewPr>
    <p:cSldViewPr>
      <p:cViewPr>
        <p:scale>
          <a:sx n="59" d="100"/>
          <a:sy n="59" d="100"/>
        </p:scale>
        <p:origin x="-830" y="-3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Services</a:t>
            </a:r>
            <a:r>
              <a:rPr lang="en-US" baseline="0"/>
              <a:t> Accessed in relation to the Caring Role</a:t>
            </a:r>
          </a:p>
        </c:rich>
      </c:tx>
      <c:layout>
        <c:manualLayout>
          <c:xMode val="edge"/>
          <c:yMode val="edge"/>
          <c:x val="0.14257741347905281"/>
          <c:y val="0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'All data '!$B$22</c:f>
              <c:strCache>
                <c:ptCount val="1"/>
                <c:pt idx="0">
                  <c:v>Number of Respondents</c:v>
                </c:pt>
              </c:strCache>
            </c:strRef>
          </c:tx>
          <c:invertIfNegative val="0"/>
          <c:cat>
            <c:strRef>
              <c:f>'All data '!$A$23:$A$30</c:f>
              <c:strCache>
                <c:ptCount val="8"/>
                <c:pt idx="0">
                  <c:v>Carers Helpline</c:v>
                </c:pt>
                <c:pt idx="1">
                  <c:v>Counselling and listening service</c:v>
                </c:pt>
                <c:pt idx="2">
                  <c:v>Peer Groups (including carers café)</c:v>
                </c:pt>
                <c:pt idx="3">
                  <c:v>Information advice and guidance</c:v>
                </c:pt>
                <c:pt idx="4">
                  <c:v>Advocacy</c:v>
                </c:pt>
                <c:pt idx="5">
                  <c:v>Information events aimed at carers</c:v>
                </c:pt>
                <c:pt idx="6">
                  <c:v>Unplanned Respite Service</c:v>
                </c:pt>
                <c:pt idx="7">
                  <c:v>Other</c:v>
                </c:pt>
              </c:strCache>
            </c:strRef>
          </c:cat>
          <c:val>
            <c:numRef>
              <c:f>'All data '!$B$23:$B$30</c:f>
              <c:numCache>
                <c:formatCode>General</c:formatCode>
                <c:ptCount val="8"/>
                <c:pt idx="0">
                  <c:v>24</c:v>
                </c:pt>
                <c:pt idx="1">
                  <c:v>26</c:v>
                </c:pt>
                <c:pt idx="2">
                  <c:v>31</c:v>
                </c:pt>
                <c:pt idx="3">
                  <c:v>55</c:v>
                </c:pt>
                <c:pt idx="4">
                  <c:v>16</c:v>
                </c:pt>
                <c:pt idx="5">
                  <c:v>40</c:v>
                </c:pt>
                <c:pt idx="6">
                  <c:v>6</c:v>
                </c:pt>
                <c:pt idx="7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443840"/>
        <c:axId val="99445376"/>
      </c:barChart>
      <c:catAx>
        <c:axId val="99443840"/>
        <c:scaling>
          <c:orientation val="minMax"/>
        </c:scaling>
        <c:delete val="0"/>
        <c:axPos val="b"/>
        <c:majorTickMark val="out"/>
        <c:minorTickMark val="none"/>
        <c:tickLblPos val="nextTo"/>
        <c:crossAx val="99445376"/>
        <c:crosses val="autoZero"/>
        <c:auto val="1"/>
        <c:lblAlgn val="ctr"/>
        <c:lblOffset val="100"/>
        <c:noMultiLvlLbl val="0"/>
      </c:catAx>
      <c:valAx>
        <c:axId val="99445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94438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GB"/>
              <a:t>Carer Employment Status Oct 16- Mar</a:t>
            </a:r>
            <a:r>
              <a:rPr lang="en-GB" baseline="0"/>
              <a:t> 18</a:t>
            </a:r>
            <a:endParaRPr lang="en-GB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'Employment Status'!$A$17:$A$25</c:f>
              <c:strCache>
                <c:ptCount val="9"/>
                <c:pt idx="0">
                  <c:v>Full Time Employment</c:v>
                </c:pt>
                <c:pt idx="1">
                  <c:v>Part Time Employment</c:v>
                </c:pt>
                <c:pt idx="2">
                  <c:v>Retired</c:v>
                </c:pt>
                <c:pt idx="3">
                  <c:v>Do Not Work</c:v>
                </c:pt>
                <c:pt idx="4">
                  <c:v>Full Time Education</c:v>
                </c:pt>
                <c:pt idx="5">
                  <c:v>Part Time Education</c:v>
                </c:pt>
                <c:pt idx="6">
                  <c:v>Undertaking Training</c:v>
                </c:pt>
                <c:pt idx="7">
                  <c:v>Signed off work</c:v>
                </c:pt>
                <c:pt idx="8">
                  <c:v>Unknown</c:v>
                </c:pt>
              </c:strCache>
            </c:strRef>
          </c:cat>
          <c:val>
            <c:numRef>
              <c:f>'Employment Status'!$O$20:$O$28</c:f>
              <c:numCache>
                <c:formatCode>General</c:formatCode>
                <c:ptCount val="9"/>
                <c:pt idx="0">
                  <c:v>36</c:v>
                </c:pt>
                <c:pt idx="1">
                  <c:v>57</c:v>
                </c:pt>
                <c:pt idx="2">
                  <c:v>198</c:v>
                </c:pt>
                <c:pt idx="3">
                  <c:v>126</c:v>
                </c:pt>
                <c:pt idx="4">
                  <c:v>4</c:v>
                </c:pt>
                <c:pt idx="5">
                  <c:v>3</c:v>
                </c:pt>
                <c:pt idx="6">
                  <c:v>4</c:v>
                </c:pt>
                <c:pt idx="7">
                  <c:v>2</c:v>
                </c:pt>
                <c:pt idx="8">
                  <c:v>70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Support Required Oct 16 - Mar 18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'Support Required'!$A$24:$A$37</c:f>
              <c:strCache>
                <c:ptCount val="14"/>
                <c:pt idx="0">
                  <c:v>Benefits Advice</c:v>
                </c:pt>
                <c:pt idx="1">
                  <c:v>Emergency Planning</c:v>
                </c:pt>
                <c:pt idx="2">
                  <c:v>Home Adaptations</c:v>
                </c:pt>
                <c:pt idx="3">
                  <c:v>Training Courses</c:v>
                </c:pt>
                <c:pt idx="4">
                  <c:v>Peer/Support Groups</c:v>
                </c:pt>
                <c:pt idx="5">
                  <c:v>Employment Support</c:v>
                </c:pt>
                <c:pt idx="6">
                  <c:v>Lasting Power of Attorney</c:v>
                </c:pt>
                <c:pt idx="7">
                  <c:v>Carers Advocacy</c:v>
                </c:pt>
                <c:pt idx="8">
                  <c:v>Carers Counselling</c:v>
                </c:pt>
                <c:pt idx="9">
                  <c:v>End of Life Support</c:v>
                </c:pt>
                <c:pt idx="10">
                  <c:v>Wills Advice</c:v>
                </c:pt>
                <c:pt idx="11">
                  <c:v>Education Support</c:v>
                </c:pt>
                <c:pt idx="12">
                  <c:v>Financial Support</c:v>
                </c:pt>
                <c:pt idx="13">
                  <c:v>Respite</c:v>
                </c:pt>
              </c:strCache>
            </c:strRef>
          </c:cat>
          <c:val>
            <c:numRef>
              <c:f>'Support Required'!$O$26:$O$39</c:f>
              <c:numCache>
                <c:formatCode>General</c:formatCode>
                <c:ptCount val="14"/>
                <c:pt idx="0">
                  <c:v>94</c:v>
                </c:pt>
                <c:pt idx="1">
                  <c:v>109</c:v>
                </c:pt>
                <c:pt idx="2">
                  <c:v>27</c:v>
                </c:pt>
                <c:pt idx="3">
                  <c:v>21</c:v>
                </c:pt>
                <c:pt idx="4">
                  <c:v>149</c:v>
                </c:pt>
                <c:pt idx="5">
                  <c:v>10</c:v>
                </c:pt>
                <c:pt idx="6">
                  <c:v>22</c:v>
                </c:pt>
                <c:pt idx="7">
                  <c:v>22</c:v>
                </c:pt>
                <c:pt idx="8">
                  <c:v>135</c:v>
                </c:pt>
                <c:pt idx="9">
                  <c:v>21</c:v>
                </c:pt>
                <c:pt idx="10">
                  <c:v>5</c:v>
                </c:pt>
                <c:pt idx="11">
                  <c:v>8</c:v>
                </c:pt>
                <c:pt idx="12">
                  <c:v>15</c:v>
                </c:pt>
                <c:pt idx="13">
                  <c:v>48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20A64223-22EE-45DE-88FF-776515F42B3A}" type="datetimeFigureOut">
              <a:rPr lang="en-GB"/>
              <a:pPr>
                <a:defRPr/>
              </a:pPr>
              <a:t>18/06/2018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EF8792E-D654-41AC-8793-7EB3620C7C9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9859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34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08426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7823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5913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600" b="1" dirty="0" smtClean="0">
              <a:solidFill>
                <a:srgbClr val="003478"/>
              </a:solidFill>
              <a:latin typeface="AvantGarde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782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782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782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782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782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563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7823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F8792E-D654-41AC-8793-7EB3620C7C98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782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1E28F-1A60-4036-8110-7A1F77B84D2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2954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C84C2-1273-45F1-A66D-3DB70C2D82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37030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FF6DA-CA82-4397-AFD6-4E39C50459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2286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70443-D5E5-433E-8534-ADC1745FCAE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411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49EC0-2F9F-434B-B4DF-26ABF9A87DA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4941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724BC-C2B2-4AF6-8E8D-B666CB79714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6842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9A199-E23A-48A7-9A38-D5C37F03ED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85958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AB089-139E-4777-A0F6-A42E942D469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8827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6FAF7-C3E5-4D99-952E-4F7934C550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5843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EB9EB-EECB-4C10-AD97-11ABAECE588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3146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BEC65-F944-4765-9B35-1FA32427004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5337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B21AD75-BAE6-4A36-9F4B-6B0153BD958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mailto:integratedcommissioning@southend.gov.uk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emmawoof@southend.gov.uk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10" Type="http://schemas.openxmlformats.org/officeDocument/2006/relationships/image" Target="../media/image6.emf"/><Relationship Id="rId4" Type="http://schemas.openxmlformats.org/officeDocument/2006/relationships/image" Target="../media/image1.png"/><Relationship Id="rId9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27365" r="16780" b="50562"/>
          <a:stretch>
            <a:fillRect/>
          </a:stretch>
        </p:blipFill>
        <p:spPr bwMode="auto">
          <a:xfrm>
            <a:off x="0" y="4652963"/>
            <a:ext cx="9144000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557338"/>
            <a:ext cx="8351838" cy="1655762"/>
          </a:xfrm>
        </p:spPr>
        <p:txBody>
          <a:bodyPr/>
          <a:lstStyle/>
          <a:p>
            <a:pPr eaLnBrk="1" hangingPunct="1"/>
            <a:r>
              <a:rPr lang="en-GB" altLang="en-US" sz="3200" b="1" dirty="0" smtClean="0">
                <a:solidFill>
                  <a:srgbClr val="003478"/>
                </a:solidFill>
                <a:latin typeface="AvantGarde" pitchFamily="34" charset="0"/>
              </a:rPr>
              <a:t/>
            </a:r>
            <a:br>
              <a:rPr lang="en-GB" altLang="en-US" sz="3200" b="1" dirty="0" smtClean="0">
                <a:solidFill>
                  <a:srgbClr val="003478"/>
                </a:solidFill>
                <a:latin typeface="AvantGarde" pitchFamily="34" charset="0"/>
              </a:rPr>
            </a:br>
            <a:r>
              <a:rPr lang="en-GB" altLang="en-US" sz="3200" b="1" dirty="0" smtClean="0">
                <a:solidFill>
                  <a:schemeClr val="tx1"/>
                </a:solidFill>
                <a:latin typeface="AvantGarde" pitchFamily="34" charset="0"/>
              </a:rPr>
              <a:t>Carers Project</a:t>
            </a:r>
            <a:br>
              <a:rPr lang="en-GB" altLang="en-US" sz="3200" b="1" dirty="0" smtClean="0">
                <a:solidFill>
                  <a:schemeClr val="tx1"/>
                </a:solidFill>
                <a:latin typeface="AvantGarde" pitchFamily="34" charset="0"/>
              </a:rPr>
            </a:br>
            <a:r>
              <a:rPr lang="en-GB" altLang="en-US" sz="3200" b="1" dirty="0" smtClean="0">
                <a:solidFill>
                  <a:schemeClr val="tx1"/>
                </a:solidFill>
                <a:latin typeface="AvantGarde" pitchFamily="34" charset="0"/>
              </a:rPr>
              <a:t>Market Engagement Event</a:t>
            </a:r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428596" y="3071810"/>
            <a:ext cx="8351837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GB" altLang="en-US" sz="3200" dirty="0" smtClean="0">
                <a:latin typeface="AvantGarde" pitchFamily="34" charset="0"/>
              </a:rPr>
              <a:t>8</a:t>
            </a:r>
            <a:r>
              <a:rPr lang="en-GB" altLang="en-US" sz="3200" baseline="30000" dirty="0" smtClean="0">
                <a:latin typeface="AvantGarde" pitchFamily="34" charset="0"/>
              </a:rPr>
              <a:t>th</a:t>
            </a:r>
            <a:r>
              <a:rPr lang="en-GB" altLang="en-US" sz="3200" dirty="0" smtClean="0">
                <a:latin typeface="AvantGarde" pitchFamily="34" charset="0"/>
              </a:rPr>
              <a:t> June 2018</a:t>
            </a:r>
            <a:endParaRPr lang="en-GB" altLang="en-US" sz="3200" dirty="0">
              <a:latin typeface="AvantGarde" pitchFamily="34" charset="0"/>
            </a:endParaRPr>
          </a:p>
        </p:txBody>
      </p:sp>
      <p:pic>
        <p:nvPicPr>
          <p:cNvPr id="2053" name="Picture 8" descr="MASTER New Southend Council_Logo Spo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285728"/>
            <a:ext cx="3001962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>
                <a:solidFill>
                  <a:srgbClr val="003478"/>
                </a:solidFill>
                <a:latin typeface="AvantGarde" pitchFamily="34" charset="0"/>
              </a:rPr>
              <a:t/>
            </a:r>
            <a:br>
              <a:rPr lang="en-GB" sz="3200" b="1" dirty="0" smtClean="0">
                <a:solidFill>
                  <a:srgbClr val="003478"/>
                </a:solidFill>
                <a:latin typeface="AvantGarde" pitchFamily="34" charset="0"/>
              </a:rPr>
            </a:br>
            <a:r>
              <a:rPr lang="en-GB" sz="3200" b="1" dirty="0" smtClean="0">
                <a:solidFill>
                  <a:schemeClr val="tx1"/>
                </a:solidFill>
                <a:latin typeface="AvantGarde" pitchFamily="34" charset="0"/>
              </a:rPr>
              <a:t>Project Outcomes</a:t>
            </a:r>
            <a:endParaRPr lang="en-GB" sz="3200" b="1" dirty="0">
              <a:solidFill>
                <a:schemeClr val="tx1"/>
              </a:solidFill>
              <a:latin typeface="AvantGarde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00200"/>
            <a:ext cx="8147248" cy="4525963"/>
          </a:xfrm>
        </p:spPr>
        <p:txBody>
          <a:bodyPr/>
          <a:lstStyle/>
          <a:p>
            <a:r>
              <a:rPr lang="en-GB" sz="2000" dirty="0">
                <a:solidFill>
                  <a:srgbClr val="000000"/>
                </a:solidFill>
                <a:ea typeface="Calibri"/>
              </a:rPr>
              <a:t>The project helps carers and their families to maintain independence, physical and emotional </a:t>
            </a:r>
            <a:r>
              <a:rPr lang="en-GB" sz="2000" dirty="0" smtClean="0">
                <a:solidFill>
                  <a:srgbClr val="000000"/>
                </a:solidFill>
                <a:ea typeface="Calibri"/>
              </a:rPr>
              <a:t>wellbeing</a:t>
            </a:r>
          </a:p>
          <a:p>
            <a:r>
              <a:rPr lang="en-GB" sz="2000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The project empowers and supports carers to manage their caring roles and have a life outside of caring</a:t>
            </a:r>
          </a:p>
          <a:p>
            <a:r>
              <a:rPr lang="en-GB" sz="2000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The project ensures carers receive the right support at the right time and in the right place</a:t>
            </a:r>
          </a:p>
          <a:p>
            <a:r>
              <a:rPr lang="en-GB" sz="2000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The project utilises existing community resources and assets to increase social growth and development across Southend</a:t>
            </a:r>
          </a:p>
          <a:p>
            <a:r>
              <a:rPr lang="en-GB" sz="2000" dirty="0" smtClean="0">
                <a:latin typeface="+mj-lt"/>
                <a:ea typeface="Calibri"/>
                <a:cs typeface="Times New Roman"/>
              </a:rPr>
              <a:t>The project has a potential to become sustainable or leave a legacy further to the end of the project-related funding</a:t>
            </a:r>
            <a:endParaRPr lang="en-GB" sz="2000" dirty="0">
              <a:latin typeface="+mj-lt"/>
              <a:ea typeface="Calibri"/>
              <a:cs typeface="Times New Roman"/>
            </a:endParaRPr>
          </a:p>
          <a:p>
            <a:endParaRPr lang="en-GB" sz="24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400" kern="1200" dirty="0" smtClean="0">
              <a:latin typeface="AvantGarde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27365" r="16780" b="54169"/>
          <a:stretch>
            <a:fillRect/>
          </a:stretch>
        </p:blipFill>
        <p:spPr bwMode="auto">
          <a:xfrm>
            <a:off x="19889" y="5044447"/>
            <a:ext cx="9144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Southend Council_Logo White O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797550"/>
            <a:ext cx="2625725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Emma Woof\AppData\Local\Microsoft\Windows\Temporary Internet Files\Content.IE5\RLWMTBDD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mma Woof\AppData\Local\Microsoft\Windows\Temporary Internet Files\Content.IE5\94RS0PZX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mma Woof\AppData\Local\Microsoft\Windows\Temporary Internet Files\Content.IE5\BRHA2LVU\blockpage[2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8225"/>
            <a:ext cx="19050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34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>
                <a:solidFill>
                  <a:srgbClr val="003478"/>
                </a:solidFill>
                <a:latin typeface="AvantGarde" pitchFamily="34" charset="0"/>
              </a:rPr>
              <a:t/>
            </a:r>
            <a:br>
              <a:rPr lang="en-GB" sz="3200" b="1" dirty="0" smtClean="0">
                <a:solidFill>
                  <a:srgbClr val="003478"/>
                </a:solidFill>
                <a:latin typeface="AvantGarde" pitchFamily="34" charset="0"/>
              </a:rPr>
            </a:br>
            <a:endParaRPr lang="en-GB" sz="3200" b="1" dirty="0">
              <a:solidFill>
                <a:schemeClr val="tx1"/>
              </a:solidFill>
              <a:latin typeface="AvantGarde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00200"/>
            <a:ext cx="8147248" cy="4525963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>
                <a:solidFill>
                  <a:srgbClr val="000000"/>
                </a:solidFill>
              </a:rPr>
              <a:t>	</a:t>
            </a:r>
          </a:p>
          <a:p>
            <a:pPr marL="0" indent="0">
              <a:buNone/>
            </a:pPr>
            <a:endParaRPr lang="en-GB" sz="1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</a:endParaRPr>
          </a:p>
          <a:p>
            <a:pPr marL="0" lvl="0" indent="0" algn="ctr">
              <a:buNone/>
            </a:pPr>
            <a:r>
              <a:rPr lang="en-GB" b="1" dirty="0">
                <a:solidFill>
                  <a:srgbClr val="000000"/>
                </a:solidFill>
                <a:latin typeface="AvantGarde" pitchFamily="34" charset="0"/>
                <a:ea typeface="+mj-ea"/>
                <a:cs typeface="+mj-cs"/>
              </a:rPr>
              <a:t>Any Questions?</a:t>
            </a:r>
            <a:endParaRPr lang="en-GB" sz="2400" kern="1200" dirty="0">
              <a:solidFill>
                <a:srgbClr val="003478"/>
              </a:solidFill>
              <a:latin typeface="AvantGarde" pitchFamily="34" charset="0"/>
            </a:endParaRPr>
          </a:p>
          <a:p>
            <a:pPr marL="0" indent="0">
              <a:buNone/>
            </a:pPr>
            <a:endParaRPr lang="en-GB" sz="1800" b="1" dirty="0" smtClean="0">
              <a:solidFill>
                <a:srgbClr val="003478"/>
              </a:solidFill>
              <a:latin typeface="AvantGarde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27365" r="16780" b="54169"/>
          <a:stretch>
            <a:fillRect/>
          </a:stretch>
        </p:blipFill>
        <p:spPr bwMode="auto">
          <a:xfrm>
            <a:off x="0" y="5157192"/>
            <a:ext cx="9144000" cy="170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Southend Council_Logo White O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797550"/>
            <a:ext cx="2625725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Emma Woof\AppData\Local\Microsoft\Windows\Temporary Internet Files\Content.IE5\RLWMTBDD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mma Woof\AppData\Local\Microsoft\Windows\Temporary Internet Files\Content.IE5\94RS0PZX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mma Woof\AppData\Local\Microsoft\Windows\Temporary Internet Files\Content.IE5\BRHA2LVU\blockpage[2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8225"/>
            <a:ext cx="19050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53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GB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012841"/>
              </p:ext>
            </p:extLst>
          </p:nvPr>
        </p:nvGraphicFramePr>
        <p:xfrm>
          <a:off x="467544" y="332657"/>
          <a:ext cx="8208912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600"/>
                <a:gridCol w="2808312"/>
              </a:tblGrid>
              <a:tr h="1041814">
                <a:tc gridSpan="2">
                  <a:txBody>
                    <a:bodyPr/>
                    <a:lstStyle/>
                    <a:p>
                      <a:r>
                        <a:rPr kumimoji="0" lang="en-GB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Carers Project related funding Application timeline</a:t>
                      </a:r>
                      <a:endParaRPr lang="en-GB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533614">
                <a:tc>
                  <a:txBody>
                    <a:bodyPr/>
                    <a:lstStyle/>
                    <a:p>
                      <a:r>
                        <a:rPr lang="en-GB" b="1" dirty="0" smtClean="0"/>
                        <a:t>Advertise Opportunity Contracts Finder and application process opens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w/com 11th June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dirty="0" smtClean="0"/>
                        <a:t>2018</a:t>
                      </a:r>
                      <a:endParaRPr lang="en-GB" dirty="0"/>
                    </a:p>
                  </a:txBody>
                  <a:tcPr/>
                </a:tc>
              </a:tr>
              <a:tr h="481725">
                <a:tc>
                  <a:txBody>
                    <a:bodyPr/>
                    <a:lstStyle/>
                    <a:p>
                      <a:r>
                        <a:rPr lang="en-GB" b="1" dirty="0" smtClean="0"/>
                        <a:t>Application</a:t>
                      </a:r>
                      <a:r>
                        <a:rPr lang="en-GB" b="1" baseline="0" dirty="0" smtClean="0"/>
                        <a:t> submission deadline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aseline="0" dirty="0" smtClean="0"/>
                        <a:t>2nd July 2018</a:t>
                      </a:r>
                      <a:endParaRPr lang="en-GB" dirty="0"/>
                    </a:p>
                  </a:txBody>
                  <a:tcPr/>
                </a:tc>
              </a:tr>
              <a:tr h="481725">
                <a:tc>
                  <a:txBody>
                    <a:bodyPr/>
                    <a:lstStyle/>
                    <a:p>
                      <a:r>
                        <a:rPr lang="en-GB" b="1" dirty="0" smtClean="0"/>
                        <a:t>Evaluation Stage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 week</a:t>
                      </a:r>
                      <a:endParaRPr lang="en-GB" dirty="0"/>
                    </a:p>
                  </a:txBody>
                  <a:tcPr/>
                </a:tc>
              </a:tr>
              <a:tr h="481725">
                <a:tc>
                  <a:txBody>
                    <a:bodyPr/>
                    <a:lstStyle/>
                    <a:p>
                      <a:r>
                        <a:rPr lang="en-GB" b="1" dirty="0" smtClean="0"/>
                        <a:t>Presentations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w/com 16th July 2018</a:t>
                      </a:r>
                      <a:endParaRPr lang="en-GB" dirty="0"/>
                    </a:p>
                  </a:txBody>
                  <a:tcPr/>
                </a:tc>
              </a:tr>
              <a:tr h="977387">
                <a:tc>
                  <a:txBody>
                    <a:bodyPr/>
                    <a:lstStyle/>
                    <a:p>
                      <a:r>
                        <a:rPr lang="en-GB" b="1" dirty="0" smtClean="0"/>
                        <a:t>Decision</a:t>
                      </a:r>
                      <a:r>
                        <a:rPr lang="en-GB" b="1" baseline="0" dirty="0" smtClean="0"/>
                        <a:t> to award project-related funding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w/com 23</a:t>
                      </a:r>
                      <a:r>
                        <a:rPr lang="en-GB" baseline="30000" dirty="0" smtClean="0"/>
                        <a:t>rd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dirty="0" smtClean="0"/>
                        <a:t>July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26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 process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2800" dirty="0" smtClean="0"/>
          </a:p>
          <a:p>
            <a:r>
              <a:rPr lang="en-GB" sz="2800" dirty="0" smtClean="0"/>
              <a:t>Application Form</a:t>
            </a:r>
          </a:p>
          <a:p>
            <a:pPr marL="0" indent="0">
              <a:buNone/>
            </a:pPr>
            <a:endParaRPr lang="en-GB" sz="2800" dirty="0" smtClean="0"/>
          </a:p>
          <a:p>
            <a:r>
              <a:rPr lang="en-GB" sz="2800" dirty="0" smtClean="0"/>
              <a:t>Email submissions to </a:t>
            </a:r>
            <a:r>
              <a:rPr lang="en-GB" sz="2800" dirty="0" smtClean="0">
                <a:hlinkClick r:id="rId2"/>
              </a:rPr>
              <a:t>integratedcommissioning@southend.gov.uk</a:t>
            </a:r>
            <a:endParaRPr lang="en-GB" sz="2800" dirty="0" smtClean="0"/>
          </a:p>
          <a:p>
            <a:pPr marL="0" indent="0">
              <a:buNone/>
            </a:pPr>
            <a:endParaRPr lang="en-GB" sz="2800" dirty="0" smtClean="0"/>
          </a:p>
          <a:p>
            <a:r>
              <a:rPr lang="en-GB" sz="2800" dirty="0" smtClean="0"/>
              <a:t>2</a:t>
            </a:r>
            <a:r>
              <a:rPr lang="en-GB" sz="2800" baseline="30000" dirty="0" smtClean="0"/>
              <a:t>nd</a:t>
            </a:r>
            <a:r>
              <a:rPr lang="en-GB" sz="2800" dirty="0" smtClean="0"/>
              <a:t> July 2018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619342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>
                <a:solidFill>
                  <a:srgbClr val="003478"/>
                </a:solidFill>
                <a:latin typeface="AvantGarde" pitchFamily="34" charset="0"/>
              </a:rPr>
              <a:t/>
            </a:r>
            <a:br>
              <a:rPr lang="en-GB" sz="3200" b="1" dirty="0" smtClean="0">
                <a:solidFill>
                  <a:srgbClr val="003478"/>
                </a:solidFill>
                <a:latin typeface="AvantGarde" pitchFamily="34" charset="0"/>
              </a:rPr>
            </a:br>
            <a:endParaRPr lang="en-GB" sz="3200" b="1" dirty="0">
              <a:solidFill>
                <a:schemeClr val="tx1"/>
              </a:solidFill>
              <a:latin typeface="AvantGarde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00200"/>
            <a:ext cx="8147248" cy="4525963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>
                <a:solidFill>
                  <a:srgbClr val="000000"/>
                </a:solidFill>
              </a:rPr>
              <a:t>	</a:t>
            </a:r>
          </a:p>
          <a:p>
            <a:pPr marL="0" indent="0">
              <a:buNone/>
            </a:pPr>
            <a:endParaRPr lang="en-GB" sz="1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</a:endParaRPr>
          </a:p>
          <a:p>
            <a:pPr marL="0" lvl="0" indent="0" algn="ctr">
              <a:buNone/>
            </a:pPr>
            <a:r>
              <a:rPr lang="en-GB" b="1" dirty="0">
                <a:solidFill>
                  <a:srgbClr val="000000"/>
                </a:solidFill>
                <a:latin typeface="AvantGarde" pitchFamily="34" charset="0"/>
                <a:ea typeface="+mj-ea"/>
                <a:cs typeface="+mj-cs"/>
              </a:rPr>
              <a:t>Any Questions?</a:t>
            </a:r>
            <a:endParaRPr lang="en-GB" sz="2400" kern="1200" dirty="0">
              <a:solidFill>
                <a:srgbClr val="003478"/>
              </a:solidFill>
              <a:latin typeface="AvantGarde" pitchFamily="34" charset="0"/>
            </a:endParaRPr>
          </a:p>
          <a:p>
            <a:pPr marL="0" indent="0">
              <a:buNone/>
            </a:pPr>
            <a:endParaRPr lang="en-GB" sz="1800" b="1" dirty="0" smtClean="0">
              <a:solidFill>
                <a:srgbClr val="003478"/>
              </a:solidFill>
              <a:latin typeface="AvantGarde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27365" r="16780" b="54169"/>
          <a:stretch>
            <a:fillRect/>
          </a:stretch>
        </p:blipFill>
        <p:spPr bwMode="auto">
          <a:xfrm>
            <a:off x="0" y="5157192"/>
            <a:ext cx="9144000" cy="170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Southend Council_Logo White O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797550"/>
            <a:ext cx="2625725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Emma Woof\AppData\Local\Microsoft\Windows\Temporary Internet Files\Content.IE5\RLWMTBDD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mma Woof\AppData\Local\Microsoft\Windows\Temporary Internet Files\Content.IE5\94RS0PZX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mma Woof\AppData\Local\Microsoft\Windows\Temporary Internet Files\Content.IE5\BRHA2LVU\blockpage[2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8225"/>
            <a:ext cx="19050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452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27365" r="16780" b="54169"/>
          <a:stretch>
            <a:fillRect/>
          </a:stretch>
        </p:blipFill>
        <p:spPr bwMode="auto">
          <a:xfrm>
            <a:off x="0" y="5013323"/>
            <a:ext cx="9144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 smtClean="0">
              <a:solidFill>
                <a:srgbClr val="003478"/>
              </a:solidFill>
              <a:latin typeface="AvantGarde" pitchFamily="34" charset="0"/>
            </a:endParaRPr>
          </a:p>
          <a:p>
            <a:pPr marL="0" indent="0" algn="ctr">
              <a:buNone/>
            </a:pPr>
            <a:endParaRPr lang="en-GB" sz="2000" dirty="0" smtClean="0">
              <a:solidFill>
                <a:srgbClr val="003478"/>
              </a:solidFill>
              <a:latin typeface="AvantGarde" pitchFamily="34" charset="0"/>
              <a:hlinkClick r:id="rId4"/>
            </a:endParaRPr>
          </a:p>
          <a:p>
            <a:pPr marL="0" indent="0" algn="ctr">
              <a:buNone/>
            </a:pPr>
            <a:endParaRPr lang="en-GB" sz="2000" dirty="0" smtClean="0">
              <a:solidFill>
                <a:srgbClr val="003478"/>
              </a:solidFill>
              <a:latin typeface="AvantGarde" pitchFamily="34" charset="0"/>
            </a:endParaRPr>
          </a:p>
          <a:p>
            <a:pPr marL="0" indent="0" algn="ctr">
              <a:buNone/>
            </a:pPr>
            <a:r>
              <a:rPr lang="en-GB" sz="2000" dirty="0" smtClean="0">
                <a:solidFill>
                  <a:srgbClr val="003478"/>
                </a:solidFill>
                <a:latin typeface="AvantGarde" pitchFamily="34" charset="0"/>
                <a:hlinkClick r:id="rId4"/>
              </a:rPr>
              <a:t>intergratedcommissioning@southend.gov.uk</a:t>
            </a:r>
          </a:p>
        </p:txBody>
      </p:sp>
      <p:pic>
        <p:nvPicPr>
          <p:cNvPr id="6" name="Picture 5" descr="Southend Council_Logo White Ou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797550"/>
            <a:ext cx="2625725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945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27365" r="16780" b="54169"/>
          <a:stretch>
            <a:fillRect/>
          </a:stretch>
        </p:blipFill>
        <p:spPr bwMode="auto">
          <a:xfrm>
            <a:off x="0" y="5013325"/>
            <a:ext cx="9144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b="1" dirty="0" smtClean="0">
                <a:solidFill>
                  <a:schemeClr val="tx1"/>
                </a:solidFill>
                <a:latin typeface="AvantGarde" pitchFamily="34" charset="0"/>
              </a:rPr>
              <a:t>Welcome and Introduction</a:t>
            </a:r>
            <a:endParaRPr lang="en-GB" sz="2800" b="1" dirty="0">
              <a:solidFill>
                <a:schemeClr val="tx1"/>
              </a:solidFill>
              <a:latin typeface="AvantGarde" pitchFamily="34" charset="0"/>
            </a:endParaRPr>
          </a:p>
        </p:txBody>
      </p:sp>
      <p:pic>
        <p:nvPicPr>
          <p:cNvPr id="6" name="Picture 5" descr="Southend Council_Logo White O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797550"/>
            <a:ext cx="2625725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Emma Woof\AppData\Local\Microsoft\Windows\Temporary Internet Files\Content.IE5\RLWMTBDD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mma Woof\AppData\Local\Microsoft\Windows\Temporary Internet Files\Content.IE5\94RS0PZX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mma Woof\AppData\Local\Microsoft\Windows\Temporary Internet Files\Content.IE5\BRHA2LVU\blockpage[2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8225"/>
            <a:ext cx="19050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31519" y="1894651"/>
            <a:ext cx="4185761" cy="2292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AvantGarde" pitchFamily="34" charset="0"/>
              </a:rPr>
              <a:t>Purpose of the workshop</a:t>
            </a:r>
          </a:p>
          <a:p>
            <a:pPr marL="0" indent="0">
              <a:buNone/>
            </a:pPr>
            <a:endParaRPr lang="en-GB" sz="2500" dirty="0">
              <a:latin typeface="AvantGarde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AvantGarde" pitchFamily="34" charset="0"/>
              </a:rPr>
              <a:t>Structure of the workshop</a:t>
            </a:r>
          </a:p>
          <a:p>
            <a:endParaRPr lang="en-GB" sz="2500" dirty="0">
              <a:latin typeface="AvantGarde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latin typeface="AvantGarde" pitchFamily="34" charset="0"/>
              </a:rPr>
              <a:t>Housekeeping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639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b="1" dirty="0" smtClean="0">
                <a:solidFill>
                  <a:schemeClr val="tx1"/>
                </a:solidFill>
                <a:latin typeface="AvantGarde" pitchFamily="34" charset="0"/>
              </a:rPr>
              <a:t>The Picture of Unpaid Carers in Southend</a:t>
            </a:r>
            <a:endParaRPr lang="en-GB" sz="2800" b="1" dirty="0">
              <a:solidFill>
                <a:schemeClr val="tx1"/>
              </a:solidFill>
              <a:latin typeface="AvantGarde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0768"/>
            <a:ext cx="8147248" cy="4846513"/>
          </a:xfrm>
        </p:spPr>
        <p:txBody>
          <a:bodyPr/>
          <a:lstStyle/>
          <a:p>
            <a:endParaRPr lang="en-GB" sz="2400" dirty="0" smtClean="0">
              <a:solidFill>
                <a:srgbClr val="000000"/>
              </a:solidFill>
            </a:endParaRPr>
          </a:p>
          <a:p>
            <a:endParaRPr lang="en-GB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GB" sz="2400" b="1" dirty="0">
              <a:solidFill>
                <a:srgbClr val="003478"/>
              </a:solidFill>
              <a:latin typeface="AvantGarde" pitchFamily="34" charset="0"/>
            </a:endParaRPr>
          </a:p>
          <a:p>
            <a:pPr lvl="1"/>
            <a:endParaRPr lang="en-GB" sz="1400" b="1" dirty="0" smtClean="0">
              <a:solidFill>
                <a:srgbClr val="003478"/>
              </a:solidFill>
              <a:latin typeface="AvantGarde" pitchFamily="34" charset="0"/>
            </a:endParaRPr>
          </a:p>
          <a:p>
            <a:pPr marL="0" indent="0">
              <a:buNone/>
            </a:pPr>
            <a:r>
              <a:rPr lang="en-GB" sz="1800" b="1" dirty="0">
                <a:solidFill>
                  <a:srgbClr val="003478"/>
                </a:solidFill>
                <a:latin typeface="AvantGarde" pitchFamily="34" charset="0"/>
              </a:rPr>
              <a:t>	</a:t>
            </a:r>
            <a:endParaRPr lang="en-GB" sz="1800" b="1" dirty="0" smtClean="0">
              <a:solidFill>
                <a:srgbClr val="003478"/>
              </a:solidFill>
              <a:latin typeface="AvantGarde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27365" r="16780" b="54169"/>
          <a:stretch>
            <a:fillRect/>
          </a:stretch>
        </p:blipFill>
        <p:spPr bwMode="auto">
          <a:xfrm>
            <a:off x="0" y="5301208"/>
            <a:ext cx="9144000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Southend Council_Logo White Ou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797550"/>
            <a:ext cx="2625725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Emma Woof\AppData\Local\Microsoft\Windows\Temporary Internet Files\Content.IE5\RLWMTBDD\blockpage[1]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mma Woof\AppData\Local\Microsoft\Windows\Temporary Internet Files\Content.IE5\94RS0PZX\blockpage[1]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mma Woof\AppData\Local\Microsoft\Windows\Temporary Internet Files\Content.IE5\BRHA2LVU\blockpage[2]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8225"/>
            <a:ext cx="19050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628800"/>
            <a:ext cx="756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176,680 residents in Southend</a:t>
            </a:r>
          </a:p>
          <a:p>
            <a:endParaRPr lang="en-GB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The 2011 Census shows that 10% </a:t>
            </a:r>
            <a:r>
              <a:rPr lang="en-GB" sz="2400" smtClean="0"/>
              <a:t>(17,600) </a:t>
            </a:r>
            <a:r>
              <a:rPr lang="en-GB" sz="2400" dirty="0" smtClean="0"/>
              <a:t>of them will be unpaid carers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317558"/>
              </p:ext>
            </p:extLst>
          </p:nvPr>
        </p:nvGraphicFramePr>
        <p:xfrm>
          <a:off x="1303846" y="-675456"/>
          <a:ext cx="646430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Document" r:id="rId9" imgW="6465037" imgH="356671" progId="Word.Document.12">
                  <p:embed/>
                </p:oleObj>
              </mc:Choice>
              <mc:Fallback>
                <p:oleObj name="Document" r:id="rId9" imgW="6465037" imgH="3566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03846" y="-675456"/>
                        <a:ext cx="646430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157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b="1" dirty="0" smtClean="0">
                <a:solidFill>
                  <a:schemeClr val="tx1"/>
                </a:solidFill>
                <a:latin typeface="AvantGarde" pitchFamily="34" charset="0"/>
              </a:rPr>
              <a:t>Current provision for Carers</a:t>
            </a:r>
            <a:endParaRPr lang="en-GB" sz="2800" b="1" dirty="0">
              <a:solidFill>
                <a:schemeClr val="tx1"/>
              </a:solidFill>
              <a:latin typeface="AvantGarde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0768"/>
            <a:ext cx="8147248" cy="4846513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>
                <a:solidFill>
                  <a:srgbClr val="000000"/>
                </a:solidFill>
              </a:rPr>
              <a:t>The Council </a:t>
            </a:r>
            <a:r>
              <a:rPr lang="en-GB" sz="2400" dirty="0" smtClean="0">
                <a:solidFill>
                  <a:srgbClr val="000000"/>
                </a:solidFill>
              </a:rPr>
              <a:t>currently funds Southend Carers Consortium to provide the following services for unpaid carers of Southend:</a:t>
            </a:r>
          </a:p>
          <a:p>
            <a:r>
              <a:rPr lang="en-GB" sz="2400" dirty="0" smtClean="0">
                <a:solidFill>
                  <a:srgbClr val="000000"/>
                </a:solidFill>
              </a:rPr>
              <a:t>Information</a:t>
            </a:r>
            <a:r>
              <a:rPr lang="en-GB" sz="2400" dirty="0">
                <a:solidFill>
                  <a:srgbClr val="000000"/>
                </a:solidFill>
              </a:rPr>
              <a:t>, Advice and Guidance</a:t>
            </a:r>
          </a:p>
          <a:p>
            <a:r>
              <a:rPr lang="en-GB" sz="2400" dirty="0" smtClean="0">
                <a:solidFill>
                  <a:srgbClr val="000000"/>
                </a:solidFill>
              </a:rPr>
              <a:t>Peer Support</a:t>
            </a:r>
            <a:endParaRPr lang="en-GB" sz="2400" dirty="0">
              <a:solidFill>
                <a:srgbClr val="000000"/>
              </a:solidFill>
            </a:endParaRPr>
          </a:p>
          <a:p>
            <a:r>
              <a:rPr lang="en-GB" sz="2400" dirty="0" smtClean="0">
                <a:solidFill>
                  <a:srgbClr val="000000"/>
                </a:solidFill>
              </a:rPr>
              <a:t>Counselling</a:t>
            </a:r>
            <a:endParaRPr lang="en-GB" sz="2400" dirty="0">
              <a:solidFill>
                <a:srgbClr val="000000"/>
              </a:solidFill>
            </a:endParaRPr>
          </a:p>
          <a:p>
            <a:r>
              <a:rPr lang="en-GB" sz="2400" dirty="0" smtClean="0">
                <a:solidFill>
                  <a:srgbClr val="000000"/>
                </a:solidFill>
              </a:rPr>
              <a:t>Emergency planning</a:t>
            </a:r>
          </a:p>
          <a:p>
            <a:r>
              <a:rPr lang="en-GB" sz="2400" dirty="0" smtClean="0">
                <a:solidFill>
                  <a:srgbClr val="000000"/>
                </a:solidFill>
              </a:rPr>
              <a:t>Access to Respite</a:t>
            </a:r>
          </a:p>
          <a:p>
            <a:r>
              <a:rPr lang="en-GB" sz="2400" dirty="0" smtClean="0">
                <a:solidFill>
                  <a:srgbClr val="000000"/>
                </a:solidFill>
              </a:rPr>
              <a:t>Learning</a:t>
            </a:r>
          </a:p>
          <a:p>
            <a:endParaRPr lang="en-GB" sz="2400" dirty="0" smtClean="0">
              <a:solidFill>
                <a:srgbClr val="000000"/>
              </a:solidFill>
            </a:endParaRPr>
          </a:p>
          <a:p>
            <a:endParaRPr lang="en-GB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GB" sz="2400" b="1" dirty="0">
              <a:solidFill>
                <a:srgbClr val="003478"/>
              </a:solidFill>
              <a:latin typeface="AvantGarde" pitchFamily="34" charset="0"/>
            </a:endParaRPr>
          </a:p>
          <a:p>
            <a:pPr lvl="1"/>
            <a:endParaRPr lang="en-GB" sz="1400" b="1" dirty="0" smtClean="0">
              <a:solidFill>
                <a:srgbClr val="003478"/>
              </a:solidFill>
              <a:latin typeface="AvantGarde" pitchFamily="34" charset="0"/>
            </a:endParaRPr>
          </a:p>
          <a:p>
            <a:pPr marL="0" indent="0">
              <a:buNone/>
            </a:pPr>
            <a:r>
              <a:rPr lang="en-GB" sz="1800" b="1" dirty="0">
                <a:solidFill>
                  <a:srgbClr val="003478"/>
                </a:solidFill>
                <a:latin typeface="AvantGarde" pitchFamily="34" charset="0"/>
              </a:rPr>
              <a:t>	</a:t>
            </a:r>
            <a:endParaRPr lang="en-GB" sz="1800" b="1" dirty="0" smtClean="0">
              <a:solidFill>
                <a:srgbClr val="003478"/>
              </a:solidFill>
              <a:latin typeface="AvantGarde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27365" r="16780" b="54169"/>
          <a:stretch>
            <a:fillRect/>
          </a:stretch>
        </p:blipFill>
        <p:spPr bwMode="auto">
          <a:xfrm>
            <a:off x="0" y="5301208"/>
            <a:ext cx="9144000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Southend Council_Logo White O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797550"/>
            <a:ext cx="2625725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Emma Woof\AppData\Local\Microsoft\Windows\Temporary Internet Files\Content.IE5\RLWMTBDD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mma Woof\AppData\Local\Microsoft\Windows\Temporary Internet Files\Content.IE5\94RS0PZX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mma Woof\AppData\Local\Microsoft\Windows\Temporary Internet Files\Content.IE5\BRHA2LVU\blockpage[2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8225"/>
            <a:ext cx="19050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264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>
                <a:solidFill>
                  <a:srgbClr val="003478"/>
                </a:solidFill>
                <a:latin typeface="AvantGarde" pitchFamily="34" charset="0"/>
              </a:rPr>
              <a:t/>
            </a:r>
            <a:br>
              <a:rPr lang="en-GB" sz="3200" b="1" dirty="0" smtClean="0">
                <a:solidFill>
                  <a:srgbClr val="003478"/>
                </a:solidFill>
                <a:latin typeface="AvantGarde" pitchFamily="34" charset="0"/>
              </a:rPr>
            </a:br>
            <a:r>
              <a:rPr lang="en-GB" sz="3200" b="1" dirty="0" smtClean="0">
                <a:solidFill>
                  <a:schemeClr val="tx1"/>
                </a:solidFill>
                <a:latin typeface="AvantGarde" pitchFamily="34" charset="0"/>
              </a:rPr>
              <a:t>Consultation and Engagement</a:t>
            </a:r>
            <a:endParaRPr lang="en-GB" sz="3200" b="1" dirty="0">
              <a:solidFill>
                <a:schemeClr val="tx1"/>
              </a:solidFill>
              <a:latin typeface="AvantGarde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00200"/>
            <a:ext cx="8147248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endParaRPr lang="en-GB" sz="2400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2400" dirty="0" smtClean="0">
                <a:solidFill>
                  <a:srgbClr val="000000"/>
                </a:solidFill>
              </a:rPr>
              <a:t>Sticky World on line forum</a:t>
            </a:r>
          </a:p>
          <a:p>
            <a:pPr>
              <a:lnSpc>
                <a:spcPct val="150000"/>
              </a:lnSpc>
            </a:pPr>
            <a:r>
              <a:rPr lang="en-GB" sz="2400" dirty="0" smtClean="0">
                <a:solidFill>
                  <a:srgbClr val="000000"/>
                </a:solidFill>
              </a:rPr>
              <a:t>Online survey</a:t>
            </a:r>
          </a:p>
          <a:p>
            <a:pPr>
              <a:lnSpc>
                <a:spcPct val="150000"/>
              </a:lnSpc>
            </a:pPr>
            <a:r>
              <a:rPr lang="en-GB" sz="2400" dirty="0" smtClean="0">
                <a:solidFill>
                  <a:srgbClr val="000000"/>
                </a:solidFill>
              </a:rPr>
              <a:t>Postcards in Doctors Surgeries</a:t>
            </a:r>
          </a:p>
          <a:p>
            <a:pPr>
              <a:lnSpc>
                <a:spcPct val="150000"/>
              </a:lnSpc>
            </a:pPr>
            <a:r>
              <a:rPr lang="en-GB" sz="2400" dirty="0" smtClean="0">
                <a:solidFill>
                  <a:srgbClr val="000000"/>
                </a:solidFill>
              </a:rPr>
              <a:t>200 carers took part</a:t>
            </a:r>
          </a:p>
          <a:p>
            <a:pPr>
              <a:lnSpc>
                <a:spcPct val="150000"/>
              </a:lnSpc>
            </a:pPr>
            <a:endParaRPr lang="en-GB" sz="2400" dirty="0">
              <a:solidFill>
                <a:srgbClr val="00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400" kern="1200" dirty="0" smtClean="0">
              <a:latin typeface="AvantGarde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27365" r="16780" b="54169"/>
          <a:stretch>
            <a:fillRect/>
          </a:stretch>
        </p:blipFill>
        <p:spPr bwMode="auto">
          <a:xfrm>
            <a:off x="0" y="5013325"/>
            <a:ext cx="9144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Southend Council_Logo White O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797550"/>
            <a:ext cx="2625725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Emma Woof\AppData\Local\Microsoft\Windows\Temporary Internet Files\Content.IE5\RLWMTBDD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mma Woof\AppData\Local\Microsoft\Windows\Temporary Internet Files\Content.IE5\94RS0PZX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mma Woof\AppData\Local\Microsoft\Windows\Temporary Internet Files\Content.IE5\BRHA2LVU\blockpage[2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8225"/>
            <a:ext cx="19050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03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>
                <a:solidFill>
                  <a:srgbClr val="003478"/>
                </a:solidFill>
                <a:latin typeface="AvantGarde" pitchFamily="34" charset="0"/>
              </a:rPr>
              <a:t/>
            </a:r>
            <a:br>
              <a:rPr lang="en-GB" sz="3200" b="1" dirty="0" smtClean="0">
                <a:solidFill>
                  <a:srgbClr val="003478"/>
                </a:solidFill>
                <a:latin typeface="AvantGarde" pitchFamily="34" charset="0"/>
              </a:rPr>
            </a:br>
            <a:r>
              <a:rPr lang="en-GB" sz="3200" b="1" dirty="0" smtClean="0">
                <a:solidFill>
                  <a:schemeClr val="tx1"/>
                </a:solidFill>
                <a:latin typeface="AvantGarde" pitchFamily="34" charset="0"/>
              </a:rPr>
              <a:t>Results of Engagement</a:t>
            </a:r>
            <a:endParaRPr lang="en-GB" sz="3200" b="1" dirty="0">
              <a:solidFill>
                <a:schemeClr val="tx1"/>
              </a:solidFill>
              <a:latin typeface="AvantGarde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00200"/>
            <a:ext cx="8147248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sz="2400" dirty="0" smtClean="0">
                <a:solidFill>
                  <a:srgbClr val="000000"/>
                </a:solidFill>
                <a:latin typeface="+mj-lt"/>
              </a:rPr>
              <a:t>Has highlighted……</a:t>
            </a:r>
          </a:p>
          <a:p>
            <a:pPr>
              <a:lnSpc>
                <a:spcPct val="150000"/>
              </a:lnSpc>
            </a:pPr>
            <a:r>
              <a:rPr lang="en-GB" sz="2400" dirty="0" smtClean="0">
                <a:solidFill>
                  <a:srgbClr val="000000"/>
                </a:solidFill>
                <a:latin typeface="+mj-lt"/>
              </a:rPr>
              <a:t>Carers enjoy peer support</a:t>
            </a:r>
            <a:endParaRPr lang="en-GB" sz="2400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rgbClr val="000000"/>
                </a:solidFill>
                <a:latin typeface="+mj-lt"/>
              </a:rPr>
              <a:t>A</a:t>
            </a:r>
            <a:r>
              <a:rPr lang="en-GB" sz="2400" dirty="0" smtClean="0">
                <a:solidFill>
                  <a:srgbClr val="000000"/>
                </a:solidFill>
                <a:latin typeface="+mj-lt"/>
              </a:rPr>
              <a:t> lack of provision for working carers</a:t>
            </a:r>
          </a:p>
          <a:p>
            <a:pPr>
              <a:lnSpc>
                <a:spcPct val="150000"/>
              </a:lnSpc>
            </a:pPr>
            <a:r>
              <a:rPr lang="en-GB" sz="2400" dirty="0" smtClean="0">
                <a:solidFill>
                  <a:srgbClr val="000000"/>
                </a:solidFill>
                <a:latin typeface="+mj-lt"/>
              </a:rPr>
              <a:t>A lack of Employer understanding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400" dirty="0" smtClean="0">
                <a:solidFill>
                  <a:srgbClr val="000000"/>
                </a:solidFill>
                <a:latin typeface="+mj-lt"/>
              </a:rPr>
              <a:t>Counselling</a:t>
            </a:r>
            <a:r>
              <a:rPr lang="en-GB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GB" sz="2400" dirty="0" smtClean="0">
                <a:solidFill>
                  <a:srgbClr val="000000"/>
                </a:solidFill>
                <a:latin typeface="+mj-lt"/>
              </a:rPr>
              <a:t>and emotional support is valued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400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Benefits </a:t>
            </a:r>
            <a:r>
              <a:rPr lang="en-GB" sz="2400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a</a:t>
            </a:r>
            <a:r>
              <a:rPr lang="en-GB" sz="2400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dvice is valued</a:t>
            </a:r>
            <a:endParaRPr lang="en-GB" sz="2400" dirty="0">
              <a:solidFill>
                <a:srgbClr val="000000"/>
              </a:solidFill>
              <a:latin typeface="+mj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400" dirty="0" smtClean="0">
              <a:latin typeface="+mj-lt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en-GB" sz="2400" dirty="0">
              <a:latin typeface="+mj-lt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endParaRPr lang="en-GB" sz="24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400" kern="1200" dirty="0" smtClean="0">
              <a:latin typeface="AvantGarde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27365" r="16780" b="54169"/>
          <a:stretch>
            <a:fillRect/>
          </a:stretch>
        </p:blipFill>
        <p:spPr bwMode="auto">
          <a:xfrm>
            <a:off x="0" y="5264943"/>
            <a:ext cx="9144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Southend Council_Logo White Ou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797550"/>
            <a:ext cx="2625725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Emma Woof\AppData\Local\Microsoft\Windows\Temporary Internet Files\Content.IE5\RLWMTBDD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mma Woof\AppData\Local\Microsoft\Windows\Temporary Internet Files\Content.IE5\94RS0PZX\blockpage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mma Woof\AppData\Local\Microsoft\Windows\Temporary Internet Files\Content.IE5\BRHA2LVU\blockpage[2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24237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8225"/>
            <a:ext cx="19050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962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Services Accessed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57199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Working Carers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19574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Support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04241467"/>
      </p:ext>
    </p:extLst>
  </p:cSld>
  <p:clrMapOvr>
    <a:masterClrMapping/>
  </p:clrMapOvr>
</p:sld>
</file>

<file path=ppt/theme/theme1.xml><?xml version="1.0" encoding="utf-8"?>
<a:theme xmlns:a="http://schemas.openxmlformats.org/drawingml/2006/main" name="Carers Engagement 8 September 2015v2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BF398E00AEA48B70E47EC82354B83" ma:contentTypeVersion="1" ma:contentTypeDescription="Create a new document." ma:contentTypeScope="" ma:versionID="a198321aa5d5f1e2668a41cc2e5a18e0">
  <xsd:schema xmlns:xsd="http://www.w3.org/2001/XMLSchema" xmlns:xs="http://www.w3.org/2001/XMLSchema" xmlns:p="http://schemas.microsoft.com/office/2006/metadata/properties" xmlns:ns2="70901cea-8802-4420-9832-4ad688d1eef1" targetNamespace="http://schemas.microsoft.com/office/2006/metadata/properties" ma:root="true" ma:fieldsID="7064d2771e16abde4dde8fb82f3dca6a" ns2:_="">
    <xsd:import namespace="70901cea-8802-4420-9832-4ad688d1eef1"/>
    <xsd:element name="properties">
      <xsd:complexType>
        <xsd:sequence>
          <xsd:element name="documentManagement">
            <xsd:complexType>
              <xsd:all>
                <xsd:element ref="ns2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901cea-8802-4420-9832-4ad688d1eef1" elementFormDefault="qualified">
    <xsd:import namespace="http://schemas.microsoft.com/office/2006/documentManagement/types"/>
    <xsd:import namespace="http://schemas.microsoft.com/office/infopath/2007/PartnerControls"/>
    <xsd:element name="Category" ma:index="8" nillable="true" ma:displayName="Category" ma:default="General" ma:format="Dropdown" ma:internalName="Category">
      <xsd:simpleType>
        <xsd:restriction base="dms:Choice">
          <xsd:enumeration value="General"/>
          <xsd:enumeration value="Stationery"/>
          <xsd:enumeration value="Offsite Storage"/>
          <xsd:enumeration value="EDRMS"/>
          <xsd:enumeration value="Postal Provider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ategory xmlns="70901cea-8802-4420-9832-4ad688d1eef1">Stationery</Category>
  </documentManagement>
</p:properties>
</file>

<file path=customXml/itemProps1.xml><?xml version="1.0" encoding="utf-8"?>
<ds:datastoreItem xmlns:ds="http://schemas.openxmlformats.org/officeDocument/2006/customXml" ds:itemID="{855AB9F0-B243-45FA-8BDF-FE88670F803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BA2B05-1EC6-43DE-87F5-B3652F7DC8AF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ECCE146F-8BE9-4CA2-AC31-5E92199F9A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901cea-8802-4420-9832-4ad688d1ee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B311405-91F0-4FCB-8616-EC2D6D3813E4}">
  <ds:schemaRefs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70901cea-8802-4420-9832-4ad688d1eef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Carers Engagement 8 September 2015v2</Template>
  <TotalTime>2755</TotalTime>
  <Words>300</Words>
  <Application>Microsoft Office PowerPoint</Application>
  <PresentationFormat>On-screen Show (4:3)</PresentationFormat>
  <Paragraphs>118</Paragraphs>
  <Slides>15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Carers Engagement 8 September 2015v2</vt:lpstr>
      <vt:lpstr>Document</vt:lpstr>
      <vt:lpstr> Carers Project Market Engagement Event</vt:lpstr>
      <vt:lpstr>Welcome and Introduction</vt:lpstr>
      <vt:lpstr>The Picture of Unpaid Carers in Southend</vt:lpstr>
      <vt:lpstr>Current provision for Carers</vt:lpstr>
      <vt:lpstr> Consultation and Engagement</vt:lpstr>
      <vt:lpstr> Results of Engagement</vt:lpstr>
      <vt:lpstr>Services Accessed</vt:lpstr>
      <vt:lpstr>Working Carers</vt:lpstr>
      <vt:lpstr>Support</vt:lpstr>
      <vt:lpstr> Project Outcomes</vt:lpstr>
      <vt:lpstr> </vt:lpstr>
      <vt:lpstr>PowerPoint Presentation</vt:lpstr>
      <vt:lpstr>Application process</vt:lpstr>
      <vt:lpstr> </vt:lpstr>
      <vt:lpstr>PowerPoint Presentation</vt:lpstr>
    </vt:vector>
  </TitlesOfParts>
  <Company>Southend Borough Council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Carer Engagement Event</dc:title>
  <dc:creator>Shidaa Adjin-Tettey</dc:creator>
  <cp:lastModifiedBy>Caroline Foley</cp:lastModifiedBy>
  <cp:revision>151</cp:revision>
  <cp:lastPrinted>2016-03-14T11:21:02Z</cp:lastPrinted>
  <dcterms:created xsi:type="dcterms:W3CDTF">2015-09-07T11:36:45Z</dcterms:created>
  <dcterms:modified xsi:type="dcterms:W3CDTF">2018-06-18T13:47:54Z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1100.00000000000</vt:lpwstr>
  </property>
  <property fmtid="{D5CDD505-2E9C-101B-9397-08002B2CF9AE}" pid="3" name="Category">
    <vt:lpwstr>Stationery</vt:lpwstr>
  </property>
</Properties>
</file>