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315" r:id="rId2"/>
    <p:sldId id="341" r:id="rId3"/>
    <p:sldId id="290" r:id="rId4"/>
    <p:sldId id="325" r:id="rId5"/>
    <p:sldId id="326" r:id="rId6"/>
    <p:sldId id="327" r:id="rId7"/>
    <p:sldId id="328" r:id="rId8"/>
    <p:sldId id="329" r:id="rId9"/>
    <p:sldId id="330" r:id="rId10"/>
    <p:sldId id="331" r:id="rId11"/>
    <p:sldId id="332" r:id="rId12"/>
    <p:sldId id="334" r:id="rId13"/>
    <p:sldId id="335" r:id="rId14"/>
    <p:sldId id="336" r:id="rId15"/>
    <p:sldId id="337" r:id="rId16"/>
    <p:sldId id="338" r:id="rId17"/>
    <p:sldId id="339" r:id="rId18"/>
    <p:sldId id="340" r:id="rId19"/>
    <p:sldId id="320" r:id="rId20"/>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68D28"/>
    <a:srgbClr val="1917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30" autoAdjust="0"/>
    <p:restoredTop sz="94660"/>
  </p:normalViewPr>
  <p:slideViewPr>
    <p:cSldViewPr snapToGrid="0">
      <p:cViewPr varScale="1">
        <p:scale>
          <a:sx n="88" d="100"/>
          <a:sy n="88" d="100"/>
        </p:scale>
        <p:origin x="295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45664970-4FB7-4277-B5E8-274CC03BAE9B}" type="datetimeFigureOut">
              <a:rPr lang="en-GB" smtClean="0"/>
              <a:t>14/08/2023</a:t>
            </a:fld>
            <a:endParaRPr lang="en-GB" dirty="0"/>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4DC55AC-B285-431A-B715-0E8B8CDB6F58}" type="slidenum">
              <a:rPr lang="en-GB" smtClean="0"/>
              <a:t>‹#›</a:t>
            </a:fld>
            <a:endParaRPr lang="en-GB" dirty="0"/>
          </a:p>
        </p:txBody>
      </p:sp>
    </p:spTree>
    <p:extLst>
      <p:ext uri="{BB962C8B-B14F-4D97-AF65-F5344CB8AC3E}">
        <p14:creationId xmlns:p14="http://schemas.microsoft.com/office/powerpoint/2010/main" val="4081950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46ABBA6-DDD6-4235-98E5-EB54D10544AD}" type="datetime1">
              <a:rPr lang="en-GB" smtClean="0"/>
              <a:t>14/08/2023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1941250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10AF92-DC68-4695-85E9-B22B23CC6BE8}" type="datetime1">
              <a:rPr lang="en-GB" smtClean="0"/>
              <a:t>14/08/2023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49192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6D49A7-8E80-4A66-AFB1-0F32D975395E}" type="datetime1">
              <a:rPr lang="en-GB" smtClean="0"/>
              <a:t>14/08/2023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3159048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954A31-34E6-4A39-870A-23651A8DEE4D}" type="datetime1">
              <a:rPr lang="en-GB" smtClean="0"/>
              <a:t>14/08/2023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3566439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7C4AAC-60A4-40DB-827E-5AA37B887B71}" type="datetime1">
              <a:rPr lang="en-GB" smtClean="0"/>
              <a:t>14/08/2023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2032798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18261AE-1F06-42D1-9812-95D12C8D0C33}" type="datetime1">
              <a:rPr lang="en-GB" smtClean="0"/>
              <a:t>14/08/2023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1502940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67570-2254-4F19-9866-56832CBFE008}" type="datetime1">
              <a:rPr lang="en-GB" smtClean="0"/>
              <a:t>14/08/2023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1987252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BD56BF-9C25-4CA1-BEF7-3AD337372715}" type="datetime1">
              <a:rPr lang="en-GB" smtClean="0"/>
              <a:t>14/08/2023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274006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BE6FC0-2B46-405F-9597-820C6B199BDE}" type="datetime1">
              <a:rPr lang="en-GB" smtClean="0"/>
              <a:t>14/08/2023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2070848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3D9AFE5-E126-4949-A94C-02AAFDF82AE0}" type="datetime1">
              <a:rPr lang="en-GB" smtClean="0"/>
              <a:t>14/08/2023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1097396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C72AB43-317F-4B77-858C-2AB6A3C89E09}" type="datetime1">
              <a:rPr lang="en-GB" smtClean="0"/>
              <a:t>14/08/2023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A26954C-F878-47F5-A727-E793A071A504}" type="slidenum">
              <a:rPr lang="en-GB" smtClean="0"/>
              <a:t>‹#›</a:t>
            </a:fld>
            <a:endParaRPr lang="en-GB" dirty="0"/>
          </a:p>
        </p:txBody>
      </p:sp>
    </p:spTree>
    <p:extLst>
      <p:ext uri="{BB962C8B-B14F-4D97-AF65-F5344CB8AC3E}">
        <p14:creationId xmlns:p14="http://schemas.microsoft.com/office/powerpoint/2010/main" val="3053840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360651D-C02F-478D-A872-72474C2BD3E7}" type="datetime1">
              <a:rPr lang="en-GB" smtClean="0"/>
              <a:t>14/08/2023</a:t>
            </a:fld>
            <a:endParaRPr lang="en-GB"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A26954C-F878-47F5-A727-E793A071A504}" type="slidenum">
              <a:rPr lang="en-GB" smtClean="0"/>
              <a:t>‹#›</a:t>
            </a:fld>
            <a:endParaRPr lang="en-GB" dirty="0"/>
          </a:p>
        </p:txBody>
      </p:sp>
    </p:spTree>
    <p:extLst>
      <p:ext uri="{BB962C8B-B14F-4D97-AF65-F5344CB8AC3E}">
        <p14:creationId xmlns:p14="http://schemas.microsoft.com/office/powerpoint/2010/main" val="5182540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hssparchitects.co.uk/"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clerk@sawtry-pc.gov.uk"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985122"/>
            <a:ext cx="6858001" cy="3233592"/>
          </a:xfrm>
          <a:prstGeom prst="rect">
            <a:avLst/>
          </a:prstGeom>
          <a:solidFill>
            <a:srgbClr val="19171A"/>
          </a:solidFill>
          <a:ln>
            <a:solidFill>
              <a:srgbClr val="19171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600" dirty="0">
                <a:latin typeface="Century Gothic" panose="020B0502020202020204" pitchFamily="34" charset="0"/>
              </a:rPr>
              <a:t>Extension &amp; Refurbishment of </a:t>
            </a:r>
          </a:p>
          <a:p>
            <a:pPr algn="ctr"/>
            <a:r>
              <a:rPr lang="en-GB" sz="2600" dirty="0">
                <a:latin typeface="Century Gothic" panose="020B0502020202020204" pitchFamily="34" charset="0"/>
              </a:rPr>
              <a:t>Sports Pavilion</a:t>
            </a:r>
          </a:p>
          <a:p>
            <a:pPr algn="ctr"/>
            <a:endParaRPr lang="en-GB" sz="2600" dirty="0">
              <a:latin typeface="Century Gothic" panose="020B0502020202020204" pitchFamily="34" charset="0"/>
            </a:endParaRPr>
          </a:p>
          <a:p>
            <a:pPr algn="ctr"/>
            <a:r>
              <a:rPr lang="en-GB" sz="2600" dirty="0">
                <a:latin typeface="Century Gothic" panose="020B0502020202020204" pitchFamily="34" charset="0"/>
              </a:rPr>
              <a:t>Greenfield Sports Field</a:t>
            </a:r>
          </a:p>
          <a:p>
            <a:pPr algn="ctr"/>
            <a:r>
              <a:rPr lang="en-GB" sz="2600" dirty="0">
                <a:latin typeface="Century Gothic" panose="020B0502020202020204" pitchFamily="34" charset="0"/>
              </a:rPr>
              <a:t>Straight Drove</a:t>
            </a:r>
          </a:p>
          <a:p>
            <a:pPr algn="ctr"/>
            <a:r>
              <a:rPr lang="en-GB" sz="2600" dirty="0">
                <a:latin typeface="Century Gothic" panose="020B0502020202020204" pitchFamily="34" charset="0"/>
              </a:rPr>
              <a:t>Sawtry</a:t>
            </a:r>
          </a:p>
          <a:p>
            <a:pPr algn="ctr"/>
            <a:endParaRPr lang="en-GB" sz="2600" dirty="0">
              <a:latin typeface="Century Gothic" panose="020B0502020202020204" pitchFamily="34" charset="0"/>
            </a:endParaRPr>
          </a:p>
          <a:p>
            <a:pPr algn="ctr"/>
            <a:r>
              <a:rPr lang="en-GB" sz="2600" dirty="0">
                <a:latin typeface="Century Gothic" panose="020B0502020202020204" pitchFamily="34" charset="0"/>
              </a:rPr>
              <a:t>for Sawtry Parish Council </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16729" y="1340970"/>
            <a:ext cx="2024537" cy="1263838"/>
          </a:xfrm>
          <a:prstGeom prst="rect">
            <a:avLst/>
          </a:prstGeom>
        </p:spPr>
      </p:pic>
      <p:sp>
        <p:nvSpPr>
          <p:cNvPr id="7" name="TextBox 6">
            <a:extLst>
              <a:ext uri="{FF2B5EF4-FFF2-40B4-BE49-F238E27FC236}">
                <a16:creationId xmlns:a16="http://schemas.microsoft.com/office/drawing/2014/main" id="{AB897818-41B3-E31B-F818-D96B4BBE29CD}"/>
              </a:ext>
            </a:extLst>
          </p:cNvPr>
          <p:cNvSpPr txBox="1"/>
          <p:nvPr/>
        </p:nvSpPr>
        <p:spPr>
          <a:xfrm>
            <a:off x="1235528" y="4123207"/>
            <a:ext cx="4887686" cy="400110"/>
          </a:xfrm>
          <a:prstGeom prst="rect">
            <a:avLst/>
          </a:prstGeom>
          <a:noFill/>
        </p:spPr>
        <p:txBody>
          <a:bodyPr wrap="square" rtlCol="0">
            <a:spAutoFit/>
          </a:bodyPr>
          <a:lstStyle/>
          <a:p>
            <a:pPr algn="ctr"/>
            <a:r>
              <a:rPr lang="en-GB" sz="2000" dirty="0">
                <a:solidFill>
                  <a:schemeClr val="tx1"/>
                </a:solidFill>
                <a:latin typeface="Century Gothic" panose="020B0502020202020204" pitchFamily="34" charset="0"/>
              </a:rPr>
              <a:t>Tender Qualification Questionnaire</a:t>
            </a:r>
          </a:p>
        </p:txBody>
      </p:sp>
      <p:sp>
        <p:nvSpPr>
          <p:cNvPr id="3" name="TextBox 2">
            <a:extLst>
              <a:ext uri="{FF2B5EF4-FFF2-40B4-BE49-F238E27FC236}">
                <a16:creationId xmlns:a16="http://schemas.microsoft.com/office/drawing/2014/main" id="{57CC3BDD-9714-7BAE-1CC8-7649AAAD3509}"/>
              </a:ext>
            </a:extLst>
          </p:cNvPr>
          <p:cNvSpPr txBox="1"/>
          <p:nvPr/>
        </p:nvSpPr>
        <p:spPr>
          <a:xfrm>
            <a:off x="1709057" y="3263980"/>
            <a:ext cx="3940629" cy="400110"/>
          </a:xfrm>
          <a:prstGeom prst="rect">
            <a:avLst/>
          </a:prstGeom>
          <a:noFill/>
        </p:spPr>
        <p:txBody>
          <a:bodyPr wrap="square" rtlCol="0">
            <a:spAutoFit/>
          </a:bodyPr>
          <a:lstStyle/>
          <a:p>
            <a:pPr algn="ctr"/>
            <a:r>
              <a:rPr lang="en-GB" sz="2000" dirty="0">
                <a:latin typeface="Century Gothic" panose="020B0502020202020204" pitchFamily="34" charset="0"/>
              </a:rPr>
              <a:t>Invitation to Tender Document</a:t>
            </a:r>
          </a:p>
        </p:txBody>
      </p:sp>
      <p:sp>
        <p:nvSpPr>
          <p:cNvPr id="4" name="TextBox 3">
            <a:extLst>
              <a:ext uri="{FF2B5EF4-FFF2-40B4-BE49-F238E27FC236}">
                <a16:creationId xmlns:a16="http://schemas.microsoft.com/office/drawing/2014/main" id="{D51F1EAA-F44A-6C69-DF4E-3EE76CA3BEFE}"/>
              </a:ext>
            </a:extLst>
          </p:cNvPr>
          <p:cNvSpPr txBox="1"/>
          <p:nvPr/>
        </p:nvSpPr>
        <p:spPr>
          <a:xfrm>
            <a:off x="2642347" y="8565030"/>
            <a:ext cx="1886110" cy="646331"/>
          </a:xfrm>
          <a:prstGeom prst="rect">
            <a:avLst/>
          </a:prstGeom>
          <a:noFill/>
        </p:spPr>
        <p:txBody>
          <a:bodyPr wrap="square" rtlCol="0">
            <a:spAutoFit/>
          </a:bodyPr>
          <a:lstStyle/>
          <a:p>
            <a:pPr algn="ctr"/>
            <a:r>
              <a:rPr lang="en-GB" dirty="0"/>
              <a:t>11 August 2023</a:t>
            </a:r>
          </a:p>
          <a:p>
            <a:pPr algn="ctr"/>
            <a:r>
              <a:rPr lang="en-GB" dirty="0"/>
              <a:t>8219/NC/SAM</a:t>
            </a:r>
          </a:p>
        </p:txBody>
      </p:sp>
    </p:spTree>
    <p:extLst>
      <p:ext uri="{BB962C8B-B14F-4D97-AF65-F5344CB8AC3E}">
        <p14:creationId xmlns:p14="http://schemas.microsoft.com/office/powerpoint/2010/main" val="3071896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460111" cy="2769989"/>
          </a:xfrm>
          <a:prstGeom prst="rect">
            <a:avLst/>
          </a:prstGeom>
          <a:noFill/>
        </p:spPr>
        <p:txBody>
          <a:bodyPr wrap="square" rtlCol="0">
            <a:spAutoFit/>
          </a:bodyPr>
          <a:lstStyle/>
          <a:p>
            <a:pPr algn="just"/>
            <a:r>
              <a:rPr lang="en-GB" sz="1000" dirty="0">
                <a:effectLst/>
                <a:latin typeface="Century Gothic" panose="020B0502020202020204" pitchFamily="34" charset="0"/>
                <a:ea typeface="Times New Roman" panose="02020603050405020304" pitchFamily="18" charset="0"/>
              </a:rPr>
              <a:t>If the information you are submitting is for a financial year-end more than 10 months ago, please submit the latest available information or a statement signed by the Finance Director detailing any major changes in the current financial position since the date of the latest information provided.</a:t>
            </a:r>
          </a:p>
          <a:p>
            <a:pPr algn="just"/>
            <a:r>
              <a:rPr lang="en-GB" sz="1000" dirty="0">
                <a:effectLst/>
                <a:latin typeface="Century Gothic" panose="020B0502020202020204" pitchFamily="34" charset="0"/>
                <a:ea typeface="Times New Roman" panose="02020603050405020304" pitchFamily="18" charset="0"/>
              </a:rPr>
              <a:t> </a:t>
            </a:r>
          </a:p>
          <a:p>
            <a:pPr algn="just"/>
            <a:r>
              <a:rPr lang="en-GB" sz="1000" dirty="0">
                <a:effectLst/>
                <a:latin typeface="Century Gothic" panose="020B0502020202020204" pitchFamily="34" charset="0"/>
                <a:ea typeface="Times New Roman" panose="02020603050405020304" pitchFamily="18" charset="0"/>
              </a:rPr>
              <a:t>Providers not having 2 years of audited accounts should provide whatever audited accounts they may have.  Newly formed Providers should provide a statement of the Provider’s turnover, profit and loss account and cash flow for the most recent year of trading and / or a statement of the Provider’s cash flow forecast for the current year and a letter from the Provider’s bank outlining the current cash and credit position.</a:t>
            </a: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26051"/>
          </a:xfrm>
          <a:prstGeom prst="rect">
            <a:avLst/>
          </a:prstGeom>
          <a:noFill/>
        </p:spPr>
        <p:txBody>
          <a:bodyPr wrap="square" rtlCol="0">
            <a:spAutoFit/>
          </a:bodyPr>
          <a:lstStyle/>
          <a:p>
            <a:pPr>
              <a:lnSpc>
                <a:spcPct val="120000"/>
              </a:lnSpc>
            </a:pPr>
            <a:r>
              <a:rPr lang="en-GB" sz="1400" kern="0" dirty="0">
                <a:solidFill>
                  <a:schemeClr val="tx1">
                    <a:lumMod val="50000"/>
                    <a:lumOff val="50000"/>
                  </a:schemeClr>
                </a:solidFill>
                <a:effectLst/>
                <a:latin typeface="Century Gothic" panose="020B0502020202020204" pitchFamily="34" charset="0"/>
              </a:rPr>
              <a:t>TQQ PART B - FINANCIAL DETAILS</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sp>
        <p:nvSpPr>
          <p:cNvPr id="6" name="TextBox 5">
            <a:extLst>
              <a:ext uri="{FF2B5EF4-FFF2-40B4-BE49-F238E27FC236}">
                <a16:creationId xmlns:a16="http://schemas.microsoft.com/office/drawing/2014/main" id="{A9A1825F-6234-CEF6-DA1C-D885C145CDD3}"/>
              </a:ext>
            </a:extLst>
          </p:cNvPr>
          <p:cNvSpPr txBox="1"/>
          <p:nvPr/>
        </p:nvSpPr>
        <p:spPr>
          <a:xfrm>
            <a:off x="407820" y="2790267"/>
            <a:ext cx="5362140" cy="553998"/>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9.  Please provide a statement of any material pending or threatened litigation or other legal proceedings where not otherwise reported where the claim is of a value in excess of £20,000.</a:t>
            </a:r>
            <a:endParaRPr lang="en-GB" sz="1000" b="1" dirty="0">
              <a:latin typeface="Century Gothic" panose="020B0502020202020204" pitchFamily="34" charset="0"/>
            </a:endParaRPr>
          </a:p>
        </p:txBody>
      </p:sp>
      <p:graphicFrame>
        <p:nvGraphicFramePr>
          <p:cNvPr id="7" name="Table 6">
            <a:extLst>
              <a:ext uri="{FF2B5EF4-FFF2-40B4-BE49-F238E27FC236}">
                <a16:creationId xmlns:a16="http://schemas.microsoft.com/office/drawing/2014/main" id="{FFB6AD10-693D-F794-828C-A983FDE65889}"/>
              </a:ext>
            </a:extLst>
          </p:cNvPr>
          <p:cNvGraphicFramePr>
            <a:graphicFrameLocks noGrp="1"/>
          </p:cNvGraphicFramePr>
          <p:nvPr>
            <p:extLst>
              <p:ext uri="{D42A27DB-BD31-4B8C-83A1-F6EECF244321}">
                <p14:modId xmlns:p14="http://schemas.microsoft.com/office/powerpoint/2010/main" val="3546616923"/>
              </p:ext>
            </p:extLst>
          </p:nvPr>
        </p:nvGraphicFramePr>
        <p:xfrm>
          <a:off x="474885" y="3405766"/>
          <a:ext cx="5425172" cy="1873949"/>
        </p:xfrm>
        <a:graphic>
          <a:graphicData uri="http://schemas.openxmlformats.org/drawingml/2006/table">
            <a:tbl>
              <a:tblPr>
                <a:tableStyleId>{5C22544A-7EE6-4342-B048-85BDC9FD1C3A}</a:tableStyleId>
              </a:tblPr>
              <a:tblGrid>
                <a:gridCol w="5425172">
                  <a:extLst>
                    <a:ext uri="{9D8B030D-6E8A-4147-A177-3AD203B41FA5}">
                      <a16:colId xmlns:a16="http://schemas.microsoft.com/office/drawing/2014/main" val="1503723683"/>
                    </a:ext>
                  </a:extLst>
                </a:gridCol>
              </a:tblGrid>
              <a:tr h="0">
                <a:tc>
                  <a:txBody>
                    <a:bodyPr/>
                    <a:lstStyle/>
                    <a:p>
                      <a:pPr>
                        <a:lnSpc>
                          <a:spcPct val="120000"/>
                        </a:lnSpc>
                      </a:pPr>
                      <a:r>
                        <a:rPr lang="en-GB" sz="1100" dirty="0">
                          <a:effectLst/>
                        </a:rPr>
                        <a:t>Disclosure of legal proceedings (300 words or fewer)</a:t>
                      </a:r>
                      <a:endParaRPr lang="en-GB" sz="1000" dirty="0">
                        <a:effectLst/>
                      </a:endParaRPr>
                    </a:p>
                    <a:p>
                      <a:pPr>
                        <a:lnSpc>
                          <a:spcPct val="120000"/>
                        </a:lnSpc>
                      </a:pPr>
                      <a:r>
                        <a:rPr lang="en-GB" sz="1100" dirty="0">
                          <a:effectLst/>
                        </a:rPr>
                        <a:t>Either insert required details or state ‘None’</a:t>
                      </a:r>
                      <a:endParaRPr lang="en-GB" sz="1000" b="1" dirty="0">
                        <a:solidFill>
                          <a:srgbClr val="00ADC6"/>
                        </a:solidFill>
                        <a:effectLst/>
                        <a:latin typeface="Times New Roman" panose="02020603050405020304" pitchFamily="18" charset="0"/>
                      </a:endParaRPr>
                    </a:p>
                  </a:txBody>
                  <a:tcPr marL="68580" marR="68580" marT="36195" marB="36195" anchor="ctr"/>
                </a:tc>
                <a:extLst>
                  <a:ext uri="{0D108BD9-81ED-4DB2-BD59-A6C34878D82A}">
                    <a16:rowId xmlns:a16="http://schemas.microsoft.com/office/drawing/2014/main" val="2923747938"/>
                  </a:ext>
                </a:extLst>
              </a:tr>
              <a:tr h="0">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158079260"/>
                  </a:ext>
                </a:extLst>
              </a:tr>
            </a:tbl>
          </a:graphicData>
        </a:graphic>
      </p:graphicFrame>
    </p:spTree>
    <p:extLst>
      <p:ext uri="{BB962C8B-B14F-4D97-AF65-F5344CB8AC3E}">
        <p14:creationId xmlns:p14="http://schemas.microsoft.com/office/powerpoint/2010/main" val="259855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7" y="1115041"/>
            <a:ext cx="5568968" cy="2000548"/>
          </a:xfrm>
          <a:prstGeom prst="rect">
            <a:avLst/>
          </a:prstGeom>
          <a:noFill/>
        </p:spPr>
        <p:txBody>
          <a:bodyPr wrap="square" rtlCol="0">
            <a:spAutoFit/>
          </a:bodyPr>
          <a:lstStyle/>
          <a:p>
            <a:r>
              <a:rPr lang="en-GB" sz="1000" dirty="0">
                <a:effectLst/>
                <a:latin typeface="Century Gothic" panose="020B0502020202020204" pitchFamily="34" charset="0"/>
                <a:ea typeface="Times New Roman" panose="02020603050405020304" pitchFamily="18" charset="0"/>
              </a:rPr>
              <a:t>Please answer the following questions regarding contracts</a:t>
            </a:r>
            <a:r>
              <a:rPr lang="en-GB" sz="1000" b="1" dirty="0">
                <a:effectLst/>
                <a:latin typeface="Century Gothic" panose="020B0502020202020204" pitchFamily="34" charset="0"/>
                <a:ea typeface="Times New Roman" panose="02020603050405020304" pitchFamily="18" charset="0"/>
              </a:rPr>
              <a:t>. If the answer to any of the questions is ‘Yes’, please provide a full explanatory statement below.</a:t>
            </a:r>
          </a:p>
          <a:p>
            <a:endParaRPr lang="en-GB" sz="1000" dirty="0">
              <a:solidFill>
                <a:schemeClr val="tx1">
                  <a:lumMod val="50000"/>
                  <a:lumOff val="50000"/>
                </a:schemeClr>
              </a:solidFill>
              <a:latin typeface="Century Gothic" panose="020B0502020202020204" pitchFamily="34" charset="0"/>
            </a:endParaRPr>
          </a:p>
          <a:p>
            <a:pPr algn="just"/>
            <a:r>
              <a:rPr lang="en-GB" sz="1000" b="1" dirty="0">
                <a:effectLst/>
                <a:latin typeface="Century Gothic" panose="020B0502020202020204" pitchFamily="34" charset="0"/>
                <a:ea typeface="Times New Roman" panose="02020603050405020304" pitchFamily="18" charset="0"/>
              </a:rPr>
              <a:t>10.  Has the Provider or any of its named sub-contractors ever suffered deductions for liquidated and/or ascertained damages in respect of any contract within the last two years?</a:t>
            </a:r>
            <a:endParaRPr lang="en-GB" sz="1000" b="1"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25410"/>
          </a:xfrm>
          <a:prstGeom prst="rect">
            <a:avLst/>
          </a:prstGeom>
          <a:noFill/>
        </p:spPr>
        <p:txBody>
          <a:bodyPr wrap="square" rtlCol="0">
            <a:spAutoFit/>
          </a:bodyPr>
          <a:lstStyle/>
          <a:p>
            <a:pPr>
              <a:lnSpc>
                <a:spcPct val="120000"/>
              </a:lnSpc>
            </a:pPr>
            <a:r>
              <a:rPr lang="en-GB" sz="1400" kern="0" dirty="0">
                <a:solidFill>
                  <a:schemeClr val="tx1">
                    <a:lumMod val="50000"/>
                    <a:lumOff val="50000"/>
                  </a:schemeClr>
                </a:solidFill>
                <a:effectLst/>
                <a:latin typeface="Century Gothic" panose="020B0502020202020204" pitchFamily="34" charset="0"/>
              </a:rPr>
              <a:t>TQQ PART C - CONTRACTUAL MATTERS</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8AA8C919-395C-3531-F53E-8FEE75F596E9}"/>
              </a:ext>
            </a:extLst>
          </p:cNvPr>
          <p:cNvGraphicFramePr>
            <a:graphicFrameLocks noGrp="1"/>
          </p:cNvGraphicFramePr>
          <p:nvPr>
            <p:extLst>
              <p:ext uri="{D42A27DB-BD31-4B8C-83A1-F6EECF244321}">
                <p14:modId xmlns:p14="http://schemas.microsoft.com/office/powerpoint/2010/main" val="2214568306"/>
              </p:ext>
            </p:extLst>
          </p:nvPr>
        </p:nvGraphicFramePr>
        <p:xfrm>
          <a:off x="498241" y="2112848"/>
          <a:ext cx="5269096" cy="1379474"/>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3363708958"/>
                    </a:ext>
                  </a:extLst>
                </a:gridCol>
                <a:gridCol w="1578476">
                  <a:extLst>
                    <a:ext uri="{9D8B030D-6E8A-4147-A177-3AD203B41FA5}">
                      <a16:colId xmlns:a16="http://schemas.microsoft.com/office/drawing/2014/main" val="2127317252"/>
                    </a:ext>
                  </a:extLst>
                </a:gridCol>
              </a:tblGrid>
              <a:tr h="0">
                <a:tc>
                  <a:txBody>
                    <a:bodyPr/>
                    <a:lstStyle/>
                    <a:p>
                      <a:r>
                        <a:rPr lang="en-GB" sz="1000" dirty="0">
                          <a:effectLst/>
                          <a:latin typeface="Century Gothic" panose="020B0502020202020204" pitchFamily="34" charset="0"/>
                        </a:rPr>
                        <a:t> </a:t>
                      </a:r>
                      <a:endParaRPr lang="en-GB" sz="1000" dirty="0">
                        <a:effectLst/>
                        <a:latin typeface="Century Gothic" panose="020B0502020202020204" pitchFamily="34" charset="0"/>
                        <a:ea typeface="Times New Roman" panose="02020603050405020304" pitchFamily="18" charset="0"/>
                      </a:endParaRPr>
                    </a:p>
                  </a:txBody>
                  <a:tcPr marL="0" marR="0" marT="0" marB="0" anchor="ctr"/>
                </a:tc>
                <a:tc>
                  <a:txBody>
                    <a:bodyPr/>
                    <a:lstStyle/>
                    <a:p>
                      <a:pPr algn="ctr">
                        <a:lnSpc>
                          <a:spcPct val="120000"/>
                        </a:lnSpc>
                      </a:pPr>
                      <a:r>
                        <a:rPr lang="en-GB" sz="1100" dirty="0">
                          <a:effectLst/>
                          <a:latin typeface="Century Gothic" panose="020B0502020202020204" pitchFamily="34" charset="0"/>
                        </a:rPr>
                        <a:t>Please delete</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2715481549"/>
                  </a:ext>
                </a:extLst>
              </a:tr>
              <a:tr h="0">
                <a:tc>
                  <a:txBody>
                    <a:bodyPr/>
                    <a:lstStyle/>
                    <a:p>
                      <a:pPr algn="l">
                        <a:lnSpc>
                          <a:spcPct val="120000"/>
                        </a:lnSpc>
                      </a:pPr>
                      <a:r>
                        <a:rPr lang="en-GB" sz="1000" dirty="0">
                          <a:effectLst/>
                          <a:latin typeface="Century Gothic" panose="020B0502020202020204" pitchFamily="34" charset="0"/>
                        </a:rPr>
                        <a:t>Deductions for liquidated and/or ascertained damages</a:t>
                      </a:r>
                      <a:endParaRPr lang="en-GB" sz="1000" b="1" dirty="0">
                        <a:effectLst/>
                        <a:latin typeface="Century Gothic" panose="020B0502020202020204" pitchFamily="34" charset="0"/>
                      </a:endParaRPr>
                    </a:p>
                  </a:txBody>
                  <a:tcPr marL="68580" marR="68580" marT="36195" marB="36195" anchor="ctr"/>
                </a:tc>
                <a:tc>
                  <a:txBody>
                    <a:bodyPr/>
                    <a:lstStyle/>
                    <a:p>
                      <a:pPr algn="ctr"/>
                      <a:r>
                        <a:rPr lang="en-GB" sz="1100" dirty="0">
                          <a:effectLst/>
                          <a:latin typeface="Century Gothic" panose="020B0502020202020204" pitchFamily="34" charset="0"/>
                        </a:rPr>
                        <a:t>YES / NO</a:t>
                      </a:r>
                      <a:endParaRPr lang="en-GB" sz="1200" dirty="0">
                        <a:effectLst/>
                        <a:latin typeface="Century Gothic" panose="020B0502020202020204" pitchFamily="34" charset="0"/>
                        <a:ea typeface="Times New Roman" panose="02020603050405020304" pitchFamily="18" charset="0"/>
                      </a:endParaRPr>
                    </a:p>
                  </a:txBody>
                  <a:tcPr marL="68580" marR="68580" marT="36195" marB="36195"/>
                </a:tc>
                <a:extLst>
                  <a:ext uri="{0D108BD9-81ED-4DB2-BD59-A6C34878D82A}">
                    <a16:rowId xmlns:a16="http://schemas.microsoft.com/office/drawing/2014/main" val="3935790834"/>
                  </a:ext>
                </a:extLst>
              </a:tr>
              <a:tr h="0">
                <a:tc gridSpan="2">
                  <a:txBody>
                    <a:bodyPr/>
                    <a:lstStyle/>
                    <a:p>
                      <a:pPr algn="l"/>
                      <a:r>
                        <a:rPr lang="en-GB" sz="1000" dirty="0">
                          <a:effectLst/>
                          <a:latin typeface="Century Gothic" panose="020B0502020202020204" pitchFamily="34" charset="0"/>
                        </a:rPr>
                        <a:t>If yes, please answer the following two questions:</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hMerge="1">
                  <a:txBody>
                    <a:bodyPr/>
                    <a:lstStyle/>
                    <a:p>
                      <a:endParaRPr lang="en-GB"/>
                    </a:p>
                  </a:txBody>
                  <a:tcPr/>
                </a:tc>
                <a:extLst>
                  <a:ext uri="{0D108BD9-81ED-4DB2-BD59-A6C34878D82A}">
                    <a16:rowId xmlns:a16="http://schemas.microsoft.com/office/drawing/2014/main" val="137642590"/>
                  </a:ext>
                </a:extLst>
              </a:tr>
              <a:tr h="0">
                <a:tc>
                  <a:txBody>
                    <a:bodyPr/>
                    <a:lstStyle/>
                    <a:p>
                      <a:pPr algn="l">
                        <a:lnSpc>
                          <a:spcPct val="120000"/>
                        </a:lnSpc>
                      </a:pPr>
                      <a:r>
                        <a:rPr lang="en-GB" sz="1000" dirty="0">
                          <a:effectLst/>
                          <a:latin typeface="Century Gothic" panose="020B0502020202020204" pitchFamily="34" charset="0"/>
                        </a:rPr>
                        <a:t>Did the deduction exceed £50,000?</a:t>
                      </a:r>
                      <a:endParaRPr lang="en-GB" sz="1000" b="1" dirty="0">
                        <a:effectLst/>
                        <a:latin typeface="Century Gothic" panose="020B0502020202020204" pitchFamily="34" charset="0"/>
                      </a:endParaRPr>
                    </a:p>
                  </a:txBody>
                  <a:tcPr marL="68580" marR="68580" marT="36195" marB="36195" anchor="ctr"/>
                </a:tc>
                <a:tc>
                  <a:txBody>
                    <a:bodyPr/>
                    <a:lstStyle/>
                    <a:p>
                      <a:pPr algn="ctr"/>
                      <a:r>
                        <a:rPr lang="en-GB" sz="1100" dirty="0">
                          <a:effectLst/>
                          <a:latin typeface="Century Gothic" panose="020B0502020202020204" pitchFamily="34" charset="0"/>
                        </a:rPr>
                        <a:t>YES / NO</a:t>
                      </a:r>
                      <a:endParaRPr lang="en-GB" sz="1200" dirty="0">
                        <a:effectLst/>
                        <a:latin typeface="Century Gothic" panose="020B0502020202020204" pitchFamily="34" charset="0"/>
                        <a:ea typeface="Times New Roman" panose="02020603050405020304" pitchFamily="18" charset="0"/>
                      </a:endParaRPr>
                    </a:p>
                  </a:txBody>
                  <a:tcPr marL="68580" marR="68580" marT="36195" marB="36195"/>
                </a:tc>
                <a:extLst>
                  <a:ext uri="{0D108BD9-81ED-4DB2-BD59-A6C34878D82A}">
                    <a16:rowId xmlns:a16="http://schemas.microsoft.com/office/drawing/2014/main" val="356274243"/>
                  </a:ext>
                </a:extLst>
              </a:tr>
              <a:tr h="0">
                <a:tc>
                  <a:txBody>
                    <a:bodyPr/>
                    <a:lstStyle/>
                    <a:p>
                      <a:pPr>
                        <a:lnSpc>
                          <a:spcPct val="120000"/>
                        </a:lnSpc>
                      </a:pPr>
                      <a:r>
                        <a:rPr lang="en-GB" sz="1000" dirty="0">
                          <a:effectLst/>
                          <a:latin typeface="Century Gothic" panose="020B0502020202020204" pitchFamily="34" charset="0"/>
                        </a:rPr>
                        <a:t>Was the deduction greater than 10%of the whole life value of the contract?</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pPr algn="ctr"/>
                      <a:r>
                        <a:rPr lang="en-GB" sz="1100" dirty="0">
                          <a:effectLst/>
                          <a:latin typeface="Century Gothic" panose="020B0502020202020204" pitchFamily="34" charset="0"/>
                        </a:rPr>
                        <a:t>YES / NO</a:t>
                      </a:r>
                      <a:endParaRPr lang="en-GB" sz="1200" dirty="0">
                        <a:effectLst/>
                        <a:latin typeface="Century Gothic" panose="020B0502020202020204" pitchFamily="34" charset="0"/>
                        <a:ea typeface="Times New Roman" panose="02020603050405020304" pitchFamily="18" charset="0"/>
                      </a:endParaRPr>
                    </a:p>
                  </a:txBody>
                  <a:tcPr marL="68580" marR="68580" marT="36195" marB="36195"/>
                </a:tc>
                <a:extLst>
                  <a:ext uri="{0D108BD9-81ED-4DB2-BD59-A6C34878D82A}">
                    <a16:rowId xmlns:a16="http://schemas.microsoft.com/office/drawing/2014/main" val="3797455415"/>
                  </a:ext>
                </a:extLst>
              </a:tr>
            </a:tbl>
          </a:graphicData>
        </a:graphic>
      </p:graphicFrame>
      <p:sp>
        <p:nvSpPr>
          <p:cNvPr id="11" name="TextBox 10">
            <a:extLst>
              <a:ext uri="{FF2B5EF4-FFF2-40B4-BE49-F238E27FC236}">
                <a16:creationId xmlns:a16="http://schemas.microsoft.com/office/drawing/2014/main" id="{B7C4C18B-D80A-A6FD-3FCB-2A1183A6EF60}"/>
              </a:ext>
            </a:extLst>
          </p:cNvPr>
          <p:cNvSpPr txBox="1"/>
          <p:nvPr/>
        </p:nvSpPr>
        <p:spPr>
          <a:xfrm>
            <a:off x="439946" y="3739519"/>
            <a:ext cx="5568968" cy="553998"/>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11.  Has the Provider or any of its named sub-contractors ever had a contract terminated or its employment determined under the terms of the contract in the last three years?</a:t>
            </a:r>
            <a:endParaRPr lang="en-GB" sz="1000" b="1" dirty="0">
              <a:latin typeface="Century Gothic" panose="020B0502020202020204" pitchFamily="34" charset="0"/>
            </a:endParaRPr>
          </a:p>
        </p:txBody>
      </p:sp>
      <p:graphicFrame>
        <p:nvGraphicFramePr>
          <p:cNvPr id="13" name="Table 12">
            <a:extLst>
              <a:ext uri="{FF2B5EF4-FFF2-40B4-BE49-F238E27FC236}">
                <a16:creationId xmlns:a16="http://schemas.microsoft.com/office/drawing/2014/main" id="{3BF10178-7D1D-78B8-74F3-A91EFAC07ADF}"/>
              </a:ext>
            </a:extLst>
          </p:cNvPr>
          <p:cNvGraphicFramePr>
            <a:graphicFrameLocks noGrp="1"/>
          </p:cNvGraphicFramePr>
          <p:nvPr>
            <p:extLst>
              <p:ext uri="{D42A27DB-BD31-4B8C-83A1-F6EECF244321}">
                <p14:modId xmlns:p14="http://schemas.microsoft.com/office/powerpoint/2010/main" val="3040748927"/>
              </p:ext>
            </p:extLst>
          </p:nvPr>
        </p:nvGraphicFramePr>
        <p:xfrm>
          <a:off x="498241" y="4322523"/>
          <a:ext cx="5310505" cy="240030"/>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1523579986"/>
                    </a:ext>
                  </a:extLst>
                </a:gridCol>
                <a:gridCol w="1619885">
                  <a:extLst>
                    <a:ext uri="{9D8B030D-6E8A-4147-A177-3AD203B41FA5}">
                      <a16:colId xmlns:a16="http://schemas.microsoft.com/office/drawing/2014/main" val="2326706016"/>
                    </a:ext>
                  </a:extLst>
                </a:gridCol>
              </a:tblGrid>
              <a:tr h="0">
                <a:tc>
                  <a:txBody>
                    <a:bodyPr/>
                    <a:lstStyle/>
                    <a:p>
                      <a:pPr algn="l">
                        <a:lnSpc>
                          <a:spcPct val="120000"/>
                        </a:lnSpc>
                      </a:pPr>
                      <a:r>
                        <a:rPr lang="en-GB" sz="1000" dirty="0">
                          <a:effectLst/>
                          <a:latin typeface="Century Gothic" panose="020B0502020202020204" pitchFamily="34" charset="0"/>
                        </a:rPr>
                        <a:t>Contract terminated / employment determined</a:t>
                      </a:r>
                      <a:endParaRPr lang="en-GB" sz="1000" b="1" dirty="0">
                        <a:effectLst/>
                        <a:latin typeface="Century Gothic" panose="020B0502020202020204" pitchFamily="34" charset="0"/>
                      </a:endParaRPr>
                    </a:p>
                  </a:txBody>
                  <a:tcPr marL="68580" marR="68580" marT="36195" marB="36195" anchor="ctr"/>
                </a:tc>
                <a:tc>
                  <a:txBody>
                    <a:bodyPr/>
                    <a:lstStyle/>
                    <a:p>
                      <a:pPr algn="ctr"/>
                      <a:r>
                        <a:rPr lang="en-GB" sz="1100" dirty="0">
                          <a:effectLst/>
                        </a:rPr>
                        <a:t>YES / NO  (please delete)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194149169"/>
                  </a:ext>
                </a:extLst>
              </a:tr>
            </a:tbl>
          </a:graphicData>
        </a:graphic>
      </p:graphicFrame>
      <p:sp>
        <p:nvSpPr>
          <p:cNvPr id="16" name="TextBox 15">
            <a:extLst>
              <a:ext uri="{FF2B5EF4-FFF2-40B4-BE49-F238E27FC236}">
                <a16:creationId xmlns:a16="http://schemas.microsoft.com/office/drawing/2014/main" id="{946FA67C-F3C3-996A-7670-13B50FB4BC80}"/>
              </a:ext>
            </a:extLst>
          </p:cNvPr>
          <p:cNvSpPr txBox="1"/>
          <p:nvPr/>
        </p:nvSpPr>
        <p:spPr>
          <a:xfrm>
            <a:off x="439946" y="4782371"/>
            <a:ext cx="5488900" cy="400110"/>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12.  Has the Provider or any of its named sub-contractors ever failed to receive a contract renewal on the basis of unsatisfactory performance in the last three years?</a:t>
            </a:r>
            <a:endParaRPr lang="en-GB" sz="1000" b="1" dirty="0">
              <a:latin typeface="Century Gothic" panose="020B0502020202020204" pitchFamily="34" charset="0"/>
            </a:endParaRPr>
          </a:p>
        </p:txBody>
      </p:sp>
      <p:graphicFrame>
        <p:nvGraphicFramePr>
          <p:cNvPr id="17" name="Table 16">
            <a:extLst>
              <a:ext uri="{FF2B5EF4-FFF2-40B4-BE49-F238E27FC236}">
                <a16:creationId xmlns:a16="http://schemas.microsoft.com/office/drawing/2014/main" id="{71527867-71FD-C49A-80CF-2C350503D2ED}"/>
              </a:ext>
            </a:extLst>
          </p:cNvPr>
          <p:cNvGraphicFramePr>
            <a:graphicFrameLocks noGrp="1"/>
          </p:cNvGraphicFramePr>
          <p:nvPr>
            <p:extLst>
              <p:ext uri="{D42A27DB-BD31-4B8C-83A1-F6EECF244321}">
                <p14:modId xmlns:p14="http://schemas.microsoft.com/office/powerpoint/2010/main" val="2691421765"/>
              </p:ext>
            </p:extLst>
          </p:nvPr>
        </p:nvGraphicFramePr>
        <p:xfrm>
          <a:off x="456831" y="5238572"/>
          <a:ext cx="5310505" cy="377190"/>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2765616277"/>
                    </a:ext>
                  </a:extLst>
                </a:gridCol>
                <a:gridCol w="1619885">
                  <a:extLst>
                    <a:ext uri="{9D8B030D-6E8A-4147-A177-3AD203B41FA5}">
                      <a16:colId xmlns:a16="http://schemas.microsoft.com/office/drawing/2014/main" val="3657310666"/>
                    </a:ext>
                  </a:extLst>
                </a:gridCol>
              </a:tblGrid>
              <a:tr h="0">
                <a:tc>
                  <a:txBody>
                    <a:bodyPr/>
                    <a:lstStyle/>
                    <a:p>
                      <a:pPr algn="l">
                        <a:lnSpc>
                          <a:spcPct val="120000"/>
                        </a:lnSpc>
                      </a:pPr>
                      <a:r>
                        <a:rPr lang="en-GB" sz="1000" dirty="0">
                          <a:effectLst/>
                          <a:latin typeface="Century Gothic" panose="020B0502020202020204" pitchFamily="34" charset="0"/>
                        </a:rPr>
                        <a:t>Failed to receive contract renewal </a:t>
                      </a:r>
                      <a:endParaRPr lang="en-GB" sz="1000" b="1" dirty="0">
                        <a:effectLst/>
                        <a:latin typeface="Century Gothic" panose="020B0502020202020204" pitchFamily="34" charset="0"/>
                      </a:endParaRPr>
                    </a:p>
                  </a:txBody>
                  <a:tcPr marL="68580" marR="68580" marT="36195" marB="36195" anchor="ctr"/>
                </a:tc>
                <a:tc>
                  <a:txBody>
                    <a:bodyPr/>
                    <a:lstStyle/>
                    <a:p>
                      <a:pPr algn="ctr"/>
                      <a:r>
                        <a:rPr lang="en-GB" sz="1000" dirty="0">
                          <a:effectLst/>
                          <a:latin typeface="Century Gothic" panose="020B0502020202020204" pitchFamily="34" charset="0"/>
                        </a:rPr>
                        <a:t>YES / NO  (please delete)</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252725647"/>
                  </a:ext>
                </a:extLst>
              </a:tr>
            </a:tbl>
          </a:graphicData>
        </a:graphic>
      </p:graphicFrame>
      <p:sp>
        <p:nvSpPr>
          <p:cNvPr id="18" name="TextBox 17">
            <a:extLst>
              <a:ext uri="{FF2B5EF4-FFF2-40B4-BE49-F238E27FC236}">
                <a16:creationId xmlns:a16="http://schemas.microsoft.com/office/drawing/2014/main" id="{29DA42E0-E595-A111-8502-1167FEA40CA7}"/>
              </a:ext>
            </a:extLst>
          </p:cNvPr>
          <p:cNvSpPr txBox="1"/>
          <p:nvPr/>
        </p:nvSpPr>
        <p:spPr>
          <a:xfrm>
            <a:off x="375189" y="5858500"/>
            <a:ext cx="5649463" cy="553998"/>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13.  Is there any material pending or threatened litigation or other legal proceedings connected with similar projects against the Provider and/or any of its named sub-contractors that may affect delivery of this project?</a:t>
            </a:r>
            <a:endParaRPr lang="en-GB" sz="1000" b="1" dirty="0">
              <a:latin typeface="Century Gothic" panose="020B0502020202020204" pitchFamily="34" charset="0"/>
            </a:endParaRPr>
          </a:p>
        </p:txBody>
      </p:sp>
      <p:graphicFrame>
        <p:nvGraphicFramePr>
          <p:cNvPr id="19" name="Table 18">
            <a:extLst>
              <a:ext uri="{FF2B5EF4-FFF2-40B4-BE49-F238E27FC236}">
                <a16:creationId xmlns:a16="http://schemas.microsoft.com/office/drawing/2014/main" id="{FF425B85-36ED-587C-952C-ADA799C1824D}"/>
              </a:ext>
            </a:extLst>
          </p:cNvPr>
          <p:cNvGraphicFramePr>
            <a:graphicFrameLocks noGrp="1"/>
          </p:cNvGraphicFramePr>
          <p:nvPr>
            <p:extLst>
              <p:ext uri="{D42A27DB-BD31-4B8C-83A1-F6EECF244321}">
                <p14:modId xmlns:p14="http://schemas.microsoft.com/office/powerpoint/2010/main" val="2739927847"/>
              </p:ext>
            </p:extLst>
          </p:nvPr>
        </p:nvGraphicFramePr>
        <p:xfrm>
          <a:off x="456832" y="6477899"/>
          <a:ext cx="5310505" cy="259271"/>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3865893068"/>
                    </a:ext>
                  </a:extLst>
                </a:gridCol>
                <a:gridCol w="1619885">
                  <a:extLst>
                    <a:ext uri="{9D8B030D-6E8A-4147-A177-3AD203B41FA5}">
                      <a16:colId xmlns:a16="http://schemas.microsoft.com/office/drawing/2014/main" val="807234858"/>
                    </a:ext>
                  </a:extLst>
                </a:gridCol>
              </a:tblGrid>
              <a:tr h="0">
                <a:tc>
                  <a:txBody>
                    <a:bodyPr/>
                    <a:lstStyle/>
                    <a:p>
                      <a:pPr algn="l">
                        <a:lnSpc>
                          <a:spcPct val="120000"/>
                        </a:lnSpc>
                      </a:pPr>
                      <a:r>
                        <a:rPr lang="en-GB" sz="1100" dirty="0">
                          <a:effectLst/>
                        </a:rPr>
                        <a:t>Legal proceedings pending</a:t>
                      </a:r>
                      <a:endParaRPr lang="en-GB" sz="1000" b="1" dirty="0">
                        <a:effectLst/>
                        <a:latin typeface="Times New Roman" panose="02020603050405020304" pitchFamily="18" charset="0"/>
                      </a:endParaRPr>
                    </a:p>
                  </a:txBody>
                  <a:tcPr marL="68580" marR="68580" marT="36195" marB="36195" anchor="ctr"/>
                </a:tc>
                <a:tc>
                  <a:txBody>
                    <a:bodyPr/>
                    <a:lstStyle/>
                    <a:p>
                      <a:pPr algn="ctr"/>
                      <a:r>
                        <a:rPr lang="en-GB" sz="1100" dirty="0">
                          <a:effectLst/>
                        </a:rPr>
                        <a:t>YES / NO  (please delete)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155924888"/>
                  </a:ext>
                </a:extLst>
              </a:tr>
            </a:tbl>
          </a:graphicData>
        </a:graphic>
      </p:graphicFrame>
      <p:sp>
        <p:nvSpPr>
          <p:cNvPr id="7" name="TextBox 6">
            <a:extLst>
              <a:ext uri="{FF2B5EF4-FFF2-40B4-BE49-F238E27FC236}">
                <a16:creationId xmlns:a16="http://schemas.microsoft.com/office/drawing/2014/main" id="{A4759A3E-38C7-B561-E6D6-B822C89FF531}"/>
              </a:ext>
            </a:extLst>
          </p:cNvPr>
          <p:cNvSpPr txBox="1"/>
          <p:nvPr/>
        </p:nvSpPr>
        <p:spPr>
          <a:xfrm>
            <a:off x="375189" y="6902525"/>
            <a:ext cx="5917721" cy="1538883"/>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14.  If you have answered ‘Yes’ to any of questions 10 to 13 please give an explanatory statement:</a:t>
            </a: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graphicFrame>
        <p:nvGraphicFramePr>
          <p:cNvPr id="8" name="Table 7">
            <a:extLst>
              <a:ext uri="{FF2B5EF4-FFF2-40B4-BE49-F238E27FC236}">
                <a16:creationId xmlns:a16="http://schemas.microsoft.com/office/drawing/2014/main" id="{B0355E96-0185-3374-C8D8-85DB018BA64E}"/>
              </a:ext>
            </a:extLst>
          </p:cNvPr>
          <p:cNvGraphicFramePr>
            <a:graphicFrameLocks noGrp="1"/>
          </p:cNvGraphicFramePr>
          <p:nvPr>
            <p:extLst>
              <p:ext uri="{D42A27DB-BD31-4B8C-83A1-F6EECF244321}">
                <p14:modId xmlns:p14="http://schemas.microsoft.com/office/powerpoint/2010/main" val="1850515920"/>
              </p:ext>
            </p:extLst>
          </p:nvPr>
        </p:nvGraphicFramePr>
        <p:xfrm>
          <a:off x="439946" y="7336793"/>
          <a:ext cx="5351915" cy="2209229"/>
        </p:xfrm>
        <a:graphic>
          <a:graphicData uri="http://schemas.openxmlformats.org/drawingml/2006/table">
            <a:tbl>
              <a:tblPr>
                <a:tableStyleId>{5C22544A-7EE6-4342-B048-85BDC9FD1C3A}</a:tableStyleId>
              </a:tblPr>
              <a:tblGrid>
                <a:gridCol w="5351915">
                  <a:extLst>
                    <a:ext uri="{9D8B030D-6E8A-4147-A177-3AD203B41FA5}">
                      <a16:colId xmlns:a16="http://schemas.microsoft.com/office/drawing/2014/main" val="334525376"/>
                    </a:ext>
                  </a:extLst>
                </a:gridCol>
              </a:tblGrid>
              <a:tr h="0">
                <a:tc>
                  <a:txBody>
                    <a:bodyPr/>
                    <a:lstStyle/>
                    <a:p>
                      <a:pPr>
                        <a:lnSpc>
                          <a:spcPct val="120000"/>
                        </a:lnSpc>
                      </a:pPr>
                      <a:r>
                        <a:rPr lang="en-GB" sz="1100" dirty="0">
                          <a:effectLst/>
                        </a:rPr>
                        <a:t>Brief statement (300 words or fewer)</a:t>
                      </a:r>
                      <a:endParaRPr lang="en-GB" sz="1000" dirty="0">
                        <a:effectLst/>
                      </a:endParaRPr>
                    </a:p>
                    <a:p>
                      <a:pPr>
                        <a:lnSpc>
                          <a:spcPct val="120000"/>
                        </a:lnSpc>
                      </a:pPr>
                      <a:r>
                        <a:rPr lang="en-GB" sz="1100" dirty="0">
                          <a:effectLst/>
                        </a:rPr>
                        <a:t>Either insert required details or state ‘None’</a:t>
                      </a:r>
                      <a:endParaRPr lang="en-GB" sz="1000" b="1" dirty="0">
                        <a:solidFill>
                          <a:srgbClr val="00ADC6"/>
                        </a:solidFill>
                        <a:effectLst/>
                        <a:latin typeface="Times New Roman" panose="02020603050405020304" pitchFamily="18" charset="0"/>
                      </a:endParaRPr>
                    </a:p>
                  </a:txBody>
                  <a:tcPr marL="68580" marR="68580" marT="36195" marB="36195" anchor="ctr"/>
                </a:tc>
                <a:extLst>
                  <a:ext uri="{0D108BD9-81ED-4DB2-BD59-A6C34878D82A}">
                    <a16:rowId xmlns:a16="http://schemas.microsoft.com/office/drawing/2014/main" val="47346423"/>
                  </a:ext>
                </a:extLst>
              </a:tr>
              <a:tr h="697865">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817179946"/>
                  </a:ext>
                </a:extLst>
              </a:tr>
            </a:tbl>
          </a:graphicData>
        </a:graphic>
      </p:graphicFrame>
    </p:spTree>
    <p:extLst>
      <p:ext uri="{BB962C8B-B14F-4D97-AF65-F5344CB8AC3E}">
        <p14:creationId xmlns:p14="http://schemas.microsoft.com/office/powerpoint/2010/main" val="2686900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1692771"/>
          </a:xfrm>
          <a:prstGeom prst="rect">
            <a:avLst/>
          </a:prstGeom>
          <a:noFill/>
        </p:spPr>
        <p:txBody>
          <a:bodyPr wrap="square" rtlCol="0">
            <a:spAutoFit/>
          </a:bodyPr>
          <a:lstStyle/>
          <a:p>
            <a:r>
              <a:rPr lang="en-GB" sz="1000" b="1" dirty="0">
                <a:latin typeface="Century Gothic" panose="020B0502020202020204" pitchFamily="34" charset="0"/>
                <a:ea typeface="Times New Roman" panose="02020603050405020304" pitchFamily="18" charset="0"/>
              </a:rPr>
              <a:t>15.  </a:t>
            </a:r>
            <a:r>
              <a:rPr lang="en-GB" sz="1000" b="1" dirty="0">
                <a:effectLst/>
                <a:latin typeface="Century Gothic" panose="020B0502020202020204" pitchFamily="34" charset="0"/>
                <a:ea typeface="Times New Roman" panose="02020603050405020304" pitchFamily="18" charset="0"/>
              </a:rPr>
              <a:t>Please provide details of the number of staff currently involved directly in the provision of similar requirements to those outlined:</a:t>
            </a:r>
          </a:p>
          <a:p>
            <a:endParaRPr lang="en-GB" sz="1000" dirty="0">
              <a:solidFill>
                <a:schemeClr val="tx1">
                  <a:lumMod val="50000"/>
                  <a:lumOff val="50000"/>
                </a:schemeClr>
              </a:solidFill>
              <a:latin typeface="Century Gothic" panose="020B0502020202020204" pitchFamily="34"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TQQ Part D  -  Technical Ability</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C0B6E6F6-6D1F-73B1-6C93-D7CA16045C26}"/>
              </a:ext>
            </a:extLst>
          </p:cNvPr>
          <p:cNvGraphicFramePr>
            <a:graphicFrameLocks noGrp="1"/>
          </p:cNvGraphicFramePr>
          <p:nvPr>
            <p:extLst>
              <p:ext uri="{D42A27DB-BD31-4B8C-83A1-F6EECF244321}">
                <p14:modId xmlns:p14="http://schemas.microsoft.com/office/powerpoint/2010/main" val="852768319"/>
              </p:ext>
            </p:extLst>
          </p:nvPr>
        </p:nvGraphicFramePr>
        <p:xfrm>
          <a:off x="530622" y="1594566"/>
          <a:ext cx="5663439" cy="1559687"/>
        </p:xfrm>
        <a:graphic>
          <a:graphicData uri="http://schemas.openxmlformats.org/drawingml/2006/table">
            <a:tbl>
              <a:tblPr>
                <a:tableStyleId>{5C22544A-7EE6-4342-B048-85BDC9FD1C3A}</a:tableStyleId>
              </a:tblPr>
              <a:tblGrid>
                <a:gridCol w="1666240">
                  <a:extLst>
                    <a:ext uri="{9D8B030D-6E8A-4147-A177-3AD203B41FA5}">
                      <a16:colId xmlns:a16="http://schemas.microsoft.com/office/drawing/2014/main" val="2427507289"/>
                    </a:ext>
                  </a:extLst>
                </a:gridCol>
                <a:gridCol w="1666240">
                  <a:extLst>
                    <a:ext uri="{9D8B030D-6E8A-4147-A177-3AD203B41FA5}">
                      <a16:colId xmlns:a16="http://schemas.microsoft.com/office/drawing/2014/main" val="4274307093"/>
                    </a:ext>
                  </a:extLst>
                </a:gridCol>
                <a:gridCol w="2330959">
                  <a:extLst>
                    <a:ext uri="{9D8B030D-6E8A-4147-A177-3AD203B41FA5}">
                      <a16:colId xmlns:a16="http://schemas.microsoft.com/office/drawing/2014/main" val="3744261827"/>
                    </a:ext>
                  </a:extLst>
                </a:gridCol>
              </a:tblGrid>
              <a:tr h="0">
                <a:tc>
                  <a:txBody>
                    <a:bodyPr/>
                    <a:lstStyle/>
                    <a:p>
                      <a:pPr>
                        <a:lnSpc>
                          <a:spcPct val="120000"/>
                        </a:lnSpc>
                      </a:pPr>
                      <a:r>
                        <a:rPr lang="en-GB" sz="1000" dirty="0">
                          <a:effectLst/>
                          <a:latin typeface="Century Gothic" panose="020B0502020202020204" pitchFamily="34" charset="0"/>
                        </a:rPr>
                        <a:t>Permanent staff numbers </a:t>
                      </a:r>
                      <a:endParaRPr lang="en-GB" sz="1000" b="1" dirty="0">
                        <a:solidFill>
                          <a:srgbClr val="00ADC6"/>
                        </a:solidFill>
                        <a:effectLst/>
                        <a:latin typeface="Century Gothic" panose="020B0502020202020204" pitchFamily="34" charset="0"/>
                      </a:endParaRPr>
                    </a:p>
                  </a:txBody>
                  <a:tcPr marL="68580" marR="68580" marT="36195" marB="36195"/>
                </a:tc>
                <a:tc>
                  <a:txBody>
                    <a:bodyPr/>
                    <a:lstStyle/>
                    <a:p>
                      <a:pPr>
                        <a:lnSpc>
                          <a:spcPct val="120000"/>
                        </a:lnSpc>
                      </a:pPr>
                      <a:r>
                        <a:rPr lang="en-GB" sz="1000" dirty="0">
                          <a:effectLst/>
                          <a:latin typeface="Century Gothic" panose="020B0502020202020204" pitchFamily="34" charset="0"/>
                        </a:rPr>
                        <a:t>Temporary or third party staff numbers</a:t>
                      </a:r>
                      <a:endParaRPr lang="en-GB" sz="1000" b="1" dirty="0">
                        <a:solidFill>
                          <a:srgbClr val="00ADC6"/>
                        </a:solidFill>
                        <a:effectLst/>
                        <a:latin typeface="Century Gothic" panose="020B0502020202020204" pitchFamily="34" charset="0"/>
                      </a:endParaRPr>
                    </a:p>
                  </a:txBody>
                  <a:tcPr marL="68580" marR="68580" marT="36195" marB="36195"/>
                </a:tc>
                <a:tc>
                  <a:txBody>
                    <a:bodyPr/>
                    <a:lstStyle/>
                    <a:p>
                      <a:pPr>
                        <a:lnSpc>
                          <a:spcPct val="120000"/>
                        </a:lnSpc>
                      </a:pPr>
                      <a:r>
                        <a:rPr lang="en-GB" sz="1000" dirty="0">
                          <a:effectLst/>
                          <a:latin typeface="Century Gothic" panose="020B0502020202020204" pitchFamily="34" charset="0"/>
                        </a:rPr>
                        <a:t>Total staff turnover as a percentage of staff employed over the past 3 years (where significant changes have occurred in respect of key management or specialist staff this should be identified)</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3346108038"/>
                  </a:ext>
                </a:extLst>
              </a:tr>
              <a:tr h="407670">
                <a:tc>
                  <a:txBody>
                    <a:bodyPr/>
                    <a:lstStyle/>
                    <a:p>
                      <a:r>
                        <a:rPr lang="en-GB" sz="1100" dirty="0">
                          <a:effectLst/>
                        </a:rPr>
                        <a:t> </a:t>
                      </a:r>
                    </a:p>
                  </a:txBody>
                  <a:tcPr marL="68580" marR="68580" marT="36195" marB="36195"/>
                </a:tc>
                <a:tc>
                  <a:txBody>
                    <a:bodyPr/>
                    <a:lstStyle/>
                    <a:p>
                      <a:pPr>
                        <a:spcBef>
                          <a:spcPts val="600"/>
                        </a:spcBef>
                        <a:spcAft>
                          <a:spcPts val="600"/>
                        </a:spcAft>
                      </a:pPr>
                      <a:r>
                        <a:rPr lang="en-GB" sz="1100" dirty="0">
                          <a:effectLst/>
                        </a:rPr>
                        <a:t> </a:t>
                      </a:r>
                      <a:endParaRPr lang="en-GB" sz="1100" dirty="0">
                        <a:effectLst/>
                        <a:latin typeface="Arial" panose="020B0604020202020204" pitchFamily="34"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2156174729"/>
                  </a:ext>
                </a:extLst>
              </a:tr>
            </a:tbl>
          </a:graphicData>
        </a:graphic>
      </p:graphicFrame>
      <p:sp>
        <p:nvSpPr>
          <p:cNvPr id="7" name="TextBox 6">
            <a:extLst>
              <a:ext uri="{FF2B5EF4-FFF2-40B4-BE49-F238E27FC236}">
                <a16:creationId xmlns:a16="http://schemas.microsoft.com/office/drawing/2014/main" id="{648D8FF8-FBEF-08E8-BBAC-9C3DD1925AF8}"/>
              </a:ext>
            </a:extLst>
          </p:cNvPr>
          <p:cNvSpPr txBox="1"/>
          <p:nvPr/>
        </p:nvSpPr>
        <p:spPr>
          <a:xfrm>
            <a:off x="530622" y="3336903"/>
            <a:ext cx="5783593" cy="707886"/>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16.  Please provide details of previous projects similar to the requirements of this project that the Provider has delivered in the past 3 years. Please include dates or period on which the requirements were provided, the contract values and the details of the recipient of the requirements. </a:t>
            </a:r>
            <a:endParaRPr lang="en-GB" sz="1000" b="1" dirty="0">
              <a:latin typeface="Century Gothic" panose="020B0502020202020204" pitchFamily="34" charset="0"/>
            </a:endParaRPr>
          </a:p>
        </p:txBody>
      </p:sp>
      <p:graphicFrame>
        <p:nvGraphicFramePr>
          <p:cNvPr id="11" name="Table 10">
            <a:extLst>
              <a:ext uri="{FF2B5EF4-FFF2-40B4-BE49-F238E27FC236}">
                <a16:creationId xmlns:a16="http://schemas.microsoft.com/office/drawing/2014/main" id="{AA3B2484-3C3C-90BD-470F-750D681C59A3}"/>
              </a:ext>
            </a:extLst>
          </p:cNvPr>
          <p:cNvGraphicFramePr>
            <a:graphicFrameLocks noGrp="1"/>
          </p:cNvGraphicFramePr>
          <p:nvPr>
            <p:extLst>
              <p:ext uri="{D42A27DB-BD31-4B8C-83A1-F6EECF244321}">
                <p14:modId xmlns:p14="http://schemas.microsoft.com/office/powerpoint/2010/main" val="1516363301"/>
              </p:ext>
            </p:extLst>
          </p:nvPr>
        </p:nvGraphicFramePr>
        <p:xfrm>
          <a:off x="530621" y="4120162"/>
          <a:ext cx="5663439" cy="3754247"/>
        </p:xfrm>
        <a:graphic>
          <a:graphicData uri="http://schemas.openxmlformats.org/drawingml/2006/table">
            <a:tbl>
              <a:tblPr>
                <a:tableStyleId>{5C22544A-7EE6-4342-B048-85BDC9FD1C3A}</a:tableStyleId>
              </a:tblPr>
              <a:tblGrid>
                <a:gridCol w="5663439">
                  <a:extLst>
                    <a:ext uri="{9D8B030D-6E8A-4147-A177-3AD203B41FA5}">
                      <a16:colId xmlns:a16="http://schemas.microsoft.com/office/drawing/2014/main" val="3526144536"/>
                    </a:ext>
                  </a:extLst>
                </a:gridCol>
              </a:tblGrid>
              <a:tr h="0">
                <a:tc>
                  <a:txBody>
                    <a:bodyPr/>
                    <a:lstStyle/>
                    <a:p>
                      <a:pPr>
                        <a:lnSpc>
                          <a:spcPct val="120000"/>
                        </a:lnSpc>
                      </a:pPr>
                      <a:r>
                        <a:rPr lang="en-GB" sz="1000" b="1" dirty="0">
                          <a:effectLst/>
                          <a:latin typeface="Century Gothic" panose="020B0502020202020204" pitchFamily="34" charset="0"/>
                        </a:rPr>
                        <a:t>Provision of similar services (300 words or fewer)</a:t>
                      </a:r>
                    </a:p>
                    <a:p>
                      <a:pPr>
                        <a:lnSpc>
                          <a:spcPct val="120000"/>
                        </a:lnSpc>
                      </a:pPr>
                      <a:r>
                        <a:rPr lang="en-GB" sz="1000" dirty="0">
                          <a:effectLst/>
                          <a:latin typeface="Century Gothic" panose="020B0502020202020204" pitchFamily="34" charset="0"/>
                        </a:rPr>
                        <a:t>Either insert required details or state ‘None’ </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3297921462"/>
                  </a:ext>
                </a:extLst>
              </a:tr>
              <a:tr h="0">
                <a:tc>
                  <a:txBody>
                    <a:bodyPr/>
                    <a:lstStyle/>
                    <a:p>
                      <a:pPr marL="342900" lvl="0" indent="-342900" algn="l">
                        <a:lnSpc>
                          <a:spcPct val="120000"/>
                        </a:lnSpc>
                        <a:spcAft>
                          <a:spcPts val="600"/>
                        </a:spcAft>
                        <a:buSzPts val="800"/>
                        <a:buFont typeface="Wingdings" panose="05000000000000000000" pitchFamily="2" charset="2"/>
                        <a:buChar char=""/>
                        <a:tabLst>
                          <a:tab pos="457200" algn="l"/>
                        </a:tabLst>
                      </a:pPr>
                      <a:r>
                        <a:rPr lang="en-GB" sz="1000" dirty="0">
                          <a:effectLst/>
                          <a:latin typeface="Century Gothic" panose="020B0502020202020204" pitchFamily="34" charset="0"/>
                        </a:rPr>
                        <a:t>Dates or period on which the requirements were provided.</a:t>
                      </a:r>
                    </a:p>
                    <a:p>
                      <a:pPr marL="228600" algn="l">
                        <a:lnSpc>
                          <a:spcPct val="120000"/>
                        </a:lnSpc>
                        <a:spcAft>
                          <a:spcPts val="600"/>
                        </a:spcAft>
                      </a:pPr>
                      <a:r>
                        <a:rPr lang="en-GB" sz="1000" dirty="0">
                          <a:effectLst/>
                          <a:latin typeface="Century Gothic" panose="020B0502020202020204" pitchFamily="34" charset="0"/>
                        </a:rPr>
                        <a:t> </a:t>
                      </a:r>
                    </a:p>
                    <a:p>
                      <a:pPr marL="228600" algn="l">
                        <a:lnSpc>
                          <a:spcPct val="120000"/>
                        </a:lnSpc>
                        <a:spcAft>
                          <a:spcPts val="600"/>
                        </a:spcAft>
                      </a:pPr>
                      <a:r>
                        <a:rPr lang="en-GB" sz="1000" dirty="0">
                          <a:effectLst/>
                          <a:latin typeface="Century Gothic" panose="020B0502020202020204" pitchFamily="34" charset="0"/>
                        </a:rPr>
                        <a:t> </a:t>
                      </a:r>
                    </a:p>
                    <a:p>
                      <a:pPr marL="228600" algn="l">
                        <a:lnSpc>
                          <a:spcPct val="120000"/>
                        </a:lnSpc>
                        <a:spcAft>
                          <a:spcPts val="600"/>
                        </a:spcAft>
                      </a:pPr>
                      <a:r>
                        <a:rPr lang="en-GB" sz="1000" dirty="0">
                          <a:effectLst/>
                          <a:latin typeface="Century Gothic" panose="020B0502020202020204" pitchFamily="34" charset="0"/>
                        </a:rPr>
                        <a:t> </a:t>
                      </a:r>
                    </a:p>
                    <a:p>
                      <a:pPr marL="342900" lvl="0" indent="-342900" algn="l">
                        <a:lnSpc>
                          <a:spcPct val="120000"/>
                        </a:lnSpc>
                        <a:spcAft>
                          <a:spcPts val="600"/>
                        </a:spcAft>
                        <a:buSzPts val="800"/>
                        <a:buFont typeface="Wingdings" panose="05000000000000000000" pitchFamily="2" charset="2"/>
                        <a:buChar char=""/>
                        <a:tabLst>
                          <a:tab pos="457200" algn="l"/>
                        </a:tabLst>
                      </a:pPr>
                      <a:r>
                        <a:rPr lang="en-GB" sz="1000" dirty="0">
                          <a:effectLst/>
                          <a:latin typeface="Century Gothic" panose="020B0502020202020204" pitchFamily="34" charset="0"/>
                        </a:rPr>
                        <a:t>The Contract values.</a:t>
                      </a:r>
                    </a:p>
                    <a:p>
                      <a:pPr algn="l">
                        <a:lnSpc>
                          <a:spcPct val="120000"/>
                        </a:lnSpc>
                        <a:spcAft>
                          <a:spcPts val="600"/>
                        </a:spcAft>
                      </a:pPr>
                      <a:r>
                        <a:rPr lang="en-GB" sz="1000" dirty="0">
                          <a:effectLst/>
                          <a:latin typeface="Century Gothic" panose="020B0502020202020204" pitchFamily="34" charset="0"/>
                        </a:rPr>
                        <a:t> </a:t>
                      </a:r>
                    </a:p>
                    <a:p>
                      <a:pPr algn="l">
                        <a:lnSpc>
                          <a:spcPct val="120000"/>
                        </a:lnSpc>
                        <a:spcAft>
                          <a:spcPts val="600"/>
                        </a:spcAft>
                      </a:pPr>
                      <a:r>
                        <a:rPr lang="en-GB" sz="1000" dirty="0">
                          <a:effectLst/>
                          <a:latin typeface="Century Gothic" panose="020B0502020202020204" pitchFamily="34" charset="0"/>
                        </a:rPr>
                        <a:t> </a:t>
                      </a:r>
                    </a:p>
                    <a:p>
                      <a:pPr algn="l">
                        <a:lnSpc>
                          <a:spcPct val="120000"/>
                        </a:lnSpc>
                        <a:spcAft>
                          <a:spcPts val="600"/>
                        </a:spcAft>
                      </a:pPr>
                      <a:r>
                        <a:rPr lang="en-GB" sz="1000" dirty="0">
                          <a:effectLst/>
                          <a:latin typeface="Century Gothic" panose="020B0502020202020204" pitchFamily="34" charset="0"/>
                        </a:rPr>
                        <a:t> </a:t>
                      </a:r>
                    </a:p>
                    <a:p>
                      <a:pPr marL="342900" lvl="0" indent="-342900" algn="l">
                        <a:lnSpc>
                          <a:spcPct val="120000"/>
                        </a:lnSpc>
                        <a:spcAft>
                          <a:spcPts val="600"/>
                        </a:spcAft>
                        <a:buSzPts val="800"/>
                        <a:buFont typeface="Wingdings" panose="05000000000000000000" pitchFamily="2" charset="2"/>
                        <a:buChar char=""/>
                        <a:tabLst>
                          <a:tab pos="457200" algn="l"/>
                        </a:tabLst>
                      </a:pPr>
                      <a:r>
                        <a:rPr lang="en-GB" sz="1000" dirty="0">
                          <a:effectLst/>
                          <a:latin typeface="Century Gothic" panose="020B0502020202020204" pitchFamily="34" charset="0"/>
                        </a:rPr>
                        <a:t>The details of the recipient of the requirements.  </a:t>
                      </a:r>
                    </a:p>
                    <a:p>
                      <a:pPr algn="just">
                        <a:lnSpc>
                          <a:spcPct val="120000"/>
                        </a:lnSpc>
                        <a:spcAft>
                          <a:spcPts val="600"/>
                        </a:spcAft>
                      </a:pPr>
                      <a:r>
                        <a:rPr lang="en-GB" sz="1000" dirty="0">
                          <a:effectLst/>
                          <a:latin typeface="Century Gothic" panose="020B0502020202020204" pitchFamily="34" charset="0"/>
                        </a:rPr>
                        <a:t> </a:t>
                      </a:r>
                    </a:p>
                    <a:p>
                      <a:pPr algn="just">
                        <a:lnSpc>
                          <a:spcPct val="120000"/>
                        </a:lnSpc>
                        <a:spcAft>
                          <a:spcPts val="600"/>
                        </a:spcAft>
                      </a:pPr>
                      <a:r>
                        <a:rPr lang="en-GB" sz="1000" dirty="0">
                          <a:effectLst/>
                          <a:latin typeface="Century Gothic" panose="020B0502020202020204" pitchFamily="34" charset="0"/>
                        </a:rPr>
                        <a:t> </a:t>
                      </a:r>
                    </a:p>
                    <a:p>
                      <a:pPr algn="just">
                        <a:lnSpc>
                          <a:spcPct val="120000"/>
                        </a:lnSpc>
                        <a:spcAft>
                          <a:spcPts val="600"/>
                        </a:spcAft>
                      </a:pPr>
                      <a:r>
                        <a:rPr lang="en-GB" sz="1000" dirty="0">
                          <a:effectLst/>
                          <a:latin typeface="Century Gothic" panose="020B0502020202020204" pitchFamily="34" charset="0"/>
                        </a:rPr>
                        <a:t> </a:t>
                      </a:r>
                    </a:p>
                    <a:p>
                      <a:r>
                        <a:rPr lang="en-GB" sz="1000" dirty="0">
                          <a:effectLst/>
                          <a:latin typeface="Century Gothic" panose="020B0502020202020204" pitchFamily="34" charset="0"/>
                        </a:rPr>
                        <a:t> </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172628410"/>
                  </a:ext>
                </a:extLst>
              </a:tr>
            </a:tbl>
          </a:graphicData>
        </a:graphic>
      </p:graphicFrame>
    </p:spTree>
    <p:extLst>
      <p:ext uri="{BB962C8B-B14F-4D97-AF65-F5344CB8AC3E}">
        <p14:creationId xmlns:p14="http://schemas.microsoft.com/office/powerpoint/2010/main" val="630135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2308324"/>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17.  Please provide details of three recent contracts that the Provider (but not any envisaged sub-contractor) has been awarded by the public sector including but not limited to, central government departments, agencies or local authorities for the provision of requirements similar to those outlined. The Authority reserves the right to contact any or all of these organisations for a reference and may wish to visit their premises.  Providers should ensure that organisations listed would be willing to provide a reference for them and be willing to discuss the Provider’s performance with the Authority. </a:t>
            </a:r>
            <a:endParaRPr lang="en-GB" sz="1000" b="1" dirty="0">
              <a:latin typeface="Century Gothic" panose="020B0502020202020204" pitchFamily="34"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TQQ Part D  -  Technical Ability</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7" name="Table 6">
            <a:extLst>
              <a:ext uri="{FF2B5EF4-FFF2-40B4-BE49-F238E27FC236}">
                <a16:creationId xmlns:a16="http://schemas.microsoft.com/office/drawing/2014/main" id="{A0F1C319-CAAB-0672-C4D2-A533B0A56080}"/>
              </a:ext>
            </a:extLst>
          </p:cNvPr>
          <p:cNvGraphicFramePr>
            <a:graphicFrameLocks noGrp="1"/>
          </p:cNvGraphicFramePr>
          <p:nvPr>
            <p:extLst>
              <p:ext uri="{D42A27DB-BD31-4B8C-83A1-F6EECF244321}">
                <p14:modId xmlns:p14="http://schemas.microsoft.com/office/powerpoint/2010/main" val="1687664815"/>
              </p:ext>
            </p:extLst>
          </p:nvPr>
        </p:nvGraphicFramePr>
        <p:xfrm>
          <a:off x="439946" y="2425342"/>
          <a:ext cx="5726296" cy="1941068"/>
        </p:xfrm>
        <a:graphic>
          <a:graphicData uri="http://schemas.openxmlformats.org/drawingml/2006/table">
            <a:tbl>
              <a:tblPr>
                <a:tableStyleId>{5C22544A-7EE6-4342-B048-85BDC9FD1C3A}</a:tableStyleId>
              </a:tblPr>
              <a:tblGrid>
                <a:gridCol w="1295810">
                  <a:extLst>
                    <a:ext uri="{9D8B030D-6E8A-4147-A177-3AD203B41FA5}">
                      <a16:colId xmlns:a16="http://schemas.microsoft.com/office/drawing/2014/main" val="3428753467"/>
                    </a:ext>
                  </a:extLst>
                </a:gridCol>
                <a:gridCol w="1197428">
                  <a:extLst>
                    <a:ext uri="{9D8B030D-6E8A-4147-A177-3AD203B41FA5}">
                      <a16:colId xmlns:a16="http://schemas.microsoft.com/office/drawing/2014/main" val="3548809699"/>
                    </a:ext>
                  </a:extLst>
                </a:gridCol>
                <a:gridCol w="903515">
                  <a:extLst>
                    <a:ext uri="{9D8B030D-6E8A-4147-A177-3AD203B41FA5}">
                      <a16:colId xmlns:a16="http://schemas.microsoft.com/office/drawing/2014/main" val="97376834"/>
                    </a:ext>
                  </a:extLst>
                </a:gridCol>
                <a:gridCol w="1121228">
                  <a:extLst>
                    <a:ext uri="{9D8B030D-6E8A-4147-A177-3AD203B41FA5}">
                      <a16:colId xmlns:a16="http://schemas.microsoft.com/office/drawing/2014/main" val="201866498"/>
                    </a:ext>
                  </a:extLst>
                </a:gridCol>
                <a:gridCol w="1208315">
                  <a:extLst>
                    <a:ext uri="{9D8B030D-6E8A-4147-A177-3AD203B41FA5}">
                      <a16:colId xmlns:a16="http://schemas.microsoft.com/office/drawing/2014/main" val="2950691728"/>
                    </a:ext>
                  </a:extLst>
                </a:gridCol>
              </a:tblGrid>
              <a:tr h="0">
                <a:tc>
                  <a:txBody>
                    <a:bodyPr/>
                    <a:lstStyle/>
                    <a:p>
                      <a:pPr algn="l">
                        <a:lnSpc>
                          <a:spcPct val="120000"/>
                        </a:lnSpc>
                        <a:spcAft>
                          <a:spcPts val="600"/>
                        </a:spcAft>
                      </a:pPr>
                      <a:r>
                        <a:rPr lang="en-GB" sz="1000" dirty="0">
                          <a:effectLst/>
                          <a:latin typeface="Century Gothic" panose="020B0502020202020204" pitchFamily="34" charset="0"/>
                        </a:rPr>
                        <a:t>Customer name and address</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Contact name, telephone number and email address</a:t>
                      </a:r>
                    </a:p>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Date contract awarded plus, start and finish dates</a:t>
                      </a:r>
                    </a:p>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Contract reference and brief description of requirements undertaken (and value of contract)</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Names of sub contractors and/ or consortium members and their role</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792382440"/>
                  </a:ext>
                </a:extLst>
              </a:tr>
              <a:tr h="0">
                <a:tc>
                  <a:txBody>
                    <a:bodyPr/>
                    <a:lstStyle/>
                    <a:p>
                      <a:pPr algn="l">
                        <a:lnSpc>
                          <a:spcPct val="120000"/>
                        </a:lnSpc>
                        <a:spcAft>
                          <a:spcPts val="600"/>
                        </a:spcAft>
                      </a:pPr>
                      <a:r>
                        <a:rPr lang="en-GB" sz="1000" dirty="0">
                          <a:effectLst/>
                          <a:latin typeface="Century Gothic" panose="020B0502020202020204" pitchFamily="34" charset="0"/>
                        </a:rPr>
                        <a:t>1.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202459764"/>
                  </a:ext>
                </a:extLst>
              </a:tr>
              <a:tr h="0">
                <a:tc>
                  <a:txBody>
                    <a:bodyPr/>
                    <a:lstStyle/>
                    <a:p>
                      <a:pPr algn="l">
                        <a:lnSpc>
                          <a:spcPct val="120000"/>
                        </a:lnSpc>
                        <a:spcAft>
                          <a:spcPts val="600"/>
                        </a:spcAft>
                      </a:pPr>
                      <a:r>
                        <a:rPr lang="en-GB" sz="1000" dirty="0">
                          <a:effectLst/>
                          <a:latin typeface="Century Gothic" panose="020B0502020202020204" pitchFamily="34" charset="0"/>
                        </a:rPr>
                        <a:t>2.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778984"/>
                  </a:ext>
                </a:extLst>
              </a:tr>
              <a:tr h="0">
                <a:tc>
                  <a:txBody>
                    <a:bodyPr/>
                    <a:lstStyle/>
                    <a:p>
                      <a:pPr algn="l">
                        <a:lnSpc>
                          <a:spcPct val="120000"/>
                        </a:lnSpc>
                        <a:spcAft>
                          <a:spcPts val="600"/>
                        </a:spcAft>
                      </a:pPr>
                      <a:r>
                        <a:rPr lang="en-GB" sz="1000" dirty="0">
                          <a:effectLst/>
                          <a:latin typeface="Century Gothic" panose="020B0502020202020204" pitchFamily="34" charset="0"/>
                        </a:rPr>
                        <a:t>3.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540335726"/>
                  </a:ext>
                </a:extLst>
              </a:tr>
            </a:tbl>
          </a:graphicData>
        </a:graphic>
      </p:graphicFrame>
      <p:sp>
        <p:nvSpPr>
          <p:cNvPr id="11" name="TextBox 10">
            <a:extLst>
              <a:ext uri="{FF2B5EF4-FFF2-40B4-BE49-F238E27FC236}">
                <a16:creationId xmlns:a16="http://schemas.microsoft.com/office/drawing/2014/main" id="{F4FCAD3D-A55C-862A-4759-31A6747E905E}"/>
              </a:ext>
            </a:extLst>
          </p:cNvPr>
          <p:cNvSpPr txBox="1"/>
          <p:nvPr/>
        </p:nvSpPr>
        <p:spPr>
          <a:xfrm>
            <a:off x="439946" y="4522550"/>
            <a:ext cx="5652554" cy="553998"/>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18.  Please state the number of individual contracts (excluding term maintenance contracts) undertaken by the Provider in the last 3 years in the public or private sector in the following categories: </a:t>
            </a:r>
            <a:endParaRPr lang="en-GB" sz="1000" b="1" dirty="0">
              <a:latin typeface="Century Gothic" panose="020B0502020202020204" pitchFamily="34" charset="0"/>
            </a:endParaRPr>
          </a:p>
        </p:txBody>
      </p:sp>
      <p:graphicFrame>
        <p:nvGraphicFramePr>
          <p:cNvPr id="16" name="Table 15">
            <a:extLst>
              <a:ext uri="{FF2B5EF4-FFF2-40B4-BE49-F238E27FC236}">
                <a16:creationId xmlns:a16="http://schemas.microsoft.com/office/drawing/2014/main" id="{7F4C2E6F-D02A-B94E-F675-258B9FDFE802}"/>
              </a:ext>
            </a:extLst>
          </p:cNvPr>
          <p:cNvGraphicFramePr>
            <a:graphicFrameLocks noGrp="1"/>
          </p:cNvGraphicFramePr>
          <p:nvPr>
            <p:extLst>
              <p:ext uri="{D42A27DB-BD31-4B8C-83A1-F6EECF244321}">
                <p14:modId xmlns:p14="http://schemas.microsoft.com/office/powerpoint/2010/main" val="2683029205"/>
              </p:ext>
            </p:extLst>
          </p:nvPr>
        </p:nvGraphicFramePr>
        <p:xfrm>
          <a:off x="439946" y="5230318"/>
          <a:ext cx="5726296" cy="1153414"/>
        </p:xfrm>
        <a:graphic>
          <a:graphicData uri="http://schemas.openxmlformats.org/drawingml/2006/table">
            <a:tbl>
              <a:tblPr>
                <a:tableStyleId>{5C22544A-7EE6-4342-B048-85BDC9FD1C3A}</a:tableStyleId>
              </a:tblPr>
              <a:tblGrid>
                <a:gridCol w="1611496">
                  <a:extLst>
                    <a:ext uri="{9D8B030D-6E8A-4147-A177-3AD203B41FA5}">
                      <a16:colId xmlns:a16="http://schemas.microsoft.com/office/drawing/2014/main" val="122397997"/>
                    </a:ext>
                  </a:extLst>
                </a:gridCol>
                <a:gridCol w="1066800">
                  <a:extLst>
                    <a:ext uri="{9D8B030D-6E8A-4147-A177-3AD203B41FA5}">
                      <a16:colId xmlns:a16="http://schemas.microsoft.com/office/drawing/2014/main" val="984752713"/>
                    </a:ext>
                  </a:extLst>
                </a:gridCol>
                <a:gridCol w="914400">
                  <a:extLst>
                    <a:ext uri="{9D8B030D-6E8A-4147-A177-3AD203B41FA5}">
                      <a16:colId xmlns:a16="http://schemas.microsoft.com/office/drawing/2014/main" val="1280980043"/>
                    </a:ext>
                  </a:extLst>
                </a:gridCol>
                <a:gridCol w="1066800">
                  <a:extLst>
                    <a:ext uri="{9D8B030D-6E8A-4147-A177-3AD203B41FA5}">
                      <a16:colId xmlns:a16="http://schemas.microsoft.com/office/drawing/2014/main" val="2923982619"/>
                    </a:ext>
                  </a:extLst>
                </a:gridCol>
                <a:gridCol w="1066800">
                  <a:extLst>
                    <a:ext uri="{9D8B030D-6E8A-4147-A177-3AD203B41FA5}">
                      <a16:colId xmlns:a16="http://schemas.microsoft.com/office/drawing/2014/main" val="1687582925"/>
                    </a:ext>
                  </a:extLst>
                </a:gridCol>
              </a:tblGrid>
              <a:tr h="0">
                <a:tc>
                  <a:txBody>
                    <a:bodyPr/>
                    <a:lstStyle/>
                    <a:p>
                      <a:pPr algn="l">
                        <a:lnSpc>
                          <a:spcPct val="120000"/>
                        </a:lnSpc>
                        <a:spcAft>
                          <a:spcPts val="600"/>
                        </a:spcAft>
                      </a:pP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kern="1200" dirty="0">
                          <a:solidFill>
                            <a:schemeClr val="dk1"/>
                          </a:solidFill>
                          <a:effectLst/>
                          <a:latin typeface="Century Gothic" panose="020B0502020202020204" pitchFamily="34" charset="0"/>
                          <a:ea typeface="+mn-ea"/>
                          <a:cs typeface="+mn-cs"/>
                        </a:rPr>
                        <a:t>Contract Value</a:t>
                      </a:r>
                    </a:p>
                    <a:p>
                      <a:pPr algn="ctr"/>
                      <a:r>
                        <a:rPr lang="en-GB" sz="1000" kern="1200" dirty="0">
                          <a:solidFill>
                            <a:schemeClr val="dk1"/>
                          </a:solidFill>
                          <a:effectLst/>
                          <a:latin typeface="Century Gothic" panose="020B0502020202020204" pitchFamily="34" charset="0"/>
                          <a:ea typeface="+mn-ea"/>
                          <a:cs typeface="+mn-cs"/>
                        </a:rPr>
                        <a:t>100k-250k</a:t>
                      </a: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kern="1200" dirty="0">
                          <a:solidFill>
                            <a:schemeClr val="dk1"/>
                          </a:solidFill>
                          <a:effectLst/>
                          <a:latin typeface="Century Gothic" panose="020B0502020202020204" pitchFamily="34" charset="0"/>
                          <a:ea typeface="+mn-ea"/>
                          <a:cs typeface="+mn-cs"/>
                        </a:rPr>
                        <a:t>Contract Value</a:t>
                      </a:r>
                    </a:p>
                    <a:p>
                      <a:pPr algn="ctr"/>
                      <a:r>
                        <a:rPr lang="en-GB" sz="1000" kern="1200" dirty="0">
                          <a:solidFill>
                            <a:schemeClr val="dk1"/>
                          </a:solidFill>
                          <a:effectLst/>
                          <a:latin typeface="Century Gothic" panose="020B0502020202020204" pitchFamily="34" charset="0"/>
                          <a:ea typeface="+mn-ea"/>
                          <a:cs typeface="+mn-cs"/>
                        </a:rPr>
                        <a:t>251-350k</a:t>
                      </a: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kern="1200" dirty="0">
                          <a:solidFill>
                            <a:schemeClr val="dk1"/>
                          </a:solidFill>
                          <a:effectLst/>
                          <a:latin typeface="Century Gothic" panose="020B0502020202020204" pitchFamily="34" charset="0"/>
                          <a:ea typeface="+mn-ea"/>
                          <a:cs typeface="+mn-cs"/>
                        </a:rPr>
                        <a:t>Contract Value</a:t>
                      </a:r>
                    </a:p>
                    <a:p>
                      <a:pPr algn="ctr"/>
                      <a:r>
                        <a:rPr lang="en-GB" sz="1000" kern="1200" dirty="0">
                          <a:solidFill>
                            <a:schemeClr val="dk1"/>
                          </a:solidFill>
                          <a:effectLst/>
                          <a:latin typeface="Century Gothic" panose="020B0502020202020204" pitchFamily="34" charset="0"/>
                          <a:ea typeface="+mn-ea"/>
                          <a:cs typeface="+mn-cs"/>
                        </a:rPr>
                        <a:t>351-450k</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kern="1200" dirty="0">
                          <a:solidFill>
                            <a:schemeClr val="dk1"/>
                          </a:solidFill>
                          <a:effectLst/>
                          <a:latin typeface="Century Gothic" panose="020B0502020202020204" pitchFamily="34" charset="0"/>
                          <a:ea typeface="+mn-ea"/>
                          <a:cs typeface="+mn-cs"/>
                        </a:rPr>
                        <a:t>Contract Value</a:t>
                      </a:r>
                    </a:p>
                    <a:p>
                      <a:pPr algn="ctr"/>
                      <a:r>
                        <a:rPr lang="en-GB" sz="1000" kern="1200" dirty="0">
                          <a:solidFill>
                            <a:schemeClr val="dk1"/>
                          </a:solidFill>
                          <a:effectLst/>
                          <a:latin typeface="Century Gothic" panose="020B0502020202020204" pitchFamily="34" charset="0"/>
                          <a:ea typeface="+mn-ea"/>
                          <a:cs typeface="+mn-cs"/>
                        </a:rPr>
                        <a:t>451-600k</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831763711"/>
                  </a:ext>
                </a:extLst>
              </a:tr>
              <a:tr h="0">
                <a:tc>
                  <a:txBody>
                    <a:bodyPr/>
                    <a:lstStyle/>
                    <a:p>
                      <a:pPr algn="l">
                        <a:lnSpc>
                          <a:spcPct val="120000"/>
                        </a:lnSpc>
                        <a:spcAft>
                          <a:spcPts val="600"/>
                        </a:spcAft>
                      </a:pPr>
                      <a:r>
                        <a:rPr lang="en-GB" sz="1000" kern="1200" dirty="0">
                          <a:solidFill>
                            <a:schemeClr val="dk1"/>
                          </a:solidFill>
                          <a:effectLst/>
                          <a:latin typeface="Century Gothic" panose="020B0502020202020204" pitchFamily="34" charset="0"/>
                          <a:ea typeface="+mn-ea"/>
                          <a:cs typeface="+mn-cs"/>
                        </a:rPr>
                        <a:t>Refurbishments and alterations</a:t>
                      </a: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386999079"/>
                  </a:ext>
                </a:extLst>
              </a:tr>
              <a:tr h="78211">
                <a:tc>
                  <a:txBody>
                    <a:bodyPr/>
                    <a:lstStyle/>
                    <a:p>
                      <a:pPr algn="l">
                        <a:lnSpc>
                          <a:spcPct val="120000"/>
                        </a:lnSpc>
                        <a:spcAft>
                          <a:spcPts val="600"/>
                        </a:spcAft>
                      </a:pPr>
                      <a:r>
                        <a:rPr lang="en-GB" sz="1000" kern="1200" dirty="0">
                          <a:solidFill>
                            <a:schemeClr val="dk1"/>
                          </a:solidFill>
                          <a:effectLst/>
                          <a:latin typeface="Century Gothic" panose="020B0502020202020204" pitchFamily="34" charset="0"/>
                          <a:ea typeface="+mn-ea"/>
                          <a:cs typeface="+mn-cs"/>
                        </a:rPr>
                        <a:t>New build Community type projects</a:t>
                      </a: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tc>
                  <a:txBody>
                    <a:bodyPr/>
                    <a:lstStyle/>
                    <a:p>
                      <a:pPr algn="l">
                        <a:lnSpc>
                          <a:spcPct val="120000"/>
                        </a:lnSpc>
                        <a:spcAft>
                          <a:spcPts val="600"/>
                        </a:spcAft>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924226139"/>
                  </a:ext>
                </a:extLst>
              </a:tr>
            </a:tbl>
          </a:graphicData>
        </a:graphic>
      </p:graphicFrame>
    </p:spTree>
    <p:extLst>
      <p:ext uri="{BB962C8B-B14F-4D97-AF65-F5344CB8AC3E}">
        <p14:creationId xmlns:p14="http://schemas.microsoft.com/office/powerpoint/2010/main" val="3351648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1692771"/>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19.  Please provide details of any Quality Assurance systems operated by the Provider, both internally and externally</a:t>
            </a:r>
            <a:endParaRPr lang="en-GB" sz="1000" b="1" dirty="0">
              <a:solidFill>
                <a:schemeClr val="tx1">
                  <a:lumMod val="50000"/>
                  <a:lumOff val="50000"/>
                </a:schemeClr>
              </a:solidFill>
              <a:latin typeface="Century Gothic" panose="020B0502020202020204" pitchFamily="34" charset="0"/>
            </a:endParaRPr>
          </a:p>
          <a:p>
            <a:pPr algn="just"/>
            <a:endParaRPr lang="en-GB" sz="1000" dirty="0">
              <a:effectLst/>
              <a:latin typeface="Century Gothic" panose="020B0502020202020204" pitchFamily="34" charset="0"/>
              <a:ea typeface="Times New Roman" panose="02020603050405020304" pitchFamily="18"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25410"/>
          </a:xfrm>
          <a:prstGeom prst="rect">
            <a:avLst/>
          </a:prstGeom>
          <a:noFill/>
        </p:spPr>
        <p:txBody>
          <a:bodyPr wrap="square" rtlCol="0">
            <a:spAutoFit/>
          </a:bodyPr>
          <a:lstStyle/>
          <a:p>
            <a:pPr>
              <a:lnSpc>
                <a:spcPct val="120000"/>
              </a:lnSpc>
            </a:pPr>
            <a:r>
              <a:rPr lang="en-GB" sz="1400" kern="0" dirty="0">
                <a:effectLst/>
                <a:latin typeface="Century Gothic" panose="020B0502020202020204" pitchFamily="34" charset="0"/>
              </a:rPr>
              <a:t>TQQ PART E – PROJECT-SPECIFIC QUESTIONS</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F070AEF1-664A-55DD-2AA3-60ECA0DCFF26}"/>
              </a:ext>
            </a:extLst>
          </p:cNvPr>
          <p:cNvGraphicFramePr>
            <a:graphicFrameLocks noGrp="1"/>
          </p:cNvGraphicFramePr>
          <p:nvPr>
            <p:extLst>
              <p:ext uri="{D42A27DB-BD31-4B8C-83A1-F6EECF244321}">
                <p14:modId xmlns:p14="http://schemas.microsoft.com/office/powerpoint/2010/main" val="901054432"/>
              </p:ext>
            </p:extLst>
          </p:nvPr>
        </p:nvGraphicFramePr>
        <p:xfrm>
          <a:off x="500333" y="1499940"/>
          <a:ext cx="5660981" cy="645287"/>
        </p:xfrm>
        <a:graphic>
          <a:graphicData uri="http://schemas.openxmlformats.org/drawingml/2006/table">
            <a:tbl>
              <a:tblPr>
                <a:tableStyleId>{5C22544A-7EE6-4342-B048-85BDC9FD1C3A}</a:tableStyleId>
              </a:tblPr>
              <a:tblGrid>
                <a:gridCol w="5660981">
                  <a:extLst>
                    <a:ext uri="{9D8B030D-6E8A-4147-A177-3AD203B41FA5}">
                      <a16:colId xmlns:a16="http://schemas.microsoft.com/office/drawing/2014/main" val="553156667"/>
                    </a:ext>
                  </a:extLst>
                </a:gridCol>
              </a:tblGrid>
              <a:tr h="0">
                <a:tc>
                  <a:txBody>
                    <a:bodyPr/>
                    <a:lstStyle/>
                    <a:p>
                      <a:pPr>
                        <a:lnSpc>
                          <a:spcPct val="120000"/>
                        </a:lnSpc>
                      </a:pPr>
                      <a:r>
                        <a:rPr lang="en-GB" sz="1000" dirty="0">
                          <a:effectLst/>
                          <a:latin typeface="Century Gothic" panose="020B0502020202020204" pitchFamily="34" charset="0"/>
                        </a:rPr>
                        <a:t>QA Systems (300 words or fewer) </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3936658024"/>
                  </a:ext>
                </a:extLst>
              </a:tr>
              <a:tr h="0">
                <a:tc>
                  <a:txBody>
                    <a:bodyPr/>
                    <a:lstStyle/>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864810726"/>
                  </a:ext>
                </a:extLst>
              </a:tr>
            </a:tbl>
          </a:graphicData>
        </a:graphic>
      </p:graphicFrame>
      <p:sp>
        <p:nvSpPr>
          <p:cNvPr id="7" name="TextBox 6">
            <a:extLst>
              <a:ext uri="{FF2B5EF4-FFF2-40B4-BE49-F238E27FC236}">
                <a16:creationId xmlns:a16="http://schemas.microsoft.com/office/drawing/2014/main" id="{C6BA7BC5-C473-CDFE-4DFB-BB44AB344B04}"/>
              </a:ext>
            </a:extLst>
          </p:cNvPr>
          <p:cNvSpPr txBox="1"/>
          <p:nvPr/>
        </p:nvSpPr>
        <p:spPr>
          <a:xfrm>
            <a:off x="439946" y="2298177"/>
            <a:ext cx="5886180" cy="400110"/>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20.  Please provide details of the Health and Safety Management System operated by the Provider</a:t>
            </a:r>
            <a:endParaRPr lang="en-GB" sz="1000" b="1" dirty="0">
              <a:latin typeface="Century Gothic" panose="020B0502020202020204" pitchFamily="34" charset="0"/>
            </a:endParaRPr>
          </a:p>
        </p:txBody>
      </p:sp>
      <p:graphicFrame>
        <p:nvGraphicFramePr>
          <p:cNvPr id="11" name="Table 10">
            <a:extLst>
              <a:ext uri="{FF2B5EF4-FFF2-40B4-BE49-F238E27FC236}">
                <a16:creationId xmlns:a16="http://schemas.microsoft.com/office/drawing/2014/main" id="{D4CBBCBC-C1E8-191C-C35D-67E2C1B39AF7}"/>
              </a:ext>
            </a:extLst>
          </p:cNvPr>
          <p:cNvGraphicFramePr>
            <a:graphicFrameLocks noGrp="1"/>
          </p:cNvGraphicFramePr>
          <p:nvPr>
            <p:extLst>
              <p:ext uri="{D42A27DB-BD31-4B8C-83A1-F6EECF244321}">
                <p14:modId xmlns:p14="http://schemas.microsoft.com/office/powerpoint/2010/main" val="3596489036"/>
              </p:ext>
            </p:extLst>
          </p:nvPr>
        </p:nvGraphicFramePr>
        <p:xfrm>
          <a:off x="524678" y="2809472"/>
          <a:ext cx="5587239" cy="438150"/>
        </p:xfrm>
        <a:graphic>
          <a:graphicData uri="http://schemas.openxmlformats.org/drawingml/2006/table">
            <a:tbl>
              <a:tblPr>
                <a:tableStyleId>{5C22544A-7EE6-4342-B048-85BDC9FD1C3A}</a:tableStyleId>
              </a:tblPr>
              <a:tblGrid>
                <a:gridCol w="4454013">
                  <a:extLst>
                    <a:ext uri="{9D8B030D-6E8A-4147-A177-3AD203B41FA5}">
                      <a16:colId xmlns:a16="http://schemas.microsoft.com/office/drawing/2014/main" val="413034058"/>
                    </a:ext>
                  </a:extLst>
                </a:gridCol>
                <a:gridCol w="1133226">
                  <a:extLst>
                    <a:ext uri="{9D8B030D-6E8A-4147-A177-3AD203B41FA5}">
                      <a16:colId xmlns:a16="http://schemas.microsoft.com/office/drawing/2014/main" val="3316090423"/>
                    </a:ext>
                  </a:extLst>
                </a:gridCol>
              </a:tblGrid>
              <a:tr h="0">
                <a:tc>
                  <a:txBody>
                    <a:bodyPr/>
                    <a:lstStyle/>
                    <a:p>
                      <a:pPr>
                        <a:lnSpc>
                          <a:spcPct val="120000"/>
                        </a:lnSpc>
                      </a:pPr>
                      <a:r>
                        <a:rPr lang="en-GB" sz="1000" dirty="0">
                          <a:effectLst/>
                          <a:latin typeface="Century Gothic" panose="020B0502020202020204" pitchFamily="34" charset="0"/>
                        </a:rPr>
                        <a:t>Health &amp; Safety Management System information enclosed</a:t>
                      </a:r>
                    </a:p>
                  </a:txBody>
                  <a:tcPr marL="68580" marR="68580" marT="36195" marB="36195"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effectLst/>
                        </a:rPr>
                        <a:t> </a:t>
                      </a:r>
                      <a:r>
                        <a:rPr lang="en-GB" sz="1200" dirty="0">
                          <a:effectLst/>
                          <a:latin typeface="Century Gothic" panose="020B0502020202020204" pitchFamily="34" charset="0"/>
                        </a:rPr>
                        <a:t> </a:t>
                      </a:r>
                      <a:r>
                        <a:rPr lang="en-GB" sz="1000" dirty="0">
                          <a:effectLst/>
                          <a:latin typeface="Century Gothic" panose="020B0502020202020204" pitchFamily="34" charset="0"/>
                        </a:rPr>
                        <a:t>(please tick)</a:t>
                      </a:r>
                      <a:endParaRPr lang="en-GB" sz="1000" b="1" dirty="0">
                        <a:solidFill>
                          <a:srgbClr val="00ADC6"/>
                        </a:solidFill>
                        <a:effectLst/>
                        <a:latin typeface="Century Gothic" panose="020B0502020202020204" pitchFamily="34" charset="0"/>
                      </a:endParaRPr>
                    </a:p>
                    <a:p>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345593602"/>
                  </a:ext>
                </a:extLst>
              </a:tr>
            </a:tbl>
          </a:graphicData>
        </a:graphic>
      </p:graphicFrame>
      <p:sp>
        <p:nvSpPr>
          <p:cNvPr id="13" name="TextBox 12">
            <a:extLst>
              <a:ext uri="{FF2B5EF4-FFF2-40B4-BE49-F238E27FC236}">
                <a16:creationId xmlns:a16="http://schemas.microsoft.com/office/drawing/2014/main" id="{6C59A393-1DA8-D106-7B85-025B27526318}"/>
              </a:ext>
            </a:extLst>
          </p:cNvPr>
          <p:cNvSpPr txBox="1"/>
          <p:nvPr/>
        </p:nvSpPr>
        <p:spPr>
          <a:xfrm>
            <a:off x="439946" y="3284679"/>
            <a:ext cx="5587239" cy="1015663"/>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21.  Within the last 5 years, has the Provider been subject to any prosecutions, infringement notices or other actions by the Health and Safety Executive or Environment Agency in respect of any breach or suspected breach by the Provider of health and safety or environmental or equivalent legislation?  If ’yes’, please </a:t>
            </a:r>
            <a:r>
              <a:rPr lang="en-GB" sz="1000" b="1" dirty="0">
                <a:latin typeface="Century Gothic" panose="020B0502020202020204" pitchFamily="34" charset="0"/>
                <a:ea typeface="Times New Roman" panose="02020603050405020304" pitchFamily="18" charset="0"/>
              </a:rPr>
              <a:t>include</a:t>
            </a:r>
            <a:r>
              <a:rPr lang="en-GB" sz="1000" b="1" dirty="0">
                <a:effectLst/>
                <a:latin typeface="Century Gothic" panose="020B0502020202020204" pitchFamily="34" charset="0"/>
                <a:ea typeface="Times New Roman" panose="02020603050405020304" pitchFamily="18" charset="0"/>
              </a:rPr>
              <a:t> full details here of the nature of the notice or action (etc.) and of any remedial steps subsequently taken by the Potential Provider.</a:t>
            </a:r>
            <a:endParaRPr lang="en-GB" sz="1000" b="1" dirty="0">
              <a:latin typeface="Century Gothic" panose="020B0502020202020204" pitchFamily="34" charset="0"/>
            </a:endParaRPr>
          </a:p>
        </p:txBody>
      </p:sp>
      <p:graphicFrame>
        <p:nvGraphicFramePr>
          <p:cNvPr id="14" name="Table 13">
            <a:extLst>
              <a:ext uri="{FF2B5EF4-FFF2-40B4-BE49-F238E27FC236}">
                <a16:creationId xmlns:a16="http://schemas.microsoft.com/office/drawing/2014/main" id="{66AB82FD-4D5B-74D8-ACBE-6FFB88501126}"/>
              </a:ext>
            </a:extLst>
          </p:cNvPr>
          <p:cNvGraphicFramePr>
            <a:graphicFrameLocks noGrp="1"/>
          </p:cNvGraphicFramePr>
          <p:nvPr>
            <p:extLst>
              <p:ext uri="{D42A27DB-BD31-4B8C-83A1-F6EECF244321}">
                <p14:modId xmlns:p14="http://schemas.microsoft.com/office/powerpoint/2010/main" val="3048695920"/>
              </p:ext>
            </p:extLst>
          </p:nvPr>
        </p:nvGraphicFramePr>
        <p:xfrm>
          <a:off x="500333" y="4455096"/>
          <a:ext cx="5587239" cy="995807"/>
        </p:xfrm>
        <a:graphic>
          <a:graphicData uri="http://schemas.openxmlformats.org/drawingml/2006/table">
            <a:tbl>
              <a:tblPr>
                <a:tableStyleId>{5C22544A-7EE6-4342-B048-85BDC9FD1C3A}</a:tableStyleId>
              </a:tblPr>
              <a:tblGrid>
                <a:gridCol w="5587239">
                  <a:extLst>
                    <a:ext uri="{9D8B030D-6E8A-4147-A177-3AD203B41FA5}">
                      <a16:colId xmlns:a16="http://schemas.microsoft.com/office/drawing/2014/main" val="755113913"/>
                    </a:ext>
                  </a:extLst>
                </a:gridCol>
              </a:tblGrid>
              <a:tr h="0">
                <a:tc>
                  <a:txBody>
                    <a:bodyPr/>
                    <a:lstStyle/>
                    <a:p>
                      <a:pPr>
                        <a:lnSpc>
                          <a:spcPct val="120000"/>
                        </a:lnSpc>
                      </a:pPr>
                      <a:r>
                        <a:rPr lang="en-GB" sz="1000" dirty="0">
                          <a:effectLst/>
                          <a:latin typeface="Century Gothic" panose="020B0502020202020204" pitchFamily="34" charset="0"/>
                        </a:rPr>
                        <a:t>Health and Safety Breaches</a:t>
                      </a:r>
                    </a:p>
                    <a:p>
                      <a:pPr>
                        <a:lnSpc>
                          <a:spcPct val="120000"/>
                        </a:lnSpc>
                      </a:pPr>
                      <a:r>
                        <a:rPr lang="en-GB" sz="1000" dirty="0">
                          <a:effectLst/>
                          <a:latin typeface="Century Gothic" panose="020B0502020202020204" pitchFamily="34" charset="0"/>
                        </a:rPr>
                        <a:t>Either insert required details or state ‘None’</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400878953"/>
                  </a:ext>
                </a:extLst>
              </a:tr>
              <a:tr h="0">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587819733"/>
                  </a:ext>
                </a:extLst>
              </a:tr>
            </a:tbl>
          </a:graphicData>
        </a:graphic>
      </p:graphicFrame>
    </p:spTree>
    <p:extLst>
      <p:ext uri="{BB962C8B-B14F-4D97-AF65-F5344CB8AC3E}">
        <p14:creationId xmlns:p14="http://schemas.microsoft.com/office/powerpoint/2010/main" val="2129254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1538883"/>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22.  Equal Opportunities</a:t>
            </a:r>
            <a:endParaRPr lang="en-GB" sz="1000" b="1" dirty="0">
              <a:latin typeface="Century Gothic" panose="020B0502020202020204" pitchFamily="34" charset="0"/>
            </a:endParaRPr>
          </a:p>
          <a:p>
            <a:pPr algn="just"/>
            <a:endParaRPr lang="en-GB" sz="1000" dirty="0">
              <a:effectLst/>
              <a:latin typeface="Century Gothic" panose="020B0502020202020204" pitchFamily="34" charset="0"/>
              <a:ea typeface="Times New Roman" panose="02020603050405020304" pitchFamily="18"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26051"/>
          </a:xfrm>
          <a:prstGeom prst="rect">
            <a:avLst/>
          </a:prstGeom>
          <a:noFill/>
        </p:spPr>
        <p:txBody>
          <a:bodyPr wrap="square" rtlCol="0">
            <a:spAutoFit/>
          </a:bodyPr>
          <a:lstStyle/>
          <a:p>
            <a:pPr>
              <a:lnSpc>
                <a:spcPct val="120000"/>
              </a:lnSpc>
            </a:pPr>
            <a:r>
              <a:rPr lang="en-GB" sz="1400" kern="0" dirty="0">
                <a:effectLst/>
                <a:latin typeface="Century Gothic" panose="020B0502020202020204" pitchFamily="34" charset="0"/>
              </a:rPr>
              <a:t>TQQ PART E – PROJECT-SPECIFIC QUESTIONS</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3DDC670B-2B32-35E6-E67B-D0CF159C6268}"/>
              </a:ext>
            </a:extLst>
          </p:cNvPr>
          <p:cNvGraphicFramePr>
            <a:graphicFrameLocks noGrp="1"/>
          </p:cNvGraphicFramePr>
          <p:nvPr>
            <p:extLst>
              <p:ext uri="{D42A27DB-BD31-4B8C-83A1-F6EECF244321}">
                <p14:modId xmlns:p14="http://schemas.microsoft.com/office/powerpoint/2010/main" val="3484290923"/>
              </p:ext>
            </p:extLst>
          </p:nvPr>
        </p:nvGraphicFramePr>
        <p:xfrm>
          <a:off x="500333" y="1499940"/>
          <a:ext cx="5310505" cy="3710371"/>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1840347550"/>
                    </a:ext>
                  </a:extLst>
                </a:gridCol>
                <a:gridCol w="1619885">
                  <a:extLst>
                    <a:ext uri="{9D8B030D-6E8A-4147-A177-3AD203B41FA5}">
                      <a16:colId xmlns:a16="http://schemas.microsoft.com/office/drawing/2014/main" val="2666906188"/>
                    </a:ext>
                  </a:extLst>
                </a:gridCol>
              </a:tblGrid>
              <a:tr h="0">
                <a:tc>
                  <a:txBody>
                    <a:bodyPr/>
                    <a:lstStyle/>
                    <a:p>
                      <a:pPr>
                        <a:lnSpc>
                          <a:spcPct val="120000"/>
                        </a:lnSpc>
                      </a:pPr>
                      <a:r>
                        <a:rPr lang="en-GB" sz="1100" dirty="0">
                          <a:effectLst/>
                        </a:rPr>
                        <a:t>Does the Provider have an equal opportunities and/or race relations policy?  If ‘yes’, please enclose a copy</a:t>
                      </a:r>
                      <a:endParaRPr lang="en-GB" sz="1000" b="1" dirty="0">
                        <a:solidFill>
                          <a:srgbClr val="00ADC6"/>
                        </a:solidFill>
                        <a:effectLst/>
                        <a:latin typeface="Times New Roman" panose="02020603050405020304" pitchFamily="18" charset="0"/>
                      </a:endParaRPr>
                    </a:p>
                  </a:txBody>
                  <a:tcPr marL="68580" marR="68580" marT="36195" marB="36195" anchor="ctr"/>
                </a:tc>
                <a:tc>
                  <a:txBody>
                    <a:bodyPr/>
                    <a:lstStyle/>
                    <a:p>
                      <a:r>
                        <a:rPr lang="en-GB" sz="1100" dirty="0">
                          <a:effectLst/>
                        </a:rPr>
                        <a:t>YES / NO  (please delete)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636818192"/>
                  </a:ext>
                </a:extLst>
              </a:tr>
              <a:tr h="0">
                <a:tc>
                  <a:txBody>
                    <a:bodyPr/>
                    <a:lstStyle/>
                    <a:p>
                      <a:pPr>
                        <a:lnSpc>
                          <a:spcPct val="120000"/>
                        </a:lnSpc>
                      </a:pPr>
                      <a:r>
                        <a:rPr lang="en-GB" sz="1100" dirty="0">
                          <a:effectLst/>
                        </a:rPr>
                        <a:t>Does the Provider and/or its named sub-contractors require its staff to receive training on equal opportunities?</a:t>
                      </a:r>
                      <a:endParaRPr lang="en-GB" sz="1000" b="1" dirty="0">
                        <a:solidFill>
                          <a:srgbClr val="00ADC6"/>
                        </a:solidFill>
                        <a:effectLst/>
                        <a:latin typeface="Times New Roman" panose="02020603050405020304" pitchFamily="18" charset="0"/>
                      </a:endParaRPr>
                    </a:p>
                  </a:txBody>
                  <a:tcPr marL="68580" marR="68580" marT="36195" marB="36195" anchor="ctr"/>
                </a:tc>
                <a:tc>
                  <a:txBody>
                    <a:bodyPr/>
                    <a:lstStyle/>
                    <a:p>
                      <a:r>
                        <a:rPr lang="en-GB" sz="1100" dirty="0">
                          <a:effectLst/>
                        </a:rPr>
                        <a:t>YES / NO  (please delete)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46052791"/>
                  </a:ext>
                </a:extLst>
              </a:tr>
              <a:tr h="0">
                <a:tc>
                  <a:txBody>
                    <a:bodyPr/>
                    <a:lstStyle/>
                    <a:p>
                      <a:pPr>
                        <a:lnSpc>
                          <a:spcPct val="120000"/>
                        </a:lnSpc>
                      </a:pPr>
                      <a:r>
                        <a:rPr lang="en-GB" sz="1100" dirty="0">
                          <a:effectLst/>
                        </a:rPr>
                        <a:t>Is it the policy of the  Provider and/or its named sub-contractors as employers to comply with their statutory obligations under the Race Relations Act 1976, the Sex Discrimination Act 1975, the Equal Pay Act 1970, the Disability Discrimination Act 1995 and the Equality Act 2006?</a:t>
                      </a:r>
                      <a:endParaRPr lang="en-GB" sz="1000" b="1" dirty="0">
                        <a:solidFill>
                          <a:srgbClr val="00ADC6"/>
                        </a:solidFill>
                        <a:effectLst/>
                        <a:latin typeface="Times New Roman" panose="02020603050405020304" pitchFamily="18" charset="0"/>
                      </a:endParaRPr>
                    </a:p>
                  </a:txBody>
                  <a:tcPr marL="68580" marR="68580" marT="36195" marB="36195" anchor="ctr"/>
                </a:tc>
                <a:tc>
                  <a:txBody>
                    <a:bodyPr/>
                    <a:lstStyle/>
                    <a:p>
                      <a:r>
                        <a:rPr lang="en-GB" sz="1100" dirty="0">
                          <a:effectLst/>
                        </a:rPr>
                        <a:t>YES / NO  (please delete)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853102339"/>
                  </a:ext>
                </a:extLst>
              </a:tr>
              <a:tr h="0">
                <a:tc>
                  <a:txBody>
                    <a:bodyPr/>
                    <a:lstStyle/>
                    <a:p>
                      <a:pPr>
                        <a:lnSpc>
                          <a:spcPct val="120000"/>
                        </a:lnSpc>
                      </a:pPr>
                      <a:r>
                        <a:rPr lang="en-GB" sz="1100" dirty="0">
                          <a:effectLst/>
                        </a:rPr>
                        <a:t>In the last 3 years has any finding of unlawful discrimination in the employment field been made against the Provider and/or its named sub-contractors by the employment tribunal, the employment appeal tribunal, or any court or in comparable proceedings in any other jurisdiction?</a:t>
                      </a:r>
                      <a:endParaRPr lang="en-GB" sz="1000" b="1" dirty="0">
                        <a:solidFill>
                          <a:srgbClr val="00ADC6"/>
                        </a:solidFill>
                        <a:effectLst/>
                        <a:latin typeface="Times New Roman" panose="02020603050405020304" pitchFamily="18" charset="0"/>
                      </a:endParaRPr>
                    </a:p>
                  </a:txBody>
                  <a:tcPr marL="68580" marR="68580" marT="36195" marB="36195" anchor="ctr"/>
                </a:tc>
                <a:tc>
                  <a:txBody>
                    <a:bodyPr/>
                    <a:lstStyle/>
                    <a:p>
                      <a:r>
                        <a:rPr lang="en-GB" sz="1100" dirty="0">
                          <a:effectLst/>
                        </a:rPr>
                        <a:t>YES / NO  (please delete)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496119924"/>
                  </a:ext>
                </a:extLst>
              </a:tr>
              <a:tr h="0">
                <a:tc>
                  <a:txBody>
                    <a:bodyPr/>
                    <a:lstStyle/>
                    <a:p>
                      <a:pPr>
                        <a:lnSpc>
                          <a:spcPct val="120000"/>
                        </a:lnSpc>
                      </a:pPr>
                      <a:r>
                        <a:rPr lang="en-GB" sz="1100" dirty="0">
                          <a:effectLst/>
                        </a:rPr>
                        <a:t>If the answer to the previous question is yes, what steps have been taken by the Provider and/or its named sub-contractors as a result of that finding?</a:t>
                      </a:r>
                      <a:endParaRPr lang="en-GB" sz="1000" b="1" dirty="0">
                        <a:solidFill>
                          <a:srgbClr val="00ADC6"/>
                        </a:solidFill>
                        <a:effectLst/>
                        <a:latin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606096878"/>
                  </a:ext>
                </a:extLst>
              </a:tr>
            </a:tbl>
          </a:graphicData>
        </a:graphic>
      </p:graphicFrame>
      <p:sp>
        <p:nvSpPr>
          <p:cNvPr id="7" name="TextBox 6">
            <a:extLst>
              <a:ext uri="{FF2B5EF4-FFF2-40B4-BE49-F238E27FC236}">
                <a16:creationId xmlns:a16="http://schemas.microsoft.com/office/drawing/2014/main" id="{7E9C07A2-F3B0-82A3-4910-277CED12E195}"/>
              </a:ext>
            </a:extLst>
          </p:cNvPr>
          <p:cNvSpPr txBox="1"/>
          <p:nvPr/>
        </p:nvSpPr>
        <p:spPr>
          <a:xfrm>
            <a:off x="439946" y="5345133"/>
            <a:ext cx="5543696" cy="246221"/>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23.  Do you operate a documented environmental management system?</a:t>
            </a:r>
            <a:endParaRPr lang="en-GB" sz="1000" b="1" dirty="0">
              <a:latin typeface="Century Gothic" panose="020B0502020202020204" pitchFamily="34" charset="0"/>
            </a:endParaRPr>
          </a:p>
        </p:txBody>
      </p:sp>
      <p:graphicFrame>
        <p:nvGraphicFramePr>
          <p:cNvPr id="11" name="Table 10">
            <a:extLst>
              <a:ext uri="{FF2B5EF4-FFF2-40B4-BE49-F238E27FC236}">
                <a16:creationId xmlns:a16="http://schemas.microsoft.com/office/drawing/2014/main" id="{D6BE6F79-7A03-8655-0593-9A13F848722A}"/>
              </a:ext>
            </a:extLst>
          </p:cNvPr>
          <p:cNvGraphicFramePr>
            <a:graphicFrameLocks noGrp="1"/>
          </p:cNvGraphicFramePr>
          <p:nvPr>
            <p:extLst>
              <p:ext uri="{D42A27DB-BD31-4B8C-83A1-F6EECF244321}">
                <p14:modId xmlns:p14="http://schemas.microsoft.com/office/powerpoint/2010/main" val="3045799095"/>
              </p:ext>
            </p:extLst>
          </p:nvPr>
        </p:nvGraphicFramePr>
        <p:xfrm>
          <a:off x="500333" y="5726176"/>
          <a:ext cx="5264785" cy="2186369"/>
        </p:xfrm>
        <a:graphic>
          <a:graphicData uri="http://schemas.openxmlformats.org/drawingml/2006/table">
            <a:tbl>
              <a:tblPr>
                <a:tableStyleId>{5C22544A-7EE6-4342-B048-85BDC9FD1C3A}</a:tableStyleId>
              </a:tblPr>
              <a:tblGrid>
                <a:gridCol w="4693285">
                  <a:extLst>
                    <a:ext uri="{9D8B030D-6E8A-4147-A177-3AD203B41FA5}">
                      <a16:colId xmlns:a16="http://schemas.microsoft.com/office/drawing/2014/main" val="547182274"/>
                    </a:ext>
                  </a:extLst>
                </a:gridCol>
                <a:gridCol w="571500">
                  <a:extLst>
                    <a:ext uri="{9D8B030D-6E8A-4147-A177-3AD203B41FA5}">
                      <a16:colId xmlns:a16="http://schemas.microsoft.com/office/drawing/2014/main" val="3272464339"/>
                    </a:ext>
                  </a:extLst>
                </a:gridCol>
              </a:tblGrid>
              <a:tr h="0">
                <a:tc gridSpan="2">
                  <a:txBody>
                    <a:bodyPr/>
                    <a:lstStyle/>
                    <a:p>
                      <a:pPr>
                        <a:lnSpc>
                          <a:spcPct val="120000"/>
                        </a:lnSpc>
                      </a:pPr>
                      <a:r>
                        <a:rPr lang="en-GB" sz="1100" dirty="0">
                          <a:effectLst/>
                        </a:rPr>
                        <a:t>If you do which of the following statements best describes it? (Please tick box)</a:t>
                      </a:r>
                      <a:endParaRPr lang="en-GB" sz="1000" b="1" dirty="0">
                        <a:solidFill>
                          <a:srgbClr val="00ADC6"/>
                        </a:solidFill>
                        <a:effectLst/>
                        <a:latin typeface="Times New Roman" panose="02020603050405020304" pitchFamily="18" charset="0"/>
                      </a:endParaRPr>
                    </a:p>
                  </a:txBody>
                  <a:tcPr marL="68580" marR="68580" marT="36195" marB="36195" anchor="ctr"/>
                </a:tc>
                <a:tc hMerge="1">
                  <a:txBody>
                    <a:bodyPr/>
                    <a:lstStyle/>
                    <a:p>
                      <a:endParaRPr lang="en-GB"/>
                    </a:p>
                  </a:txBody>
                  <a:tcPr/>
                </a:tc>
                <a:extLst>
                  <a:ext uri="{0D108BD9-81ED-4DB2-BD59-A6C34878D82A}">
                    <a16:rowId xmlns:a16="http://schemas.microsoft.com/office/drawing/2014/main" val="2362449903"/>
                  </a:ext>
                </a:extLst>
              </a:tr>
              <a:tr h="0">
                <a:tc>
                  <a:txBody>
                    <a:bodyPr/>
                    <a:lstStyle/>
                    <a:p>
                      <a:pPr>
                        <a:spcBef>
                          <a:spcPts val="600"/>
                        </a:spcBef>
                        <a:spcAft>
                          <a:spcPts val="600"/>
                        </a:spcAft>
                      </a:pPr>
                      <a:r>
                        <a:rPr lang="en-GB" sz="1100" dirty="0">
                          <a:effectLst/>
                        </a:rPr>
                        <a:t>A) It has effective management processes and procedures to manage the significant environmental impacts of our business.</a:t>
                      </a:r>
                      <a:endParaRPr lang="en-GB" sz="1100" dirty="0">
                        <a:effectLst/>
                        <a:latin typeface="Arial" panose="020B0604020202020204" pitchFamily="34"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1775627983"/>
                  </a:ext>
                </a:extLst>
              </a:tr>
              <a:tr h="0">
                <a:tc>
                  <a:txBody>
                    <a:bodyPr/>
                    <a:lstStyle/>
                    <a:p>
                      <a:r>
                        <a:rPr lang="en-GB" sz="1100" dirty="0">
                          <a:effectLst/>
                        </a:rPr>
                        <a:t>B) It defines the significant environmental impacts of our business but only has plans for the introduction of effective management processes and procedures.</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3912277902"/>
                  </a:ext>
                </a:extLst>
              </a:tr>
              <a:tr h="0">
                <a:tc>
                  <a:txBody>
                    <a:bodyPr/>
                    <a:lstStyle/>
                    <a:p>
                      <a:r>
                        <a:rPr lang="en-GB" sz="1100" dirty="0">
                          <a:effectLst/>
                        </a:rPr>
                        <a:t>C) It only identifies the environmental impacts of our business.</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825917829"/>
                  </a:ext>
                </a:extLst>
              </a:tr>
              <a:tr h="0">
                <a:tc>
                  <a:txBody>
                    <a:bodyPr/>
                    <a:lstStyle/>
                    <a:p>
                      <a:pPr>
                        <a:lnSpc>
                          <a:spcPct val="120000"/>
                        </a:lnSpc>
                        <a:spcBef>
                          <a:spcPts val="600"/>
                        </a:spcBef>
                        <a:spcAft>
                          <a:spcPts val="600"/>
                        </a:spcAft>
                      </a:pPr>
                      <a:r>
                        <a:rPr lang="en-GB" sz="1100" dirty="0">
                          <a:effectLst/>
                        </a:rPr>
                        <a:t>D) None of the above.</a:t>
                      </a:r>
                      <a:endParaRPr lang="en-GB" sz="1100" dirty="0">
                        <a:effectLst/>
                        <a:latin typeface="Arial" panose="020B0604020202020204" pitchFamily="34"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2978232167"/>
                  </a:ext>
                </a:extLst>
              </a:tr>
              <a:tr h="0">
                <a:tc>
                  <a:txBody>
                    <a:bodyPr/>
                    <a:lstStyle/>
                    <a:p>
                      <a:pPr>
                        <a:lnSpc>
                          <a:spcPct val="120000"/>
                        </a:lnSpc>
                        <a:spcBef>
                          <a:spcPts val="600"/>
                        </a:spcBef>
                        <a:spcAft>
                          <a:spcPts val="600"/>
                        </a:spcAft>
                      </a:pPr>
                      <a:r>
                        <a:rPr lang="en-GB" sz="1100" dirty="0">
                          <a:effectLst/>
                        </a:rPr>
                        <a:t> </a:t>
                      </a:r>
                    </a:p>
                    <a:p>
                      <a:pPr>
                        <a:lnSpc>
                          <a:spcPct val="120000"/>
                        </a:lnSpc>
                        <a:spcBef>
                          <a:spcPts val="600"/>
                        </a:spcBef>
                        <a:spcAft>
                          <a:spcPts val="600"/>
                        </a:spcAft>
                      </a:pPr>
                      <a:r>
                        <a:rPr lang="en-GB" sz="1100" dirty="0">
                          <a:effectLst/>
                        </a:rPr>
                        <a:t> </a:t>
                      </a:r>
                      <a:endParaRPr lang="en-GB" sz="1100" dirty="0">
                        <a:effectLst/>
                        <a:latin typeface="Arial" panose="020B0604020202020204" pitchFamily="34"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817116858"/>
                  </a:ext>
                </a:extLst>
              </a:tr>
            </a:tbl>
          </a:graphicData>
        </a:graphic>
      </p:graphicFrame>
    </p:spTree>
    <p:extLst>
      <p:ext uri="{BB962C8B-B14F-4D97-AF65-F5344CB8AC3E}">
        <p14:creationId xmlns:p14="http://schemas.microsoft.com/office/powerpoint/2010/main" val="3772285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54455"/>
            <a:ext cx="5917721" cy="7863691"/>
          </a:xfrm>
          <a:prstGeom prst="rect">
            <a:avLst/>
          </a:prstGeom>
          <a:noFill/>
        </p:spPr>
        <p:txBody>
          <a:bodyPr wrap="square" rtlCol="0">
            <a:spAutoFit/>
          </a:bodyPr>
          <a:lstStyle/>
          <a:p>
            <a:pPr algn="just">
              <a:lnSpc>
                <a:spcPct val="120000"/>
              </a:lnSpc>
              <a:spcAft>
                <a:spcPts val="600"/>
              </a:spcAft>
            </a:pPr>
            <a:r>
              <a:rPr lang="en-GB" sz="1000" b="1" dirty="0">
                <a:effectLst/>
                <a:latin typeface="Century Gothic" panose="020B0502020202020204" pitchFamily="34" charset="0"/>
                <a:ea typeface="Times New Roman" panose="02020603050405020304" pitchFamily="18" charset="0"/>
              </a:rPr>
              <a:t>24.  STATEMENT RELATING TO GOOD STANDING — GROUNDS FOR OBLIGATORY EXCLUSION (IN ELIGIBILITY) AND CRITERIA FOR REJECTION OF CANDIDATES in accordance with Regulation 23 of the Public Contracts Regulations 2006 (as amended)</a:t>
            </a:r>
          </a:p>
          <a:p>
            <a:r>
              <a:rPr lang="en-GB" sz="1000" b="1" dirty="0">
                <a:effectLst/>
                <a:latin typeface="Century Gothic" panose="020B0502020202020204" pitchFamily="34" charset="0"/>
              </a:rPr>
              <a:t>PROJECT: </a:t>
            </a:r>
            <a:r>
              <a:rPr lang="en-GB" sz="900" b="1" dirty="0">
                <a:effectLst/>
                <a:latin typeface="Century Gothic" panose="020B0502020202020204" pitchFamily="34" charset="0"/>
              </a:rPr>
              <a:t>Extension and refurbishment of Sports Pavilion – Greenfield Sports Field, Straight Drove, Sawtry</a:t>
            </a:r>
          </a:p>
          <a:p>
            <a:endParaRPr lang="en-GB" sz="1000" b="1" dirty="0">
              <a:effectLst/>
              <a:latin typeface="Century Gothic" panose="020B0502020202020204" pitchFamily="34" charset="0"/>
            </a:endParaRPr>
          </a:p>
          <a:p>
            <a:r>
              <a:rPr lang="en-GB" sz="1000" dirty="0">
                <a:effectLst/>
                <a:latin typeface="Century Gothic" panose="020B0502020202020204" pitchFamily="34" charset="0"/>
                <a:ea typeface="Times New Roman" panose="02020603050405020304" pitchFamily="18" charset="0"/>
              </a:rPr>
              <a:t>We confirm that, to the best of our knowledge, the Tenderer is not in breach of the provisions of Regulation 23 of the Public Contracts Regulations 2006 (as amended) and in particular that:</a:t>
            </a:r>
          </a:p>
          <a:p>
            <a:pPr algn="just">
              <a:spcAft>
                <a:spcPts val="1200"/>
              </a:spcAft>
            </a:pPr>
            <a:r>
              <a:rPr lang="en-GB" sz="1000" b="1" dirty="0">
                <a:effectLst/>
                <a:latin typeface="Century Gothic" panose="020B0502020202020204" pitchFamily="34" charset="0"/>
                <a:ea typeface="Times New Roman" panose="02020603050405020304" pitchFamily="18" charset="0"/>
              </a:rPr>
              <a:t>Grounds for mandatory rejection (ineligibility)</a:t>
            </a:r>
            <a:endParaRPr lang="en-GB" sz="1000" dirty="0">
              <a:effectLst/>
              <a:latin typeface="Century Gothic" panose="020B0502020202020204" pitchFamily="34" charset="0"/>
              <a:ea typeface="Times New Roman" panose="02020603050405020304" pitchFamily="18" charset="0"/>
            </a:endParaRPr>
          </a:p>
          <a:p>
            <a:pPr algn="just">
              <a:spcAft>
                <a:spcPts val="600"/>
              </a:spcAft>
            </a:pPr>
            <a:r>
              <a:rPr lang="en-GB" sz="1000" dirty="0">
                <a:effectLst/>
                <a:latin typeface="Century Gothic" panose="020B0502020202020204" pitchFamily="34" charset="0"/>
                <a:ea typeface="Times New Roman" panose="02020603050405020304" pitchFamily="18" charset="0"/>
              </a:rPr>
              <a:t>The Provider (or its directors or any other person who has powers of representation, decision or control of the named organisation) has not been convicted of any of the following offences:</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conspiracy within the meaning of section 1 of the Criminal Law Act 1977 where that conspiracy relates to participation in a criminal organisation as defined in Article 2(1) of Council Joint Action 98/733/JHA (as amended);</a:t>
            </a:r>
          </a:p>
          <a:p>
            <a:pPr marL="342900" lvl="0" indent="-342900" algn="just" fontAlgn="base">
              <a:spcAft>
                <a:spcPts val="600"/>
              </a:spcAft>
              <a:buSzPts val="1100"/>
              <a:buFont typeface="Arial" panose="020B0604020202020204" pitchFamily="34" charset="0"/>
              <a:buAutoNum type="alphaLcParenBoth" startAt="2"/>
              <a:tabLst>
                <a:tab pos="431800" algn="l"/>
              </a:tabLst>
            </a:pPr>
            <a:r>
              <a:rPr lang="en-GB" sz="1000" u="none" strike="noStrike" dirty="0">
                <a:effectLst/>
                <a:latin typeface="Century Gothic" panose="020B0502020202020204" pitchFamily="34" charset="0"/>
                <a:ea typeface="Times New Roman" panose="02020603050405020304" pitchFamily="18" charset="0"/>
              </a:rPr>
              <a:t>corruption within the meaning of section 1 of the Public Bodies Corrupt Practices Act 1889 or section 1 of the Prevention of Corruption Act 1906 (as amended);</a:t>
            </a:r>
          </a:p>
          <a:p>
            <a:pPr marL="342900" lvl="0" indent="-342900" algn="just" fontAlgn="base">
              <a:spcAft>
                <a:spcPts val="600"/>
              </a:spcAft>
              <a:buSzPts val="1100"/>
              <a:buFont typeface="Arial" panose="020B0604020202020204" pitchFamily="34" charset="0"/>
              <a:buAutoNum type="alphaLcParenBoth" startAt="2"/>
              <a:tabLst>
                <a:tab pos="431800" algn="l"/>
              </a:tabLst>
            </a:pPr>
            <a:r>
              <a:rPr lang="en-GB" sz="1000" u="none" strike="noStrike" dirty="0">
                <a:effectLst/>
                <a:latin typeface="Century Gothic" panose="020B0502020202020204" pitchFamily="34" charset="0"/>
                <a:ea typeface="Times New Roman" panose="02020603050405020304" pitchFamily="18" charset="0"/>
              </a:rPr>
              <a:t>the offence of bribery;</a:t>
            </a:r>
          </a:p>
          <a:p>
            <a:pPr marL="342900" lvl="0" indent="-342900" algn="just" fontAlgn="base">
              <a:spcAft>
                <a:spcPts val="600"/>
              </a:spcAft>
              <a:buSzPts val="1100"/>
              <a:buFont typeface="Arial" panose="020B0604020202020204" pitchFamily="34" charset="0"/>
              <a:buAutoNum type="alphaLcParenBoth" startAt="2"/>
              <a:tabLst>
                <a:tab pos="431800" algn="l"/>
              </a:tabLst>
            </a:pPr>
            <a:r>
              <a:rPr lang="en-GB" sz="1000" u="none" strike="noStrike" dirty="0">
                <a:effectLst/>
                <a:latin typeface="Century Gothic" panose="020B0502020202020204" pitchFamily="34" charset="0"/>
                <a:ea typeface="Times New Roman" panose="02020603050405020304" pitchFamily="18" charset="0"/>
              </a:rPr>
              <a:t>fraud, where the offence relates to fraud affecting the financial interests of the European Communities as defined by Article 1 of the Convention relating to the protection of the financial interests of the European Union, within the meaning of:</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the offence of cheating the Revenue;</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the offence of conspiracy to defraud;</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fraud or theft within the meaning of the Theft Act 1968 and the Theft Act 1978;</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fraudulent trading within the meaning of section 458 of the Companies Act 1985;</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defrauding the Customs within the meaning of the Customs and Excise Management Act 1979 and the Value Added Tax Act 1994;</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an offence in connection with taxation in the European Community within the meaning of section 71 of the Criminal Justice Act 1993; or</a:t>
            </a:r>
          </a:p>
          <a:p>
            <a:pPr marL="742950" lvl="1" indent="-285750" algn="just" fontAlgn="base">
              <a:spcAft>
                <a:spcPts val="600"/>
              </a:spcAft>
              <a:buSzPts val="1100"/>
              <a:buFont typeface="Arial" panose="020B0604020202020204" pitchFamily="34" charset="0"/>
              <a:buAutoNum type="romanLcParenBoth"/>
              <a:tabLst>
                <a:tab pos="864235" algn="l"/>
              </a:tabLst>
            </a:pPr>
            <a:r>
              <a:rPr lang="en-GB" sz="1000" u="none" strike="noStrike" dirty="0">
                <a:effectLst/>
                <a:latin typeface="Century Gothic" panose="020B0502020202020204" pitchFamily="34" charset="0"/>
                <a:ea typeface="Times New Roman" panose="02020603050405020304" pitchFamily="18" charset="0"/>
              </a:rPr>
              <a:t>destroying, defacing or concealing of documents or procuring the extension of a valuable security within the meaning of section 20 of the Theft Act 1968;</a:t>
            </a:r>
          </a:p>
          <a:p>
            <a:pPr marL="342900" lvl="0" indent="-342900" algn="just" fontAlgn="base">
              <a:spcAft>
                <a:spcPts val="600"/>
              </a:spcAft>
              <a:buSzPts val="1100"/>
              <a:buFont typeface="Arial" panose="020B0604020202020204" pitchFamily="34" charset="0"/>
              <a:buAutoNum type="alphaLcParenBoth" startAt="2"/>
              <a:tabLst>
                <a:tab pos="431800" algn="l"/>
              </a:tabLst>
            </a:pPr>
            <a:r>
              <a:rPr lang="en-GB" sz="1000" u="none" strike="noStrike" dirty="0">
                <a:effectLst/>
                <a:latin typeface="Century Gothic" panose="020B0502020202020204" pitchFamily="34" charset="0"/>
                <a:ea typeface="Times New Roman" panose="02020603050405020304" pitchFamily="18" charset="0"/>
              </a:rPr>
              <a:t>money laundering within the meaning of the Money Laundering Regulations 2003; or</a:t>
            </a:r>
          </a:p>
          <a:p>
            <a:pPr marL="342900" lvl="0" indent="-342900" algn="just" fontAlgn="base">
              <a:spcAft>
                <a:spcPts val="600"/>
              </a:spcAft>
              <a:buSzPts val="1100"/>
              <a:buFont typeface="Arial" panose="020B0604020202020204" pitchFamily="34" charset="0"/>
              <a:buAutoNum type="alphaLcParenBoth" startAt="2"/>
              <a:tabLst>
                <a:tab pos="431800" algn="l"/>
              </a:tabLst>
            </a:pPr>
            <a:r>
              <a:rPr lang="en-GB" sz="1000" u="none" strike="noStrike" dirty="0">
                <a:effectLst/>
                <a:latin typeface="Century Gothic" panose="020B0502020202020204" pitchFamily="34" charset="0"/>
                <a:ea typeface="Times New Roman" panose="02020603050405020304" pitchFamily="18" charset="0"/>
              </a:rPr>
              <a:t>any other offence within the meaning of Article 45(1) of the Public Sector Directive.</a:t>
            </a:r>
          </a:p>
          <a:p>
            <a:pPr algn="just"/>
            <a:r>
              <a:rPr lang="en-GB" sz="1000" dirty="0">
                <a:latin typeface="Century Gothic" panose="020B0502020202020204" pitchFamily="34" charset="0"/>
                <a:ea typeface="Times New Roman" panose="02020603050405020304" pitchFamily="18" charset="0"/>
              </a:rPr>
              <a:t>(g)</a:t>
            </a: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583942"/>
          </a:xfrm>
          <a:prstGeom prst="rect">
            <a:avLst/>
          </a:prstGeom>
          <a:noFill/>
        </p:spPr>
        <p:txBody>
          <a:bodyPr wrap="square" rtlCol="0">
            <a:spAutoFit/>
          </a:bodyPr>
          <a:lstStyle/>
          <a:p>
            <a:pPr>
              <a:lnSpc>
                <a:spcPct val="120000"/>
              </a:lnSpc>
            </a:pPr>
            <a:r>
              <a:rPr lang="en-GB" sz="1400" kern="0" dirty="0">
                <a:effectLst/>
                <a:latin typeface="Century Gothic" panose="020B0502020202020204" pitchFamily="34" charset="0"/>
              </a:rPr>
              <a:t>TQQ PART F</a:t>
            </a:r>
          </a:p>
          <a:p>
            <a:pPr>
              <a:lnSpc>
                <a:spcPct val="120000"/>
              </a:lnSpc>
            </a:pPr>
            <a:r>
              <a:rPr lang="en-GB" sz="1400" kern="0" dirty="0">
                <a:effectLst/>
                <a:latin typeface="Century Gothic" panose="020B0502020202020204" pitchFamily="34" charset="0"/>
              </a:rPr>
              <a:t>STATEMENT RELATING TO GOOD STANDING</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F7F54789-A661-0410-00CF-CE565B36FEB9}"/>
              </a:ext>
            </a:extLst>
          </p:cNvPr>
          <p:cNvGraphicFramePr>
            <a:graphicFrameLocks noGrp="1"/>
          </p:cNvGraphicFramePr>
          <p:nvPr>
            <p:extLst>
              <p:ext uri="{D42A27DB-BD31-4B8C-83A1-F6EECF244321}">
                <p14:modId xmlns:p14="http://schemas.microsoft.com/office/powerpoint/2010/main" val="2715618579"/>
              </p:ext>
            </p:extLst>
          </p:nvPr>
        </p:nvGraphicFramePr>
        <p:xfrm>
          <a:off x="860835" y="7604544"/>
          <a:ext cx="5310505" cy="1147001"/>
        </p:xfrm>
        <a:graphic>
          <a:graphicData uri="http://schemas.openxmlformats.org/drawingml/2006/table">
            <a:tbl>
              <a:tblPr>
                <a:tableStyleId>{5C22544A-7EE6-4342-B048-85BDC9FD1C3A}</a:tableStyleId>
              </a:tblPr>
              <a:tblGrid>
                <a:gridCol w="1530350">
                  <a:extLst>
                    <a:ext uri="{9D8B030D-6E8A-4147-A177-3AD203B41FA5}">
                      <a16:colId xmlns:a16="http://schemas.microsoft.com/office/drawing/2014/main" val="1768498891"/>
                    </a:ext>
                  </a:extLst>
                </a:gridCol>
                <a:gridCol w="3780155">
                  <a:extLst>
                    <a:ext uri="{9D8B030D-6E8A-4147-A177-3AD203B41FA5}">
                      <a16:colId xmlns:a16="http://schemas.microsoft.com/office/drawing/2014/main" val="346512672"/>
                    </a:ext>
                  </a:extLst>
                </a:gridCol>
              </a:tblGrid>
              <a:tr h="0">
                <a:tc>
                  <a:txBody>
                    <a:bodyPr/>
                    <a:lstStyle/>
                    <a:p>
                      <a:pPr algn="l">
                        <a:lnSpc>
                          <a:spcPct val="120000"/>
                        </a:lnSpc>
                      </a:pPr>
                      <a:r>
                        <a:rPr lang="en-GB" sz="1100" dirty="0">
                          <a:effectLst/>
                        </a:rPr>
                        <a:t>Organisation’s name</a:t>
                      </a:r>
                      <a:endParaRPr lang="en-GB" sz="1000" b="1" dirty="0">
                        <a:effectLst/>
                        <a:latin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459164159"/>
                  </a:ext>
                </a:extLst>
              </a:tr>
              <a:tr h="0">
                <a:tc>
                  <a:txBody>
                    <a:bodyPr/>
                    <a:lstStyle/>
                    <a:p>
                      <a:r>
                        <a:rPr lang="en-GB" sz="1100" dirty="0">
                          <a:effectLst/>
                        </a:rPr>
                        <a:t>Signed</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167551419"/>
                  </a:ext>
                </a:extLst>
              </a:tr>
              <a:tr h="0">
                <a:tc>
                  <a:txBody>
                    <a:bodyPr/>
                    <a:lstStyle/>
                    <a:p>
                      <a:r>
                        <a:rPr lang="en-GB" sz="1100" dirty="0">
                          <a:effectLst/>
                        </a:rPr>
                        <a:t>Position</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212856305"/>
                  </a:ext>
                </a:extLst>
              </a:tr>
              <a:tr h="0">
                <a:tc>
                  <a:txBody>
                    <a:bodyPr/>
                    <a:lstStyle/>
                    <a:p>
                      <a:r>
                        <a:rPr lang="en-GB" sz="1100" dirty="0">
                          <a:effectLst/>
                        </a:rPr>
                        <a:t>Date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446762200"/>
                  </a:ext>
                </a:extLst>
              </a:tr>
            </a:tbl>
          </a:graphicData>
        </a:graphic>
      </p:graphicFrame>
    </p:spTree>
    <p:extLst>
      <p:ext uri="{BB962C8B-B14F-4D97-AF65-F5344CB8AC3E}">
        <p14:creationId xmlns:p14="http://schemas.microsoft.com/office/powerpoint/2010/main" val="16669970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6863417"/>
          </a:xfrm>
          <a:prstGeom prst="rect">
            <a:avLst/>
          </a:prstGeom>
          <a:noFill/>
        </p:spPr>
        <p:txBody>
          <a:bodyPr wrap="square" rtlCol="0">
            <a:spAutoFit/>
          </a:bodyPr>
          <a:lstStyle/>
          <a:p>
            <a:pPr algn="just">
              <a:spcAft>
                <a:spcPts val="600"/>
              </a:spcAft>
            </a:pPr>
            <a:r>
              <a:rPr lang="en-GB" sz="1000" dirty="0">
                <a:effectLst/>
                <a:latin typeface="Century Gothic" panose="020B0502020202020204" pitchFamily="34" charset="0"/>
                <a:ea typeface="Times New Roman" panose="02020603050405020304" pitchFamily="18" charset="0"/>
              </a:rPr>
              <a:t>25.  The Tenderer (or its directors or any other person who has powers of representation, decision or control of the named organisation) confirms that it:</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being an individual is not bankrupt or has not had a receiving order or administration order or bankruptcy restrictions order made against him or has not made any composition or arrangement with or for the benefit of his creditors or has not made any conveyance or assignment for the benefit of his creditors or does not appear unable to pay or to have no reasonable prospect of being able to pay, a debt within the meaning of section 268 of the Insolvency Act 1986, or article 242 of the Insolvency (Northern Ireland) Order 1989, or in Scotland has not granted a trust deed for creditors or become otherwise apparently insolvent, or is not the subject of a petition presented for sequestration of his estate, or is not the subject of any similar procedure under the law of any other state;</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being a partnership constituted under Scots law has not granted a trust deed or become otherwise apparently insolvent, or is not the subject of a petition presented for sequestration of its estate;</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being a company or any other entity within the meaning of section 255 of the Enterprise Act 2002 has not passed a resolution or is not the subject of an order by the court for the company’s winding up otherwise than for the purpose of bona fide reconstruction or amalgamation, nor had a receiver, manager or administrator on behalf of a creditor appointed in respect of the company’s business or any part thereof or is not the subject of similar procedures under the law of any other state;</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has not been convicted of a criminal offence relating to the conduct of his business or profession;</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has not committed an act of grave misconduct in the course of his business or profession;</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has fulfilled obligations relating to the payment of social security contributions under the law of any part of the United Kingdom or of the relevant State in which the organisation is established;</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has fulfilled obligations relating to the payment of taxes under the law of any part of the United Kingdom or of the relevant State in which the economic operator is established;</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is not guilty of serious misrepresentation in providing any information required of him under this regulation;</a:t>
            </a:r>
          </a:p>
          <a:p>
            <a:pPr marL="342900" lvl="0" indent="-342900" algn="just" fontAlgn="base">
              <a:spcAft>
                <a:spcPts val="600"/>
              </a:spcAft>
              <a:buSzPts val="1100"/>
              <a:buFont typeface="Arial" panose="020B0604020202020204" pitchFamily="34" charset="0"/>
              <a:buAutoNum type="alphaLcParenBoth"/>
              <a:tabLst>
                <a:tab pos="431800" algn="l"/>
              </a:tabLst>
            </a:pPr>
            <a:r>
              <a:rPr lang="en-GB" sz="1000" u="none" strike="noStrike" dirty="0">
                <a:effectLst/>
                <a:latin typeface="Century Gothic" panose="020B0502020202020204" pitchFamily="34" charset="0"/>
                <a:ea typeface="Times New Roman" panose="02020603050405020304" pitchFamily="18" charset="0"/>
              </a:rPr>
              <a:t>in relation to procedures for the award of a public services contract, is licensed in the relevant State in which he is established or is a member of an organisation in that relevant State when the law of that relevant State prohibits the provision of the services to be provided under the contract by a person who is not so licensed or who is not such a member.</a:t>
            </a:r>
          </a:p>
          <a:p>
            <a:pPr marL="342900" lvl="0" indent="-342900" algn="just" fontAlgn="base">
              <a:spcAft>
                <a:spcPts val="600"/>
              </a:spcAft>
              <a:buSzPts val="1100"/>
              <a:buFont typeface="Arial" panose="020B0604020202020204" pitchFamily="34" charset="0"/>
              <a:buAutoNum type="alphaLcParenBoth"/>
              <a:tabLst>
                <a:tab pos="431800" algn="l"/>
              </a:tabLst>
            </a:pPr>
            <a:endParaRPr lang="en-GB" sz="1000" u="none" strike="noStrike" dirty="0">
              <a:effectLst/>
              <a:latin typeface="Century Gothic" panose="020B0502020202020204" pitchFamily="34" charset="0"/>
              <a:ea typeface="Times New Roman" panose="02020603050405020304" pitchFamily="18"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dirty="0">
                <a:solidFill>
                  <a:schemeClr val="tx1">
                    <a:lumMod val="50000"/>
                    <a:lumOff val="50000"/>
                  </a:schemeClr>
                </a:solidFill>
                <a:effectLst/>
                <a:latin typeface="Century Gothic" panose="020B0502020202020204" pitchFamily="34" charset="0"/>
                <a:ea typeface="Times New Roman" panose="02020603050405020304" pitchFamily="18" charset="0"/>
              </a:rPr>
              <a:t>TQQ PART G - Grounds for discretionary rejection</a:t>
            </a:r>
            <a:endParaRPr lang="en-GB" sz="1400" spc="144" dirty="0">
              <a:solidFill>
                <a:schemeClr val="tx1">
                  <a:lumMod val="50000"/>
                  <a:lumOff val="50000"/>
                </a:schemeClr>
              </a:solidFill>
              <a:latin typeface="Century Gothic" panose="020B0502020202020204" pitchFamily="34"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15ACED60-B24E-1C6A-1E79-F6F173AB920F}"/>
              </a:ext>
            </a:extLst>
          </p:cNvPr>
          <p:cNvGraphicFramePr>
            <a:graphicFrameLocks noGrp="1"/>
          </p:cNvGraphicFramePr>
          <p:nvPr>
            <p:extLst>
              <p:ext uri="{D42A27DB-BD31-4B8C-83A1-F6EECF244321}">
                <p14:modId xmlns:p14="http://schemas.microsoft.com/office/powerpoint/2010/main" val="1931780815"/>
              </p:ext>
            </p:extLst>
          </p:nvPr>
        </p:nvGraphicFramePr>
        <p:xfrm>
          <a:off x="470139" y="7792534"/>
          <a:ext cx="5917721" cy="1147001"/>
        </p:xfrm>
        <a:graphic>
          <a:graphicData uri="http://schemas.openxmlformats.org/drawingml/2006/table">
            <a:tbl>
              <a:tblPr>
                <a:tableStyleId>{5C22544A-7EE6-4342-B048-85BDC9FD1C3A}</a:tableStyleId>
              </a:tblPr>
              <a:tblGrid>
                <a:gridCol w="1705334">
                  <a:extLst>
                    <a:ext uri="{9D8B030D-6E8A-4147-A177-3AD203B41FA5}">
                      <a16:colId xmlns:a16="http://schemas.microsoft.com/office/drawing/2014/main" val="3931780229"/>
                    </a:ext>
                  </a:extLst>
                </a:gridCol>
                <a:gridCol w="4212387">
                  <a:extLst>
                    <a:ext uri="{9D8B030D-6E8A-4147-A177-3AD203B41FA5}">
                      <a16:colId xmlns:a16="http://schemas.microsoft.com/office/drawing/2014/main" val="1109358561"/>
                    </a:ext>
                  </a:extLst>
                </a:gridCol>
              </a:tblGrid>
              <a:tr h="0">
                <a:tc>
                  <a:txBody>
                    <a:bodyPr/>
                    <a:lstStyle/>
                    <a:p>
                      <a:pPr algn="l">
                        <a:lnSpc>
                          <a:spcPct val="120000"/>
                        </a:lnSpc>
                      </a:pPr>
                      <a:r>
                        <a:rPr lang="en-GB" sz="1100" dirty="0">
                          <a:effectLst/>
                        </a:rPr>
                        <a:t>Organisation’s name</a:t>
                      </a:r>
                      <a:endParaRPr lang="en-GB" sz="1000" b="1" dirty="0">
                        <a:effectLst/>
                        <a:latin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218762281"/>
                  </a:ext>
                </a:extLst>
              </a:tr>
              <a:tr h="0">
                <a:tc>
                  <a:txBody>
                    <a:bodyPr/>
                    <a:lstStyle/>
                    <a:p>
                      <a:r>
                        <a:rPr lang="en-GB" sz="1100" dirty="0">
                          <a:effectLst/>
                        </a:rPr>
                        <a:t>Signed</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56465791"/>
                  </a:ext>
                </a:extLst>
              </a:tr>
              <a:tr h="0">
                <a:tc>
                  <a:txBody>
                    <a:bodyPr/>
                    <a:lstStyle/>
                    <a:p>
                      <a:r>
                        <a:rPr lang="en-GB" sz="1100" dirty="0">
                          <a:effectLst/>
                        </a:rPr>
                        <a:t>Position</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892241558"/>
                  </a:ext>
                </a:extLst>
              </a:tr>
              <a:tr h="0">
                <a:tc>
                  <a:txBody>
                    <a:bodyPr/>
                    <a:lstStyle/>
                    <a:p>
                      <a:r>
                        <a:rPr lang="en-GB" sz="1100" dirty="0">
                          <a:effectLst/>
                        </a:rPr>
                        <a:t>Date</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772099271"/>
                  </a:ext>
                </a:extLst>
              </a:tr>
            </a:tbl>
          </a:graphicData>
        </a:graphic>
      </p:graphicFrame>
    </p:spTree>
    <p:extLst>
      <p:ext uri="{BB962C8B-B14F-4D97-AF65-F5344CB8AC3E}">
        <p14:creationId xmlns:p14="http://schemas.microsoft.com/office/powerpoint/2010/main" val="26340023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630942"/>
          </a:xfrm>
          <a:prstGeom prst="rect">
            <a:avLst/>
          </a:prstGeom>
          <a:noFill/>
        </p:spPr>
        <p:txBody>
          <a:bodyPr wrap="square" rtlCol="0">
            <a:spAutoFit/>
          </a:bodyPr>
          <a:lstStyle/>
          <a:p>
            <a:pPr>
              <a:spcBef>
                <a:spcPts val="600"/>
              </a:spcBef>
              <a:spcAft>
                <a:spcPts val="600"/>
              </a:spcAft>
            </a:pPr>
            <a:r>
              <a:rPr lang="en-GB" sz="1000" b="1" dirty="0">
                <a:effectLst/>
                <a:latin typeface="Century Gothic" panose="020B0502020202020204" pitchFamily="34" charset="0"/>
                <a:ea typeface="Times New Roman" panose="02020603050405020304" pitchFamily="18" charset="0"/>
              </a:rPr>
              <a:t>Please ensure that the following attachments are included within your response: </a:t>
            </a:r>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dirty="0">
                <a:solidFill>
                  <a:schemeClr val="tx1">
                    <a:lumMod val="50000"/>
                    <a:lumOff val="50000"/>
                  </a:schemeClr>
                </a:solidFill>
                <a:effectLst/>
                <a:latin typeface="Century Gothic" panose="020B0502020202020204" pitchFamily="34" charset="0"/>
                <a:ea typeface="Times New Roman" panose="02020603050405020304" pitchFamily="18" charset="0"/>
              </a:rPr>
              <a:t>TQQ PART H - CHECKLIST OF ATTACHMENTS </a:t>
            </a:r>
            <a:endParaRPr lang="en-GB" sz="1400" spc="144" dirty="0">
              <a:solidFill>
                <a:schemeClr val="tx1">
                  <a:lumMod val="50000"/>
                  <a:lumOff val="50000"/>
                </a:schemeClr>
              </a:solidFill>
              <a:latin typeface="Century Gothic" panose="020B0502020202020204" pitchFamily="34"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C5CF9BD1-0AA4-688D-D1BE-B35D887FCA04}"/>
              </a:ext>
            </a:extLst>
          </p:cNvPr>
          <p:cNvGraphicFramePr>
            <a:graphicFrameLocks noGrp="1"/>
          </p:cNvGraphicFramePr>
          <p:nvPr>
            <p:extLst>
              <p:ext uri="{D42A27DB-BD31-4B8C-83A1-F6EECF244321}">
                <p14:modId xmlns:p14="http://schemas.microsoft.com/office/powerpoint/2010/main" val="4033352371"/>
              </p:ext>
            </p:extLst>
          </p:nvPr>
        </p:nvGraphicFramePr>
        <p:xfrm>
          <a:off x="523349" y="1626286"/>
          <a:ext cx="5894705" cy="1981200"/>
        </p:xfrm>
        <a:graphic>
          <a:graphicData uri="http://schemas.openxmlformats.org/drawingml/2006/table">
            <a:tbl>
              <a:tblPr>
                <a:tableStyleId>{5C22544A-7EE6-4342-B048-85BDC9FD1C3A}</a:tableStyleId>
              </a:tblPr>
              <a:tblGrid>
                <a:gridCol w="3039110">
                  <a:extLst>
                    <a:ext uri="{9D8B030D-6E8A-4147-A177-3AD203B41FA5}">
                      <a16:colId xmlns:a16="http://schemas.microsoft.com/office/drawing/2014/main" val="1454035934"/>
                    </a:ext>
                  </a:extLst>
                </a:gridCol>
                <a:gridCol w="1438275">
                  <a:extLst>
                    <a:ext uri="{9D8B030D-6E8A-4147-A177-3AD203B41FA5}">
                      <a16:colId xmlns:a16="http://schemas.microsoft.com/office/drawing/2014/main" val="2203295238"/>
                    </a:ext>
                  </a:extLst>
                </a:gridCol>
                <a:gridCol w="1417320">
                  <a:extLst>
                    <a:ext uri="{9D8B030D-6E8A-4147-A177-3AD203B41FA5}">
                      <a16:colId xmlns:a16="http://schemas.microsoft.com/office/drawing/2014/main" val="2962058332"/>
                    </a:ext>
                  </a:extLst>
                </a:gridCol>
              </a:tblGrid>
              <a:tr h="0">
                <a:tc>
                  <a:txBody>
                    <a:bodyPr/>
                    <a:lstStyle/>
                    <a:p>
                      <a:pPr algn="ctr"/>
                      <a:r>
                        <a:rPr lang="en-GB" sz="1000" dirty="0">
                          <a:effectLst/>
                          <a:latin typeface="Century Gothic" panose="020B0502020202020204" pitchFamily="34" charset="0"/>
                        </a:rPr>
                        <a:t>Document</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Applicable Question</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Included</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812044647"/>
                  </a:ext>
                </a:extLst>
              </a:tr>
              <a:tr h="0">
                <a:tc>
                  <a:txBody>
                    <a:bodyPr/>
                    <a:lstStyle/>
                    <a:p>
                      <a:pPr algn="ctr"/>
                      <a:r>
                        <a:rPr lang="en-GB" sz="1000" dirty="0">
                          <a:effectLst/>
                          <a:latin typeface="Century Gothic" panose="020B0502020202020204" pitchFamily="34" charset="0"/>
                        </a:rPr>
                        <a:t>Banker’s Reference</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6</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Y / N</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282955621"/>
                  </a:ext>
                </a:extLst>
              </a:tr>
              <a:tr h="0">
                <a:tc>
                  <a:txBody>
                    <a:bodyPr/>
                    <a:lstStyle/>
                    <a:p>
                      <a:pPr algn="ctr"/>
                      <a:r>
                        <a:rPr lang="en-GB" sz="1000" dirty="0">
                          <a:effectLst/>
                          <a:latin typeface="Century Gothic" panose="020B0502020202020204" pitchFamily="34" charset="0"/>
                        </a:rPr>
                        <a:t>Accounts Information</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7</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Y / N</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563781338"/>
                  </a:ext>
                </a:extLst>
              </a:tr>
              <a:tr h="0">
                <a:tc>
                  <a:txBody>
                    <a:bodyPr/>
                    <a:lstStyle/>
                    <a:p>
                      <a:pPr algn="ctr"/>
                      <a:r>
                        <a:rPr lang="en-GB" sz="1000" dirty="0">
                          <a:effectLst/>
                          <a:latin typeface="Century Gothic" panose="020B0502020202020204" pitchFamily="34" charset="0"/>
                        </a:rPr>
                        <a:t>Health &amp; Safety Systems</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20</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Y / N</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115565575"/>
                  </a:ext>
                </a:extLst>
              </a:tr>
              <a:tr h="0">
                <a:tc>
                  <a:txBody>
                    <a:bodyPr/>
                    <a:lstStyle/>
                    <a:p>
                      <a:pPr algn="ctr"/>
                      <a:r>
                        <a:rPr lang="en-GB" sz="1000" dirty="0">
                          <a:effectLst/>
                          <a:latin typeface="Century Gothic" panose="020B0502020202020204" pitchFamily="34" charset="0"/>
                          <a:ea typeface="Times New Roman" panose="02020603050405020304" pitchFamily="18" charset="0"/>
                        </a:rPr>
                        <a:t>Equal Opportunities</a:t>
                      </a:r>
                    </a:p>
                  </a:txBody>
                  <a:tcPr marL="68580" marR="68580" marT="0" marB="0"/>
                </a:tc>
                <a:tc>
                  <a:txBody>
                    <a:bodyPr/>
                    <a:lstStyle/>
                    <a:p>
                      <a:pPr algn="ctr"/>
                      <a:r>
                        <a:rPr lang="en-GB" sz="1000" dirty="0">
                          <a:effectLst/>
                          <a:latin typeface="Century Gothic" panose="020B0502020202020204" pitchFamily="34" charset="0"/>
                          <a:ea typeface="Times New Roman" panose="02020603050405020304" pitchFamily="18" charset="0"/>
                        </a:rPr>
                        <a:t>22</a:t>
                      </a:r>
                    </a:p>
                  </a:txBody>
                  <a:tcPr marL="68580" marR="68580" marT="0" marB="0"/>
                </a:tc>
                <a:tc>
                  <a:txBody>
                    <a:bodyPr/>
                    <a:lstStyle/>
                    <a:p>
                      <a:pPr algn="ctr"/>
                      <a:r>
                        <a:rPr lang="en-GB" sz="1000" dirty="0">
                          <a:effectLst/>
                          <a:latin typeface="Century Gothic" panose="020B0502020202020204" pitchFamily="34" charset="0"/>
                          <a:ea typeface="Times New Roman" panose="02020603050405020304" pitchFamily="18" charset="0"/>
                        </a:rPr>
                        <a:t>Y / N</a:t>
                      </a:r>
                    </a:p>
                  </a:txBody>
                  <a:tcPr marL="68580" marR="68580" marT="0" marB="0"/>
                </a:tc>
                <a:extLst>
                  <a:ext uri="{0D108BD9-81ED-4DB2-BD59-A6C34878D82A}">
                    <a16:rowId xmlns:a16="http://schemas.microsoft.com/office/drawing/2014/main" val="3563253663"/>
                  </a:ext>
                </a:extLst>
              </a:tr>
              <a:tr h="0">
                <a:tc>
                  <a:txBody>
                    <a:bodyPr/>
                    <a:lstStyle/>
                    <a:p>
                      <a:pPr algn="ctr"/>
                      <a:r>
                        <a:rPr lang="en-GB" sz="1000" dirty="0">
                          <a:effectLst/>
                          <a:latin typeface="Century Gothic" panose="020B0502020202020204" pitchFamily="34" charset="0"/>
                        </a:rPr>
                        <a:t>Part F – Statement Relating to Good Standing</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24</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Y / N</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928877435"/>
                  </a:ext>
                </a:extLst>
              </a:tr>
              <a:tr h="0">
                <a:tc>
                  <a:txBody>
                    <a:bodyPr/>
                    <a:lstStyle/>
                    <a:p>
                      <a:pPr algn="ctr"/>
                      <a:r>
                        <a:rPr lang="en-GB" sz="1000" dirty="0">
                          <a:effectLst/>
                          <a:latin typeface="Century Gothic" panose="020B0502020202020204" pitchFamily="34" charset="0"/>
                        </a:rPr>
                        <a:t>Part G - Grounds for Discretionary Rejection</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25</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Y / N</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55319404"/>
                  </a:ext>
                </a:extLst>
              </a:tr>
              <a:tr h="0">
                <a:tc>
                  <a:txBody>
                    <a:bodyPr/>
                    <a:lstStyle/>
                    <a:p>
                      <a:pPr algn="ctr"/>
                      <a:r>
                        <a:rPr lang="en-GB" sz="1000" dirty="0">
                          <a:effectLst/>
                          <a:latin typeface="Century Gothic" panose="020B0502020202020204" pitchFamily="34" charset="0"/>
                        </a:rPr>
                        <a:t>Other Supporting Information</a:t>
                      </a:r>
                    </a:p>
                    <a:p>
                      <a:pPr algn="ctr"/>
                      <a:r>
                        <a:rPr lang="en-GB" sz="1000" dirty="0">
                          <a:effectLst/>
                          <a:latin typeface="Century Gothic" panose="020B0502020202020204" pitchFamily="34" charset="0"/>
                        </a:rPr>
                        <a:t>if ‘yes’, please list</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Any</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r>
                        <a:rPr lang="en-GB" sz="1000" dirty="0">
                          <a:effectLst/>
                          <a:latin typeface="Century Gothic" panose="020B0502020202020204" pitchFamily="34" charset="0"/>
                        </a:rPr>
                        <a:t>Y / N</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725778369"/>
                  </a:ext>
                </a:extLst>
              </a:tr>
              <a:tr h="0">
                <a:tc>
                  <a:txBody>
                    <a:bodyPr/>
                    <a:lstStyle/>
                    <a:p>
                      <a:pPr algn="ct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gn="ctr"/>
                      <a:endParaRPr lang="en-GB" sz="1000" dirty="0">
                        <a:effectLst/>
                        <a:latin typeface="Century Gothic" panose="020B0502020202020204" pitchFamily="34" charset="0"/>
                        <a:ea typeface="Times New Roman" panose="02020603050405020304" pitchFamily="18" charset="0"/>
                      </a:endParaRPr>
                    </a:p>
                    <a:p>
                      <a:pPr algn="ctr"/>
                      <a:endParaRPr lang="en-GB" sz="1000" dirty="0">
                        <a:effectLst/>
                        <a:latin typeface="Century Gothic" panose="020B0502020202020204" pitchFamily="34" charset="0"/>
                        <a:ea typeface="Times New Roman" panose="02020603050405020304" pitchFamily="18" charset="0"/>
                      </a:endParaRPr>
                    </a:p>
                    <a:p>
                      <a:pPr algn="ctr"/>
                      <a:endParaRPr lang="en-GB" sz="1000" dirty="0">
                        <a:effectLst/>
                        <a:latin typeface="Century Gothic" panose="020B0502020202020204" pitchFamily="34" charset="0"/>
                        <a:ea typeface="Times New Roman" panose="02020603050405020304" pitchFamily="18" charset="0"/>
                      </a:endParaRPr>
                    </a:p>
                    <a:p>
                      <a:pPr algn="ct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237272327"/>
                  </a:ext>
                </a:extLst>
              </a:tr>
            </a:tbl>
          </a:graphicData>
        </a:graphic>
      </p:graphicFrame>
    </p:spTree>
    <p:extLst>
      <p:ext uri="{BB962C8B-B14F-4D97-AF65-F5344CB8AC3E}">
        <p14:creationId xmlns:p14="http://schemas.microsoft.com/office/powerpoint/2010/main" val="16031948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931" y="2864708"/>
            <a:ext cx="5917721" cy="3108543"/>
          </a:xfrm>
          <a:prstGeom prst="rect">
            <a:avLst/>
          </a:prstGeom>
          <a:noFill/>
        </p:spPr>
        <p:txBody>
          <a:bodyPr wrap="square" rtlCol="0">
            <a:spAutoFit/>
          </a:bodyPr>
          <a:lstStyle/>
          <a:p>
            <a:pPr algn="ctr"/>
            <a:r>
              <a:rPr lang="en-GB" sz="1400" dirty="0">
                <a:effectLst/>
                <a:latin typeface="Century Gothic" panose="020B0502020202020204" pitchFamily="34" charset="0"/>
                <a:ea typeface="Calibri" panose="020F0502020204030204" pitchFamily="34" charset="0"/>
              </a:rPr>
              <a:t>HSSP Architects Limited</a:t>
            </a:r>
          </a:p>
          <a:p>
            <a:pPr algn="ctr"/>
            <a:r>
              <a:rPr lang="en-GB" sz="1400" dirty="0">
                <a:effectLst/>
                <a:latin typeface="Century Gothic" panose="020B0502020202020204" pitchFamily="34" charset="0"/>
                <a:ea typeface="Calibri" panose="020F0502020204030204" pitchFamily="34" charset="0"/>
              </a:rPr>
              <a:t>Pera Business Park</a:t>
            </a:r>
          </a:p>
          <a:p>
            <a:pPr algn="ctr"/>
            <a:r>
              <a:rPr lang="en-GB" sz="1400" dirty="0">
                <a:effectLst/>
                <a:latin typeface="Century Gothic" panose="020B0502020202020204" pitchFamily="34" charset="0"/>
                <a:ea typeface="Calibri" panose="020F0502020204030204" pitchFamily="34" charset="0"/>
              </a:rPr>
              <a:t>Nottingham Road</a:t>
            </a:r>
          </a:p>
          <a:p>
            <a:pPr algn="ctr"/>
            <a:r>
              <a:rPr lang="en-GB" sz="1400" dirty="0">
                <a:effectLst/>
                <a:latin typeface="Century Gothic" panose="020B0502020202020204" pitchFamily="34" charset="0"/>
                <a:ea typeface="Calibri" panose="020F0502020204030204" pitchFamily="34" charset="0"/>
              </a:rPr>
              <a:t>Melton Mowbray</a:t>
            </a:r>
          </a:p>
          <a:p>
            <a:pPr algn="ctr"/>
            <a:r>
              <a:rPr lang="en-GB" sz="1400" dirty="0">
                <a:effectLst/>
                <a:latin typeface="Century Gothic" panose="020B0502020202020204" pitchFamily="34" charset="0"/>
                <a:ea typeface="Calibri" panose="020F0502020204030204" pitchFamily="34" charset="0"/>
              </a:rPr>
              <a:t>Leicestershire</a:t>
            </a:r>
          </a:p>
          <a:p>
            <a:pPr algn="ctr"/>
            <a:r>
              <a:rPr lang="en-GB" sz="1400" dirty="0">
                <a:effectLst/>
                <a:latin typeface="Century Gothic" panose="020B0502020202020204" pitchFamily="34" charset="0"/>
                <a:ea typeface="Calibri" panose="020F0502020204030204" pitchFamily="34" charset="0"/>
              </a:rPr>
              <a:t>LE13 0PB</a:t>
            </a:r>
          </a:p>
          <a:p>
            <a:pPr algn="ctr"/>
            <a:endParaRPr lang="en-GB" sz="1400" dirty="0">
              <a:latin typeface="Century Gothic" panose="020B0502020202020204" pitchFamily="34" charset="0"/>
              <a:ea typeface="Calibri" panose="020F0502020204030204" pitchFamily="34" charset="0"/>
            </a:endParaRPr>
          </a:p>
          <a:p>
            <a:pPr algn="ctr"/>
            <a:endParaRPr lang="en-GB" sz="1400" dirty="0">
              <a:effectLst/>
              <a:latin typeface="Century Gothic" panose="020B0502020202020204" pitchFamily="34" charset="0"/>
              <a:ea typeface="Calibri" panose="020F0502020204030204" pitchFamily="34" charset="0"/>
            </a:endParaRPr>
          </a:p>
          <a:p>
            <a:pPr marL="457200" algn="ctr"/>
            <a:r>
              <a:rPr lang="en-GB" sz="1400" dirty="0">
                <a:effectLst/>
                <a:latin typeface="Century Gothic" panose="020B0502020202020204" pitchFamily="34" charset="0"/>
                <a:ea typeface="Calibri" panose="020F0502020204030204" pitchFamily="34" charset="0"/>
              </a:rPr>
              <a:t>Registered in England and Wales</a:t>
            </a:r>
          </a:p>
          <a:p>
            <a:pPr marL="457200" algn="ctr"/>
            <a:r>
              <a:rPr lang="en-GB" sz="1400" dirty="0">
                <a:effectLst/>
                <a:latin typeface="Century Gothic" panose="020B0502020202020204" pitchFamily="34" charset="0"/>
                <a:ea typeface="Calibri" panose="020F0502020204030204" pitchFamily="34" charset="0"/>
              </a:rPr>
              <a:t>Registered number 06364232</a:t>
            </a:r>
          </a:p>
          <a:p>
            <a:pPr marL="457200" algn="ctr"/>
            <a:endParaRPr lang="en-GB" sz="1400" dirty="0">
              <a:effectLst/>
              <a:latin typeface="Century Gothic" panose="020B0502020202020204" pitchFamily="34" charset="0"/>
              <a:ea typeface="Calibri" panose="020F0502020204030204" pitchFamily="34" charset="0"/>
            </a:endParaRPr>
          </a:p>
          <a:p>
            <a:pPr marL="457200" algn="ctr"/>
            <a:r>
              <a:rPr lang="en-GB" sz="1400" dirty="0">
                <a:effectLst/>
                <a:latin typeface="Century Gothic" panose="020B0502020202020204" pitchFamily="34" charset="0"/>
                <a:ea typeface="Calibri" panose="020F0502020204030204" pitchFamily="34" charset="0"/>
              </a:rPr>
              <a:t>Telephone: 01664 563288 </a:t>
            </a:r>
          </a:p>
          <a:p>
            <a:pPr marL="457200" algn="ctr"/>
            <a:endParaRPr lang="en-GB" sz="1400" u="sng" dirty="0">
              <a:solidFill>
                <a:srgbClr val="0563C1"/>
              </a:solidFill>
              <a:latin typeface="Century Gothic" panose="020B0502020202020204" pitchFamily="34" charset="0"/>
              <a:ea typeface="Calibri" panose="020F0502020204030204" pitchFamily="34" charset="0"/>
              <a:hlinkClick r:id="rId2"/>
            </a:endParaRPr>
          </a:p>
          <a:p>
            <a:pPr marL="457200" algn="ctr"/>
            <a:r>
              <a:rPr lang="en-GB" sz="1400" u="sng" dirty="0">
                <a:solidFill>
                  <a:srgbClr val="0563C1"/>
                </a:solidFill>
                <a:effectLst/>
                <a:latin typeface="Century Gothic" panose="020B0502020202020204" pitchFamily="34" charset="0"/>
                <a:ea typeface="Calibri" panose="020F0502020204030204" pitchFamily="34" charset="0"/>
                <a:hlinkClick r:id="rId2"/>
              </a:rPr>
              <a:t>www.hssparchitects.co.uk</a:t>
            </a:r>
            <a:endParaRPr lang="en-GB" sz="1400" dirty="0">
              <a:effectLst/>
              <a:latin typeface="Century Gothic" panose="020B0502020202020204" pitchFamily="34" charset="0"/>
              <a:ea typeface="Calibri" panose="020F050202020403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How to contact us</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A621D9AB-243E-74B1-3DE4-43C2F44DF485}"/>
              </a:ext>
            </a:extLst>
          </p:cNvPr>
          <p:cNvSpPr>
            <a:spLocks noGrp="1"/>
          </p:cNvSpPr>
          <p:nvPr>
            <p:ph type="sldNum" sz="quarter" idx="12"/>
          </p:nvPr>
        </p:nvSpPr>
        <p:spPr/>
        <p:txBody>
          <a:bodyPr/>
          <a:lstStyle/>
          <a:p>
            <a:endParaRPr lang="en-GB" sz="800" dirty="0">
              <a:latin typeface="Century Gothic" panose="020B0502020202020204" pitchFamily="34" charset="0"/>
            </a:endParaRPr>
          </a:p>
        </p:txBody>
      </p:sp>
    </p:spTree>
    <p:extLst>
      <p:ext uri="{BB962C8B-B14F-4D97-AF65-F5344CB8AC3E}">
        <p14:creationId xmlns:p14="http://schemas.microsoft.com/office/powerpoint/2010/main" val="784374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3847207"/>
          </a:xfrm>
          <a:prstGeom prst="rect">
            <a:avLst/>
          </a:prstGeom>
          <a:noFill/>
        </p:spPr>
        <p:txBody>
          <a:bodyPr wrap="square" rtlCol="0">
            <a:spAutoFit/>
          </a:bodyPr>
          <a:lstStyle/>
          <a:p>
            <a:endParaRPr lang="en-GB" sz="1000" dirty="0">
              <a:solidFill>
                <a:schemeClr val="tx1">
                  <a:lumMod val="50000"/>
                  <a:lumOff val="50000"/>
                </a:schemeClr>
              </a:solidFill>
              <a:latin typeface="Century Gothic" panose="020B0502020202020204" pitchFamily="34" charset="0"/>
            </a:endParaRPr>
          </a:p>
          <a:p>
            <a:pPr algn="just"/>
            <a:r>
              <a:rPr lang="en-GB" sz="1000" dirty="0">
                <a:effectLst/>
                <a:latin typeface="Century Gothic" panose="020B0502020202020204" pitchFamily="34" charset="0"/>
                <a:ea typeface="Times New Roman" panose="02020603050405020304" pitchFamily="18" charset="0"/>
              </a:rPr>
              <a:t>Sawtry Parish Council are looking for a potential provider for the extension and refurbishment </a:t>
            </a:r>
            <a:r>
              <a:rPr lang="en-GB" sz="1000" dirty="0">
                <a:latin typeface="Century Gothic" panose="020B0502020202020204" pitchFamily="34" charset="0"/>
                <a:ea typeface="Times New Roman" panose="02020603050405020304" pitchFamily="18" charset="0"/>
              </a:rPr>
              <a:t>of a Sports Pavilion</a:t>
            </a:r>
            <a:r>
              <a:rPr lang="en-GB" sz="1000" dirty="0">
                <a:effectLst/>
                <a:latin typeface="Century Gothic" panose="020B0502020202020204" pitchFamily="34" charset="0"/>
                <a:ea typeface="Times New Roman" panose="02020603050405020304" pitchFamily="18" charset="0"/>
              </a:rPr>
              <a:t>.   The submission of this document forms part of the Authority’s Invitation to Tender and is </a:t>
            </a:r>
            <a:r>
              <a:rPr lang="en-GB" sz="1000" b="1" dirty="0">
                <a:effectLst/>
                <a:latin typeface="Century Gothic" panose="020B0502020202020204" pitchFamily="34" charset="0"/>
                <a:ea typeface="Times New Roman" panose="02020603050405020304" pitchFamily="18" charset="0"/>
              </a:rPr>
              <a:t>mandatory</a:t>
            </a:r>
            <a:r>
              <a:rPr lang="en-GB" sz="1000" dirty="0">
                <a:effectLst/>
                <a:latin typeface="Century Gothic" panose="020B0502020202020204" pitchFamily="34" charset="0"/>
                <a:ea typeface="Times New Roman" panose="02020603050405020304" pitchFamily="18" charset="0"/>
              </a:rPr>
              <a:t> for all providers competing for the Tender.</a:t>
            </a:r>
          </a:p>
          <a:p>
            <a:pPr algn="just"/>
            <a:r>
              <a:rPr lang="en-GB" sz="1000" dirty="0">
                <a:effectLst/>
                <a:latin typeface="Century Gothic" panose="020B0502020202020204" pitchFamily="34" charset="0"/>
                <a:ea typeface="Times New Roman" panose="02020603050405020304" pitchFamily="18" charset="0"/>
              </a:rPr>
              <a:t> </a:t>
            </a:r>
          </a:p>
          <a:p>
            <a:pPr algn="just"/>
            <a:r>
              <a:rPr lang="en-GB" sz="1000" dirty="0">
                <a:effectLst/>
                <a:latin typeface="Century Gothic" panose="020B0502020202020204" pitchFamily="34" charset="0"/>
                <a:ea typeface="Times New Roman" panose="02020603050405020304" pitchFamily="18" charset="0"/>
              </a:rPr>
              <a:t>No information contained in this Tender Qualification Questionnaire (TQQ) or in any communication made between Sawtry Parish Council (“the Authority”) or its Agents and any Potential Provider in connection with this TQQ shall be relied upon as constituting a contract, agreement or representation that any contract shall be offered in accordance with this TQQ.  The Authority reserves the right, subject to the appropriate procurement regulations, to change without notice the basis of, or the procedures for, the competitive tendering process or to terminate the process at any time.  Under no circumstances shall the Authority incur any liability in respect of this TQQ or any supporting documentation.</a:t>
            </a:r>
          </a:p>
          <a:p>
            <a:pPr algn="just"/>
            <a:r>
              <a:rPr lang="en-GB" sz="1000" dirty="0">
                <a:effectLst/>
                <a:latin typeface="Century Gothic" panose="020B0502020202020204" pitchFamily="34" charset="0"/>
                <a:ea typeface="Times New Roman" panose="02020603050405020304" pitchFamily="18" charset="0"/>
              </a:rPr>
              <a:t> </a:t>
            </a:r>
          </a:p>
          <a:p>
            <a:pPr algn="just"/>
            <a:r>
              <a:rPr lang="en-GB" sz="1000" dirty="0">
                <a:effectLst/>
                <a:latin typeface="Century Gothic" panose="020B0502020202020204" pitchFamily="34" charset="0"/>
                <a:ea typeface="Times New Roman" panose="02020603050405020304" pitchFamily="18" charset="0"/>
              </a:rPr>
              <a:t>Direct or indirect canvassing of any public sector employee or agent by any Potential Provider concerning this requirement, or any attempt to procure information from any public sector employee or agent concerning this TQQ may result in the disqualification of the Tenderer from consideration for this requirement.</a:t>
            </a:r>
          </a:p>
          <a:p>
            <a:pPr algn="just"/>
            <a:endParaRPr lang="en-GB" sz="1000" dirty="0">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Introduction</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spTree>
    <p:extLst>
      <p:ext uri="{BB962C8B-B14F-4D97-AF65-F5344CB8AC3E}">
        <p14:creationId xmlns:p14="http://schemas.microsoft.com/office/powerpoint/2010/main" val="3340848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3016210"/>
          </a:xfrm>
          <a:prstGeom prst="rect">
            <a:avLst/>
          </a:prstGeom>
          <a:noFill/>
        </p:spPr>
        <p:txBody>
          <a:bodyPr wrap="square" rtlCol="0">
            <a:spAutoFit/>
          </a:bodyPr>
          <a:lstStyle/>
          <a:p>
            <a:pPr marL="228600" indent="-228600" algn="just">
              <a:buAutoNum type="arabicPeriod"/>
            </a:pPr>
            <a:r>
              <a:rPr lang="en-GB" sz="1000" b="1" dirty="0">
                <a:solidFill>
                  <a:schemeClr val="tx1">
                    <a:lumMod val="50000"/>
                    <a:lumOff val="50000"/>
                  </a:schemeClr>
                </a:solidFill>
                <a:latin typeface="Century Gothic" panose="020B0502020202020204" pitchFamily="34" charset="0"/>
                <a:ea typeface="Times New Roman" panose="02020603050405020304" pitchFamily="18" charset="0"/>
              </a:rPr>
              <a:t>Purpose of this TQQ</a:t>
            </a:r>
          </a:p>
          <a:p>
            <a:pPr algn="just"/>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This TQQ sets out the information which is required by the Authority in order to assess the suitability of Tenderers</a:t>
            </a:r>
            <a:r>
              <a:rPr lang="en-GB" sz="1000" b="1" dirty="0">
                <a:effectLst/>
                <a:latin typeface="Century Gothic" panose="020B0502020202020204" pitchFamily="34" charset="0"/>
                <a:ea typeface="Times New Roman" panose="02020603050405020304" pitchFamily="18" charset="0"/>
              </a:rPr>
              <a:t> </a:t>
            </a:r>
            <a:r>
              <a:rPr lang="en-GB" sz="1000" b="0" dirty="0">
                <a:effectLst/>
                <a:latin typeface="Century Gothic" panose="020B0502020202020204" pitchFamily="34" charset="0"/>
                <a:ea typeface="Times New Roman" panose="02020603050405020304" pitchFamily="18" charset="0"/>
              </a:rPr>
              <a:t>in terms of technical knowledge and experience, capability and capacity, organisational and financial standing to meet the requirements of the project.</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TQQ will be used to rate each individual Provider based on the information provided.</a:t>
            </a:r>
          </a:p>
          <a:p>
            <a:pPr algn="just">
              <a:lnSpc>
                <a:spcPct val="120000"/>
              </a:lnSpc>
              <a:spcAft>
                <a:spcPts val="600"/>
              </a:spcAft>
            </a:pPr>
            <a:r>
              <a:rPr lang="en-GB" sz="1000" b="1" dirty="0">
                <a:effectLst/>
                <a:latin typeface="Century Gothic" panose="020B0502020202020204" pitchFamily="34" charset="0"/>
                <a:ea typeface="Times New Roman" panose="02020603050405020304" pitchFamily="18" charset="0"/>
              </a:rPr>
              <a:t>1.1  </a:t>
            </a:r>
            <a:r>
              <a:rPr lang="en-GB" sz="1000" b="1" dirty="0">
                <a:solidFill>
                  <a:schemeClr val="tx1">
                    <a:lumMod val="50000"/>
                    <a:lumOff val="50000"/>
                  </a:schemeClr>
                </a:solidFill>
                <a:effectLst/>
                <a:latin typeface="Century Gothic" panose="020B0502020202020204" pitchFamily="34" charset="0"/>
                <a:ea typeface="Times New Roman" panose="02020603050405020304" pitchFamily="18" charset="0"/>
              </a:rPr>
              <a:t>Outline Timetable</a:t>
            </a: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Set out below is the proposed procurement timetable.  This is intended as a guide and whilst the Authority does not intend to depart from the timetable it reserves the right to do so at any stage.</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Purpose of this TQQ</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A1ED49D0-B542-0FD0-B3A1-FFA29B804945}"/>
              </a:ext>
            </a:extLst>
          </p:cNvPr>
          <p:cNvGraphicFramePr>
            <a:graphicFrameLocks noGrp="1"/>
          </p:cNvGraphicFramePr>
          <p:nvPr>
            <p:extLst>
              <p:ext uri="{D42A27DB-BD31-4B8C-83A1-F6EECF244321}">
                <p14:modId xmlns:p14="http://schemas.microsoft.com/office/powerpoint/2010/main" val="3776149085"/>
              </p:ext>
            </p:extLst>
          </p:nvPr>
        </p:nvGraphicFramePr>
        <p:xfrm>
          <a:off x="500333" y="3378647"/>
          <a:ext cx="5715410" cy="1505208"/>
        </p:xfrm>
        <a:graphic>
          <a:graphicData uri="http://schemas.openxmlformats.org/drawingml/2006/table">
            <a:tbl>
              <a:tblPr>
                <a:tableStyleId>{5C22544A-7EE6-4342-B048-85BDC9FD1C3A}</a:tableStyleId>
              </a:tblPr>
              <a:tblGrid>
                <a:gridCol w="2097373">
                  <a:extLst>
                    <a:ext uri="{9D8B030D-6E8A-4147-A177-3AD203B41FA5}">
                      <a16:colId xmlns:a16="http://schemas.microsoft.com/office/drawing/2014/main" val="2052056920"/>
                    </a:ext>
                  </a:extLst>
                </a:gridCol>
                <a:gridCol w="3618037">
                  <a:extLst>
                    <a:ext uri="{9D8B030D-6E8A-4147-A177-3AD203B41FA5}">
                      <a16:colId xmlns:a16="http://schemas.microsoft.com/office/drawing/2014/main" val="4227034405"/>
                    </a:ext>
                  </a:extLst>
                </a:gridCol>
              </a:tblGrid>
              <a:tr h="332105">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Date </a:t>
                      </a:r>
                    </a:p>
                    <a:p>
                      <a:pPr>
                        <a:lnSpc>
                          <a:spcPct val="120000"/>
                        </a:lnSpc>
                        <a:tabLst>
                          <a:tab pos="2637155" algn="ctr"/>
                          <a:tab pos="5274310" algn="r"/>
                          <a:tab pos="457200" algn="l"/>
                        </a:tabLst>
                      </a:pPr>
                      <a:r>
                        <a:rPr lang="en-GB" sz="1000" dirty="0">
                          <a:effectLst/>
                          <a:latin typeface="Century Gothic" panose="020B0502020202020204" pitchFamily="34" charset="0"/>
                        </a:rPr>
                        <a:t> </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Activity</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715799472"/>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14 August 2023</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Issue of Tender Invitation and TQQ</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013067468"/>
                  </a:ext>
                </a:extLst>
              </a:tr>
              <a:tr h="144486">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4 September 2023</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US" sz="1000" dirty="0">
                          <a:effectLst/>
                          <a:latin typeface="Century Gothic" panose="020B0502020202020204" pitchFamily="34" charset="0"/>
                        </a:rPr>
                        <a:t>Deadline for clarifications</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303209607"/>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ea typeface="Times New Roman" panose="02020603050405020304" pitchFamily="18" charset="0"/>
                        </a:rPr>
                        <a:t>18 September 2023 by 12 Noon</a:t>
                      </a:r>
                    </a:p>
                  </a:txBody>
                  <a:tcPr marL="68580" marR="68580" marT="0" marB="0"/>
                </a:tc>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Tender and TQQ Return Date</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88189905"/>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W/C 18 September 2023</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Evaluation of TQQ and Tenders completed</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797702982"/>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W/C 2 October 2023</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Provider pre contract interviews</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085954266"/>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ea typeface="Times New Roman" panose="02020603050405020304" pitchFamily="18" charset="0"/>
                        </a:rPr>
                        <a:t>TBC</a:t>
                      </a:r>
                    </a:p>
                  </a:txBody>
                  <a:tcPr marL="68580" marR="68580" marT="0" marB="0"/>
                </a:tc>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Contract Award</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090668940"/>
                  </a:ext>
                </a:extLst>
              </a:tr>
              <a:tr h="0">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ea typeface="Times New Roman" panose="02020603050405020304" pitchFamily="18" charset="0"/>
                        </a:rPr>
                        <a:t>TBC</a:t>
                      </a:r>
                    </a:p>
                  </a:txBody>
                  <a:tcPr marL="68580" marR="68580" marT="0" marB="0"/>
                </a:tc>
                <a:tc>
                  <a:txBody>
                    <a:bodyPr/>
                    <a:lstStyle/>
                    <a:p>
                      <a:pPr>
                        <a:lnSpc>
                          <a:spcPct val="120000"/>
                        </a:lnSpc>
                        <a:tabLst>
                          <a:tab pos="2637155" algn="ctr"/>
                          <a:tab pos="5274310" algn="r"/>
                          <a:tab pos="457200" algn="l"/>
                        </a:tabLst>
                      </a:pPr>
                      <a:r>
                        <a:rPr lang="en-GB" sz="1000" dirty="0">
                          <a:effectLst/>
                          <a:latin typeface="Century Gothic" panose="020B0502020202020204" pitchFamily="34" charset="0"/>
                        </a:rPr>
                        <a:t>Start on site </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473231166"/>
                  </a:ext>
                </a:extLst>
              </a:tr>
            </a:tbl>
          </a:graphicData>
        </a:graphic>
      </p:graphicFrame>
    </p:spTree>
    <p:extLst>
      <p:ext uri="{BB962C8B-B14F-4D97-AF65-F5344CB8AC3E}">
        <p14:creationId xmlns:p14="http://schemas.microsoft.com/office/powerpoint/2010/main" val="956154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9140964"/>
          </a:xfrm>
          <a:prstGeom prst="rect">
            <a:avLst/>
          </a:prstGeom>
          <a:noFill/>
        </p:spPr>
        <p:txBody>
          <a:bodyPr wrap="square" rtlCol="0">
            <a:spAutoFit/>
          </a:bodyPr>
          <a:lstStyle/>
          <a:p>
            <a:r>
              <a:rPr lang="en-GB" sz="1000" b="1" dirty="0">
                <a:latin typeface="Century Gothic" panose="020B0502020202020204" pitchFamily="34" charset="0"/>
              </a:rPr>
              <a:t>1.2  Additional information</a:t>
            </a:r>
          </a:p>
          <a:p>
            <a:endParaRPr lang="en-GB" sz="1000" dirty="0">
              <a:solidFill>
                <a:schemeClr val="tx1">
                  <a:lumMod val="50000"/>
                  <a:lumOff val="50000"/>
                </a:schemeClr>
              </a:solidFill>
              <a:latin typeface="Century Gothic" panose="020B0502020202020204" pitchFamily="34"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Recipients are invited to complete the attached TQQ and to submit it, together with any requested supporting information.</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All requests for clarification or further information in respect of this TQQ should be addressed to the named “Contact Officers” detailed in section 1.6 below. No approach of any kind in connection with this TQQ should be made to any other person within, associated with, or representing the Authority.</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This TQQ is being provided on the same basis to all Providers.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Authority expressly reserves the right to require a Tenderer to provide additional information supplementing or clarifying any of the information provided in response to the requests set out in this TQQ.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Authority will not reimburse any costs incurred by providers in connection with preparation of their responses to this TQQ. </a:t>
            </a:r>
          </a:p>
          <a:p>
            <a:pPr algn="just">
              <a:lnSpc>
                <a:spcPct val="120000"/>
              </a:lnSpc>
              <a:spcAft>
                <a:spcPts val="600"/>
              </a:spcAft>
            </a:pPr>
            <a:r>
              <a:rPr lang="en-GB" sz="1000" b="1" dirty="0">
                <a:effectLst/>
                <a:latin typeface="Century Gothic" panose="020B0502020202020204" pitchFamily="34" charset="0"/>
                <a:ea typeface="Times New Roman" panose="02020603050405020304" pitchFamily="18" charset="0"/>
              </a:rPr>
              <a:t>1.3  Freedom of information</a:t>
            </a: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Authority is committed to open government and to meeting their legal responsibilities under the Freedom of Information Act 2000.  Accordingly, all information submitted to a public authority may need to be disclosed by the public authority in response to a request under the Act.  The Authority may also decide to include certain information in the publication scheme, which the Authority maintains under the Act. </a:t>
            </a:r>
          </a:p>
          <a:p>
            <a:pPr algn="just">
              <a:lnSpc>
                <a:spcPct val="120000"/>
              </a:lnSpc>
              <a:spcAft>
                <a:spcPts val="600"/>
              </a:spcAft>
            </a:pPr>
            <a:r>
              <a:rPr lang="en-GB" sz="1000" b="1" dirty="0">
                <a:latin typeface="Century Gothic" panose="020B0502020202020204" pitchFamily="34" charset="0"/>
                <a:ea typeface="Times New Roman" panose="02020603050405020304" pitchFamily="18" charset="0"/>
              </a:rPr>
              <a:t>1.4  Instructions for completion</a:t>
            </a:r>
            <a:endParaRPr lang="en-GB" sz="1000" dirty="0">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Providers should answer all questions as accurately and concisely as possible in the same order as the questions are presented. Where a question is not relevant to the Provider’s organisation, this should be indicated, with an explanation. Where insufficient space exists within the document the Provider should provide additional information as an attachment clearly stating company name, TQQ Part and Question number.</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Questions should be answered in English.</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information supplied will be checked for completeness and compliance before responses are evaluated.</a:t>
            </a:r>
            <a:endParaRPr lang="en-GB" sz="1000" b="1" dirty="0">
              <a:effectLst/>
              <a:latin typeface="Century Gothic" panose="020B0502020202020204" pitchFamily="34" charset="0"/>
              <a:ea typeface="Times New Roman" panose="02020603050405020304" pitchFamily="18" charset="0"/>
            </a:endParaRPr>
          </a:p>
          <a:p>
            <a:pPr algn="just"/>
            <a:r>
              <a:rPr lang="en-GB" sz="1000" dirty="0">
                <a:effectLst/>
                <a:latin typeface="Century Gothic" panose="020B0502020202020204" pitchFamily="34" charset="0"/>
                <a:ea typeface="Times New Roman" panose="02020603050405020304" pitchFamily="18" charset="0"/>
              </a:rPr>
              <a:t>Responses will be evaluated in accordance with the procedures set out. In the event that none of the responses are deemed satisfactory, the Authority reserves the right to terminate the procurement.</a:t>
            </a:r>
          </a:p>
          <a:p>
            <a:pPr algn="just"/>
            <a:r>
              <a:rPr lang="en-GB" sz="1000" dirty="0">
                <a:effectLst/>
                <a:latin typeface="Century Gothic" panose="020B0502020202020204" pitchFamily="34" charset="0"/>
                <a:ea typeface="Times New Roman" panose="02020603050405020304" pitchFamily="18" charset="0"/>
              </a:rPr>
              <a:t> </a:t>
            </a: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Failure to furnish the required information, make a satisfactory response to any question, or supply documentation referred to in responses, within the specified timescale, may mean that a Provider is excluded from the tender process.</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Purpose of this TQQ</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spTree>
    <p:extLst>
      <p:ext uri="{BB962C8B-B14F-4D97-AF65-F5344CB8AC3E}">
        <p14:creationId xmlns:p14="http://schemas.microsoft.com/office/powerpoint/2010/main" val="1498443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7679025"/>
          </a:xfrm>
          <a:prstGeom prst="rect">
            <a:avLst/>
          </a:prstGeom>
          <a:noFill/>
        </p:spPr>
        <p:txBody>
          <a:bodyPr wrap="square" rtlCol="0">
            <a:spAutoFit/>
          </a:bodyPr>
          <a:lstStyle/>
          <a:p>
            <a:r>
              <a:rPr lang="en-GB" sz="1000" b="1" dirty="0">
                <a:latin typeface="Century Gothic" panose="020B0502020202020204" pitchFamily="34" charset="0"/>
              </a:rPr>
              <a:t>1.5  Submission of Completed TQQ</a:t>
            </a:r>
          </a:p>
          <a:p>
            <a:endParaRPr lang="en-GB" sz="1000" dirty="0">
              <a:solidFill>
                <a:schemeClr val="tx1">
                  <a:lumMod val="50000"/>
                  <a:lumOff val="50000"/>
                </a:schemeClr>
              </a:solidFill>
              <a:latin typeface="Century Gothic" panose="020B0502020202020204" pitchFamily="34" charset="0"/>
            </a:endParaRPr>
          </a:p>
          <a:p>
            <a:pPr algn="just">
              <a:lnSpc>
                <a:spcPct val="120000"/>
              </a:lnSpc>
              <a:spcAft>
                <a:spcPts val="600"/>
              </a:spcAft>
            </a:pPr>
            <a:r>
              <a:rPr lang="en-GB" sz="1000" b="1" dirty="0">
                <a:effectLst/>
                <a:latin typeface="Century Gothic" panose="020B0502020202020204" pitchFamily="34" charset="0"/>
                <a:ea typeface="Times New Roman" panose="02020603050405020304" pitchFamily="18" charset="0"/>
              </a:rPr>
              <a:t>A copy of the </a:t>
            </a:r>
            <a:r>
              <a:rPr lang="en-GB" sz="1000" b="0" dirty="0">
                <a:effectLst/>
                <a:latin typeface="Century Gothic" panose="020B0502020202020204" pitchFamily="34" charset="0"/>
                <a:ea typeface="Times New Roman" panose="02020603050405020304" pitchFamily="18" charset="0"/>
              </a:rPr>
              <a:t>completed Tender Qualification Questionnaire and supporting information should be sent via email to the Clerk of Sawtry Parish Council Steve Browning along with the </a:t>
            </a:r>
            <a:r>
              <a:rPr lang="en-GB" sz="1000" b="1" dirty="0">
                <a:effectLst/>
                <a:latin typeface="Century Gothic" panose="020B0502020202020204" pitchFamily="34" charset="0"/>
                <a:ea typeface="Times New Roman" panose="02020603050405020304" pitchFamily="18" charset="0"/>
              </a:rPr>
              <a:t>Contract Sum Analysis </a:t>
            </a:r>
            <a:r>
              <a:rPr lang="en-GB" sz="1000" dirty="0">
                <a:effectLst/>
                <a:latin typeface="Century Gothic" panose="020B0502020202020204" pitchFamily="34" charset="0"/>
                <a:ea typeface="Times New Roman" panose="02020603050405020304" pitchFamily="18" charset="0"/>
              </a:rPr>
              <a:t>and </a:t>
            </a:r>
            <a:r>
              <a:rPr lang="en-GB" sz="1000" dirty="0">
                <a:effectLst/>
                <a:highlight>
                  <a:srgbClr val="FFFFFF"/>
                </a:highlight>
                <a:latin typeface="Century Gothic" panose="020B0502020202020204" pitchFamily="34" charset="0"/>
                <a:ea typeface="Times New Roman" panose="02020603050405020304" pitchFamily="18" charset="0"/>
              </a:rPr>
              <a:t>the </a:t>
            </a:r>
            <a:r>
              <a:rPr lang="en-GB" sz="1000" b="1" dirty="0">
                <a:effectLst/>
                <a:highlight>
                  <a:srgbClr val="FFFFFF"/>
                </a:highlight>
                <a:latin typeface="Century Gothic" panose="020B0502020202020204" pitchFamily="34" charset="0"/>
                <a:ea typeface="Times New Roman" panose="02020603050405020304" pitchFamily="18" charset="0"/>
              </a:rPr>
              <a:t>form of tender.  </a:t>
            </a:r>
          </a:p>
          <a:p>
            <a:pPr algn="just"/>
            <a:endParaRPr lang="en-GB" sz="1000" dirty="0">
              <a:latin typeface="Century Gothic" panose="020B0502020202020204" pitchFamily="34" charset="0"/>
              <a:ea typeface="Times New Roman" panose="02020603050405020304" pitchFamily="18" charset="0"/>
            </a:endParaRPr>
          </a:p>
          <a:p>
            <a:pPr algn="just"/>
            <a:r>
              <a:rPr lang="en-GB" sz="1000" b="1" i="1" dirty="0">
                <a:latin typeface="Century Gothic" panose="020B0502020202020204" pitchFamily="34" charset="0"/>
                <a:ea typeface="Times New Roman" panose="02020603050405020304" pitchFamily="18" charset="0"/>
              </a:rPr>
              <a:t>1.6  Queries about the procurement</a:t>
            </a:r>
          </a:p>
          <a:p>
            <a:pPr algn="just"/>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Any questions concerning the Tender Qualification Questionnaire should be submitted in writing by email or letter for the attention of the Contact Officers as detailed below.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If the Authority considers any question or request for clarification to be of material significance, both the question and the response will be communicated, in a suitably anonymous form, to all Providers on the Tender List.</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All responses received and any communication from Providers will be treated in confidence.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 The Council’s </a:t>
            </a:r>
            <a:r>
              <a:rPr lang="en-GB" sz="1000" b="1" i="1" dirty="0">
                <a:effectLst/>
                <a:latin typeface="Century Gothic" panose="020B0502020202020204" pitchFamily="34" charset="0"/>
                <a:ea typeface="Times New Roman" panose="02020603050405020304" pitchFamily="18" charset="0"/>
              </a:rPr>
              <a:t>Contact Officers</a:t>
            </a:r>
            <a:r>
              <a:rPr lang="en-GB" sz="1000" b="0" dirty="0">
                <a:effectLst/>
                <a:latin typeface="Century Gothic" panose="020B0502020202020204" pitchFamily="34" charset="0"/>
                <a:ea typeface="Times New Roman" panose="02020603050405020304" pitchFamily="18" charset="0"/>
              </a:rPr>
              <a:t> for this Tender Qualification Questionnaire are:</a:t>
            </a:r>
          </a:p>
          <a:p>
            <a:pPr algn="just">
              <a:lnSpc>
                <a:spcPct val="120000"/>
              </a:lnSpc>
            </a:pPr>
            <a:r>
              <a:rPr lang="en-GB" sz="1000" b="0" i="1" u="sng" dirty="0">
                <a:effectLst/>
                <a:latin typeface="Century Gothic" panose="020B0502020202020204" pitchFamily="34" charset="0"/>
                <a:ea typeface="Times New Roman" panose="02020603050405020304" pitchFamily="18" charset="0"/>
              </a:rPr>
              <a:t>Commercial and Financial Information</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dirty="0">
                <a:latin typeface="Century Gothic" panose="020B0502020202020204" pitchFamily="34" charset="0"/>
                <a:ea typeface="Times New Roman" panose="02020603050405020304" pitchFamily="18" charset="0"/>
              </a:rPr>
              <a:t>Steve Browning</a:t>
            </a:r>
          </a:p>
          <a:p>
            <a:pPr algn="just">
              <a:lnSpc>
                <a:spcPct val="120000"/>
              </a:lnSpc>
            </a:pPr>
            <a:r>
              <a:rPr lang="en-GB" sz="1000" dirty="0">
                <a:latin typeface="Century Gothic" panose="020B0502020202020204" pitchFamily="34" charset="0"/>
                <a:ea typeface="Times New Roman" panose="02020603050405020304" pitchFamily="18" charset="0"/>
              </a:rPr>
              <a:t>Sawtry Parish Council</a:t>
            </a:r>
          </a:p>
          <a:p>
            <a:pPr algn="just">
              <a:lnSpc>
                <a:spcPct val="120000"/>
              </a:lnSpc>
            </a:pPr>
            <a:r>
              <a:rPr lang="en-GB" sz="1000" dirty="0">
                <a:latin typeface="Century Gothic" panose="020B0502020202020204" pitchFamily="34" charset="0"/>
                <a:ea typeface="Times New Roman" panose="02020603050405020304" pitchFamily="18" charset="0"/>
              </a:rPr>
              <a:t>37 Green End Road</a:t>
            </a:r>
          </a:p>
          <a:p>
            <a:pPr algn="just">
              <a:lnSpc>
                <a:spcPct val="120000"/>
              </a:lnSpc>
            </a:pPr>
            <a:r>
              <a:rPr lang="en-GB" sz="1000" dirty="0">
                <a:latin typeface="Century Gothic" panose="020B0502020202020204" pitchFamily="34" charset="0"/>
                <a:ea typeface="Times New Roman" panose="02020603050405020304" pitchFamily="18" charset="0"/>
              </a:rPr>
              <a:t>Sawtry </a:t>
            </a:r>
          </a:p>
          <a:p>
            <a:pPr algn="just">
              <a:lnSpc>
                <a:spcPct val="120000"/>
              </a:lnSpc>
            </a:pPr>
            <a:r>
              <a:rPr lang="en-GB" sz="1000" dirty="0">
                <a:latin typeface="Century Gothic" panose="020B0502020202020204" pitchFamily="34" charset="0"/>
                <a:ea typeface="Times New Roman" panose="02020603050405020304" pitchFamily="18" charset="0"/>
              </a:rPr>
              <a:t>Huntingdon</a:t>
            </a:r>
          </a:p>
          <a:p>
            <a:pPr algn="just">
              <a:lnSpc>
                <a:spcPct val="120000"/>
              </a:lnSpc>
            </a:pPr>
            <a:r>
              <a:rPr lang="en-GB" sz="1000" dirty="0">
                <a:latin typeface="Century Gothic" panose="020B0502020202020204" pitchFamily="34" charset="0"/>
                <a:ea typeface="Times New Roman" panose="02020603050405020304" pitchFamily="18" charset="0"/>
              </a:rPr>
              <a:t>PE28 5UY</a:t>
            </a:r>
          </a:p>
          <a:p>
            <a:pPr algn="just">
              <a:lnSpc>
                <a:spcPct val="120000"/>
              </a:lnSpc>
            </a:pPr>
            <a:r>
              <a:rPr lang="en-GB" sz="1000" b="0" dirty="0">
                <a:effectLst/>
                <a:latin typeface="Century Gothic" panose="020B0502020202020204" pitchFamily="34" charset="0"/>
                <a:ea typeface="Times New Roman" panose="02020603050405020304" pitchFamily="18" charset="0"/>
              </a:rPr>
              <a:t> </a:t>
            </a:r>
          </a:p>
          <a:p>
            <a:pPr algn="just">
              <a:lnSpc>
                <a:spcPct val="120000"/>
              </a:lnSpc>
            </a:pPr>
            <a:r>
              <a:rPr lang="en-GB" sz="1000" b="1" dirty="0">
                <a:latin typeface="Century Gothic" panose="020B0502020202020204" pitchFamily="34" charset="0"/>
                <a:ea typeface="Times New Roman" panose="02020603050405020304" pitchFamily="18" charset="0"/>
              </a:rPr>
              <a:t>Email :  </a:t>
            </a:r>
            <a:r>
              <a:rPr lang="en-GB" sz="1000" dirty="0">
                <a:latin typeface="Century Gothic" panose="020B0502020202020204" pitchFamily="34" charset="0"/>
                <a:ea typeface="Times New Roman" panose="02020603050405020304" pitchFamily="18" charset="0"/>
                <a:hlinkClick r:id="rId2"/>
              </a:rPr>
              <a:t>clerk@sawtry-pc.gov.uk</a:t>
            </a:r>
            <a:endParaRPr lang="en-GB" sz="1000" dirty="0">
              <a:latin typeface="Century Gothic" panose="020B0502020202020204" pitchFamily="34" charset="0"/>
              <a:ea typeface="Times New Roman" panose="02020603050405020304" pitchFamily="18" charset="0"/>
            </a:endParaRPr>
          </a:p>
          <a:p>
            <a:pPr algn="just">
              <a:lnSpc>
                <a:spcPct val="120000"/>
              </a:lnSpc>
            </a:pP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Tel : 01487 831771</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i="1" u="sng" dirty="0">
                <a:effectLst/>
                <a:latin typeface="Century Gothic" panose="020B0502020202020204" pitchFamily="34" charset="0"/>
                <a:ea typeface="Times New Roman" panose="02020603050405020304" pitchFamily="18" charset="0"/>
              </a:rPr>
              <a:t>Project and Technical Information</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dirty="0">
                <a:latin typeface="Century Gothic" panose="020B0502020202020204" pitchFamily="34" charset="0"/>
                <a:ea typeface="Times New Roman" panose="02020603050405020304" pitchFamily="18" charset="0"/>
              </a:rPr>
              <a:t>Samantha Griffiths or </a:t>
            </a:r>
            <a:r>
              <a:rPr lang="en-GB" sz="1000" b="0" dirty="0">
                <a:effectLst/>
                <a:latin typeface="Century Gothic" panose="020B0502020202020204" pitchFamily="34" charset="0"/>
                <a:ea typeface="Times New Roman" panose="02020603050405020304" pitchFamily="18" charset="0"/>
              </a:rPr>
              <a:t>Nick Cooper</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HSSP Architects Ltd</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Pera Business Park</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Nottingham Road</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Melton Mowbray</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Leicestershire </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LE13 0PB</a:t>
            </a:r>
          </a:p>
          <a:p>
            <a:pPr algn="just">
              <a:lnSpc>
                <a:spcPct val="120000"/>
              </a:lnSpc>
            </a:pPr>
            <a:endParaRPr lang="en-GB" sz="1000" dirty="0">
              <a:latin typeface="Century Gothic" panose="020B0502020202020204" pitchFamily="34" charset="0"/>
              <a:ea typeface="Times New Roman" panose="02020603050405020304" pitchFamily="18" charset="0"/>
            </a:endParaRPr>
          </a:p>
          <a:p>
            <a:pPr algn="just">
              <a:lnSpc>
                <a:spcPct val="120000"/>
              </a:lnSpc>
            </a:pPr>
            <a:r>
              <a:rPr lang="en-GB" sz="1000" b="1" u="sng" dirty="0">
                <a:effectLst/>
                <a:latin typeface="Century Gothic" panose="020B0502020202020204" pitchFamily="34" charset="0"/>
                <a:ea typeface="Times New Roman" panose="02020603050405020304" pitchFamily="18" charset="0"/>
              </a:rPr>
              <a:t>Email :  s.griffiths@hssparchitects.co.uk</a:t>
            </a:r>
          </a:p>
          <a:p>
            <a:pPr algn="just">
              <a:lnSpc>
                <a:spcPct val="120000"/>
              </a:lnSpc>
            </a:pPr>
            <a:r>
              <a:rPr lang="en-GB" sz="1000" b="0"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pPr>
            <a:r>
              <a:rPr lang="en-GB" sz="1000" b="0" dirty="0">
                <a:effectLst/>
                <a:latin typeface="Century Gothic" panose="020B0502020202020204" pitchFamily="34" charset="0"/>
                <a:ea typeface="Times New Roman" panose="02020603050405020304" pitchFamily="18" charset="0"/>
              </a:rPr>
              <a:t>Tel  : 01664 563288</a:t>
            </a:r>
            <a:endParaRPr lang="en-GB" sz="1000" b="1"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Purpose of this TQQ</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spTree>
    <p:extLst>
      <p:ext uri="{BB962C8B-B14F-4D97-AF65-F5344CB8AC3E}">
        <p14:creationId xmlns:p14="http://schemas.microsoft.com/office/powerpoint/2010/main" val="3041058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5632311"/>
          </a:xfrm>
          <a:prstGeom prst="rect">
            <a:avLst/>
          </a:prstGeom>
          <a:noFill/>
        </p:spPr>
        <p:txBody>
          <a:bodyPr wrap="square" rtlCol="0">
            <a:spAutoFit/>
          </a:bodyPr>
          <a:lstStyle/>
          <a:p>
            <a:r>
              <a:rPr lang="en-GB" sz="1000" b="1" dirty="0">
                <a:latin typeface="Century Gothic" panose="020B0502020202020204" pitchFamily="34" charset="0"/>
              </a:rPr>
              <a:t>1.7  Provider contact point</a:t>
            </a:r>
          </a:p>
          <a:p>
            <a:endParaRPr lang="en-GB" sz="1000" dirty="0">
              <a:solidFill>
                <a:schemeClr val="tx1">
                  <a:lumMod val="50000"/>
                  <a:lumOff val="50000"/>
                </a:schemeClr>
              </a:solidFill>
              <a:latin typeface="Century Gothic" panose="020B0502020202020204" pitchFamily="34"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Providers are asked to include a </a:t>
            </a:r>
            <a:r>
              <a:rPr lang="en-GB" sz="1000" b="1" dirty="0">
                <a:effectLst/>
                <a:latin typeface="Century Gothic" panose="020B0502020202020204" pitchFamily="34" charset="0"/>
                <a:ea typeface="Times New Roman" panose="02020603050405020304" pitchFamily="18" charset="0"/>
              </a:rPr>
              <a:t>single point of contact</a:t>
            </a:r>
            <a:r>
              <a:rPr lang="en-GB" sz="1000" b="0" dirty="0">
                <a:effectLst/>
                <a:latin typeface="Century Gothic" panose="020B0502020202020204" pitchFamily="34" charset="0"/>
                <a:ea typeface="Times New Roman" panose="02020603050405020304" pitchFamily="18" charset="0"/>
              </a:rPr>
              <a:t> in their organisation for their response to the TQQ. The Authority will not be responsible for contacting the Provider through any route other than the nominated contact. The Provider must therefore undertake to notify any changes relating to the contact promptly.</a:t>
            </a:r>
            <a:endParaRPr lang="en-GB" sz="1000" b="1" dirty="0">
              <a:effectLst/>
              <a:latin typeface="Century Gothic" panose="020B0502020202020204" pitchFamily="34" charset="0"/>
              <a:ea typeface="Times New Roman" panose="02020603050405020304" pitchFamily="18"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1" dirty="0">
                <a:latin typeface="Century Gothic" panose="020B0502020202020204" pitchFamily="34" charset="0"/>
                <a:ea typeface="Times New Roman" panose="02020603050405020304" pitchFamily="18" charset="0"/>
              </a:rPr>
              <a:t>1.8  Provider selection</a:t>
            </a:r>
          </a:p>
          <a:p>
            <a:pPr algn="just"/>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Provider selection process for this Tender requirement is being undertaken concurrently with the formal Invitation to Tender. Consequently the evaluation of the TQQ will be used to determine that all bidders meet or exceed the Authority’s minimum requirements.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Authority may disqualify any Providers who fail to:</a:t>
            </a:r>
            <a:endParaRPr lang="en-GB" sz="1000" b="1" dirty="0">
              <a:effectLst/>
              <a:latin typeface="Century Gothic" panose="020B0502020202020204" pitchFamily="34" charset="0"/>
              <a:ea typeface="Times New Roman" panose="02020603050405020304" pitchFamily="18" charset="0"/>
            </a:endParaRPr>
          </a:p>
          <a:p>
            <a:pPr marL="342900" lvl="0" indent="-342900" algn="just">
              <a:lnSpc>
                <a:spcPct val="120000"/>
              </a:lnSpc>
              <a:spcAft>
                <a:spcPts val="600"/>
              </a:spcAft>
              <a:buFont typeface="Times New Roman" panose="02020603050405020304" pitchFamily="18" charset="0"/>
              <a:buAutoNum type="romanLcParenBoth"/>
              <a:tabLst>
                <a:tab pos="685800" algn="l"/>
              </a:tabLst>
            </a:pPr>
            <a:r>
              <a:rPr lang="en-GB" sz="1000" b="0" dirty="0">
                <a:effectLst/>
                <a:latin typeface="Century Gothic" panose="020B0502020202020204" pitchFamily="34" charset="0"/>
                <a:ea typeface="Times New Roman" panose="02020603050405020304" pitchFamily="18" charset="0"/>
              </a:rPr>
              <a:t>comply with the requirements of Regulation 23 and/or fails to certify at Part G that it has fulfilled these requirements</a:t>
            </a:r>
            <a:endParaRPr lang="en-GB" sz="1000" b="1" dirty="0">
              <a:effectLst/>
              <a:latin typeface="Century Gothic" panose="020B0502020202020204" pitchFamily="34" charset="0"/>
              <a:ea typeface="Times New Roman" panose="02020603050405020304" pitchFamily="18" charset="0"/>
            </a:endParaRPr>
          </a:p>
          <a:p>
            <a:pPr marL="342900" lvl="0" indent="-342900" algn="just">
              <a:lnSpc>
                <a:spcPct val="120000"/>
              </a:lnSpc>
              <a:spcAft>
                <a:spcPts val="600"/>
              </a:spcAft>
              <a:buFont typeface="Times New Roman" panose="02020603050405020304" pitchFamily="18" charset="0"/>
              <a:buAutoNum type="romanLcParenBoth"/>
              <a:tabLst>
                <a:tab pos="685800" algn="l"/>
              </a:tabLst>
            </a:pPr>
            <a:r>
              <a:rPr lang="en-GB" sz="1000" b="0" dirty="0">
                <a:effectLst/>
                <a:latin typeface="Century Gothic" panose="020B0502020202020204" pitchFamily="34" charset="0"/>
                <a:ea typeface="Times New Roman" panose="02020603050405020304" pitchFamily="18" charset="0"/>
              </a:rPr>
              <a:t>provide a satisfactory response to any questions in the TQQ or inadequately or incorrectly completes any question </a:t>
            </a:r>
            <a:endParaRPr lang="en-GB" sz="1000" b="1" dirty="0">
              <a:effectLst/>
              <a:latin typeface="Century Gothic" panose="020B0502020202020204" pitchFamily="34" charset="0"/>
              <a:ea typeface="Times New Roman" panose="02020603050405020304" pitchFamily="18" charset="0"/>
            </a:endParaRPr>
          </a:p>
          <a:p>
            <a:pPr marL="342900" lvl="0" indent="-342900" algn="just">
              <a:lnSpc>
                <a:spcPct val="120000"/>
              </a:lnSpc>
              <a:spcAft>
                <a:spcPts val="600"/>
              </a:spcAft>
              <a:buFont typeface="Times New Roman" panose="02020603050405020304" pitchFamily="18" charset="0"/>
              <a:buAutoNum type="romanLcParenBoth"/>
              <a:tabLst>
                <a:tab pos="685800" algn="l"/>
              </a:tabLst>
            </a:pPr>
            <a:r>
              <a:rPr lang="en-GB" sz="1000" b="0" dirty="0">
                <a:effectLst/>
                <a:latin typeface="Century Gothic" panose="020B0502020202020204" pitchFamily="34" charset="0"/>
                <a:ea typeface="Times New Roman" panose="02020603050405020304" pitchFamily="18" charset="0"/>
              </a:rPr>
              <a:t>submit its completed TQQ after the deadline</a:t>
            </a:r>
            <a:endParaRPr lang="en-GB" sz="1000" b="1" dirty="0">
              <a:effectLst/>
              <a:latin typeface="Century Gothic" panose="020B0502020202020204" pitchFamily="34" charset="0"/>
              <a:ea typeface="Times New Roman" panose="02020603050405020304" pitchFamily="18" charset="0"/>
            </a:endParaRPr>
          </a:p>
          <a:p>
            <a:pPr marL="228600"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r>
              <a:rPr lang="en-GB" sz="1000" b="0" dirty="0">
                <a:effectLst/>
                <a:latin typeface="Century Gothic" panose="020B0502020202020204" pitchFamily="34" charset="0"/>
                <a:ea typeface="Times New Roman" panose="02020603050405020304" pitchFamily="18" charset="0"/>
              </a:rPr>
              <a:t>The Providers who comply with the above grounds shall be evaluated on the qualification criteria listed in the TQQ which takes into account the economic and financial standing and the technical or professional ability of the Provider and will be in accordance with Regulations 23-25 of the Public Contracts Regulations 2006 (as amended 2009).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Purpose of this TQQ</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spTree>
    <p:extLst>
      <p:ext uri="{BB962C8B-B14F-4D97-AF65-F5344CB8AC3E}">
        <p14:creationId xmlns:p14="http://schemas.microsoft.com/office/powerpoint/2010/main" val="2064888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68792" y="1131242"/>
            <a:ext cx="5917721" cy="1538883"/>
          </a:xfrm>
          <a:prstGeom prst="rect">
            <a:avLst/>
          </a:prstGeom>
          <a:noFill/>
        </p:spPr>
        <p:txBody>
          <a:bodyPr wrap="square" rtlCol="0">
            <a:spAutoFit/>
          </a:bodyPr>
          <a:lstStyle/>
          <a:p>
            <a:r>
              <a:rPr lang="en-GB" sz="1000" b="1" dirty="0">
                <a:solidFill>
                  <a:schemeClr val="tx1">
                    <a:lumMod val="50000"/>
                    <a:lumOff val="50000"/>
                  </a:schemeClr>
                </a:solidFill>
                <a:latin typeface="Century Gothic" panose="020B0502020202020204" pitchFamily="34" charset="0"/>
              </a:rPr>
              <a:t>1.  Full name, address and website of the provider:</a:t>
            </a:r>
          </a:p>
          <a:p>
            <a:endParaRPr lang="en-GB" sz="1000" dirty="0">
              <a:solidFill>
                <a:schemeClr val="tx1">
                  <a:lumMod val="50000"/>
                  <a:lumOff val="50000"/>
                </a:schemeClr>
              </a:solidFill>
              <a:latin typeface="Century Gothic" panose="020B0502020202020204" pitchFamily="34"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TQQ Part A – General Information</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F22016A8-096F-3D83-82F1-E619A1CA6BC7}"/>
              </a:ext>
            </a:extLst>
          </p:cNvPr>
          <p:cNvGraphicFramePr>
            <a:graphicFrameLocks noGrp="1"/>
          </p:cNvGraphicFramePr>
          <p:nvPr>
            <p:extLst>
              <p:ext uri="{D42A27DB-BD31-4B8C-83A1-F6EECF244321}">
                <p14:modId xmlns:p14="http://schemas.microsoft.com/office/powerpoint/2010/main" val="2353718475"/>
              </p:ext>
            </p:extLst>
          </p:nvPr>
        </p:nvGraphicFramePr>
        <p:xfrm>
          <a:off x="574075" y="1552065"/>
          <a:ext cx="5310505" cy="2278380"/>
        </p:xfrm>
        <a:graphic>
          <a:graphicData uri="http://schemas.openxmlformats.org/drawingml/2006/table">
            <a:tbl>
              <a:tblPr>
                <a:tableStyleId>{5C22544A-7EE6-4342-B048-85BDC9FD1C3A}</a:tableStyleId>
              </a:tblPr>
              <a:tblGrid>
                <a:gridCol w="1530350">
                  <a:extLst>
                    <a:ext uri="{9D8B030D-6E8A-4147-A177-3AD203B41FA5}">
                      <a16:colId xmlns:a16="http://schemas.microsoft.com/office/drawing/2014/main" val="216436134"/>
                    </a:ext>
                  </a:extLst>
                </a:gridCol>
                <a:gridCol w="3780155">
                  <a:extLst>
                    <a:ext uri="{9D8B030D-6E8A-4147-A177-3AD203B41FA5}">
                      <a16:colId xmlns:a16="http://schemas.microsoft.com/office/drawing/2014/main" val="2654628259"/>
                    </a:ext>
                  </a:extLst>
                </a:gridCol>
              </a:tblGrid>
              <a:tr h="0">
                <a:tc>
                  <a:txBody>
                    <a:bodyPr/>
                    <a:lstStyle/>
                    <a:p>
                      <a:pPr algn="l">
                        <a:lnSpc>
                          <a:spcPct val="120000"/>
                        </a:lnSpc>
                      </a:pPr>
                      <a:r>
                        <a:rPr lang="en-GB" sz="1000" dirty="0">
                          <a:effectLst/>
                          <a:latin typeface="Century Gothic" panose="020B0502020202020204" pitchFamily="34" charset="0"/>
                        </a:rPr>
                        <a:t>Company Name</a:t>
                      </a:r>
                      <a:endParaRPr lang="en-GB" sz="1000" b="1" dirty="0">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532345861"/>
                  </a:ext>
                </a:extLst>
              </a:tr>
              <a:tr h="0">
                <a:tc>
                  <a:txBody>
                    <a:bodyPr/>
                    <a:lstStyle/>
                    <a:p>
                      <a:r>
                        <a:rPr lang="en-GB" sz="1000" dirty="0">
                          <a:effectLst/>
                          <a:latin typeface="Century Gothic" panose="020B0502020202020204" pitchFamily="34" charset="0"/>
                        </a:rPr>
                        <a:t>Address</a:t>
                      </a:r>
                    </a:p>
                    <a:p>
                      <a:r>
                        <a:rPr lang="en-GB" sz="1000" dirty="0">
                          <a:effectLst/>
                          <a:latin typeface="Century Gothic" panose="020B0502020202020204" pitchFamily="34" charset="0"/>
                        </a:rPr>
                        <a:t> </a:t>
                      </a:r>
                    </a:p>
                    <a:p>
                      <a:r>
                        <a:rPr lang="en-GB" sz="1000" dirty="0">
                          <a:effectLst/>
                          <a:latin typeface="Century Gothic" panose="020B0502020202020204" pitchFamily="34" charset="0"/>
                        </a:rPr>
                        <a:t> </a:t>
                      </a:r>
                    </a:p>
                    <a:p>
                      <a:r>
                        <a:rPr lang="en-GB" sz="1000" dirty="0">
                          <a:effectLst/>
                          <a:latin typeface="Century Gothic" panose="020B0502020202020204" pitchFamily="34" charset="0"/>
                        </a:rPr>
                        <a:t> </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240924009"/>
                  </a:ext>
                </a:extLst>
              </a:tr>
              <a:tr h="0">
                <a:tc>
                  <a:txBody>
                    <a:bodyPr/>
                    <a:lstStyle/>
                    <a:p>
                      <a:r>
                        <a:rPr lang="en-GB" sz="1000" dirty="0">
                          <a:effectLst/>
                          <a:latin typeface="Century Gothic" panose="020B0502020202020204" pitchFamily="34" charset="0"/>
                        </a:rPr>
                        <a:t>Town/City</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394917203"/>
                  </a:ext>
                </a:extLst>
              </a:tr>
              <a:tr h="0">
                <a:tc>
                  <a:txBody>
                    <a:bodyPr/>
                    <a:lstStyle/>
                    <a:p>
                      <a:r>
                        <a:rPr lang="en-GB" sz="1000" dirty="0">
                          <a:effectLst/>
                          <a:latin typeface="Century Gothic" panose="020B0502020202020204" pitchFamily="34" charset="0"/>
                        </a:rPr>
                        <a:t>Postcode</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244289284"/>
                  </a:ext>
                </a:extLst>
              </a:tr>
              <a:tr h="0">
                <a:tc>
                  <a:txBody>
                    <a:bodyPr/>
                    <a:lstStyle/>
                    <a:p>
                      <a:r>
                        <a:rPr lang="en-GB" sz="1000" dirty="0">
                          <a:effectLst/>
                          <a:latin typeface="Century Gothic" panose="020B0502020202020204" pitchFamily="34" charset="0"/>
                        </a:rPr>
                        <a:t>Country</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682081692"/>
                  </a:ext>
                </a:extLst>
              </a:tr>
              <a:tr h="0">
                <a:tc>
                  <a:txBody>
                    <a:bodyPr/>
                    <a:lstStyle/>
                    <a:p>
                      <a:r>
                        <a:rPr lang="en-GB" sz="1000" dirty="0">
                          <a:effectLst/>
                          <a:latin typeface="Century Gothic" panose="020B0502020202020204" pitchFamily="34" charset="0"/>
                        </a:rPr>
                        <a:t>Website</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744179239"/>
                  </a:ext>
                </a:extLst>
              </a:tr>
            </a:tbl>
          </a:graphicData>
        </a:graphic>
      </p:graphicFrame>
      <p:sp>
        <p:nvSpPr>
          <p:cNvPr id="7" name="TextBox 6">
            <a:extLst>
              <a:ext uri="{FF2B5EF4-FFF2-40B4-BE49-F238E27FC236}">
                <a16:creationId xmlns:a16="http://schemas.microsoft.com/office/drawing/2014/main" id="{32161E26-5EA6-DD84-D51E-035A2EA0AB00}"/>
              </a:ext>
            </a:extLst>
          </p:cNvPr>
          <p:cNvSpPr txBox="1"/>
          <p:nvPr/>
        </p:nvSpPr>
        <p:spPr>
          <a:xfrm>
            <a:off x="507009" y="4037120"/>
            <a:ext cx="5310505" cy="400110"/>
          </a:xfrm>
          <a:prstGeom prst="rect">
            <a:avLst/>
          </a:prstGeom>
          <a:noFill/>
        </p:spPr>
        <p:txBody>
          <a:bodyPr wrap="square" rtlCol="0">
            <a:spAutoFit/>
          </a:bodyPr>
          <a:lstStyle/>
          <a:p>
            <a:r>
              <a:rPr lang="en-GB" sz="1000" b="1" dirty="0">
                <a:latin typeface="Century Gothic" panose="020B0502020202020204" pitchFamily="34" charset="0"/>
              </a:rPr>
              <a:t>2.  Name, position, telephone number and email address of the main contact for the project</a:t>
            </a:r>
          </a:p>
        </p:txBody>
      </p:sp>
      <p:graphicFrame>
        <p:nvGraphicFramePr>
          <p:cNvPr id="11" name="Table 10">
            <a:extLst>
              <a:ext uri="{FF2B5EF4-FFF2-40B4-BE49-F238E27FC236}">
                <a16:creationId xmlns:a16="http://schemas.microsoft.com/office/drawing/2014/main" id="{F6D93B7A-4B8D-FD08-825B-F236032452AB}"/>
              </a:ext>
            </a:extLst>
          </p:cNvPr>
          <p:cNvGraphicFramePr>
            <a:graphicFrameLocks noGrp="1"/>
          </p:cNvGraphicFramePr>
          <p:nvPr>
            <p:extLst>
              <p:ext uri="{D42A27DB-BD31-4B8C-83A1-F6EECF244321}">
                <p14:modId xmlns:p14="http://schemas.microsoft.com/office/powerpoint/2010/main" val="1692894786"/>
              </p:ext>
            </p:extLst>
          </p:nvPr>
        </p:nvGraphicFramePr>
        <p:xfrm>
          <a:off x="574075" y="4577828"/>
          <a:ext cx="5310505" cy="1200150"/>
        </p:xfrm>
        <a:graphic>
          <a:graphicData uri="http://schemas.openxmlformats.org/drawingml/2006/table">
            <a:tbl>
              <a:tblPr>
                <a:tableStyleId>{5C22544A-7EE6-4342-B048-85BDC9FD1C3A}</a:tableStyleId>
              </a:tblPr>
              <a:tblGrid>
                <a:gridCol w="1530350">
                  <a:extLst>
                    <a:ext uri="{9D8B030D-6E8A-4147-A177-3AD203B41FA5}">
                      <a16:colId xmlns:a16="http://schemas.microsoft.com/office/drawing/2014/main" val="1394062340"/>
                    </a:ext>
                  </a:extLst>
                </a:gridCol>
                <a:gridCol w="3780155">
                  <a:extLst>
                    <a:ext uri="{9D8B030D-6E8A-4147-A177-3AD203B41FA5}">
                      <a16:colId xmlns:a16="http://schemas.microsoft.com/office/drawing/2014/main" val="3403121028"/>
                    </a:ext>
                  </a:extLst>
                </a:gridCol>
              </a:tblGrid>
              <a:tr h="0">
                <a:tc>
                  <a:txBody>
                    <a:bodyPr/>
                    <a:lstStyle/>
                    <a:p>
                      <a:pPr algn="l">
                        <a:lnSpc>
                          <a:spcPct val="120000"/>
                        </a:lnSpc>
                      </a:pPr>
                      <a:r>
                        <a:rPr lang="en-GB" sz="1000" dirty="0">
                          <a:effectLst/>
                          <a:latin typeface="Century Gothic" panose="020B0502020202020204" pitchFamily="34" charset="0"/>
                        </a:rPr>
                        <a:t>Name</a:t>
                      </a:r>
                      <a:endParaRPr lang="en-GB" sz="1000" b="1" dirty="0">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302832663"/>
                  </a:ext>
                </a:extLst>
              </a:tr>
              <a:tr h="0">
                <a:tc>
                  <a:txBody>
                    <a:bodyPr/>
                    <a:lstStyle/>
                    <a:p>
                      <a:r>
                        <a:rPr lang="en-GB" sz="1000" dirty="0">
                          <a:effectLst/>
                          <a:latin typeface="Century Gothic" panose="020B0502020202020204" pitchFamily="34" charset="0"/>
                        </a:rPr>
                        <a:t>Position</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232060255"/>
                  </a:ext>
                </a:extLst>
              </a:tr>
              <a:tr h="0">
                <a:tc>
                  <a:txBody>
                    <a:bodyPr/>
                    <a:lstStyle/>
                    <a:p>
                      <a:r>
                        <a:rPr lang="en-GB" sz="1000" dirty="0">
                          <a:effectLst/>
                          <a:latin typeface="Century Gothic" panose="020B0502020202020204" pitchFamily="34" charset="0"/>
                        </a:rPr>
                        <a:t>Landline Number</a:t>
                      </a: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492931073"/>
                  </a:ext>
                </a:extLst>
              </a:tr>
              <a:tr h="0">
                <a:tc>
                  <a:txBody>
                    <a:bodyPr/>
                    <a:lstStyle/>
                    <a:p>
                      <a:r>
                        <a:rPr lang="en-GB" sz="1000" dirty="0">
                          <a:effectLst/>
                          <a:latin typeface="Century Gothic" panose="020B0502020202020204" pitchFamily="34" charset="0"/>
                        </a:rPr>
                        <a:t>Mobile Number</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791055555"/>
                  </a:ext>
                </a:extLst>
              </a:tr>
              <a:tr h="0">
                <a:tc>
                  <a:txBody>
                    <a:bodyPr/>
                    <a:lstStyle/>
                    <a:p>
                      <a:r>
                        <a:rPr lang="en-GB" sz="1000" dirty="0">
                          <a:effectLst/>
                          <a:latin typeface="Century Gothic" panose="020B0502020202020204" pitchFamily="34" charset="0"/>
                        </a:rPr>
                        <a:t>E-mail</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347189721"/>
                  </a:ext>
                </a:extLst>
              </a:tr>
            </a:tbl>
          </a:graphicData>
        </a:graphic>
      </p:graphicFrame>
      <p:sp>
        <p:nvSpPr>
          <p:cNvPr id="13" name="TextBox 12">
            <a:extLst>
              <a:ext uri="{FF2B5EF4-FFF2-40B4-BE49-F238E27FC236}">
                <a16:creationId xmlns:a16="http://schemas.microsoft.com/office/drawing/2014/main" id="{A1437BA5-E523-252C-034B-D6F5EA5DC0C7}"/>
              </a:ext>
            </a:extLst>
          </p:cNvPr>
          <p:cNvSpPr txBox="1"/>
          <p:nvPr/>
        </p:nvSpPr>
        <p:spPr>
          <a:xfrm>
            <a:off x="507010" y="6075556"/>
            <a:ext cx="5444634" cy="1015663"/>
          </a:xfrm>
          <a:prstGeom prst="rect">
            <a:avLst/>
          </a:prstGeom>
          <a:noFill/>
        </p:spPr>
        <p:txBody>
          <a:bodyPr wrap="square" rtlCol="0">
            <a:spAutoFit/>
          </a:bodyPr>
          <a:lstStyle/>
          <a:p>
            <a:pPr marL="228600" indent="-228600">
              <a:buAutoNum type="arabicPeriod" startAt="3"/>
            </a:pPr>
            <a:r>
              <a:rPr lang="en-GB" sz="1000" b="1" dirty="0">
                <a:latin typeface="Century Gothic" panose="020B0502020202020204" pitchFamily="34" charset="0"/>
              </a:rPr>
              <a:t>Registration with professional body</a:t>
            </a:r>
          </a:p>
          <a:p>
            <a:endParaRPr lang="en-GB" sz="1000" b="1" dirty="0">
              <a:latin typeface="Century Gothic" panose="020B0502020202020204" pitchFamily="34" charset="0"/>
            </a:endParaRPr>
          </a:p>
          <a:p>
            <a:r>
              <a:rPr lang="en-GB" sz="1000" dirty="0">
                <a:effectLst/>
                <a:latin typeface="Century Gothic" panose="020B0502020202020204" pitchFamily="34" charset="0"/>
                <a:ea typeface="Times New Roman" panose="02020603050405020304" pitchFamily="18" charset="0"/>
              </a:rPr>
              <a:t>Is the Provider registered with a trade or professional body applicable to the nature of the works involved in the scheme? </a:t>
            </a:r>
          </a:p>
          <a:p>
            <a:pPr marL="228600" indent="-228600">
              <a:buAutoNum type="arabicPeriod" startAt="3"/>
            </a:pPr>
            <a:endParaRPr lang="en-GB" sz="1000" b="1" dirty="0">
              <a:latin typeface="Century Gothic" panose="020B0502020202020204" pitchFamily="34" charset="0"/>
            </a:endParaRPr>
          </a:p>
          <a:p>
            <a:endParaRPr lang="en-GB" sz="1000" b="1" dirty="0">
              <a:latin typeface="Century Gothic" panose="020B0502020202020204" pitchFamily="34" charset="0"/>
            </a:endParaRPr>
          </a:p>
        </p:txBody>
      </p:sp>
      <p:graphicFrame>
        <p:nvGraphicFramePr>
          <p:cNvPr id="14" name="Table 13">
            <a:extLst>
              <a:ext uri="{FF2B5EF4-FFF2-40B4-BE49-F238E27FC236}">
                <a16:creationId xmlns:a16="http://schemas.microsoft.com/office/drawing/2014/main" id="{BD50789B-A54E-F3EB-4674-38F4460156EE}"/>
              </a:ext>
            </a:extLst>
          </p:cNvPr>
          <p:cNvGraphicFramePr>
            <a:graphicFrameLocks noGrp="1"/>
          </p:cNvGraphicFramePr>
          <p:nvPr>
            <p:extLst>
              <p:ext uri="{D42A27DB-BD31-4B8C-83A1-F6EECF244321}">
                <p14:modId xmlns:p14="http://schemas.microsoft.com/office/powerpoint/2010/main" val="3588434459"/>
              </p:ext>
            </p:extLst>
          </p:nvPr>
        </p:nvGraphicFramePr>
        <p:xfrm>
          <a:off x="574074" y="6841869"/>
          <a:ext cx="5310505" cy="1163447"/>
        </p:xfrm>
        <a:graphic>
          <a:graphicData uri="http://schemas.openxmlformats.org/drawingml/2006/table">
            <a:tbl>
              <a:tblPr>
                <a:tableStyleId>{5C22544A-7EE6-4342-B048-85BDC9FD1C3A}</a:tableStyleId>
              </a:tblPr>
              <a:tblGrid>
                <a:gridCol w="5310505">
                  <a:extLst>
                    <a:ext uri="{9D8B030D-6E8A-4147-A177-3AD203B41FA5}">
                      <a16:colId xmlns:a16="http://schemas.microsoft.com/office/drawing/2014/main" val="3330075431"/>
                    </a:ext>
                  </a:extLst>
                </a:gridCol>
              </a:tblGrid>
              <a:tr h="0">
                <a:tc>
                  <a:txBody>
                    <a:bodyPr/>
                    <a:lstStyle/>
                    <a:p>
                      <a:pPr>
                        <a:lnSpc>
                          <a:spcPct val="120000"/>
                        </a:lnSpc>
                      </a:pPr>
                      <a:r>
                        <a:rPr lang="en-GB" sz="1000" dirty="0">
                          <a:effectLst/>
                          <a:latin typeface="Century Gothic" panose="020B0502020202020204" pitchFamily="34" charset="0"/>
                        </a:rPr>
                        <a:t>Evidence of registration with appropriate professional/trade body</a:t>
                      </a:r>
                    </a:p>
                    <a:p>
                      <a:pPr>
                        <a:lnSpc>
                          <a:spcPct val="120000"/>
                        </a:lnSpc>
                      </a:pPr>
                      <a:r>
                        <a:rPr lang="en-GB" sz="1000" dirty="0">
                          <a:effectLst/>
                          <a:latin typeface="Century Gothic" panose="020B0502020202020204" pitchFamily="34" charset="0"/>
                        </a:rPr>
                        <a:t>Either insert required details or state ‘None’</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2881898917"/>
                  </a:ext>
                </a:extLst>
              </a:tr>
              <a:tr h="0">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622885827"/>
                  </a:ext>
                </a:extLst>
              </a:tr>
            </a:tbl>
          </a:graphicData>
        </a:graphic>
      </p:graphicFrame>
    </p:spTree>
    <p:extLst>
      <p:ext uri="{BB962C8B-B14F-4D97-AF65-F5344CB8AC3E}">
        <p14:creationId xmlns:p14="http://schemas.microsoft.com/office/powerpoint/2010/main" val="1087312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9946" y="1115041"/>
            <a:ext cx="5917721" cy="1692771"/>
          </a:xfrm>
          <a:prstGeom prst="rect">
            <a:avLst/>
          </a:prstGeom>
          <a:noFill/>
        </p:spPr>
        <p:txBody>
          <a:bodyPr wrap="square" rtlCol="0">
            <a:spAutoFit/>
          </a:bodyPr>
          <a:lstStyle/>
          <a:p>
            <a:r>
              <a:rPr lang="en-GB" sz="1000" b="1" dirty="0">
                <a:latin typeface="Century Gothic" panose="020B0502020202020204" pitchFamily="34" charset="0"/>
              </a:rPr>
              <a:t>4.  If details are available, please list any other identified members of your sub-contractor team</a:t>
            </a:r>
          </a:p>
          <a:p>
            <a:endParaRPr lang="en-GB" sz="1000" dirty="0">
              <a:solidFill>
                <a:schemeClr val="tx1">
                  <a:lumMod val="50000"/>
                  <a:lumOff val="50000"/>
                </a:schemeClr>
              </a:solidFill>
              <a:latin typeface="Century Gothic" panose="020B0502020202020204" pitchFamily="34"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07777"/>
          </a:xfrm>
          <a:prstGeom prst="rect">
            <a:avLst/>
          </a:prstGeom>
          <a:noFill/>
        </p:spPr>
        <p:txBody>
          <a:bodyPr wrap="square" rtlCol="0">
            <a:spAutoFit/>
          </a:bodyPr>
          <a:lstStyle/>
          <a:p>
            <a:r>
              <a:rPr lang="en-GB" sz="1400" spc="144" dirty="0">
                <a:solidFill>
                  <a:schemeClr val="tx1">
                    <a:lumMod val="50000"/>
                    <a:lumOff val="50000"/>
                  </a:schemeClr>
                </a:solidFill>
                <a:latin typeface="Century Gothic" panose="020B0502020202020204" pitchFamily="34" charset="0"/>
              </a:rPr>
              <a:t>TQQ Part A – General Information</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6" name="Table 5">
            <a:extLst>
              <a:ext uri="{FF2B5EF4-FFF2-40B4-BE49-F238E27FC236}">
                <a16:creationId xmlns:a16="http://schemas.microsoft.com/office/drawing/2014/main" id="{F7F41038-A601-E5BF-B128-1F6106B740A3}"/>
              </a:ext>
            </a:extLst>
          </p:cNvPr>
          <p:cNvGraphicFramePr>
            <a:graphicFrameLocks noGrp="1"/>
          </p:cNvGraphicFramePr>
          <p:nvPr>
            <p:extLst>
              <p:ext uri="{D42A27DB-BD31-4B8C-83A1-F6EECF244321}">
                <p14:modId xmlns:p14="http://schemas.microsoft.com/office/powerpoint/2010/main" val="1172509016"/>
              </p:ext>
            </p:extLst>
          </p:nvPr>
        </p:nvGraphicFramePr>
        <p:xfrm>
          <a:off x="500333" y="1581271"/>
          <a:ext cx="5370830" cy="1432560"/>
        </p:xfrm>
        <a:graphic>
          <a:graphicData uri="http://schemas.openxmlformats.org/drawingml/2006/table">
            <a:tbl>
              <a:tblPr>
                <a:tableStyleId>{5C22544A-7EE6-4342-B048-85BDC9FD1C3A}</a:tableStyleId>
              </a:tblPr>
              <a:tblGrid>
                <a:gridCol w="998855">
                  <a:extLst>
                    <a:ext uri="{9D8B030D-6E8A-4147-A177-3AD203B41FA5}">
                      <a16:colId xmlns:a16="http://schemas.microsoft.com/office/drawing/2014/main" val="2039911743"/>
                    </a:ext>
                  </a:extLst>
                </a:gridCol>
                <a:gridCol w="1457325">
                  <a:extLst>
                    <a:ext uri="{9D8B030D-6E8A-4147-A177-3AD203B41FA5}">
                      <a16:colId xmlns:a16="http://schemas.microsoft.com/office/drawing/2014/main" val="1782465068"/>
                    </a:ext>
                  </a:extLst>
                </a:gridCol>
                <a:gridCol w="1782445">
                  <a:extLst>
                    <a:ext uri="{9D8B030D-6E8A-4147-A177-3AD203B41FA5}">
                      <a16:colId xmlns:a16="http://schemas.microsoft.com/office/drawing/2014/main" val="2755968613"/>
                    </a:ext>
                  </a:extLst>
                </a:gridCol>
                <a:gridCol w="1132205">
                  <a:extLst>
                    <a:ext uri="{9D8B030D-6E8A-4147-A177-3AD203B41FA5}">
                      <a16:colId xmlns:a16="http://schemas.microsoft.com/office/drawing/2014/main" val="2557270742"/>
                    </a:ext>
                  </a:extLst>
                </a:gridCol>
              </a:tblGrid>
              <a:tr h="0">
                <a:tc>
                  <a:txBody>
                    <a:bodyPr/>
                    <a:lstStyle/>
                    <a:p>
                      <a:r>
                        <a:rPr lang="en-GB" sz="1000" dirty="0">
                          <a:effectLst/>
                          <a:latin typeface="Century Gothic" panose="020B0502020202020204" pitchFamily="34" charset="0"/>
                        </a:rPr>
                        <a:t>Organisation name</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r>
                        <a:rPr lang="en-GB" sz="1000" dirty="0">
                          <a:effectLst/>
                          <a:latin typeface="Century Gothic" panose="020B0502020202020204" pitchFamily="34" charset="0"/>
                        </a:rPr>
                        <a:t>Organisation address and contact details</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r>
                        <a:rPr lang="en-GB" sz="1000" dirty="0">
                          <a:effectLst/>
                          <a:latin typeface="Century Gothic" panose="020B0502020202020204" pitchFamily="34" charset="0"/>
                        </a:rPr>
                        <a:t>Responsibility / Role and percentage of overall project they will be responsible for</a:t>
                      </a:r>
                      <a:endParaRPr lang="en-GB" sz="1000" dirty="0">
                        <a:effectLst/>
                        <a:latin typeface="Century Gothic" panose="020B0502020202020204" pitchFamily="34" charset="0"/>
                        <a:ea typeface="Times New Roman" panose="02020603050405020304" pitchFamily="18" charset="0"/>
                      </a:endParaRPr>
                    </a:p>
                  </a:txBody>
                  <a:tcPr marL="68580" marR="68580" marT="0" marB="0"/>
                </a:tc>
                <a:tc>
                  <a:txBody>
                    <a:bodyPr/>
                    <a:lstStyle/>
                    <a:p>
                      <a:r>
                        <a:rPr lang="en-GB" sz="1000" dirty="0">
                          <a:effectLst/>
                          <a:latin typeface="Century Gothic" panose="020B0502020202020204" pitchFamily="34" charset="0"/>
                        </a:rPr>
                        <a:t>Length of time as a sub-contractor to the prime contractor.</a:t>
                      </a:r>
                      <a:endParaRPr lang="en-GB" sz="1000" dirty="0">
                        <a:effectLst/>
                        <a:latin typeface="Century Gothic" panose="020B050202020202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913017575"/>
                  </a:ext>
                </a:extLst>
              </a:tr>
              <a:tr h="0">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796367033"/>
                  </a:ext>
                </a:extLst>
              </a:tr>
              <a:tr h="0">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300729870"/>
                  </a:ext>
                </a:extLst>
              </a:tr>
              <a:tr h="0">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568294329"/>
                  </a:ext>
                </a:extLst>
              </a:tr>
              <a:tr h="0">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14366128"/>
                  </a:ext>
                </a:extLst>
              </a:tr>
            </a:tbl>
          </a:graphicData>
        </a:graphic>
      </p:graphicFrame>
      <p:sp>
        <p:nvSpPr>
          <p:cNvPr id="7" name="TextBox 6">
            <a:extLst>
              <a:ext uri="{FF2B5EF4-FFF2-40B4-BE49-F238E27FC236}">
                <a16:creationId xmlns:a16="http://schemas.microsoft.com/office/drawing/2014/main" id="{363E7AC5-7D4B-5834-7A49-67631260EC0F}"/>
              </a:ext>
            </a:extLst>
          </p:cNvPr>
          <p:cNvSpPr txBox="1"/>
          <p:nvPr/>
        </p:nvSpPr>
        <p:spPr>
          <a:xfrm>
            <a:off x="439946" y="3093882"/>
            <a:ext cx="5370830" cy="553998"/>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5.  Does the Provider and/or any of its named sub-contractors have any potential conflicts of interest that may arise if selected to deliver this project (as outlined in paragraph 1.2)?</a:t>
            </a:r>
            <a:endParaRPr lang="en-GB" sz="1000" b="1" dirty="0">
              <a:latin typeface="Century Gothic" panose="020B0502020202020204" pitchFamily="34" charset="0"/>
            </a:endParaRPr>
          </a:p>
        </p:txBody>
      </p:sp>
      <p:graphicFrame>
        <p:nvGraphicFramePr>
          <p:cNvPr id="11" name="Table 10">
            <a:extLst>
              <a:ext uri="{FF2B5EF4-FFF2-40B4-BE49-F238E27FC236}">
                <a16:creationId xmlns:a16="http://schemas.microsoft.com/office/drawing/2014/main" id="{2613AFA8-BF8A-D9DF-1E9D-CBD9269832D2}"/>
              </a:ext>
            </a:extLst>
          </p:cNvPr>
          <p:cNvGraphicFramePr>
            <a:graphicFrameLocks noGrp="1"/>
          </p:cNvGraphicFramePr>
          <p:nvPr>
            <p:extLst>
              <p:ext uri="{D42A27DB-BD31-4B8C-83A1-F6EECF244321}">
                <p14:modId xmlns:p14="http://schemas.microsoft.com/office/powerpoint/2010/main" val="3065621198"/>
              </p:ext>
            </p:extLst>
          </p:nvPr>
        </p:nvGraphicFramePr>
        <p:xfrm>
          <a:off x="500271" y="3745355"/>
          <a:ext cx="5310505" cy="1163066"/>
        </p:xfrm>
        <a:graphic>
          <a:graphicData uri="http://schemas.openxmlformats.org/drawingml/2006/table">
            <a:tbl>
              <a:tblPr>
                <a:tableStyleId>{5C22544A-7EE6-4342-B048-85BDC9FD1C3A}</a:tableStyleId>
              </a:tblPr>
              <a:tblGrid>
                <a:gridCol w="3690620">
                  <a:extLst>
                    <a:ext uri="{9D8B030D-6E8A-4147-A177-3AD203B41FA5}">
                      <a16:colId xmlns:a16="http://schemas.microsoft.com/office/drawing/2014/main" val="1541863492"/>
                    </a:ext>
                  </a:extLst>
                </a:gridCol>
                <a:gridCol w="1619885">
                  <a:extLst>
                    <a:ext uri="{9D8B030D-6E8A-4147-A177-3AD203B41FA5}">
                      <a16:colId xmlns:a16="http://schemas.microsoft.com/office/drawing/2014/main" val="1751856452"/>
                    </a:ext>
                  </a:extLst>
                </a:gridCol>
              </a:tblGrid>
              <a:tr h="0">
                <a:tc>
                  <a:txBody>
                    <a:bodyPr/>
                    <a:lstStyle/>
                    <a:p>
                      <a:pPr algn="l">
                        <a:lnSpc>
                          <a:spcPct val="120000"/>
                        </a:lnSpc>
                      </a:pPr>
                      <a:r>
                        <a:rPr lang="en-GB" sz="1000" dirty="0">
                          <a:effectLst/>
                          <a:latin typeface="Century Gothic" panose="020B0502020202020204" pitchFamily="34" charset="0"/>
                        </a:rPr>
                        <a:t>Potential conflicts of interest</a:t>
                      </a:r>
                      <a:endParaRPr lang="en-GB" sz="1000" b="1" dirty="0">
                        <a:effectLst/>
                        <a:latin typeface="Century Gothic" panose="020B0502020202020204" pitchFamily="34" charset="0"/>
                      </a:endParaRPr>
                    </a:p>
                  </a:txBody>
                  <a:tcPr marL="68580" marR="68580" marT="36195" marB="36195" anchor="ctr"/>
                </a:tc>
                <a:tc>
                  <a:txBody>
                    <a:bodyPr/>
                    <a:lstStyle/>
                    <a:p>
                      <a:r>
                        <a:rPr lang="en-GB" sz="1000" dirty="0">
                          <a:effectLst/>
                          <a:latin typeface="Century Gothic" panose="020B0502020202020204" pitchFamily="34" charset="0"/>
                        </a:rPr>
                        <a:t>YES / NO  (please delete)</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4142109474"/>
                  </a:ext>
                </a:extLst>
              </a:tr>
              <a:tr h="0">
                <a:tc>
                  <a:txBody>
                    <a:bodyPr/>
                    <a:lstStyle/>
                    <a:p>
                      <a:pPr algn="l">
                        <a:lnSpc>
                          <a:spcPct val="120000"/>
                        </a:lnSpc>
                      </a:pPr>
                      <a:endParaRPr lang="en-GB" sz="1000" b="1" dirty="0">
                        <a:effectLst/>
                        <a:latin typeface="Century Gothic" panose="020B0502020202020204" pitchFamily="34" charset="0"/>
                      </a:endParaRPr>
                    </a:p>
                    <a:p>
                      <a:pPr algn="l">
                        <a:lnSpc>
                          <a:spcPct val="120000"/>
                        </a:lnSpc>
                      </a:pPr>
                      <a:endParaRPr lang="en-GB" sz="1000" b="1" dirty="0">
                        <a:effectLst/>
                        <a:latin typeface="Century Gothic" panose="020B0502020202020204" pitchFamily="34" charset="0"/>
                      </a:endParaRPr>
                    </a:p>
                    <a:p>
                      <a:pPr algn="l">
                        <a:lnSpc>
                          <a:spcPct val="120000"/>
                        </a:lnSpc>
                      </a:pPr>
                      <a:endParaRPr lang="en-GB" sz="1000" b="1" dirty="0">
                        <a:effectLst/>
                        <a:latin typeface="Century Gothic" panose="020B0502020202020204" pitchFamily="34" charset="0"/>
                      </a:endParaRPr>
                    </a:p>
                    <a:p>
                      <a:pPr algn="l">
                        <a:lnSpc>
                          <a:spcPct val="120000"/>
                        </a:lnSpc>
                      </a:pPr>
                      <a:endParaRPr lang="en-GB" sz="1000" b="1" dirty="0">
                        <a:effectLst/>
                        <a:latin typeface="Century Gothic" panose="020B0502020202020204" pitchFamily="34" charset="0"/>
                      </a:endParaRPr>
                    </a:p>
                  </a:txBody>
                  <a:tcPr marL="68580" marR="68580" marT="36195" marB="36195" anchor="ctr"/>
                </a:tc>
                <a:tc>
                  <a:txBody>
                    <a:bodyPr/>
                    <a:lstStyle/>
                    <a:p>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4223202205"/>
                  </a:ext>
                </a:extLst>
              </a:tr>
            </a:tbl>
          </a:graphicData>
        </a:graphic>
      </p:graphicFrame>
    </p:spTree>
    <p:extLst>
      <p:ext uri="{BB962C8B-B14F-4D97-AF65-F5344CB8AC3E}">
        <p14:creationId xmlns:p14="http://schemas.microsoft.com/office/powerpoint/2010/main" val="97392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6382" y="913831"/>
            <a:ext cx="5917721" cy="1692771"/>
          </a:xfrm>
          <a:prstGeom prst="rect">
            <a:avLst/>
          </a:prstGeom>
          <a:noFill/>
        </p:spPr>
        <p:txBody>
          <a:bodyPr wrap="square" rtlCol="0">
            <a:spAutoFit/>
          </a:bodyPr>
          <a:lstStyle/>
          <a:p>
            <a:r>
              <a:rPr lang="en-GB" sz="1000" b="1" dirty="0">
                <a:solidFill>
                  <a:schemeClr val="tx1">
                    <a:lumMod val="50000"/>
                    <a:lumOff val="50000"/>
                  </a:schemeClr>
                </a:solidFill>
                <a:latin typeface="Century Gothic" panose="020B0502020202020204" pitchFamily="34" charset="0"/>
              </a:rPr>
              <a:t>6.  Name and address of principal banker together with banker’s reference</a:t>
            </a:r>
          </a:p>
          <a:p>
            <a:endParaRPr lang="en-GB" sz="1000" dirty="0">
              <a:solidFill>
                <a:schemeClr val="tx1">
                  <a:lumMod val="50000"/>
                  <a:lumOff val="50000"/>
                </a:schemeClr>
              </a:solidFill>
              <a:latin typeface="Century Gothic" panose="020B0502020202020204" pitchFamily="34" charset="0"/>
            </a:endParaRPr>
          </a:p>
          <a:p>
            <a:pPr algn="just"/>
            <a:endParaRPr lang="en-GB" sz="1000" dirty="0">
              <a:effectLst/>
              <a:latin typeface="Century Gothic" panose="020B0502020202020204" pitchFamily="34" charset="0"/>
              <a:ea typeface="Times New Roman" panose="02020603050405020304" pitchFamily="18" charset="0"/>
            </a:endParaRPr>
          </a:p>
          <a:p>
            <a:pPr algn="just"/>
            <a:endParaRPr lang="en-GB" sz="1000" dirty="0">
              <a:latin typeface="Century Gothic" panose="020B0502020202020204" pitchFamily="34" charset="0"/>
              <a:ea typeface="Times New Roman" panose="02020603050405020304" pitchFamily="18" charset="0"/>
            </a:endParaRPr>
          </a:p>
          <a:p>
            <a:pPr algn="just"/>
            <a:r>
              <a:rPr lang="en-GB" sz="1000" b="0" dirty="0">
                <a:effectLst/>
                <a:latin typeface="Century Gothic" panose="020B0502020202020204" pitchFamily="34" charset="0"/>
                <a:ea typeface="Times New Roman" panose="02020603050405020304" pitchFamily="18" charset="0"/>
              </a:rPr>
              <a:t>.</a:t>
            </a:r>
            <a:r>
              <a:rPr lang="en-GB" sz="1000" b="0" i="1" dirty="0">
                <a:effectLst/>
                <a:latin typeface="Century Gothic" panose="020B0502020202020204" pitchFamily="34" charset="0"/>
                <a:ea typeface="Times New Roman" panose="02020603050405020304" pitchFamily="18" charset="0"/>
              </a:rPr>
              <a:t> </a:t>
            </a: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lnSpc>
                <a:spcPct val="120000"/>
              </a:lnSpc>
              <a:spcAft>
                <a:spcPts val="600"/>
              </a:spcAft>
            </a:pPr>
            <a:endParaRPr lang="en-GB" sz="1000" b="1" dirty="0">
              <a:effectLst/>
              <a:latin typeface="Century Gothic" panose="020B0502020202020204" pitchFamily="34" charset="0"/>
              <a:ea typeface="Times New Roman" panose="02020603050405020304" pitchFamily="18" charset="0"/>
            </a:endParaRPr>
          </a:p>
          <a:p>
            <a:pPr algn="just"/>
            <a:endParaRPr lang="en-GB" sz="1000" dirty="0">
              <a:effectLst/>
              <a:latin typeface="Century Gothic" panose="020B0502020202020204" pitchFamily="34" charset="0"/>
              <a:ea typeface="Times New Roman" panose="02020603050405020304" pitchFamily="18" charset="0"/>
            </a:endParaRPr>
          </a:p>
          <a:p>
            <a:endParaRPr lang="en-GB" sz="1000" dirty="0">
              <a:solidFill>
                <a:schemeClr val="tx1">
                  <a:lumMod val="50000"/>
                  <a:lumOff val="50000"/>
                </a:schemeClr>
              </a:solidFill>
              <a:latin typeface="Century Gothic" panose="020B0502020202020204" pitchFamily="34" charset="0"/>
            </a:endParaRPr>
          </a:p>
        </p:txBody>
      </p:sp>
      <p:sp>
        <p:nvSpPr>
          <p:cNvPr id="4" name="TextBox 3"/>
          <p:cNvSpPr txBox="1"/>
          <p:nvPr/>
        </p:nvSpPr>
        <p:spPr>
          <a:xfrm>
            <a:off x="439946" y="278173"/>
            <a:ext cx="4506292" cy="326051"/>
          </a:xfrm>
          <a:prstGeom prst="rect">
            <a:avLst/>
          </a:prstGeom>
          <a:noFill/>
        </p:spPr>
        <p:txBody>
          <a:bodyPr wrap="square" rtlCol="0">
            <a:spAutoFit/>
          </a:bodyPr>
          <a:lstStyle/>
          <a:p>
            <a:pPr>
              <a:lnSpc>
                <a:spcPct val="120000"/>
              </a:lnSpc>
            </a:pPr>
            <a:r>
              <a:rPr lang="en-GB" sz="1400" kern="0" dirty="0">
                <a:solidFill>
                  <a:schemeClr val="tx1">
                    <a:lumMod val="50000"/>
                    <a:lumOff val="50000"/>
                  </a:schemeClr>
                </a:solidFill>
                <a:effectLst/>
                <a:latin typeface="Century Gothic" panose="020B0502020202020204" pitchFamily="34" charset="0"/>
              </a:rPr>
              <a:t>TQQ PART B - FINANCIAL DETAILS</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76278" y="179863"/>
            <a:ext cx="1296748" cy="812175"/>
          </a:xfrm>
          <a:prstGeom prst="rect">
            <a:avLst/>
          </a:prstGeom>
        </p:spPr>
      </p:pic>
      <p:sp>
        <p:nvSpPr>
          <p:cNvPr id="5" name="Slide Number Placeholder 4">
            <a:extLst>
              <a:ext uri="{FF2B5EF4-FFF2-40B4-BE49-F238E27FC236}">
                <a16:creationId xmlns:a16="http://schemas.microsoft.com/office/drawing/2014/main" id="{1A3FFA91-4309-3068-B3FF-79840AF94FA0}"/>
              </a:ext>
            </a:extLst>
          </p:cNvPr>
          <p:cNvSpPr>
            <a:spLocks noGrp="1"/>
          </p:cNvSpPr>
          <p:nvPr>
            <p:ph type="sldNum" sz="quarter" idx="12"/>
          </p:nvPr>
        </p:nvSpPr>
        <p:spPr/>
        <p:txBody>
          <a:bodyPr/>
          <a:lstStyle/>
          <a:p>
            <a:r>
              <a:rPr lang="en-GB" sz="800" dirty="0">
                <a:latin typeface="Century Gothic" panose="020B0502020202020204" pitchFamily="34" charset="0"/>
              </a:rPr>
              <a:t>1</a:t>
            </a:r>
          </a:p>
        </p:txBody>
      </p:sp>
      <p:graphicFrame>
        <p:nvGraphicFramePr>
          <p:cNvPr id="13" name="Table 12">
            <a:extLst>
              <a:ext uri="{FF2B5EF4-FFF2-40B4-BE49-F238E27FC236}">
                <a16:creationId xmlns:a16="http://schemas.microsoft.com/office/drawing/2014/main" id="{BDC26481-8BBF-C3D4-9CD5-4C0C6C0A558B}"/>
              </a:ext>
            </a:extLst>
          </p:cNvPr>
          <p:cNvGraphicFramePr>
            <a:graphicFrameLocks noGrp="1"/>
          </p:cNvGraphicFramePr>
          <p:nvPr>
            <p:extLst>
              <p:ext uri="{D42A27DB-BD31-4B8C-83A1-F6EECF244321}">
                <p14:modId xmlns:p14="http://schemas.microsoft.com/office/powerpoint/2010/main" val="19634144"/>
              </p:ext>
            </p:extLst>
          </p:nvPr>
        </p:nvGraphicFramePr>
        <p:xfrm>
          <a:off x="439946" y="1185822"/>
          <a:ext cx="5310505" cy="1249680"/>
        </p:xfrm>
        <a:graphic>
          <a:graphicData uri="http://schemas.openxmlformats.org/drawingml/2006/table">
            <a:tbl>
              <a:tblPr>
                <a:tableStyleId>{5C22544A-7EE6-4342-B048-85BDC9FD1C3A}</a:tableStyleId>
              </a:tblPr>
              <a:tblGrid>
                <a:gridCol w="1530350">
                  <a:extLst>
                    <a:ext uri="{9D8B030D-6E8A-4147-A177-3AD203B41FA5}">
                      <a16:colId xmlns:a16="http://schemas.microsoft.com/office/drawing/2014/main" val="167641064"/>
                    </a:ext>
                  </a:extLst>
                </a:gridCol>
                <a:gridCol w="3780155">
                  <a:extLst>
                    <a:ext uri="{9D8B030D-6E8A-4147-A177-3AD203B41FA5}">
                      <a16:colId xmlns:a16="http://schemas.microsoft.com/office/drawing/2014/main" val="989459992"/>
                    </a:ext>
                  </a:extLst>
                </a:gridCol>
              </a:tblGrid>
              <a:tr h="0">
                <a:tc>
                  <a:txBody>
                    <a:bodyPr/>
                    <a:lstStyle/>
                    <a:p>
                      <a:pPr algn="l">
                        <a:lnSpc>
                          <a:spcPct val="120000"/>
                        </a:lnSpc>
                      </a:pPr>
                      <a:r>
                        <a:rPr lang="en-GB" sz="1000" dirty="0">
                          <a:effectLst/>
                          <a:latin typeface="Century Gothic" panose="020B0502020202020204" pitchFamily="34" charset="0"/>
                        </a:rPr>
                        <a:t>Bank Name</a:t>
                      </a:r>
                      <a:endParaRPr lang="en-GB" sz="1000" b="1" dirty="0">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3429227938"/>
                  </a:ext>
                </a:extLst>
              </a:tr>
              <a:tr h="0">
                <a:tc>
                  <a:txBody>
                    <a:bodyPr/>
                    <a:lstStyle/>
                    <a:p>
                      <a:r>
                        <a:rPr lang="en-GB" sz="1000" dirty="0">
                          <a:effectLst/>
                          <a:latin typeface="Century Gothic" panose="020B0502020202020204" pitchFamily="34" charset="0"/>
                        </a:rPr>
                        <a:t>Address</a:t>
                      </a:r>
                    </a:p>
                    <a:p>
                      <a:r>
                        <a:rPr lang="en-GB" sz="1000" dirty="0">
                          <a:effectLst/>
                          <a:latin typeface="Century Gothic" panose="020B0502020202020204" pitchFamily="34" charset="0"/>
                        </a:rPr>
                        <a:t> </a:t>
                      </a:r>
                    </a:p>
                    <a:p>
                      <a:r>
                        <a:rPr lang="en-GB" sz="1000" dirty="0">
                          <a:effectLst/>
                          <a:latin typeface="Century Gothic" panose="020B0502020202020204" pitchFamily="34" charset="0"/>
                        </a:rPr>
                        <a:t> </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669690216"/>
                  </a:ext>
                </a:extLst>
              </a:tr>
              <a:tr h="0">
                <a:tc>
                  <a:txBody>
                    <a:bodyPr/>
                    <a:lstStyle/>
                    <a:p>
                      <a:r>
                        <a:rPr lang="en-GB" sz="1000" dirty="0">
                          <a:effectLst/>
                          <a:latin typeface="Century Gothic" panose="020B0502020202020204" pitchFamily="34" charset="0"/>
                        </a:rPr>
                        <a:t>Town/City</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599946233"/>
                  </a:ext>
                </a:extLst>
              </a:tr>
              <a:tr h="0">
                <a:tc>
                  <a:txBody>
                    <a:bodyPr/>
                    <a:lstStyle/>
                    <a:p>
                      <a:r>
                        <a:rPr lang="en-GB" sz="1000" dirty="0">
                          <a:effectLst/>
                          <a:latin typeface="Century Gothic" panose="020B0502020202020204" pitchFamily="34" charset="0"/>
                        </a:rPr>
                        <a:t>Postcode</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435737148"/>
                  </a:ext>
                </a:extLst>
              </a:tr>
            </a:tbl>
          </a:graphicData>
        </a:graphic>
      </p:graphicFrame>
      <p:graphicFrame>
        <p:nvGraphicFramePr>
          <p:cNvPr id="14" name="Table 13">
            <a:extLst>
              <a:ext uri="{FF2B5EF4-FFF2-40B4-BE49-F238E27FC236}">
                <a16:creationId xmlns:a16="http://schemas.microsoft.com/office/drawing/2014/main" id="{608B0771-D39C-AC45-A98B-A621A5D46E9F}"/>
              </a:ext>
            </a:extLst>
          </p:cNvPr>
          <p:cNvGraphicFramePr>
            <a:graphicFrameLocks noGrp="1"/>
          </p:cNvGraphicFramePr>
          <p:nvPr>
            <p:extLst>
              <p:ext uri="{D42A27DB-BD31-4B8C-83A1-F6EECF244321}">
                <p14:modId xmlns:p14="http://schemas.microsoft.com/office/powerpoint/2010/main" val="3712373291"/>
              </p:ext>
            </p:extLst>
          </p:nvPr>
        </p:nvGraphicFramePr>
        <p:xfrm>
          <a:off x="439946" y="2529929"/>
          <a:ext cx="3780790" cy="240030"/>
        </p:xfrm>
        <a:graphic>
          <a:graphicData uri="http://schemas.openxmlformats.org/drawingml/2006/table">
            <a:tbl>
              <a:tblPr>
                <a:tableStyleId>{5C22544A-7EE6-4342-B048-85BDC9FD1C3A}</a:tableStyleId>
              </a:tblPr>
              <a:tblGrid>
                <a:gridCol w="2970530">
                  <a:extLst>
                    <a:ext uri="{9D8B030D-6E8A-4147-A177-3AD203B41FA5}">
                      <a16:colId xmlns:a16="http://schemas.microsoft.com/office/drawing/2014/main" val="391284771"/>
                    </a:ext>
                  </a:extLst>
                </a:gridCol>
                <a:gridCol w="810260">
                  <a:extLst>
                    <a:ext uri="{9D8B030D-6E8A-4147-A177-3AD203B41FA5}">
                      <a16:colId xmlns:a16="http://schemas.microsoft.com/office/drawing/2014/main" val="93493418"/>
                    </a:ext>
                  </a:extLst>
                </a:gridCol>
              </a:tblGrid>
              <a:tr h="0">
                <a:tc>
                  <a:txBody>
                    <a:bodyPr/>
                    <a:lstStyle/>
                    <a:p>
                      <a:r>
                        <a:rPr lang="en-GB" sz="1000" dirty="0">
                          <a:effectLst/>
                          <a:latin typeface="Century Gothic" panose="020B0502020202020204" pitchFamily="34" charset="0"/>
                        </a:rPr>
                        <a:t>Banker’s reference enclosed (please tick)</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1206120208"/>
                  </a:ext>
                </a:extLst>
              </a:tr>
            </a:tbl>
          </a:graphicData>
        </a:graphic>
      </p:graphicFrame>
      <p:sp>
        <p:nvSpPr>
          <p:cNvPr id="15" name="TextBox 14">
            <a:extLst>
              <a:ext uri="{FF2B5EF4-FFF2-40B4-BE49-F238E27FC236}">
                <a16:creationId xmlns:a16="http://schemas.microsoft.com/office/drawing/2014/main" id="{BFE28F58-BF19-FC61-6555-3E5AB2BEFD01}"/>
              </a:ext>
            </a:extLst>
          </p:cNvPr>
          <p:cNvSpPr txBox="1"/>
          <p:nvPr/>
        </p:nvSpPr>
        <p:spPr>
          <a:xfrm>
            <a:off x="339530" y="2930176"/>
            <a:ext cx="5410921" cy="707886"/>
          </a:xfrm>
          <a:prstGeom prst="rect">
            <a:avLst/>
          </a:prstGeom>
          <a:noFill/>
        </p:spPr>
        <p:txBody>
          <a:bodyPr wrap="square" rtlCol="0">
            <a:spAutoFit/>
          </a:bodyPr>
          <a:lstStyle/>
          <a:p>
            <a:r>
              <a:rPr lang="en-GB" sz="1000" b="1" dirty="0">
                <a:effectLst/>
                <a:latin typeface="Century Gothic" panose="020B0502020202020204" pitchFamily="34" charset="0"/>
                <a:ea typeface="Times New Roman" panose="02020603050405020304" pitchFamily="18" charset="0"/>
              </a:rPr>
              <a:t>7.  Accounts information — please provide a copy of the full report and audited accounts for the last 2 financial years. If the accounts you are submitting are for a year ended more than 10 months ago please also enclose the latest set of management accounts</a:t>
            </a:r>
            <a:endParaRPr lang="en-GB" sz="1000" b="1" dirty="0">
              <a:latin typeface="Century Gothic" panose="020B0502020202020204" pitchFamily="34" charset="0"/>
            </a:endParaRPr>
          </a:p>
        </p:txBody>
      </p:sp>
      <p:graphicFrame>
        <p:nvGraphicFramePr>
          <p:cNvPr id="16" name="Table 15">
            <a:extLst>
              <a:ext uri="{FF2B5EF4-FFF2-40B4-BE49-F238E27FC236}">
                <a16:creationId xmlns:a16="http://schemas.microsoft.com/office/drawing/2014/main" id="{0F9BCD3A-B8D2-678B-16F0-CD14798BAEDD}"/>
              </a:ext>
            </a:extLst>
          </p:cNvPr>
          <p:cNvGraphicFramePr>
            <a:graphicFrameLocks noGrp="1"/>
          </p:cNvGraphicFramePr>
          <p:nvPr>
            <p:extLst>
              <p:ext uri="{D42A27DB-BD31-4B8C-83A1-F6EECF244321}">
                <p14:modId xmlns:p14="http://schemas.microsoft.com/office/powerpoint/2010/main" val="3438748263"/>
              </p:ext>
            </p:extLst>
          </p:nvPr>
        </p:nvGraphicFramePr>
        <p:xfrm>
          <a:off x="439945" y="3671954"/>
          <a:ext cx="5310505" cy="1620647"/>
        </p:xfrm>
        <a:graphic>
          <a:graphicData uri="http://schemas.openxmlformats.org/drawingml/2006/table">
            <a:tbl>
              <a:tblPr>
                <a:tableStyleId>{5C22544A-7EE6-4342-B048-85BDC9FD1C3A}</a:tableStyleId>
              </a:tblPr>
              <a:tblGrid>
                <a:gridCol w="3850523">
                  <a:extLst>
                    <a:ext uri="{9D8B030D-6E8A-4147-A177-3AD203B41FA5}">
                      <a16:colId xmlns:a16="http://schemas.microsoft.com/office/drawing/2014/main" val="3381957559"/>
                    </a:ext>
                  </a:extLst>
                </a:gridCol>
                <a:gridCol w="1459982">
                  <a:extLst>
                    <a:ext uri="{9D8B030D-6E8A-4147-A177-3AD203B41FA5}">
                      <a16:colId xmlns:a16="http://schemas.microsoft.com/office/drawing/2014/main" val="2876331565"/>
                    </a:ext>
                  </a:extLst>
                </a:gridCol>
              </a:tblGrid>
              <a:tr h="0">
                <a:tc>
                  <a:txBody>
                    <a:bodyPr/>
                    <a:lstStyle/>
                    <a:p>
                      <a:r>
                        <a:rPr lang="en-GB" sz="1000" dirty="0">
                          <a:effectLst/>
                          <a:latin typeface="Century Gothic" panose="020B0502020202020204" pitchFamily="34" charset="0"/>
                        </a:rPr>
                        <a:t> </a:t>
                      </a:r>
                      <a:endParaRPr lang="en-GB" sz="1000" dirty="0">
                        <a:effectLst/>
                        <a:latin typeface="Century Gothic" panose="020B0502020202020204" pitchFamily="34" charset="0"/>
                        <a:ea typeface="Times New Roman" panose="02020603050405020304" pitchFamily="18" charset="0"/>
                      </a:endParaRPr>
                    </a:p>
                  </a:txBody>
                  <a:tcPr marL="0" marR="0" marT="0" marB="0" anchor="ctr"/>
                </a:tc>
                <a:tc>
                  <a:txBody>
                    <a:bodyPr/>
                    <a:lstStyle/>
                    <a:p>
                      <a:pPr algn="ctr">
                        <a:lnSpc>
                          <a:spcPct val="120000"/>
                        </a:lnSpc>
                      </a:pPr>
                      <a:r>
                        <a:rPr lang="en-GB" sz="1000" dirty="0">
                          <a:effectLst/>
                          <a:latin typeface="Century Gothic" panose="020B0502020202020204" pitchFamily="34" charset="0"/>
                        </a:rPr>
                        <a:t>Please </a:t>
                      </a:r>
                      <a:r>
                        <a:rPr lang="en-US" sz="1000" dirty="0">
                          <a:effectLst/>
                          <a:latin typeface="Century Gothic" panose="020B0502020202020204" pitchFamily="34" charset="0"/>
                        </a:rPr>
                        <a:t>tick </a:t>
                      </a:r>
                      <a:r>
                        <a:rPr lang="en-GB" sz="1000" dirty="0">
                          <a:effectLst/>
                          <a:latin typeface="Century Gothic" panose="020B0502020202020204" pitchFamily="34" charset="0"/>
                        </a:rPr>
                        <a:t>or state ‘N/A’</a:t>
                      </a:r>
                      <a:endParaRPr lang="en-GB" sz="1000" b="1" dirty="0">
                        <a:solidFill>
                          <a:srgbClr val="00ADC6"/>
                        </a:solidFill>
                        <a:effectLst/>
                        <a:latin typeface="Century Gothic" panose="020B0502020202020204" pitchFamily="34" charset="0"/>
                      </a:endParaRPr>
                    </a:p>
                  </a:txBody>
                  <a:tcPr marL="68580" marR="68580" marT="36195" marB="36195" anchor="ctr"/>
                </a:tc>
                <a:extLst>
                  <a:ext uri="{0D108BD9-81ED-4DB2-BD59-A6C34878D82A}">
                    <a16:rowId xmlns:a16="http://schemas.microsoft.com/office/drawing/2014/main" val="1963563613"/>
                  </a:ext>
                </a:extLst>
              </a:tr>
              <a:tr h="0">
                <a:tc>
                  <a:txBody>
                    <a:bodyPr/>
                    <a:lstStyle/>
                    <a:p>
                      <a:pPr>
                        <a:lnSpc>
                          <a:spcPct val="120000"/>
                        </a:lnSpc>
                      </a:pPr>
                      <a:r>
                        <a:rPr lang="en-GB" sz="1000" dirty="0">
                          <a:effectLst/>
                          <a:latin typeface="Century Gothic" panose="020B0502020202020204" pitchFamily="34" charset="0"/>
                        </a:rPr>
                        <a:t>Profit and Loss Accounts</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89042094"/>
                  </a:ext>
                </a:extLst>
              </a:tr>
              <a:tr h="0">
                <a:tc>
                  <a:txBody>
                    <a:bodyPr/>
                    <a:lstStyle/>
                    <a:p>
                      <a:r>
                        <a:rPr lang="en-GB" sz="1000" dirty="0">
                          <a:effectLst/>
                          <a:latin typeface="Century Gothic" panose="020B0502020202020204" pitchFamily="34" charset="0"/>
                        </a:rPr>
                        <a:t>Balance Sheet</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935770335"/>
                  </a:ext>
                </a:extLst>
              </a:tr>
              <a:tr h="0">
                <a:tc>
                  <a:txBody>
                    <a:bodyPr/>
                    <a:lstStyle/>
                    <a:p>
                      <a:r>
                        <a:rPr lang="en-GB" sz="1000" dirty="0">
                          <a:effectLst/>
                          <a:latin typeface="Century Gothic" panose="020B0502020202020204" pitchFamily="34" charset="0"/>
                        </a:rPr>
                        <a:t>Full accompanying notes</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4285335630"/>
                  </a:ext>
                </a:extLst>
              </a:tr>
              <a:tr h="0">
                <a:tc>
                  <a:txBody>
                    <a:bodyPr/>
                    <a:lstStyle/>
                    <a:p>
                      <a:r>
                        <a:rPr lang="en-GB" sz="1000" dirty="0">
                          <a:effectLst/>
                          <a:latin typeface="Century Gothic" panose="020B0502020202020204" pitchFamily="34" charset="0"/>
                        </a:rPr>
                        <a:t>Director’s/Managing Partner’s Report (if available)</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67103358"/>
                  </a:ext>
                </a:extLst>
              </a:tr>
              <a:tr h="0">
                <a:tc>
                  <a:txBody>
                    <a:bodyPr/>
                    <a:lstStyle/>
                    <a:p>
                      <a:pPr>
                        <a:lnSpc>
                          <a:spcPct val="120000"/>
                        </a:lnSpc>
                      </a:pPr>
                      <a:r>
                        <a:rPr lang="en-GB" sz="1000" dirty="0">
                          <a:effectLst/>
                          <a:latin typeface="Century Gothic" panose="020B0502020202020204" pitchFamily="34" charset="0"/>
                        </a:rPr>
                        <a:t>Auditor’s Report</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3602864675"/>
                  </a:ext>
                </a:extLst>
              </a:tr>
            </a:tbl>
          </a:graphicData>
        </a:graphic>
      </p:graphicFrame>
      <p:sp>
        <p:nvSpPr>
          <p:cNvPr id="17" name="TextBox 16">
            <a:extLst>
              <a:ext uri="{FF2B5EF4-FFF2-40B4-BE49-F238E27FC236}">
                <a16:creationId xmlns:a16="http://schemas.microsoft.com/office/drawing/2014/main" id="{42F2E0AA-255D-F934-DDD7-26B1168DD33D}"/>
              </a:ext>
            </a:extLst>
          </p:cNvPr>
          <p:cNvSpPr txBox="1"/>
          <p:nvPr/>
        </p:nvSpPr>
        <p:spPr>
          <a:xfrm>
            <a:off x="374577" y="5490238"/>
            <a:ext cx="5240409" cy="246221"/>
          </a:xfrm>
          <a:prstGeom prst="rect">
            <a:avLst/>
          </a:prstGeom>
          <a:noFill/>
        </p:spPr>
        <p:txBody>
          <a:bodyPr wrap="square" rtlCol="0">
            <a:spAutoFit/>
          </a:bodyPr>
          <a:lstStyle/>
          <a:p>
            <a:r>
              <a:rPr lang="en-GB" sz="1000" b="1" dirty="0">
                <a:latin typeface="Century Gothic" panose="020B0502020202020204" pitchFamily="34" charset="0"/>
              </a:rPr>
              <a:t>8.  Please supply the following information for the last 3 financial years:</a:t>
            </a:r>
          </a:p>
        </p:txBody>
      </p:sp>
      <p:graphicFrame>
        <p:nvGraphicFramePr>
          <p:cNvPr id="18" name="Table 17">
            <a:extLst>
              <a:ext uri="{FF2B5EF4-FFF2-40B4-BE49-F238E27FC236}">
                <a16:creationId xmlns:a16="http://schemas.microsoft.com/office/drawing/2014/main" id="{F19EDAA5-57FC-0E29-FECA-8535903A71BB}"/>
              </a:ext>
            </a:extLst>
          </p:cNvPr>
          <p:cNvGraphicFramePr>
            <a:graphicFrameLocks noGrp="1"/>
          </p:cNvGraphicFramePr>
          <p:nvPr>
            <p:extLst>
              <p:ext uri="{D42A27DB-BD31-4B8C-83A1-F6EECF244321}">
                <p14:modId xmlns:p14="http://schemas.microsoft.com/office/powerpoint/2010/main" val="558308904"/>
              </p:ext>
            </p:extLst>
          </p:nvPr>
        </p:nvGraphicFramePr>
        <p:xfrm>
          <a:off x="439946" y="5801816"/>
          <a:ext cx="5310504" cy="2268347"/>
        </p:xfrm>
        <a:graphic>
          <a:graphicData uri="http://schemas.openxmlformats.org/drawingml/2006/table">
            <a:tbl>
              <a:tblPr>
                <a:tableStyleId>{5C22544A-7EE6-4342-B048-85BDC9FD1C3A}</a:tableStyleId>
              </a:tblPr>
              <a:tblGrid>
                <a:gridCol w="2096425">
                  <a:extLst>
                    <a:ext uri="{9D8B030D-6E8A-4147-A177-3AD203B41FA5}">
                      <a16:colId xmlns:a16="http://schemas.microsoft.com/office/drawing/2014/main" val="391557727"/>
                    </a:ext>
                  </a:extLst>
                </a:gridCol>
                <a:gridCol w="1066800">
                  <a:extLst>
                    <a:ext uri="{9D8B030D-6E8A-4147-A177-3AD203B41FA5}">
                      <a16:colId xmlns:a16="http://schemas.microsoft.com/office/drawing/2014/main" val="2629234198"/>
                    </a:ext>
                  </a:extLst>
                </a:gridCol>
                <a:gridCol w="1055915">
                  <a:extLst>
                    <a:ext uri="{9D8B030D-6E8A-4147-A177-3AD203B41FA5}">
                      <a16:colId xmlns:a16="http://schemas.microsoft.com/office/drawing/2014/main" val="4276158666"/>
                    </a:ext>
                  </a:extLst>
                </a:gridCol>
                <a:gridCol w="1091364">
                  <a:extLst>
                    <a:ext uri="{9D8B030D-6E8A-4147-A177-3AD203B41FA5}">
                      <a16:colId xmlns:a16="http://schemas.microsoft.com/office/drawing/2014/main" val="3838656649"/>
                    </a:ext>
                  </a:extLst>
                </a:gridCol>
              </a:tblGrid>
              <a:tr h="0">
                <a:tc>
                  <a:txBody>
                    <a:bodyPr/>
                    <a:lstStyle/>
                    <a:p>
                      <a:r>
                        <a:rPr lang="en-GB" sz="1200" dirty="0">
                          <a:effectLst/>
                        </a:rPr>
                        <a:t> </a:t>
                      </a:r>
                      <a:endParaRPr lang="en-GB" sz="12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lnSpc>
                          <a:spcPct val="120000"/>
                        </a:lnSpc>
                      </a:pPr>
                      <a:r>
                        <a:rPr lang="en-GB" sz="1000" dirty="0">
                          <a:effectLst/>
                          <a:latin typeface="Century Gothic" panose="020B0502020202020204" pitchFamily="34" charset="0"/>
                        </a:rPr>
                        <a:t>Amount (£K)</a:t>
                      </a:r>
                    </a:p>
                    <a:p>
                      <a:pPr algn="ctr"/>
                      <a:r>
                        <a:rPr lang="en-GB" sz="1000" dirty="0">
                          <a:effectLst/>
                          <a:latin typeface="Century Gothic" panose="020B0502020202020204" pitchFamily="34" charset="0"/>
                        </a:rPr>
                        <a:t>2020 / 2021</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tc>
                <a:tc>
                  <a:txBody>
                    <a:bodyPr/>
                    <a:lstStyle/>
                    <a:p>
                      <a:pPr algn="ctr">
                        <a:lnSpc>
                          <a:spcPct val="120000"/>
                        </a:lnSpc>
                      </a:pPr>
                      <a:r>
                        <a:rPr lang="en-GB" sz="1000" dirty="0">
                          <a:effectLst/>
                          <a:latin typeface="Century Gothic" panose="020B0502020202020204" pitchFamily="34" charset="0"/>
                        </a:rPr>
                        <a:t>Amount (£K)</a:t>
                      </a:r>
                    </a:p>
                    <a:p>
                      <a:pPr algn="ctr"/>
                      <a:r>
                        <a:rPr lang="en-GB" sz="1000" dirty="0">
                          <a:effectLst/>
                          <a:latin typeface="Century Gothic" panose="020B0502020202020204" pitchFamily="34" charset="0"/>
                        </a:rPr>
                        <a:t>2021 / 2022</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tc>
                <a:tc>
                  <a:txBody>
                    <a:bodyPr/>
                    <a:lstStyle/>
                    <a:p>
                      <a:pPr algn="ctr">
                        <a:lnSpc>
                          <a:spcPct val="120000"/>
                        </a:lnSpc>
                      </a:pPr>
                      <a:r>
                        <a:rPr lang="en-GB" sz="1000" dirty="0">
                          <a:effectLst/>
                          <a:latin typeface="Century Gothic" panose="020B0502020202020204" pitchFamily="34" charset="0"/>
                        </a:rPr>
                        <a:t>Amount (£K)</a:t>
                      </a:r>
                    </a:p>
                    <a:p>
                      <a:pPr algn="ctr"/>
                      <a:r>
                        <a:rPr lang="en-GB" sz="1000" dirty="0">
                          <a:effectLst/>
                          <a:latin typeface="Century Gothic" panose="020B0502020202020204" pitchFamily="34" charset="0"/>
                        </a:rPr>
                        <a:t>2022 / 2023</a:t>
                      </a:r>
                      <a:endParaRPr lang="en-GB" sz="1000" dirty="0">
                        <a:effectLst/>
                        <a:latin typeface="Century Gothic" panose="020B0502020202020204" pitchFamily="34" charset="0"/>
                        <a:ea typeface="Times New Roman" panose="02020603050405020304" pitchFamily="18" charset="0"/>
                      </a:endParaRPr>
                    </a:p>
                  </a:txBody>
                  <a:tcPr marL="68580" marR="68580" marT="36195" marB="36195"/>
                </a:tc>
                <a:extLst>
                  <a:ext uri="{0D108BD9-81ED-4DB2-BD59-A6C34878D82A}">
                    <a16:rowId xmlns:a16="http://schemas.microsoft.com/office/drawing/2014/main" val="4243314203"/>
                  </a:ext>
                </a:extLst>
              </a:tr>
              <a:tr h="0">
                <a:tc>
                  <a:txBody>
                    <a:bodyPr/>
                    <a:lstStyle/>
                    <a:p>
                      <a:pPr>
                        <a:lnSpc>
                          <a:spcPct val="120000"/>
                        </a:lnSpc>
                      </a:pPr>
                      <a:r>
                        <a:rPr lang="en-GB" sz="1000" dirty="0">
                          <a:effectLst/>
                          <a:latin typeface="Century Gothic" panose="020B0502020202020204" pitchFamily="34" charset="0"/>
                        </a:rPr>
                        <a:t>Overall turnover for last 3 years</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nchor="ctr"/>
                </a:tc>
                <a:extLst>
                  <a:ext uri="{0D108BD9-81ED-4DB2-BD59-A6C34878D82A}">
                    <a16:rowId xmlns:a16="http://schemas.microsoft.com/office/drawing/2014/main" val="2217473460"/>
                  </a:ext>
                </a:extLst>
              </a:tr>
              <a:tr h="0">
                <a:tc>
                  <a:txBody>
                    <a:bodyPr/>
                    <a:lstStyle/>
                    <a:p>
                      <a:pPr>
                        <a:lnSpc>
                          <a:spcPct val="120000"/>
                        </a:lnSpc>
                      </a:pPr>
                      <a:r>
                        <a:rPr lang="en-GB" sz="1000" dirty="0">
                          <a:effectLst/>
                          <a:latin typeface="Century Gothic" panose="020B0502020202020204" pitchFamily="34" charset="0"/>
                        </a:rPr>
                        <a:t>Operating Profit</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2802026754"/>
                  </a:ext>
                </a:extLst>
              </a:tr>
              <a:tr h="0">
                <a:tc>
                  <a:txBody>
                    <a:bodyPr/>
                    <a:lstStyle/>
                    <a:p>
                      <a:pPr>
                        <a:lnSpc>
                          <a:spcPct val="120000"/>
                        </a:lnSpc>
                      </a:pPr>
                      <a:r>
                        <a:rPr lang="en-GB" sz="1000" dirty="0">
                          <a:effectLst/>
                          <a:latin typeface="Century Gothic" panose="020B0502020202020204" pitchFamily="34" charset="0"/>
                        </a:rPr>
                        <a:t>Current Assets</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782921750"/>
                  </a:ext>
                </a:extLst>
              </a:tr>
              <a:tr h="0">
                <a:tc>
                  <a:txBody>
                    <a:bodyPr/>
                    <a:lstStyle/>
                    <a:p>
                      <a:pPr>
                        <a:lnSpc>
                          <a:spcPct val="120000"/>
                        </a:lnSpc>
                      </a:pPr>
                      <a:r>
                        <a:rPr lang="en-GB" sz="1000" dirty="0">
                          <a:effectLst/>
                          <a:latin typeface="Century Gothic" panose="020B0502020202020204" pitchFamily="34" charset="0"/>
                        </a:rPr>
                        <a:t>Current Liabilities</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4169833015"/>
                  </a:ext>
                </a:extLst>
              </a:tr>
              <a:tr h="0">
                <a:tc>
                  <a:txBody>
                    <a:bodyPr/>
                    <a:lstStyle/>
                    <a:p>
                      <a:pPr>
                        <a:lnSpc>
                          <a:spcPct val="120000"/>
                        </a:lnSpc>
                      </a:pPr>
                      <a:r>
                        <a:rPr lang="en-GB" sz="1000" dirty="0">
                          <a:effectLst/>
                          <a:latin typeface="Century Gothic" panose="020B0502020202020204" pitchFamily="34" charset="0"/>
                        </a:rPr>
                        <a:t>Net Assets</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3994198456"/>
                  </a:ext>
                </a:extLst>
              </a:tr>
              <a:tr h="0">
                <a:tc>
                  <a:txBody>
                    <a:bodyPr/>
                    <a:lstStyle/>
                    <a:p>
                      <a:pPr>
                        <a:lnSpc>
                          <a:spcPct val="120000"/>
                        </a:lnSpc>
                      </a:pPr>
                      <a:r>
                        <a:rPr lang="en-GB" sz="1000" dirty="0">
                          <a:effectLst/>
                          <a:latin typeface="Century Gothic" panose="020B0502020202020204" pitchFamily="34" charset="0"/>
                        </a:rPr>
                        <a:t> </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2406644019"/>
                  </a:ext>
                </a:extLst>
              </a:tr>
              <a:tr h="0">
                <a:tc>
                  <a:txBody>
                    <a:bodyPr/>
                    <a:lstStyle/>
                    <a:p>
                      <a:pPr>
                        <a:lnSpc>
                          <a:spcPct val="120000"/>
                        </a:lnSpc>
                      </a:pPr>
                      <a:r>
                        <a:rPr lang="en-GB" sz="1000" dirty="0">
                          <a:effectLst/>
                          <a:latin typeface="Century Gothic" panose="020B0502020202020204" pitchFamily="34" charset="0"/>
                        </a:rPr>
                        <a:t>Numbers of Staff working in relevant services</a:t>
                      </a:r>
                      <a:endParaRPr lang="en-GB" sz="1000" b="1" dirty="0">
                        <a:solidFill>
                          <a:srgbClr val="00ADC6"/>
                        </a:solidFill>
                        <a:effectLst/>
                        <a:latin typeface="Century Gothic" panose="020B0502020202020204" pitchFamily="34" charset="0"/>
                      </a:endParaRPr>
                    </a:p>
                  </a:txBody>
                  <a:tcPr marL="68580" marR="68580" marT="36195" marB="36195" anchor="ctr"/>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tc>
                  <a:txBody>
                    <a:bodyPr/>
                    <a:lstStyle/>
                    <a:p>
                      <a:pPr algn="ctr"/>
                      <a:r>
                        <a:rPr lang="en-GB" sz="1100" dirty="0">
                          <a:effectLst/>
                        </a:rPr>
                        <a:t> </a:t>
                      </a:r>
                      <a:endParaRPr lang="en-GB" sz="1200" dirty="0">
                        <a:effectLst/>
                        <a:latin typeface="Times New Roman" panose="02020603050405020304" pitchFamily="18" charset="0"/>
                        <a:ea typeface="Times New Roman" panose="02020603050405020304" pitchFamily="18" charset="0"/>
                      </a:endParaRPr>
                    </a:p>
                  </a:txBody>
                  <a:tcPr marL="68580" marR="68580" marT="36195" marB="36195"/>
                </a:tc>
                <a:extLst>
                  <a:ext uri="{0D108BD9-81ED-4DB2-BD59-A6C34878D82A}">
                    <a16:rowId xmlns:a16="http://schemas.microsoft.com/office/drawing/2014/main" val="3433967797"/>
                  </a:ext>
                </a:extLst>
              </a:tr>
            </a:tbl>
          </a:graphicData>
        </a:graphic>
      </p:graphicFrame>
    </p:spTree>
    <p:extLst>
      <p:ext uri="{BB962C8B-B14F-4D97-AF65-F5344CB8AC3E}">
        <p14:creationId xmlns:p14="http://schemas.microsoft.com/office/powerpoint/2010/main" val="427423737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4100</TotalTime>
  <Words>4124</Words>
  <Application>Microsoft Office PowerPoint</Application>
  <PresentationFormat>A4 Paper (210x297 mm)</PresentationFormat>
  <Paragraphs>571</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Century Gothic</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Rosalind Harvey</dc:creator>
  <cp:lastModifiedBy>Angela Rennie</cp:lastModifiedBy>
  <cp:revision>219</cp:revision>
  <cp:lastPrinted>2023-07-27T11:05:55Z</cp:lastPrinted>
  <dcterms:created xsi:type="dcterms:W3CDTF">2020-08-13T08:01:23Z</dcterms:created>
  <dcterms:modified xsi:type="dcterms:W3CDTF">2023-08-14T14:52:18Z</dcterms:modified>
</cp:coreProperties>
</file>