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  <p:sldMasterId id="2147483655" r:id="rId3"/>
    <p:sldMasterId id="2147483656" r:id="rId4"/>
    <p:sldMasterId id="2147483657" r:id="rId5"/>
  </p:sldMasterIdLst>
  <p:notesMasterIdLst>
    <p:notesMasterId r:id="rId7"/>
  </p:notesMasterIdLst>
  <p:sldIdLst>
    <p:sldId id="214737483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5"/>
    <p:restoredTop sz="96327"/>
  </p:normalViewPr>
  <p:slideViewPr>
    <p:cSldViewPr snapToGrid="0" snapToObjects="1" showGuides="1">
      <p:cViewPr varScale="1">
        <p:scale>
          <a:sx n="82" d="100"/>
          <a:sy n="8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00B0D-86C0-4E89-BA4B-7E77AFE96C88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417A7-EAF0-455D-90F7-F3252FBCE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851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0E2F1D-1FE5-425B-9133-4E7D718BF93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842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6CACDF32-2CC6-87A0-7091-78E47A6A1F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57525" y="363188"/>
            <a:ext cx="2709621" cy="876066"/>
          </a:xfrm>
          <a:prstGeom prst="rect">
            <a:avLst/>
          </a:prstGeom>
        </p:spPr>
      </p:pic>
      <p:pic>
        <p:nvPicPr>
          <p:cNvPr id="15" name="Picture 14" descr="A picture containing brass knucks&#10;&#10;Description automatically generated">
            <a:extLst>
              <a:ext uri="{FF2B5EF4-FFF2-40B4-BE49-F238E27FC236}">
                <a16:creationId xmlns:a16="http://schemas.microsoft.com/office/drawing/2014/main" id="{8B618E8D-7549-140A-BAAC-9531A9C88A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22175" y="4920916"/>
            <a:ext cx="12636349" cy="1573896"/>
          </a:xfrm>
          <a:prstGeom prst="rect">
            <a:avLst/>
          </a:prstGeom>
        </p:spPr>
      </p:pic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6494E271-205D-34CB-66E7-4B470D7EDE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8382" y="3105223"/>
            <a:ext cx="3487085" cy="5439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Subtitle text goes here like this, Arial bold 18 point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3838E1C9-577B-72EA-3F9F-8A826DCEAA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316" y="1693367"/>
            <a:ext cx="8423751" cy="9652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 click to edit heading, Arial bold 36 point</a:t>
            </a:r>
          </a:p>
        </p:txBody>
      </p:sp>
    </p:spTree>
    <p:extLst>
      <p:ext uri="{BB962C8B-B14F-4D97-AF65-F5344CB8AC3E}">
        <p14:creationId xmlns:p14="http://schemas.microsoft.com/office/powerpoint/2010/main" val="1633847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or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8383C8-B29B-D6BE-CC8D-E26233A4B6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21217" y="3343149"/>
            <a:ext cx="13104284" cy="3151663"/>
          </a:xfrm>
          <a:prstGeom prst="rect">
            <a:avLst/>
          </a:prstGeom>
        </p:spPr>
      </p:pic>
      <p:pic>
        <p:nvPicPr>
          <p:cNvPr id="7" name="Picture 6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22F8103E-2371-864C-F05B-D8E7FC304F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57525" y="363188"/>
            <a:ext cx="2709621" cy="876066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7C880CD-C585-1202-1BA0-4B82E06F5E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316" y="1625634"/>
            <a:ext cx="8423751" cy="9652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Sector heading here, </a:t>
            </a:r>
          </a:p>
          <a:p>
            <a:r>
              <a:rPr lang="en-US" dirty="0"/>
              <a:t>Arial bold 36 point</a:t>
            </a:r>
          </a:p>
        </p:txBody>
      </p:sp>
    </p:spTree>
    <p:extLst>
      <p:ext uri="{BB962C8B-B14F-4D97-AF65-F5344CB8AC3E}">
        <p14:creationId xmlns:p14="http://schemas.microsoft.com/office/powerpoint/2010/main" val="1486966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1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57CA9-385C-4892-950D-C3650FC96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178DC1-679F-25AF-2DCE-CFF6F68B6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39E9-7E83-44CC-A7C2-503FF78721EA}" type="datetime1">
              <a:rPr lang="en-GB" smtClean="0"/>
              <a:pPr/>
              <a:t>13/02/2023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E5A096-4BA8-7A3C-3CFA-28320D1C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NHS Bath and North East Somerset, Swindon and Wiltshire Integrated Care Board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5E1A3-FE9C-F33A-DFC4-8DF8EBE1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249B657-905A-458B-B8FC-DFED4C883DEA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C5E7941-2C11-0636-648D-2A89146BFF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4608" y="1488141"/>
            <a:ext cx="11412538" cy="433891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200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84FB-6473-53A1-6E2A-2F4C78DD2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8FABD6-885D-C92C-0153-1F237AF30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39E9-7E83-44CC-A7C2-503FF78721EA}" type="datetime1">
              <a:rPr lang="en-GB" smtClean="0"/>
              <a:pPr/>
              <a:t>13/02/2023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F00A7-DAF0-A326-E541-5C73C8ABD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NHS Bath and North East Somerset, Swindon and Wiltshire Integrated Care Board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1958C3-BC6C-EE8A-CB62-CE2D107A1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249B657-905A-458B-B8FC-DFED4C883DEA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E1824201-5ACA-67A9-D89F-BD9B32C169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4608" y="1488141"/>
            <a:ext cx="5462098" cy="433891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75D74D2-0DF2-5F82-E265-EA5667054A7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05048" y="1488141"/>
            <a:ext cx="5462098" cy="433891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91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FEEF7-CF88-D740-ADF6-16ACEBA23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51D562-01A3-1FEF-991D-4108768AA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39E9-7E83-44CC-A7C2-503FF78721EA}" type="datetime1">
              <a:rPr lang="en-GB" smtClean="0"/>
              <a:pPr/>
              <a:t>13/02/2023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382B2B-8104-5A14-5183-470B203F0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NHS Bath and North East Somerset, Swindon and Wiltshire Integrated Care Board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66EAE2-1A0D-3676-54F3-6C09259EE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249B657-905A-458B-B8FC-DFED4C883DEA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FD88C15C-14FC-1A1A-F0F1-5F344A2EAC8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1800" y="1470025"/>
            <a:ext cx="11434763" cy="4357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495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8AF39-D789-D11C-D51F-A1859535E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0B5FA0-1E43-061F-EE43-A1D3D22CA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39E9-7E83-44CC-A7C2-503FF78721EA}" type="datetime1">
              <a:rPr lang="en-GB" smtClean="0"/>
              <a:pPr/>
              <a:t>13/02/2023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64099-B620-61F6-9FA2-49ED85D35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8249B657-905A-458B-B8FC-DFED4C883DEA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99AB4-5DB0-315F-8531-8A8FE430866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NHS Bath and North East Somerset, Swindon and Wiltshire Integrated Care Board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7972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D79E27-30EF-8FF8-ADE7-0DC4A680A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39E9-7E83-44CC-A7C2-503FF78721EA}" type="datetime1">
              <a:rPr lang="en-GB" smtClean="0"/>
              <a:pPr/>
              <a:t>13/02/2023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015E1-4F2E-BA71-7906-1A3C511ACC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8249B657-905A-458B-B8FC-DFED4C883DEA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CA9AC-0661-6CB3-2B42-4A1AC703880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NHS Bath and North East Somerset, Swindon and Wiltshire Integrated Care Board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4131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 - No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7109DE-8DC0-7A1E-C37E-C686ED21A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39E9-7E83-44CC-A7C2-503FF78721EA}" type="datetime1">
              <a:rPr lang="en-GB" smtClean="0"/>
              <a:pPr/>
              <a:t>13/02/2023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746422-4061-6A69-C44D-559E1EF4C0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8249B657-905A-458B-B8FC-DFED4C883DEA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754FE-A590-F7C6-69E5-90358C68A59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NHS Bath and North East Somerset, Swindon and Wiltshire Integrated Care Board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0306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007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DE02C6AB-7EC3-515D-D77A-26F8023A2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309" y="363188"/>
            <a:ext cx="11285380" cy="4985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6" name="Picture 15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5C54BA7B-92FF-522D-ED04-F4D93EFB637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57525" y="363188"/>
            <a:ext cx="2709621" cy="876066"/>
          </a:xfrm>
          <a:prstGeom prst="rect">
            <a:avLst/>
          </a:prstGeom>
        </p:spPr>
      </p:pic>
      <p:pic>
        <p:nvPicPr>
          <p:cNvPr id="17" name="Picture 16" descr="A picture containing brass knucks&#10;&#10;Description automatically generated">
            <a:extLst>
              <a:ext uri="{FF2B5EF4-FFF2-40B4-BE49-F238E27FC236}">
                <a16:creationId xmlns:a16="http://schemas.microsoft.com/office/drawing/2014/main" id="{D8EFFA04-A7BE-0E26-186E-24FA00F38AC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15000"/>
          </a:blip>
          <a:stretch>
            <a:fillRect/>
          </a:stretch>
        </p:blipFill>
        <p:spPr>
          <a:xfrm>
            <a:off x="-222175" y="6071052"/>
            <a:ext cx="12636349" cy="1573896"/>
          </a:xfrm>
          <a:prstGeom prst="rect">
            <a:avLst/>
          </a:prstGeom>
        </p:spPr>
      </p:pic>
      <p:sp>
        <p:nvSpPr>
          <p:cNvPr id="18" name="Date Placeholder 6">
            <a:extLst>
              <a:ext uri="{FF2B5EF4-FFF2-40B4-BE49-F238E27FC236}">
                <a16:creationId xmlns:a16="http://schemas.microsoft.com/office/drawing/2014/main" id="{A418B769-6376-3B53-220A-88717181EF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47146" y="6387090"/>
            <a:ext cx="1260000" cy="121432"/>
          </a:xfrm>
          <a:prstGeom prst="rect">
            <a:avLst/>
          </a:prstGeom>
        </p:spPr>
        <p:txBody>
          <a:bodyPr lIns="90000" tIns="0" rIns="0" bIns="0"/>
          <a:lstStyle>
            <a:lvl1pPr>
              <a:defRPr sz="900"/>
            </a:lvl1pPr>
          </a:lstStyle>
          <a:p>
            <a:fld id="{F3FC39E9-7E83-44CC-A7C2-503FF78721EA}" type="datetime1">
              <a:rPr lang="en-GB" smtClean="0"/>
              <a:pPr/>
              <a:t>13/02/2023</a:t>
            </a:fld>
            <a:endParaRPr lang="en-GB" dirty="0"/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5E54C25C-C3C6-6A23-904A-2967A6014B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487" y="6389260"/>
            <a:ext cx="9814659" cy="121432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NHS Bath and North East Somerset, Swindon and Wiltshire Integrated Care Board</a:t>
            </a:r>
          </a:p>
        </p:txBody>
      </p:sp>
      <p:sp>
        <p:nvSpPr>
          <p:cNvPr id="20" name="Slide Number Placeholder 11">
            <a:extLst>
              <a:ext uri="{FF2B5EF4-FFF2-40B4-BE49-F238E27FC236}">
                <a16:creationId xmlns:a16="http://schemas.microsoft.com/office/drawing/2014/main" id="{524AEBF0-105D-BDF5-A8EC-2E22CC7FA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146" y="6387090"/>
            <a:ext cx="360000" cy="121432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algn="r"/>
            <a:fld id="{8249B657-905A-458B-B8FC-DFED4C883DEA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38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rass knucks&#10;&#10;Description automatically generated">
            <a:extLst>
              <a:ext uri="{FF2B5EF4-FFF2-40B4-BE49-F238E27FC236}">
                <a16:creationId xmlns:a16="http://schemas.microsoft.com/office/drawing/2014/main" id="{6B978805-A56F-59E5-DC8B-369FFC7FE8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-222175" y="6071052"/>
            <a:ext cx="12636349" cy="1573896"/>
          </a:xfrm>
          <a:prstGeom prst="rect">
            <a:avLst/>
          </a:prstGeom>
        </p:spPr>
      </p:pic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1A1C0878-FF51-6D0D-47F1-6AAF41D76D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47146" y="6387090"/>
            <a:ext cx="1260000" cy="121432"/>
          </a:xfrm>
          <a:prstGeom prst="rect">
            <a:avLst/>
          </a:prstGeom>
        </p:spPr>
        <p:txBody>
          <a:bodyPr lIns="90000" tIns="0" rIns="0" bIns="0"/>
          <a:lstStyle>
            <a:lvl1pPr>
              <a:defRPr sz="900"/>
            </a:lvl1pPr>
          </a:lstStyle>
          <a:p>
            <a:fld id="{F3FC39E9-7E83-44CC-A7C2-503FF78721EA}" type="datetime1">
              <a:rPr lang="en-GB" smtClean="0"/>
              <a:pPr/>
              <a:t>13/02/2023</a:t>
            </a:fld>
            <a:endParaRPr lang="en-GB" dirty="0"/>
          </a:p>
        </p:txBody>
      </p:sp>
      <p:sp>
        <p:nvSpPr>
          <p:cNvPr id="11" name="Slide Number Placeholder 11">
            <a:extLst>
              <a:ext uri="{FF2B5EF4-FFF2-40B4-BE49-F238E27FC236}">
                <a16:creationId xmlns:a16="http://schemas.microsoft.com/office/drawing/2014/main" id="{AF470849-6B5E-597E-ED23-A564D7579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146" y="6387090"/>
            <a:ext cx="360000" cy="121432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algn="r"/>
            <a:fld id="{8249B657-905A-458B-B8FC-DFED4C883DEA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7B46F826-DB47-C201-E1D0-B36553D78F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487" y="6389260"/>
            <a:ext cx="9814659" cy="121432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NHS Bath and North East Somerset, Swindon and Wiltshire Integrated Care Board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D0559D0B-E97B-3D37-E5B1-20E358040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309" y="363188"/>
            <a:ext cx="11285380" cy="4985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360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rass knucks&#10;&#10;Description automatically generated">
            <a:extLst>
              <a:ext uri="{FF2B5EF4-FFF2-40B4-BE49-F238E27FC236}">
                <a16:creationId xmlns:a16="http://schemas.microsoft.com/office/drawing/2014/main" id="{9611FA2D-2376-1ED0-122A-EA72551F10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-222175" y="6071052"/>
            <a:ext cx="12636349" cy="1573896"/>
          </a:xfrm>
          <a:prstGeom prst="rect">
            <a:avLst/>
          </a:prstGeom>
        </p:spPr>
      </p:pic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F43D8FCF-5440-563D-B219-950CE2C3E3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47146" y="6387090"/>
            <a:ext cx="1260000" cy="121432"/>
          </a:xfrm>
          <a:prstGeom prst="rect">
            <a:avLst/>
          </a:prstGeom>
        </p:spPr>
        <p:txBody>
          <a:bodyPr lIns="90000" tIns="0" rIns="0" bIns="0"/>
          <a:lstStyle>
            <a:lvl1pPr>
              <a:defRPr sz="900"/>
            </a:lvl1pPr>
          </a:lstStyle>
          <a:p>
            <a:fld id="{F3FC39E9-7E83-44CC-A7C2-503FF78721EA}" type="datetime1">
              <a:rPr lang="en-GB" smtClean="0"/>
              <a:pPr/>
              <a:t>13/02/2023</a:t>
            </a:fld>
            <a:endParaRPr lang="en-GB" dirty="0"/>
          </a:p>
        </p:txBody>
      </p:sp>
      <p:sp>
        <p:nvSpPr>
          <p:cNvPr id="11" name="Slide Number Placeholder 11">
            <a:extLst>
              <a:ext uri="{FF2B5EF4-FFF2-40B4-BE49-F238E27FC236}">
                <a16:creationId xmlns:a16="http://schemas.microsoft.com/office/drawing/2014/main" id="{218444FA-7A45-C18F-6A38-63C370269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146" y="6387090"/>
            <a:ext cx="360000" cy="121432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algn="r"/>
            <a:fld id="{8249B657-905A-458B-B8FC-DFED4C883DEA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24F3885A-9FEE-1A38-6BD4-4B0551413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487" y="6389260"/>
            <a:ext cx="9814659" cy="121432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NHS Bath and North East Somerset, Swindon and Wiltshire Integrated Care Board</a:t>
            </a:r>
          </a:p>
        </p:txBody>
      </p:sp>
    </p:spTree>
    <p:extLst>
      <p:ext uri="{BB962C8B-B14F-4D97-AF65-F5344CB8AC3E}">
        <p14:creationId xmlns:p14="http://schemas.microsoft.com/office/powerpoint/2010/main" val="261927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F43D8FCF-5440-563D-B219-950CE2C3E3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47146" y="6387090"/>
            <a:ext cx="1260000" cy="121432"/>
          </a:xfrm>
          <a:prstGeom prst="rect">
            <a:avLst/>
          </a:prstGeom>
        </p:spPr>
        <p:txBody>
          <a:bodyPr lIns="90000" tIns="0" rIns="0" bIns="0"/>
          <a:lstStyle>
            <a:lvl1pPr>
              <a:defRPr sz="900"/>
            </a:lvl1pPr>
          </a:lstStyle>
          <a:p>
            <a:fld id="{F3FC39E9-7E83-44CC-A7C2-503FF78721EA}" type="datetime1">
              <a:rPr lang="en-GB" smtClean="0"/>
              <a:pPr/>
              <a:t>13/02/2023</a:t>
            </a:fld>
            <a:endParaRPr lang="en-GB" dirty="0"/>
          </a:p>
        </p:txBody>
      </p:sp>
      <p:sp>
        <p:nvSpPr>
          <p:cNvPr id="11" name="Slide Number Placeholder 11">
            <a:extLst>
              <a:ext uri="{FF2B5EF4-FFF2-40B4-BE49-F238E27FC236}">
                <a16:creationId xmlns:a16="http://schemas.microsoft.com/office/drawing/2014/main" id="{218444FA-7A45-C18F-6A38-63C370269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146" y="6387090"/>
            <a:ext cx="360000" cy="121432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algn="r"/>
            <a:fld id="{8249B657-905A-458B-B8FC-DFED4C883DEA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24F3885A-9FEE-1A38-6BD4-4B0551413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487" y="6389260"/>
            <a:ext cx="9814659" cy="121432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NHS Bath and North East Somerset, Swindon and Wiltshire Integrated Care Board</a:t>
            </a:r>
          </a:p>
        </p:txBody>
      </p:sp>
    </p:spTree>
    <p:extLst>
      <p:ext uri="{BB962C8B-B14F-4D97-AF65-F5344CB8AC3E}">
        <p14:creationId xmlns:p14="http://schemas.microsoft.com/office/powerpoint/2010/main" val="18765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0">
            <a:extLst>
              <a:ext uri="{FF2B5EF4-FFF2-40B4-BE49-F238E27FC236}">
                <a16:creationId xmlns:a16="http://schemas.microsoft.com/office/drawing/2014/main" id="{3D80F45A-10EC-9365-68C8-53106DD949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118899" y="104483"/>
            <a:ext cx="1965710" cy="743396"/>
          </a:xfrm>
          <a:prstGeom prst="rect">
            <a:avLst/>
          </a:prstGeom>
        </p:spPr>
      </p:pic>
      <p:grpSp>
        <p:nvGrpSpPr>
          <p:cNvPr id="16" name="Group 67">
            <a:extLst>
              <a:ext uri="{FF2B5EF4-FFF2-40B4-BE49-F238E27FC236}">
                <a16:creationId xmlns:a16="http://schemas.microsoft.com/office/drawing/2014/main" id="{72DE1EC3-0FCD-723D-6E3B-B8744AE0472A}"/>
              </a:ext>
            </a:extLst>
          </p:cNvPr>
          <p:cNvGrpSpPr/>
          <p:nvPr/>
        </p:nvGrpSpPr>
        <p:grpSpPr>
          <a:xfrm rot="-5400000">
            <a:off x="726541" y="1216464"/>
            <a:ext cx="454420" cy="1476841"/>
            <a:chOff x="0" y="0"/>
            <a:chExt cx="2771140" cy="9006071"/>
          </a:xfrm>
        </p:grpSpPr>
        <p:sp>
          <p:nvSpPr>
            <p:cNvPr id="20" name="Freeform 68">
              <a:extLst>
                <a:ext uri="{FF2B5EF4-FFF2-40B4-BE49-F238E27FC236}">
                  <a16:creationId xmlns:a16="http://schemas.microsoft.com/office/drawing/2014/main" id="{36230594-FD53-95DD-EF43-8F421F046623}"/>
                </a:ext>
              </a:extLst>
            </p:cNvPr>
            <p:cNvSpPr/>
            <p:nvPr/>
          </p:nvSpPr>
          <p:spPr>
            <a:xfrm>
              <a:off x="0" y="0"/>
              <a:ext cx="2771140" cy="9006071"/>
            </a:xfrm>
            <a:custGeom>
              <a:avLst/>
              <a:gdLst/>
              <a:ahLst/>
              <a:cxnLst/>
              <a:rect l="l" t="t" r="r" b="b"/>
              <a:pathLst>
                <a:path w="2771140" h="9006071">
                  <a:moveTo>
                    <a:pt x="0" y="0"/>
                  </a:moveTo>
                  <a:lnTo>
                    <a:pt x="0" y="8103102"/>
                  </a:lnTo>
                  <a:lnTo>
                    <a:pt x="1384300" y="9006071"/>
                  </a:lnTo>
                  <a:lnTo>
                    <a:pt x="2771140" y="8103102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38A3A5"/>
            </a:solidFill>
          </p:spPr>
        </p:sp>
      </p:grpSp>
      <p:grpSp>
        <p:nvGrpSpPr>
          <p:cNvPr id="28" name="Group 70">
            <a:extLst>
              <a:ext uri="{FF2B5EF4-FFF2-40B4-BE49-F238E27FC236}">
                <a16:creationId xmlns:a16="http://schemas.microsoft.com/office/drawing/2014/main" id="{A54FC648-228B-C15A-62C3-7AD9D16DAF39}"/>
              </a:ext>
            </a:extLst>
          </p:cNvPr>
          <p:cNvGrpSpPr/>
          <p:nvPr/>
        </p:nvGrpSpPr>
        <p:grpSpPr>
          <a:xfrm rot="-5400000">
            <a:off x="4784246" y="1184866"/>
            <a:ext cx="454420" cy="1476841"/>
            <a:chOff x="0" y="0"/>
            <a:chExt cx="2771140" cy="9006071"/>
          </a:xfrm>
        </p:grpSpPr>
        <p:sp>
          <p:nvSpPr>
            <p:cNvPr id="29" name="Freeform 71">
              <a:extLst>
                <a:ext uri="{FF2B5EF4-FFF2-40B4-BE49-F238E27FC236}">
                  <a16:creationId xmlns:a16="http://schemas.microsoft.com/office/drawing/2014/main" id="{ABD797C0-18CF-6AA1-552B-0D7DA48720F9}"/>
                </a:ext>
              </a:extLst>
            </p:cNvPr>
            <p:cNvSpPr/>
            <p:nvPr/>
          </p:nvSpPr>
          <p:spPr>
            <a:xfrm>
              <a:off x="0" y="0"/>
              <a:ext cx="2771140" cy="9006071"/>
            </a:xfrm>
            <a:custGeom>
              <a:avLst/>
              <a:gdLst/>
              <a:ahLst/>
              <a:cxnLst/>
              <a:rect l="l" t="t" r="r" b="b"/>
              <a:pathLst>
                <a:path w="2771140" h="9006071">
                  <a:moveTo>
                    <a:pt x="0" y="0"/>
                  </a:moveTo>
                  <a:lnTo>
                    <a:pt x="0" y="8103102"/>
                  </a:lnTo>
                  <a:lnTo>
                    <a:pt x="1384300" y="9006071"/>
                  </a:lnTo>
                  <a:lnTo>
                    <a:pt x="2771140" y="8103102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FF9933"/>
            </a:solidFill>
          </p:spPr>
        </p:sp>
      </p:grpSp>
      <p:sp>
        <p:nvSpPr>
          <p:cNvPr id="30" name="TextBox 72">
            <a:extLst>
              <a:ext uri="{FF2B5EF4-FFF2-40B4-BE49-F238E27FC236}">
                <a16:creationId xmlns:a16="http://schemas.microsoft.com/office/drawing/2014/main" id="{C8C56E81-C722-5641-678A-8ECECDDAFCBC}"/>
              </a:ext>
            </a:extLst>
          </p:cNvPr>
          <p:cNvSpPr txBox="1"/>
          <p:nvPr/>
        </p:nvSpPr>
        <p:spPr>
          <a:xfrm>
            <a:off x="4370192" y="1756941"/>
            <a:ext cx="1340984" cy="34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51"/>
              </a:lnSpc>
            </a:pPr>
            <a:r>
              <a:rPr lang="en-US" sz="1125" dirty="0">
                <a:solidFill>
                  <a:srgbClr val="FFFFFF"/>
                </a:solidFill>
                <a:latin typeface="Inter Bold"/>
              </a:rPr>
              <a:t>LIVING/AGEING WELL</a:t>
            </a:r>
          </a:p>
        </p:txBody>
      </p:sp>
      <p:sp>
        <p:nvSpPr>
          <p:cNvPr id="31" name="TextBox 69">
            <a:extLst>
              <a:ext uri="{FF2B5EF4-FFF2-40B4-BE49-F238E27FC236}">
                <a16:creationId xmlns:a16="http://schemas.microsoft.com/office/drawing/2014/main" id="{08B4C5DD-6803-C13C-30B0-414E3B90864E}"/>
              </a:ext>
            </a:extLst>
          </p:cNvPr>
          <p:cNvSpPr txBox="1"/>
          <p:nvPr/>
        </p:nvSpPr>
        <p:spPr>
          <a:xfrm>
            <a:off x="326851" y="1796355"/>
            <a:ext cx="1086590" cy="34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51"/>
              </a:lnSpc>
            </a:pPr>
            <a:r>
              <a:rPr lang="en-US" sz="1125" dirty="0">
                <a:solidFill>
                  <a:srgbClr val="FFFFFF"/>
                </a:solidFill>
                <a:latin typeface="Inter Bold"/>
              </a:rPr>
              <a:t>STARTING WELL</a:t>
            </a:r>
          </a:p>
        </p:txBody>
      </p:sp>
      <p:grpSp>
        <p:nvGrpSpPr>
          <p:cNvPr id="32" name="Group 73">
            <a:extLst>
              <a:ext uri="{FF2B5EF4-FFF2-40B4-BE49-F238E27FC236}">
                <a16:creationId xmlns:a16="http://schemas.microsoft.com/office/drawing/2014/main" id="{83070579-B947-4A04-999C-3297100598E5}"/>
              </a:ext>
            </a:extLst>
          </p:cNvPr>
          <p:cNvGrpSpPr/>
          <p:nvPr/>
        </p:nvGrpSpPr>
        <p:grpSpPr>
          <a:xfrm rot="-5400000">
            <a:off x="8884994" y="1219537"/>
            <a:ext cx="454420" cy="1476841"/>
            <a:chOff x="0" y="0"/>
            <a:chExt cx="2771140" cy="9006071"/>
          </a:xfrm>
        </p:grpSpPr>
        <p:sp>
          <p:nvSpPr>
            <p:cNvPr id="33" name="Freeform 74">
              <a:extLst>
                <a:ext uri="{FF2B5EF4-FFF2-40B4-BE49-F238E27FC236}">
                  <a16:creationId xmlns:a16="http://schemas.microsoft.com/office/drawing/2014/main" id="{C96B543B-B20B-DDBA-D68D-6EC310130959}"/>
                </a:ext>
              </a:extLst>
            </p:cNvPr>
            <p:cNvSpPr/>
            <p:nvPr/>
          </p:nvSpPr>
          <p:spPr>
            <a:xfrm>
              <a:off x="0" y="0"/>
              <a:ext cx="2771140" cy="9006071"/>
            </a:xfrm>
            <a:custGeom>
              <a:avLst/>
              <a:gdLst/>
              <a:ahLst/>
              <a:cxnLst/>
              <a:rect l="l" t="t" r="r" b="b"/>
              <a:pathLst>
                <a:path w="2771140" h="9006071">
                  <a:moveTo>
                    <a:pt x="0" y="0"/>
                  </a:moveTo>
                  <a:lnTo>
                    <a:pt x="0" y="8103102"/>
                  </a:lnTo>
                  <a:lnTo>
                    <a:pt x="1384300" y="9006071"/>
                  </a:lnTo>
                  <a:lnTo>
                    <a:pt x="2771140" y="8103102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34" name="TextBox 75">
            <a:extLst>
              <a:ext uri="{FF2B5EF4-FFF2-40B4-BE49-F238E27FC236}">
                <a16:creationId xmlns:a16="http://schemas.microsoft.com/office/drawing/2014/main" id="{9F70D9FF-28F2-FFC0-C69C-3F5DBADF79E0}"/>
              </a:ext>
            </a:extLst>
          </p:cNvPr>
          <p:cNvSpPr txBox="1"/>
          <p:nvPr/>
        </p:nvSpPr>
        <p:spPr>
          <a:xfrm>
            <a:off x="8600412" y="1854246"/>
            <a:ext cx="1096411" cy="167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51"/>
              </a:lnSpc>
            </a:pPr>
            <a:r>
              <a:rPr lang="en-US" sz="1125" dirty="0">
                <a:solidFill>
                  <a:srgbClr val="FFFFFF"/>
                </a:solidFill>
                <a:latin typeface="Inter Bold"/>
              </a:rPr>
              <a:t>DYING WELL</a:t>
            </a:r>
          </a:p>
        </p:txBody>
      </p:sp>
      <p:grpSp>
        <p:nvGrpSpPr>
          <p:cNvPr id="35" name="Group 13">
            <a:extLst>
              <a:ext uri="{FF2B5EF4-FFF2-40B4-BE49-F238E27FC236}">
                <a16:creationId xmlns:a16="http://schemas.microsoft.com/office/drawing/2014/main" id="{3B92BDC1-6414-FC1E-B892-F99DCCDBE208}"/>
              </a:ext>
            </a:extLst>
          </p:cNvPr>
          <p:cNvGrpSpPr/>
          <p:nvPr/>
        </p:nvGrpSpPr>
        <p:grpSpPr>
          <a:xfrm rot="5400000">
            <a:off x="9700187" y="5543098"/>
            <a:ext cx="597518" cy="1960850"/>
            <a:chOff x="0" y="0"/>
            <a:chExt cx="2771140" cy="9006071"/>
          </a:xfrm>
        </p:grpSpPr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EEAB45A9-877A-38A8-C1EE-317A634E0337}"/>
                </a:ext>
              </a:extLst>
            </p:cNvPr>
            <p:cNvSpPr/>
            <p:nvPr/>
          </p:nvSpPr>
          <p:spPr>
            <a:xfrm>
              <a:off x="0" y="0"/>
              <a:ext cx="2771140" cy="9006071"/>
            </a:xfrm>
            <a:custGeom>
              <a:avLst/>
              <a:gdLst/>
              <a:ahLst/>
              <a:cxnLst/>
              <a:rect l="l" t="t" r="r" b="b"/>
              <a:pathLst>
                <a:path w="2771140" h="9006071">
                  <a:moveTo>
                    <a:pt x="0" y="0"/>
                  </a:moveTo>
                  <a:lnTo>
                    <a:pt x="0" y="8103102"/>
                  </a:lnTo>
                  <a:lnTo>
                    <a:pt x="1384300" y="9006071"/>
                  </a:lnTo>
                  <a:lnTo>
                    <a:pt x="2771140" y="8103102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38A3A5"/>
            </a:solidFill>
          </p:spPr>
        </p:sp>
      </p:grpSp>
      <p:grpSp>
        <p:nvGrpSpPr>
          <p:cNvPr id="37" name="Group 15">
            <a:extLst>
              <a:ext uri="{FF2B5EF4-FFF2-40B4-BE49-F238E27FC236}">
                <a16:creationId xmlns:a16="http://schemas.microsoft.com/office/drawing/2014/main" id="{617FCA47-AC58-3F03-F967-A2677F48EFF4}"/>
              </a:ext>
            </a:extLst>
          </p:cNvPr>
          <p:cNvGrpSpPr/>
          <p:nvPr/>
        </p:nvGrpSpPr>
        <p:grpSpPr>
          <a:xfrm>
            <a:off x="10227841" y="5947313"/>
            <a:ext cx="1960852" cy="874969"/>
            <a:chOff x="0" y="0"/>
            <a:chExt cx="13398500" cy="6379210"/>
          </a:xfrm>
        </p:grpSpPr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844B47D0-2206-3772-C744-D851BCDB9D7F}"/>
                </a:ext>
              </a:extLst>
            </p:cNvPr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51C2C4"/>
            </a:solidFill>
          </p:spPr>
        </p:sp>
      </p:grpSp>
      <p:grpSp>
        <p:nvGrpSpPr>
          <p:cNvPr id="39" name="Group 27">
            <a:extLst>
              <a:ext uri="{FF2B5EF4-FFF2-40B4-BE49-F238E27FC236}">
                <a16:creationId xmlns:a16="http://schemas.microsoft.com/office/drawing/2014/main" id="{ACFFB9F6-34B9-DD51-83DC-013E6867EE27}"/>
              </a:ext>
            </a:extLst>
          </p:cNvPr>
          <p:cNvGrpSpPr/>
          <p:nvPr/>
        </p:nvGrpSpPr>
        <p:grpSpPr>
          <a:xfrm>
            <a:off x="11072707" y="5434189"/>
            <a:ext cx="1115984" cy="987083"/>
            <a:chOff x="0" y="0"/>
            <a:chExt cx="1647824" cy="1647824"/>
          </a:xfrm>
        </p:grpSpPr>
        <p:grpSp>
          <p:nvGrpSpPr>
            <p:cNvPr id="40" name="Group 28">
              <a:extLst>
                <a:ext uri="{FF2B5EF4-FFF2-40B4-BE49-F238E27FC236}">
                  <a16:creationId xmlns:a16="http://schemas.microsoft.com/office/drawing/2014/main" id="{A5CEDB54-6F9E-FD76-63D1-52A2D1FA00E2}"/>
                </a:ext>
              </a:extLst>
            </p:cNvPr>
            <p:cNvGrpSpPr>
              <a:grpSpLocks noChangeAspect="1"/>
            </p:cNvGrpSpPr>
            <p:nvPr/>
          </p:nvGrpSpPr>
          <p:grpSpPr>
            <a:xfrm rot="-10800000">
              <a:off x="0" y="0"/>
              <a:ext cx="1647824" cy="1647824"/>
              <a:chOff x="0" y="0"/>
              <a:chExt cx="495300" cy="495300"/>
            </a:xfrm>
          </p:grpSpPr>
          <p:sp>
            <p:nvSpPr>
              <p:cNvPr id="42" name="Freeform 29">
                <a:extLst>
                  <a:ext uri="{FF2B5EF4-FFF2-40B4-BE49-F238E27FC236}">
                    <a16:creationId xmlns:a16="http://schemas.microsoft.com/office/drawing/2014/main" id="{F0F22AD0-6D97-F56D-4EDC-BB9097681C44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F1F2F2"/>
              </a:solidFill>
            </p:spPr>
          </p:sp>
          <p:sp>
            <p:nvSpPr>
              <p:cNvPr id="43" name="Freeform 30">
                <a:extLst>
                  <a:ext uri="{FF2B5EF4-FFF2-40B4-BE49-F238E27FC236}">
                    <a16:creationId xmlns:a16="http://schemas.microsoft.com/office/drawing/2014/main" id="{7A2D2D37-AA92-7DD5-D1E4-77FB550B7993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38A3A5"/>
              </a:solidFill>
            </p:spPr>
          </p:sp>
        </p:grpSp>
        <p:pic>
          <p:nvPicPr>
            <p:cNvPr id="41" name="Picture 31">
              <a:extLst>
                <a:ext uri="{FF2B5EF4-FFF2-40B4-BE49-F238E27FC236}">
                  <a16:creationId xmlns:a16="http://schemas.microsoft.com/office/drawing/2014/main" id="{D5115F28-5823-90A8-3DD8-710CE5E00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06529" y="333371"/>
              <a:ext cx="675140" cy="976541"/>
            </a:xfrm>
            <a:prstGeom prst="rect">
              <a:avLst/>
            </a:prstGeom>
          </p:spPr>
        </p:pic>
      </p:grpSp>
      <p:sp>
        <p:nvSpPr>
          <p:cNvPr id="44" name="TextBox 51">
            <a:extLst>
              <a:ext uri="{FF2B5EF4-FFF2-40B4-BE49-F238E27FC236}">
                <a16:creationId xmlns:a16="http://schemas.microsoft.com/office/drawing/2014/main" id="{6D52C6F7-7EFD-CE80-F928-27964A3F8D74}"/>
              </a:ext>
            </a:extLst>
          </p:cNvPr>
          <p:cNvSpPr txBox="1"/>
          <p:nvPr/>
        </p:nvSpPr>
        <p:spPr>
          <a:xfrm>
            <a:off x="9248431" y="6382709"/>
            <a:ext cx="2223100" cy="2208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72"/>
              </a:lnSpc>
            </a:pPr>
            <a:r>
              <a:rPr lang="en-US" sz="1125" dirty="0">
                <a:solidFill>
                  <a:srgbClr val="FFFFFF"/>
                </a:solidFill>
                <a:latin typeface="Inter Bold"/>
              </a:rPr>
              <a:t>LIFE STAGES / ICBC BUNDLES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6BE91E-FBED-273C-A09E-EE8F4AF082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3951" y="2429170"/>
            <a:ext cx="3940135" cy="37744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CE9D48-C9AF-A7E4-D403-BC0325317F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6690" y="2400015"/>
            <a:ext cx="4144512" cy="1916369"/>
          </a:xfrm>
          <a:prstGeom prst="rect">
            <a:avLst/>
          </a:prstGeom>
        </p:spPr>
      </p:pic>
      <p:sp>
        <p:nvSpPr>
          <p:cNvPr id="7" name="TextBox 47">
            <a:extLst>
              <a:ext uri="{FF2B5EF4-FFF2-40B4-BE49-F238E27FC236}">
                <a16:creationId xmlns:a16="http://schemas.microsoft.com/office/drawing/2014/main" id="{84EFDE89-A7AB-77CF-846D-AAA979CC696D}"/>
              </a:ext>
            </a:extLst>
          </p:cNvPr>
          <p:cNvSpPr txBox="1"/>
          <p:nvPr/>
        </p:nvSpPr>
        <p:spPr>
          <a:xfrm>
            <a:off x="501405" y="476181"/>
            <a:ext cx="10390009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spc="4" dirty="0">
                <a:solidFill>
                  <a:srgbClr val="002060"/>
                </a:solidFill>
                <a:latin typeface="Inter"/>
              </a:rPr>
              <a:t>Life Stage Groupings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B25C89-B4D9-6B0D-D025-3A797078C6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1884" y="2429170"/>
            <a:ext cx="4015835" cy="39075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907DC2-59D1-46CE-8049-BA349085040E}"/>
              </a:ext>
            </a:extLst>
          </p:cNvPr>
          <p:cNvSpPr txBox="1"/>
          <p:nvPr/>
        </p:nvSpPr>
        <p:spPr>
          <a:xfrm>
            <a:off x="1004547" y="1073516"/>
            <a:ext cx="9383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Each of the numbered areas within the Life Stages are being treated as a ‘discrete bundle’ </a:t>
            </a:r>
          </a:p>
        </p:txBody>
      </p:sp>
    </p:spTree>
    <p:extLst>
      <p:ext uri="{BB962C8B-B14F-4D97-AF65-F5344CB8AC3E}">
        <p14:creationId xmlns:p14="http://schemas.microsoft.com/office/powerpoint/2010/main" val="39323500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BSW ICB">
      <a:dk1>
        <a:srgbClr val="231F20"/>
      </a:dk1>
      <a:lt1>
        <a:srgbClr val="FFFFFF"/>
      </a:lt1>
      <a:dk2>
        <a:srgbClr val="768692"/>
      </a:dk2>
      <a:lt2>
        <a:srgbClr val="8DA3C2"/>
      </a:lt2>
      <a:accent1>
        <a:srgbClr val="283A96"/>
      </a:accent1>
      <a:accent2>
        <a:srgbClr val="BE0079"/>
      </a:accent2>
      <a:accent3>
        <a:srgbClr val="00A399"/>
      </a:accent3>
      <a:accent4>
        <a:srgbClr val="931638"/>
      </a:accent4>
      <a:accent5>
        <a:srgbClr val="E28C05"/>
      </a:accent5>
      <a:accent6>
        <a:srgbClr val="FFD63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">
  <a:themeElements>
    <a:clrScheme name="BSW ICB">
      <a:dk1>
        <a:srgbClr val="231F20"/>
      </a:dk1>
      <a:lt1>
        <a:srgbClr val="FFFFFF"/>
      </a:lt1>
      <a:dk2>
        <a:srgbClr val="768692"/>
      </a:dk2>
      <a:lt2>
        <a:srgbClr val="8DA3C2"/>
      </a:lt2>
      <a:accent1>
        <a:srgbClr val="283A96"/>
      </a:accent1>
      <a:accent2>
        <a:srgbClr val="BE0079"/>
      </a:accent2>
      <a:accent3>
        <a:srgbClr val="00A399"/>
      </a:accent3>
      <a:accent4>
        <a:srgbClr val="931638"/>
      </a:accent4>
      <a:accent5>
        <a:srgbClr val="E28C05"/>
      </a:accent5>
      <a:accent6>
        <a:srgbClr val="FFD63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o Logo">
  <a:themeElements>
    <a:clrScheme name="BSW ICB">
      <a:dk1>
        <a:srgbClr val="231F20"/>
      </a:dk1>
      <a:lt1>
        <a:srgbClr val="FFFFFF"/>
      </a:lt1>
      <a:dk2>
        <a:srgbClr val="768692"/>
      </a:dk2>
      <a:lt2>
        <a:srgbClr val="8DA3C2"/>
      </a:lt2>
      <a:accent1>
        <a:srgbClr val="283A96"/>
      </a:accent1>
      <a:accent2>
        <a:srgbClr val="BE0079"/>
      </a:accent2>
      <a:accent3>
        <a:srgbClr val="00A399"/>
      </a:accent3>
      <a:accent4>
        <a:srgbClr val="931638"/>
      </a:accent4>
      <a:accent5>
        <a:srgbClr val="E28C05"/>
      </a:accent5>
      <a:accent6>
        <a:srgbClr val="FFD63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ooter Only">
  <a:themeElements>
    <a:clrScheme name="BSW ICB">
      <a:dk1>
        <a:srgbClr val="231F20"/>
      </a:dk1>
      <a:lt1>
        <a:srgbClr val="FFFFFF"/>
      </a:lt1>
      <a:dk2>
        <a:srgbClr val="768692"/>
      </a:dk2>
      <a:lt2>
        <a:srgbClr val="8DA3C2"/>
      </a:lt2>
      <a:accent1>
        <a:srgbClr val="283A96"/>
      </a:accent1>
      <a:accent2>
        <a:srgbClr val="BE0079"/>
      </a:accent2>
      <a:accent3>
        <a:srgbClr val="00A399"/>
      </a:accent3>
      <a:accent4>
        <a:srgbClr val="931638"/>
      </a:accent4>
      <a:accent5>
        <a:srgbClr val="E28C05"/>
      </a:accent5>
      <a:accent6>
        <a:srgbClr val="FFD63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Footer Only - No Dots">
  <a:themeElements>
    <a:clrScheme name="BSW ICB">
      <a:dk1>
        <a:srgbClr val="231F20"/>
      </a:dk1>
      <a:lt1>
        <a:srgbClr val="FFFFFF"/>
      </a:lt1>
      <a:dk2>
        <a:srgbClr val="768692"/>
      </a:dk2>
      <a:lt2>
        <a:srgbClr val="8DA3C2"/>
      </a:lt2>
      <a:accent1>
        <a:srgbClr val="283A96"/>
      </a:accent1>
      <a:accent2>
        <a:srgbClr val="BE0079"/>
      </a:accent2>
      <a:accent3>
        <a:srgbClr val="00A399"/>
      </a:accent3>
      <a:accent4>
        <a:srgbClr val="931638"/>
      </a:accent4>
      <a:accent5>
        <a:srgbClr val="E28C05"/>
      </a:accent5>
      <a:accent6>
        <a:srgbClr val="FFD63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35</Words>
  <Application>Microsoft Office PowerPoint</Application>
  <PresentationFormat>Widescreen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Inter</vt:lpstr>
      <vt:lpstr>Inter Bold</vt:lpstr>
      <vt:lpstr>Covers</vt:lpstr>
      <vt:lpstr>Content</vt:lpstr>
      <vt:lpstr>No Logo</vt:lpstr>
      <vt:lpstr>Footer Only</vt:lpstr>
      <vt:lpstr>Footer Only - No Dots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Solomon</dc:creator>
  <cp:lastModifiedBy>MORTLEY, Angela (NHS SOUTH, CENTRAL AND WEST COMMISSIONING SUPPORT UNIT)</cp:lastModifiedBy>
  <cp:revision>41</cp:revision>
  <dcterms:created xsi:type="dcterms:W3CDTF">2022-06-07T11:56:18Z</dcterms:created>
  <dcterms:modified xsi:type="dcterms:W3CDTF">2023-02-13T10:54:43Z</dcterms:modified>
</cp:coreProperties>
</file>