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0" r:id="rId5"/>
    <p:sldId id="258" r:id="rId6"/>
    <p:sldId id="257" r:id="rId7"/>
  </p:sldIdLst>
  <p:sldSz cx="12801600" cy="9601200" type="A3"/>
  <p:notesSz cx="6858000" cy="9144000"/>
  <p:defaultTextStyle>
    <a:defPPr>
      <a:defRPr lang="en-US"/>
    </a:defPPr>
    <a:lvl1pPr marL="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phie Clarke" initials="SC" lastIdx="62" clrIdx="0">
    <p:extLst/>
  </p:cmAuthor>
  <p:cmAuthor id="2" name="Genevieve Laurier" initials="" lastIdx="1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0080FF"/>
    <a:srgbClr val="1CE0FD"/>
    <a:srgbClr val="2C456D"/>
    <a:srgbClr val="73BE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896" autoAdjust="0"/>
  </p:normalViewPr>
  <p:slideViewPr>
    <p:cSldViewPr snapToGrid="0" snapToObjects="1">
      <p:cViewPr varScale="1">
        <p:scale>
          <a:sx n="61" d="100"/>
          <a:sy n="61" d="100"/>
        </p:scale>
        <p:origin x="108" y="474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Clarke" userId="S::sophieclarke@thereader.org.uk::d4477731-a3de-4a1e-b2f6-70e3fa108841" providerId="AD" clId="Web-{A5EE2D43-6F08-4855-BE4F-B63A4D36ECED}"/>
    <pc:docChg chg="addSld">
      <pc:chgData name="Sophie Clarke" userId="S::sophieclarke@thereader.org.uk::d4477731-a3de-4a1e-b2f6-70e3fa108841" providerId="AD" clId="Web-{A5EE2D43-6F08-4855-BE4F-B63A4D36ECED}" dt="2018-04-04T09:38:12.017" v="0"/>
      <pc:docMkLst>
        <pc:docMk/>
      </pc:docMkLst>
      <pc:sldChg chg="add replId">
        <pc:chgData name="Sophie Clarke" userId="S::sophieclarke@thereader.org.uk::d4477731-a3de-4a1e-b2f6-70e3fa108841" providerId="AD" clId="Web-{A5EE2D43-6F08-4855-BE4F-B63A4D36ECED}" dt="2018-04-04T09:38:12.017" v="0"/>
        <pc:sldMkLst>
          <pc:docMk/>
          <pc:sldMk cId="865066105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CFB0-E337-7144-9C85-B592869838B7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5B6E-CD3E-C142-8C5A-EDDBEFA1E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37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CFB0-E337-7144-9C85-B592869838B7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5B6E-CD3E-C142-8C5A-EDDBEFA1E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7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CFB0-E337-7144-9C85-B592869838B7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5B6E-CD3E-C142-8C5A-EDDBEFA1E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20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CFB0-E337-7144-9C85-B592869838B7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5B6E-CD3E-C142-8C5A-EDDBEFA1E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64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CFB0-E337-7144-9C85-B592869838B7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5B6E-CD3E-C142-8C5A-EDDBEFA1E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880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CFB0-E337-7144-9C85-B592869838B7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5B6E-CD3E-C142-8C5A-EDDBEFA1E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1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CFB0-E337-7144-9C85-B592869838B7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5B6E-CD3E-C142-8C5A-EDDBEFA1E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605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CFB0-E337-7144-9C85-B592869838B7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5B6E-CD3E-C142-8C5A-EDDBEFA1E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6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CFB0-E337-7144-9C85-B592869838B7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5B6E-CD3E-C142-8C5A-EDDBEFA1E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3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CFB0-E337-7144-9C85-B592869838B7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5B6E-CD3E-C142-8C5A-EDDBEFA1E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5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CFB0-E337-7144-9C85-B592869838B7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55B6E-CD3E-C142-8C5A-EDDBEFA1E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85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1CFB0-E337-7144-9C85-B592869838B7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55B6E-CD3E-C142-8C5A-EDDBEFA1E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966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4008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640080" rtl="0" eaLnBrk="1" latinLnBrk="0" hangingPunct="1">
        <a:spcBef>
          <a:spcPct val="20000"/>
        </a:spcBef>
        <a:buFont typeface="Arial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640080" rtl="0" eaLnBrk="1" latinLnBrk="0" hangingPunct="1">
        <a:spcBef>
          <a:spcPct val="20000"/>
        </a:spcBef>
        <a:buFont typeface="Arial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64008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64008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640080" rtl="0" eaLnBrk="1" latinLnBrk="0" hangingPunct="1">
        <a:spcBef>
          <a:spcPct val="20000"/>
        </a:spcBef>
        <a:buFont typeface="Arial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0181" y="2874028"/>
            <a:ext cx="2725432" cy="707886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8080"/>
                </a:solidFill>
                <a:latin typeface="Helvetica Neue"/>
                <a:cs typeface="Helvetica Neue"/>
              </a:rPr>
              <a:t>Weekly 1-2 hour-long facilitated sessions in which a reader leader and group members read and discuss a piece of great literature out loud together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24198" y="7102997"/>
            <a:ext cx="2808000" cy="504000"/>
          </a:xfrm>
          <a:prstGeom prst="roundRect">
            <a:avLst/>
          </a:prstGeom>
          <a:solidFill>
            <a:srgbClr val="0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Re-read key pulse points in the text and encourage group members to reflect on them</a:t>
            </a:r>
          </a:p>
        </p:txBody>
      </p:sp>
      <p:sp>
        <p:nvSpPr>
          <p:cNvPr id="8" name="Rectangle 7"/>
          <p:cNvSpPr/>
          <p:nvPr/>
        </p:nvSpPr>
        <p:spPr>
          <a:xfrm>
            <a:off x="227953" y="3831506"/>
            <a:ext cx="2977398" cy="24622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8080"/>
                </a:solidFill>
                <a:latin typeface="Helvetica Neue"/>
                <a:cs typeface="Helvetica Neue"/>
              </a:rPr>
              <a:t>During the session, the Reader Leader will: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24198" y="8512050"/>
            <a:ext cx="2808000" cy="504000"/>
          </a:xfrm>
          <a:prstGeom prst="roundRect">
            <a:avLst/>
          </a:prstGeom>
          <a:solidFill>
            <a:srgbClr val="0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Draw links between different Group members’ contributions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24198" y="7952696"/>
            <a:ext cx="2808000" cy="504000"/>
          </a:xfrm>
          <a:prstGeom prst="roundRect">
            <a:avLst/>
          </a:prstGeom>
          <a:solidFill>
            <a:srgbClr val="0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Listen to and validate Group members’ contributions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24198" y="5075035"/>
            <a:ext cx="2808000" cy="504000"/>
          </a:xfrm>
          <a:prstGeom prst="roundRect">
            <a:avLst/>
          </a:prstGeom>
          <a:solidFill>
            <a:srgbClr val="0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Assist group members to to ‘go deeper,’ exploring thoughts and feelings outside of our default modes of being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24198" y="9066964"/>
            <a:ext cx="2808000" cy="504000"/>
          </a:xfrm>
          <a:prstGeom prst="roundRect">
            <a:avLst/>
          </a:prstGeom>
          <a:solidFill>
            <a:srgbClr val="0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Encourage Group members to build on each other’s contributions and create meaning together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24198" y="4442642"/>
            <a:ext cx="2808000" cy="504000"/>
          </a:xfrm>
          <a:prstGeom prst="roundRect">
            <a:avLst/>
          </a:prstGeom>
          <a:solidFill>
            <a:srgbClr val="0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Gently encourage group members to share personal responses sparked by the text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24198" y="6495339"/>
            <a:ext cx="2808000" cy="504000"/>
          </a:xfrm>
          <a:prstGeom prst="roundRect">
            <a:avLst/>
          </a:prstGeom>
          <a:solidFill>
            <a:srgbClr val="0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Set and ensure a slow reading pace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57613" y="2370028"/>
            <a:ext cx="2808000" cy="504000"/>
          </a:xfrm>
          <a:prstGeom prst="roundRect">
            <a:avLst/>
          </a:prstGeom>
          <a:solidFill>
            <a:srgbClr val="0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Shared Reading Groups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406403" y="6801175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feel stimulated and engaged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406403" y="2356735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have a shared and live emotional experience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457203" y="7956612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feel listened to and valued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393668" y="5658559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become more attuned to their own thoughts, feelings, reactions, and biases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741469" y="5935085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feel better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406403" y="6215401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are distracted from their day to day worries / regular thought processes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24198" y="5829262"/>
            <a:ext cx="2808000" cy="504000"/>
          </a:xfrm>
          <a:prstGeom prst="roundRect">
            <a:avLst/>
          </a:prstGeom>
          <a:solidFill>
            <a:srgbClr val="0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Encourage and model deep, experimental thinking and critical response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741469" y="6563891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have a greater sense of self-worth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406403" y="1798892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have something stimulating to look forward to each week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406403" y="2902714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get out and do something with other people who may be very different to them on a regular basis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741469" y="2387044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have more and deeper social connections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406403" y="4546718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can share more intimate ‘below the surface’ thoughts and feelings with each other</a:t>
            </a:r>
          </a:p>
        </p:txBody>
      </p:sp>
      <p:cxnSp>
        <p:nvCxnSpPr>
          <p:cNvPr id="3" name="Elbow Connector 2"/>
          <p:cNvCxnSpPr>
            <a:stCxn id="282" idx="3"/>
            <a:endCxn id="26" idx="1"/>
          </p:cNvCxnSpPr>
          <p:nvPr/>
        </p:nvCxnSpPr>
        <p:spPr>
          <a:xfrm flipV="1">
            <a:off x="3005333" y="2608735"/>
            <a:ext cx="401070" cy="357177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282" idx="3"/>
            <a:endCxn id="33" idx="1"/>
          </p:cNvCxnSpPr>
          <p:nvPr/>
        </p:nvCxnSpPr>
        <p:spPr>
          <a:xfrm flipV="1">
            <a:off x="3005333" y="2050892"/>
            <a:ext cx="401070" cy="915020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282" idx="3"/>
            <a:endCxn id="34" idx="1"/>
          </p:cNvCxnSpPr>
          <p:nvPr/>
        </p:nvCxnSpPr>
        <p:spPr>
          <a:xfrm>
            <a:off x="3005333" y="2965912"/>
            <a:ext cx="401070" cy="188802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14" idx="3"/>
            <a:endCxn id="37" idx="1"/>
          </p:cNvCxnSpPr>
          <p:nvPr/>
        </p:nvCxnSpPr>
        <p:spPr>
          <a:xfrm>
            <a:off x="2932198" y="4694642"/>
            <a:ext cx="474205" cy="104076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31" idx="3"/>
            <a:endCxn id="28" idx="1"/>
          </p:cNvCxnSpPr>
          <p:nvPr/>
        </p:nvCxnSpPr>
        <p:spPr>
          <a:xfrm flipV="1">
            <a:off x="2932198" y="5910559"/>
            <a:ext cx="461470" cy="170703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31" idx="3"/>
            <a:endCxn id="30" idx="1"/>
          </p:cNvCxnSpPr>
          <p:nvPr/>
        </p:nvCxnSpPr>
        <p:spPr>
          <a:xfrm>
            <a:off x="2932198" y="6081262"/>
            <a:ext cx="474205" cy="386139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ounded Rectangle 56"/>
          <p:cNvSpPr/>
          <p:nvPr/>
        </p:nvSpPr>
        <p:spPr>
          <a:xfrm>
            <a:off x="3406403" y="7406084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are able to connect with the text in a more meaningful way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6741469" y="7675486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feel a sense of accomplishment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3406403" y="8524390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form meaning and tackle challenges together as a group</a:t>
            </a:r>
          </a:p>
        </p:txBody>
      </p:sp>
      <p:cxnSp>
        <p:nvCxnSpPr>
          <p:cNvPr id="80" name="Elbow Connector 79"/>
          <p:cNvCxnSpPr>
            <a:stCxn id="12" idx="3"/>
            <a:endCxn id="73" idx="1"/>
          </p:cNvCxnSpPr>
          <p:nvPr/>
        </p:nvCxnSpPr>
        <p:spPr>
          <a:xfrm flipV="1">
            <a:off x="2932198" y="8776390"/>
            <a:ext cx="474205" cy="542574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11" idx="3"/>
            <a:endCxn id="37" idx="1"/>
          </p:cNvCxnSpPr>
          <p:nvPr/>
        </p:nvCxnSpPr>
        <p:spPr>
          <a:xfrm flipV="1">
            <a:off x="2932198" y="4798718"/>
            <a:ext cx="474205" cy="528317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/>
          <p:cNvCxnSpPr>
            <a:stCxn id="57" idx="3"/>
            <a:endCxn id="60" idx="1"/>
          </p:cNvCxnSpPr>
          <p:nvPr/>
        </p:nvCxnSpPr>
        <p:spPr>
          <a:xfrm>
            <a:off x="6214403" y="7658084"/>
            <a:ext cx="527066" cy="269402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/>
          <p:cNvCxnSpPr>
            <a:stCxn id="73" idx="3"/>
            <a:endCxn id="60" idx="1"/>
          </p:cNvCxnSpPr>
          <p:nvPr/>
        </p:nvCxnSpPr>
        <p:spPr>
          <a:xfrm flipV="1">
            <a:off x="6214403" y="7927486"/>
            <a:ext cx="527066" cy="848904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22" idx="3"/>
            <a:endCxn id="29" idx="1"/>
          </p:cNvCxnSpPr>
          <p:nvPr/>
        </p:nvCxnSpPr>
        <p:spPr>
          <a:xfrm flipV="1">
            <a:off x="6214403" y="6187085"/>
            <a:ext cx="527066" cy="866090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/>
          <p:cNvCxnSpPr>
            <a:stCxn id="30" idx="3"/>
            <a:endCxn id="29" idx="1"/>
          </p:cNvCxnSpPr>
          <p:nvPr/>
        </p:nvCxnSpPr>
        <p:spPr>
          <a:xfrm flipV="1">
            <a:off x="6214403" y="6187085"/>
            <a:ext cx="527066" cy="280316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237" idx="3"/>
            <a:endCxn id="351" idx="1"/>
          </p:cNvCxnSpPr>
          <p:nvPr/>
        </p:nvCxnSpPr>
        <p:spPr>
          <a:xfrm>
            <a:off x="9639469" y="2956103"/>
            <a:ext cx="513067" cy="1949195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>
            <a:stCxn id="122" idx="3"/>
            <a:endCxn id="351" idx="1"/>
          </p:cNvCxnSpPr>
          <p:nvPr/>
        </p:nvCxnSpPr>
        <p:spPr>
          <a:xfrm flipV="1">
            <a:off x="9639469" y="4905298"/>
            <a:ext cx="513067" cy="676117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Elbow Connector 143"/>
          <p:cNvCxnSpPr>
            <a:stCxn id="9" idx="3"/>
            <a:endCxn id="73" idx="1"/>
          </p:cNvCxnSpPr>
          <p:nvPr/>
        </p:nvCxnSpPr>
        <p:spPr>
          <a:xfrm>
            <a:off x="2932198" y="8764050"/>
            <a:ext cx="474205" cy="12340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6" name="Rounded Rectangle 155"/>
          <p:cNvSpPr/>
          <p:nvPr/>
        </p:nvSpPr>
        <p:spPr>
          <a:xfrm>
            <a:off x="6741469" y="5281861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are more self-aware</a:t>
            </a:r>
          </a:p>
        </p:txBody>
      </p:sp>
      <p:cxnSp>
        <p:nvCxnSpPr>
          <p:cNvPr id="169" name="Straight Arrow Connector 168"/>
          <p:cNvCxnSpPr>
            <a:stCxn id="23" idx="3"/>
          </p:cNvCxnSpPr>
          <p:nvPr/>
        </p:nvCxnSpPr>
        <p:spPr>
          <a:xfrm>
            <a:off x="2932198" y="6747339"/>
            <a:ext cx="373620" cy="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>
            <a:stCxn id="10" idx="3"/>
            <a:endCxn id="27" idx="1"/>
          </p:cNvCxnSpPr>
          <p:nvPr/>
        </p:nvCxnSpPr>
        <p:spPr>
          <a:xfrm>
            <a:off x="2932198" y="8204696"/>
            <a:ext cx="525005" cy="3916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1" name="Rounded Rectangle 230"/>
          <p:cNvSpPr/>
          <p:nvPr/>
        </p:nvSpPr>
        <p:spPr>
          <a:xfrm>
            <a:off x="6741469" y="2962211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are less lonely</a:t>
            </a:r>
          </a:p>
        </p:txBody>
      </p:sp>
      <p:sp>
        <p:nvSpPr>
          <p:cNvPr id="237" name="Rounded Rectangle 236"/>
          <p:cNvSpPr/>
          <p:nvPr/>
        </p:nvSpPr>
        <p:spPr>
          <a:xfrm>
            <a:off x="6651469" y="2256734"/>
            <a:ext cx="2988000" cy="1398738"/>
          </a:xfrm>
          <a:prstGeom prst="roundRect">
            <a:avLst/>
          </a:prstGeom>
          <a:noFill/>
          <a:ln>
            <a:solidFill>
              <a:schemeClr val="tx1"/>
            </a:solidFill>
            <a:prstDash val="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Helvetica Neue"/>
              <a:cs typeface="Helvetica Neue"/>
            </a:endParaRPr>
          </a:p>
        </p:txBody>
      </p:sp>
      <p:cxnSp>
        <p:nvCxnSpPr>
          <p:cNvPr id="240" name="Elbow Connector 239"/>
          <p:cNvCxnSpPr>
            <a:stCxn id="26" idx="3"/>
            <a:endCxn id="237" idx="1"/>
          </p:cNvCxnSpPr>
          <p:nvPr/>
        </p:nvCxnSpPr>
        <p:spPr>
          <a:xfrm>
            <a:off x="6214403" y="2608735"/>
            <a:ext cx="437066" cy="347368"/>
          </a:xfrm>
          <a:prstGeom prst="bentConnector3">
            <a:avLst>
              <a:gd name="adj1" fmla="val 60842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2" name="Elbow Connector 241"/>
          <p:cNvCxnSpPr>
            <a:endCxn id="237" idx="1"/>
          </p:cNvCxnSpPr>
          <p:nvPr/>
        </p:nvCxnSpPr>
        <p:spPr>
          <a:xfrm flipV="1">
            <a:off x="6214403" y="2956103"/>
            <a:ext cx="437066" cy="297918"/>
          </a:xfrm>
          <a:prstGeom prst="bentConnector3">
            <a:avLst>
              <a:gd name="adj1" fmla="val 60842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4" name="Elbow Connector 243"/>
          <p:cNvCxnSpPr>
            <a:stCxn id="37" idx="3"/>
            <a:endCxn id="237" idx="1"/>
          </p:cNvCxnSpPr>
          <p:nvPr/>
        </p:nvCxnSpPr>
        <p:spPr>
          <a:xfrm flipV="1">
            <a:off x="6214403" y="2956103"/>
            <a:ext cx="437066" cy="1842615"/>
          </a:xfrm>
          <a:prstGeom prst="bentConnector3">
            <a:avLst>
              <a:gd name="adj1" fmla="val 60842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0" name="Rounded Rectangle 249"/>
          <p:cNvSpPr/>
          <p:nvPr/>
        </p:nvSpPr>
        <p:spPr>
          <a:xfrm>
            <a:off x="6741469" y="8375472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Helvetica Neue"/>
                <a:cs typeface="Helvetica Neue"/>
              </a:rPr>
              <a:t>Group members feel empowered and more confident in their abilities</a:t>
            </a:r>
          </a:p>
        </p:txBody>
      </p:sp>
      <p:cxnSp>
        <p:nvCxnSpPr>
          <p:cNvPr id="251" name="Elbow Connector 250"/>
          <p:cNvCxnSpPr>
            <a:stCxn id="142" idx="3"/>
            <a:endCxn id="351" idx="1"/>
          </p:cNvCxnSpPr>
          <p:nvPr/>
        </p:nvCxnSpPr>
        <p:spPr>
          <a:xfrm flipV="1">
            <a:off x="9645919" y="4905298"/>
            <a:ext cx="506617" cy="3643379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9" name="Elbow Connector 258"/>
          <p:cNvCxnSpPr>
            <a:stCxn id="57" idx="3"/>
            <a:endCxn id="250" idx="1"/>
          </p:cNvCxnSpPr>
          <p:nvPr/>
        </p:nvCxnSpPr>
        <p:spPr>
          <a:xfrm>
            <a:off x="6214403" y="7658084"/>
            <a:ext cx="527066" cy="969388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5" name="Rounded Rectangle 274"/>
          <p:cNvSpPr/>
          <p:nvPr/>
        </p:nvSpPr>
        <p:spPr>
          <a:xfrm>
            <a:off x="6741469" y="4019202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are exposed to reading as a potential coping mechanism</a:t>
            </a:r>
          </a:p>
        </p:txBody>
      </p:sp>
      <p:sp>
        <p:nvSpPr>
          <p:cNvPr id="282" name="Rounded Rectangle 281"/>
          <p:cNvSpPr/>
          <p:nvPr/>
        </p:nvSpPr>
        <p:spPr>
          <a:xfrm>
            <a:off x="69525" y="2200170"/>
            <a:ext cx="2935808" cy="1531483"/>
          </a:xfrm>
          <a:prstGeom prst="roundRect">
            <a:avLst/>
          </a:prstGeom>
          <a:noFill/>
          <a:ln>
            <a:solidFill>
              <a:schemeClr val="tx1"/>
            </a:solidFill>
            <a:prstDash val="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Helvetica Neue"/>
              <a:cs typeface="Helvetica Neue"/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3270133" y="511414"/>
            <a:ext cx="7893748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Gill Sans MT"/>
                <a:cs typeface="Gill Sans MT"/>
              </a:rPr>
              <a:t>Shared Reading Theory of Change</a:t>
            </a:r>
          </a:p>
        </p:txBody>
      </p:sp>
      <p:sp>
        <p:nvSpPr>
          <p:cNvPr id="297" name="Rounded Rectangle 296"/>
          <p:cNvSpPr/>
          <p:nvPr/>
        </p:nvSpPr>
        <p:spPr>
          <a:xfrm>
            <a:off x="218093" y="1457931"/>
            <a:ext cx="2952000" cy="288000"/>
          </a:xfrm>
          <a:prstGeom prst="roundRect">
            <a:avLst/>
          </a:prstGeom>
          <a:solidFill>
            <a:srgbClr val="0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Activities</a:t>
            </a:r>
          </a:p>
        </p:txBody>
      </p:sp>
      <p:sp>
        <p:nvSpPr>
          <p:cNvPr id="298" name="Rounded Rectangle 297"/>
          <p:cNvSpPr/>
          <p:nvPr/>
        </p:nvSpPr>
        <p:spPr>
          <a:xfrm>
            <a:off x="3809818" y="1457931"/>
            <a:ext cx="5739651" cy="288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Intermediate outcomes</a:t>
            </a:r>
          </a:p>
        </p:txBody>
      </p:sp>
      <p:sp>
        <p:nvSpPr>
          <p:cNvPr id="299" name="Rounded Rectangle 298"/>
          <p:cNvSpPr/>
          <p:nvPr/>
        </p:nvSpPr>
        <p:spPr>
          <a:xfrm>
            <a:off x="9980179" y="1436265"/>
            <a:ext cx="2807999" cy="288000"/>
          </a:xfrm>
          <a:prstGeom prst="roundRect">
            <a:avLst/>
          </a:prstGeom>
          <a:solidFill>
            <a:srgbClr val="008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Ultimate goal for group members</a:t>
            </a:r>
          </a:p>
        </p:txBody>
      </p:sp>
      <p:pic>
        <p:nvPicPr>
          <p:cNvPr id="320" name="Picture 3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893" y="101600"/>
            <a:ext cx="1994105" cy="1269534"/>
          </a:xfrm>
          <a:prstGeom prst="rect">
            <a:avLst/>
          </a:prstGeom>
          <a:effectLst/>
        </p:spPr>
      </p:pic>
      <p:cxnSp>
        <p:nvCxnSpPr>
          <p:cNvPr id="321" name="Elbow Connector 320"/>
          <p:cNvCxnSpPr>
            <a:stCxn id="23" idx="3"/>
            <a:endCxn id="57" idx="1"/>
          </p:cNvCxnSpPr>
          <p:nvPr/>
        </p:nvCxnSpPr>
        <p:spPr>
          <a:xfrm>
            <a:off x="2932198" y="6747339"/>
            <a:ext cx="474205" cy="910745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5" name="Rounded Rectangle 324"/>
          <p:cNvSpPr/>
          <p:nvPr/>
        </p:nvSpPr>
        <p:spPr>
          <a:xfrm>
            <a:off x="2988042" y="7059392"/>
            <a:ext cx="243196" cy="252000"/>
          </a:xfrm>
          <a:prstGeom prst="roundRect">
            <a:avLst/>
          </a:prstGeom>
          <a:solidFill>
            <a:srgbClr val="FF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331" name="Rounded Rectangle 330"/>
          <p:cNvSpPr/>
          <p:nvPr/>
        </p:nvSpPr>
        <p:spPr>
          <a:xfrm>
            <a:off x="3406403" y="3461465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  <a:latin typeface="Helvetica Neue"/>
                <a:cs typeface="Helvetica Neue"/>
              </a:rPr>
              <a:t>Group members identify and connect with the text and each other</a:t>
            </a:r>
            <a:endParaRPr lang="en-US" sz="1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336" name="Rounded Rectangle 335"/>
          <p:cNvSpPr/>
          <p:nvPr/>
        </p:nvSpPr>
        <p:spPr>
          <a:xfrm>
            <a:off x="6741469" y="4671835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are more empathetic</a:t>
            </a:r>
          </a:p>
        </p:txBody>
      </p:sp>
      <p:cxnSp>
        <p:nvCxnSpPr>
          <p:cNvPr id="343" name="Elbow Connector 342"/>
          <p:cNvCxnSpPr>
            <a:stCxn id="282" idx="3"/>
            <a:endCxn id="331" idx="1"/>
          </p:cNvCxnSpPr>
          <p:nvPr/>
        </p:nvCxnSpPr>
        <p:spPr>
          <a:xfrm>
            <a:off x="3005333" y="2965912"/>
            <a:ext cx="401070" cy="747553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9" name="Elbow Connector 348"/>
          <p:cNvCxnSpPr>
            <a:stCxn id="14" idx="3"/>
            <a:endCxn id="86" idx="1"/>
          </p:cNvCxnSpPr>
          <p:nvPr/>
        </p:nvCxnSpPr>
        <p:spPr>
          <a:xfrm flipV="1">
            <a:off x="2932198" y="4238441"/>
            <a:ext cx="461470" cy="456201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4" name="Elbow Connector 353"/>
          <p:cNvCxnSpPr>
            <a:stCxn id="331" idx="3"/>
            <a:endCxn id="336" idx="1"/>
          </p:cNvCxnSpPr>
          <p:nvPr/>
        </p:nvCxnSpPr>
        <p:spPr>
          <a:xfrm>
            <a:off x="6214403" y="3713465"/>
            <a:ext cx="527066" cy="1210370"/>
          </a:xfrm>
          <a:prstGeom prst="bentConnector3">
            <a:avLst/>
          </a:prstGeom>
          <a:ln>
            <a:solidFill>
              <a:schemeClr val="tx1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0" name="Rounded Rectangle 359"/>
          <p:cNvSpPr/>
          <p:nvPr/>
        </p:nvSpPr>
        <p:spPr>
          <a:xfrm>
            <a:off x="3422682" y="5135312"/>
            <a:ext cx="243196" cy="252000"/>
          </a:xfrm>
          <a:prstGeom prst="roundRect">
            <a:avLst/>
          </a:prstGeom>
          <a:solidFill>
            <a:srgbClr val="FF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361" name="Rounded Rectangle 360"/>
          <p:cNvSpPr/>
          <p:nvPr/>
        </p:nvSpPr>
        <p:spPr>
          <a:xfrm>
            <a:off x="3100801" y="2542187"/>
            <a:ext cx="243196" cy="252000"/>
          </a:xfrm>
          <a:prstGeom prst="roundRect">
            <a:avLst/>
          </a:prstGeom>
          <a:solidFill>
            <a:srgbClr val="FF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362" name="Rounded Rectangle 361"/>
          <p:cNvSpPr/>
          <p:nvPr/>
        </p:nvSpPr>
        <p:spPr>
          <a:xfrm>
            <a:off x="6365062" y="3857653"/>
            <a:ext cx="243196" cy="252000"/>
          </a:xfrm>
          <a:prstGeom prst="roundRect">
            <a:avLst/>
          </a:prstGeom>
          <a:solidFill>
            <a:srgbClr val="FF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5</a:t>
            </a:r>
          </a:p>
        </p:txBody>
      </p:sp>
      <p:cxnSp>
        <p:nvCxnSpPr>
          <p:cNvPr id="4" name="Elbow Connector 3"/>
          <p:cNvCxnSpPr>
            <a:stCxn id="33" idx="3"/>
            <a:endCxn id="351" idx="1"/>
          </p:cNvCxnSpPr>
          <p:nvPr/>
        </p:nvCxnSpPr>
        <p:spPr>
          <a:xfrm>
            <a:off x="6214403" y="2050892"/>
            <a:ext cx="3938133" cy="2854406"/>
          </a:xfrm>
          <a:prstGeom prst="bentConnector3">
            <a:avLst>
              <a:gd name="adj1" fmla="val 93447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Rounded Rectangle 85"/>
          <p:cNvSpPr/>
          <p:nvPr/>
        </p:nvSpPr>
        <p:spPr>
          <a:xfrm>
            <a:off x="3393668" y="3986441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are able to explore and </a:t>
            </a:r>
            <a:r>
              <a:rPr lang="en-US" sz="1000" dirty="0" err="1">
                <a:latin typeface="Helvetica Neue"/>
                <a:cs typeface="Helvetica Neue"/>
              </a:rPr>
              <a:t>utilise</a:t>
            </a:r>
            <a:r>
              <a:rPr lang="en-US" sz="1000" dirty="0">
                <a:latin typeface="Helvetica Neue"/>
                <a:cs typeface="Helvetica Neue"/>
              </a:rPr>
              <a:t> positive and negative thoughts, feelings and experiences</a:t>
            </a:r>
          </a:p>
        </p:txBody>
      </p:sp>
      <p:cxnSp>
        <p:nvCxnSpPr>
          <p:cNvPr id="99" name="Elbow Connector 98"/>
          <p:cNvCxnSpPr>
            <a:stCxn id="86" idx="3"/>
            <a:endCxn id="275" idx="1"/>
          </p:cNvCxnSpPr>
          <p:nvPr/>
        </p:nvCxnSpPr>
        <p:spPr>
          <a:xfrm>
            <a:off x="6201668" y="4238441"/>
            <a:ext cx="539801" cy="32761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Rounded Rectangle 101"/>
          <p:cNvSpPr/>
          <p:nvPr/>
        </p:nvSpPr>
        <p:spPr>
          <a:xfrm>
            <a:off x="3406618" y="5134478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discover / rediscover ways to think differently about literature, themselves, and others</a:t>
            </a:r>
          </a:p>
        </p:txBody>
      </p:sp>
      <p:cxnSp>
        <p:nvCxnSpPr>
          <p:cNvPr id="238" name="Elbow Connector 237"/>
          <p:cNvCxnSpPr>
            <a:stCxn id="102" idx="3"/>
            <a:endCxn id="156" idx="1"/>
          </p:cNvCxnSpPr>
          <p:nvPr/>
        </p:nvCxnSpPr>
        <p:spPr>
          <a:xfrm>
            <a:off x="6214618" y="5386478"/>
            <a:ext cx="526851" cy="147383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1" name="Elbow Connector 240"/>
          <p:cNvCxnSpPr>
            <a:stCxn id="102" idx="3"/>
            <a:endCxn id="336" idx="1"/>
          </p:cNvCxnSpPr>
          <p:nvPr/>
        </p:nvCxnSpPr>
        <p:spPr>
          <a:xfrm flipV="1">
            <a:off x="6214618" y="4923835"/>
            <a:ext cx="526851" cy="462643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102" idx="3"/>
            <a:endCxn id="275" idx="1"/>
          </p:cNvCxnSpPr>
          <p:nvPr/>
        </p:nvCxnSpPr>
        <p:spPr>
          <a:xfrm flipV="1">
            <a:off x="6214618" y="4271202"/>
            <a:ext cx="526851" cy="1115276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28" idx="3"/>
            <a:endCxn id="156" idx="1"/>
          </p:cNvCxnSpPr>
          <p:nvPr/>
        </p:nvCxnSpPr>
        <p:spPr>
          <a:xfrm flipV="1">
            <a:off x="6201668" y="5533861"/>
            <a:ext cx="539801" cy="376698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Rounded Rectangle 91"/>
          <p:cNvSpPr/>
          <p:nvPr/>
        </p:nvSpPr>
        <p:spPr>
          <a:xfrm>
            <a:off x="3393668" y="9070703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offer each other support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6741469" y="8987899"/>
            <a:ext cx="2808000" cy="504000"/>
          </a:xfrm>
          <a:prstGeom prst="roundRect">
            <a:avLst/>
          </a:prstGeom>
          <a:solidFill>
            <a:srgbClr val="2C45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</a:t>
            </a:r>
            <a:r>
              <a:rPr lang="en-US" sz="1000" dirty="0" err="1">
                <a:latin typeface="Helvetica Neue"/>
                <a:cs typeface="Helvetica Neue"/>
              </a:rPr>
              <a:t>recognise</a:t>
            </a:r>
            <a:r>
              <a:rPr lang="en-US" sz="1000" dirty="0">
                <a:latin typeface="Helvetica Neue"/>
                <a:cs typeface="Helvetica Neue"/>
              </a:rPr>
              <a:t> that they have something to offer to others</a:t>
            </a:r>
          </a:p>
        </p:txBody>
      </p:sp>
      <p:cxnSp>
        <p:nvCxnSpPr>
          <p:cNvPr id="101" name="Elbow Connector 100"/>
          <p:cNvCxnSpPr>
            <a:stCxn id="92" idx="3"/>
            <a:endCxn id="60" idx="1"/>
          </p:cNvCxnSpPr>
          <p:nvPr/>
        </p:nvCxnSpPr>
        <p:spPr>
          <a:xfrm flipV="1">
            <a:off x="6201668" y="7927486"/>
            <a:ext cx="539801" cy="1395217"/>
          </a:xfrm>
          <a:prstGeom prst="bentConnector3">
            <a:avLst>
              <a:gd name="adj1" fmla="val 51756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102"/>
          <p:cNvCxnSpPr>
            <a:stCxn id="92" idx="3"/>
            <a:endCxn id="100" idx="1"/>
          </p:cNvCxnSpPr>
          <p:nvPr/>
        </p:nvCxnSpPr>
        <p:spPr>
          <a:xfrm flipV="1">
            <a:off x="6201668" y="9239899"/>
            <a:ext cx="539801" cy="82804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113"/>
          <p:cNvCxnSpPr>
            <a:stCxn id="12" idx="3"/>
            <a:endCxn id="92" idx="1"/>
          </p:cNvCxnSpPr>
          <p:nvPr/>
        </p:nvCxnSpPr>
        <p:spPr>
          <a:xfrm>
            <a:off x="2932198" y="9318964"/>
            <a:ext cx="461470" cy="3739"/>
          </a:xfrm>
          <a:prstGeom prst="bentConnector3">
            <a:avLst/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Rounded Rectangle 116"/>
          <p:cNvSpPr/>
          <p:nvPr/>
        </p:nvSpPr>
        <p:spPr>
          <a:xfrm>
            <a:off x="6374853" y="9139721"/>
            <a:ext cx="243196" cy="252000"/>
          </a:xfrm>
          <a:prstGeom prst="roundRect">
            <a:avLst/>
          </a:prstGeom>
          <a:solidFill>
            <a:srgbClr val="FF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6</a:t>
            </a:r>
          </a:p>
        </p:txBody>
      </p:sp>
      <p:cxnSp>
        <p:nvCxnSpPr>
          <p:cNvPr id="118" name="Elbow Connector 117"/>
          <p:cNvCxnSpPr>
            <a:stCxn id="27" idx="3"/>
            <a:endCxn id="32" idx="1"/>
          </p:cNvCxnSpPr>
          <p:nvPr/>
        </p:nvCxnSpPr>
        <p:spPr>
          <a:xfrm flipV="1">
            <a:off x="6265203" y="6815891"/>
            <a:ext cx="476266" cy="1392721"/>
          </a:xfrm>
          <a:prstGeom prst="bentConnector3">
            <a:avLst>
              <a:gd name="adj1" fmla="val 46094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" name="Rounded Rectangle 121"/>
          <p:cNvSpPr/>
          <p:nvPr/>
        </p:nvSpPr>
        <p:spPr>
          <a:xfrm>
            <a:off x="6651469" y="3857654"/>
            <a:ext cx="2988000" cy="3447521"/>
          </a:xfrm>
          <a:prstGeom prst="roundRect">
            <a:avLst/>
          </a:prstGeom>
          <a:noFill/>
          <a:ln>
            <a:solidFill>
              <a:schemeClr val="tx1"/>
            </a:solidFill>
            <a:prstDash val="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Helvetica Neue"/>
              <a:cs typeface="Helvetica Neue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7124705" y="3723027"/>
            <a:ext cx="2122594" cy="246221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Helvetica Neue"/>
                <a:cs typeface="Helvetica Neue"/>
              </a:rPr>
              <a:t>improved psychological wellbeing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213544" y="2087754"/>
            <a:ext cx="1838965" cy="24622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Helvetica Neue"/>
                <a:cs typeface="Helvetica Neue"/>
              </a:rPr>
              <a:t>improved social connections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6657919" y="7496153"/>
            <a:ext cx="2988000" cy="2105047"/>
          </a:xfrm>
          <a:prstGeom prst="roundRect">
            <a:avLst/>
          </a:prstGeom>
          <a:noFill/>
          <a:ln>
            <a:solidFill>
              <a:schemeClr val="tx1"/>
            </a:solidFill>
            <a:prstDash val="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Helvetica Neue"/>
              <a:cs typeface="Helvetica Neue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7314951" y="7381085"/>
            <a:ext cx="1774845" cy="246221"/>
          </a:xfrm>
          <a:prstGeom prst="rect">
            <a:avLst/>
          </a:prstGeom>
          <a:solidFill>
            <a:srgbClr val="FFFFFF"/>
          </a:solidFill>
          <a:effectLst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Helvetica Neue"/>
                <a:cs typeface="Helvetica Neue"/>
              </a:rPr>
              <a:t>Increased sense of purpose</a:t>
            </a:r>
          </a:p>
        </p:txBody>
      </p:sp>
      <p:cxnSp>
        <p:nvCxnSpPr>
          <p:cNvPr id="206" name="Elbow Connector 205"/>
          <p:cNvCxnSpPr>
            <a:stCxn id="7" idx="3"/>
            <a:endCxn id="57" idx="1"/>
          </p:cNvCxnSpPr>
          <p:nvPr/>
        </p:nvCxnSpPr>
        <p:spPr>
          <a:xfrm>
            <a:off x="2932198" y="7354997"/>
            <a:ext cx="474205" cy="303087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6" name="Rounded Rectangle 325"/>
          <p:cNvSpPr/>
          <p:nvPr/>
        </p:nvSpPr>
        <p:spPr>
          <a:xfrm>
            <a:off x="3005333" y="7353976"/>
            <a:ext cx="243196" cy="252000"/>
          </a:xfrm>
          <a:prstGeom prst="roundRect">
            <a:avLst/>
          </a:prstGeom>
          <a:solidFill>
            <a:srgbClr val="FFFF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51" name="Rounded Rectangle 350"/>
          <p:cNvSpPr/>
          <p:nvPr/>
        </p:nvSpPr>
        <p:spPr>
          <a:xfrm>
            <a:off x="10152536" y="4689298"/>
            <a:ext cx="2520000" cy="432000"/>
          </a:xfrm>
          <a:prstGeom prst="roundRect">
            <a:avLst/>
          </a:prstGeom>
          <a:solidFill>
            <a:srgbClr val="008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Helvetica Neue"/>
                <a:cs typeface="Helvetica Neue"/>
              </a:rPr>
              <a:t>Group members are better able to support themselves and others </a:t>
            </a:r>
          </a:p>
        </p:txBody>
      </p:sp>
      <p:sp>
        <p:nvSpPr>
          <p:cNvPr id="353" name="Rounded Rectangle 352"/>
          <p:cNvSpPr/>
          <p:nvPr/>
        </p:nvSpPr>
        <p:spPr>
          <a:xfrm>
            <a:off x="10152536" y="5484589"/>
            <a:ext cx="2520000" cy="432000"/>
          </a:xfrm>
          <a:prstGeom prst="roundRect">
            <a:avLst/>
          </a:prstGeom>
          <a:solidFill>
            <a:srgbClr val="FFFFFF"/>
          </a:solidFill>
          <a:ln>
            <a:solidFill>
              <a:srgbClr val="008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80FF"/>
                </a:solidFill>
                <a:latin typeface="Helvetica Neue"/>
                <a:cs typeface="Helvetica Neue"/>
              </a:rPr>
              <a:t>Stronger and more supportive communities</a:t>
            </a:r>
          </a:p>
        </p:txBody>
      </p:sp>
      <p:cxnSp>
        <p:nvCxnSpPr>
          <p:cNvPr id="150" name="Straight Arrow Connector 149"/>
          <p:cNvCxnSpPr>
            <a:stCxn id="351" idx="2"/>
            <a:endCxn id="353" idx="0"/>
          </p:cNvCxnSpPr>
          <p:nvPr/>
        </p:nvCxnSpPr>
        <p:spPr>
          <a:xfrm>
            <a:off x="11412536" y="5121298"/>
            <a:ext cx="0" cy="363291"/>
          </a:xfrm>
          <a:prstGeom prst="straightConnector1">
            <a:avLst/>
          </a:prstGeom>
          <a:ln>
            <a:solidFill>
              <a:srgbClr val="00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8" name="Rounded Rectangle 357"/>
          <p:cNvSpPr/>
          <p:nvPr/>
        </p:nvSpPr>
        <p:spPr>
          <a:xfrm>
            <a:off x="9980179" y="1764480"/>
            <a:ext cx="2807999" cy="288000"/>
          </a:xfrm>
          <a:prstGeom prst="roundRect">
            <a:avLst/>
          </a:prstGeom>
          <a:ln>
            <a:solidFill>
              <a:srgbClr val="008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80FF"/>
                </a:solidFill>
                <a:latin typeface="Helvetica Neue"/>
                <a:cs typeface="Helvetica Neue"/>
              </a:rPr>
              <a:t>Wider ambition</a:t>
            </a:r>
          </a:p>
        </p:txBody>
      </p:sp>
    </p:spTree>
    <p:extLst>
      <p:ext uri="{BB962C8B-B14F-4D97-AF65-F5344CB8AC3E}">
        <p14:creationId xmlns:p14="http://schemas.microsoft.com/office/powerpoint/2010/main" val="2768421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Gill Sans MT"/>
                <a:cs typeface="Gill Sans MT"/>
              </a:rPr>
              <a:t>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indent="-914400">
              <a:buAutoNum type="arabicPeriod"/>
            </a:pPr>
            <a:r>
              <a:rPr lang="en-US" sz="1200" dirty="0">
                <a:latin typeface="Helvetica Neue"/>
                <a:cs typeface="Helvetica Neue"/>
              </a:rPr>
              <a:t>The literature is appropriate for the context / personal circumstances of the group – providing a ‘just right’ level of challenge</a:t>
            </a:r>
          </a:p>
          <a:p>
            <a:pPr marL="914400" indent="-914400">
              <a:buAutoNum type="arabicPeriod"/>
            </a:pPr>
            <a:r>
              <a:rPr lang="en-US" sz="1200" dirty="0">
                <a:latin typeface="Helvetica Neue"/>
                <a:cs typeface="Helvetica Neue"/>
              </a:rPr>
              <a:t>The literature is printed and read clearly</a:t>
            </a:r>
          </a:p>
          <a:p>
            <a:pPr marL="914400" indent="-914400">
              <a:buAutoNum type="arabicPeriod"/>
            </a:pPr>
            <a:r>
              <a:rPr lang="en-US" sz="1200" dirty="0">
                <a:latin typeface="Helvetica Neue"/>
                <a:cs typeface="Helvetica Neue"/>
              </a:rPr>
              <a:t>Group members are given the space to open up, as and when they are ready to</a:t>
            </a:r>
          </a:p>
          <a:p>
            <a:pPr marL="914400" indent="-914400">
              <a:buAutoNum type="arabicPeriod"/>
            </a:pPr>
            <a:r>
              <a:rPr lang="en-US" sz="1200" dirty="0">
                <a:latin typeface="Helvetica Neue"/>
                <a:cs typeface="Helvetica Neue"/>
              </a:rPr>
              <a:t>Group members are there because they want to be there</a:t>
            </a:r>
          </a:p>
          <a:p>
            <a:pPr marL="914400" indent="-914400">
              <a:buAutoNum type="arabicPeriod"/>
            </a:pPr>
            <a:r>
              <a:rPr lang="en-US" sz="1200" dirty="0">
                <a:latin typeface="Helvetica Neue"/>
                <a:cs typeface="Helvetica Neue"/>
              </a:rPr>
              <a:t>Interactions between group members are respectful</a:t>
            </a:r>
          </a:p>
          <a:p>
            <a:pPr marL="914400" indent="-914400">
              <a:buAutoNum type="arabicPeriod"/>
            </a:pPr>
            <a:r>
              <a:rPr lang="en-US" sz="1200" dirty="0">
                <a:latin typeface="Helvetica Neue"/>
                <a:cs typeface="Helvetica Neue"/>
              </a:rPr>
              <a:t>Group members acknowledge the support they have been offered</a:t>
            </a:r>
          </a:p>
          <a:p>
            <a:pPr marL="914400" indent="-9144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94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Gill Sans MT"/>
                <a:cs typeface="Gill Sans MT"/>
              </a:rPr>
              <a:t>Key ingredients for successful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50" indent="-171450"/>
            <a:r>
              <a:rPr lang="en-US" sz="1400" dirty="0">
                <a:latin typeface="Helvetica Neue"/>
                <a:cs typeface="Helvetica Neue"/>
              </a:rPr>
              <a:t>Great literature, i.e.:</a:t>
            </a:r>
          </a:p>
          <a:p>
            <a:pPr marL="731520" lvl="1" indent="-171450"/>
            <a:r>
              <a:rPr lang="en-GB" sz="1200" dirty="0">
                <a:latin typeface="Helvetica Neue"/>
                <a:cs typeface="Helvetica Neue"/>
              </a:rPr>
              <a:t>Real human feeling</a:t>
            </a:r>
          </a:p>
          <a:p>
            <a:pPr marL="731520" lvl="1" indent="-171450"/>
            <a:r>
              <a:rPr lang="en-GB" sz="1200" dirty="0">
                <a:latin typeface="Helvetica Neue"/>
                <a:cs typeface="Helvetica Neue"/>
              </a:rPr>
              <a:t>Stimulating</a:t>
            </a:r>
          </a:p>
          <a:p>
            <a:pPr marL="731520" lvl="1" indent="-171450"/>
            <a:r>
              <a:rPr lang="en-GB" sz="1200" dirty="0">
                <a:latin typeface="Helvetica Neue"/>
                <a:cs typeface="Helvetica Neue"/>
              </a:rPr>
              <a:t>Encourages some stretch</a:t>
            </a:r>
          </a:p>
          <a:p>
            <a:pPr marL="731520" lvl="1" indent="-171450"/>
            <a:r>
              <a:rPr lang="en-GB" sz="1200" dirty="0">
                <a:latin typeface="Helvetica Neue"/>
                <a:cs typeface="Helvetica Neue"/>
              </a:rPr>
              <a:t>Selected with the needs and experiences of the group in mind</a:t>
            </a:r>
            <a:endParaRPr lang="en-US" sz="1200" dirty="0">
              <a:latin typeface="Helvetica Neue"/>
              <a:cs typeface="Helvetica Neue"/>
            </a:endParaRPr>
          </a:p>
          <a:p>
            <a:pPr marL="171450" indent="-171450"/>
            <a:r>
              <a:rPr lang="en-US" sz="1400" dirty="0">
                <a:latin typeface="Helvetica Neue"/>
                <a:cs typeface="Helvetica Neue"/>
              </a:rPr>
              <a:t>An informal and welcoming environment</a:t>
            </a:r>
          </a:p>
          <a:p>
            <a:pPr marL="171450" indent="-171450"/>
            <a:r>
              <a:rPr lang="en-US" sz="1400" dirty="0">
                <a:latin typeface="Helvetica Neue"/>
                <a:cs typeface="Helvetica Neue"/>
              </a:rPr>
              <a:t>Skilled reader leaders who are familiar with the text and able and </a:t>
            </a:r>
            <a:r>
              <a:rPr lang="en-US" sz="1400" dirty="0" err="1">
                <a:latin typeface="Helvetica Neue"/>
                <a:cs typeface="Helvetica Neue"/>
              </a:rPr>
              <a:t>utilise</a:t>
            </a:r>
            <a:r>
              <a:rPr lang="en-US" sz="1400" dirty="0">
                <a:latin typeface="Helvetica Neue"/>
                <a:cs typeface="Helvetica Neue"/>
              </a:rPr>
              <a:t> group member contributions</a:t>
            </a:r>
          </a:p>
          <a:p>
            <a:pPr marL="731520" lvl="1" indent="-171450"/>
            <a:r>
              <a:rPr lang="en-US" sz="1200" dirty="0">
                <a:latin typeface="Helvetica Neue"/>
                <a:cs typeface="Helvetica Neue"/>
              </a:rPr>
              <a:t>Models meaningful engagement</a:t>
            </a:r>
          </a:p>
          <a:p>
            <a:pPr marL="731520" lvl="1" indent="-171450"/>
            <a:r>
              <a:rPr lang="en-US" sz="1200" dirty="0">
                <a:latin typeface="Helvetica Neue"/>
                <a:cs typeface="Helvetica Neue"/>
              </a:rPr>
              <a:t>Manages critical / unhelpful </a:t>
            </a:r>
            <a:r>
              <a:rPr lang="en-US" sz="1200" dirty="0" err="1">
                <a:latin typeface="Helvetica Neue"/>
                <a:cs typeface="Helvetica Neue"/>
              </a:rPr>
              <a:t>behaviour</a:t>
            </a:r>
            <a:endParaRPr lang="en-US" sz="1200" dirty="0">
              <a:latin typeface="Helvetica Neue"/>
              <a:cs typeface="Helvetica Neue"/>
            </a:endParaRPr>
          </a:p>
          <a:p>
            <a:pPr marL="731520" lvl="1" indent="-171450"/>
            <a:r>
              <a:rPr lang="en-US" sz="1200" dirty="0">
                <a:latin typeface="Helvetica Neue"/>
                <a:cs typeface="Helvetica Neue"/>
              </a:rPr>
              <a:t>Listens attentively</a:t>
            </a:r>
          </a:p>
          <a:p>
            <a:pPr marL="731520" lvl="1" indent="-171450"/>
            <a:r>
              <a:rPr lang="en-US" sz="1200" dirty="0">
                <a:latin typeface="Helvetica Neue"/>
                <a:cs typeface="Helvetica Neue"/>
              </a:rPr>
              <a:t>Kind but bold</a:t>
            </a:r>
          </a:p>
          <a:p>
            <a:pPr marL="731520" lvl="1" indent="-171450"/>
            <a:r>
              <a:rPr lang="en-US" sz="1200" dirty="0">
                <a:latin typeface="Helvetica Neue"/>
                <a:cs typeface="Helvetica Neue"/>
              </a:rPr>
              <a:t>Creates a safe and welcoming environment</a:t>
            </a:r>
          </a:p>
          <a:p>
            <a:pPr marL="731520" lvl="1" indent="-171450"/>
            <a:r>
              <a:rPr lang="en-GB" sz="1200" dirty="0">
                <a:latin typeface="Helvetica Neue"/>
                <a:cs typeface="Helvetica Neue"/>
              </a:rPr>
              <a:t>Ensures group members aren’t aggressive, dominant etc.</a:t>
            </a:r>
          </a:p>
          <a:p>
            <a:pPr marL="731520" lvl="1" indent="-171450"/>
            <a:r>
              <a:rPr lang="en-GB" sz="1200" dirty="0">
                <a:latin typeface="Helvetica Neue"/>
                <a:cs typeface="Helvetica Neue"/>
              </a:rPr>
              <a:t>Creates and develops connections between the discussion and the text</a:t>
            </a:r>
            <a:endParaRPr lang="en-US" sz="1200" dirty="0">
              <a:latin typeface="Helvetica Neue"/>
              <a:cs typeface="Helvetica Neue"/>
            </a:endParaRPr>
          </a:p>
          <a:p>
            <a:pPr marL="171450" indent="-171450"/>
            <a:r>
              <a:rPr lang="en-US" sz="1400" dirty="0">
                <a:latin typeface="Helvetica Neue"/>
                <a:cs typeface="Helvetica Neue"/>
              </a:rPr>
              <a:t>Voluntary participation</a:t>
            </a:r>
          </a:p>
          <a:p>
            <a:pPr marL="171450" indent="-171450"/>
            <a:r>
              <a:rPr lang="en-US" sz="1400" dirty="0">
                <a:latin typeface="Helvetica Neue"/>
                <a:cs typeface="Helvetica Neue"/>
              </a:rPr>
              <a:t>Self-directed discussions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762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a50c5dc-1cc9-4bae-90ef-79f982324e9d">
      <UserInfo>
        <DisplayName>Ailsa Horne</DisplayName>
        <AccountId>100</AccountId>
        <AccountType/>
      </UserInfo>
      <UserInfo>
        <DisplayName>Shared Reading North West</DisplayName>
        <AccountId>866</AccountId>
        <AccountType/>
      </UserInfo>
      <UserInfo>
        <DisplayName>Emma Walsh</DisplayName>
        <AccountId>46</AccountId>
        <AccountType/>
      </UserInfo>
      <UserInfo>
        <DisplayName>Martin Gallagher</DisplayName>
        <AccountId>39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1078617589DC42A41DBA04DC31B5CD" ma:contentTypeVersion="4" ma:contentTypeDescription="Create a new document." ma:contentTypeScope="" ma:versionID="42793af0f49d18e05cfab0211e036925">
  <xsd:schema xmlns:xsd="http://www.w3.org/2001/XMLSchema" xmlns:xs="http://www.w3.org/2001/XMLSchema" xmlns:p="http://schemas.microsoft.com/office/2006/metadata/properties" xmlns:ns2="6d5d7842-240c-497e-8981-f254cb696c31" xmlns:ns3="2a50c5dc-1cc9-4bae-90ef-79f982324e9d" targetNamespace="http://schemas.microsoft.com/office/2006/metadata/properties" ma:root="true" ma:fieldsID="bf7d16d25915adad22763a41795163a7" ns2:_="" ns3:_="">
    <xsd:import namespace="6d5d7842-240c-497e-8981-f254cb696c31"/>
    <xsd:import namespace="2a50c5dc-1cc9-4bae-90ef-79f982324e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d7842-240c-497e-8981-f254cb696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50c5dc-1cc9-4bae-90ef-79f982324e9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174B73-C48A-42BA-BF3C-B094A8F6DA29}">
  <ds:schemaRefs>
    <ds:schemaRef ds:uri="http://purl.org/dc/elements/1.1/"/>
    <ds:schemaRef ds:uri="http://schemas.microsoft.com/office/2006/metadata/properties"/>
    <ds:schemaRef ds:uri="2a50c5dc-1cc9-4bae-90ef-79f982324e9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6d5d7842-240c-497e-8981-f254cb696c3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A36960C-D491-4CEA-82A0-AB57B80696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8A2A25-D28A-4925-9286-6BE178A79E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d7842-240c-497e-8981-f254cb696c31"/>
    <ds:schemaRef ds:uri="2a50c5dc-1cc9-4bae-90ef-79f982324e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588</Words>
  <Application>Microsoft Office PowerPoint</Application>
  <PresentationFormat>A3 Paper (297x420 mm)</PresentationFormat>
  <Paragraphs>75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Gill Sans MT</vt:lpstr>
      <vt:lpstr>Helvetica Neue</vt:lpstr>
      <vt:lpstr>Office Theme</vt:lpstr>
      <vt:lpstr>PowerPoint Presentation</vt:lpstr>
      <vt:lpstr>Assumptions</vt:lpstr>
      <vt:lpstr>Key ingredients for successful groups</vt:lpstr>
    </vt:vector>
  </TitlesOfParts>
  <Company>TSIP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Genevieve Laurier</dc:creator>
  <cp:lastModifiedBy>Jennifer Jarman</cp:lastModifiedBy>
  <cp:revision>55</cp:revision>
  <dcterms:created xsi:type="dcterms:W3CDTF">2017-06-28T16:50:23Z</dcterms:created>
  <dcterms:modified xsi:type="dcterms:W3CDTF">2018-05-01T09:46:02Z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0x010100051078617589DC42A41DBA04DC31B5CD</vt:lpwstr>
  </property>
</Properties>
</file>